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26" r:id="rId1"/>
    <p:sldMasterId id="2147484037" r:id="rId2"/>
  </p:sldMasterIdLst>
  <p:notesMasterIdLst>
    <p:notesMasterId r:id="rId167"/>
  </p:notesMasterIdLst>
  <p:sldIdLst>
    <p:sldId id="692" r:id="rId3"/>
    <p:sldId id="998" r:id="rId4"/>
    <p:sldId id="1159" r:id="rId5"/>
    <p:sldId id="1128" r:id="rId6"/>
    <p:sldId id="1158" r:id="rId7"/>
    <p:sldId id="1144" r:id="rId8"/>
    <p:sldId id="1096" r:id="rId9"/>
    <p:sldId id="1097" r:id="rId10"/>
    <p:sldId id="1098" r:id="rId11"/>
    <p:sldId id="1099" r:id="rId12"/>
    <p:sldId id="1108" r:id="rId13"/>
    <p:sldId id="1168" r:id="rId14"/>
    <p:sldId id="1169" r:id="rId15"/>
    <p:sldId id="1170" r:id="rId16"/>
    <p:sldId id="1171" r:id="rId17"/>
    <p:sldId id="1172" r:id="rId18"/>
    <p:sldId id="1174" r:id="rId19"/>
    <p:sldId id="1176" r:id="rId20"/>
    <p:sldId id="1177" r:id="rId21"/>
    <p:sldId id="1178" r:id="rId22"/>
    <p:sldId id="1179" r:id="rId23"/>
    <p:sldId id="1199" r:id="rId24"/>
    <p:sldId id="1121" r:id="rId25"/>
    <p:sldId id="1122" r:id="rId26"/>
    <p:sldId id="1123" r:id="rId27"/>
    <p:sldId id="1124" r:id="rId28"/>
    <p:sldId id="1125" r:id="rId29"/>
    <p:sldId id="1126" r:id="rId30"/>
    <p:sldId id="1145" r:id="rId31"/>
    <p:sldId id="1131" r:id="rId32"/>
    <p:sldId id="1132" r:id="rId33"/>
    <p:sldId id="1133" r:id="rId34"/>
    <p:sldId id="1134" r:id="rId35"/>
    <p:sldId id="1135" r:id="rId36"/>
    <p:sldId id="1106" r:id="rId37"/>
    <p:sldId id="1107" r:id="rId38"/>
    <p:sldId id="1136" r:id="rId39"/>
    <p:sldId id="1137" r:id="rId40"/>
    <p:sldId id="1138" r:id="rId41"/>
    <p:sldId id="1139" r:id="rId42"/>
    <p:sldId id="1140" r:id="rId43"/>
    <p:sldId id="1141" r:id="rId44"/>
    <p:sldId id="1142" r:id="rId45"/>
    <p:sldId id="1143" r:id="rId46"/>
    <p:sldId id="1180" r:id="rId47"/>
    <p:sldId id="1182" r:id="rId48"/>
    <p:sldId id="1185" r:id="rId49"/>
    <p:sldId id="1200" r:id="rId50"/>
    <p:sldId id="1186" r:id="rId51"/>
    <p:sldId id="1147" r:id="rId52"/>
    <p:sldId id="1148" r:id="rId53"/>
    <p:sldId id="1149" r:id="rId54"/>
    <p:sldId id="1150" r:id="rId55"/>
    <p:sldId id="1151" r:id="rId56"/>
    <p:sldId id="1152" r:id="rId57"/>
    <p:sldId id="1153" r:id="rId58"/>
    <p:sldId id="1154" r:id="rId59"/>
    <p:sldId id="1203" r:id="rId60"/>
    <p:sldId id="1202" r:id="rId61"/>
    <p:sldId id="1187" r:id="rId62"/>
    <p:sldId id="1188" r:id="rId63"/>
    <p:sldId id="1189" r:id="rId64"/>
    <p:sldId id="1190" r:id="rId65"/>
    <p:sldId id="1022" r:id="rId66"/>
    <p:sldId id="1023" r:id="rId67"/>
    <p:sldId id="1089" r:id="rId68"/>
    <p:sldId id="1241" r:id="rId69"/>
    <p:sldId id="1024" r:id="rId70"/>
    <p:sldId id="1025" r:id="rId71"/>
    <p:sldId id="1026" r:id="rId72"/>
    <p:sldId id="1027" r:id="rId73"/>
    <p:sldId id="1028" r:id="rId74"/>
    <p:sldId id="1088" r:id="rId75"/>
    <p:sldId id="1029" r:id="rId76"/>
    <p:sldId id="1192" r:id="rId77"/>
    <p:sldId id="1193" r:id="rId78"/>
    <p:sldId id="1194" r:id="rId79"/>
    <p:sldId id="1195" r:id="rId80"/>
    <p:sldId id="1130" r:id="rId81"/>
    <p:sldId id="1196" r:id="rId82"/>
    <p:sldId id="1197" r:id="rId83"/>
    <p:sldId id="1066" r:id="rId84"/>
    <p:sldId id="1067" r:id="rId85"/>
    <p:sldId id="1068" r:id="rId86"/>
    <p:sldId id="1069" r:id="rId87"/>
    <p:sldId id="1070" r:id="rId88"/>
    <p:sldId id="1071" r:id="rId89"/>
    <p:sldId id="1072" r:id="rId90"/>
    <p:sldId id="1073" r:id="rId91"/>
    <p:sldId id="1074" r:id="rId92"/>
    <p:sldId id="1075" r:id="rId93"/>
    <p:sldId id="1076" r:id="rId94"/>
    <p:sldId id="1077" r:id="rId95"/>
    <p:sldId id="1003" r:id="rId96"/>
    <p:sldId id="1198" r:id="rId97"/>
    <p:sldId id="1217" r:id="rId98"/>
    <p:sldId id="1218" r:id="rId99"/>
    <p:sldId id="1219" r:id="rId100"/>
    <p:sldId id="1220" r:id="rId101"/>
    <p:sldId id="1222" r:id="rId102"/>
    <p:sldId id="1223" r:id="rId103"/>
    <p:sldId id="1119" r:id="rId104"/>
    <p:sldId id="1118" r:id="rId105"/>
    <p:sldId id="1224" r:id="rId106"/>
    <p:sldId id="1225" r:id="rId107"/>
    <p:sldId id="1226" r:id="rId108"/>
    <p:sldId id="1204" r:id="rId109"/>
    <p:sldId id="1205" r:id="rId110"/>
    <p:sldId id="1206" r:id="rId111"/>
    <p:sldId id="1040" r:id="rId112"/>
    <p:sldId id="1207" r:id="rId113"/>
    <p:sldId id="1242" r:id="rId114"/>
    <p:sldId id="1208" r:id="rId115"/>
    <p:sldId id="1210" r:id="rId116"/>
    <p:sldId id="1081" r:id="rId117"/>
    <p:sldId id="1083" r:id="rId118"/>
    <p:sldId id="1211" r:id="rId119"/>
    <p:sldId id="1212" r:id="rId120"/>
    <p:sldId id="1213" r:id="rId121"/>
    <p:sldId id="1214" r:id="rId122"/>
    <p:sldId id="1215" r:id="rId123"/>
    <p:sldId id="1216" r:id="rId124"/>
    <p:sldId id="1042" r:id="rId125"/>
    <p:sldId id="1243" r:id="rId126"/>
    <p:sldId id="1044" r:id="rId127"/>
    <p:sldId id="1004" r:id="rId128"/>
    <p:sldId id="1165" r:id="rId129"/>
    <p:sldId id="1166" r:id="rId130"/>
    <p:sldId id="1167" r:id="rId131"/>
    <p:sldId id="1227" r:id="rId132"/>
    <p:sldId id="1228" r:id="rId133"/>
    <p:sldId id="1164" r:id="rId134"/>
    <p:sldId id="1006" r:id="rId135"/>
    <p:sldId id="1009" r:id="rId136"/>
    <p:sldId id="1010" r:id="rId137"/>
    <p:sldId id="1065" r:id="rId138"/>
    <p:sldId id="1012" r:id="rId139"/>
    <p:sldId id="1013" r:id="rId140"/>
    <p:sldId id="1160" r:id="rId141"/>
    <p:sldId id="1161" r:id="rId142"/>
    <p:sldId id="1162" r:id="rId143"/>
    <p:sldId id="1014" r:id="rId144"/>
    <p:sldId id="1015" r:id="rId145"/>
    <p:sldId id="1245" r:id="rId146"/>
    <p:sldId id="1016" r:id="rId147"/>
    <p:sldId id="1163" r:id="rId148"/>
    <p:sldId id="1018" r:id="rId149"/>
    <p:sldId id="1020" r:id="rId150"/>
    <p:sldId id="1229" r:id="rId151"/>
    <p:sldId id="1230" r:id="rId152"/>
    <p:sldId id="1231" r:id="rId153"/>
    <p:sldId id="1232" r:id="rId154"/>
    <p:sldId id="1233" r:id="rId155"/>
    <p:sldId id="1234" r:id="rId156"/>
    <p:sldId id="1235" r:id="rId157"/>
    <p:sldId id="1236" r:id="rId158"/>
    <p:sldId id="1237" r:id="rId159"/>
    <p:sldId id="1093" r:id="rId160"/>
    <p:sldId id="1094" r:id="rId161"/>
    <p:sldId id="1244" r:id="rId162"/>
    <p:sldId id="1086" r:id="rId163"/>
    <p:sldId id="1238" r:id="rId164"/>
    <p:sldId id="1239" r:id="rId165"/>
    <p:sldId id="1240" r:id="rId166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FF3300"/>
    <a:srgbClr val="1FE115"/>
    <a:srgbClr val="16165D"/>
    <a:srgbClr val="FF6600"/>
    <a:srgbClr val="9933FF"/>
    <a:srgbClr val="A2CCE8"/>
    <a:srgbClr val="AA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48" autoAdjust="0"/>
    <p:restoredTop sz="85952" autoAdjust="0"/>
  </p:normalViewPr>
  <p:slideViewPr>
    <p:cSldViewPr>
      <p:cViewPr varScale="1">
        <p:scale>
          <a:sx n="76" d="100"/>
          <a:sy n="76" d="100"/>
        </p:scale>
        <p:origin x="152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theme" Target="theme/theme1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tableStyles" Target="tableStyles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Relationship Id="rId4" Type="http://schemas.openxmlformats.org/officeDocument/2006/relationships/image" Target="../media/image6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Klik om de opmaakprofielen van de modeltekst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305ACA9-A27D-4159-B806-94BE96EB6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982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8028D2-F1DD-4CEF-968C-AED73AC5BD14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201850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57BDE75-5194-4EF3-915D-27607D9C0FBD}" type="slidenum">
              <a:rPr lang="en-US" altLang="en-US"/>
              <a:pPr>
                <a:spcBef>
                  <a:spcPct val="0"/>
                </a:spcBef>
              </a:pPr>
              <a:t>65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04184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5018EC8-5EC4-4F6C-BA29-7C37F5503103}" type="slidenum">
              <a:rPr lang="en-US" altLang="en-US" sz="1200" b="0"/>
              <a:pPr eaLnBrk="1" hangingPunct="1"/>
              <a:t>66</a:t>
            </a:fld>
            <a:endParaRPr lang="en-US" altLang="en-US" sz="1200" b="0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27996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57BDE75-5194-4EF3-915D-27607D9C0FBD}" type="slidenum">
              <a:rPr lang="en-US" altLang="en-US"/>
              <a:pPr>
                <a:spcBef>
                  <a:spcPct val="0"/>
                </a:spcBef>
              </a:pPr>
              <a:t>67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1321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5B43CB3-0153-4DEE-A44F-D124207E3381}" type="slidenum">
              <a:rPr lang="en-US" altLang="en-US"/>
              <a:pPr>
                <a:spcBef>
                  <a:spcPct val="0"/>
                </a:spcBef>
              </a:pPr>
              <a:t>69</a:t>
            </a:fld>
            <a:endParaRPr lang="en-US" alt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62723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6D04F8E-BFA4-49F6-890F-C2329342A467}" type="slidenum">
              <a:rPr lang="en-US" altLang="en-US"/>
              <a:pPr>
                <a:spcBef>
                  <a:spcPct val="0"/>
                </a:spcBef>
              </a:pPr>
              <a:t>72</a:t>
            </a:fld>
            <a:endParaRPr lang="en-US" alt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66748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677637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550519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BEABB69-9D76-4D0A-AD57-F2537EE99BEC}" type="slidenum">
              <a:rPr lang="en-US" altLang="en-US" sz="1200" b="0"/>
              <a:pPr eaLnBrk="1" hangingPunct="1"/>
              <a:t>79</a:t>
            </a:fld>
            <a:endParaRPr lang="en-US" altLang="en-US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4695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CBDBE20-6134-456F-9DFA-C93DAA059862}" type="slidenum">
              <a:rPr lang="en-US" altLang="en-US"/>
              <a:pPr>
                <a:spcBef>
                  <a:spcPct val="0"/>
                </a:spcBef>
              </a:pPr>
              <a:t>94</a:t>
            </a:fld>
            <a:endParaRPr lang="en-US" alt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364567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96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559468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949516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97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7240440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98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0446656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99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5984655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100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3619274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101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9453417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102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1861617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103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1010797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804133-091A-4437-A5DF-A0ECC9AE1AB8}" type="slidenum">
              <a:rPr lang="en-US" smtClean="0"/>
              <a:pPr/>
              <a:t>104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591313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804133-091A-4437-A5DF-A0ECC9AE1AB8}" type="slidenum">
              <a:rPr lang="en-US" smtClean="0"/>
              <a:pPr/>
              <a:t>105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130203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B09DCEE-7D5C-4F86-A46D-32518BF406A0}" type="slidenum">
              <a:rPr lang="en-US" altLang="en-US" sz="1200" b="0"/>
              <a:pPr eaLnBrk="1" hangingPunct="1"/>
              <a:t>106</a:t>
            </a:fld>
            <a:endParaRPr lang="en-US" altLang="en-US" sz="1200" b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19821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BEABB69-9D76-4D0A-AD57-F2537EE99BEC}" type="slidenum">
              <a:rPr lang="en-US" altLang="en-US" sz="1200" b="0"/>
              <a:pPr eaLnBrk="1" hangingPunct="1"/>
              <a:t>29</a:t>
            </a:fld>
            <a:endParaRPr lang="en-US" altLang="en-US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987734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01BB810-17B8-4591-B961-426FD7CE2952}" type="slidenum">
              <a:rPr lang="en-US" altLang="en-US"/>
              <a:pPr>
                <a:spcBef>
                  <a:spcPct val="0"/>
                </a:spcBef>
              </a:pPr>
              <a:t>110</a:t>
            </a:fld>
            <a:endParaRPr lang="en-US" alt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65276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F28BC05-590F-4DA3-9EDF-F895ADA0C194}" type="slidenum">
              <a:rPr lang="en-US" altLang="en-US"/>
              <a:pPr>
                <a:spcBef>
                  <a:spcPct val="0"/>
                </a:spcBef>
              </a:pPr>
              <a:t>123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188364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F28BC05-590F-4DA3-9EDF-F895ADA0C194}" type="slidenum">
              <a:rPr lang="en-US" altLang="en-US"/>
              <a:pPr>
                <a:spcBef>
                  <a:spcPct val="0"/>
                </a:spcBef>
              </a:pPr>
              <a:t>124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387979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A9E115B-57DE-445D-975E-E06EC92ED251}" type="slidenum">
              <a:rPr lang="en-US" altLang="en-US"/>
              <a:pPr>
                <a:spcBef>
                  <a:spcPct val="0"/>
                </a:spcBef>
              </a:pPr>
              <a:t>125</a:t>
            </a:fld>
            <a:endParaRPr lang="en-US" alt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668674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1F1FE8D-403F-4221-81ED-468BAB8FF808}" type="slidenum">
              <a:rPr lang="en-US" altLang="en-US"/>
              <a:pPr>
                <a:spcBef>
                  <a:spcPct val="0"/>
                </a:spcBef>
              </a:pPr>
              <a:t>132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412542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015E8B7-EC7C-4D1D-B715-17F066DACEEE}" type="slidenum">
              <a:rPr lang="en-US" altLang="en-US"/>
              <a:pPr>
                <a:spcBef>
                  <a:spcPct val="0"/>
                </a:spcBef>
              </a:pPr>
              <a:t>134</a:t>
            </a:fld>
            <a:endParaRPr lang="en-US" alt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916129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0E9011E-2C29-4057-8D62-5377D84F2B51}" type="slidenum">
              <a:rPr lang="en-US" altLang="en-US"/>
              <a:pPr>
                <a:spcBef>
                  <a:spcPct val="0"/>
                </a:spcBef>
              </a:pPr>
              <a:t>135</a:t>
            </a:fld>
            <a:endParaRPr lang="en-US" alt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579716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0E9011E-2C29-4057-8D62-5377D84F2B51}" type="slidenum">
              <a:rPr lang="en-US" altLang="en-US"/>
              <a:pPr>
                <a:spcBef>
                  <a:spcPct val="0"/>
                </a:spcBef>
              </a:pPr>
              <a:t>136</a:t>
            </a:fld>
            <a:endParaRPr lang="en-US" alt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969449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F3DA27F-F941-470D-AB78-C5383DC58DBF}" type="slidenum">
              <a:rPr lang="en-US" altLang="en-US"/>
              <a:pPr>
                <a:spcBef>
                  <a:spcPct val="0"/>
                </a:spcBef>
              </a:pPr>
              <a:t>137</a:t>
            </a:fld>
            <a:endParaRPr lang="en-US" alt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198064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7760FE2-0A3E-4211-A9C6-8D8BB273B74E}" type="slidenum">
              <a:rPr lang="en-US" altLang="en-US"/>
              <a:pPr>
                <a:spcBef>
                  <a:spcPct val="0"/>
                </a:spcBef>
              </a:pPr>
              <a:t>138</a:t>
            </a:fld>
            <a:endParaRPr lang="en-US" alt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29639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BEABB69-9D76-4D0A-AD57-F2537EE99BEC}" type="slidenum">
              <a:rPr lang="en-US" altLang="en-US" sz="1200" b="0"/>
              <a:pPr eaLnBrk="1" hangingPunct="1"/>
              <a:t>30</a:t>
            </a:fld>
            <a:endParaRPr lang="en-US" altLang="en-US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786293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BA02FC7-860B-478F-9E8F-962A50EFAE32}" type="slidenum">
              <a:rPr lang="en-US" altLang="en-US"/>
              <a:pPr>
                <a:spcBef>
                  <a:spcPct val="0"/>
                </a:spcBef>
              </a:pPr>
              <a:t>142</a:t>
            </a:fld>
            <a:endParaRPr lang="en-US" alt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981402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EC7E5D0-0246-4A00-8496-BA4E86125C4E}" type="slidenum">
              <a:rPr lang="en-US" altLang="en-US"/>
              <a:pPr>
                <a:spcBef>
                  <a:spcPct val="0"/>
                </a:spcBef>
              </a:pPr>
              <a:t>143</a:t>
            </a:fld>
            <a:endParaRPr lang="en-US" alt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46915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654BFF6-BE59-4554-B42B-ABE4445D8486}" type="slidenum">
              <a:rPr lang="en-US" altLang="en-US"/>
              <a:pPr>
                <a:spcBef>
                  <a:spcPct val="0"/>
                </a:spcBef>
              </a:pPr>
              <a:t>145</a:t>
            </a:fld>
            <a:endParaRPr lang="en-US" alt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69559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0907753-F500-4FE3-B83D-A504BAB4DE1D}" type="slidenum">
              <a:rPr lang="en-US" altLang="en-US"/>
              <a:pPr>
                <a:spcBef>
                  <a:spcPct val="0"/>
                </a:spcBef>
              </a:pPr>
              <a:t>147</a:t>
            </a:fld>
            <a:endParaRPr lang="en-US" alt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133279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ACC327F-BB5B-4EEF-AAA3-1EFADE10F9AD}" type="slidenum">
              <a:rPr lang="en-US" altLang="en-US"/>
              <a:pPr>
                <a:spcBef>
                  <a:spcPct val="0"/>
                </a:spcBef>
              </a:pPr>
              <a:t>148</a:t>
            </a:fld>
            <a:endParaRPr lang="en-US" alt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972827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19E15F-215E-4745-BBD1-39A628E9F284}" type="slidenum">
              <a:rPr lang="en-US" altLang="en-US"/>
              <a:pPr/>
              <a:t>158</a:t>
            </a:fld>
            <a:endParaRPr lang="en-US" altLang="en-US"/>
          </a:p>
        </p:txBody>
      </p:sp>
      <p:sp>
        <p:nvSpPr>
          <p:cNvPr id="131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2895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39267B-FFEA-4ABC-81A6-A4A284D141AF}" type="slidenum">
              <a:rPr lang="en-US" altLang="en-US"/>
              <a:pPr/>
              <a:t>159</a:t>
            </a:fld>
            <a:endParaRPr lang="en-US" altLang="en-US"/>
          </a:p>
        </p:txBody>
      </p:sp>
      <p:sp>
        <p:nvSpPr>
          <p:cNvPr id="132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6956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92E2909-5D8E-423D-A355-481528FCC3A6}" type="slidenum">
              <a:rPr lang="en-US" altLang="en-US" smtClean="0"/>
              <a:pPr>
                <a:spcBef>
                  <a:spcPct val="0"/>
                </a:spcBef>
              </a:pPr>
              <a:t>160</a:t>
            </a:fld>
            <a:endParaRPr lang="en-US" alt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84276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BEABB69-9D76-4D0A-AD57-F2537EE99BEC}" type="slidenum">
              <a:rPr lang="en-US" altLang="en-US" sz="1200" b="0"/>
              <a:pPr eaLnBrk="1" hangingPunct="1"/>
              <a:t>31</a:t>
            </a:fld>
            <a:endParaRPr lang="en-US" altLang="en-US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23054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BEABB69-9D76-4D0A-AD57-F2537EE99BEC}" type="slidenum">
              <a:rPr lang="en-US" altLang="en-US" sz="1200" b="0"/>
              <a:pPr eaLnBrk="1" hangingPunct="1"/>
              <a:t>32</a:t>
            </a:fld>
            <a:endParaRPr lang="en-US" altLang="en-US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75799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BEABB69-9D76-4D0A-AD57-F2537EE99BEC}" type="slidenum">
              <a:rPr lang="en-US" altLang="en-US" sz="1200" b="0"/>
              <a:pPr eaLnBrk="1" hangingPunct="1"/>
              <a:t>33</a:t>
            </a:fld>
            <a:endParaRPr lang="en-US" altLang="en-US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99026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BEABB69-9D76-4D0A-AD57-F2537EE99BEC}" type="slidenum">
              <a:rPr lang="en-US" altLang="en-US" sz="1200" b="0"/>
              <a:pPr eaLnBrk="1" hangingPunct="1"/>
              <a:t>34</a:t>
            </a:fld>
            <a:endParaRPr lang="en-US" altLang="en-US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47740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101FC1B-8C43-4A8C-8055-1C40F99A4577}" type="slidenum">
              <a:rPr lang="en-US" altLang="en-US"/>
              <a:pPr>
                <a:spcBef>
                  <a:spcPct val="0"/>
                </a:spcBef>
              </a:pPr>
              <a:t>64</a:t>
            </a:fld>
            <a:endParaRPr lang="en-US" alt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66359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04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225425" y="6553200"/>
            <a:ext cx="614363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BEA95-32AA-4590-842A-1C067E2AA6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020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313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405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/>
        </p:nvCxnSpPr>
        <p:spPr bwMode="auto">
          <a:xfrm>
            <a:off x="762000" y="3733800"/>
            <a:ext cx="77724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258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defRPr b="0" i="1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0" y="6477000"/>
            <a:ext cx="304800" cy="2961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7C5DB68A-9D44-4073-920F-D08D647C06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676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048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15376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5601"/>
            <a:ext cx="4040188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buFontTx/>
              <a:buNone/>
              <a:defRPr sz="1600" b="0" i="1">
                <a:solidFill>
                  <a:schemeClr val="bg1"/>
                </a:solidFill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15376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95601"/>
            <a:ext cx="4041775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Tx/>
              <a:buNone/>
              <a:defRPr sz="1600" i="1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554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295400"/>
          </a:xfrm>
          <a:prstGeom prst="rect">
            <a:avLst/>
          </a:prstGeom>
          <a:solidFill>
            <a:srgbClr val="E59C00"/>
          </a:solidFill>
        </p:spPr>
        <p:txBody>
          <a:bodyPr anchor="b"/>
          <a:lstStyle>
            <a:lvl1pPr algn="l">
              <a:defRPr sz="2000" b="1" i="0">
                <a:latin typeface="Trebuchet MS"/>
                <a:cs typeface="Trebuchet M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1"/>
            <a:ext cx="5111750" cy="4953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5103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143000"/>
            <a:ext cx="5334000" cy="3429000"/>
          </a:xfrm>
          <a:prstGeom prst="rect">
            <a:avLst/>
          </a:prstGeom>
          <a:solidFill>
            <a:schemeClr val="bg2"/>
          </a:solidFill>
          <a:ln w="508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52400" dist="101600" dir="2700000">
              <a:schemeClr val="tx1">
                <a:alpha val="31000"/>
              </a:schemeClr>
            </a:outerShdw>
          </a:effectLst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1387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440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41BC1FE-425B-4D41-9768-47500E60C2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891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82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/>
        </p:nvCxnSpPr>
        <p:spPr bwMode="auto">
          <a:xfrm>
            <a:off x="762000" y="3733800"/>
            <a:ext cx="77724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41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defRPr b="0" i="1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-76200" y="6491968"/>
            <a:ext cx="457200" cy="365125"/>
          </a:xfrm>
        </p:spPr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6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4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15376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5601"/>
            <a:ext cx="4040188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buFontTx/>
              <a:buNone/>
              <a:defRPr sz="1600" b="0" i="1">
                <a:solidFill>
                  <a:schemeClr val="bg1"/>
                </a:solidFill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15376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95601"/>
            <a:ext cx="4041775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Tx/>
              <a:buNone/>
              <a:defRPr sz="1600" i="1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77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295400"/>
          </a:xfrm>
          <a:prstGeom prst="rect">
            <a:avLst/>
          </a:prstGeom>
          <a:solidFill>
            <a:srgbClr val="E59C00"/>
          </a:solidFill>
        </p:spPr>
        <p:txBody>
          <a:bodyPr anchor="b"/>
          <a:lstStyle>
            <a:lvl1pPr algn="l">
              <a:defRPr sz="2000" b="1" i="0">
                <a:latin typeface="Trebuchet MS"/>
                <a:cs typeface="Trebuchet M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1"/>
            <a:ext cx="5111750" cy="4953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53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143000"/>
            <a:ext cx="5334000" cy="3429000"/>
          </a:xfrm>
          <a:prstGeom prst="rect">
            <a:avLst/>
          </a:prstGeom>
          <a:solidFill>
            <a:schemeClr val="bg2"/>
          </a:solidFill>
          <a:ln w="508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52400" dist="101600" dir="2700000">
              <a:schemeClr val="tx1">
                <a:alpha val="31000"/>
              </a:schemeClr>
            </a:outerShdw>
          </a:effectLst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1387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00004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634" name="Photo Editor-foto" r:id="rId3" imgW="7621064" imgH="1009791" progId="MSPhotoEd.3">
                  <p:embed/>
                </p:oleObj>
              </mc:Choice>
              <mc:Fallback>
                <p:oleObj name="Photo Editor-foto" r:id="rId3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19" name="Object 20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635" name="Photo Editor-foto" r:id="rId5" imgW="7621064" imgH="1009791" progId="MSPhotoEd.3">
                  <p:embed/>
                </p:oleObj>
              </mc:Choice>
              <mc:Fallback>
                <p:oleObj name="Photo Editor-foto" r:id="rId5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21" name="Group 22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22" name="AutoShape 23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AutoShape 25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AutoShape 26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AutoShape 27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AutoShape 28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29" name="Line 30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981200"/>
            <a:ext cx="88392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4125-E3D1-4ED8-8187-4993DEAD49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83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town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 userDrawn="1"/>
        </p:nvSpPr>
        <p:spPr bwMode="auto">
          <a:xfrm>
            <a:off x="0" y="609600"/>
            <a:ext cx="9144000" cy="6248400"/>
          </a:xfrm>
          <a:prstGeom prst="rect">
            <a:avLst/>
          </a:prstGeom>
          <a:solidFill>
            <a:srgbClr val="00206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491968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pitchFamily="122" charset="-128"/>
          <a:cs typeface="ＭＳ Ｐゴシック" pitchFamily="12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ＭＳ Ｐゴシック" pitchFamily="122" charset="-128"/>
          <a:cs typeface="ＭＳ Ｐゴシック" pitchFamily="12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charset="0"/>
        <a:buChar char="•"/>
        <a:defRPr sz="2400">
          <a:solidFill>
            <a:schemeClr val="bg1"/>
          </a:solidFill>
          <a:latin typeface="+mn-lt"/>
          <a:ea typeface="ＭＳ Ｐゴシック" pitchFamily="12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charset="0"/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town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0" y="609600"/>
            <a:ext cx="9144000" cy="6248400"/>
          </a:xfrm>
          <a:prstGeom prst="rect">
            <a:avLst/>
          </a:prstGeom>
          <a:solidFill>
            <a:srgbClr val="00206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28755" y="6477000"/>
            <a:ext cx="428445" cy="306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C5DB68A-9D44-4073-920F-D08D647C06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65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pitchFamily="122" charset="-128"/>
          <a:cs typeface="ＭＳ Ｐゴシック" pitchFamily="12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ＭＳ Ｐゴシック" pitchFamily="122" charset="-128"/>
          <a:cs typeface="ＭＳ Ｐゴシック" pitchFamily="12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charset="0"/>
        <a:buChar char="•"/>
        <a:defRPr sz="2400">
          <a:solidFill>
            <a:schemeClr val="bg1"/>
          </a:solidFill>
          <a:latin typeface="+mn-lt"/>
          <a:ea typeface="ＭＳ Ｐゴシック" pitchFamily="12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charset="0"/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emf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hyperlink" Target="http://www.google.com/imgres?num=10&amp;hl=en&amp;safe=off&amp;tbo=d&amp;biw=1680&amp;bih=858&amp;tbm=isch&amp;tbnid=IHXX8pOeP7darM:&amp;imgrefurl=http://collider.com/jonathan-nolan-person-of-interest-dark-knight-rises-interview/137379/&amp;docid=hw5ZwkaLbYH0xM&amp;imgurl=http://collider.com/wp-content/uploads/person-of-interest-taraji-p-henson-4.jpg&amp;w=540&amp;h=720&amp;ei=EzbvUOTBAbO10AGGq4G4BQ&amp;zoom=1" TargetMode="External"/><Relationship Id="rId7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12" Type="http://schemas.openxmlformats.org/officeDocument/2006/relationships/image" Target="../media/image50.jpeg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11" Type="http://schemas.openxmlformats.org/officeDocument/2006/relationships/hyperlink" Target="http://www.google.com/imgres?num=10&amp;hl=en&amp;safe=off&amp;tbo=d&amp;biw=1680&amp;bih=858&amp;tbm=isch&amp;tbnid=uzHegijBDrVCxM:&amp;imgrefurl=http://tlceyeopener.blogspot.com/2012/09/tlc-eyecare-laser-centers-welcomes-new.html&amp;docid=72rk70VQwzyM6M&amp;imgurl=http://4.bp.blogspot.com/-_Q3A00CnIl4/UFnzN1sxk2I/AAAAAAAAALA/LkL6Cv3JP5I/s1600/Erica_Person_MD.jpg&amp;w=1143&amp;h=1600&amp;ei=EzbvUOTBAbO10AGGq4G4BQ&amp;zoom=1" TargetMode="External"/><Relationship Id="rId5" Type="http://schemas.openxmlformats.org/officeDocument/2006/relationships/hyperlink" Target="http://www.google.com/imgres?num=10&amp;hl=en&amp;safe=off&amp;tbo=d&amp;biw=1680&amp;bih=858&amp;tbm=isch&amp;tbnid=tWS1VoR2oxomXM:&amp;imgrefurl=http://perezhilton.com/2011-12-15-ryan-gosling-is-named-time-magazines-coolest-person-of-the-year&amp;docid=MO35ynEp_HhFdM&amp;imgurl=http://img.perezhilton.com/wp-content/uploads/2011/12/ryan-gosling-is-coolest-person-of-the-year__oPt.jpg&amp;w=450&amp;h=639&amp;ei=EzbvUOTBAbO10AGGq4G4BQ&amp;zoom=1" TargetMode="External"/><Relationship Id="rId10" Type="http://schemas.openxmlformats.org/officeDocument/2006/relationships/image" Target="../media/image49.jpeg"/><Relationship Id="rId4" Type="http://schemas.openxmlformats.org/officeDocument/2006/relationships/image" Target="../media/image46.jpeg"/><Relationship Id="rId9" Type="http://schemas.openxmlformats.org/officeDocument/2006/relationships/hyperlink" Target="http://www.google.com/imgres?num=10&amp;hl=en&amp;safe=off&amp;tbo=d&amp;biw=1680&amp;bih=858&amp;tbm=isch&amp;tbnid=NQXySzMWyLA96M:&amp;imgrefurl=http://www.fanpop.com/clubs/david-henrie/images/26183003/title/david-henrie-aim-high-party-person-photo&amp;docid=xeljz3CV4-c0VM&amp;imgurl=http://images5.fanpop.com/image/photos/26100000/David-Henrie-Aim-High-Party-Person-david-henrie-26183003-940-1222.jpg&amp;w=940&amp;h=1222&amp;ei=EzbvUOTBAbO10AGGq4G4BQ&amp;zoom=1" TargetMode="Externa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hyperlink" Target="http://www.google.com/imgres?num=10&amp;hl=en&amp;safe=off&amp;tbo=d&amp;biw=1680&amp;bih=858&amp;tbm=isch&amp;tbnid=IHXX8pOeP7darM:&amp;imgrefurl=http://collider.com/jonathan-nolan-person-of-interest-dark-knight-rises-interview/137379/&amp;docid=hw5ZwkaLbYH0xM&amp;imgurl=http://collider.com/wp-content/uploads/person-of-interest-taraji-p-henson-4.jpg&amp;w=540&amp;h=720&amp;ei=EzbvUOTBAbO10AGGq4G4BQ&amp;zoom=1" TargetMode="External"/><Relationship Id="rId7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12" Type="http://schemas.openxmlformats.org/officeDocument/2006/relationships/image" Target="../media/image50.jpeg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11" Type="http://schemas.openxmlformats.org/officeDocument/2006/relationships/hyperlink" Target="http://www.google.com/imgres?num=10&amp;hl=en&amp;safe=off&amp;tbo=d&amp;biw=1680&amp;bih=858&amp;tbm=isch&amp;tbnid=uzHegijBDrVCxM:&amp;imgrefurl=http://tlceyeopener.blogspot.com/2012/09/tlc-eyecare-laser-centers-welcomes-new.html&amp;docid=72rk70VQwzyM6M&amp;imgurl=http://4.bp.blogspot.com/-_Q3A00CnIl4/UFnzN1sxk2I/AAAAAAAAALA/LkL6Cv3JP5I/s1600/Erica_Person_MD.jpg&amp;w=1143&amp;h=1600&amp;ei=EzbvUOTBAbO10AGGq4G4BQ&amp;zoom=1" TargetMode="External"/><Relationship Id="rId5" Type="http://schemas.openxmlformats.org/officeDocument/2006/relationships/hyperlink" Target="http://www.google.com/imgres?num=10&amp;hl=en&amp;safe=off&amp;tbo=d&amp;biw=1680&amp;bih=858&amp;tbm=isch&amp;tbnid=tWS1VoR2oxomXM:&amp;imgrefurl=http://perezhilton.com/2011-12-15-ryan-gosling-is-named-time-magazines-coolest-person-of-the-year&amp;docid=MO35ynEp_HhFdM&amp;imgurl=http://img.perezhilton.com/wp-content/uploads/2011/12/ryan-gosling-is-coolest-person-of-the-year__oPt.jpg&amp;w=450&amp;h=639&amp;ei=EzbvUOTBAbO10AGGq4G4BQ&amp;zoom=1" TargetMode="External"/><Relationship Id="rId10" Type="http://schemas.openxmlformats.org/officeDocument/2006/relationships/image" Target="../media/image49.jpeg"/><Relationship Id="rId4" Type="http://schemas.openxmlformats.org/officeDocument/2006/relationships/image" Target="../media/image46.jpeg"/><Relationship Id="rId9" Type="http://schemas.openxmlformats.org/officeDocument/2006/relationships/hyperlink" Target="http://www.google.com/imgres?num=10&amp;hl=en&amp;safe=off&amp;tbo=d&amp;biw=1680&amp;bih=858&amp;tbm=isch&amp;tbnid=NQXySzMWyLA96M:&amp;imgrefurl=http://www.fanpop.com/clubs/david-henrie/images/26183003/title/david-henrie-aim-high-party-person-photo&amp;docid=xeljz3CV4-c0VM&amp;imgurl=http://images5.fanpop.com/image/photos/26100000/David-Henrie-Aim-High-Party-Person-david-henrie-26183003-940-1222.jpg&amp;w=940&amp;h=1222&amp;ei=EzbvUOTBAbO10AGGq4G4BQ&amp;zoom=1" TargetMode="Externa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59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4.png"/><Relationship Id="rId4" Type="http://schemas.openxmlformats.org/officeDocument/2006/relationships/oleObject" Target="../embeddings/oleObject8.bin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meshb.nlm.nih.gov/treeView" TargetMode="Externa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://browser.ihtsdotools.org/index-ie.html?perspective=full&amp;conceptId1=123037004&amp;edition=en-edition&amp;release=v20180731&amp;server=http://browser.ihtsdotools.org/api/v1/snomed&amp;langRefset=900000000000509007" TargetMode="Externa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://browser.ihtsdotools.org/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4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9.png"/><Relationship Id="rId4" Type="http://schemas.openxmlformats.org/officeDocument/2006/relationships/oleObject" Target="../embeddings/oleObject3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browser.ihtsdotools.org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upload.wikimedia.org/wikipedia/commons/0/09/Eroica_Beethoven_title.jpg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ctrTitle"/>
          </p:nvPr>
        </p:nvSpPr>
        <p:spPr>
          <a:xfrm>
            <a:off x="609600" y="990600"/>
            <a:ext cx="7999413" cy="2043113"/>
          </a:xfrm>
        </p:spPr>
        <p:txBody>
          <a:bodyPr/>
          <a:lstStyle/>
          <a:p>
            <a:pPr>
              <a:tabLst>
                <a:tab pos="5376863" algn="l"/>
              </a:tabLst>
            </a:pPr>
            <a:r>
              <a:rPr lang="en-US" sz="3200" dirty="0"/>
              <a:t>Biomedical O</a:t>
            </a:r>
            <a:r>
              <a:rPr lang="en-US" sz="3200" dirty="0" smtClean="0"/>
              <a:t>ntology</a:t>
            </a:r>
            <a:br>
              <a:rPr lang="en-US" sz="3200" dirty="0" smtClean="0"/>
            </a:br>
            <a:r>
              <a:rPr lang="en-US" sz="3200" dirty="0" smtClean="0"/>
              <a:t>for Biomedical </a:t>
            </a:r>
            <a:r>
              <a:rPr lang="en-US" sz="3200" dirty="0" err="1" smtClean="0"/>
              <a:t>Informaticists</a:t>
            </a:r>
            <a:r>
              <a:rPr lang="en-US" sz="3200" dirty="0" smtClean="0"/>
              <a:t>.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Lecture in BMI501: </a:t>
            </a:r>
            <a:r>
              <a:rPr lang="en-GB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Survey of Biomedical Informatics </a:t>
            </a: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Oct 9, 2019</a:t>
            </a:r>
            <a:b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Biomedical Informatics,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at Buffalo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91000"/>
            <a:ext cx="9144000" cy="1600200"/>
          </a:xfrm>
        </p:spPr>
        <p:txBody>
          <a:bodyPr/>
          <a:lstStyle/>
          <a:p>
            <a:pPr defTabSz="566738" eaLnBrk="1" hangingPunct="1">
              <a:lnSpc>
                <a:spcPct val="80000"/>
              </a:lnSpc>
            </a:pPr>
            <a:r>
              <a:rPr lang="en-GB" altLang="ja-JP" sz="2800" b="1" dirty="0" smtClean="0">
                <a:ea typeface="ＭＳ 明朝" pitchFamily="49" charset="-128"/>
              </a:rPr>
              <a:t>Werner CEUSTERS, MD</a:t>
            </a:r>
            <a:endParaRPr lang="en-GB" altLang="ja-JP" sz="2800" b="1" baseline="30000" dirty="0" smtClean="0">
              <a:ea typeface="ＭＳ 明朝" pitchFamily="49" charset="-128"/>
            </a:endParaRPr>
          </a:p>
          <a:p>
            <a:pPr defTabSz="566738" eaLnBrk="1" hangingPunct="1">
              <a:lnSpc>
                <a:spcPct val="120000"/>
              </a:lnSpc>
            </a:pPr>
            <a:endParaRPr lang="en-US" altLang="ja-JP" sz="1800" b="1" dirty="0" smtClean="0">
              <a:ea typeface="ＭＳ 明朝" pitchFamily="49" charset="-128"/>
            </a:endParaRP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Ontology Research Group, </a:t>
            </a:r>
            <a:r>
              <a:rPr lang="en-GB" altLang="ja-JP" sz="1800" i="1" dirty="0" err="1" smtClean="0">
                <a:ea typeface="ＭＳ 明朝" pitchFamily="49" charset="-128"/>
              </a:rPr>
              <a:t>Center</a:t>
            </a:r>
            <a:r>
              <a:rPr lang="en-GB" altLang="ja-JP" sz="1800" i="1" dirty="0" smtClean="0">
                <a:ea typeface="ＭＳ 明朝" pitchFamily="49" charset="-128"/>
              </a:rPr>
              <a:t> of Excellence in Bioinformatics and Life Sciences,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UB Institute for Healthcare Informatics,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Departments of Biomedical Informatics and Psychiatry,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University at Buffalo, NY, USA</a:t>
            </a:r>
          </a:p>
          <a:p>
            <a:pPr defTabSz="566738" eaLnBrk="1" hangingPunct="1">
              <a:lnSpc>
                <a:spcPct val="80000"/>
              </a:lnSpc>
            </a:pPr>
            <a:endParaRPr lang="en-US" altLang="ja-JP" sz="2000" i="1" dirty="0" smtClean="0">
              <a:ea typeface="ＭＳ 明朝" pitchFamily="49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True or false, and why?</a:t>
            </a:r>
          </a:p>
          <a:p>
            <a:endParaRPr lang="en-US" dirty="0"/>
          </a:p>
          <a:p>
            <a:pPr indent="3175"/>
            <a:r>
              <a:rPr lang="en-US" i="1" dirty="0"/>
              <a:t>A challenge for designers of </a:t>
            </a:r>
            <a:r>
              <a:rPr lang="en-US" i="1" dirty="0" smtClean="0"/>
              <a:t>biomedical ontologies </a:t>
            </a:r>
            <a:r>
              <a:rPr lang="en-US" i="1" dirty="0"/>
              <a:t>is how to include the </a:t>
            </a:r>
            <a:r>
              <a:rPr lang="en-US" i="1" dirty="0" smtClean="0"/>
              <a:t>necessary representational </a:t>
            </a:r>
            <a:r>
              <a:rPr lang="en-US" i="1" dirty="0"/>
              <a:t>power needed to </a:t>
            </a:r>
            <a:r>
              <a:rPr lang="en-US" i="1" dirty="0" smtClean="0"/>
              <a:t>represent biologically </a:t>
            </a:r>
            <a:r>
              <a:rPr lang="en-US" i="1" dirty="0"/>
              <a:t>complex systems</a:t>
            </a:r>
            <a:r>
              <a:rPr lang="en-US" i="1" dirty="0" smtClean="0"/>
              <a:t>.</a:t>
            </a:r>
          </a:p>
          <a:p>
            <a:pPr indent="3175"/>
            <a:endParaRPr lang="en-US" dirty="0"/>
          </a:p>
          <a:p>
            <a:pPr indent="3175"/>
            <a:endParaRPr lang="en-US" dirty="0" smtClean="0"/>
          </a:p>
          <a:p>
            <a:pPr indent="3175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00" y="4572000"/>
            <a:ext cx="784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1362" lvl="1" indent="0" algn="l">
              <a:buNone/>
            </a:pPr>
            <a:r>
              <a:rPr lang="en-US" sz="1400" dirty="0">
                <a:solidFill>
                  <a:schemeClr val="bg1"/>
                </a:solidFill>
              </a:rPr>
              <a:t>From: </a:t>
            </a:r>
            <a:r>
              <a:rPr lang="en-US" sz="1400" dirty="0" err="1">
                <a:solidFill>
                  <a:schemeClr val="bg1"/>
                </a:solidFill>
              </a:rPr>
              <a:t>Maojo</a:t>
            </a:r>
            <a:r>
              <a:rPr lang="en-US" sz="1400" dirty="0">
                <a:solidFill>
                  <a:schemeClr val="bg1"/>
                </a:solidFill>
              </a:rPr>
              <a:t> V, Crespo J, Garcia-</a:t>
            </a:r>
            <a:r>
              <a:rPr lang="en-US" sz="1400" dirty="0" err="1">
                <a:solidFill>
                  <a:schemeClr val="bg1"/>
                </a:solidFill>
              </a:rPr>
              <a:t>Remesal</a:t>
            </a:r>
            <a:r>
              <a:rPr lang="en-US" sz="1400" dirty="0">
                <a:solidFill>
                  <a:schemeClr val="bg1"/>
                </a:solidFill>
              </a:rPr>
              <a:t> M, de la </a:t>
            </a:r>
            <a:r>
              <a:rPr lang="en-US" sz="1400" dirty="0" err="1">
                <a:solidFill>
                  <a:schemeClr val="bg1"/>
                </a:solidFill>
              </a:rPr>
              <a:t>Iglesia</a:t>
            </a:r>
            <a:r>
              <a:rPr lang="en-US" sz="1400" dirty="0">
                <a:solidFill>
                  <a:schemeClr val="bg1"/>
                </a:solidFill>
              </a:rPr>
              <a:t> D, Pérez-Rey D,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 C. Biomedical Ontologies: Toward scientific debate. Methods </a:t>
            </a:r>
            <a:r>
              <a:rPr lang="en-US" sz="1400" dirty="0" err="1">
                <a:solidFill>
                  <a:schemeClr val="bg1"/>
                </a:solidFill>
              </a:rPr>
              <a:t>Inf</a:t>
            </a:r>
            <a:r>
              <a:rPr lang="en-US" sz="1400" dirty="0">
                <a:solidFill>
                  <a:schemeClr val="bg1"/>
                </a:solidFill>
              </a:rPr>
              <a:t> Med 2011; 50 (3): 203–216.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6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066800" y="3741738"/>
            <a:ext cx="7410450" cy="2049463"/>
            <a:chOff x="672" y="2357"/>
            <a:chExt cx="4668" cy="1291"/>
          </a:xfrm>
        </p:grpSpPr>
        <p:grpSp>
          <p:nvGrpSpPr>
            <p:cNvPr id="9227" name="Group 27"/>
            <p:cNvGrpSpPr>
              <a:grpSpLocks/>
            </p:cNvGrpSpPr>
            <p:nvPr/>
          </p:nvGrpSpPr>
          <p:grpSpPr bwMode="auto">
            <a:xfrm>
              <a:off x="672" y="2544"/>
              <a:ext cx="1248" cy="1104"/>
              <a:chOff x="672" y="2544"/>
              <a:chExt cx="1248" cy="1104"/>
            </a:xfrm>
          </p:grpSpPr>
          <p:sp>
            <p:nvSpPr>
              <p:cNvPr id="9229" name="Oval 24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1200" cy="768"/>
              </a:xfrm>
              <a:prstGeom prst="ellipse">
                <a:avLst/>
              </a:prstGeom>
              <a:solidFill>
                <a:srgbClr val="8EA0CC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30" name="Oval 25"/>
              <p:cNvSpPr>
                <a:spLocks noChangeArrowheads="1"/>
              </p:cNvSpPr>
              <p:nvPr/>
            </p:nvSpPr>
            <p:spPr bwMode="auto">
              <a:xfrm>
                <a:off x="672" y="2832"/>
                <a:ext cx="1248" cy="816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9228" name="Text Box 26"/>
            <p:cNvSpPr txBox="1">
              <a:spLocks noChangeArrowheads="1"/>
            </p:cNvSpPr>
            <p:nvPr/>
          </p:nvSpPr>
          <p:spPr bwMode="auto">
            <a:xfrm>
              <a:off x="1980" y="2357"/>
              <a:ext cx="3360" cy="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81000" indent="-3810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nl-BE" altLang="en-US" dirty="0" err="1">
                  <a:solidFill>
                    <a:schemeClr val="bg1"/>
                  </a:solidFill>
                </a:rPr>
                <a:t>Questions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often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enough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asked</a:t>
              </a:r>
              <a:r>
                <a:rPr lang="nl-BE" altLang="en-US" dirty="0">
                  <a:solidFill>
                    <a:schemeClr val="bg1"/>
                  </a:solidFill>
                </a:rPr>
                <a:t>: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 smtClean="0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 </a:t>
              </a:r>
              <a:r>
                <a:rPr lang="nl-BE" altLang="en-US" sz="2000" b="0" dirty="0" err="1" smtClean="0">
                  <a:solidFill>
                    <a:schemeClr val="bg1"/>
                  </a:solidFill>
                </a:rPr>
                <a:t>correspond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with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something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there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in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?</a:t>
              </a:r>
            </a:p>
            <a:p>
              <a:pPr algn="l" eaLnBrk="1" hangingPunct="1">
                <a:buFontTx/>
                <a:buChar char="•"/>
              </a:pPr>
              <a:endParaRPr lang="nl-BE" altLang="en-US" sz="2000" dirty="0">
                <a:solidFill>
                  <a:schemeClr val="bg1"/>
                </a:solidFill>
              </a:endParaRP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 smtClean="0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are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captured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data, but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should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because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 smtClean="0">
                  <a:solidFill>
                    <a:schemeClr val="bg1"/>
                  </a:solidFill>
                </a:rPr>
                <a:t>they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 are 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relevant ?</a:t>
              </a:r>
              <a:endParaRPr lang="en-GB" altLang="en-US" sz="2000" b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Where</a:t>
            </a:r>
            <a:r>
              <a:rPr lang="nl-BE" altLang="en-US" dirty="0" smtClean="0"/>
              <a:t> do data </a:t>
            </a:r>
            <a:r>
              <a:rPr lang="nl-BE" altLang="en-US" dirty="0" err="1" smtClean="0"/>
              <a:t>come</a:t>
            </a:r>
            <a:r>
              <a:rPr lang="nl-BE" altLang="en-US" dirty="0" smtClean="0"/>
              <a:t> </a:t>
            </a:r>
            <a:r>
              <a:rPr lang="nl-BE" altLang="en-US" dirty="0" err="1" smtClean="0"/>
              <a:t>from</a:t>
            </a:r>
            <a:r>
              <a:rPr lang="nl-BE" altLang="en-US" dirty="0" smtClean="0"/>
              <a:t>?</a:t>
            </a:r>
            <a:endParaRPr lang="en-GB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C1FE-425B-4D41-9768-47500E60C2C6}" type="slidenum">
              <a:rPr lang="en-US" altLang="en-US" smtClean="0"/>
              <a:pPr/>
              <a:t>100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57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066800" y="3741738"/>
            <a:ext cx="7410450" cy="2049463"/>
            <a:chOff x="672" y="2357"/>
            <a:chExt cx="4668" cy="1291"/>
          </a:xfrm>
        </p:grpSpPr>
        <p:grpSp>
          <p:nvGrpSpPr>
            <p:cNvPr id="9227" name="Group 27"/>
            <p:cNvGrpSpPr>
              <a:grpSpLocks/>
            </p:cNvGrpSpPr>
            <p:nvPr/>
          </p:nvGrpSpPr>
          <p:grpSpPr bwMode="auto">
            <a:xfrm>
              <a:off x="672" y="2544"/>
              <a:ext cx="1248" cy="1104"/>
              <a:chOff x="672" y="2544"/>
              <a:chExt cx="1248" cy="1104"/>
            </a:xfrm>
          </p:grpSpPr>
          <p:sp>
            <p:nvSpPr>
              <p:cNvPr id="9229" name="Oval 24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1200" cy="768"/>
              </a:xfrm>
              <a:prstGeom prst="ellipse">
                <a:avLst/>
              </a:prstGeom>
              <a:solidFill>
                <a:srgbClr val="8EA0CC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30" name="Oval 25"/>
              <p:cNvSpPr>
                <a:spLocks noChangeArrowheads="1"/>
              </p:cNvSpPr>
              <p:nvPr/>
            </p:nvSpPr>
            <p:spPr bwMode="auto">
              <a:xfrm>
                <a:off x="672" y="2832"/>
                <a:ext cx="1248" cy="816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9228" name="Text Box 26"/>
            <p:cNvSpPr txBox="1">
              <a:spLocks noChangeArrowheads="1"/>
            </p:cNvSpPr>
            <p:nvPr/>
          </p:nvSpPr>
          <p:spPr bwMode="auto">
            <a:xfrm>
              <a:off x="1980" y="2357"/>
              <a:ext cx="3360" cy="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81000" indent="-3810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nl-BE" altLang="en-US" dirty="0" err="1">
                  <a:solidFill>
                    <a:schemeClr val="bg1"/>
                  </a:solidFill>
                </a:rPr>
                <a:t>Questions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often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enough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asked</a:t>
              </a:r>
              <a:r>
                <a:rPr lang="nl-BE" altLang="en-US" dirty="0">
                  <a:solidFill>
                    <a:schemeClr val="bg1"/>
                  </a:solidFill>
                </a:rPr>
                <a:t>: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 smtClean="0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 </a:t>
              </a:r>
              <a:r>
                <a:rPr lang="nl-BE" altLang="en-US" sz="2000" b="0" dirty="0" err="1" smtClean="0">
                  <a:solidFill>
                    <a:schemeClr val="bg1"/>
                  </a:solidFill>
                </a:rPr>
                <a:t>correspond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with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something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there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in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?</a:t>
              </a:r>
            </a:p>
            <a:p>
              <a:pPr algn="l" eaLnBrk="1" hangingPunct="1">
                <a:buFontTx/>
                <a:buChar char="•"/>
              </a:pPr>
              <a:endParaRPr lang="nl-BE" altLang="en-US" sz="2000" dirty="0">
                <a:solidFill>
                  <a:schemeClr val="bg1"/>
                </a:solidFill>
              </a:endParaRP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 smtClean="0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are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captured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data, but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should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because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 smtClean="0">
                  <a:solidFill>
                    <a:schemeClr val="bg1"/>
                  </a:solidFill>
                </a:rPr>
                <a:t>they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 are 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relevant ?</a:t>
              </a:r>
              <a:endParaRPr lang="en-GB" altLang="en-US" sz="2000" b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Where</a:t>
            </a:r>
            <a:r>
              <a:rPr lang="nl-BE" altLang="en-US" dirty="0" smtClean="0"/>
              <a:t> do data </a:t>
            </a:r>
            <a:r>
              <a:rPr lang="nl-BE" altLang="en-US" dirty="0" err="1" smtClean="0"/>
              <a:t>come</a:t>
            </a:r>
            <a:r>
              <a:rPr lang="nl-BE" altLang="en-US" dirty="0" smtClean="0"/>
              <a:t> </a:t>
            </a:r>
            <a:r>
              <a:rPr lang="nl-BE" altLang="en-US" dirty="0" err="1" smtClean="0"/>
              <a:t>from</a:t>
            </a:r>
            <a:r>
              <a:rPr lang="nl-BE" altLang="en-US" dirty="0" smtClean="0"/>
              <a:t>?</a:t>
            </a:r>
            <a:endParaRPr lang="en-GB" altLang="en-US" dirty="0" smtClean="0"/>
          </a:p>
        </p:txBody>
      </p:sp>
      <p:sp>
        <p:nvSpPr>
          <p:cNvPr id="18" name="Rectangle 17"/>
          <p:cNvSpPr/>
          <p:nvPr/>
        </p:nvSpPr>
        <p:spPr bwMode="auto">
          <a:xfrm>
            <a:off x="342900" y="5918381"/>
            <a:ext cx="8458200" cy="787217"/>
          </a:xfrm>
          <a:prstGeom prst="rect">
            <a:avLst/>
          </a:prstGeom>
          <a:noFill/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9" name="Text Box 39"/>
          <p:cNvSpPr txBox="1">
            <a:spLocks noChangeArrowheads="1"/>
          </p:cNvSpPr>
          <p:nvPr/>
        </p:nvSpPr>
        <p:spPr bwMode="auto">
          <a:xfrm>
            <a:off x="396564" y="5867401"/>
            <a:ext cx="139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1FE115"/>
                </a:solidFill>
              </a:rPr>
              <a:t>Ontology</a:t>
            </a:r>
            <a:endParaRPr lang="en-US" altLang="en-US" dirty="0">
              <a:solidFill>
                <a:srgbClr val="1FE11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C1FE-425B-4D41-9768-47500E60C2C6}" type="slidenum">
              <a:rPr lang="en-US" altLang="en-US" smtClean="0"/>
              <a:pPr/>
              <a:t>101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87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066800" y="3927475"/>
            <a:ext cx="7391400" cy="1863725"/>
            <a:chOff x="672" y="2474"/>
            <a:chExt cx="4656" cy="1174"/>
          </a:xfrm>
        </p:grpSpPr>
        <p:grpSp>
          <p:nvGrpSpPr>
            <p:cNvPr id="9227" name="Group 27"/>
            <p:cNvGrpSpPr>
              <a:grpSpLocks/>
            </p:cNvGrpSpPr>
            <p:nvPr/>
          </p:nvGrpSpPr>
          <p:grpSpPr bwMode="auto">
            <a:xfrm>
              <a:off x="672" y="2544"/>
              <a:ext cx="1248" cy="1104"/>
              <a:chOff x="672" y="2544"/>
              <a:chExt cx="1248" cy="1104"/>
            </a:xfrm>
          </p:grpSpPr>
          <p:sp>
            <p:nvSpPr>
              <p:cNvPr id="9229" name="Oval 24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1200" cy="768"/>
              </a:xfrm>
              <a:prstGeom prst="ellipse">
                <a:avLst/>
              </a:prstGeom>
              <a:solidFill>
                <a:srgbClr val="8EA0CC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30" name="Oval 25"/>
              <p:cNvSpPr>
                <a:spLocks noChangeArrowheads="1"/>
              </p:cNvSpPr>
              <p:nvPr/>
            </p:nvSpPr>
            <p:spPr bwMode="auto">
              <a:xfrm>
                <a:off x="672" y="2832"/>
                <a:ext cx="1248" cy="816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9228" name="Text Box 26"/>
            <p:cNvSpPr txBox="1">
              <a:spLocks noChangeArrowheads="1"/>
            </p:cNvSpPr>
            <p:nvPr/>
          </p:nvSpPr>
          <p:spPr bwMode="auto">
            <a:xfrm>
              <a:off x="1968" y="2474"/>
              <a:ext cx="3360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81000" indent="-3810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nl-BE" altLang="en-US" dirty="0" err="1">
                  <a:solidFill>
                    <a:schemeClr val="bg1"/>
                  </a:solidFill>
                </a:rPr>
                <a:t>Questions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often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enough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asked</a:t>
              </a:r>
              <a:r>
                <a:rPr lang="nl-BE" altLang="en-US" dirty="0">
                  <a:solidFill>
                    <a:schemeClr val="bg1"/>
                  </a:solidFill>
                </a:rPr>
                <a:t>: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dirty="0">
                  <a:solidFill>
                    <a:schemeClr val="bg1"/>
                  </a:solidFill>
                </a:rPr>
                <a:t> part of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dirty="0">
                  <a:solidFill>
                    <a:schemeClr val="bg1"/>
                  </a:solidFill>
                </a:rPr>
                <a:t> data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corresponds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with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something</a:t>
              </a:r>
              <a:r>
                <a:rPr lang="nl-BE" altLang="en-US" sz="2000" dirty="0">
                  <a:solidFill>
                    <a:schemeClr val="bg1"/>
                  </a:solidFill>
                </a:rPr>
                <a:t> out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there</a:t>
              </a:r>
              <a:r>
                <a:rPr lang="nl-BE" altLang="en-US" sz="2000" dirty="0">
                  <a:solidFill>
                    <a:schemeClr val="bg1"/>
                  </a:solidFill>
                </a:rPr>
                <a:t> in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dirty="0">
                  <a:solidFill>
                    <a:schemeClr val="bg1"/>
                  </a:solidFill>
                </a:rPr>
                <a:t> ?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dirty="0">
                  <a:solidFill>
                    <a:schemeClr val="bg1"/>
                  </a:solidFill>
                </a:rPr>
                <a:t> part of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dirty="0">
                  <a:solidFill>
                    <a:schemeClr val="bg1"/>
                  </a:solidFill>
                </a:rPr>
                <a:t> is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captured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by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dirty="0">
                  <a:solidFill>
                    <a:schemeClr val="bg1"/>
                  </a:solidFill>
                </a:rPr>
                <a:t> data, but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should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because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it</a:t>
              </a:r>
              <a:r>
                <a:rPr lang="nl-BE" altLang="en-US" sz="2000" dirty="0">
                  <a:solidFill>
                    <a:schemeClr val="bg1"/>
                  </a:solidFill>
                </a:rPr>
                <a:t> is relevant ?</a:t>
              </a:r>
              <a:endParaRPr lang="en-GB" alt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 Box 40"/>
          <p:cNvSpPr txBox="1">
            <a:spLocks noChangeArrowheads="1"/>
          </p:cNvSpPr>
          <p:nvPr/>
        </p:nvSpPr>
        <p:spPr bwMode="auto">
          <a:xfrm>
            <a:off x="476250" y="1934036"/>
            <a:ext cx="1612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References</a:t>
            </a:r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6946106" y="6221847"/>
            <a:ext cx="1443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Referents</a:t>
            </a:r>
          </a:p>
        </p:txBody>
      </p: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Where</a:t>
            </a:r>
            <a:r>
              <a:rPr lang="nl-BE" altLang="en-US" dirty="0" smtClean="0"/>
              <a:t> do data </a:t>
            </a:r>
            <a:r>
              <a:rPr lang="nl-BE" altLang="en-US" dirty="0" err="1" smtClean="0"/>
              <a:t>come</a:t>
            </a:r>
            <a:r>
              <a:rPr lang="nl-BE" altLang="en-US" dirty="0" smtClean="0"/>
              <a:t> </a:t>
            </a:r>
            <a:r>
              <a:rPr lang="nl-BE" altLang="en-US" dirty="0" err="1" smtClean="0"/>
              <a:t>from</a:t>
            </a:r>
            <a:r>
              <a:rPr lang="nl-BE" altLang="en-US" dirty="0" smtClean="0"/>
              <a:t>?</a:t>
            </a:r>
            <a:endParaRPr lang="en-GB" altLang="en-US" dirty="0" smtClean="0"/>
          </a:p>
        </p:txBody>
      </p:sp>
      <p:sp>
        <p:nvSpPr>
          <p:cNvPr id="26" name="Rectangle 25"/>
          <p:cNvSpPr/>
          <p:nvPr/>
        </p:nvSpPr>
        <p:spPr bwMode="auto">
          <a:xfrm>
            <a:off x="342900" y="5918381"/>
            <a:ext cx="8458200" cy="787217"/>
          </a:xfrm>
          <a:prstGeom prst="rect">
            <a:avLst/>
          </a:prstGeom>
          <a:noFill/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396564" y="5867401"/>
            <a:ext cx="139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1FE115"/>
                </a:solidFill>
              </a:rPr>
              <a:t>Ontology</a:t>
            </a:r>
            <a:endParaRPr lang="en-US" altLang="en-US" dirty="0">
              <a:solidFill>
                <a:srgbClr val="1FE115"/>
              </a:solidFill>
            </a:endParaRP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4268785" y="5842644"/>
            <a:ext cx="2267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nl-BE" altLang="en-US" b="1" dirty="0">
                <a:solidFill>
                  <a:srgbClr val="1FE115"/>
                </a:solidFill>
              </a:rPr>
              <a:t>- </a:t>
            </a:r>
            <a:r>
              <a:rPr lang="nl-BE" altLang="en-US" b="1" dirty="0" err="1">
                <a:solidFill>
                  <a:srgbClr val="1FE115"/>
                </a:solidFill>
              </a:rPr>
              <a:t>representation</a:t>
            </a:r>
            <a:endParaRPr lang="en-GB" altLang="en-US" b="1" dirty="0">
              <a:solidFill>
                <a:srgbClr val="1FE11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102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37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066800" y="3927475"/>
            <a:ext cx="7391400" cy="1863725"/>
            <a:chOff x="672" y="2474"/>
            <a:chExt cx="4656" cy="1174"/>
          </a:xfrm>
        </p:grpSpPr>
        <p:grpSp>
          <p:nvGrpSpPr>
            <p:cNvPr id="9227" name="Group 27"/>
            <p:cNvGrpSpPr>
              <a:grpSpLocks/>
            </p:cNvGrpSpPr>
            <p:nvPr/>
          </p:nvGrpSpPr>
          <p:grpSpPr bwMode="auto">
            <a:xfrm>
              <a:off x="672" y="2544"/>
              <a:ext cx="1248" cy="1104"/>
              <a:chOff x="672" y="2544"/>
              <a:chExt cx="1248" cy="1104"/>
            </a:xfrm>
          </p:grpSpPr>
          <p:sp>
            <p:nvSpPr>
              <p:cNvPr id="9229" name="Oval 24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1200" cy="768"/>
              </a:xfrm>
              <a:prstGeom prst="ellipse">
                <a:avLst/>
              </a:prstGeom>
              <a:solidFill>
                <a:srgbClr val="8EA0CC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30" name="Oval 25"/>
              <p:cNvSpPr>
                <a:spLocks noChangeArrowheads="1"/>
              </p:cNvSpPr>
              <p:nvPr/>
            </p:nvSpPr>
            <p:spPr bwMode="auto">
              <a:xfrm>
                <a:off x="672" y="2832"/>
                <a:ext cx="1248" cy="816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9228" name="Text Box 26"/>
            <p:cNvSpPr txBox="1">
              <a:spLocks noChangeArrowheads="1"/>
            </p:cNvSpPr>
            <p:nvPr/>
          </p:nvSpPr>
          <p:spPr bwMode="auto">
            <a:xfrm>
              <a:off x="1968" y="2474"/>
              <a:ext cx="3360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81000" indent="-3810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nl-BE" altLang="en-US" dirty="0" err="1">
                  <a:solidFill>
                    <a:schemeClr val="bg1"/>
                  </a:solidFill>
                </a:rPr>
                <a:t>Questions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often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enough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asked</a:t>
              </a:r>
              <a:r>
                <a:rPr lang="nl-BE" altLang="en-US" dirty="0">
                  <a:solidFill>
                    <a:schemeClr val="bg1"/>
                  </a:solidFill>
                </a:rPr>
                <a:t>: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dirty="0">
                  <a:solidFill>
                    <a:schemeClr val="bg1"/>
                  </a:solidFill>
                </a:rPr>
                <a:t> part of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dirty="0">
                  <a:solidFill>
                    <a:schemeClr val="bg1"/>
                  </a:solidFill>
                </a:rPr>
                <a:t> data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corresponds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with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something</a:t>
              </a:r>
              <a:r>
                <a:rPr lang="nl-BE" altLang="en-US" sz="2000" dirty="0">
                  <a:solidFill>
                    <a:schemeClr val="bg1"/>
                  </a:solidFill>
                </a:rPr>
                <a:t> out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there</a:t>
              </a:r>
              <a:r>
                <a:rPr lang="nl-BE" altLang="en-US" sz="2000" dirty="0">
                  <a:solidFill>
                    <a:schemeClr val="bg1"/>
                  </a:solidFill>
                </a:rPr>
                <a:t> in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dirty="0">
                  <a:solidFill>
                    <a:schemeClr val="bg1"/>
                  </a:solidFill>
                </a:rPr>
                <a:t> ?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dirty="0">
                  <a:solidFill>
                    <a:schemeClr val="bg1"/>
                  </a:solidFill>
                </a:rPr>
                <a:t> part of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dirty="0">
                  <a:solidFill>
                    <a:schemeClr val="bg1"/>
                  </a:solidFill>
                </a:rPr>
                <a:t> is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captured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by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dirty="0">
                  <a:solidFill>
                    <a:schemeClr val="bg1"/>
                  </a:solidFill>
                </a:rPr>
                <a:t> data, but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should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because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it</a:t>
              </a:r>
              <a:r>
                <a:rPr lang="nl-BE" altLang="en-US" sz="2000" dirty="0">
                  <a:solidFill>
                    <a:schemeClr val="bg1"/>
                  </a:solidFill>
                </a:rPr>
                <a:t> is relevant ?</a:t>
              </a:r>
              <a:endParaRPr lang="en-GB" alt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 Box 40"/>
          <p:cNvSpPr txBox="1">
            <a:spLocks noChangeArrowheads="1"/>
          </p:cNvSpPr>
          <p:nvPr/>
        </p:nvSpPr>
        <p:spPr bwMode="auto">
          <a:xfrm>
            <a:off x="476250" y="1934036"/>
            <a:ext cx="1612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References</a:t>
            </a:r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6946106" y="6221847"/>
            <a:ext cx="1443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Referents</a:t>
            </a:r>
          </a:p>
        </p:txBody>
      </p: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Also</a:t>
            </a:r>
            <a:r>
              <a:rPr lang="nl-BE" altLang="en-US" dirty="0" smtClean="0"/>
              <a:t> </a:t>
            </a:r>
            <a:r>
              <a:rPr lang="nl-BE" altLang="en-US" dirty="0" err="1" smtClean="0"/>
              <a:t>representations</a:t>
            </a:r>
            <a:r>
              <a:rPr lang="nl-BE" altLang="en-US" dirty="0" smtClean="0"/>
              <a:t> are real!</a:t>
            </a:r>
            <a:endParaRPr lang="en-GB" altLang="en-US" dirty="0" smtClean="0"/>
          </a:p>
        </p:txBody>
      </p:sp>
      <p:sp>
        <p:nvSpPr>
          <p:cNvPr id="26" name="Rectangle 25"/>
          <p:cNvSpPr/>
          <p:nvPr/>
        </p:nvSpPr>
        <p:spPr bwMode="auto">
          <a:xfrm>
            <a:off x="342900" y="1600201"/>
            <a:ext cx="8458200" cy="5105398"/>
          </a:xfrm>
          <a:prstGeom prst="rect">
            <a:avLst/>
          </a:prstGeom>
          <a:noFill/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396564" y="5867401"/>
            <a:ext cx="139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1FE115"/>
                </a:solidFill>
              </a:rPr>
              <a:t>Ontology</a:t>
            </a:r>
            <a:endParaRPr lang="en-US" altLang="en-US" dirty="0">
              <a:solidFill>
                <a:srgbClr val="1FE115"/>
              </a:solidFill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4268785" y="5842644"/>
            <a:ext cx="2267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nl-BE" altLang="en-US" b="1" dirty="0">
                <a:solidFill>
                  <a:srgbClr val="1FE115"/>
                </a:solidFill>
              </a:rPr>
              <a:t>- </a:t>
            </a:r>
            <a:r>
              <a:rPr lang="nl-BE" altLang="en-US" b="1" dirty="0" err="1">
                <a:solidFill>
                  <a:srgbClr val="1FE115"/>
                </a:solidFill>
              </a:rPr>
              <a:t>representation</a:t>
            </a:r>
            <a:endParaRPr lang="en-GB" altLang="en-US" b="1" dirty="0">
              <a:solidFill>
                <a:srgbClr val="1FE11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103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92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Generalization: data generation and use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06850" y="2090738"/>
            <a:ext cx="1077913" cy="1262062"/>
            <a:chOff x="3170" y="2938"/>
            <a:chExt cx="679" cy="795"/>
          </a:xfrm>
        </p:grpSpPr>
        <p:sp>
          <p:nvSpPr>
            <p:cNvPr id="7444" name="Oval 4"/>
            <p:cNvSpPr>
              <a:spLocks noChangeArrowheads="1"/>
            </p:cNvSpPr>
            <p:nvPr/>
          </p:nvSpPr>
          <p:spPr bwMode="auto">
            <a:xfrm flipH="1">
              <a:off x="3170" y="300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5" name="Oval 5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6" name="Oval 6"/>
            <p:cNvSpPr>
              <a:spLocks noChangeArrowheads="1"/>
            </p:cNvSpPr>
            <p:nvPr/>
          </p:nvSpPr>
          <p:spPr bwMode="auto">
            <a:xfrm flipH="1">
              <a:off x="3412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7" name="Oval 7"/>
            <p:cNvSpPr>
              <a:spLocks noChangeArrowheads="1"/>
            </p:cNvSpPr>
            <p:nvPr/>
          </p:nvSpPr>
          <p:spPr bwMode="auto">
            <a:xfrm flipH="1">
              <a:off x="3218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8" name="Oval 8"/>
            <p:cNvSpPr>
              <a:spLocks noChangeArrowheads="1"/>
            </p:cNvSpPr>
            <p:nvPr/>
          </p:nvSpPr>
          <p:spPr bwMode="auto">
            <a:xfrm flipH="1">
              <a:off x="3558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9" name="Oval 9"/>
            <p:cNvSpPr>
              <a:spLocks noChangeArrowheads="1"/>
            </p:cNvSpPr>
            <p:nvPr/>
          </p:nvSpPr>
          <p:spPr bwMode="auto">
            <a:xfrm flipH="1">
              <a:off x="3655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0" name="Oval 10"/>
            <p:cNvSpPr>
              <a:spLocks noChangeArrowheads="1"/>
            </p:cNvSpPr>
            <p:nvPr/>
          </p:nvSpPr>
          <p:spPr bwMode="auto">
            <a:xfrm flipH="1">
              <a:off x="3461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1" name="Oval 11"/>
            <p:cNvSpPr>
              <a:spLocks noChangeArrowheads="1"/>
            </p:cNvSpPr>
            <p:nvPr/>
          </p:nvSpPr>
          <p:spPr bwMode="auto">
            <a:xfrm flipH="1">
              <a:off x="3558" y="305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2" name="Oval 12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3" name="Oval 13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" name="Oval 14"/>
            <p:cNvSpPr>
              <a:spLocks noChangeArrowheads="1"/>
            </p:cNvSpPr>
            <p:nvPr/>
          </p:nvSpPr>
          <p:spPr bwMode="auto">
            <a:xfrm flipH="1">
              <a:off x="3509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" name="Oval 15"/>
            <p:cNvSpPr>
              <a:spLocks noChangeArrowheads="1"/>
            </p:cNvSpPr>
            <p:nvPr/>
          </p:nvSpPr>
          <p:spPr bwMode="auto">
            <a:xfrm flipH="1">
              <a:off x="3315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6" name="Oval 16"/>
            <p:cNvSpPr>
              <a:spLocks noChangeArrowheads="1"/>
            </p:cNvSpPr>
            <p:nvPr/>
          </p:nvSpPr>
          <p:spPr bwMode="auto">
            <a:xfrm flipH="1">
              <a:off x="3655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7" name="Oval 17"/>
            <p:cNvSpPr>
              <a:spLocks noChangeArrowheads="1"/>
            </p:cNvSpPr>
            <p:nvPr/>
          </p:nvSpPr>
          <p:spPr bwMode="auto">
            <a:xfrm flipH="1">
              <a:off x="3655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8" name="Oval 18"/>
            <p:cNvSpPr>
              <a:spLocks noChangeArrowheads="1"/>
            </p:cNvSpPr>
            <p:nvPr/>
          </p:nvSpPr>
          <p:spPr bwMode="auto">
            <a:xfrm flipH="1">
              <a:off x="3266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9" name="Oval 19"/>
            <p:cNvSpPr>
              <a:spLocks noChangeArrowheads="1"/>
            </p:cNvSpPr>
            <p:nvPr/>
          </p:nvSpPr>
          <p:spPr bwMode="auto">
            <a:xfrm flipH="1">
              <a:off x="3655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0" name="Oval 20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1" name="Oval 21"/>
            <p:cNvSpPr>
              <a:spLocks noChangeArrowheads="1"/>
            </p:cNvSpPr>
            <p:nvPr/>
          </p:nvSpPr>
          <p:spPr bwMode="auto">
            <a:xfrm flipH="1">
              <a:off x="3461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2" name="Oval 22"/>
            <p:cNvSpPr>
              <a:spLocks noChangeArrowheads="1"/>
            </p:cNvSpPr>
            <p:nvPr/>
          </p:nvSpPr>
          <p:spPr bwMode="auto">
            <a:xfrm flipH="1">
              <a:off x="3606" y="334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3" name="Oval 23"/>
            <p:cNvSpPr>
              <a:spLocks noChangeArrowheads="1"/>
            </p:cNvSpPr>
            <p:nvPr/>
          </p:nvSpPr>
          <p:spPr bwMode="auto">
            <a:xfrm flipH="1">
              <a:off x="3412" y="349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4" name="Oval 24"/>
            <p:cNvSpPr>
              <a:spLocks noChangeArrowheads="1"/>
            </p:cNvSpPr>
            <p:nvPr/>
          </p:nvSpPr>
          <p:spPr bwMode="auto">
            <a:xfrm flipH="1">
              <a:off x="3752" y="363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" name="Oval 25"/>
            <p:cNvSpPr>
              <a:spLocks noChangeArrowheads="1"/>
            </p:cNvSpPr>
            <p:nvPr/>
          </p:nvSpPr>
          <p:spPr bwMode="auto">
            <a:xfrm flipH="1">
              <a:off x="3752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6" name="Oval 26"/>
            <p:cNvSpPr>
              <a:spLocks noChangeArrowheads="1"/>
            </p:cNvSpPr>
            <p:nvPr/>
          </p:nvSpPr>
          <p:spPr bwMode="auto">
            <a:xfrm flipH="1">
              <a:off x="3655" y="358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7" name="Oval 27"/>
            <p:cNvSpPr>
              <a:spLocks noChangeArrowheads="1"/>
            </p:cNvSpPr>
            <p:nvPr/>
          </p:nvSpPr>
          <p:spPr bwMode="auto">
            <a:xfrm flipH="1">
              <a:off x="3752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8" name="Oval 28"/>
            <p:cNvSpPr>
              <a:spLocks noChangeArrowheads="1"/>
            </p:cNvSpPr>
            <p:nvPr/>
          </p:nvSpPr>
          <p:spPr bwMode="auto">
            <a:xfrm flipH="1">
              <a:off x="3315" y="293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9" name="Oval 29"/>
            <p:cNvSpPr>
              <a:spLocks noChangeArrowheads="1"/>
            </p:cNvSpPr>
            <p:nvPr/>
          </p:nvSpPr>
          <p:spPr bwMode="auto">
            <a:xfrm flipH="1">
              <a:off x="3412" y="303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0" name="Oval 30"/>
            <p:cNvSpPr>
              <a:spLocks noChangeArrowheads="1"/>
            </p:cNvSpPr>
            <p:nvPr/>
          </p:nvSpPr>
          <p:spPr bwMode="auto">
            <a:xfrm flipH="1">
              <a:off x="3557" y="308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1" name="Oval 31"/>
            <p:cNvSpPr>
              <a:spLocks noChangeArrowheads="1"/>
            </p:cNvSpPr>
            <p:nvPr/>
          </p:nvSpPr>
          <p:spPr bwMode="auto">
            <a:xfrm flipH="1">
              <a:off x="3363" y="322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2" name="Oval 32"/>
            <p:cNvSpPr>
              <a:spLocks noChangeArrowheads="1"/>
            </p:cNvSpPr>
            <p:nvPr/>
          </p:nvSpPr>
          <p:spPr bwMode="auto">
            <a:xfrm flipH="1">
              <a:off x="3703" y="337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3" name="Oval 33"/>
            <p:cNvSpPr>
              <a:spLocks noChangeArrowheads="1"/>
            </p:cNvSpPr>
            <p:nvPr/>
          </p:nvSpPr>
          <p:spPr bwMode="auto">
            <a:xfrm flipH="1">
              <a:off x="3703" y="327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4" name="Oval 34"/>
            <p:cNvSpPr>
              <a:spLocks noChangeArrowheads="1"/>
            </p:cNvSpPr>
            <p:nvPr/>
          </p:nvSpPr>
          <p:spPr bwMode="auto">
            <a:xfrm flipH="1">
              <a:off x="3606" y="332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5" name="Oval 35"/>
            <p:cNvSpPr>
              <a:spLocks noChangeArrowheads="1"/>
            </p:cNvSpPr>
            <p:nvPr/>
          </p:nvSpPr>
          <p:spPr bwMode="auto">
            <a:xfrm flipH="1">
              <a:off x="3703" y="298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5780" name="Text Box 36"/>
          <p:cNvSpPr txBox="1">
            <a:spLocks noChangeArrowheads="1"/>
          </p:cNvSpPr>
          <p:nvPr/>
        </p:nvSpPr>
        <p:spPr bwMode="auto">
          <a:xfrm>
            <a:off x="685800" y="3413125"/>
            <a:ext cx="1727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observation &amp;</a:t>
            </a:r>
          </a:p>
          <a:p>
            <a:r>
              <a:rPr lang="en-US" sz="2000">
                <a:solidFill>
                  <a:schemeClr val="bg1"/>
                </a:solidFill>
              </a:rPr>
              <a:t>measurement</a:t>
            </a:r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5057775" y="1916113"/>
            <a:ext cx="3849688" cy="1187450"/>
            <a:chOff x="3186" y="1207"/>
            <a:chExt cx="2425" cy="748"/>
          </a:xfrm>
        </p:grpSpPr>
        <p:sp>
          <p:nvSpPr>
            <p:cNvPr id="7408" name="AutoShape 38"/>
            <p:cNvSpPr>
              <a:spLocks noChangeArrowheads="1"/>
            </p:cNvSpPr>
            <p:nvPr/>
          </p:nvSpPr>
          <p:spPr bwMode="auto">
            <a:xfrm>
              <a:off x="4136" y="1301"/>
              <a:ext cx="1475" cy="654"/>
            </a:xfrm>
            <a:prstGeom prst="cube">
              <a:avLst>
                <a:gd name="adj" fmla="val 75843"/>
              </a:avLst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39"/>
            <p:cNvGrpSpPr>
              <a:grpSpLocks/>
            </p:cNvGrpSpPr>
            <p:nvPr/>
          </p:nvGrpSpPr>
          <p:grpSpPr bwMode="auto">
            <a:xfrm>
              <a:off x="4308" y="1360"/>
              <a:ext cx="1233" cy="468"/>
              <a:chOff x="3968" y="1662"/>
              <a:chExt cx="1233" cy="748"/>
            </a:xfrm>
          </p:grpSpPr>
          <p:sp>
            <p:nvSpPr>
              <p:cNvPr id="7412" name="Oval 40"/>
              <p:cNvSpPr>
                <a:spLocks noChangeArrowheads="1"/>
              </p:cNvSpPr>
              <p:nvPr/>
            </p:nvSpPr>
            <p:spPr bwMode="auto">
              <a:xfrm flipH="1">
                <a:off x="4017" y="1857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3" name="Oval 41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4" name="Oval 42"/>
              <p:cNvSpPr>
                <a:spLocks noChangeArrowheads="1"/>
              </p:cNvSpPr>
              <p:nvPr/>
            </p:nvSpPr>
            <p:spPr bwMode="auto">
              <a:xfrm flipH="1">
                <a:off x="4356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5" name="Oval 43"/>
              <p:cNvSpPr>
                <a:spLocks noChangeArrowheads="1"/>
              </p:cNvSpPr>
              <p:nvPr/>
            </p:nvSpPr>
            <p:spPr bwMode="auto">
              <a:xfrm flipH="1">
                <a:off x="4162" y="198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6" name="Oval 44"/>
              <p:cNvSpPr>
                <a:spLocks noChangeArrowheads="1"/>
              </p:cNvSpPr>
              <p:nvPr/>
            </p:nvSpPr>
            <p:spPr bwMode="auto">
              <a:xfrm flipH="1">
                <a:off x="4355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7" name="Oval 45"/>
              <p:cNvSpPr>
                <a:spLocks noChangeArrowheads="1"/>
              </p:cNvSpPr>
              <p:nvPr/>
            </p:nvSpPr>
            <p:spPr bwMode="auto">
              <a:xfrm flipH="1">
                <a:off x="4599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8" name="Oval 46"/>
              <p:cNvSpPr>
                <a:spLocks noChangeArrowheads="1"/>
              </p:cNvSpPr>
              <p:nvPr/>
            </p:nvSpPr>
            <p:spPr bwMode="auto">
              <a:xfrm flipH="1">
                <a:off x="4405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9" name="Oval 47"/>
              <p:cNvSpPr>
                <a:spLocks noChangeArrowheads="1"/>
              </p:cNvSpPr>
              <p:nvPr/>
            </p:nvSpPr>
            <p:spPr bwMode="auto">
              <a:xfrm flipH="1">
                <a:off x="4550" y="17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0" name="Oval 48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1" name="Oval 49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2" name="Oval 50"/>
              <p:cNvSpPr>
                <a:spLocks noChangeArrowheads="1"/>
              </p:cNvSpPr>
              <p:nvPr/>
            </p:nvSpPr>
            <p:spPr bwMode="auto">
              <a:xfrm flipH="1">
                <a:off x="4453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3" name="Oval 51"/>
              <p:cNvSpPr>
                <a:spLocks noChangeArrowheads="1"/>
              </p:cNvSpPr>
              <p:nvPr/>
            </p:nvSpPr>
            <p:spPr bwMode="auto">
              <a:xfrm flipH="1">
                <a:off x="4259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4" name="Oval 52"/>
              <p:cNvSpPr>
                <a:spLocks noChangeArrowheads="1"/>
              </p:cNvSpPr>
              <p:nvPr/>
            </p:nvSpPr>
            <p:spPr bwMode="auto">
              <a:xfrm flipH="1">
                <a:off x="4599" y="2264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5" name="Oval 53"/>
              <p:cNvSpPr>
                <a:spLocks noChangeArrowheads="1"/>
              </p:cNvSpPr>
              <p:nvPr/>
            </p:nvSpPr>
            <p:spPr bwMode="auto">
              <a:xfrm flipH="1">
                <a:off x="4550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6" name="Oval 54"/>
              <p:cNvSpPr>
                <a:spLocks noChangeArrowheads="1"/>
              </p:cNvSpPr>
              <p:nvPr/>
            </p:nvSpPr>
            <p:spPr bwMode="auto">
              <a:xfrm flipH="1">
                <a:off x="3968" y="217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7" name="Oval 55"/>
              <p:cNvSpPr>
                <a:spLocks noChangeArrowheads="1"/>
              </p:cNvSpPr>
              <p:nvPr/>
            </p:nvSpPr>
            <p:spPr bwMode="auto">
              <a:xfrm flipH="1">
                <a:off x="4599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8" name="Oval 56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9" name="Oval 57"/>
              <p:cNvSpPr>
                <a:spLocks noChangeArrowheads="1"/>
              </p:cNvSpPr>
              <p:nvPr/>
            </p:nvSpPr>
            <p:spPr bwMode="auto">
              <a:xfrm flipH="1">
                <a:off x="4405" y="20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0" name="Oval 58"/>
              <p:cNvSpPr>
                <a:spLocks noChangeArrowheads="1"/>
              </p:cNvSpPr>
              <p:nvPr/>
            </p:nvSpPr>
            <p:spPr bwMode="auto">
              <a:xfrm flipH="1">
                <a:off x="4550" y="20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1" name="Oval 59"/>
              <p:cNvSpPr>
                <a:spLocks noChangeArrowheads="1"/>
              </p:cNvSpPr>
              <p:nvPr/>
            </p:nvSpPr>
            <p:spPr bwMode="auto">
              <a:xfrm flipH="1">
                <a:off x="4162" y="222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2" name="Oval 60"/>
              <p:cNvSpPr>
                <a:spLocks noChangeArrowheads="1"/>
              </p:cNvSpPr>
              <p:nvPr/>
            </p:nvSpPr>
            <p:spPr bwMode="auto">
              <a:xfrm flipH="1">
                <a:off x="5104" y="188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3" name="Oval 61"/>
              <p:cNvSpPr>
                <a:spLocks noChangeArrowheads="1"/>
              </p:cNvSpPr>
              <p:nvPr/>
            </p:nvSpPr>
            <p:spPr bwMode="auto">
              <a:xfrm flipH="1">
                <a:off x="4890" y="212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4" name="Oval 62"/>
              <p:cNvSpPr>
                <a:spLocks noChangeArrowheads="1"/>
              </p:cNvSpPr>
              <p:nvPr/>
            </p:nvSpPr>
            <p:spPr bwMode="auto">
              <a:xfrm flipH="1">
                <a:off x="4599" y="231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5" name="Oval 63"/>
              <p:cNvSpPr>
                <a:spLocks noChangeArrowheads="1"/>
              </p:cNvSpPr>
              <p:nvPr/>
            </p:nvSpPr>
            <p:spPr bwMode="auto">
              <a:xfrm flipH="1">
                <a:off x="4890" y="183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6" name="Oval 64"/>
              <p:cNvSpPr>
                <a:spLocks noChangeArrowheads="1"/>
              </p:cNvSpPr>
              <p:nvPr/>
            </p:nvSpPr>
            <p:spPr bwMode="auto">
              <a:xfrm flipH="1">
                <a:off x="4259" y="169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7" name="Oval 65"/>
              <p:cNvSpPr>
                <a:spLocks noChangeArrowheads="1"/>
              </p:cNvSpPr>
              <p:nvPr/>
            </p:nvSpPr>
            <p:spPr bwMode="auto">
              <a:xfrm flipH="1">
                <a:off x="4452" y="17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8" name="Oval 66"/>
              <p:cNvSpPr>
                <a:spLocks noChangeArrowheads="1"/>
              </p:cNvSpPr>
              <p:nvPr/>
            </p:nvSpPr>
            <p:spPr bwMode="auto">
              <a:xfrm flipH="1">
                <a:off x="4744" y="176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9" name="Oval 67"/>
              <p:cNvSpPr>
                <a:spLocks noChangeArrowheads="1"/>
              </p:cNvSpPr>
              <p:nvPr/>
            </p:nvSpPr>
            <p:spPr bwMode="auto">
              <a:xfrm flipH="1">
                <a:off x="4017" y="201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0" name="Oval 68"/>
              <p:cNvSpPr>
                <a:spLocks noChangeArrowheads="1"/>
              </p:cNvSpPr>
              <p:nvPr/>
            </p:nvSpPr>
            <p:spPr bwMode="auto">
              <a:xfrm flipH="1">
                <a:off x="4647" y="209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1" name="Oval 69"/>
              <p:cNvSpPr>
                <a:spLocks noChangeArrowheads="1"/>
              </p:cNvSpPr>
              <p:nvPr/>
            </p:nvSpPr>
            <p:spPr bwMode="auto">
              <a:xfrm flipH="1">
                <a:off x="4793" y="191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2" name="Oval 70"/>
              <p:cNvSpPr>
                <a:spLocks noChangeArrowheads="1"/>
              </p:cNvSpPr>
              <p:nvPr/>
            </p:nvSpPr>
            <p:spPr bwMode="auto">
              <a:xfrm flipH="1">
                <a:off x="4550" y="2051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3" name="Oval 71"/>
              <p:cNvSpPr>
                <a:spLocks noChangeArrowheads="1"/>
              </p:cNvSpPr>
              <p:nvPr/>
            </p:nvSpPr>
            <p:spPr bwMode="auto">
              <a:xfrm flipH="1">
                <a:off x="4696" y="166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10" name="AutoShape 72"/>
            <p:cNvSpPr>
              <a:spLocks noChangeArrowheads="1"/>
            </p:cNvSpPr>
            <p:nvPr/>
          </p:nvSpPr>
          <p:spPr bwMode="auto">
            <a:xfrm>
              <a:off x="3411" y="1635"/>
              <a:ext cx="629" cy="311"/>
            </a:xfrm>
            <a:prstGeom prst="rightArrow">
              <a:avLst>
                <a:gd name="adj1" fmla="val 50000"/>
                <a:gd name="adj2" fmla="val 50563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FF33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1" name="Text Box 73"/>
            <p:cNvSpPr txBox="1">
              <a:spLocks noChangeArrowheads="1"/>
            </p:cNvSpPr>
            <p:nvPr/>
          </p:nvSpPr>
          <p:spPr bwMode="auto">
            <a:xfrm>
              <a:off x="3186" y="1207"/>
              <a:ext cx="97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data</a:t>
              </a:r>
            </a:p>
            <a:p>
              <a:r>
                <a:rPr lang="en-US" sz="2000">
                  <a:solidFill>
                    <a:schemeClr val="bg1"/>
                  </a:solidFill>
                </a:rPr>
                <a:t>organization</a:t>
              </a:r>
            </a:p>
          </p:txBody>
        </p:sp>
      </p:grpSp>
      <p:grpSp>
        <p:nvGrpSpPr>
          <p:cNvPr id="5" name="Group 74"/>
          <p:cNvGrpSpPr>
            <a:grpSpLocks/>
          </p:cNvGrpSpPr>
          <p:nvPr/>
        </p:nvGrpSpPr>
        <p:grpSpPr bwMode="auto">
          <a:xfrm>
            <a:off x="6992938" y="3044825"/>
            <a:ext cx="2149475" cy="1670050"/>
            <a:chOff x="4405" y="1918"/>
            <a:chExt cx="1354" cy="1052"/>
          </a:xfrm>
        </p:grpSpPr>
        <p:grpSp>
          <p:nvGrpSpPr>
            <p:cNvPr id="6" name="Group 75"/>
            <p:cNvGrpSpPr>
              <a:grpSpLocks/>
            </p:cNvGrpSpPr>
            <p:nvPr/>
          </p:nvGrpSpPr>
          <p:grpSpPr bwMode="auto">
            <a:xfrm>
              <a:off x="4405" y="2498"/>
              <a:ext cx="746" cy="472"/>
              <a:chOff x="4136" y="2679"/>
              <a:chExt cx="1191" cy="943"/>
            </a:xfrm>
          </p:grpSpPr>
          <p:sp>
            <p:nvSpPr>
              <p:cNvPr id="7395" name="AutoShape 76"/>
              <p:cNvSpPr>
                <a:spLocks noChangeArrowheads="1"/>
              </p:cNvSpPr>
              <p:nvPr/>
            </p:nvSpPr>
            <p:spPr bwMode="auto">
              <a:xfrm>
                <a:off x="4226" y="2955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6" name="AutoShape 77"/>
              <p:cNvSpPr>
                <a:spLocks noChangeArrowheads="1"/>
              </p:cNvSpPr>
              <p:nvPr/>
            </p:nvSpPr>
            <p:spPr bwMode="auto">
              <a:xfrm>
                <a:off x="4307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7" name="AutoShape 78"/>
              <p:cNvSpPr>
                <a:spLocks noChangeArrowheads="1"/>
              </p:cNvSpPr>
              <p:nvPr/>
            </p:nvSpPr>
            <p:spPr bwMode="auto">
              <a:xfrm>
                <a:off x="4436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" name="AutoShape 79"/>
              <p:cNvSpPr>
                <a:spLocks noChangeArrowheads="1"/>
              </p:cNvSpPr>
              <p:nvPr/>
            </p:nvSpPr>
            <p:spPr bwMode="auto">
              <a:xfrm>
                <a:off x="4711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9" name="AutoShape 80"/>
              <p:cNvSpPr>
                <a:spLocks noChangeArrowheads="1"/>
              </p:cNvSpPr>
              <p:nvPr/>
            </p:nvSpPr>
            <p:spPr bwMode="auto">
              <a:xfrm>
                <a:off x="4889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" name="AutoShape 81"/>
              <p:cNvSpPr>
                <a:spLocks noChangeArrowheads="1"/>
              </p:cNvSpPr>
              <p:nvPr/>
            </p:nvSpPr>
            <p:spPr bwMode="auto">
              <a:xfrm>
                <a:off x="4645" y="302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401" name="AutoShape 82"/>
              <p:cNvCxnSpPr>
                <a:cxnSpLocks noChangeShapeType="1"/>
                <a:stCxn id="7395" idx="2"/>
                <a:endCxn id="7397" idx="0"/>
              </p:cNvCxnSpPr>
              <p:nvPr/>
            </p:nvCxnSpPr>
            <p:spPr bwMode="auto">
              <a:xfrm>
                <a:off x="4307" y="3051"/>
                <a:ext cx="210" cy="15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2" name="AutoShape 83"/>
              <p:cNvCxnSpPr>
                <a:cxnSpLocks noChangeShapeType="1"/>
                <a:stCxn id="7400" idx="2"/>
                <a:endCxn id="7397" idx="0"/>
              </p:cNvCxnSpPr>
              <p:nvPr/>
            </p:nvCxnSpPr>
            <p:spPr bwMode="auto">
              <a:xfrm flipH="1">
                <a:off x="4517" y="3117"/>
                <a:ext cx="209" cy="8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3" name="AutoShape 84"/>
              <p:cNvCxnSpPr>
                <a:cxnSpLocks noChangeShapeType="1"/>
                <a:stCxn id="7398" idx="0"/>
                <a:endCxn id="7397" idx="2"/>
              </p:cNvCxnSpPr>
              <p:nvPr/>
            </p:nvCxnSpPr>
            <p:spPr bwMode="auto">
              <a:xfrm flipH="1" flipV="1">
                <a:off x="4517" y="3297"/>
                <a:ext cx="275" cy="15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4" name="AutoShape 85"/>
              <p:cNvCxnSpPr>
                <a:cxnSpLocks noChangeShapeType="1"/>
                <a:stCxn id="7396" idx="0"/>
                <a:endCxn id="7395" idx="2"/>
              </p:cNvCxnSpPr>
              <p:nvPr/>
            </p:nvCxnSpPr>
            <p:spPr bwMode="auto">
              <a:xfrm flipH="1" flipV="1">
                <a:off x="4307" y="3051"/>
                <a:ext cx="81" cy="40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5" name="AutoShape 86"/>
              <p:cNvCxnSpPr>
                <a:cxnSpLocks noChangeShapeType="1"/>
                <a:stCxn id="7398" idx="0"/>
                <a:endCxn id="7400" idx="2"/>
              </p:cNvCxnSpPr>
              <p:nvPr/>
            </p:nvCxnSpPr>
            <p:spPr bwMode="auto">
              <a:xfrm flipH="1" flipV="1">
                <a:off x="4726" y="3117"/>
                <a:ext cx="66" cy="33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6" name="AutoShape 87"/>
              <p:cNvCxnSpPr>
                <a:cxnSpLocks noChangeShapeType="1"/>
                <a:stCxn id="7399" idx="0"/>
                <a:endCxn id="7400" idx="3"/>
              </p:cNvCxnSpPr>
              <p:nvPr/>
            </p:nvCxnSpPr>
            <p:spPr bwMode="auto">
              <a:xfrm flipH="1" flipV="1">
                <a:off x="4807" y="3069"/>
                <a:ext cx="163" cy="132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407" name="AutoShape 88"/>
              <p:cNvSpPr>
                <a:spLocks noChangeArrowheads="1"/>
              </p:cNvSpPr>
              <p:nvPr/>
            </p:nvSpPr>
            <p:spPr bwMode="auto">
              <a:xfrm>
                <a:off x="4136" y="2679"/>
                <a:ext cx="1191" cy="943"/>
              </a:xfrm>
              <a:prstGeom prst="cube">
                <a:avLst>
                  <a:gd name="adj" fmla="val 25000"/>
                </a:avLst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93" name="AutoShape 89"/>
            <p:cNvSpPr>
              <a:spLocks noChangeArrowheads="1"/>
            </p:cNvSpPr>
            <p:nvPr/>
          </p:nvSpPr>
          <p:spPr bwMode="auto">
            <a:xfrm rot="5400000">
              <a:off x="4499" y="2087"/>
              <a:ext cx="455" cy="311"/>
            </a:xfrm>
            <a:prstGeom prst="rightArrow">
              <a:avLst>
                <a:gd name="adj1" fmla="val 50000"/>
                <a:gd name="adj2" fmla="val 36576"/>
              </a:avLst>
            </a:prstGeom>
            <a:gradFill rotWithShape="1">
              <a:gsLst>
                <a:gs pos="0">
                  <a:srgbClr val="FF3300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4" name="Text Box 90"/>
            <p:cNvSpPr txBox="1">
              <a:spLocks noChangeArrowheads="1"/>
            </p:cNvSpPr>
            <p:nvPr/>
          </p:nvSpPr>
          <p:spPr bwMode="auto">
            <a:xfrm>
              <a:off x="4770" y="1918"/>
              <a:ext cx="98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model development</a:t>
              </a:r>
            </a:p>
          </p:txBody>
        </p:sp>
      </p:grpSp>
      <p:grpSp>
        <p:nvGrpSpPr>
          <p:cNvPr id="7" name="Group 91"/>
          <p:cNvGrpSpPr>
            <a:grpSpLocks/>
          </p:cNvGrpSpPr>
          <p:nvPr/>
        </p:nvGrpSpPr>
        <p:grpSpPr bwMode="auto">
          <a:xfrm>
            <a:off x="6661150" y="4738688"/>
            <a:ext cx="2482850" cy="2098675"/>
            <a:chOff x="4196" y="2985"/>
            <a:chExt cx="1564" cy="1322"/>
          </a:xfrm>
        </p:grpSpPr>
        <p:grpSp>
          <p:nvGrpSpPr>
            <p:cNvPr id="8" name="Group 92"/>
            <p:cNvGrpSpPr>
              <a:grpSpLocks/>
            </p:cNvGrpSpPr>
            <p:nvPr/>
          </p:nvGrpSpPr>
          <p:grpSpPr bwMode="auto">
            <a:xfrm>
              <a:off x="4739" y="3600"/>
              <a:ext cx="464" cy="406"/>
              <a:chOff x="2745" y="3092"/>
              <a:chExt cx="464" cy="406"/>
            </a:xfrm>
          </p:grpSpPr>
          <p:sp>
            <p:nvSpPr>
              <p:cNvPr id="7367" name="AutoShape 9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8" name="AutoShape 9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9" name="AutoShape 9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0" name="AutoShape 9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1" name="AutoShape 9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2" name="AutoShape 9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3" name="AutoShape 9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74" name="AutoShape 100"/>
              <p:cNvCxnSpPr>
                <a:cxnSpLocks noChangeShapeType="1"/>
                <a:stCxn id="7368" idx="2"/>
                <a:endCxn id="73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5" name="AutoShape 101"/>
              <p:cNvCxnSpPr>
                <a:cxnSpLocks noChangeShapeType="1"/>
                <a:stCxn id="7373" idx="2"/>
                <a:endCxn id="73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6" name="AutoShape 102"/>
              <p:cNvCxnSpPr>
                <a:cxnSpLocks noChangeShapeType="1"/>
                <a:stCxn id="7371" idx="0"/>
                <a:endCxn id="73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7" name="AutoShape 103"/>
              <p:cNvCxnSpPr>
                <a:cxnSpLocks noChangeShapeType="1"/>
                <a:stCxn id="7369" idx="0"/>
                <a:endCxn id="73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8" name="AutoShape 104"/>
              <p:cNvCxnSpPr>
                <a:cxnSpLocks noChangeShapeType="1"/>
                <a:stCxn id="7371" idx="0"/>
                <a:endCxn id="73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9" name="AutoShape 105"/>
              <p:cNvCxnSpPr>
                <a:cxnSpLocks noChangeShapeType="1"/>
                <a:stCxn id="7372" idx="0"/>
                <a:endCxn id="73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80" name="AutoShape 10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1" name="AutoShape 10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2" name="AutoShape 10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3" name="AutoShape 10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4" name="AutoShape 11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5" name="AutoShape 11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86" name="AutoShape 112"/>
              <p:cNvCxnSpPr>
                <a:cxnSpLocks noChangeShapeType="1"/>
                <a:stCxn id="7380" idx="2"/>
                <a:endCxn id="73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7" name="AutoShape 113"/>
              <p:cNvCxnSpPr>
                <a:cxnSpLocks noChangeShapeType="1"/>
                <a:stCxn id="7385" idx="2"/>
                <a:endCxn id="73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8" name="AutoShape 114"/>
              <p:cNvCxnSpPr>
                <a:cxnSpLocks noChangeShapeType="1"/>
                <a:stCxn id="7383" idx="0"/>
                <a:endCxn id="73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9" name="AutoShape 115"/>
              <p:cNvCxnSpPr>
                <a:cxnSpLocks noChangeShapeType="1"/>
                <a:stCxn id="7381" idx="0"/>
                <a:endCxn id="73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0" name="AutoShape 116"/>
              <p:cNvCxnSpPr>
                <a:cxnSpLocks noChangeShapeType="1"/>
                <a:stCxn id="7383" idx="0"/>
                <a:endCxn id="73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1" name="AutoShape 117"/>
              <p:cNvCxnSpPr>
                <a:cxnSpLocks noChangeShapeType="1"/>
                <a:stCxn id="7384" idx="0"/>
                <a:endCxn id="73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9" name="Group 118"/>
            <p:cNvGrpSpPr>
              <a:grpSpLocks/>
            </p:cNvGrpSpPr>
            <p:nvPr/>
          </p:nvGrpSpPr>
          <p:grpSpPr bwMode="auto">
            <a:xfrm>
              <a:off x="4410" y="3522"/>
              <a:ext cx="464" cy="406"/>
              <a:chOff x="2745" y="3092"/>
              <a:chExt cx="464" cy="406"/>
            </a:xfrm>
          </p:grpSpPr>
          <p:sp>
            <p:nvSpPr>
              <p:cNvPr id="7342" name="AutoShape 11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3" name="AutoShape 12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4" name="AutoShape 12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5" name="AutoShape 12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6" name="AutoShape 12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7" name="AutoShape 12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8" name="AutoShape 12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49" name="AutoShape 126"/>
              <p:cNvCxnSpPr>
                <a:cxnSpLocks noChangeShapeType="1"/>
                <a:stCxn id="7343" idx="2"/>
                <a:endCxn id="73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0" name="AutoShape 127"/>
              <p:cNvCxnSpPr>
                <a:cxnSpLocks noChangeShapeType="1"/>
                <a:stCxn id="7348" idx="2"/>
                <a:endCxn id="73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1" name="AutoShape 128"/>
              <p:cNvCxnSpPr>
                <a:cxnSpLocks noChangeShapeType="1"/>
                <a:stCxn id="7346" idx="0"/>
                <a:endCxn id="73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2" name="AutoShape 129"/>
              <p:cNvCxnSpPr>
                <a:cxnSpLocks noChangeShapeType="1"/>
                <a:stCxn id="7344" idx="0"/>
                <a:endCxn id="73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3" name="AutoShape 130"/>
              <p:cNvCxnSpPr>
                <a:cxnSpLocks noChangeShapeType="1"/>
                <a:stCxn id="7346" idx="0"/>
                <a:endCxn id="73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4" name="AutoShape 131"/>
              <p:cNvCxnSpPr>
                <a:cxnSpLocks noChangeShapeType="1"/>
                <a:stCxn id="7347" idx="0"/>
                <a:endCxn id="73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55" name="AutoShape 13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6" name="AutoShape 13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7" name="AutoShape 13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8" name="AutoShape 13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9" name="AutoShape 13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0" name="AutoShape 13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61" name="AutoShape 138"/>
              <p:cNvCxnSpPr>
                <a:cxnSpLocks noChangeShapeType="1"/>
                <a:stCxn id="7355" idx="2"/>
                <a:endCxn id="73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2" name="AutoShape 139"/>
              <p:cNvCxnSpPr>
                <a:cxnSpLocks noChangeShapeType="1"/>
                <a:stCxn id="7360" idx="2"/>
                <a:endCxn id="73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3" name="AutoShape 140"/>
              <p:cNvCxnSpPr>
                <a:cxnSpLocks noChangeShapeType="1"/>
                <a:stCxn id="7358" idx="0"/>
                <a:endCxn id="73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4" name="AutoShape 141"/>
              <p:cNvCxnSpPr>
                <a:cxnSpLocks noChangeShapeType="1"/>
                <a:stCxn id="7356" idx="0"/>
                <a:endCxn id="73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5" name="AutoShape 142"/>
              <p:cNvCxnSpPr>
                <a:cxnSpLocks noChangeShapeType="1"/>
                <a:stCxn id="7358" idx="0"/>
                <a:endCxn id="73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6" name="AutoShape 143"/>
              <p:cNvCxnSpPr>
                <a:cxnSpLocks noChangeShapeType="1"/>
                <a:stCxn id="7359" idx="0"/>
                <a:endCxn id="73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4507" y="3619"/>
              <a:ext cx="464" cy="387"/>
              <a:chOff x="2745" y="3092"/>
              <a:chExt cx="464" cy="406"/>
            </a:xfrm>
          </p:grpSpPr>
          <p:sp>
            <p:nvSpPr>
              <p:cNvPr id="7317" name="AutoShape 145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8" name="AutoShape 146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9" name="AutoShape 147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0" name="AutoShape 148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1" name="AutoShape 149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2" name="AutoShape 150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3" name="AutoShape 151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24" name="AutoShape 152"/>
              <p:cNvCxnSpPr>
                <a:cxnSpLocks noChangeShapeType="1"/>
                <a:stCxn id="7318" idx="2"/>
                <a:endCxn id="73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5" name="AutoShape 153"/>
              <p:cNvCxnSpPr>
                <a:cxnSpLocks noChangeShapeType="1"/>
                <a:stCxn id="7323" idx="2"/>
                <a:endCxn id="73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6" name="AutoShape 154"/>
              <p:cNvCxnSpPr>
                <a:cxnSpLocks noChangeShapeType="1"/>
                <a:stCxn id="7321" idx="0"/>
                <a:endCxn id="73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7" name="AutoShape 155"/>
              <p:cNvCxnSpPr>
                <a:cxnSpLocks noChangeShapeType="1"/>
                <a:stCxn id="7319" idx="0"/>
                <a:endCxn id="73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8" name="AutoShape 156"/>
              <p:cNvCxnSpPr>
                <a:cxnSpLocks noChangeShapeType="1"/>
                <a:stCxn id="7321" idx="0"/>
                <a:endCxn id="73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9" name="AutoShape 157"/>
              <p:cNvCxnSpPr>
                <a:cxnSpLocks noChangeShapeType="1"/>
                <a:stCxn id="7322" idx="0"/>
                <a:endCxn id="73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30" name="AutoShape 158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1" name="AutoShape 159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2" name="AutoShape 160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3" name="AutoShape 161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4" name="AutoShape 162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5" name="AutoShape 163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36" name="AutoShape 164"/>
              <p:cNvCxnSpPr>
                <a:cxnSpLocks noChangeShapeType="1"/>
                <a:stCxn id="7330" idx="2"/>
                <a:endCxn id="73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7" name="AutoShape 165"/>
              <p:cNvCxnSpPr>
                <a:cxnSpLocks noChangeShapeType="1"/>
                <a:stCxn id="7335" idx="2"/>
                <a:endCxn id="73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8" name="AutoShape 166"/>
              <p:cNvCxnSpPr>
                <a:cxnSpLocks noChangeShapeType="1"/>
                <a:stCxn id="7333" idx="0"/>
                <a:endCxn id="73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9" name="AutoShape 167"/>
              <p:cNvCxnSpPr>
                <a:cxnSpLocks noChangeShapeType="1"/>
                <a:stCxn id="7331" idx="0"/>
                <a:endCxn id="73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0" name="AutoShape 168"/>
              <p:cNvCxnSpPr>
                <a:cxnSpLocks noChangeShapeType="1"/>
                <a:stCxn id="7333" idx="0"/>
                <a:endCxn id="73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1" name="AutoShape 169"/>
              <p:cNvCxnSpPr>
                <a:cxnSpLocks noChangeShapeType="1"/>
                <a:stCxn id="7334" idx="0"/>
                <a:endCxn id="73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1" name="Group 170"/>
            <p:cNvGrpSpPr>
              <a:grpSpLocks/>
            </p:cNvGrpSpPr>
            <p:nvPr/>
          </p:nvGrpSpPr>
          <p:grpSpPr bwMode="auto">
            <a:xfrm>
              <a:off x="4196" y="3750"/>
              <a:ext cx="464" cy="406"/>
              <a:chOff x="2745" y="3092"/>
              <a:chExt cx="464" cy="406"/>
            </a:xfrm>
          </p:grpSpPr>
          <p:sp>
            <p:nvSpPr>
              <p:cNvPr id="7292" name="AutoShape 171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3" name="AutoShape 172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4" name="AutoShape 173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5" name="AutoShape 174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6" name="AutoShape 175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7" name="AutoShape 176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8" name="AutoShape 177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99" name="AutoShape 178"/>
              <p:cNvCxnSpPr>
                <a:cxnSpLocks noChangeShapeType="1"/>
                <a:stCxn id="7293" idx="2"/>
                <a:endCxn id="729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0" name="AutoShape 179"/>
              <p:cNvCxnSpPr>
                <a:cxnSpLocks noChangeShapeType="1"/>
                <a:stCxn id="7298" idx="2"/>
                <a:endCxn id="729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1" name="AutoShape 180"/>
              <p:cNvCxnSpPr>
                <a:cxnSpLocks noChangeShapeType="1"/>
                <a:stCxn id="7296" idx="0"/>
                <a:endCxn id="729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2" name="AutoShape 181"/>
              <p:cNvCxnSpPr>
                <a:cxnSpLocks noChangeShapeType="1"/>
                <a:stCxn id="7294" idx="0"/>
                <a:endCxn id="729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3" name="AutoShape 182"/>
              <p:cNvCxnSpPr>
                <a:cxnSpLocks noChangeShapeType="1"/>
                <a:stCxn id="7296" idx="0"/>
                <a:endCxn id="729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4" name="AutoShape 183"/>
              <p:cNvCxnSpPr>
                <a:cxnSpLocks noChangeShapeType="1"/>
                <a:stCxn id="7297" idx="0"/>
                <a:endCxn id="729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05" name="AutoShape 184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6" name="AutoShape 185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7" name="AutoShape 186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8" name="AutoShape 187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9" name="AutoShape 188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0" name="AutoShape 189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11" name="AutoShape 190"/>
              <p:cNvCxnSpPr>
                <a:cxnSpLocks noChangeShapeType="1"/>
                <a:stCxn id="7305" idx="2"/>
                <a:endCxn id="730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2" name="AutoShape 191"/>
              <p:cNvCxnSpPr>
                <a:cxnSpLocks noChangeShapeType="1"/>
                <a:stCxn id="7310" idx="2"/>
                <a:endCxn id="730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3" name="AutoShape 192"/>
              <p:cNvCxnSpPr>
                <a:cxnSpLocks noChangeShapeType="1"/>
                <a:stCxn id="7308" idx="0"/>
                <a:endCxn id="730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4" name="AutoShape 193"/>
              <p:cNvCxnSpPr>
                <a:cxnSpLocks noChangeShapeType="1"/>
                <a:stCxn id="7306" idx="0"/>
                <a:endCxn id="730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5" name="AutoShape 194"/>
              <p:cNvCxnSpPr>
                <a:cxnSpLocks noChangeShapeType="1"/>
                <a:stCxn id="7308" idx="0"/>
                <a:endCxn id="731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6" name="AutoShape 195"/>
              <p:cNvCxnSpPr>
                <a:cxnSpLocks noChangeShapeType="1"/>
                <a:stCxn id="7309" idx="0"/>
                <a:endCxn id="731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2" name="Group 196"/>
            <p:cNvGrpSpPr>
              <a:grpSpLocks/>
            </p:cNvGrpSpPr>
            <p:nvPr/>
          </p:nvGrpSpPr>
          <p:grpSpPr bwMode="auto">
            <a:xfrm>
              <a:off x="4464" y="3563"/>
              <a:ext cx="464" cy="406"/>
              <a:chOff x="2745" y="3092"/>
              <a:chExt cx="464" cy="406"/>
            </a:xfrm>
          </p:grpSpPr>
          <p:sp>
            <p:nvSpPr>
              <p:cNvPr id="7267" name="AutoShape 197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8" name="AutoShape 198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9" name="AutoShape 199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0" name="AutoShape 200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1" name="AutoShape 201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" name="AutoShape 202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3" name="AutoShape 203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74" name="AutoShape 204"/>
              <p:cNvCxnSpPr>
                <a:cxnSpLocks noChangeShapeType="1"/>
                <a:stCxn id="7268" idx="2"/>
                <a:endCxn id="72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5" name="AutoShape 205"/>
              <p:cNvCxnSpPr>
                <a:cxnSpLocks noChangeShapeType="1"/>
                <a:stCxn id="7273" idx="2"/>
                <a:endCxn id="72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6" name="AutoShape 206"/>
              <p:cNvCxnSpPr>
                <a:cxnSpLocks noChangeShapeType="1"/>
                <a:stCxn id="7271" idx="0"/>
                <a:endCxn id="72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7" name="AutoShape 207"/>
              <p:cNvCxnSpPr>
                <a:cxnSpLocks noChangeShapeType="1"/>
                <a:stCxn id="7269" idx="0"/>
                <a:endCxn id="72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8" name="AutoShape 208"/>
              <p:cNvCxnSpPr>
                <a:cxnSpLocks noChangeShapeType="1"/>
                <a:stCxn id="7271" idx="0"/>
                <a:endCxn id="72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9" name="AutoShape 209"/>
              <p:cNvCxnSpPr>
                <a:cxnSpLocks noChangeShapeType="1"/>
                <a:stCxn id="7272" idx="0"/>
                <a:endCxn id="72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80" name="AutoShape 210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1" name="AutoShape 211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2" name="AutoShape 212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3" name="AutoShape 213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4" name="AutoShape 214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5" name="AutoShape 215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86" name="AutoShape 216"/>
              <p:cNvCxnSpPr>
                <a:cxnSpLocks noChangeShapeType="1"/>
                <a:stCxn id="7280" idx="2"/>
                <a:endCxn id="72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7" name="AutoShape 217"/>
              <p:cNvCxnSpPr>
                <a:cxnSpLocks noChangeShapeType="1"/>
                <a:stCxn id="7285" idx="2"/>
                <a:endCxn id="72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8" name="AutoShape 218"/>
              <p:cNvCxnSpPr>
                <a:cxnSpLocks noChangeShapeType="1"/>
                <a:stCxn id="7283" idx="0"/>
                <a:endCxn id="72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9" name="AutoShape 219"/>
              <p:cNvCxnSpPr>
                <a:cxnSpLocks noChangeShapeType="1"/>
                <a:stCxn id="7281" idx="0"/>
                <a:endCxn id="72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0" name="AutoShape 220"/>
              <p:cNvCxnSpPr>
                <a:cxnSpLocks noChangeShapeType="1"/>
                <a:stCxn id="7283" idx="0"/>
                <a:endCxn id="72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1" name="AutoShape 221"/>
              <p:cNvCxnSpPr>
                <a:cxnSpLocks noChangeShapeType="1"/>
                <a:stCxn id="7284" idx="0"/>
                <a:endCxn id="72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3" name="Group 222"/>
            <p:cNvGrpSpPr>
              <a:grpSpLocks/>
            </p:cNvGrpSpPr>
            <p:nvPr/>
          </p:nvGrpSpPr>
          <p:grpSpPr bwMode="auto">
            <a:xfrm>
              <a:off x="4761" y="3768"/>
              <a:ext cx="464" cy="406"/>
              <a:chOff x="2745" y="3092"/>
              <a:chExt cx="464" cy="406"/>
            </a:xfrm>
          </p:grpSpPr>
          <p:sp>
            <p:nvSpPr>
              <p:cNvPr id="7242" name="AutoShape 22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3" name="AutoShape 22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4" name="AutoShape 22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5" name="AutoShape 22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6" name="AutoShape 22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7" name="AutoShape 22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8" name="AutoShape 22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49" name="AutoShape 230"/>
              <p:cNvCxnSpPr>
                <a:cxnSpLocks noChangeShapeType="1"/>
                <a:stCxn id="7243" idx="2"/>
                <a:endCxn id="72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0" name="AutoShape 231"/>
              <p:cNvCxnSpPr>
                <a:cxnSpLocks noChangeShapeType="1"/>
                <a:stCxn id="7248" idx="2"/>
                <a:endCxn id="72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1" name="AutoShape 232"/>
              <p:cNvCxnSpPr>
                <a:cxnSpLocks noChangeShapeType="1"/>
                <a:stCxn id="7246" idx="0"/>
                <a:endCxn id="72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2" name="AutoShape 233"/>
              <p:cNvCxnSpPr>
                <a:cxnSpLocks noChangeShapeType="1"/>
                <a:stCxn id="7244" idx="0"/>
                <a:endCxn id="72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3" name="AutoShape 234"/>
              <p:cNvCxnSpPr>
                <a:cxnSpLocks noChangeShapeType="1"/>
                <a:stCxn id="7246" idx="0"/>
                <a:endCxn id="72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4" name="AutoShape 235"/>
              <p:cNvCxnSpPr>
                <a:cxnSpLocks noChangeShapeType="1"/>
                <a:stCxn id="7247" idx="0"/>
                <a:endCxn id="72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55" name="AutoShape 23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6" name="AutoShape 23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7" name="AutoShape 23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8" name="AutoShape 23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9" name="AutoShape 24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0" name="AutoShape 24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61" name="AutoShape 242"/>
              <p:cNvCxnSpPr>
                <a:cxnSpLocks noChangeShapeType="1"/>
                <a:stCxn id="7255" idx="2"/>
                <a:endCxn id="72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2" name="AutoShape 243"/>
              <p:cNvCxnSpPr>
                <a:cxnSpLocks noChangeShapeType="1"/>
                <a:stCxn id="7260" idx="2"/>
                <a:endCxn id="72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3" name="AutoShape 244"/>
              <p:cNvCxnSpPr>
                <a:cxnSpLocks noChangeShapeType="1"/>
                <a:stCxn id="7258" idx="0"/>
                <a:endCxn id="72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4" name="AutoShape 245"/>
              <p:cNvCxnSpPr>
                <a:cxnSpLocks noChangeShapeType="1"/>
                <a:stCxn id="7256" idx="0"/>
                <a:endCxn id="72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5" name="AutoShape 246"/>
              <p:cNvCxnSpPr>
                <a:cxnSpLocks noChangeShapeType="1"/>
                <a:stCxn id="7258" idx="0"/>
                <a:endCxn id="72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6" name="AutoShape 247"/>
              <p:cNvCxnSpPr>
                <a:cxnSpLocks noChangeShapeType="1"/>
                <a:stCxn id="7259" idx="0"/>
                <a:endCxn id="72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4" name="Group 248"/>
            <p:cNvGrpSpPr>
              <a:grpSpLocks/>
            </p:cNvGrpSpPr>
            <p:nvPr/>
          </p:nvGrpSpPr>
          <p:grpSpPr bwMode="auto">
            <a:xfrm>
              <a:off x="4475" y="3901"/>
              <a:ext cx="464" cy="406"/>
              <a:chOff x="2745" y="3092"/>
              <a:chExt cx="464" cy="406"/>
            </a:xfrm>
          </p:grpSpPr>
          <p:sp>
            <p:nvSpPr>
              <p:cNvPr id="7217" name="AutoShape 24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8" name="AutoShape 25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9" name="AutoShape 25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0" name="AutoShape 25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1" name="AutoShape 25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2" name="AutoShape 25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3" name="AutoShape 25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24" name="AutoShape 256"/>
              <p:cNvCxnSpPr>
                <a:cxnSpLocks noChangeShapeType="1"/>
                <a:stCxn id="7218" idx="2"/>
                <a:endCxn id="72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5" name="AutoShape 257"/>
              <p:cNvCxnSpPr>
                <a:cxnSpLocks noChangeShapeType="1"/>
                <a:stCxn id="7223" idx="2"/>
                <a:endCxn id="72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6" name="AutoShape 258"/>
              <p:cNvCxnSpPr>
                <a:cxnSpLocks noChangeShapeType="1"/>
                <a:stCxn id="7221" idx="0"/>
                <a:endCxn id="72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7" name="AutoShape 259"/>
              <p:cNvCxnSpPr>
                <a:cxnSpLocks noChangeShapeType="1"/>
                <a:stCxn id="7219" idx="0"/>
                <a:endCxn id="72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8" name="AutoShape 260"/>
              <p:cNvCxnSpPr>
                <a:cxnSpLocks noChangeShapeType="1"/>
                <a:stCxn id="7221" idx="0"/>
                <a:endCxn id="72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9" name="AutoShape 261"/>
              <p:cNvCxnSpPr>
                <a:cxnSpLocks noChangeShapeType="1"/>
                <a:stCxn id="7222" idx="0"/>
                <a:endCxn id="72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30" name="AutoShape 26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1" name="AutoShape 26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2" name="AutoShape 26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3" name="AutoShape 26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4" name="AutoShape 26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5" name="AutoShape 26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36" name="AutoShape 268"/>
              <p:cNvCxnSpPr>
                <a:cxnSpLocks noChangeShapeType="1"/>
                <a:stCxn id="7230" idx="2"/>
                <a:endCxn id="72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7" name="AutoShape 269"/>
              <p:cNvCxnSpPr>
                <a:cxnSpLocks noChangeShapeType="1"/>
                <a:stCxn id="7235" idx="2"/>
                <a:endCxn id="72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8" name="AutoShape 270"/>
              <p:cNvCxnSpPr>
                <a:cxnSpLocks noChangeShapeType="1"/>
                <a:stCxn id="7233" idx="0"/>
                <a:endCxn id="72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9" name="AutoShape 271"/>
              <p:cNvCxnSpPr>
                <a:cxnSpLocks noChangeShapeType="1"/>
                <a:stCxn id="7231" idx="0"/>
                <a:endCxn id="72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0" name="AutoShape 272"/>
              <p:cNvCxnSpPr>
                <a:cxnSpLocks noChangeShapeType="1"/>
                <a:stCxn id="7233" idx="0"/>
                <a:endCxn id="72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1" name="AutoShape 273"/>
              <p:cNvCxnSpPr>
                <a:cxnSpLocks noChangeShapeType="1"/>
                <a:stCxn id="7234" idx="0"/>
                <a:endCxn id="72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sp>
          <p:nvSpPr>
            <p:cNvPr id="7213" name="AutoShape 274"/>
            <p:cNvSpPr>
              <a:spLocks noChangeArrowheads="1"/>
            </p:cNvSpPr>
            <p:nvPr/>
          </p:nvSpPr>
          <p:spPr bwMode="auto">
            <a:xfrm rot="5400000">
              <a:off x="4872" y="3086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chemeClr val="hlink"/>
                </a:gs>
                <a:gs pos="100000">
                  <a:srgbClr val="FFFF99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000"/>
                <a:t>use</a:t>
              </a:r>
            </a:p>
          </p:txBody>
        </p:sp>
        <p:sp>
          <p:nvSpPr>
            <p:cNvPr id="7214" name="AutoShape 275"/>
            <p:cNvSpPr>
              <a:spLocks noChangeArrowheads="1"/>
            </p:cNvSpPr>
            <p:nvPr/>
          </p:nvSpPr>
          <p:spPr bwMode="auto">
            <a:xfrm rot="-5400000">
              <a:off x="4258" y="3060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/>
                <a:t>add</a:t>
              </a:r>
            </a:p>
          </p:txBody>
        </p:sp>
        <p:sp>
          <p:nvSpPr>
            <p:cNvPr id="7215" name="Text Box 276"/>
            <p:cNvSpPr txBox="1">
              <a:spLocks noChangeArrowheads="1"/>
            </p:cNvSpPr>
            <p:nvPr/>
          </p:nvSpPr>
          <p:spPr bwMode="auto">
            <a:xfrm>
              <a:off x="5156" y="3413"/>
              <a:ext cx="60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99"/>
                  </a:solidFill>
                </a:rPr>
                <a:t>Generic</a:t>
              </a:r>
            </a:p>
            <a:p>
              <a:r>
                <a:rPr lang="en-US" sz="1800">
                  <a:solidFill>
                    <a:srgbClr val="FFFF99"/>
                  </a:solidFill>
                </a:rPr>
                <a:t>beliefs</a:t>
              </a:r>
            </a:p>
          </p:txBody>
        </p:sp>
        <p:sp>
          <p:nvSpPr>
            <p:cNvPr id="7216" name="AutoShape 277"/>
            <p:cNvSpPr>
              <a:spLocks noChangeArrowheads="1"/>
            </p:cNvSpPr>
            <p:nvPr/>
          </p:nvSpPr>
          <p:spPr bwMode="auto">
            <a:xfrm rot="-5400000">
              <a:off x="4560" y="3070"/>
              <a:ext cx="481" cy="311"/>
            </a:xfrm>
            <a:prstGeom prst="leftRightArrow">
              <a:avLst>
                <a:gd name="adj1" fmla="val 49843"/>
                <a:gd name="adj2" fmla="val 35895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/>
                <a:t>verify</a:t>
              </a:r>
            </a:p>
          </p:txBody>
        </p:sp>
      </p:grpSp>
      <p:sp>
        <p:nvSpPr>
          <p:cNvPr id="7205" name="AutoShape 280"/>
          <p:cNvSpPr>
            <a:spLocks noChangeArrowheads="1"/>
          </p:cNvSpPr>
          <p:nvPr/>
        </p:nvSpPr>
        <p:spPr bwMode="auto">
          <a:xfrm rot="10800000">
            <a:off x="3849688" y="4165600"/>
            <a:ext cx="2187575" cy="493713"/>
          </a:xfrm>
          <a:prstGeom prst="rightArrow">
            <a:avLst>
              <a:gd name="adj1" fmla="val 46630"/>
              <a:gd name="adj2" fmla="val 57245"/>
            </a:avLst>
          </a:prstGeom>
          <a:gradFill rotWithShape="1">
            <a:gsLst>
              <a:gs pos="0">
                <a:schemeClr val="hlink"/>
              </a:gs>
              <a:gs pos="100000">
                <a:srgbClr val="0000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" name="Group 281"/>
          <p:cNvGrpSpPr>
            <a:grpSpLocks/>
          </p:cNvGrpSpPr>
          <p:nvPr/>
        </p:nvGrpSpPr>
        <p:grpSpPr bwMode="auto">
          <a:xfrm>
            <a:off x="2913063" y="5713413"/>
            <a:ext cx="3189287" cy="792162"/>
            <a:chOff x="1835" y="3599"/>
            <a:chExt cx="2309" cy="499"/>
          </a:xfrm>
        </p:grpSpPr>
        <p:sp>
          <p:nvSpPr>
            <p:cNvPr id="7202" name="AutoShape 282"/>
            <p:cNvSpPr>
              <a:spLocks noChangeArrowheads="1"/>
            </p:cNvSpPr>
            <p:nvPr/>
          </p:nvSpPr>
          <p:spPr bwMode="auto">
            <a:xfrm rot="10800000">
              <a:off x="1835" y="3599"/>
              <a:ext cx="2309" cy="311"/>
            </a:xfrm>
            <a:prstGeom prst="rightArrow">
              <a:avLst>
                <a:gd name="adj1" fmla="val 46630"/>
                <a:gd name="adj2" fmla="val 68951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283"/>
            <p:cNvSpPr txBox="1">
              <a:spLocks noChangeArrowheads="1"/>
            </p:cNvSpPr>
            <p:nvPr/>
          </p:nvSpPr>
          <p:spPr bwMode="auto">
            <a:xfrm>
              <a:off x="2682" y="3848"/>
              <a:ext cx="87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application</a:t>
              </a:r>
            </a:p>
          </p:txBody>
        </p:sp>
      </p:grpSp>
      <p:grpSp>
        <p:nvGrpSpPr>
          <p:cNvPr id="17" name="Group 284"/>
          <p:cNvGrpSpPr>
            <a:grpSpLocks/>
          </p:cNvGrpSpPr>
          <p:nvPr/>
        </p:nvGrpSpPr>
        <p:grpSpPr bwMode="auto">
          <a:xfrm>
            <a:off x="255588" y="3905250"/>
            <a:ext cx="2743200" cy="2743200"/>
            <a:chOff x="161" y="2460"/>
            <a:chExt cx="1728" cy="1728"/>
          </a:xfrm>
        </p:grpSpPr>
        <p:pic>
          <p:nvPicPr>
            <p:cNvPr id="7200" name="Picture 285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1" y="2460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01" name="Oval 286"/>
            <p:cNvSpPr>
              <a:spLocks noChangeArrowheads="1"/>
            </p:cNvSpPr>
            <p:nvPr/>
          </p:nvSpPr>
          <p:spPr bwMode="auto">
            <a:xfrm>
              <a:off x="257" y="2546"/>
              <a:ext cx="1524" cy="1524"/>
            </a:xfrm>
            <a:prstGeom prst="ellipse">
              <a:avLst/>
            </a:prstGeom>
            <a:solidFill>
              <a:srgbClr val="B2B2B2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287"/>
          <p:cNvGrpSpPr>
            <a:grpSpLocks/>
          </p:cNvGrpSpPr>
          <p:nvPr/>
        </p:nvGrpSpPr>
        <p:grpSpPr bwMode="auto">
          <a:xfrm>
            <a:off x="254000" y="3911600"/>
            <a:ext cx="2743200" cy="2743200"/>
            <a:chOff x="1332" y="1845"/>
            <a:chExt cx="1728" cy="1728"/>
          </a:xfrm>
        </p:grpSpPr>
        <p:pic>
          <p:nvPicPr>
            <p:cNvPr id="7198" name="Picture 288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2" y="1845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9" name="Freeform 289"/>
            <p:cNvSpPr>
              <a:spLocks/>
            </p:cNvSpPr>
            <p:nvPr/>
          </p:nvSpPr>
          <p:spPr bwMode="auto">
            <a:xfrm>
              <a:off x="1428" y="1918"/>
              <a:ext cx="1475" cy="1579"/>
            </a:xfrm>
            <a:custGeom>
              <a:avLst/>
              <a:gdLst>
                <a:gd name="T0" fmla="*/ 1472 w 1475"/>
                <a:gd name="T1" fmla="*/ 494 h 1579"/>
                <a:gd name="T2" fmla="*/ 77 w 1475"/>
                <a:gd name="T3" fmla="*/ 1076 h 1579"/>
                <a:gd name="T4" fmla="*/ 60 w 1475"/>
                <a:gd name="T5" fmla="*/ 1032 h 1579"/>
                <a:gd name="T6" fmla="*/ 38 w 1475"/>
                <a:gd name="T7" fmla="*/ 939 h 1579"/>
                <a:gd name="T8" fmla="*/ 22 w 1475"/>
                <a:gd name="T9" fmla="*/ 890 h 1579"/>
                <a:gd name="T10" fmla="*/ 77 w 1475"/>
                <a:gd name="T11" fmla="*/ 467 h 1579"/>
                <a:gd name="T12" fmla="*/ 115 w 1475"/>
                <a:gd name="T13" fmla="*/ 407 h 1579"/>
                <a:gd name="T14" fmla="*/ 142 w 1475"/>
                <a:gd name="T15" fmla="*/ 357 h 1579"/>
                <a:gd name="T16" fmla="*/ 170 w 1475"/>
                <a:gd name="T17" fmla="*/ 324 h 1579"/>
                <a:gd name="T18" fmla="*/ 208 w 1475"/>
                <a:gd name="T19" fmla="*/ 253 h 1579"/>
                <a:gd name="T20" fmla="*/ 258 w 1475"/>
                <a:gd name="T21" fmla="*/ 220 h 1579"/>
                <a:gd name="T22" fmla="*/ 324 w 1475"/>
                <a:gd name="T23" fmla="*/ 165 h 1579"/>
                <a:gd name="T24" fmla="*/ 367 w 1475"/>
                <a:gd name="T25" fmla="*/ 122 h 1579"/>
                <a:gd name="T26" fmla="*/ 499 w 1475"/>
                <a:gd name="T27" fmla="*/ 56 h 1579"/>
                <a:gd name="T28" fmla="*/ 548 w 1475"/>
                <a:gd name="T29" fmla="*/ 34 h 1579"/>
                <a:gd name="T30" fmla="*/ 1097 w 1475"/>
                <a:gd name="T31" fmla="*/ 61 h 1579"/>
                <a:gd name="T32" fmla="*/ 1163 w 1475"/>
                <a:gd name="T33" fmla="*/ 116 h 1579"/>
                <a:gd name="T34" fmla="*/ 1174 w 1475"/>
                <a:gd name="T35" fmla="*/ 132 h 1579"/>
                <a:gd name="T36" fmla="*/ 1256 w 1475"/>
                <a:gd name="T37" fmla="*/ 165 h 1579"/>
                <a:gd name="T38" fmla="*/ 1322 w 1475"/>
                <a:gd name="T39" fmla="*/ 215 h 1579"/>
                <a:gd name="T40" fmla="*/ 1366 w 1475"/>
                <a:gd name="T41" fmla="*/ 259 h 1579"/>
                <a:gd name="T42" fmla="*/ 1410 w 1475"/>
                <a:gd name="T43" fmla="*/ 368 h 1579"/>
                <a:gd name="T44" fmla="*/ 1448 w 1475"/>
                <a:gd name="T45" fmla="*/ 445 h 1579"/>
                <a:gd name="T46" fmla="*/ 1454 w 1475"/>
                <a:gd name="T47" fmla="*/ 500 h 1579"/>
                <a:gd name="T48" fmla="*/ 1470 w 1475"/>
                <a:gd name="T49" fmla="*/ 511 h 1579"/>
                <a:gd name="T50" fmla="*/ 1472 w 1475"/>
                <a:gd name="T51" fmla="*/ 494 h 157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75"/>
                <a:gd name="T79" fmla="*/ 0 h 1579"/>
                <a:gd name="T80" fmla="*/ 1475 w 1475"/>
                <a:gd name="T81" fmla="*/ 1579 h 157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75" h="1579">
                  <a:moveTo>
                    <a:pt x="1472" y="494"/>
                  </a:moveTo>
                  <a:cubicBezTo>
                    <a:pt x="1009" y="694"/>
                    <a:pt x="57" y="1579"/>
                    <a:pt x="77" y="1076"/>
                  </a:cubicBezTo>
                  <a:cubicBezTo>
                    <a:pt x="78" y="1055"/>
                    <a:pt x="70" y="1047"/>
                    <a:pt x="60" y="1032"/>
                  </a:cubicBezTo>
                  <a:cubicBezTo>
                    <a:pt x="50" y="1000"/>
                    <a:pt x="58" y="967"/>
                    <a:pt x="38" y="939"/>
                  </a:cubicBezTo>
                  <a:cubicBezTo>
                    <a:pt x="33" y="922"/>
                    <a:pt x="27" y="906"/>
                    <a:pt x="22" y="890"/>
                  </a:cubicBezTo>
                  <a:cubicBezTo>
                    <a:pt x="25" y="759"/>
                    <a:pt x="0" y="587"/>
                    <a:pt x="77" y="467"/>
                  </a:cubicBezTo>
                  <a:cubicBezTo>
                    <a:pt x="85" y="440"/>
                    <a:pt x="91" y="423"/>
                    <a:pt x="115" y="407"/>
                  </a:cubicBezTo>
                  <a:cubicBezTo>
                    <a:pt x="125" y="391"/>
                    <a:pt x="130" y="371"/>
                    <a:pt x="142" y="357"/>
                  </a:cubicBezTo>
                  <a:cubicBezTo>
                    <a:pt x="183" y="307"/>
                    <a:pt x="138" y="373"/>
                    <a:pt x="170" y="324"/>
                  </a:cubicBezTo>
                  <a:cubicBezTo>
                    <a:pt x="176" y="297"/>
                    <a:pt x="187" y="272"/>
                    <a:pt x="208" y="253"/>
                  </a:cubicBezTo>
                  <a:cubicBezTo>
                    <a:pt x="223" y="240"/>
                    <a:pt x="244" y="234"/>
                    <a:pt x="258" y="220"/>
                  </a:cubicBezTo>
                  <a:cubicBezTo>
                    <a:pt x="300" y="178"/>
                    <a:pt x="278" y="196"/>
                    <a:pt x="324" y="165"/>
                  </a:cubicBezTo>
                  <a:cubicBezTo>
                    <a:pt x="343" y="153"/>
                    <a:pt x="348" y="134"/>
                    <a:pt x="367" y="122"/>
                  </a:cubicBezTo>
                  <a:cubicBezTo>
                    <a:pt x="393" y="81"/>
                    <a:pt x="455" y="71"/>
                    <a:pt x="499" y="56"/>
                  </a:cubicBezTo>
                  <a:cubicBezTo>
                    <a:pt x="517" y="50"/>
                    <a:pt x="530" y="40"/>
                    <a:pt x="548" y="34"/>
                  </a:cubicBezTo>
                  <a:cubicBezTo>
                    <a:pt x="892" y="38"/>
                    <a:pt x="902" y="0"/>
                    <a:pt x="1097" y="61"/>
                  </a:cubicBezTo>
                  <a:cubicBezTo>
                    <a:pt x="1123" y="78"/>
                    <a:pt x="1143" y="93"/>
                    <a:pt x="1163" y="116"/>
                  </a:cubicBezTo>
                  <a:cubicBezTo>
                    <a:pt x="1167" y="121"/>
                    <a:pt x="1169" y="128"/>
                    <a:pt x="1174" y="132"/>
                  </a:cubicBezTo>
                  <a:cubicBezTo>
                    <a:pt x="1195" y="149"/>
                    <a:pt x="1230" y="157"/>
                    <a:pt x="1256" y="165"/>
                  </a:cubicBezTo>
                  <a:cubicBezTo>
                    <a:pt x="1281" y="181"/>
                    <a:pt x="1294" y="205"/>
                    <a:pt x="1322" y="215"/>
                  </a:cubicBezTo>
                  <a:cubicBezTo>
                    <a:pt x="1335" y="234"/>
                    <a:pt x="1347" y="247"/>
                    <a:pt x="1366" y="259"/>
                  </a:cubicBezTo>
                  <a:cubicBezTo>
                    <a:pt x="1389" y="292"/>
                    <a:pt x="1387" y="335"/>
                    <a:pt x="1410" y="368"/>
                  </a:cubicBezTo>
                  <a:cubicBezTo>
                    <a:pt x="1415" y="398"/>
                    <a:pt x="1422" y="427"/>
                    <a:pt x="1448" y="445"/>
                  </a:cubicBezTo>
                  <a:cubicBezTo>
                    <a:pt x="1450" y="463"/>
                    <a:pt x="1448" y="483"/>
                    <a:pt x="1454" y="500"/>
                  </a:cubicBezTo>
                  <a:cubicBezTo>
                    <a:pt x="1456" y="506"/>
                    <a:pt x="1464" y="513"/>
                    <a:pt x="1470" y="511"/>
                  </a:cubicBezTo>
                  <a:cubicBezTo>
                    <a:pt x="1475" y="509"/>
                    <a:pt x="1471" y="500"/>
                    <a:pt x="1472" y="494"/>
                  </a:cubicBezTo>
                  <a:close/>
                </a:path>
              </a:pathLst>
            </a:custGeom>
            <a:solidFill>
              <a:srgbClr val="B2B2B2">
                <a:alpha val="50195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34" name="AutoShape 290"/>
          <p:cNvSpPr>
            <a:spLocks noChangeArrowheads="1"/>
          </p:cNvSpPr>
          <p:nvPr/>
        </p:nvSpPr>
        <p:spPr bwMode="auto">
          <a:xfrm rot="-2434525">
            <a:off x="1944688" y="3862388"/>
            <a:ext cx="1322387" cy="606425"/>
          </a:xfrm>
          <a:prstGeom prst="rightArrow">
            <a:avLst>
              <a:gd name="adj1" fmla="val 50000"/>
              <a:gd name="adj2" fmla="val 54516"/>
            </a:avLst>
          </a:prstGeom>
          <a:gradFill rotWithShape="1">
            <a:gsLst>
              <a:gs pos="0">
                <a:schemeClr val="accent1"/>
              </a:gs>
              <a:gs pos="100000">
                <a:srgbClr val="FF993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291"/>
          <p:cNvGrpSpPr>
            <a:grpSpLocks/>
          </p:cNvGrpSpPr>
          <p:nvPr/>
        </p:nvGrpSpPr>
        <p:grpSpPr bwMode="auto">
          <a:xfrm rot="-7712767">
            <a:off x="1909763" y="3219450"/>
            <a:ext cx="2590800" cy="914400"/>
            <a:chOff x="2688" y="2640"/>
            <a:chExt cx="1632" cy="576"/>
          </a:xfrm>
        </p:grpSpPr>
        <p:sp>
          <p:nvSpPr>
            <p:cNvPr id="7187" name="AutoShape 292"/>
            <p:cNvSpPr>
              <a:spLocks noChangeArrowheads="1"/>
            </p:cNvSpPr>
            <p:nvPr/>
          </p:nvSpPr>
          <p:spPr bwMode="auto">
            <a:xfrm>
              <a:off x="2688" y="2640"/>
              <a:ext cx="1632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Line 293"/>
            <p:cNvSpPr>
              <a:spLocks noChangeShapeType="1"/>
            </p:cNvSpPr>
            <p:nvPr/>
          </p:nvSpPr>
          <p:spPr bwMode="auto">
            <a:xfrm>
              <a:off x="2880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9" name="Line 294"/>
            <p:cNvSpPr>
              <a:spLocks noChangeShapeType="1"/>
            </p:cNvSpPr>
            <p:nvPr/>
          </p:nvSpPr>
          <p:spPr bwMode="auto">
            <a:xfrm>
              <a:off x="3120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0" name="Line 295"/>
            <p:cNvSpPr>
              <a:spLocks noChangeShapeType="1"/>
            </p:cNvSpPr>
            <p:nvPr/>
          </p:nvSpPr>
          <p:spPr bwMode="auto">
            <a:xfrm>
              <a:off x="3312" y="2640"/>
              <a:ext cx="4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1" name="Line 296"/>
            <p:cNvSpPr>
              <a:spLocks noChangeShapeType="1"/>
            </p:cNvSpPr>
            <p:nvPr/>
          </p:nvSpPr>
          <p:spPr bwMode="auto">
            <a:xfrm>
              <a:off x="3456" y="2640"/>
              <a:ext cx="0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2" name="Line 297"/>
            <p:cNvSpPr>
              <a:spLocks noChangeShapeType="1"/>
            </p:cNvSpPr>
            <p:nvPr/>
          </p:nvSpPr>
          <p:spPr bwMode="auto">
            <a:xfrm flipV="1">
              <a:off x="3552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3" name="Line 298"/>
            <p:cNvSpPr>
              <a:spLocks noChangeShapeType="1"/>
            </p:cNvSpPr>
            <p:nvPr/>
          </p:nvSpPr>
          <p:spPr bwMode="auto">
            <a:xfrm flipV="1">
              <a:off x="3648" y="2640"/>
              <a:ext cx="192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4" name="Line 299"/>
            <p:cNvSpPr>
              <a:spLocks noChangeShapeType="1"/>
            </p:cNvSpPr>
            <p:nvPr/>
          </p:nvSpPr>
          <p:spPr bwMode="auto">
            <a:xfrm flipV="1">
              <a:off x="3792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5" name="Line 300"/>
            <p:cNvSpPr>
              <a:spLocks noChangeShapeType="1"/>
            </p:cNvSpPr>
            <p:nvPr/>
          </p:nvSpPr>
          <p:spPr bwMode="auto">
            <a:xfrm>
              <a:off x="2790" y="2784"/>
              <a:ext cx="143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6" name="Line 301"/>
            <p:cNvSpPr>
              <a:spLocks noChangeShapeType="1"/>
            </p:cNvSpPr>
            <p:nvPr/>
          </p:nvSpPr>
          <p:spPr bwMode="auto">
            <a:xfrm>
              <a:off x="2892" y="2928"/>
              <a:ext cx="123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7" name="Line 302"/>
            <p:cNvSpPr>
              <a:spLocks noChangeShapeType="1"/>
            </p:cNvSpPr>
            <p:nvPr/>
          </p:nvSpPr>
          <p:spPr bwMode="auto">
            <a:xfrm>
              <a:off x="2992" y="3072"/>
              <a:ext cx="102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47" name="AutoShape 303"/>
          <p:cNvSpPr>
            <a:spLocks noChangeArrowheads="1"/>
          </p:cNvSpPr>
          <p:nvPr/>
        </p:nvSpPr>
        <p:spPr bwMode="auto">
          <a:xfrm rot="-2435325">
            <a:off x="3243263" y="2963863"/>
            <a:ext cx="844550" cy="536575"/>
          </a:xfrm>
          <a:prstGeom prst="rightArrow">
            <a:avLst>
              <a:gd name="adj1" fmla="val 54574"/>
              <a:gd name="adj2" fmla="val 41222"/>
            </a:avLst>
          </a:prstGeom>
          <a:gradFill rotWithShape="1">
            <a:gsLst>
              <a:gs pos="0">
                <a:srgbClr val="FF9933"/>
              </a:gs>
              <a:gs pos="100000">
                <a:srgbClr val="764718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" name="Group 304"/>
          <p:cNvGrpSpPr>
            <a:grpSpLocks/>
          </p:cNvGrpSpPr>
          <p:nvPr/>
        </p:nvGrpSpPr>
        <p:grpSpPr bwMode="auto">
          <a:xfrm>
            <a:off x="606425" y="4727575"/>
            <a:ext cx="1836738" cy="1127125"/>
            <a:chOff x="382" y="2978"/>
            <a:chExt cx="1157" cy="710"/>
          </a:xfrm>
        </p:grpSpPr>
        <p:sp>
          <p:nvSpPr>
            <p:cNvPr id="7185" name="AutoShape 305"/>
            <p:cNvSpPr>
              <a:spLocks noChangeArrowheads="1"/>
            </p:cNvSpPr>
            <p:nvPr/>
          </p:nvSpPr>
          <p:spPr bwMode="auto">
            <a:xfrm rot="4039054">
              <a:off x="1027" y="3176"/>
              <a:ext cx="710" cy="314"/>
            </a:xfrm>
            <a:prstGeom prst="leftRightArrow">
              <a:avLst>
                <a:gd name="adj1" fmla="val 50000"/>
                <a:gd name="adj2" fmla="val 45223"/>
              </a:avLst>
            </a:prstGeom>
            <a:solidFill>
              <a:srgbClr val="000000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AutoShape 306"/>
            <p:cNvSpPr>
              <a:spLocks noChangeArrowheads="1"/>
            </p:cNvSpPr>
            <p:nvPr/>
          </p:nvSpPr>
          <p:spPr bwMode="auto">
            <a:xfrm>
              <a:off x="382" y="3186"/>
              <a:ext cx="732" cy="479"/>
            </a:xfrm>
            <a:prstGeom prst="roundRect">
              <a:avLst>
                <a:gd name="adj" fmla="val 16667"/>
              </a:avLst>
            </a:prstGeom>
            <a:solidFill>
              <a:srgbClr val="000000">
                <a:alpha val="76862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l-GR">
                  <a:solidFill>
                    <a:schemeClr val="bg1"/>
                  </a:solidFill>
                  <a:cs typeface="Times New Roman" pitchFamily="18" charset="0"/>
                </a:rPr>
                <a:t>Δ</a:t>
              </a:r>
              <a:r>
                <a:rPr lang="nl-BE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en-US" sz="1800">
                  <a:solidFill>
                    <a:schemeClr val="bg1"/>
                  </a:solidFill>
                </a:rPr>
                <a:t>= outcome</a:t>
              </a:r>
            </a:p>
          </p:txBody>
        </p:sp>
      </p:grpSp>
      <p:sp>
        <p:nvSpPr>
          <p:cNvPr id="309" name="Left Brace 308"/>
          <p:cNvSpPr>
            <a:spLocks/>
          </p:cNvSpPr>
          <p:nvPr/>
        </p:nvSpPr>
        <p:spPr bwMode="auto">
          <a:xfrm>
            <a:off x="6018213" y="3844925"/>
            <a:ext cx="541337" cy="2900363"/>
          </a:xfrm>
          <a:prstGeom prst="leftBrace">
            <a:avLst>
              <a:gd name="adj1" fmla="val 58291"/>
              <a:gd name="adj2" fmla="val 46463"/>
            </a:avLst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Text Box 279"/>
          <p:cNvSpPr txBox="1">
            <a:spLocks noChangeArrowheads="1"/>
          </p:cNvSpPr>
          <p:nvPr/>
        </p:nvSpPr>
        <p:spPr bwMode="auto">
          <a:xfrm>
            <a:off x="4343400" y="3429000"/>
            <a:ext cx="116168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further R&amp;D</a:t>
            </a:r>
          </a:p>
          <a:p>
            <a:r>
              <a:rPr lang="en-US" sz="1200" dirty="0">
                <a:solidFill>
                  <a:schemeClr val="bg1"/>
                </a:solidFill>
              </a:rPr>
              <a:t>(instrument and</a:t>
            </a:r>
          </a:p>
          <a:p>
            <a:r>
              <a:rPr lang="en-US" sz="1200" dirty="0">
                <a:solidFill>
                  <a:schemeClr val="bg1"/>
                </a:solidFill>
              </a:rPr>
              <a:t>study optimization)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26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Reality as benchmark for data organization and representation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06850" y="2090738"/>
            <a:ext cx="1077913" cy="1262062"/>
            <a:chOff x="3170" y="2938"/>
            <a:chExt cx="679" cy="795"/>
          </a:xfrm>
        </p:grpSpPr>
        <p:sp>
          <p:nvSpPr>
            <p:cNvPr id="7444" name="Oval 4"/>
            <p:cNvSpPr>
              <a:spLocks noChangeArrowheads="1"/>
            </p:cNvSpPr>
            <p:nvPr/>
          </p:nvSpPr>
          <p:spPr bwMode="auto">
            <a:xfrm flipH="1">
              <a:off x="3170" y="300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5" name="Oval 5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6" name="Oval 6"/>
            <p:cNvSpPr>
              <a:spLocks noChangeArrowheads="1"/>
            </p:cNvSpPr>
            <p:nvPr/>
          </p:nvSpPr>
          <p:spPr bwMode="auto">
            <a:xfrm flipH="1">
              <a:off x="3412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7" name="Oval 7"/>
            <p:cNvSpPr>
              <a:spLocks noChangeArrowheads="1"/>
            </p:cNvSpPr>
            <p:nvPr/>
          </p:nvSpPr>
          <p:spPr bwMode="auto">
            <a:xfrm flipH="1">
              <a:off x="3218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8" name="Oval 8"/>
            <p:cNvSpPr>
              <a:spLocks noChangeArrowheads="1"/>
            </p:cNvSpPr>
            <p:nvPr/>
          </p:nvSpPr>
          <p:spPr bwMode="auto">
            <a:xfrm flipH="1">
              <a:off x="3558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9" name="Oval 9"/>
            <p:cNvSpPr>
              <a:spLocks noChangeArrowheads="1"/>
            </p:cNvSpPr>
            <p:nvPr/>
          </p:nvSpPr>
          <p:spPr bwMode="auto">
            <a:xfrm flipH="1">
              <a:off x="3655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0" name="Oval 10"/>
            <p:cNvSpPr>
              <a:spLocks noChangeArrowheads="1"/>
            </p:cNvSpPr>
            <p:nvPr/>
          </p:nvSpPr>
          <p:spPr bwMode="auto">
            <a:xfrm flipH="1">
              <a:off x="3461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1" name="Oval 11"/>
            <p:cNvSpPr>
              <a:spLocks noChangeArrowheads="1"/>
            </p:cNvSpPr>
            <p:nvPr/>
          </p:nvSpPr>
          <p:spPr bwMode="auto">
            <a:xfrm flipH="1">
              <a:off x="3558" y="305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2" name="Oval 12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3" name="Oval 13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" name="Oval 14"/>
            <p:cNvSpPr>
              <a:spLocks noChangeArrowheads="1"/>
            </p:cNvSpPr>
            <p:nvPr/>
          </p:nvSpPr>
          <p:spPr bwMode="auto">
            <a:xfrm flipH="1">
              <a:off x="3509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" name="Oval 15"/>
            <p:cNvSpPr>
              <a:spLocks noChangeArrowheads="1"/>
            </p:cNvSpPr>
            <p:nvPr/>
          </p:nvSpPr>
          <p:spPr bwMode="auto">
            <a:xfrm flipH="1">
              <a:off x="3315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6" name="Oval 16"/>
            <p:cNvSpPr>
              <a:spLocks noChangeArrowheads="1"/>
            </p:cNvSpPr>
            <p:nvPr/>
          </p:nvSpPr>
          <p:spPr bwMode="auto">
            <a:xfrm flipH="1">
              <a:off x="3655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7" name="Oval 17"/>
            <p:cNvSpPr>
              <a:spLocks noChangeArrowheads="1"/>
            </p:cNvSpPr>
            <p:nvPr/>
          </p:nvSpPr>
          <p:spPr bwMode="auto">
            <a:xfrm flipH="1">
              <a:off x="3655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8" name="Oval 18"/>
            <p:cNvSpPr>
              <a:spLocks noChangeArrowheads="1"/>
            </p:cNvSpPr>
            <p:nvPr/>
          </p:nvSpPr>
          <p:spPr bwMode="auto">
            <a:xfrm flipH="1">
              <a:off x="3266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9" name="Oval 19"/>
            <p:cNvSpPr>
              <a:spLocks noChangeArrowheads="1"/>
            </p:cNvSpPr>
            <p:nvPr/>
          </p:nvSpPr>
          <p:spPr bwMode="auto">
            <a:xfrm flipH="1">
              <a:off x="3655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0" name="Oval 20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1" name="Oval 21"/>
            <p:cNvSpPr>
              <a:spLocks noChangeArrowheads="1"/>
            </p:cNvSpPr>
            <p:nvPr/>
          </p:nvSpPr>
          <p:spPr bwMode="auto">
            <a:xfrm flipH="1">
              <a:off x="3461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2" name="Oval 22"/>
            <p:cNvSpPr>
              <a:spLocks noChangeArrowheads="1"/>
            </p:cNvSpPr>
            <p:nvPr/>
          </p:nvSpPr>
          <p:spPr bwMode="auto">
            <a:xfrm flipH="1">
              <a:off x="3606" y="334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3" name="Oval 23"/>
            <p:cNvSpPr>
              <a:spLocks noChangeArrowheads="1"/>
            </p:cNvSpPr>
            <p:nvPr/>
          </p:nvSpPr>
          <p:spPr bwMode="auto">
            <a:xfrm flipH="1">
              <a:off x="3412" y="349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4" name="Oval 24"/>
            <p:cNvSpPr>
              <a:spLocks noChangeArrowheads="1"/>
            </p:cNvSpPr>
            <p:nvPr/>
          </p:nvSpPr>
          <p:spPr bwMode="auto">
            <a:xfrm flipH="1">
              <a:off x="3752" y="363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" name="Oval 25"/>
            <p:cNvSpPr>
              <a:spLocks noChangeArrowheads="1"/>
            </p:cNvSpPr>
            <p:nvPr/>
          </p:nvSpPr>
          <p:spPr bwMode="auto">
            <a:xfrm flipH="1">
              <a:off x="3752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6" name="Oval 26"/>
            <p:cNvSpPr>
              <a:spLocks noChangeArrowheads="1"/>
            </p:cNvSpPr>
            <p:nvPr/>
          </p:nvSpPr>
          <p:spPr bwMode="auto">
            <a:xfrm flipH="1">
              <a:off x="3655" y="358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7" name="Oval 27"/>
            <p:cNvSpPr>
              <a:spLocks noChangeArrowheads="1"/>
            </p:cNvSpPr>
            <p:nvPr/>
          </p:nvSpPr>
          <p:spPr bwMode="auto">
            <a:xfrm flipH="1">
              <a:off x="3752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8" name="Oval 28"/>
            <p:cNvSpPr>
              <a:spLocks noChangeArrowheads="1"/>
            </p:cNvSpPr>
            <p:nvPr/>
          </p:nvSpPr>
          <p:spPr bwMode="auto">
            <a:xfrm flipH="1">
              <a:off x="3315" y="293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9" name="Oval 29"/>
            <p:cNvSpPr>
              <a:spLocks noChangeArrowheads="1"/>
            </p:cNvSpPr>
            <p:nvPr/>
          </p:nvSpPr>
          <p:spPr bwMode="auto">
            <a:xfrm flipH="1">
              <a:off x="3412" y="303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0" name="Oval 30"/>
            <p:cNvSpPr>
              <a:spLocks noChangeArrowheads="1"/>
            </p:cNvSpPr>
            <p:nvPr/>
          </p:nvSpPr>
          <p:spPr bwMode="auto">
            <a:xfrm flipH="1">
              <a:off x="3557" y="308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1" name="Oval 31"/>
            <p:cNvSpPr>
              <a:spLocks noChangeArrowheads="1"/>
            </p:cNvSpPr>
            <p:nvPr/>
          </p:nvSpPr>
          <p:spPr bwMode="auto">
            <a:xfrm flipH="1">
              <a:off x="3363" y="322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2" name="Oval 32"/>
            <p:cNvSpPr>
              <a:spLocks noChangeArrowheads="1"/>
            </p:cNvSpPr>
            <p:nvPr/>
          </p:nvSpPr>
          <p:spPr bwMode="auto">
            <a:xfrm flipH="1">
              <a:off x="3703" y="337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3" name="Oval 33"/>
            <p:cNvSpPr>
              <a:spLocks noChangeArrowheads="1"/>
            </p:cNvSpPr>
            <p:nvPr/>
          </p:nvSpPr>
          <p:spPr bwMode="auto">
            <a:xfrm flipH="1">
              <a:off x="3703" y="327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4" name="Oval 34"/>
            <p:cNvSpPr>
              <a:spLocks noChangeArrowheads="1"/>
            </p:cNvSpPr>
            <p:nvPr/>
          </p:nvSpPr>
          <p:spPr bwMode="auto">
            <a:xfrm flipH="1">
              <a:off x="3606" y="332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5" name="Oval 35"/>
            <p:cNvSpPr>
              <a:spLocks noChangeArrowheads="1"/>
            </p:cNvSpPr>
            <p:nvPr/>
          </p:nvSpPr>
          <p:spPr bwMode="auto">
            <a:xfrm flipH="1">
              <a:off x="3703" y="298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5780" name="Text Box 36"/>
          <p:cNvSpPr txBox="1">
            <a:spLocks noChangeArrowheads="1"/>
          </p:cNvSpPr>
          <p:nvPr/>
        </p:nvSpPr>
        <p:spPr bwMode="auto">
          <a:xfrm>
            <a:off x="685800" y="3413125"/>
            <a:ext cx="1727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observation &amp;</a:t>
            </a:r>
          </a:p>
          <a:p>
            <a:r>
              <a:rPr lang="en-US" sz="2000">
                <a:solidFill>
                  <a:schemeClr val="bg1"/>
                </a:solidFill>
              </a:rPr>
              <a:t>measurement</a:t>
            </a:r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5057775" y="1916113"/>
            <a:ext cx="3849688" cy="1187450"/>
            <a:chOff x="3186" y="1207"/>
            <a:chExt cx="2425" cy="748"/>
          </a:xfrm>
        </p:grpSpPr>
        <p:sp>
          <p:nvSpPr>
            <p:cNvPr id="7408" name="AutoShape 38"/>
            <p:cNvSpPr>
              <a:spLocks noChangeArrowheads="1"/>
            </p:cNvSpPr>
            <p:nvPr/>
          </p:nvSpPr>
          <p:spPr bwMode="auto">
            <a:xfrm>
              <a:off x="4136" y="1301"/>
              <a:ext cx="1475" cy="654"/>
            </a:xfrm>
            <a:prstGeom prst="cube">
              <a:avLst>
                <a:gd name="adj" fmla="val 75843"/>
              </a:avLst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39"/>
            <p:cNvGrpSpPr>
              <a:grpSpLocks/>
            </p:cNvGrpSpPr>
            <p:nvPr/>
          </p:nvGrpSpPr>
          <p:grpSpPr bwMode="auto">
            <a:xfrm>
              <a:off x="4308" y="1360"/>
              <a:ext cx="1233" cy="468"/>
              <a:chOff x="3968" y="1662"/>
              <a:chExt cx="1233" cy="748"/>
            </a:xfrm>
          </p:grpSpPr>
          <p:sp>
            <p:nvSpPr>
              <p:cNvPr id="7412" name="Oval 40"/>
              <p:cNvSpPr>
                <a:spLocks noChangeArrowheads="1"/>
              </p:cNvSpPr>
              <p:nvPr/>
            </p:nvSpPr>
            <p:spPr bwMode="auto">
              <a:xfrm flipH="1">
                <a:off x="4017" y="1857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3" name="Oval 41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4" name="Oval 42"/>
              <p:cNvSpPr>
                <a:spLocks noChangeArrowheads="1"/>
              </p:cNvSpPr>
              <p:nvPr/>
            </p:nvSpPr>
            <p:spPr bwMode="auto">
              <a:xfrm flipH="1">
                <a:off x="4356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5" name="Oval 43"/>
              <p:cNvSpPr>
                <a:spLocks noChangeArrowheads="1"/>
              </p:cNvSpPr>
              <p:nvPr/>
            </p:nvSpPr>
            <p:spPr bwMode="auto">
              <a:xfrm flipH="1">
                <a:off x="4162" y="198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6" name="Oval 44"/>
              <p:cNvSpPr>
                <a:spLocks noChangeArrowheads="1"/>
              </p:cNvSpPr>
              <p:nvPr/>
            </p:nvSpPr>
            <p:spPr bwMode="auto">
              <a:xfrm flipH="1">
                <a:off x="4355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7" name="Oval 45"/>
              <p:cNvSpPr>
                <a:spLocks noChangeArrowheads="1"/>
              </p:cNvSpPr>
              <p:nvPr/>
            </p:nvSpPr>
            <p:spPr bwMode="auto">
              <a:xfrm flipH="1">
                <a:off x="4599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8" name="Oval 46"/>
              <p:cNvSpPr>
                <a:spLocks noChangeArrowheads="1"/>
              </p:cNvSpPr>
              <p:nvPr/>
            </p:nvSpPr>
            <p:spPr bwMode="auto">
              <a:xfrm flipH="1">
                <a:off x="4405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9" name="Oval 47"/>
              <p:cNvSpPr>
                <a:spLocks noChangeArrowheads="1"/>
              </p:cNvSpPr>
              <p:nvPr/>
            </p:nvSpPr>
            <p:spPr bwMode="auto">
              <a:xfrm flipH="1">
                <a:off x="4550" y="17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0" name="Oval 48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1" name="Oval 49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2" name="Oval 50"/>
              <p:cNvSpPr>
                <a:spLocks noChangeArrowheads="1"/>
              </p:cNvSpPr>
              <p:nvPr/>
            </p:nvSpPr>
            <p:spPr bwMode="auto">
              <a:xfrm flipH="1">
                <a:off x="4453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3" name="Oval 51"/>
              <p:cNvSpPr>
                <a:spLocks noChangeArrowheads="1"/>
              </p:cNvSpPr>
              <p:nvPr/>
            </p:nvSpPr>
            <p:spPr bwMode="auto">
              <a:xfrm flipH="1">
                <a:off x="4259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4" name="Oval 52"/>
              <p:cNvSpPr>
                <a:spLocks noChangeArrowheads="1"/>
              </p:cNvSpPr>
              <p:nvPr/>
            </p:nvSpPr>
            <p:spPr bwMode="auto">
              <a:xfrm flipH="1">
                <a:off x="4599" y="2264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5" name="Oval 53"/>
              <p:cNvSpPr>
                <a:spLocks noChangeArrowheads="1"/>
              </p:cNvSpPr>
              <p:nvPr/>
            </p:nvSpPr>
            <p:spPr bwMode="auto">
              <a:xfrm flipH="1">
                <a:off x="4550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6" name="Oval 54"/>
              <p:cNvSpPr>
                <a:spLocks noChangeArrowheads="1"/>
              </p:cNvSpPr>
              <p:nvPr/>
            </p:nvSpPr>
            <p:spPr bwMode="auto">
              <a:xfrm flipH="1">
                <a:off x="3968" y="217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7" name="Oval 55"/>
              <p:cNvSpPr>
                <a:spLocks noChangeArrowheads="1"/>
              </p:cNvSpPr>
              <p:nvPr/>
            </p:nvSpPr>
            <p:spPr bwMode="auto">
              <a:xfrm flipH="1">
                <a:off x="4599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8" name="Oval 56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9" name="Oval 57"/>
              <p:cNvSpPr>
                <a:spLocks noChangeArrowheads="1"/>
              </p:cNvSpPr>
              <p:nvPr/>
            </p:nvSpPr>
            <p:spPr bwMode="auto">
              <a:xfrm flipH="1">
                <a:off x="4405" y="20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0" name="Oval 58"/>
              <p:cNvSpPr>
                <a:spLocks noChangeArrowheads="1"/>
              </p:cNvSpPr>
              <p:nvPr/>
            </p:nvSpPr>
            <p:spPr bwMode="auto">
              <a:xfrm flipH="1">
                <a:off x="4550" y="20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1" name="Oval 59"/>
              <p:cNvSpPr>
                <a:spLocks noChangeArrowheads="1"/>
              </p:cNvSpPr>
              <p:nvPr/>
            </p:nvSpPr>
            <p:spPr bwMode="auto">
              <a:xfrm flipH="1">
                <a:off x="4162" y="222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2" name="Oval 60"/>
              <p:cNvSpPr>
                <a:spLocks noChangeArrowheads="1"/>
              </p:cNvSpPr>
              <p:nvPr/>
            </p:nvSpPr>
            <p:spPr bwMode="auto">
              <a:xfrm flipH="1">
                <a:off x="5104" y="188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3" name="Oval 61"/>
              <p:cNvSpPr>
                <a:spLocks noChangeArrowheads="1"/>
              </p:cNvSpPr>
              <p:nvPr/>
            </p:nvSpPr>
            <p:spPr bwMode="auto">
              <a:xfrm flipH="1">
                <a:off x="4890" y="212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4" name="Oval 62"/>
              <p:cNvSpPr>
                <a:spLocks noChangeArrowheads="1"/>
              </p:cNvSpPr>
              <p:nvPr/>
            </p:nvSpPr>
            <p:spPr bwMode="auto">
              <a:xfrm flipH="1">
                <a:off x="4599" y="231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5" name="Oval 63"/>
              <p:cNvSpPr>
                <a:spLocks noChangeArrowheads="1"/>
              </p:cNvSpPr>
              <p:nvPr/>
            </p:nvSpPr>
            <p:spPr bwMode="auto">
              <a:xfrm flipH="1">
                <a:off x="4890" y="183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6" name="Oval 64"/>
              <p:cNvSpPr>
                <a:spLocks noChangeArrowheads="1"/>
              </p:cNvSpPr>
              <p:nvPr/>
            </p:nvSpPr>
            <p:spPr bwMode="auto">
              <a:xfrm flipH="1">
                <a:off x="4259" y="169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7" name="Oval 65"/>
              <p:cNvSpPr>
                <a:spLocks noChangeArrowheads="1"/>
              </p:cNvSpPr>
              <p:nvPr/>
            </p:nvSpPr>
            <p:spPr bwMode="auto">
              <a:xfrm flipH="1">
                <a:off x="4452" y="17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8" name="Oval 66"/>
              <p:cNvSpPr>
                <a:spLocks noChangeArrowheads="1"/>
              </p:cNvSpPr>
              <p:nvPr/>
            </p:nvSpPr>
            <p:spPr bwMode="auto">
              <a:xfrm flipH="1">
                <a:off x="4744" y="176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9" name="Oval 67"/>
              <p:cNvSpPr>
                <a:spLocks noChangeArrowheads="1"/>
              </p:cNvSpPr>
              <p:nvPr/>
            </p:nvSpPr>
            <p:spPr bwMode="auto">
              <a:xfrm flipH="1">
                <a:off x="4017" y="201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0" name="Oval 68"/>
              <p:cNvSpPr>
                <a:spLocks noChangeArrowheads="1"/>
              </p:cNvSpPr>
              <p:nvPr/>
            </p:nvSpPr>
            <p:spPr bwMode="auto">
              <a:xfrm flipH="1">
                <a:off x="4647" y="209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1" name="Oval 69"/>
              <p:cNvSpPr>
                <a:spLocks noChangeArrowheads="1"/>
              </p:cNvSpPr>
              <p:nvPr/>
            </p:nvSpPr>
            <p:spPr bwMode="auto">
              <a:xfrm flipH="1">
                <a:off x="4793" y="191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2" name="Oval 70"/>
              <p:cNvSpPr>
                <a:spLocks noChangeArrowheads="1"/>
              </p:cNvSpPr>
              <p:nvPr/>
            </p:nvSpPr>
            <p:spPr bwMode="auto">
              <a:xfrm flipH="1">
                <a:off x="4550" y="2051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3" name="Oval 71"/>
              <p:cNvSpPr>
                <a:spLocks noChangeArrowheads="1"/>
              </p:cNvSpPr>
              <p:nvPr/>
            </p:nvSpPr>
            <p:spPr bwMode="auto">
              <a:xfrm flipH="1">
                <a:off x="4696" y="166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10" name="AutoShape 72"/>
            <p:cNvSpPr>
              <a:spLocks noChangeArrowheads="1"/>
            </p:cNvSpPr>
            <p:nvPr/>
          </p:nvSpPr>
          <p:spPr bwMode="auto">
            <a:xfrm>
              <a:off x="3411" y="1635"/>
              <a:ext cx="629" cy="311"/>
            </a:xfrm>
            <a:prstGeom prst="rightArrow">
              <a:avLst>
                <a:gd name="adj1" fmla="val 50000"/>
                <a:gd name="adj2" fmla="val 50563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FF33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1" name="Text Box 73"/>
            <p:cNvSpPr txBox="1">
              <a:spLocks noChangeArrowheads="1"/>
            </p:cNvSpPr>
            <p:nvPr/>
          </p:nvSpPr>
          <p:spPr bwMode="auto">
            <a:xfrm>
              <a:off x="3186" y="1207"/>
              <a:ext cx="97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data</a:t>
              </a:r>
            </a:p>
            <a:p>
              <a:r>
                <a:rPr lang="en-US" sz="2000">
                  <a:solidFill>
                    <a:schemeClr val="bg1"/>
                  </a:solidFill>
                </a:rPr>
                <a:t>organization</a:t>
              </a:r>
            </a:p>
          </p:txBody>
        </p:sp>
      </p:grpSp>
      <p:grpSp>
        <p:nvGrpSpPr>
          <p:cNvPr id="5" name="Group 74"/>
          <p:cNvGrpSpPr>
            <a:grpSpLocks/>
          </p:cNvGrpSpPr>
          <p:nvPr/>
        </p:nvGrpSpPr>
        <p:grpSpPr bwMode="auto">
          <a:xfrm>
            <a:off x="6992938" y="3044825"/>
            <a:ext cx="2149475" cy="1670050"/>
            <a:chOff x="4405" y="1918"/>
            <a:chExt cx="1354" cy="1052"/>
          </a:xfrm>
        </p:grpSpPr>
        <p:grpSp>
          <p:nvGrpSpPr>
            <p:cNvPr id="6" name="Group 75"/>
            <p:cNvGrpSpPr>
              <a:grpSpLocks/>
            </p:cNvGrpSpPr>
            <p:nvPr/>
          </p:nvGrpSpPr>
          <p:grpSpPr bwMode="auto">
            <a:xfrm>
              <a:off x="4405" y="2498"/>
              <a:ext cx="746" cy="472"/>
              <a:chOff x="4136" y="2679"/>
              <a:chExt cx="1191" cy="943"/>
            </a:xfrm>
          </p:grpSpPr>
          <p:sp>
            <p:nvSpPr>
              <p:cNvPr id="7395" name="AutoShape 76"/>
              <p:cNvSpPr>
                <a:spLocks noChangeArrowheads="1"/>
              </p:cNvSpPr>
              <p:nvPr/>
            </p:nvSpPr>
            <p:spPr bwMode="auto">
              <a:xfrm>
                <a:off x="4226" y="2955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6" name="AutoShape 77"/>
              <p:cNvSpPr>
                <a:spLocks noChangeArrowheads="1"/>
              </p:cNvSpPr>
              <p:nvPr/>
            </p:nvSpPr>
            <p:spPr bwMode="auto">
              <a:xfrm>
                <a:off x="4307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7" name="AutoShape 78"/>
              <p:cNvSpPr>
                <a:spLocks noChangeArrowheads="1"/>
              </p:cNvSpPr>
              <p:nvPr/>
            </p:nvSpPr>
            <p:spPr bwMode="auto">
              <a:xfrm>
                <a:off x="4436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" name="AutoShape 79"/>
              <p:cNvSpPr>
                <a:spLocks noChangeArrowheads="1"/>
              </p:cNvSpPr>
              <p:nvPr/>
            </p:nvSpPr>
            <p:spPr bwMode="auto">
              <a:xfrm>
                <a:off x="4711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9" name="AutoShape 80"/>
              <p:cNvSpPr>
                <a:spLocks noChangeArrowheads="1"/>
              </p:cNvSpPr>
              <p:nvPr/>
            </p:nvSpPr>
            <p:spPr bwMode="auto">
              <a:xfrm>
                <a:off x="4889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" name="AutoShape 81"/>
              <p:cNvSpPr>
                <a:spLocks noChangeArrowheads="1"/>
              </p:cNvSpPr>
              <p:nvPr/>
            </p:nvSpPr>
            <p:spPr bwMode="auto">
              <a:xfrm>
                <a:off x="4645" y="302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401" name="AutoShape 82"/>
              <p:cNvCxnSpPr>
                <a:cxnSpLocks noChangeShapeType="1"/>
                <a:stCxn id="7395" idx="2"/>
                <a:endCxn id="7397" idx="0"/>
              </p:cNvCxnSpPr>
              <p:nvPr/>
            </p:nvCxnSpPr>
            <p:spPr bwMode="auto">
              <a:xfrm>
                <a:off x="4307" y="3051"/>
                <a:ext cx="210" cy="15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2" name="AutoShape 83"/>
              <p:cNvCxnSpPr>
                <a:cxnSpLocks noChangeShapeType="1"/>
                <a:stCxn id="7400" idx="2"/>
                <a:endCxn id="7397" idx="0"/>
              </p:cNvCxnSpPr>
              <p:nvPr/>
            </p:nvCxnSpPr>
            <p:spPr bwMode="auto">
              <a:xfrm flipH="1">
                <a:off x="4517" y="3117"/>
                <a:ext cx="209" cy="8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3" name="AutoShape 84"/>
              <p:cNvCxnSpPr>
                <a:cxnSpLocks noChangeShapeType="1"/>
                <a:stCxn id="7398" idx="0"/>
                <a:endCxn id="7397" idx="2"/>
              </p:cNvCxnSpPr>
              <p:nvPr/>
            </p:nvCxnSpPr>
            <p:spPr bwMode="auto">
              <a:xfrm flipH="1" flipV="1">
                <a:off x="4517" y="3297"/>
                <a:ext cx="275" cy="15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4" name="AutoShape 85"/>
              <p:cNvCxnSpPr>
                <a:cxnSpLocks noChangeShapeType="1"/>
                <a:stCxn id="7396" idx="0"/>
                <a:endCxn id="7395" idx="2"/>
              </p:cNvCxnSpPr>
              <p:nvPr/>
            </p:nvCxnSpPr>
            <p:spPr bwMode="auto">
              <a:xfrm flipH="1" flipV="1">
                <a:off x="4307" y="3051"/>
                <a:ext cx="81" cy="40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5" name="AutoShape 86"/>
              <p:cNvCxnSpPr>
                <a:cxnSpLocks noChangeShapeType="1"/>
                <a:stCxn id="7398" idx="0"/>
                <a:endCxn id="7400" idx="2"/>
              </p:cNvCxnSpPr>
              <p:nvPr/>
            </p:nvCxnSpPr>
            <p:spPr bwMode="auto">
              <a:xfrm flipH="1" flipV="1">
                <a:off x="4726" y="3117"/>
                <a:ext cx="66" cy="33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6" name="AutoShape 87"/>
              <p:cNvCxnSpPr>
                <a:cxnSpLocks noChangeShapeType="1"/>
                <a:stCxn id="7399" idx="0"/>
                <a:endCxn id="7400" idx="3"/>
              </p:cNvCxnSpPr>
              <p:nvPr/>
            </p:nvCxnSpPr>
            <p:spPr bwMode="auto">
              <a:xfrm flipH="1" flipV="1">
                <a:off x="4807" y="3069"/>
                <a:ext cx="163" cy="132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407" name="AutoShape 88"/>
              <p:cNvSpPr>
                <a:spLocks noChangeArrowheads="1"/>
              </p:cNvSpPr>
              <p:nvPr/>
            </p:nvSpPr>
            <p:spPr bwMode="auto">
              <a:xfrm>
                <a:off x="4136" y="2679"/>
                <a:ext cx="1191" cy="943"/>
              </a:xfrm>
              <a:prstGeom prst="cube">
                <a:avLst>
                  <a:gd name="adj" fmla="val 25000"/>
                </a:avLst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93" name="AutoShape 89"/>
            <p:cNvSpPr>
              <a:spLocks noChangeArrowheads="1"/>
            </p:cNvSpPr>
            <p:nvPr/>
          </p:nvSpPr>
          <p:spPr bwMode="auto">
            <a:xfrm rot="5400000">
              <a:off x="4499" y="2087"/>
              <a:ext cx="455" cy="311"/>
            </a:xfrm>
            <a:prstGeom prst="rightArrow">
              <a:avLst>
                <a:gd name="adj1" fmla="val 50000"/>
                <a:gd name="adj2" fmla="val 36576"/>
              </a:avLst>
            </a:prstGeom>
            <a:gradFill rotWithShape="1">
              <a:gsLst>
                <a:gs pos="0">
                  <a:srgbClr val="FF3300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4" name="Text Box 90"/>
            <p:cNvSpPr txBox="1">
              <a:spLocks noChangeArrowheads="1"/>
            </p:cNvSpPr>
            <p:nvPr/>
          </p:nvSpPr>
          <p:spPr bwMode="auto">
            <a:xfrm>
              <a:off x="4770" y="1918"/>
              <a:ext cx="98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model development</a:t>
              </a:r>
            </a:p>
          </p:txBody>
        </p:sp>
      </p:grpSp>
      <p:grpSp>
        <p:nvGrpSpPr>
          <p:cNvPr id="7" name="Group 91"/>
          <p:cNvGrpSpPr>
            <a:grpSpLocks/>
          </p:cNvGrpSpPr>
          <p:nvPr/>
        </p:nvGrpSpPr>
        <p:grpSpPr bwMode="auto">
          <a:xfrm>
            <a:off x="6661150" y="4738688"/>
            <a:ext cx="2482850" cy="2098675"/>
            <a:chOff x="4196" y="2985"/>
            <a:chExt cx="1564" cy="1322"/>
          </a:xfrm>
        </p:grpSpPr>
        <p:grpSp>
          <p:nvGrpSpPr>
            <p:cNvPr id="8" name="Group 92"/>
            <p:cNvGrpSpPr>
              <a:grpSpLocks/>
            </p:cNvGrpSpPr>
            <p:nvPr/>
          </p:nvGrpSpPr>
          <p:grpSpPr bwMode="auto">
            <a:xfrm>
              <a:off x="4739" y="3600"/>
              <a:ext cx="464" cy="406"/>
              <a:chOff x="2745" y="3092"/>
              <a:chExt cx="464" cy="406"/>
            </a:xfrm>
          </p:grpSpPr>
          <p:sp>
            <p:nvSpPr>
              <p:cNvPr id="7367" name="AutoShape 9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8" name="AutoShape 9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9" name="AutoShape 9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0" name="AutoShape 9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1" name="AutoShape 9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2" name="AutoShape 9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3" name="AutoShape 9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74" name="AutoShape 100"/>
              <p:cNvCxnSpPr>
                <a:cxnSpLocks noChangeShapeType="1"/>
                <a:stCxn id="7368" idx="2"/>
                <a:endCxn id="73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5" name="AutoShape 101"/>
              <p:cNvCxnSpPr>
                <a:cxnSpLocks noChangeShapeType="1"/>
                <a:stCxn id="7373" idx="2"/>
                <a:endCxn id="73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6" name="AutoShape 102"/>
              <p:cNvCxnSpPr>
                <a:cxnSpLocks noChangeShapeType="1"/>
                <a:stCxn id="7371" idx="0"/>
                <a:endCxn id="73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7" name="AutoShape 103"/>
              <p:cNvCxnSpPr>
                <a:cxnSpLocks noChangeShapeType="1"/>
                <a:stCxn id="7369" idx="0"/>
                <a:endCxn id="73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8" name="AutoShape 104"/>
              <p:cNvCxnSpPr>
                <a:cxnSpLocks noChangeShapeType="1"/>
                <a:stCxn id="7371" idx="0"/>
                <a:endCxn id="73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9" name="AutoShape 105"/>
              <p:cNvCxnSpPr>
                <a:cxnSpLocks noChangeShapeType="1"/>
                <a:stCxn id="7372" idx="0"/>
                <a:endCxn id="73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80" name="AutoShape 10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1" name="AutoShape 10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2" name="AutoShape 10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3" name="AutoShape 10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4" name="AutoShape 11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5" name="AutoShape 11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86" name="AutoShape 112"/>
              <p:cNvCxnSpPr>
                <a:cxnSpLocks noChangeShapeType="1"/>
                <a:stCxn id="7380" idx="2"/>
                <a:endCxn id="73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7" name="AutoShape 113"/>
              <p:cNvCxnSpPr>
                <a:cxnSpLocks noChangeShapeType="1"/>
                <a:stCxn id="7385" idx="2"/>
                <a:endCxn id="73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8" name="AutoShape 114"/>
              <p:cNvCxnSpPr>
                <a:cxnSpLocks noChangeShapeType="1"/>
                <a:stCxn id="7383" idx="0"/>
                <a:endCxn id="73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9" name="AutoShape 115"/>
              <p:cNvCxnSpPr>
                <a:cxnSpLocks noChangeShapeType="1"/>
                <a:stCxn id="7381" idx="0"/>
                <a:endCxn id="73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0" name="AutoShape 116"/>
              <p:cNvCxnSpPr>
                <a:cxnSpLocks noChangeShapeType="1"/>
                <a:stCxn id="7383" idx="0"/>
                <a:endCxn id="73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1" name="AutoShape 117"/>
              <p:cNvCxnSpPr>
                <a:cxnSpLocks noChangeShapeType="1"/>
                <a:stCxn id="7384" idx="0"/>
                <a:endCxn id="73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9" name="Group 118"/>
            <p:cNvGrpSpPr>
              <a:grpSpLocks/>
            </p:cNvGrpSpPr>
            <p:nvPr/>
          </p:nvGrpSpPr>
          <p:grpSpPr bwMode="auto">
            <a:xfrm>
              <a:off x="4410" y="3522"/>
              <a:ext cx="464" cy="406"/>
              <a:chOff x="2745" y="3092"/>
              <a:chExt cx="464" cy="406"/>
            </a:xfrm>
          </p:grpSpPr>
          <p:sp>
            <p:nvSpPr>
              <p:cNvPr id="7342" name="AutoShape 11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3" name="AutoShape 12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4" name="AutoShape 12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5" name="AutoShape 12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6" name="AutoShape 12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7" name="AutoShape 12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8" name="AutoShape 12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49" name="AutoShape 126"/>
              <p:cNvCxnSpPr>
                <a:cxnSpLocks noChangeShapeType="1"/>
                <a:stCxn id="7343" idx="2"/>
                <a:endCxn id="73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0" name="AutoShape 127"/>
              <p:cNvCxnSpPr>
                <a:cxnSpLocks noChangeShapeType="1"/>
                <a:stCxn id="7348" idx="2"/>
                <a:endCxn id="73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1" name="AutoShape 128"/>
              <p:cNvCxnSpPr>
                <a:cxnSpLocks noChangeShapeType="1"/>
                <a:stCxn id="7346" idx="0"/>
                <a:endCxn id="73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2" name="AutoShape 129"/>
              <p:cNvCxnSpPr>
                <a:cxnSpLocks noChangeShapeType="1"/>
                <a:stCxn id="7344" idx="0"/>
                <a:endCxn id="73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3" name="AutoShape 130"/>
              <p:cNvCxnSpPr>
                <a:cxnSpLocks noChangeShapeType="1"/>
                <a:stCxn id="7346" idx="0"/>
                <a:endCxn id="73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4" name="AutoShape 131"/>
              <p:cNvCxnSpPr>
                <a:cxnSpLocks noChangeShapeType="1"/>
                <a:stCxn id="7347" idx="0"/>
                <a:endCxn id="73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55" name="AutoShape 13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6" name="AutoShape 13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7" name="AutoShape 13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8" name="AutoShape 13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9" name="AutoShape 13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0" name="AutoShape 13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61" name="AutoShape 138"/>
              <p:cNvCxnSpPr>
                <a:cxnSpLocks noChangeShapeType="1"/>
                <a:stCxn id="7355" idx="2"/>
                <a:endCxn id="73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2" name="AutoShape 139"/>
              <p:cNvCxnSpPr>
                <a:cxnSpLocks noChangeShapeType="1"/>
                <a:stCxn id="7360" idx="2"/>
                <a:endCxn id="73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3" name="AutoShape 140"/>
              <p:cNvCxnSpPr>
                <a:cxnSpLocks noChangeShapeType="1"/>
                <a:stCxn id="7358" idx="0"/>
                <a:endCxn id="73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4" name="AutoShape 141"/>
              <p:cNvCxnSpPr>
                <a:cxnSpLocks noChangeShapeType="1"/>
                <a:stCxn id="7356" idx="0"/>
                <a:endCxn id="73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5" name="AutoShape 142"/>
              <p:cNvCxnSpPr>
                <a:cxnSpLocks noChangeShapeType="1"/>
                <a:stCxn id="7358" idx="0"/>
                <a:endCxn id="73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6" name="AutoShape 143"/>
              <p:cNvCxnSpPr>
                <a:cxnSpLocks noChangeShapeType="1"/>
                <a:stCxn id="7359" idx="0"/>
                <a:endCxn id="73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4507" y="3619"/>
              <a:ext cx="464" cy="387"/>
              <a:chOff x="2745" y="3092"/>
              <a:chExt cx="464" cy="406"/>
            </a:xfrm>
          </p:grpSpPr>
          <p:sp>
            <p:nvSpPr>
              <p:cNvPr id="7317" name="AutoShape 145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8" name="AutoShape 146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9" name="AutoShape 147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0" name="AutoShape 148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1" name="AutoShape 149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2" name="AutoShape 150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3" name="AutoShape 151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24" name="AutoShape 152"/>
              <p:cNvCxnSpPr>
                <a:cxnSpLocks noChangeShapeType="1"/>
                <a:stCxn id="7318" idx="2"/>
                <a:endCxn id="73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5" name="AutoShape 153"/>
              <p:cNvCxnSpPr>
                <a:cxnSpLocks noChangeShapeType="1"/>
                <a:stCxn id="7323" idx="2"/>
                <a:endCxn id="73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6" name="AutoShape 154"/>
              <p:cNvCxnSpPr>
                <a:cxnSpLocks noChangeShapeType="1"/>
                <a:stCxn id="7321" idx="0"/>
                <a:endCxn id="73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7" name="AutoShape 155"/>
              <p:cNvCxnSpPr>
                <a:cxnSpLocks noChangeShapeType="1"/>
                <a:stCxn id="7319" idx="0"/>
                <a:endCxn id="73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8" name="AutoShape 156"/>
              <p:cNvCxnSpPr>
                <a:cxnSpLocks noChangeShapeType="1"/>
                <a:stCxn id="7321" idx="0"/>
                <a:endCxn id="73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9" name="AutoShape 157"/>
              <p:cNvCxnSpPr>
                <a:cxnSpLocks noChangeShapeType="1"/>
                <a:stCxn id="7322" idx="0"/>
                <a:endCxn id="73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30" name="AutoShape 158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1" name="AutoShape 159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2" name="AutoShape 160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3" name="AutoShape 161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4" name="AutoShape 162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5" name="AutoShape 163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36" name="AutoShape 164"/>
              <p:cNvCxnSpPr>
                <a:cxnSpLocks noChangeShapeType="1"/>
                <a:stCxn id="7330" idx="2"/>
                <a:endCxn id="73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7" name="AutoShape 165"/>
              <p:cNvCxnSpPr>
                <a:cxnSpLocks noChangeShapeType="1"/>
                <a:stCxn id="7335" idx="2"/>
                <a:endCxn id="73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8" name="AutoShape 166"/>
              <p:cNvCxnSpPr>
                <a:cxnSpLocks noChangeShapeType="1"/>
                <a:stCxn id="7333" idx="0"/>
                <a:endCxn id="73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9" name="AutoShape 167"/>
              <p:cNvCxnSpPr>
                <a:cxnSpLocks noChangeShapeType="1"/>
                <a:stCxn id="7331" idx="0"/>
                <a:endCxn id="73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0" name="AutoShape 168"/>
              <p:cNvCxnSpPr>
                <a:cxnSpLocks noChangeShapeType="1"/>
                <a:stCxn id="7333" idx="0"/>
                <a:endCxn id="73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1" name="AutoShape 169"/>
              <p:cNvCxnSpPr>
                <a:cxnSpLocks noChangeShapeType="1"/>
                <a:stCxn id="7334" idx="0"/>
                <a:endCxn id="73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1" name="Group 170"/>
            <p:cNvGrpSpPr>
              <a:grpSpLocks/>
            </p:cNvGrpSpPr>
            <p:nvPr/>
          </p:nvGrpSpPr>
          <p:grpSpPr bwMode="auto">
            <a:xfrm>
              <a:off x="4196" y="3750"/>
              <a:ext cx="464" cy="406"/>
              <a:chOff x="2745" y="3092"/>
              <a:chExt cx="464" cy="406"/>
            </a:xfrm>
          </p:grpSpPr>
          <p:sp>
            <p:nvSpPr>
              <p:cNvPr id="7292" name="AutoShape 171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3" name="AutoShape 172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4" name="AutoShape 173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5" name="AutoShape 174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6" name="AutoShape 175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7" name="AutoShape 176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8" name="AutoShape 177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99" name="AutoShape 178"/>
              <p:cNvCxnSpPr>
                <a:cxnSpLocks noChangeShapeType="1"/>
                <a:stCxn id="7293" idx="2"/>
                <a:endCxn id="729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0" name="AutoShape 179"/>
              <p:cNvCxnSpPr>
                <a:cxnSpLocks noChangeShapeType="1"/>
                <a:stCxn id="7298" idx="2"/>
                <a:endCxn id="729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1" name="AutoShape 180"/>
              <p:cNvCxnSpPr>
                <a:cxnSpLocks noChangeShapeType="1"/>
                <a:stCxn id="7296" idx="0"/>
                <a:endCxn id="729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2" name="AutoShape 181"/>
              <p:cNvCxnSpPr>
                <a:cxnSpLocks noChangeShapeType="1"/>
                <a:stCxn id="7294" idx="0"/>
                <a:endCxn id="729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3" name="AutoShape 182"/>
              <p:cNvCxnSpPr>
                <a:cxnSpLocks noChangeShapeType="1"/>
                <a:stCxn id="7296" idx="0"/>
                <a:endCxn id="729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4" name="AutoShape 183"/>
              <p:cNvCxnSpPr>
                <a:cxnSpLocks noChangeShapeType="1"/>
                <a:stCxn id="7297" idx="0"/>
                <a:endCxn id="729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05" name="AutoShape 184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6" name="AutoShape 185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7" name="AutoShape 186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8" name="AutoShape 187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9" name="AutoShape 188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0" name="AutoShape 189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11" name="AutoShape 190"/>
              <p:cNvCxnSpPr>
                <a:cxnSpLocks noChangeShapeType="1"/>
                <a:stCxn id="7305" idx="2"/>
                <a:endCxn id="730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2" name="AutoShape 191"/>
              <p:cNvCxnSpPr>
                <a:cxnSpLocks noChangeShapeType="1"/>
                <a:stCxn id="7310" idx="2"/>
                <a:endCxn id="730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3" name="AutoShape 192"/>
              <p:cNvCxnSpPr>
                <a:cxnSpLocks noChangeShapeType="1"/>
                <a:stCxn id="7308" idx="0"/>
                <a:endCxn id="730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4" name="AutoShape 193"/>
              <p:cNvCxnSpPr>
                <a:cxnSpLocks noChangeShapeType="1"/>
                <a:stCxn id="7306" idx="0"/>
                <a:endCxn id="730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5" name="AutoShape 194"/>
              <p:cNvCxnSpPr>
                <a:cxnSpLocks noChangeShapeType="1"/>
                <a:stCxn id="7308" idx="0"/>
                <a:endCxn id="731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6" name="AutoShape 195"/>
              <p:cNvCxnSpPr>
                <a:cxnSpLocks noChangeShapeType="1"/>
                <a:stCxn id="7309" idx="0"/>
                <a:endCxn id="731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2" name="Group 196"/>
            <p:cNvGrpSpPr>
              <a:grpSpLocks/>
            </p:cNvGrpSpPr>
            <p:nvPr/>
          </p:nvGrpSpPr>
          <p:grpSpPr bwMode="auto">
            <a:xfrm>
              <a:off x="4464" y="3563"/>
              <a:ext cx="464" cy="406"/>
              <a:chOff x="2745" y="3092"/>
              <a:chExt cx="464" cy="406"/>
            </a:xfrm>
          </p:grpSpPr>
          <p:sp>
            <p:nvSpPr>
              <p:cNvPr id="7267" name="AutoShape 197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8" name="AutoShape 198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9" name="AutoShape 199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0" name="AutoShape 200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1" name="AutoShape 201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" name="AutoShape 202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3" name="AutoShape 203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74" name="AutoShape 204"/>
              <p:cNvCxnSpPr>
                <a:cxnSpLocks noChangeShapeType="1"/>
                <a:stCxn id="7268" idx="2"/>
                <a:endCxn id="72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5" name="AutoShape 205"/>
              <p:cNvCxnSpPr>
                <a:cxnSpLocks noChangeShapeType="1"/>
                <a:stCxn id="7273" idx="2"/>
                <a:endCxn id="72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6" name="AutoShape 206"/>
              <p:cNvCxnSpPr>
                <a:cxnSpLocks noChangeShapeType="1"/>
                <a:stCxn id="7271" idx="0"/>
                <a:endCxn id="72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7" name="AutoShape 207"/>
              <p:cNvCxnSpPr>
                <a:cxnSpLocks noChangeShapeType="1"/>
                <a:stCxn id="7269" idx="0"/>
                <a:endCxn id="72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8" name="AutoShape 208"/>
              <p:cNvCxnSpPr>
                <a:cxnSpLocks noChangeShapeType="1"/>
                <a:stCxn id="7271" idx="0"/>
                <a:endCxn id="72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9" name="AutoShape 209"/>
              <p:cNvCxnSpPr>
                <a:cxnSpLocks noChangeShapeType="1"/>
                <a:stCxn id="7272" idx="0"/>
                <a:endCxn id="72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80" name="AutoShape 210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1" name="AutoShape 211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2" name="AutoShape 212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3" name="AutoShape 213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4" name="AutoShape 214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5" name="AutoShape 215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86" name="AutoShape 216"/>
              <p:cNvCxnSpPr>
                <a:cxnSpLocks noChangeShapeType="1"/>
                <a:stCxn id="7280" idx="2"/>
                <a:endCxn id="72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7" name="AutoShape 217"/>
              <p:cNvCxnSpPr>
                <a:cxnSpLocks noChangeShapeType="1"/>
                <a:stCxn id="7285" idx="2"/>
                <a:endCxn id="72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8" name="AutoShape 218"/>
              <p:cNvCxnSpPr>
                <a:cxnSpLocks noChangeShapeType="1"/>
                <a:stCxn id="7283" idx="0"/>
                <a:endCxn id="72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9" name="AutoShape 219"/>
              <p:cNvCxnSpPr>
                <a:cxnSpLocks noChangeShapeType="1"/>
                <a:stCxn id="7281" idx="0"/>
                <a:endCxn id="72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0" name="AutoShape 220"/>
              <p:cNvCxnSpPr>
                <a:cxnSpLocks noChangeShapeType="1"/>
                <a:stCxn id="7283" idx="0"/>
                <a:endCxn id="72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1" name="AutoShape 221"/>
              <p:cNvCxnSpPr>
                <a:cxnSpLocks noChangeShapeType="1"/>
                <a:stCxn id="7284" idx="0"/>
                <a:endCxn id="72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3" name="Group 222"/>
            <p:cNvGrpSpPr>
              <a:grpSpLocks/>
            </p:cNvGrpSpPr>
            <p:nvPr/>
          </p:nvGrpSpPr>
          <p:grpSpPr bwMode="auto">
            <a:xfrm>
              <a:off x="4761" y="3768"/>
              <a:ext cx="464" cy="406"/>
              <a:chOff x="2745" y="3092"/>
              <a:chExt cx="464" cy="406"/>
            </a:xfrm>
          </p:grpSpPr>
          <p:sp>
            <p:nvSpPr>
              <p:cNvPr id="7242" name="AutoShape 22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3" name="AutoShape 22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4" name="AutoShape 22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5" name="AutoShape 22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6" name="AutoShape 22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7" name="AutoShape 22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8" name="AutoShape 22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49" name="AutoShape 230"/>
              <p:cNvCxnSpPr>
                <a:cxnSpLocks noChangeShapeType="1"/>
                <a:stCxn id="7243" idx="2"/>
                <a:endCxn id="72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0" name="AutoShape 231"/>
              <p:cNvCxnSpPr>
                <a:cxnSpLocks noChangeShapeType="1"/>
                <a:stCxn id="7248" idx="2"/>
                <a:endCxn id="72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1" name="AutoShape 232"/>
              <p:cNvCxnSpPr>
                <a:cxnSpLocks noChangeShapeType="1"/>
                <a:stCxn id="7246" idx="0"/>
                <a:endCxn id="72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2" name="AutoShape 233"/>
              <p:cNvCxnSpPr>
                <a:cxnSpLocks noChangeShapeType="1"/>
                <a:stCxn id="7244" idx="0"/>
                <a:endCxn id="72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3" name="AutoShape 234"/>
              <p:cNvCxnSpPr>
                <a:cxnSpLocks noChangeShapeType="1"/>
                <a:stCxn id="7246" idx="0"/>
                <a:endCxn id="72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4" name="AutoShape 235"/>
              <p:cNvCxnSpPr>
                <a:cxnSpLocks noChangeShapeType="1"/>
                <a:stCxn id="7247" idx="0"/>
                <a:endCxn id="72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55" name="AutoShape 23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6" name="AutoShape 23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7" name="AutoShape 23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8" name="AutoShape 23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9" name="AutoShape 24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0" name="AutoShape 24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61" name="AutoShape 242"/>
              <p:cNvCxnSpPr>
                <a:cxnSpLocks noChangeShapeType="1"/>
                <a:stCxn id="7255" idx="2"/>
                <a:endCxn id="72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2" name="AutoShape 243"/>
              <p:cNvCxnSpPr>
                <a:cxnSpLocks noChangeShapeType="1"/>
                <a:stCxn id="7260" idx="2"/>
                <a:endCxn id="72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3" name="AutoShape 244"/>
              <p:cNvCxnSpPr>
                <a:cxnSpLocks noChangeShapeType="1"/>
                <a:stCxn id="7258" idx="0"/>
                <a:endCxn id="72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4" name="AutoShape 245"/>
              <p:cNvCxnSpPr>
                <a:cxnSpLocks noChangeShapeType="1"/>
                <a:stCxn id="7256" idx="0"/>
                <a:endCxn id="72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5" name="AutoShape 246"/>
              <p:cNvCxnSpPr>
                <a:cxnSpLocks noChangeShapeType="1"/>
                <a:stCxn id="7258" idx="0"/>
                <a:endCxn id="72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6" name="AutoShape 247"/>
              <p:cNvCxnSpPr>
                <a:cxnSpLocks noChangeShapeType="1"/>
                <a:stCxn id="7259" idx="0"/>
                <a:endCxn id="72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4" name="Group 248"/>
            <p:cNvGrpSpPr>
              <a:grpSpLocks/>
            </p:cNvGrpSpPr>
            <p:nvPr/>
          </p:nvGrpSpPr>
          <p:grpSpPr bwMode="auto">
            <a:xfrm>
              <a:off x="4475" y="3901"/>
              <a:ext cx="464" cy="406"/>
              <a:chOff x="2745" y="3092"/>
              <a:chExt cx="464" cy="406"/>
            </a:xfrm>
          </p:grpSpPr>
          <p:sp>
            <p:nvSpPr>
              <p:cNvPr id="7217" name="AutoShape 24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8" name="AutoShape 25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9" name="AutoShape 25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0" name="AutoShape 25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1" name="AutoShape 25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2" name="AutoShape 25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3" name="AutoShape 25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24" name="AutoShape 256"/>
              <p:cNvCxnSpPr>
                <a:cxnSpLocks noChangeShapeType="1"/>
                <a:stCxn id="7218" idx="2"/>
                <a:endCxn id="72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5" name="AutoShape 257"/>
              <p:cNvCxnSpPr>
                <a:cxnSpLocks noChangeShapeType="1"/>
                <a:stCxn id="7223" idx="2"/>
                <a:endCxn id="72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6" name="AutoShape 258"/>
              <p:cNvCxnSpPr>
                <a:cxnSpLocks noChangeShapeType="1"/>
                <a:stCxn id="7221" idx="0"/>
                <a:endCxn id="72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7" name="AutoShape 259"/>
              <p:cNvCxnSpPr>
                <a:cxnSpLocks noChangeShapeType="1"/>
                <a:stCxn id="7219" idx="0"/>
                <a:endCxn id="72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8" name="AutoShape 260"/>
              <p:cNvCxnSpPr>
                <a:cxnSpLocks noChangeShapeType="1"/>
                <a:stCxn id="7221" idx="0"/>
                <a:endCxn id="72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9" name="AutoShape 261"/>
              <p:cNvCxnSpPr>
                <a:cxnSpLocks noChangeShapeType="1"/>
                <a:stCxn id="7222" idx="0"/>
                <a:endCxn id="72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30" name="AutoShape 26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1" name="AutoShape 26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2" name="AutoShape 26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3" name="AutoShape 26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4" name="AutoShape 26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5" name="AutoShape 26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36" name="AutoShape 268"/>
              <p:cNvCxnSpPr>
                <a:cxnSpLocks noChangeShapeType="1"/>
                <a:stCxn id="7230" idx="2"/>
                <a:endCxn id="72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7" name="AutoShape 269"/>
              <p:cNvCxnSpPr>
                <a:cxnSpLocks noChangeShapeType="1"/>
                <a:stCxn id="7235" idx="2"/>
                <a:endCxn id="72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8" name="AutoShape 270"/>
              <p:cNvCxnSpPr>
                <a:cxnSpLocks noChangeShapeType="1"/>
                <a:stCxn id="7233" idx="0"/>
                <a:endCxn id="72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9" name="AutoShape 271"/>
              <p:cNvCxnSpPr>
                <a:cxnSpLocks noChangeShapeType="1"/>
                <a:stCxn id="7231" idx="0"/>
                <a:endCxn id="72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0" name="AutoShape 272"/>
              <p:cNvCxnSpPr>
                <a:cxnSpLocks noChangeShapeType="1"/>
                <a:stCxn id="7233" idx="0"/>
                <a:endCxn id="72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1" name="AutoShape 273"/>
              <p:cNvCxnSpPr>
                <a:cxnSpLocks noChangeShapeType="1"/>
                <a:stCxn id="7234" idx="0"/>
                <a:endCxn id="72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sp>
          <p:nvSpPr>
            <p:cNvPr id="7213" name="AutoShape 274"/>
            <p:cNvSpPr>
              <a:spLocks noChangeArrowheads="1"/>
            </p:cNvSpPr>
            <p:nvPr/>
          </p:nvSpPr>
          <p:spPr bwMode="auto">
            <a:xfrm rot="5400000">
              <a:off x="4872" y="3086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chemeClr val="hlink"/>
                </a:gs>
                <a:gs pos="100000">
                  <a:srgbClr val="FFFF99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000"/>
                <a:t>use</a:t>
              </a:r>
            </a:p>
          </p:txBody>
        </p:sp>
        <p:sp>
          <p:nvSpPr>
            <p:cNvPr id="7214" name="AutoShape 275"/>
            <p:cNvSpPr>
              <a:spLocks noChangeArrowheads="1"/>
            </p:cNvSpPr>
            <p:nvPr/>
          </p:nvSpPr>
          <p:spPr bwMode="auto">
            <a:xfrm rot="-5400000">
              <a:off x="4258" y="3060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/>
                <a:t>add</a:t>
              </a:r>
            </a:p>
          </p:txBody>
        </p:sp>
        <p:sp>
          <p:nvSpPr>
            <p:cNvPr id="7215" name="Text Box 276"/>
            <p:cNvSpPr txBox="1">
              <a:spLocks noChangeArrowheads="1"/>
            </p:cNvSpPr>
            <p:nvPr/>
          </p:nvSpPr>
          <p:spPr bwMode="auto">
            <a:xfrm>
              <a:off x="5156" y="3413"/>
              <a:ext cx="60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99"/>
                  </a:solidFill>
                </a:rPr>
                <a:t>Generic</a:t>
              </a:r>
            </a:p>
            <a:p>
              <a:r>
                <a:rPr lang="en-US" sz="1800">
                  <a:solidFill>
                    <a:srgbClr val="FFFF99"/>
                  </a:solidFill>
                </a:rPr>
                <a:t>beliefs</a:t>
              </a:r>
            </a:p>
          </p:txBody>
        </p:sp>
        <p:sp>
          <p:nvSpPr>
            <p:cNvPr id="7216" name="AutoShape 277"/>
            <p:cNvSpPr>
              <a:spLocks noChangeArrowheads="1"/>
            </p:cNvSpPr>
            <p:nvPr/>
          </p:nvSpPr>
          <p:spPr bwMode="auto">
            <a:xfrm rot="-5400000">
              <a:off x="4560" y="3070"/>
              <a:ext cx="481" cy="311"/>
            </a:xfrm>
            <a:prstGeom prst="leftRightArrow">
              <a:avLst>
                <a:gd name="adj1" fmla="val 49843"/>
                <a:gd name="adj2" fmla="val 35895"/>
              </a:avLst>
            </a:prstGeom>
            <a:gradFill rotWithShape="1">
              <a:gsLst>
                <a:gs pos="0">
                  <a:srgbClr val="FFFF00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 dirty="0"/>
                <a:t>verify</a:t>
              </a:r>
            </a:p>
          </p:txBody>
        </p:sp>
      </p:grpSp>
      <p:sp>
        <p:nvSpPr>
          <p:cNvPr id="7204" name="Text Box 279"/>
          <p:cNvSpPr txBox="1">
            <a:spLocks noChangeArrowheads="1"/>
          </p:cNvSpPr>
          <p:nvPr/>
        </p:nvSpPr>
        <p:spPr bwMode="auto">
          <a:xfrm>
            <a:off x="4343400" y="3429000"/>
            <a:ext cx="116168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further R&amp;D</a:t>
            </a:r>
          </a:p>
          <a:p>
            <a:r>
              <a:rPr lang="en-US" sz="1200" dirty="0">
                <a:solidFill>
                  <a:schemeClr val="bg1"/>
                </a:solidFill>
              </a:rPr>
              <a:t>(instrument and</a:t>
            </a:r>
          </a:p>
          <a:p>
            <a:r>
              <a:rPr lang="en-US" sz="1200" dirty="0">
                <a:solidFill>
                  <a:schemeClr val="bg1"/>
                </a:solidFill>
              </a:rPr>
              <a:t>study optimization)</a:t>
            </a:r>
          </a:p>
        </p:txBody>
      </p:sp>
      <p:sp>
        <p:nvSpPr>
          <p:cNvPr id="7205" name="AutoShape 280"/>
          <p:cNvSpPr>
            <a:spLocks noChangeArrowheads="1"/>
          </p:cNvSpPr>
          <p:nvPr/>
        </p:nvSpPr>
        <p:spPr bwMode="auto">
          <a:xfrm rot="10800000">
            <a:off x="3849688" y="4165600"/>
            <a:ext cx="2187575" cy="493713"/>
          </a:xfrm>
          <a:prstGeom prst="rightArrow">
            <a:avLst>
              <a:gd name="adj1" fmla="val 46630"/>
              <a:gd name="adj2" fmla="val 57245"/>
            </a:avLst>
          </a:prstGeom>
          <a:gradFill rotWithShape="1">
            <a:gsLst>
              <a:gs pos="0">
                <a:schemeClr val="hlink"/>
              </a:gs>
              <a:gs pos="100000">
                <a:srgbClr val="0000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" name="Group 281"/>
          <p:cNvGrpSpPr>
            <a:grpSpLocks/>
          </p:cNvGrpSpPr>
          <p:nvPr/>
        </p:nvGrpSpPr>
        <p:grpSpPr bwMode="auto">
          <a:xfrm>
            <a:off x="2913063" y="5713413"/>
            <a:ext cx="3189287" cy="792162"/>
            <a:chOff x="1835" y="3599"/>
            <a:chExt cx="2309" cy="499"/>
          </a:xfrm>
        </p:grpSpPr>
        <p:sp>
          <p:nvSpPr>
            <p:cNvPr id="7202" name="AutoShape 282"/>
            <p:cNvSpPr>
              <a:spLocks noChangeArrowheads="1"/>
            </p:cNvSpPr>
            <p:nvPr/>
          </p:nvSpPr>
          <p:spPr bwMode="auto">
            <a:xfrm rot="10800000">
              <a:off x="1835" y="3599"/>
              <a:ext cx="2309" cy="311"/>
            </a:xfrm>
            <a:prstGeom prst="rightArrow">
              <a:avLst>
                <a:gd name="adj1" fmla="val 46630"/>
                <a:gd name="adj2" fmla="val 68951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283"/>
            <p:cNvSpPr txBox="1">
              <a:spLocks noChangeArrowheads="1"/>
            </p:cNvSpPr>
            <p:nvPr/>
          </p:nvSpPr>
          <p:spPr bwMode="auto">
            <a:xfrm>
              <a:off x="2682" y="3848"/>
              <a:ext cx="87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application</a:t>
              </a:r>
            </a:p>
          </p:txBody>
        </p:sp>
      </p:grpSp>
      <p:grpSp>
        <p:nvGrpSpPr>
          <p:cNvPr id="17" name="Group 284"/>
          <p:cNvGrpSpPr>
            <a:grpSpLocks/>
          </p:cNvGrpSpPr>
          <p:nvPr/>
        </p:nvGrpSpPr>
        <p:grpSpPr bwMode="auto">
          <a:xfrm>
            <a:off x="255588" y="3905250"/>
            <a:ext cx="2743200" cy="2743200"/>
            <a:chOff x="161" y="2460"/>
            <a:chExt cx="1728" cy="1728"/>
          </a:xfrm>
        </p:grpSpPr>
        <p:pic>
          <p:nvPicPr>
            <p:cNvPr id="7200" name="Picture 285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1" y="2460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01" name="Oval 286"/>
            <p:cNvSpPr>
              <a:spLocks noChangeArrowheads="1"/>
            </p:cNvSpPr>
            <p:nvPr/>
          </p:nvSpPr>
          <p:spPr bwMode="auto">
            <a:xfrm>
              <a:off x="257" y="2546"/>
              <a:ext cx="1524" cy="1524"/>
            </a:xfrm>
            <a:prstGeom prst="ellipse">
              <a:avLst/>
            </a:prstGeom>
            <a:solidFill>
              <a:srgbClr val="B2B2B2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287"/>
          <p:cNvGrpSpPr>
            <a:grpSpLocks/>
          </p:cNvGrpSpPr>
          <p:nvPr/>
        </p:nvGrpSpPr>
        <p:grpSpPr bwMode="auto">
          <a:xfrm>
            <a:off x="254000" y="3911600"/>
            <a:ext cx="2743200" cy="2743200"/>
            <a:chOff x="1332" y="1845"/>
            <a:chExt cx="1728" cy="1728"/>
          </a:xfrm>
        </p:grpSpPr>
        <p:pic>
          <p:nvPicPr>
            <p:cNvPr id="7198" name="Picture 288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2" y="1845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9" name="Freeform 289"/>
            <p:cNvSpPr>
              <a:spLocks/>
            </p:cNvSpPr>
            <p:nvPr/>
          </p:nvSpPr>
          <p:spPr bwMode="auto">
            <a:xfrm>
              <a:off x="1428" y="1918"/>
              <a:ext cx="1475" cy="1579"/>
            </a:xfrm>
            <a:custGeom>
              <a:avLst/>
              <a:gdLst>
                <a:gd name="T0" fmla="*/ 1472 w 1475"/>
                <a:gd name="T1" fmla="*/ 494 h 1579"/>
                <a:gd name="T2" fmla="*/ 77 w 1475"/>
                <a:gd name="T3" fmla="*/ 1076 h 1579"/>
                <a:gd name="T4" fmla="*/ 60 w 1475"/>
                <a:gd name="T5" fmla="*/ 1032 h 1579"/>
                <a:gd name="T6" fmla="*/ 38 w 1475"/>
                <a:gd name="T7" fmla="*/ 939 h 1579"/>
                <a:gd name="T8" fmla="*/ 22 w 1475"/>
                <a:gd name="T9" fmla="*/ 890 h 1579"/>
                <a:gd name="T10" fmla="*/ 77 w 1475"/>
                <a:gd name="T11" fmla="*/ 467 h 1579"/>
                <a:gd name="T12" fmla="*/ 115 w 1475"/>
                <a:gd name="T13" fmla="*/ 407 h 1579"/>
                <a:gd name="T14" fmla="*/ 142 w 1475"/>
                <a:gd name="T15" fmla="*/ 357 h 1579"/>
                <a:gd name="T16" fmla="*/ 170 w 1475"/>
                <a:gd name="T17" fmla="*/ 324 h 1579"/>
                <a:gd name="T18" fmla="*/ 208 w 1475"/>
                <a:gd name="T19" fmla="*/ 253 h 1579"/>
                <a:gd name="T20" fmla="*/ 258 w 1475"/>
                <a:gd name="T21" fmla="*/ 220 h 1579"/>
                <a:gd name="T22" fmla="*/ 324 w 1475"/>
                <a:gd name="T23" fmla="*/ 165 h 1579"/>
                <a:gd name="T24" fmla="*/ 367 w 1475"/>
                <a:gd name="T25" fmla="*/ 122 h 1579"/>
                <a:gd name="T26" fmla="*/ 499 w 1475"/>
                <a:gd name="T27" fmla="*/ 56 h 1579"/>
                <a:gd name="T28" fmla="*/ 548 w 1475"/>
                <a:gd name="T29" fmla="*/ 34 h 1579"/>
                <a:gd name="T30" fmla="*/ 1097 w 1475"/>
                <a:gd name="T31" fmla="*/ 61 h 1579"/>
                <a:gd name="T32" fmla="*/ 1163 w 1475"/>
                <a:gd name="T33" fmla="*/ 116 h 1579"/>
                <a:gd name="T34" fmla="*/ 1174 w 1475"/>
                <a:gd name="T35" fmla="*/ 132 h 1579"/>
                <a:gd name="T36" fmla="*/ 1256 w 1475"/>
                <a:gd name="T37" fmla="*/ 165 h 1579"/>
                <a:gd name="T38" fmla="*/ 1322 w 1475"/>
                <a:gd name="T39" fmla="*/ 215 h 1579"/>
                <a:gd name="T40" fmla="*/ 1366 w 1475"/>
                <a:gd name="T41" fmla="*/ 259 h 1579"/>
                <a:gd name="T42" fmla="*/ 1410 w 1475"/>
                <a:gd name="T43" fmla="*/ 368 h 1579"/>
                <a:gd name="T44" fmla="*/ 1448 w 1475"/>
                <a:gd name="T45" fmla="*/ 445 h 1579"/>
                <a:gd name="T46" fmla="*/ 1454 w 1475"/>
                <a:gd name="T47" fmla="*/ 500 h 1579"/>
                <a:gd name="T48" fmla="*/ 1470 w 1475"/>
                <a:gd name="T49" fmla="*/ 511 h 1579"/>
                <a:gd name="T50" fmla="*/ 1472 w 1475"/>
                <a:gd name="T51" fmla="*/ 494 h 157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75"/>
                <a:gd name="T79" fmla="*/ 0 h 1579"/>
                <a:gd name="T80" fmla="*/ 1475 w 1475"/>
                <a:gd name="T81" fmla="*/ 1579 h 157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75" h="1579">
                  <a:moveTo>
                    <a:pt x="1472" y="494"/>
                  </a:moveTo>
                  <a:cubicBezTo>
                    <a:pt x="1009" y="694"/>
                    <a:pt x="57" y="1579"/>
                    <a:pt x="77" y="1076"/>
                  </a:cubicBezTo>
                  <a:cubicBezTo>
                    <a:pt x="78" y="1055"/>
                    <a:pt x="70" y="1047"/>
                    <a:pt x="60" y="1032"/>
                  </a:cubicBezTo>
                  <a:cubicBezTo>
                    <a:pt x="50" y="1000"/>
                    <a:pt x="58" y="967"/>
                    <a:pt x="38" y="939"/>
                  </a:cubicBezTo>
                  <a:cubicBezTo>
                    <a:pt x="33" y="922"/>
                    <a:pt x="27" y="906"/>
                    <a:pt x="22" y="890"/>
                  </a:cubicBezTo>
                  <a:cubicBezTo>
                    <a:pt x="25" y="759"/>
                    <a:pt x="0" y="587"/>
                    <a:pt x="77" y="467"/>
                  </a:cubicBezTo>
                  <a:cubicBezTo>
                    <a:pt x="85" y="440"/>
                    <a:pt x="91" y="423"/>
                    <a:pt x="115" y="407"/>
                  </a:cubicBezTo>
                  <a:cubicBezTo>
                    <a:pt x="125" y="391"/>
                    <a:pt x="130" y="371"/>
                    <a:pt x="142" y="357"/>
                  </a:cubicBezTo>
                  <a:cubicBezTo>
                    <a:pt x="183" y="307"/>
                    <a:pt x="138" y="373"/>
                    <a:pt x="170" y="324"/>
                  </a:cubicBezTo>
                  <a:cubicBezTo>
                    <a:pt x="176" y="297"/>
                    <a:pt x="187" y="272"/>
                    <a:pt x="208" y="253"/>
                  </a:cubicBezTo>
                  <a:cubicBezTo>
                    <a:pt x="223" y="240"/>
                    <a:pt x="244" y="234"/>
                    <a:pt x="258" y="220"/>
                  </a:cubicBezTo>
                  <a:cubicBezTo>
                    <a:pt x="300" y="178"/>
                    <a:pt x="278" y="196"/>
                    <a:pt x="324" y="165"/>
                  </a:cubicBezTo>
                  <a:cubicBezTo>
                    <a:pt x="343" y="153"/>
                    <a:pt x="348" y="134"/>
                    <a:pt x="367" y="122"/>
                  </a:cubicBezTo>
                  <a:cubicBezTo>
                    <a:pt x="393" y="81"/>
                    <a:pt x="455" y="71"/>
                    <a:pt x="499" y="56"/>
                  </a:cubicBezTo>
                  <a:cubicBezTo>
                    <a:pt x="517" y="50"/>
                    <a:pt x="530" y="40"/>
                    <a:pt x="548" y="34"/>
                  </a:cubicBezTo>
                  <a:cubicBezTo>
                    <a:pt x="892" y="38"/>
                    <a:pt x="902" y="0"/>
                    <a:pt x="1097" y="61"/>
                  </a:cubicBezTo>
                  <a:cubicBezTo>
                    <a:pt x="1123" y="78"/>
                    <a:pt x="1143" y="93"/>
                    <a:pt x="1163" y="116"/>
                  </a:cubicBezTo>
                  <a:cubicBezTo>
                    <a:pt x="1167" y="121"/>
                    <a:pt x="1169" y="128"/>
                    <a:pt x="1174" y="132"/>
                  </a:cubicBezTo>
                  <a:cubicBezTo>
                    <a:pt x="1195" y="149"/>
                    <a:pt x="1230" y="157"/>
                    <a:pt x="1256" y="165"/>
                  </a:cubicBezTo>
                  <a:cubicBezTo>
                    <a:pt x="1281" y="181"/>
                    <a:pt x="1294" y="205"/>
                    <a:pt x="1322" y="215"/>
                  </a:cubicBezTo>
                  <a:cubicBezTo>
                    <a:pt x="1335" y="234"/>
                    <a:pt x="1347" y="247"/>
                    <a:pt x="1366" y="259"/>
                  </a:cubicBezTo>
                  <a:cubicBezTo>
                    <a:pt x="1389" y="292"/>
                    <a:pt x="1387" y="335"/>
                    <a:pt x="1410" y="368"/>
                  </a:cubicBezTo>
                  <a:cubicBezTo>
                    <a:pt x="1415" y="398"/>
                    <a:pt x="1422" y="427"/>
                    <a:pt x="1448" y="445"/>
                  </a:cubicBezTo>
                  <a:cubicBezTo>
                    <a:pt x="1450" y="463"/>
                    <a:pt x="1448" y="483"/>
                    <a:pt x="1454" y="500"/>
                  </a:cubicBezTo>
                  <a:cubicBezTo>
                    <a:pt x="1456" y="506"/>
                    <a:pt x="1464" y="513"/>
                    <a:pt x="1470" y="511"/>
                  </a:cubicBezTo>
                  <a:cubicBezTo>
                    <a:pt x="1475" y="509"/>
                    <a:pt x="1471" y="500"/>
                    <a:pt x="1472" y="494"/>
                  </a:cubicBezTo>
                  <a:close/>
                </a:path>
              </a:pathLst>
            </a:custGeom>
            <a:solidFill>
              <a:srgbClr val="B2B2B2">
                <a:alpha val="50195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34" name="AutoShape 290"/>
          <p:cNvSpPr>
            <a:spLocks noChangeArrowheads="1"/>
          </p:cNvSpPr>
          <p:nvPr/>
        </p:nvSpPr>
        <p:spPr bwMode="auto">
          <a:xfrm rot="-2434525">
            <a:off x="1944688" y="3862388"/>
            <a:ext cx="1322387" cy="606425"/>
          </a:xfrm>
          <a:prstGeom prst="rightArrow">
            <a:avLst>
              <a:gd name="adj1" fmla="val 50000"/>
              <a:gd name="adj2" fmla="val 54516"/>
            </a:avLst>
          </a:prstGeom>
          <a:gradFill rotWithShape="1">
            <a:gsLst>
              <a:gs pos="0">
                <a:schemeClr val="accent1"/>
              </a:gs>
              <a:gs pos="100000">
                <a:srgbClr val="FF993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291"/>
          <p:cNvGrpSpPr>
            <a:grpSpLocks/>
          </p:cNvGrpSpPr>
          <p:nvPr/>
        </p:nvGrpSpPr>
        <p:grpSpPr bwMode="auto">
          <a:xfrm rot="-7712767">
            <a:off x="1909763" y="3219450"/>
            <a:ext cx="2590800" cy="914400"/>
            <a:chOff x="2688" y="2640"/>
            <a:chExt cx="1632" cy="576"/>
          </a:xfrm>
        </p:grpSpPr>
        <p:sp>
          <p:nvSpPr>
            <p:cNvPr id="7187" name="AutoShape 292"/>
            <p:cNvSpPr>
              <a:spLocks noChangeArrowheads="1"/>
            </p:cNvSpPr>
            <p:nvPr/>
          </p:nvSpPr>
          <p:spPr bwMode="auto">
            <a:xfrm>
              <a:off x="2688" y="2640"/>
              <a:ext cx="1632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Line 293"/>
            <p:cNvSpPr>
              <a:spLocks noChangeShapeType="1"/>
            </p:cNvSpPr>
            <p:nvPr/>
          </p:nvSpPr>
          <p:spPr bwMode="auto">
            <a:xfrm>
              <a:off x="2880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9" name="Line 294"/>
            <p:cNvSpPr>
              <a:spLocks noChangeShapeType="1"/>
            </p:cNvSpPr>
            <p:nvPr/>
          </p:nvSpPr>
          <p:spPr bwMode="auto">
            <a:xfrm>
              <a:off x="3120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0" name="Line 295"/>
            <p:cNvSpPr>
              <a:spLocks noChangeShapeType="1"/>
            </p:cNvSpPr>
            <p:nvPr/>
          </p:nvSpPr>
          <p:spPr bwMode="auto">
            <a:xfrm>
              <a:off x="3312" y="2640"/>
              <a:ext cx="4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1" name="Line 296"/>
            <p:cNvSpPr>
              <a:spLocks noChangeShapeType="1"/>
            </p:cNvSpPr>
            <p:nvPr/>
          </p:nvSpPr>
          <p:spPr bwMode="auto">
            <a:xfrm>
              <a:off x="3456" y="2640"/>
              <a:ext cx="0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2" name="Line 297"/>
            <p:cNvSpPr>
              <a:spLocks noChangeShapeType="1"/>
            </p:cNvSpPr>
            <p:nvPr/>
          </p:nvSpPr>
          <p:spPr bwMode="auto">
            <a:xfrm flipV="1">
              <a:off x="3552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3" name="Line 298"/>
            <p:cNvSpPr>
              <a:spLocks noChangeShapeType="1"/>
            </p:cNvSpPr>
            <p:nvPr/>
          </p:nvSpPr>
          <p:spPr bwMode="auto">
            <a:xfrm flipV="1">
              <a:off x="3648" y="2640"/>
              <a:ext cx="192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4" name="Line 299"/>
            <p:cNvSpPr>
              <a:spLocks noChangeShapeType="1"/>
            </p:cNvSpPr>
            <p:nvPr/>
          </p:nvSpPr>
          <p:spPr bwMode="auto">
            <a:xfrm flipV="1">
              <a:off x="3792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5" name="Line 300"/>
            <p:cNvSpPr>
              <a:spLocks noChangeShapeType="1"/>
            </p:cNvSpPr>
            <p:nvPr/>
          </p:nvSpPr>
          <p:spPr bwMode="auto">
            <a:xfrm>
              <a:off x="2790" y="2784"/>
              <a:ext cx="143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6" name="Line 301"/>
            <p:cNvSpPr>
              <a:spLocks noChangeShapeType="1"/>
            </p:cNvSpPr>
            <p:nvPr/>
          </p:nvSpPr>
          <p:spPr bwMode="auto">
            <a:xfrm>
              <a:off x="2892" y="2928"/>
              <a:ext cx="123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7" name="Line 302"/>
            <p:cNvSpPr>
              <a:spLocks noChangeShapeType="1"/>
            </p:cNvSpPr>
            <p:nvPr/>
          </p:nvSpPr>
          <p:spPr bwMode="auto">
            <a:xfrm>
              <a:off x="2992" y="3072"/>
              <a:ext cx="102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47" name="AutoShape 303"/>
          <p:cNvSpPr>
            <a:spLocks noChangeArrowheads="1"/>
          </p:cNvSpPr>
          <p:nvPr/>
        </p:nvSpPr>
        <p:spPr bwMode="auto">
          <a:xfrm rot="-2435325">
            <a:off x="3243263" y="2963863"/>
            <a:ext cx="844550" cy="536575"/>
          </a:xfrm>
          <a:prstGeom prst="rightArrow">
            <a:avLst>
              <a:gd name="adj1" fmla="val 54574"/>
              <a:gd name="adj2" fmla="val 41222"/>
            </a:avLst>
          </a:prstGeom>
          <a:gradFill rotWithShape="1">
            <a:gsLst>
              <a:gs pos="0">
                <a:srgbClr val="FF9933"/>
              </a:gs>
              <a:gs pos="100000">
                <a:srgbClr val="764718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" name="Group 304"/>
          <p:cNvGrpSpPr>
            <a:grpSpLocks/>
          </p:cNvGrpSpPr>
          <p:nvPr/>
        </p:nvGrpSpPr>
        <p:grpSpPr bwMode="auto">
          <a:xfrm>
            <a:off x="606425" y="4727575"/>
            <a:ext cx="1836738" cy="1127125"/>
            <a:chOff x="382" y="2978"/>
            <a:chExt cx="1157" cy="710"/>
          </a:xfrm>
        </p:grpSpPr>
        <p:sp>
          <p:nvSpPr>
            <p:cNvPr id="7185" name="AutoShape 305"/>
            <p:cNvSpPr>
              <a:spLocks noChangeArrowheads="1"/>
            </p:cNvSpPr>
            <p:nvPr/>
          </p:nvSpPr>
          <p:spPr bwMode="auto">
            <a:xfrm rot="4039054">
              <a:off x="1027" y="3176"/>
              <a:ext cx="710" cy="314"/>
            </a:xfrm>
            <a:prstGeom prst="leftRightArrow">
              <a:avLst>
                <a:gd name="adj1" fmla="val 50000"/>
                <a:gd name="adj2" fmla="val 45223"/>
              </a:avLst>
            </a:prstGeom>
            <a:solidFill>
              <a:srgbClr val="000000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AutoShape 306"/>
            <p:cNvSpPr>
              <a:spLocks noChangeArrowheads="1"/>
            </p:cNvSpPr>
            <p:nvPr/>
          </p:nvSpPr>
          <p:spPr bwMode="auto">
            <a:xfrm>
              <a:off x="382" y="3186"/>
              <a:ext cx="732" cy="479"/>
            </a:xfrm>
            <a:prstGeom prst="roundRect">
              <a:avLst>
                <a:gd name="adj" fmla="val 16667"/>
              </a:avLst>
            </a:prstGeom>
            <a:solidFill>
              <a:srgbClr val="000000">
                <a:alpha val="76862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l-GR">
                  <a:solidFill>
                    <a:schemeClr val="bg1"/>
                  </a:solidFill>
                  <a:cs typeface="Times New Roman" pitchFamily="18" charset="0"/>
                </a:rPr>
                <a:t>Δ</a:t>
              </a:r>
              <a:r>
                <a:rPr lang="nl-BE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en-US" sz="1800">
                  <a:solidFill>
                    <a:schemeClr val="bg1"/>
                  </a:solidFill>
                </a:rPr>
                <a:t>= outcome</a:t>
              </a:r>
            </a:p>
          </p:txBody>
        </p:sp>
      </p:grpSp>
      <p:sp>
        <p:nvSpPr>
          <p:cNvPr id="309" name="Left Brace 308"/>
          <p:cNvSpPr>
            <a:spLocks/>
          </p:cNvSpPr>
          <p:nvPr/>
        </p:nvSpPr>
        <p:spPr bwMode="auto">
          <a:xfrm>
            <a:off x="6018213" y="3844925"/>
            <a:ext cx="541337" cy="2900363"/>
          </a:xfrm>
          <a:prstGeom prst="leftBrace">
            <a:avLst>
              <a:gd name="adj1" fmla="val 58291"/>
              <a:gd name="adj2" fmla="val 46463"/>
            </a:avLst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280"/>
          <p:cNvSpPr>
            <a:spLocks noChangeArrowheads="1"/>
          </p:cNvSpPr>
          <p:nvPr/>
        </p:nvSpPr>
        <p:spPr bwMode="auto">
          <a:xfrm rot="17685397">
            <a:off x="4688432" y="3982086"/>
            <a:ext cx="2206118" cy="493713"/>
          </a:xfrm>
          <a:prstGeom prst="rightArrow">
            <a:avLst>
              <a:gd name="adj1" fmla="val 46630"/>
              <a:gd name="adj2" fmla="val 57245"/>
            </a:avLst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AutoShape 280"/>
          <p:cNvSpPr>
            <a:spLocks noChangeArrowheads="1"/>
          </p:cNvSpPr>
          <p:nvPr/>
        </p:nvSpPr>
        <p:spPr bwMode="auto">
          <a:xfrm rot="19056791">
            <a:off x="5019581" y="4074467"/>
            <a:ext cx="2512982" cy="493713"/>
          </a:xfrm>
          <a:prstGeom prst="rightArrow">
            <a:avLst>
              <a:gd name="adj1" fmla="val 46630"/>
              <a:gd name="adj2" fmla="val 57245"/>
            </a:avLst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2" name="AutoShape 280"/>
          <p:cNvSpPr>
            <a:spLocks noChangeArrowheads="1"/>
          </p:cNvSpPr>
          <p:nvPr/>
        </p:nvSpPr>
        <p:spPr bwMode="auto">
          <a:xfrm rot="1384625">
            <a:off x="5217606" y="5154638"/>
            <a:ext cx="1518447" cy="493713"/>
          </a:xfrm>
          <a:prstGeom prst="rightArrow">
            <a:avLst>
              <a:gd name="adj1" fmla="val 46630"/>
              <a:gd name="adj2" fmla="val 57245"/>
            </a:avLst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4" name="Rectangle 313"/>
          <p:cNvSpPr/>
          <p:nvPr/>
        </p:nvSpPr>
        <p:spPr bwMode="auto">
          <a:xfrm rot="10800000" flipV="1">
            <a:off x="2971800" y="5018809"/>
            <a:ext cx="2514600" cy="304800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22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Realism-based Ontology (RBO)</a:t>
            </a:r>
          </a:p>
        </p:txBody>
      </p:sp>
      <p:sp>
        <p:nvSpPr>
          <p:cNvPr id="11267" name="Content Placeholder 23"/>
          <p:cNvSpPr>
            <a:spLocks noGrp="1"/>
          </p:cNvSpPr>
          <p:nvPr>
            <p:ph idx="1"/>
          </p:nvPr>
        </p:nvSpPr>
        <p:spPr>
          <a:xfrm>
            <a:off x="228600" y="3200400"/>
            <a:ext cx="2667000" cy="3167062"/>
          </a:xfrm>
        </p:spPr>
        <p:txBody>
          <a:bodyPr/>
          <a:lstStyle/>
          <a:p>
            <a:pPr marL="233363" indent="-233363"/>
            <a:r>
              <a:rPr lang="en-US" altLang="en-US" sz="2400" dirty="0" smtClean="0">
                <a:solidFill>
                  <a:srgbClr val="FFFF00"/>
                </a:solidFill>
                <a:latin typeface="+mn-lt"/>
              </a:rPr>
              <a:t>Referents</a:t>
            </a:r>
          </a:p>
          <a:p>
            <a:pPr marL="401638" lvl="1" indent="-233363"/>
            <a:r>
              <a:rPr lang="en-US" altLang="en-US" sz="1600" dirty="0" smtClean="0"/>
              <a:t>are (meta-) physically the way they are,</a:t>
            </a:r>
          </a:p>
          <a:p>
            <a:pPr marL="401638" lvl="1" indent="-233363"/>
            <a:r>
              <a:rPr lang="en-US" altLang="en-US" sz="1600" dirty="0" smtClean="0"/>
              <a:t>relate to each other in an objective way,</a:t>
            </a:r>
          </a:p>
          <a:p>
            <a:pPr marL="401638" lvl="1" indent="-233363"/>
            <a:r>
              <a:rPr lang="en-US" altLang="en-US" sz="1600" dirty="0" smtClean="0"/>
              <a:t>follow ‘laws of nature’.</a:t>
            </a:r>
          </a:p>
        </p:txBody>
      </p:sp>
      <p:sp>
        <p:nvSpPr>
          <p:cNvPr id="25" name="Content Placeholder 24"/>
          <p:cNvSpPr>
            <a:spLocks noGrp="1"/>
          </p:cNvSpPr>
          <p:nvPr>
            <p:ph sz="half" idx="4294967295"/>
          </p:nvPr>
        </p:nvSpPr>
        <p:spPr>
          <a:xfrm>
            <a:off x="5775325" y="3200400"/>
            <a:ext cx="3368675" cy="3282950"/>
          </a:xfrm>
          <a:prstGeom prst="rect">
            <a:avLst/>
          </a:prstGeom>
        </p:spPr>
        <p:txBody>
          <a:bodyPr/>
          <a:lstStyle/>
          <a:p>
            <a:pPr marL="569913" indent="-280988"/>
            <a:r>
              <a:rPr lang="en-US" altLang="en-US" sz="2400" dirty="0" smtClean="0">
                <a:solidFill>
                  <a:srgbClr val="FFFF00"/>
                </a:solidFill>
              </a:rPr>
              <a:t>References</a:t>
            </a:r>
          </a:p>
          <a:p>
            <a:pPr marL="457200" lvl="1" indent="-223838"/>
            <a:r>
              <a:rPr lang="en-US" altLang="en-US" sz="1600" dirty="0" smtClean="0"/>
              <a:t>follow, ideally, the syntactic-semantic conventions of some representation language,</a:t>
            </a:r>
          </a:p>
          <a:p>
            <a:pPr marL="457200" lvl="1" indent="-223838"/>
            <a:r>
              <a:rPr lang="en-US" altLang="en-US" sz="1600" dirty="0" smtClean="0"/>
              <a:t>are restricted by the expressivity of that language,</a:t>
            </a:r>
          </a:p>
          <a:p>
            <a:pPr marL="457200" lvl="1" indent="-223838"/>
            <a:r>
              <a:rPr lang="en-US" altLang="en-US" sz="1600" dirty="0" smtClean="0"/>
              <a:t>reference collections need to come, for correct interpretation, with documentation outside the representation.</a:t>
            </a:r>
          </a:p>
        </p:txBody>
      </p:sp>
      <p:grpSp>
        <p:nvGrpSpPr>
          <p:cNvPr id="11269" name="Group 28"/>
          <p:cNvGrpSpPr>
            <a:grpSpLocks/>
          </p:cNvGrpSpPr>
          <p:nvPr/>
        </p:nvGrpSpPr>
        <p:grpSpPr bwMode="auto">
          <a:xfrm>
            <a:off x="177800" y="1752600"/>
            <a:ext cx="8742363" cy="1366838"/>
            <a:chOff x="177283" y="2057400"/>
            <a:chExt cx="8742782" cy="1366935"/>
          </a:xfrm>
        </p:grpSpPr>
        <p:pic>
          <p:nvPicPr>
            <p:cNvPr id="11272" name="Picture 29" descr="skew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83" y="2057400"/>
              <a:ext cx="8742782" cy="1366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4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818" y="2326428"/>
              <a:ext cx="1316631" cy="820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4" name="Line 60"/>
            <p:cNvSpPr>
              <a:spLocks noChangeShapeType="1"/>
            </p:cNvSpPr>
            <p:nvPr/>
          </p:nvSpPr>
          <p:spPr bwMode="auto">
            <a:xfrm flipH="1">
              <a:off x="7051813" y="2438400"/>
              <a:ext cx="448851" cy="13669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6" name="Content Placeholder 24"/>
          <p:cNvSpPr txBox="1">
            <a:spLocks/>
          </p:cNvSpPr>
          <p:nvPr/>
        </p:nvSpPr>
        <p:spPr bwMode="auto">
          <a:xfrm>
            <a:off x="2827338" y="3200400"/>
            <a:ext cx="3051175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spcBef>
                <a:spcPct val="20000"/>
              </a:spcBef>
              <a:defRPr/>
            </a:pPr>
            <a:r>
              <a:rPr lang="en-US" sz="2400" b="0" kern="0" dirty="0">
                <a:solidFill>
                  <a:srgbClr val="FFFF00"/>
                </a:solidFill>
                <a:latin typeface="+mn-lt"/>
              </a:rPr>
              <a:t>Window on reality</a:t>
            </a:r>
          </a:p>
          <a:p>
            <a:pPr marL="401638" lvl="1" indent="-233363" algn="l" eaLnBrk="0" hangingPunct="0">
              <a:spcBef>
                <a:spcPct val="20000"/>
              </a:spcBef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restricted by: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what is physically and technically observable,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fit between what is measured and what we think is measured,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fit between established knowledge and ‘laws of nature’.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61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26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90600"/>
            <a:ext cx="6705600" cy="762000"/>
          </a:xfrm>
        </p:spPr>
        <p:txBody>
          <a:bodyPr/>
          <a:lstStyle/>
          <a:p>
            <a:r>
              <a:rPr lang="en-US" sz="2800" b="1" dirty="0" smtClean="0"/>
              <a:t>Biomedical Informatics</a:t>
            </a:r>
            <a:endParaRPr lang="en-US" sz="28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600" y="1524000"/>
          <a:ext cx="8686800" cy="476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95688615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51670177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781910971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3941396346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50723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Realism-based Ontology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Inter-disciplinary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Data,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Information, Knowledge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Science,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Problem Solving,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Decision Making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Improving Health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654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Entity identification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205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Terminologies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18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Classification Systems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671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Semantic Interoperability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713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Decision Support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3586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Education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927331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107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438400" y="990600"/>
            <a:ext cx="647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438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8915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 bwMode="auto">
          <a:xfrm>
            <a:off x="2438400" y="2971800"/>
            <a:ext cx="6477000" cy="33172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u="sng" dirty="0" smtClean="0">
                <a:solidFill>
                  <a:schemeClr val="tx1"/>
                </a:solidFill>
                <a:latin typeface="Times" pitchFamily="122" charset="0"/>
              </a:rPr>
              <a:t>Success rests on 4 essential distinctions!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</a:rPr>
              <a:t>    ‘ontology’	</a:t>
            </a: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   ‘an ontology’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         reality 	   representation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  <a:sym typeface="Wingdings" panose="05000000000000000000" pitchFamily="2" charset="2"/>
              </a:rPr>
              <a:t>    particulars	   universals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  continuants	   </a:t>
            </a:r>
            <a:r>
              <a:rPr lang="en-US" b="0" dirty="0" err="1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occurrents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604792" y="5152055"/>
            <a:ext cx="5562600" cy="5334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75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/>
        </p:nvCxnSpPr>
        <p:spPr bwMode="auto">
          <a:xfrm flipH="1">
            <a:off x="86360" y="3962400"/>
            <a:ext cx="8981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versus particulars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Types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Particulars</a:t>
                      </a:r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 bwMode="auto">
          <a:xfrm flipH="1">
            <a:off x="76200" y="2362200"/>
            <a:ext cx="89814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2200275" y="2313653"/>
            <a:ext cx="6771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counterparts </a:t>
            </a:r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in reality of (some of) </a:t>
            </a:r>
            <a:endParaRPr lang="en-US" b="0" dirty="0" smtClean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r>
              <a:rPr lang="en-US" b="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the </a:t>
            </a:r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general terms used in the formulation of scientific </a:t>
            </a:r>
            <a:r>
              <a:rPr lang="en-US" b="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theories 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6717" y="4698682"/>
            <a:ext cx="67009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concrete </a:t>
            </a:r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individual entities </a:t>
            </a:r>
            <a:endParaRPr lang="en-US" b="0" dirty="0" smtClean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r>
              <a:rPr lang="en-US" b="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(</a:t>
            </a:r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entities that exist in space and time and that exist only once)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361" y="6520190"/>
            <a:ext cx="89814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dirty="0">
                <a:solidFill>
                  <a:schemeClr val="bg1"/>
                </a:solidFill>
              </a:rPr>
              <a:t>Smith B, Ceusters W. Ontological Realism as a Methodology for Coordinated Evolution of Scientific Ontologies. Applied Ontology, 2010;5(3-4):139-188.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6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‘Types’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‘concepts’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‘kinds’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‘universals’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‘categories’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‘classes’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‘prototypes’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…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In realism-based ontology: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Universals:		human being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Defined classes:	human being in Buffalo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30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biomedical informatics?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versus particulars</a:t>
            </a:r>
            <a:endParaRPr lang="en-US" altLang="en-US" dirty="0" smtClean="0"/>
          </a:p>
        </p:txBody>
      </p:sp>
      <p:sp>
        <p:nvSpPr>
          <p:cNvPr id="7577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D1ED6DE-7037-4ADB-82B3-159CF3002468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110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3294063" y="5511800"/>
            <a:ext cx="2936875" cy="588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some particular</a:t>
            </a:r>
          </a:p>
        </p:txBody>
      </p:sp>
      <p:sp>
        <p:nvSpPr>
          <p:cNvPr id="75781" name="AutoShape 5"/>
          <p:cNvSpPr>
            <a:spLocks noChangeArrowheads="1"/>
          </p:cNvSpPr>
          <p:nvPr/>
        </p:nvSpPr>
        <p:spPr bwMode="auto">
          <a:xfrm>
            <a:off x="3770154" y="2463800"/>
            <a:ext cx="1984693" cy="64698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66"/>
                </a:solidFill>
              </a:rPr>
              <a:t>some </a:t>
            </a:r>
            <a:r>
              <a:rPr lang="en-US" altLang="en-US" dirty="0" smtClean="0">
                <a:solidFill>
                  <a:srgbClr val="000066"/>
                </a:solidFill>
              </a:rPr>
              <a:t>type</a:t>
            </a:r>
            <a:endParaRPr lang="en-US" altLang="en-US" dirty="0">
              <a:solidFill>
                <a:srgbClr val="000066"/>
              </a:solidFill>
            </a:endParaRP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4733925" y="40640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…</a:t>
            </a:r>
          </a:p>
        </p:txBody>
      </p:sp>
      <p:cxnSp>
        <p:nvCxnSpPr>
          <p:cNvPr id="75783" name="AutoShape 7"/>
          <p:cNvCxnSpPr>
            <a:cxnSpLocks noChangeShapeType="1"/>
            <a:stCxn id="75780" idx="0"/>
            <a:endCxn id="75781" idx="2"/>
          </p:cNvCxnSpPr>
          <p:nvPr/>
        </p:nvCxnSpPr>
        <p:spPr bwMode="auto">
          <a:xfrm flipV="1">
            <a:off x="4762501" y="3110786"/>
            <a:ext cx="0" cy="2401014"/>
          </a:xfrm>
          <a:prstGeom prst="straightConnector1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0" y="3987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75785" name="Group 9"/>
          <p:cNvGrpSpPr>
            <a:grpSpLocks/>
          </p:cNvGrpSpPr>
          <p:nvPr/>
        </p:nvGrpSpPr>
        <p:grpSpPr bwMode="auto">
          <a:xfrm>
            <a:off x="228600" y="4445000"/>
            <a:ext cx="1292225" cy="1770063"/>
            <a:chOff x="144" y="3120"/>
            <a:chExt cx="814" cy="1115"/>
          </a:xfrm>
        </p:grpSpPr>
        <p:sp>
          <p:nvSpPr>
            <p:cNvPr id="75788" name="Text Box 10"/>
            <p:cNvSpPr txBox="1">
              <a:spLocks noChangeArrowheads="1"/>
            </p:cNvSpPr>
            <p:nvPr/>
          </p:nvSpPr>
          <p:spPr bwMode="auto">
            <a:xfrm>
              <a:off x="144" y="3312"/>
              <a:ext cx="814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chemeClr val="bg1"/>
                  </a:solidFill>
                </a:rPr>
                <a:t>entities on either site cannot ‘cross’ this boundary</a:t>
              </a:r>
            </a:p>
          </p:txBody>
        </p:sp>
        <p:sp>
          <p:nvSpPr>
            <p:cNvPr id="75789" name="Line 11"/>
            <p:cNvSpPr>
              <a:spLocks noChangeShapeType="1"/>
            </p:cNvSpPr>
            <p:nvPr/>
          </p:nvSpPr>
          <p:spPr bwMode="auto">
            <a:xfrm flipV="1">
              <a:off x="624" y="3120"/>
              <a:ext cx="288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949708" name="Text Box 12"/>
          <p:cNvSpPr txBox="1">
            <a:spLocks noChangeArrowheads="1"/>
          </p:cNvSpPr>
          <p:nvPr/>
        </p:nvSpPr>
        <p:spPr bwMode="auto">
          <a:xfrm>
            <a:off x="7086600" y="4673600"/>
            <a:ext cx="1524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bg1"/>
                </a:solidFill>
              </a:rPr>
              <a:t>every </a:t>
            </a:r>
            <a:r>
              <a:rPr lang="en-US" altLang="en-US" sz="1800" b="0" dirty="0">
                <a:solidFill>
                  <a:schemeClr val="accent1">
                    <a:lumMod val="75000"/>
                  </a:schemeClr>
                </a:solidFill>
              </a:rPr>
              <a:t>particular</a:t>
            </a:r>
            <a:r>
              <a:rPr lang="en-US" altLang="en-US" sz="1800" b="0" dirty="0">
                <a:solidFill>
                  <a:schemeClr val="bg1"/>
                </a:solidFill>
              </a:rPr>
              <a:t> is an instance of at least one </a:t>
            </a:r>
            <a:r>
              <a:rPr lang="en-US" altLang="en-US" sz="1800" b="0" dirty="0">
                <a:solidFill>
                  <a:srgbClr val="FFFF00"/>
                </a:solidFill>
              </a:rPr>
              <a:t>universal</a:t>
            </a:r>
          </a:p>
        </p:txBody>
      </p:sp>
      <p:sp>
        <p:nvSpPr>
          <p:cNvPr id="1949709" name="Text Box 13"/>
          <p:cNvSpPr txBox="1">
            <a:spLocks noChangeArrowheads="1"/>
          </p:cNvSpPr>
          <p:nvPr/>
        </p:nvSpPr>
        <p:spPr bwMode="auto">
          <a:xfrm>
            <a:off x="7162800" y="2235200"/>
            <a:ext cx="1524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bg1"/>
                </a:solidFill>
              </a:rPr>
              <a:t>for every </a:t>
            </a:r>
            <a:r>
              <a:rPr lang="en-US" altLang="en-US" sz="1800" b="0" dirty="0">
                <a:solidFill>
                  <a:srgbClr val="FFFF00"/>
                </a:solidFill>
              </a:rPr>
              <a:t>universal</a:t>
            </a:r>
            <a:r>
              <a:rPr lang="en-US" altLang="en-US" sz="1800" b="0" dirty="0">
                <a:solidFill>
                  <a:schemeClr val="bg1"/>
                </a:solidFill>
              </a:rPr>
              <a:t> there is or has been at least one </a:t>
            </a:r>
            <a:r>
              <a:rPr lang="en-US" altLang="en-US" sz="1800" b="0" dirty="0">
                <a:solidFill>
                  <a:schemeClr val="accent1">
                    <a:lumMod val="75000"/>
                  </a:schemeClr>
                </a:solidFill>
              </a:rPr>
              <a:t>instance</a:t>
            </a:r>
          </a:p>
        </p:txBody>
      </p:sp>
    </p:spTree>
    <p:extLst>
      <p:ext uri="{BB962C8B-B14F-4D97-AF65-F5344CB8AC3E}">
        <p14:creationId xmlns:p14="http://schemas.microsoft.com/office/powerpoint/2010/main" val="330693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9708" grpId="0"/>
      <p:bldP spid="1949709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versus particulars</a:t>
            </a:r>
            <a:endParaRPr lang="en-US" dirty="0"/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4" name="Picture 2" descr="https://encrypted-tbn3.gstatic.com/images?q=tbn:ANd9GcTM-GIh25fYhqb2R2H0pZamjtqZC32MYyKcK9hPdMORwzrD7ATcvCXhhD6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619625"/>
            <a:ext cx="1152525" cy="1533525"/>
          </a:xfrm>
          <a:prstGeom prst="rect">
            <a:avLst/>
          </a:prstGeom>
          <a:noFill/>
        </p:spPr>
      </p:pic>
      <p:pic>
        <p:nvPicPr>
          <p:cNvPr id="269316" name="Picture 4" descr="https://encrypted-tbn1.gstatic.com/images?q=tbn:ANd9GcREsxmdyg7ikvB64eCQMTaZfXmFYQ45ue49r6dHMn72KqdM0E9vrH_O-G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2" y="4595812"/>
            <a:ext cx="1114425" cy="1581150"/>
          </a:xfrm>
          <a:prstGeom prst="rect">
            <a:avLst/>
          </a:prstGeom>
          <a:noFill/>
        </p:spPr>
      </p:pic>
      <p:pic>
        <p:nvPicPr>
          <p:cNvPr id="269318" name="Picture 6" descr="https://encrypted-tbn3.gstatic.com/images?q=tbn:ANd9GcREGJl3rKpefAnc50aGAh0v4K95nJIZrFDWotLNoKlGhj3GcV7U2HlACQX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pic>
        <p:nvPicPr>
          <p:cNvPr id="269320" name="Picture 8" descr="https://encrypted-tbn2.gstatic.com/images?q=tbn:ANd9GcR2RsdemFj41FjhNR6d2koWQJoQHCSjFDadDc2ZY0fYAZ-NEIiaxbAkTas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9762" y="4629150"/>
            <a:ext cx="1162050" cy="1514475"/>
          </a:xfrm>
          <a:prstGeom prst="rect">
            <a:avLst/>
          </a:prstGeom>
          <a:noFill/>
        </p:spPr>
      </p:pic>
      <p:pic>
        <p:nvPicPr>
          <p:cNvPr id="269322" name="Picture 10" descr="https://encrypted-tbn2.gstatic.com/images?q=tbn:ANd9GcR25xibVdlSSSW8NwWFWbLRPKZicAuGjcrQPZ1H0Hlc0OJUw_-4fuCxEyw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3800" y="4600575"/>
            <a:ext cx="1123950" cy="157162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4" idx="0"/>
            <a:endCxn id="17" idx="2"/>
          </p:cNvCxnSpPr>
          <p:nvPr/>
        </p:nvCxnSpPr>
        <p:spPr bwMode="auto">
          <a:xfrm flipV="1">
            <a:off x="957263" y="2718375"/>
            <a:ext cx="3614384" cy="190125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269316" idx="0"/>
            <a:endCxn id="17" idx="2"/>
          </p:cNvCxnSpPr>
          <p:nvPr/>
        </p:nvCxnSpPr>
        <p:spPr bwMode="auto">
          <a:xfrm flipV="1">
            <a:off x="2752725" y="2718375"/>
            <a:ext cx="1818922" cy="18774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7" idx="2"/>
          </p:cNvCxnSpPr>
          <p:nvPr/>
        </p:nvCxnSpPr>
        <p:spPr bwMode="auto">
          <a:xfrm flipV="1">
            <a:off x="4514849" y="2718375"/>
            <a:ext cx="56798" cy="185362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20" idx="0"/>
            <a:endCxn id="17" idx="2"/>
          </p:cNvCxnSpPr>
          <p:nvPr/>
        </p:nvCxnSpPr>
        <p:spPr bwMode="auto">
          <a:xfrm flipH="1" flipV="1">
            <a:off x="4571647" y="2718375"/>
            <a:ext cx="1729140" cy="191077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269322" idx="0"/>
            <a:endCxn id="17" idx="2"/>
          </p:cNvCxnSpPr>
          <p:nvPr/>
        </p:nvCxnSpPr>
        <p:spPr bwMode="auto">
          <a:xfrm flipH="1" flipV="1">
            <a:off x="4571647" y="2718375"/>
            <a:ext cx="3534128" cy="188220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289084" y="2133600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Human being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2437" y="286991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instance of at t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particulars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3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versus particulars</a:t>
            </a:r>
            <a:endParaRPr lang="en-US" dirty="0"/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4" name="Picture 2" descr="https://encrypted-tbn3.gstatic.com/images?q=tbn:ANd9GcTM-GIh25fYhqb2R2H0pZamjtqZC32MYyKcK9hPdMORwzrD7ATcvCXhhD6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619625"/>
            <a:ext cx="1152525" cy="1533525"/>
          </a:xfrm>
          <a:prstGeom prst="rect">
            <a:avLst/>
          </a:prstGeom>
          <a:noFill/>
        </p:spPr>
      </p:pic>
      <p:pic>
        <p:nvPicPr>
          <p:cNvPr id="269316" name="Picture 4" descr="https://encrypted-tbn1.gstatic.com/images?q=tbn:ANd9GcREsxmdyg7ikvB64eCQMTaZfXmFYQ45ue49r6dHMn72KqdM0E9vrH_O-G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2" y="4595812"/>
            <a:ext cx="1114425" cy="1581150"/>
          </a:xfrm>
          <a:prstGeom prst="rect">
            <a:avLst/>
          </a:prstGeom>
          <a:noFill/>
        </p:spPr>
      </p:pic>
      <p:pic>
        <p:nvPicPr>
          <p:cNvPr id="269318" name="Picture 6" descr="https://encrypted-tbn3.gstatic.com/images?q=tbn:ANd9GcREGJl3rKpefAnc50aGAh0v4K95nJIZrFDWotLNoKlGhj3GcV7U2HlACQX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pic>
        <p:nvPicPr>
          <p:cNvPr id="269320" name="Picture 8" descr="https://encrypted-tbn2.gstatic.com/images?q=tbn:ANd9GcR2RsdemFj41FjhNR6d2koWQJoQHCSjFDadDc2ZY0fYAZ-NEIiaxbAkTas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9762" y="4629150"/>
            <a:ext cx="1162050" cy="1514475"/>
          </a:xfrm>
          <a:prstGeom prst="rect">
            <a:avLst/>
          </a:prstGeom>
          <a:noFill/>
        </p:spPr>
      </p:pic>
      <p:pic>
        <p:nvPicPr>
          <p:cNvPr id="269322" name="Picture 10" descr="https://encrypted-tbn2.gstatic.com/images?q=tbn:ANd9GcR25xibVdlSSSW8NwWFWbLRPKZicAuGjcrQPZ1H0Hlc0OJUw_-4fuCxEyw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3800" y="4600575"/>
            <a:ext cx="1123950" cy="157162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4" idx="0"/>
            <a:endCxn id="17" idx="2"/>
          </p:cNvCxnSpPr>
          <p:nvPr/>
        </p:nvCxnSpPr>
        <p:spPr bwMode="auto">
          <a:xfrm flipV="1">
            <a:off x="957263" y="2718375"/>
            <a:ext cx="3614384" cy="190125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269316" idx="0"/>
            <a:endCxn id="17" idx="2"/>
          </p:cNvCxnSpPr>
          <p:nvPr/>
        </p:nvCxnSpPr>
        <p:spPr bwMode="auto">
          <a:xfrm flipV="1">
            <a:off x="2752725" y="2718375"/>
            <a:ext cx="1818922" cy="18774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7" idx="2"/>
          </p:cNvCxnSpPr>
          <p:nvPr/>
        </p:nvCxnSpPr>
        <p:spPr bwMode="auto">
          <a:xfrm flipV="1">
            <a:off x="4514849" y="2718375"/>
            <a:ext cx="56798" cy="185362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20" idx="0"/>
            <a:endCxn id="17" idx="2"/>
          </p:cNvCxnSpPr>
          <p:nvPr/>
        </p:nvCxnSpPr>
        <p:spPr bwMode="auto">
          <a:xfrm flipH="1" flipV="1">
            <a:off x="4571647" y="2718375"/>
            <a:ext cx="1729140" cy="191077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269322" idx="0"/>
            <a:endCxn id="17" idx="2"/>
          </p:cNvCxnSpPr>
          <p:nvPr/>
        </p:nvCxnSpPr>
        <p:spPr bwMode="auto">
          <a:xfrm flipH="1" flipV="1">
            <a:off x="4571647" y="2718375"/>
            <a:ext cx="3534128" cy="188220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442974" y="2133600"/>
            <a:ext cx="2257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Photograph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2437" y="286991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instance of at t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particulars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3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Instances are the objects of classification …</a:t>
            </a:r>
            <a:endParaRPr lang="en-US" dirty="0"/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8" name="Picture 6" descr="https://encrypted-tbn3.gstatic.com/images?q=tbn:ANd9GcREGJl3rKpefAnc50aGAh0v4K95nJIZrFDWotLNoKlGhj3GcV7U2HlACQX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8" idx="0"/>
            <a:endCxn id="18" idx="2"/>
          </p:cNvCxnSpPr>
          <p:nvPr/>
        </p:nvCxnSpPr>
        <p:spPr bwMode="auto">
          <a:xfrm flipH="1" flipV="1">
            <a:off x="3203887" y="2844463"/>
            <a:ext cx="1310962" cy="17275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endCxn id="17" idx="2"/>
          </p:cNvCxnSpPr>
          <p:nvPr/>
        </p:nvCxnSpPr>
        <p:spPr bwMode="auto">
          <a:xfrm flipH="1" flipV="1">
            <a:off x="1706660" y="3550800"/>
            <a:ext cx="2801629" cy="1035488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9" idx="2"/>
          </p:cNvCxnSpPr>
          <p:nvPr/>
        </p:nvCxnSpPr>
        <p:spPr bwMode="auto">
          <a:xfrm flipV="1">
            <a:off x="4514849" y="2259688"/>
            <a:ext cx="542926" cy="231231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18" idx="0"/>
            <a:endCxn id="20" idx="2"/>
          </p:cNvCxnSpPr>
          <p:nvPr/>
        </p:nvCxnSpPr>
        <p:spPr bwMode="auto">
          <a:xfrm flipV="1">
            <a:off x="4514849" y="1802198"/>
            <a:ext cx="2652112" cy="276980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24097" y="2966025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Human being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particulars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14060" y="2259688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Mammal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26499" y="1674913"/>
            <a:ext cx="2062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Vertebrate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96983" y="1217423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Organism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63213" y="414872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instance of at t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29" name="Straight Arrow Connector 28"/>
          <p:cNvCxnSpPr>
            <a:stCxn id="17" idx="0"/>
            <a:endCxn id="18" idx="1"/>
          </p:cNvCxnSpPr>
          <p:nvPr/>
        </p:nvCxnSpPr>
        <p:spPr bwMode="auto">
          <a:xfrm flipV="1">
            <a:off x="1706660" y="2552076"/>
            <a:ext cx="607400" cy="413949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18" idx="0"/>
            <a:endCxn id="19" idx="1"/>
          </p:cNvCxnSpPr>
          <p:nvPr/>
        </p:nvCxnSpPr>
        <p:spPr bwMode="auto">
          <a:xfrm flipV="1">
            <a:off x="3203887" y="1967301"/>
            <a:ext cx="822612" cy="29238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>
            <a:stCxn id="19" idx="0"/>
            <a:endCxn id="20" idx="1"/>
          </p:cNvCxnSpPr>
          <p:nvPr/>
        </p:nvCxnSpPr>
        <p:spPr bwMode="auto">
          <a:xfrm flipV="1">
            <a:off x="5057775" y="1509811"/>
            <a:ext cx="1139208" cy="165102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1314834" y="221815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51229" y="1520250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76941" y="111452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3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Instances are the objects of classification …</a:t>
            </a:r>
            <a:endParaRPr lang="en-US" dirty="0"/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8" name="Picture 6" descr="https://encrypted-tbn3.gstatic.com/images?q=tbn:ANd9GcREGJl3rKpefAnc50aGAh0v4K95nJIZrFDWotLNoKlGhj3GcV7U2HlACQX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8" idx="0"/>
            <a:endCxn id="18" idx="2"/>
          </p:cNvCxnSpPr>
          <p:nvPr/>
        </p:nvCxnSpPr>
        <p:spPr bwMode="auto">
          <a:xfrm flipH="1" flipV="1">
            <a:off x="3203887" y="2844463"/>
            <a:ext cx="1310962" cy="17275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endCxn id="17" idx="2"/>
          </p:cNvCxnSpPr>
          <p:nvPr/>
        </p:nvCxnSpPr>
        <p:spPr bwMode="auto">
          <a:xfrm flipH="1" flipV="1">
            <a:off x="1706660" y="3550800"/>
            <a:ext cx="2801629" cy="1035488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9" idx="2"/>
          </p:cNvCxnSpPr>
          <p:nvPr/>
        </p:nvCxnSpPr>
        <p:spPr bwMode="auto">
          <a:xfrm flipV="1">
            <a:off x="4514849" y="2259688"/>
            <a:ext cx="542926" cy="231231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18" idx="0"/>
            <a:endCxn id="20" idx="2"/>
          </p:cNvCxnSpPr>
          <p:nvPr/>
        </p:nvCxnSpPr>
        <p:spPr bwMode="auto">
          <a:xfrm flipV="1">
            <a:off x="4514849" y="1802198"/>
            <a:ext cx="2652112" cy="276980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24097" y="2966025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Human being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particulars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14060" y="2259688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Mammal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26499" y="1674913"/>
            <a:ext cx="2062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Vertebrate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96983" y="1217423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Organism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63213" y="414872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instance of at t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29" name="Straight Arrow Connector 28"/>
          <p:cNvCxnSpPr>
            <a:stCxn id="17" idx="0"/>
            <a:endCxn id="18" idx="1"/>
          </p:cNvCxnSpPr>
          <p:nvPr/>
        </p:nvCxnSpPr>
        <p:spPr bwMode="auto">
          <a:xfrm flipV="1">
            <a:off x="1706660" y="2552076"/>
            <a:ext cx="607400" cy="413949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18" idx="0"/>
            <a:endCxn id="19" idx="1"/>
          </p:cNvCxnSpPr>
          <p:nvPr/>
        </p:nvCxnSpPr>
        <p:spPr bwMode="auto">
          <a:xfrm flipV="1">
            <a:off x="3203887" y="1967301"/>
            <a:ext cx="822612" cy="29238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>
            <a:stCxn id="19" idx="0"/>
            <a:endCxn id="20" idx="1"/>
          </p:cNvCxnSpPr>
          <p:nvPr/>
        </p:nvCxnSpPr>
        <p:spPr bwMode="auto">
          <a:xfrm flipV="1">
            <a:off x="5057775" y="1509811"/>
            <a:ext cx="1139208" cy="165102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1314834" y="221815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51229" y="1520250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76941" y="111452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 rot="1934683">
            <a:off x="528389" y="2003501"/>
            <a:ext cx="5200592" cy="3528628"/>
          </a:xfrm>
          <a:prstGeom prst="ellipse">
            <a:avLst/>
          </a:prstGeom>
          <a:noFill/>
          <a:ln w="38100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30148" y="2869495"/>
            <a:ext cx="1560104" cy="768661"/>
            <a:chOff x="1930148" y="2869495"/>
            <a:chExt cx="1560104" cy="768661"/>
          </a:xfrm>
          <a:solidFill>
            <a:srgbClr val="1FE115"/>
          </a:solidFill>
        </p:grpSpPr>
        <p:sp>
          <p:nvSpPr>
            <p:cNvPr id="5" name="Bent Arrow 4"/>
            <p:cNvSpPr/>
            <p:nvPr/>
          </p:nvSpPr>
          <p:spPr bwMode="auto">
            <a:xfrm rot="13306324">
              <a:off x="2112149" y="2869495"/>
              <a:ext cx="1378103" cy="551588"/>
            </a:xfrm>
            <a:prstGeom prst="bentArrow">
              <a:avLst/>
            </a:prstGeom>
            <a:grpFill/>
            <a:ln w="9525" cap="flat" cmpd="sng" algn="ctr">
              <a:solidFill>
                <a:srgbClr val="1FE1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25" name="Bent Arrow 24"/>
            <p:cNvSpPr/>
            <p:nvPr/>
          </p:nvSpPr>
          <p:spPr bwMode="auto">
            <a:xfrm rot="13308581" flipV="1">
              <a:off x="1930148" y="3086568"/>
              <a:ext cx="1378103" cy="551588"/>
            </a:xfrm>
            <a:prstGeom prst="bentArrow">
              <a:avLst/>
            </a:prstGeom>
            <a:grpFill/>
            <a:ln w="9525" cap="flat" cmpd="sng" algn="ctr">
              <a:solidFill>
                <a:srgbClr val="1FE1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8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Conceptualism versus Ontological Realism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03200" y="3025775"/>
            <a:ext cx="4125913" cy="2590800"/>
            <a:chOff x="2092504" y="3276600"/>
            <a:chExt cx="5334000" cy="2590800"/>
          </a:xfrm>
        </p:grpSpPr>
        <p:sp>
          <p:nvSpPr>
            <p:cNvPr id="32783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 sz="1600"/>
            </a:p>
          </p:txBody>
        </p:sp>
        <p:sp>
          <p:nvSpPr>
            <p:cNvPr id="32784" name="TextBox 4"/>
            <p:cNvSpPr txBox="1">
              <a:spLocks noChangeArrowheads="1"/>
            </p:cNvSpPr>
            <p:nvPr/>
          </p:nvSpPr>
          <p:spPr bwMode="auto">
            <a:xfrm>
              <a:off x="2475531" y="5410200"/>
              <a:ext cx="785886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32785" name="TextBox 5"/>
            <p:cNvSpPr txBox="1">
              <a:spLocks noChangeArrowheads="1"/>
            </p:cNvSpPr>
            <p:nvPr/>
          </p:nvSpPr>
          <p:spPr bwMode="auto">
            <a:xfrm>
              <a:off x="4196927" y="3729335"/>
              <a:ext cx="1109193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32786" name="TextBox 6"/>
            <p:cNvSpPr txBox="1">
              <a:spLocks noChangeArrowheads="1"/>
            </p:cNvSpPr>
            <p:nvPr/>
          </p:nvSpPr>
          <p:spPr bwMode="auto">
            <a:xfrm>
              <a:off x="5910560" y="5410200"/>
              <a:ext cx="1145171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referent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579938" y="3001963"/>
            <a:ext cx="4333875" cy="2717800"/>
            <a:chOff x="1823372" y="3276600"/>
            <a:chExt cx="5603132" cy="2718308"/>
          </a:xfrm>
        </p:grpSpPr>
        <p:sp>
          <p:nvSpPr>
            <p:cNvPr id="3277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 sz="1600"/>
            </a:p>
          </p:txBody>
        </p:sp>
        <p:sp>
          <p:nvSpPr>
            <p:cNvPr id="32780" name="TextBox 4"/>
            <p:cNvSpPr txBox="1">
              <a:spLocks noChangeArrowheads="1"/>
            </p:cNvSpPr>
            <p:nvPr/>
          </p:nvSpPr>
          <p:spPr bwMode="auto">
            <a:xfrm>
              <a:off x="1823372" y="5410200"/>
              <a:ext cx="2090224" cy="584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representational</a:t>
              </a:r>
            </a:p>
            <a:p>
              <a:r>
                <a:rPr lang="en-US" sz="1600">
                  <a:solidFill>
                    <a:srgbClr val="FFFF00"/>
                  </a:solidFill>
                </a:rPr>
                <a:t>unit</a:t>
              </a:r>
            </a:p>
          </p:txBody>
        </p:sp>
        <p:sp>
          <p:nvSpPr>
            <p:cNvPr id="32781" name="TextBox 5"/>
            <p:cNvSpPr txBox="1">
              <a:spLocks noChangeArrowheads="1"/>
            </p:cNvSpPr>
            <p:nvPr/>
          </p:nvSpPr>
          <p:spPr bwMode="auto">
            <a:xfrm>
              <a:off x="4107813" y="3729335"/>
              <a:ext cx="1287426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universal</a:t>
              </a:r>
            </a:p>
          </p:txBody>
        </p:sp>
        <p:sp>
          <p:nvSpPr>
            <p:cNvPr id="32782" name="TextBox 6"/>
            <p:cNvSpPr txBox="1">
              <a:spLocks noChangeArrowheads="1"/>
            </p:cNvSpPr>
            <p:nvPr/>
          </p:nvSpPr>
          <p:spPr bwMode="auto">
            <a:xfrm>
              <a:off x="5787621" y="5410200"/>
              <a:ext cx="1391051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particular</a:t>
              </a:r>
            </a:p>
          </p:txBody>
        </p:sp>
      </p:grpSp>
      <p:cxnSp>
        <p:nvCxnSpPr>
          <p:cNvPr id="32773" name="Straight Connector 15"/>
          <p:cNvCxnSpPr>
            <a:cxnSpLocks noChangeShapeType="1"/>
          </p:cNvCxnSpPr>
          <p:nvPr/>
        </p:nvCxnSpPr>
        <p:spPr bwMode="auto">
          <a:xfrm>
            <a:off x="4478338" y="3219450"/>
            <a:ext cx="47625" cy="3349625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32774" name="TextBox 17"/>
          <p:cNvSpPr txBox="1">
            <a:spLocks noChangeArrowheads="1"/>
          </p:cNvSpPr>
          <p:nvPr/>
        </p:nvSpPr>
        <p:spPr bwMode="auto">
          <a:xfrm>
            <a:off x="769706" y="5991225"/>
            <a:ext cx="28055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Conceptualism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775" name="TextBox 18"/>
          <p:cNvSpPr txBox="1">
            <a:spLocks noChangeArrowheads="1"/>
          </p:cNvSpPr>
          <p:nvPr/>
        </p:nvSpPr>
        <p:spPr bwMode="auto">
          <a:xfrm>
            <a:off x="4986406" y="5991225"/>
            <a:ext cx="37289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Ontological Realism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116263" y="4805363"/>
            <a:ext cx="1296987" cy="1231900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 rot="2860830">
            <a:off x="5565775" y="3713163"/>
            <a:ext cx="3962400" cy="1231900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160713" y="2484438"/>
            <a:ext cx="25463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CC33"/>
                </a:solidFill>
              </a:rPr>
              <a:t>First order reality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686800" cy="647700"/>
          </a:xfrm>
        </p:spPr>
        <p:txBody>
          <a:bodyPr/>
          <a:lstStyle/>
          <a:p>
            <a:r>
              <a:rPr lang="en-US" sz="2400" dirty="0" smtClean="0"/>
              <a:t>Ontological Realism offers three ways of relating, without assigning beliefs (concepts) a central status</a:t>
            </a:r>
          </a:p>
        </p:txBody>
      </p:sp>
      <p:grpSp>
        <p:nvGrpSpPr>
          <p:cNvPr id="37891" name="Group 9"/>
          <p:cNvGrpSpPr>
            <a:grpSpLocks/>
          </p:cNvGrpSpPr>
          <p:nvPr/>
        </p:nvGrpSpPr>
        <p:grpSpPr bwMode="auto">
          <a:xfrm>
            <a:off x="-461963" y="1847850"/>
            <a:ext cx="2976563" cy="1865313"/>
            <a:chOff x="-4463" y="4648200"/>
            <a:chExt cx="2976263" cy="1865531"/>
          </a:xfrm>
        </p:grpSpPr>
        <p:sp>
          <p:nvSpPr>
            <p:cNvPr id="37922" name="Isosceles Triangle 4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23" name="TextBox 8"/>
            <p:cNvSpPr txBox="1">
              <a:spLocks noChangeArrowheads="1"/>
            </p:cNvSpPr>
            <p:nvPr/>
          </p:nvSpPr>
          <p:spPr bwMode="auto">
            <a:xfrm>
              <a:off x="-4463" y="5867400"/>
              <a:ext cx="236475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sz="1800" b="0">
                <a:solidFill>
                  <a:schemeClr val="bg1"/>
                </a:solidFill>
              </a:endParaRPr>
            </a:p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                drapetomania</a:t>
              </a:r>
            </a:p>
          </p:txBody>
        </p:sp>
      </p:grpSp>
      <p:grpSp>
        <p:nvGrpSpPr>
          <p:cNvPr id="37892" name="Group 10"/>
          <p:cNvGrpSpPr>
            <a:grpSpLocks/>
          </p:cNvGrpSpPr>
          <p:nvPr/>
        </p:nvGrpSpPr>
        <p:grpSpPr bwMode="auto">
          <a:xfrm>
            <a:off x="3352800" y="1847850"/>
            <a:ext cx="2362200" cy="1589088"/>
            <a:chOff x="609600" y="4648200"/>
            <a:chExt cx="2362200" cy="1588532"/>
          </a:xfrm>
        </p:grpSpPr>
        <p:sp>
          <p:nvSpPr>
            <p:cNvPr id="37920" name="Isosceles Triangle 11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21" name="TextBox 12"/>
            <p:cNvSpPr txBox="1">
              <a:spLocks noChangeArrowheads="1"/>
            </p:cNvSpPr>
            <p:nvPr/>
          </p:nvSpPr>
          <p:spPr bwMode="auto">
            <a:xfrm>
              <a:off x="848334" y="5867400"/>
              <a:ext cx="6591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slave</a:t>
              </a:r>
            </a:p>
          </p:txBody>
        </p:sp>
      </p:grpSp>
      <p:grpSp>
        <p:nvGrpSpPr>
          <p:cNvPr id="37893" name="Group 13"/>
          <p:cNvGrpSpPr>
            <a:grpSpLocks/>
          </p:cNvGrpSpPr>
          <p:nvPr/>
        </p:nvGrpSpPr>
        <p:grpSpPr bwMode="auto">
          <a:xfrm>
            <a:off x="1371600" y="4210050"/>
            <a:ext cx="2608263" cy="1589088"/>
            <a:chOff x="364228" y="4648200"/>
            <a:chExt cx="2607572" cy="1588532"/>
          </a:xfrm>
        </p:grpSpPr>
        <p:sp>
          <p:nvSpPr>
            <p:cNvPr id="37918" name="Isosceles Triangle 14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9" name="TextBox 15"/>
            <p:cNvSpPr txBox="1">
              <a:spLocks noChangeArrowheads="1"/>
            </p:cNvSpPr>
            <p:nvPr/>
          </p:nvSpPr>
          <p:spPr bwMode="auto">
            <a:xfrm>
              <a:off x="364228" y="5867400"/>
              <a:ext cx="16273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mental disorder</a:t>
              </a:r>
            </a:p>
          </p:txBody>
        </p:sp>
      </p:grpSp>
      <p:grpSp>
        <p:nvGrpSpPr>
          <p:cNvPr id="37894" name="Group 16"/>
          <p:cNvGrpSpPr>
            <a:grpSpLocks/>
          </p:cNvGrpSpPr>
          <p:nvPr/>
        </p:nvGrpSpPr>
        <p:grpSpPr bwMode="auto">
          <a:xfrm>
            <a:off x="6477000" y="2686050"/>
            <a:ext cx="2517775" cy="1589088"/>
            <a:chOff x="453997" y="4648200"/>
            <a:chExt cx="2517803" cy="1588532"/>
          </a:xfrm>
        </p:grpSpPr>
        <p:sp>
          <p:nvSpPr>
            <p:cNvPr id="37916" name="Isosceles Triangle 17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7" name="TextBox 18"/>
            <p:cNvSpPr txBox="1">
              <a:spLocks noChangeArrowheads="1"/>
            </p:cNvSpPr>
            <p:nvPr/>
          </p:nvSpPr>
          <p:spPr bwMode="auto">
            <a:xfrm>
              <a:off x="453997" y="5867400"/>
              <a:ext cx="14478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running away</a:t>
              </a:r>
            </a:p>
          </p:txBody>
        </p:sp>
      </p:grpSp>
      <p:grpSp>
        <p:nvGrpSpPr>
          <p:cNvPr id="37895" name="Group 19"/>
          <p:cNvGrpSpPr>
            <a:grpSpLocks/>
          </p:cNvGrpSpPr>
          <p:nvPr/>
        </p:nvGrpSpPr>
        <p:grpSpPr bwMode="auto">
          <a:xfrm>
            <a:off x="4692650" y="4210050"/>
            <a:ext cx="2373313" cy="1589088"/>
            <a:chOff x="598266" y="4648200"/>
            <a:chExt cx="2373534" cy="1588532"/>
          </a:xfrm>
        </p:grpSpPr>
        <p:sp>
          <p:nvSpPr>
            <p:cNvPr id="37914" name="Isosceles Triangle 20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5" name="TextBox 21"/>
            <p:cNvSpPr txBox="1">
              <a:spLocks noChangeArrowheads="1"/>
            </p:cNvSpPr>
            <p:nvPr/>
          </p:nvSpPr>
          <p:spPr bwMode="auto">
            <a:xfrm>
              <a:off x="598266" y="5867400"/>
              <a:ext cx="11592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propensity</a:t>
              </a:r>
            </a:p>
          </p:txBody>
        </p:sp>
      </p:grpSp>
      <p:grpSp>
        <p:nvGrpSpPr>
          <p:cNvPr id="37896" name="Group 46"/>
          <p:cNvGrpSpPr>
            <a:grpSpLocks/>
          </p:cNvGrpSpPr>
          <p:nvPr/>
        </p:nvGrpSpPr>
        <p:grpSpPr bwMode="auto">
          <a:xfrm>
            <a:off x="70366" y="1771650"/>
            <a:ext cx="7743322" cy="4933950"/>
            <a:chOff x="70366" y="2133600"/>
            <a:chExt cx="7743349" cy="4933950"/>
          </a:xfrm>
        </p:grpSpPr>
        <p:grpSp>
          <p:nvGrpSpPr>
            <p:cNvPr id="37907" name="Group 42"/>
            <p:cNvGrpSpPr>
              <a:grpSpLocks/>
            </p:cNvGrpSpPr>
            <p:nvPr/>
          </p:nvGrpSpPr>
          <p:grpSpPr bwMode="auto">
            <a:xfrm>
              <a:off x="1333386" y="2133600"/>
              <a:ext cx="6480329" cy="2362200"/>
              <a:chOff x="1333386" y="2133600"/>
              <a:chExt cx="6480329" cy="2362200"/>
            </a:xfrm>
          </p:grpSpPr>
          <p:cxnSp>
            <p:nvCxnSpPr>
              <p:cNvPr id="37909" name="Straight Arrow Connector 23"/>
              <p:cNvCxnSpPr>
                <a:cxnSpLocks noChangeShapeType="1"/>
                <a:stCxn id="37922" idx="0"/>
                <a:endCxn id="37918" idx="0"/>
              </p:cNvCxnSpPr>
              <p:nvPr/>
            </p:nvCxnSpPr>
            <p:spPr bwMode="auto">
              <a:xfrm>
                <a:off x="1333386" y="2133600"/>
                <a:ext cx="1465074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0" name="Straight Arrow Connector 25"/>
              <p:cNvCxnSpPr>
                <a:cxnSpLocks noChangeShapeType="1"/>
                <a:stCxn id="37918" idx="0"/>
                <a:endCxn id="37920" idx="0"/>
              </p:cNvCxnSpPr>
              <p:nvPr/>
            </p:nvCxnSpPr>
            <p:spPr bwMode="auto">
              <a:xfrm flipV="1">
                <a:off x="2798460" y="2133600"/>
                <a:ext cx="1735456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1" name="Straight Arrow Connector 27"/>
              <p:cNvCxnSpPr>
                <a:cxnSpLocks noChangeShapeType="1"/>
                <a:stCxn id="37918" idx="0"/>
                <a:endCxn id="37914" idx="0"/>
              </p:cNvCxnSpPr>
              <p:nvPr/>
            </p:nvCxnSpPr>
            <p:spPr bwMode="auto">
              <a:xfrm>
                <a:off x="2798460" y="4495800"/>
                <a:ext cx="3086533" cy="0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2" name="Straight Arrow Connector 29"/>
              <p:cNvCxnSpPr>
                <a:cxnSpLocks noChangeShapeType="1"/>
                <a:stCxn id="37920" idx="0"/>
                <a:endCxn id="37916" idx="0"/>
              </p:cNvCxnSpPr>
              <p:nvPr/>
            </p:nvCxnSpPr>
            <p:spPr bwMode="auto">
              <a:xfrm>
                <a:off x="4533916" y="2133600"/>
                <a:ext cx="3279799" cy="838200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3" name="Straight Arrow Connector 31"/>
              <p:cNvCxnSpPr>
                <a:cxnSpLocks noChangeShapeType="1"/>
                <a:stCxn id="37914" idx="0"/>
                <a:endCxn id="37916" idx="0"/>
              </p:cNvCxnSpPr>
              <p:nvPr/>
            </p:nvCxnSpPr>
            <p:spPr bwMode="auto">
              <a:xfrm flipV="1">
                <a:off x="5884993" y="2971800"/>
                <a:ext cx="1928722" cy="1524000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7908" name="TextBox 44"/>
            <p:cNvSpPr txBox="1">
              <a:spLocks noChangeArrowheads="1"/>
            </p:cNvSpPr>
            <p:nvPr/>
          </p:nvSpPr>
          <p:spPr bwMode="auto">
            <a:xfrm>
              <a:off x="70366" y="6359664"/>
              <a:ext cx="252044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sz="2000" dirty="0">
                  <a:solidFill>
                    <a:srgbClr val="FF0000"/>
                  </a:solidFill>
                </a:rPr>
                <a:t>How </a:t>
              </a:r>
              <a:r>
                <a:rPr lang="en-US" sz="2000" dirty="0" smtClean="0">
                  <a:solidFill>
                    <a:srgbClr val="FF0000"/>
                  </a:solidFill>
                </a:rPr>
                <a:t>beliefs are </a:t>
              </a:r>
              <a:r>
                <a:rPr lang="en-US" sz="2000" dirty="0">
                  <a:solidFill>
                    <a:srgbClr val="FF0000"/>
                  </a:solidFill>
                </a:rPr>
                <a:t>/ can </a:t>
              </a:r>
            </a:p>
            <a:p>
              <a:pPr algn="l" eaLnBrk="1" hangingPunct="1"/>
              <a:r>
                <a:rPr lang="en-US" sz="2000" dirty="0">
                  <a:solidFill>
                    <a:srgbClr val="FF0000"/>
                  </a:solidFill>
                </a:rPr>
                <a:t>be related</a:t>
              </a:r>
            </a:p>
          </p:txBody>
        </p:sp>
      </p:grp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5715000" y="3067503"/>
            <a:ext cx="3279775" cy="3583983"/>
            <a:chOff x="5714999" y="3429453"/>
            <a:chExt cx="3279477" cy="3583983"/>
          </a:xfrm>
        </p:grpSpPr>
        <p:grpSp>
          <p:nvGrpSpPr>
            <p:cNvPr id="37902" name="Group 43"/>
            <p:cNvGrpSpPr>
              <a:grpSpLocks/>
            </p:cNvGrpSpPr>
            <p:nvPr/>
          </p:nvGrpSpPr>
          <p:grpSpPr bwMode="auto">
            <a:xfrm>
              <a:off x="5714999" y="3429453"/>
              <a:ext cx="3279477" cy="2362200"/>
              <a:chOff x="5714999" y="3429453"/>
              <a:chExt cx="3279477" cy="2362200"/>
            </a:xfrm>
          </p:grpSpPr>
          <p:cxnSp>
            <p:nvCxnSpPr>
              <p:cNvPr id="37904" name="Straight Arrow Connector 32"/>
              <p:cNvCxnSpPr>
                <a:cxnSpLocks noChangeShapeType="1"/>
                <a:stCxn id="37914" idx="4"/>
                <a:endCxn id="37916" idx="4"/>
              </p:cNvCxnSpPr>
              <p:nvPr/>
            </p:nvCxnSpPr>
            <p:spPr bwMode="auto">
              <a:xfrm flipV="1">
                <a:off x="7065839" y="4267653"/>
                <a:ext cx="1928637" cy="15240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05" name="Straight Arrow Connector 36"/>
              <p:cNvCxnSpPr>
                <a:cxnSpLocks noChangeShapeType="1"/>
                <a:stCxn id="37920" idx="4"/>
                <a:endCxn id="37916" idx="4"/>
              </p:cNvCxnSpPr>
              <p:nvPr/>
            </p:nvCxnSpPr>
            <p:spPr bwMode="auto">
              <a:xfrm>
                <a:off x="5714999" y="3429453"/>
                <a:ext cx="3279477" cy="8382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06" name="Straight Arrow Connector 39"/>
              <p:cNvCxnSpPr>
                <a:cxnSpLocks noChangeShapeType="1"/>
                <a:stCxn id="37920" idx="4"/>
                <a:endCxn id="37914" idx="4"/>
              </p:cNvCxnSpPr>
              <p:nvPr/>
            </p:nvCxnSpPr>
            <p:spPr bwMode="auto">
              <a:xfrm>
                <a:off x="5714999" y="3429453"/>
                <a:ext cx="1350840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7903" name="TextBox 45"/>
            <p:cNvSpPr txBox="1">
              <a:spLocks noChangeArrowheads="1"/>
            </p:cNvSpPr>
            <p:nvPr/>
          </p:nvSpPr>
          <p:spPr bwMode="auto">
            <a:xfrm>
              <a:off x="6468879" y="6305550"/>
              <a:ext cx="221764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1FE115"/>
                  </a:solidFill>
                </a:rPr>
                <a:t>How referents </a:t>
              </a:r>
              <a:r>
                <a:rPr lang="en-US" sz="2000" dirty="0" smtClean="0">
                  <a:solidFill>
                    <a:srgbClr val="1FE115"/>
                  </a:solidFill>
                </a:rPr>
                <a:t>(in</a:t>
              </a:r>
            </a:p>
            <a:p>
              <a:pPr eaLnBrk="1" hangingPunct="1"/>
              <a:r>
                <a:rPr lang="en-US" sz="2000" dirty="0" smtClean="0">
                  <a:solidFill>
                    <a:srgbClr val="1FE115"/>
                  </a:solidFill>
                </a:rPr>
                <a:t>reality) are </a:t>
              </a:r>
              <a:r>
                <a:rPr lang="en-US" sz="2000" dirty="0">
                  <a:solidFill>
                    <a:srgbClr val="1FE115"/>
                  </a:solidFill>
                </a:rPr>
                <a:t>related</a:t>
              </a:r>
            </a:p>
          </p:txBody>
        </p:sp>
      </p:grpSp>
      <p:grpSp>
        <p:nvGrpSpPr>
          <p:cNvPr id="11" name="Group 57"/>
          <p:cNvGrpSpPr>
            <a:grpSpLocks/>
          </p:cNvGrpSpPr>
          <p:nvPr/>
        </p:nvGrpSpPr>
        <p:grpSpPr bwMode="auto">
          <a:xfrm>
            <a:off x="152400" y="3143250"/>
            <a:ext cx="6477000" cy="3295650"/>
            <a:chOff x="152400" y="3505200"/>
            <a:chExt cx="6477000" cy="3295710"/>
          </a:xfrm>
        </p:grpSpPr>
        <p:cxnSp>
          <p:nvCxnSpPr>
            <p:cNvPr id="37899" name="Straight Arrow Connector 49"/>
            <p:cNvCxnSpPr>
              <a:cxnSpLocks noChangeShapeType="1"/>
            </p:cNvCxnSpPr>
            <p:nvPr/>
          </p:nvCxnSpPr>
          <p:spPr bwMode="auto">
            <a:xfrm>
              <a:off x="152400" y="3505200"/>
              <a:ext cx="6477000" cy="838200"/>
            </a:xfrm>
            <a:prstGeom prst="straightConnector1">
              <a:avLst/>
            </a:prstGeom>
            <a:noFill/>
            <a:ln w="381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900" name="Straight Arrow Connector 50"/>
            <p:cNvCxnSpPr>
              <a:cxnSpLocks noChangeShapeType="1"/>
            </p:cNvCxnSpPr>
            <p:nvPr/>
          </p:nvCxnSpPr>
          <p:spPr bwMode="auto">
            <a:xfrm rot="16200000" flipH="1">
              <a:off x="-304800" y="3962400"/>
              <a:ext cx="2362200" cy="1447800"/>
            </a:xfrm>
            <a:prstGeom prst="straightConnector1">
              <a:avLst/>
            </a:prstGeom>
            <a:noFill/>
            <a:ln w="381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901" name="TextBox 56"/>
            <p:cNvSpPr txBox="1">
              <a:spLocks noChangeArrowheads="1"/>
            </p:cNvSpPr>
            <p:nvPr/>
          </p:nvSpPr>
          <p:spPr bwMode="auto">
            <a:xfrm>
              <a:off x="3068917" y="6400800"/>
              <a:ext cx="262963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B0F0"/>
                  </a:solidFill>
                </a:rPr>
                <a:t>How terms are related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5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90600"/>
            <a:ext cx="6705600" cy="762000"/>
          </a:xfrm>
        </p:spPr>
        <p:txBody>
          <a:bodyPr/>
          <a:lstStyle/>
          <a:p>
            <a:r>
              <a:rPr lang="en-US" sz="2800" b="1" dirty="0" smtClean="0"/>
              <a:t>Biomedical Informatics</a:t>
            </a:r>
            <a:endParaRPr lang="en-US" sz="28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600" y="1524000"/>
          <a:ext cx="8686800" cy="476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95688615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51670177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781910971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3941396346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50723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Realism-based Ontology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Inter-disciplinary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Data,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Information, Knowledge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Science,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Problem Solving,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Decision Making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Improving Health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654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Entity identification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205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Terminologies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18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Classification Systems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671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Semantic Interoperability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713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Decision Support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3586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Education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927331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117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438400" y="990600"/>
            <a:ext cx="647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438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8915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 bwMode="auto">
          <a:xfrm>
            <a:off x="2438400" y="2971800"/>
            <a:ext cx="6477000" cy="33172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u="sng" dirty="0" smtClean="0">
                <a:solidFill>
                  <a:schemeClr val="tx1"/>
                </a:solidFill>
                <a:latin typeface="Times" pitchFamily="122" charset="0"/>
              </a:rPr>
              <a:t>Success rests on 4 essential distinctions!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</a:rPr>
              <a:t>    ‘ontology’	</a:t>
            </a: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   ‘an ontology’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         reality 	   representation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  <a:sym typeface="Wingdings" panose="05000000000000000000" pitchFamily="2" charset="2"/>
              </a:rPr>
              <a:t>    particulars	   universals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  continuants	   </a:t>
            </a:r>
            <a:r>
              <a:rPr lang="en-US" b="0" dirty="0" err="1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occurrents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604792" y="5648131"/>
            <a:ext cx="5320008" cy="5334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6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Continuants </a:t>
            </a:r>
            <a:r>
              <a:rPr lang="en-US" dirty="0" smtClean="0">
                <a:sym typeface="Wingdings" panose="05000000000000000000" pitchFamily="2" charset="2"/>
              </a:rPr>
              <a:t> </a:t>
            </a:r>
            <a:r>
              <a:rPr lang="en-US" dirty="0" err="1" smtClean="0">
                <a:sym typeface="Wingdings" panose="05000000000000000000" pitchFamily="2" charset="2"/>
              </a:rPr>
              <a:t>Occurrents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Continuant</a:t>
                      </a:r>
                      <a:endParaRPr lang="en-US" sz="3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 bwMode="auto">
          <a:xfrm flipH="1">
            <a:off x="2321560" y="2362200"/>
            <a:ext cx="673608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10270834" y="12954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343150" y="2644170"/>
            <a:ext cx="3124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Entities that at any time they exist,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exist </a:t>
            </a:r>
          </a:p>
          <a:p>
            <a:r>
              <a:rPr lang="en-US" i="1" u="sng" dirty="0" smtClean="0">
                <a:solidFill>
                  <a:schemeClr val="bg1"/>
                </a:solidFill>
              </a:rPr>
              <a:t>in total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753100" y="2638425"/>
            <a:ext cx="3124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Entities that at any time they exist,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exist only </a:t>
            </a:r>
          </a:p>
          <a:p>
            <a:r>
              <a:rPr lang="en-US" i="1" u="sng" dirty="0" smtClean="0">
                <a:solidFill>
                  <a:schemeClr val="bg1"/>
                </a:solidFill>
              </a:rPr>
              <a:t>partially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6361" y="6520190"/>
            <a:ext cx="89814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dirty="0">
                <a:solidFill>
                  <a:schemeClr val="bg1"/>
                </a:solidFill>
              </a:rPr>
              <a:t>Smith B, Ceusters W. Ontological Realism as a Methodology for Coordinated Evolution of Scientific Ontologies. Applied Ontology, 2010;5(3-4):139-188.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91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6324600" y="5334000"/>
            <a:ext cx="19812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14600" y="5334000"/>
            <a:ext cx="28956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867400" y="2667000"/>
            <a:ext cx="2895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819400" y="2667000"/>
            <a:ext cx="2133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ontological square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Continuant</a:t>
                      </a:r>
                      <a:endParaRPr lang="en-US" sz="3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Types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Tooth</a:t>
                      </a: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Teeth grinding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Particulars</a:t>
                      </a:r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My left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maxillary first molar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My teeth</a:t>
                      </a: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grinding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 bwMode="auto">
          <a:xfrm flipH="1">
            <a:off x="76200" y="2362200"/>
            <a:ext cx="89814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86360" y="3962400"/>
            <a:ext cx="8981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82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609600" y="5079024"/>
            <a:ext cx="6096000" cy="4572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Biomedical Informatics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886200"/>
          </a:xfrm>
        </p:spPr>
        <p:txBody>
          <a:bodyPr/>
          <a:lstStyle/>
          <a:p>
            <a:r>
              <a:rPr lang="en-US" b="1" u="sng" dirty="0" smtClean="0"/>
              <a:t>Definition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marL="0" indent="0"/>
            <a:r>
              <a:rPr lang="en-US" i="1" dirty="0"/>
              <a:t>Biomedical informatics (BMI) is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the </a:t>
            </a:r>
            <a:r>
              <a:rPr lang="en-US" i="1" dirty="0"/>
              <a:t>interdisciplinary field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that </a:t>
            </a:r>
            <a:r>
              <a:rPr lang="en-US" i="1" dirty="0"/>
              <a:t>studies and pursues the effective uses of biomedical data, information, and knowledge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for </a:t>
            </a:r>
            <a:r>
              <a:rPr lang="en-US" i="1" dirty="0"/>
              <a:t>scientific inquiry, problem solving, and decision making</a:t>
            </a:r>
            <a:r>
              <a:rPr lang="en-US" i="1" dirty="0" smtClean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driven </a:t>
            </a:r>
            <a:r>
              <a:rPr lang="en-US" i="1" dirty="0"/>
              <a:t>by efforts to improve human health.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3255" y="5903893"/>
            <a:ext cx="8850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CA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EH </a:t>
            </a:r>
            <a:r>
              <a:rPr lang="en-US" sz="1400" dirty="0" err="1">
                <a:solidFill>
                  <a:schemeClr val="bg1"/>
                </a:solidFill>
              </a:rPr>
              <a:t>Shortliffe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LM </a:t>
            </a:r>
            <a:r>
              <a:rPr lang="en-US" sz="1400" dirty="0">
                <a:solidFill>
                  <a:schemeClr val="bg1"/>
                </a:solidFill>
              </a:rPr>
              <a:t>Currie, </a:t>
            </a:r>
            <a:r>
              <a:rPr lang="en-US" sz="1400" dirty="0" smtClean="0">
                <a:solidFill>
                  <a:schemeClr val="bg1"/>
                </a:solidFill>
              </a:rPr>
              <a:t>PL </a:t>
            </a:r>
            <a:r>
              <a:rPr lang="en-US" sz="1400" dirty="0">
                <a:solidFill>
                  <a:schemeClr val="bg1"/>
                </a:solidFill>
              </a:rPr>
              <a:t>Elkin, </a:t>
            </a:r>
            <a:r>
              <a:rPr lang="en-US" sz="1400" dirty="0" smtClean="0">
                <a:solidFill>
                  <a:schemeClr val="bg1"/>
                </a:solidFill>
              </a:rPr>
              <a:t>LE </a:t>
            </a:r>
            <a:r>
              <a:rPr lang="en-US" sz="1400" dirty="0">
                <a:solidFill>
                  <a:schemeClr val="bg1"/>
                </a:solidFill>
              </a:rPr>
              <a:t>Hunter, </a:t>
            </a:r>
            <a:r>
              <a:rPr lang="en-US" sz="1400" dirty="0" smtClean="0">
                <a:solidFill>
                  <a:schemeClr val="bg1"/>
                </a:solidFill>
              </a:rPr>
              <a:t>TR </a:t>
            </a:r>
            <a:r>
              <a:rPr lang="en-US" sz="1400" dirty="0">
                <a:solidFill>
                  <a:schemeClr val="bg1"/>
                </a:solidFill>
              </a:rPr>
              <a:t>Johnson, </a:t>
            </a:r>
            <a:r>
              <a:rPr lang="en-US" sz="1400" dirty="0" smtClean="0">
                <a:solidFill>
                  <a:schemeClr val="bg1"/>
                </a:solidFill>
              </a:rPr>
              <a:t>IJ </a:t>
            </a:r>
            <a:r>
              <a:rPr lang="en-US" sz="1400" dirty="0" err="1">
                <a:solidFill>
                  <a:schemeClr val="bg1"/>
                </a:solidFill>
              </a:rPr>
              <a:t>Kalet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LA </a:t>
            </a:r>
            <a:r>
              <a:rPr lang="en-US" sz="1400" dirty="0" err="1">
                <a:solidFill>
                  <a:schemeClr val="bg1"/>
                </a:solidFill>
              </a:rPr>
              <a:t>Lenert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MA </a:t>
            </a:r>
            <a:r>
              <a:rPr lang="en-US" sz="1400" dirty="0" err="1">
                <a:solidFill>
                  <a:schemeClr val="bg1"/>
                </a:solidFill>
              </a:rPr>
              <a:t>Musen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JG </a:t>
            </a:r>
            <a:r>
              <a:rPr lang="en-US" sz="1400" dirty="0" err="1">
                <a:solidFill>
                  <a:schemeClr val="bg1"/>
                </a:solidFill>
              </a:rPr>
              <a:t>Ozbolt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JW </a:t>
            </a:r>
            <a:r>
              <a:rPr lang="en-US" sz="1400" dirty="0">
                <a:solidFill>
                  <a:schemeClr val="bg1"/>
                </a:solidFill>
              </a:rPr>
              <a:t>Smith, </a:t>
            </a:r>
            <a:r>
              <a:rPr lang="en-US" sz="1400" dirty="0" smtClean="0">
                <a:solidFill>
                  <a:schemeClr val="bg1"/>
                </a:solidFill>
              </a:rPr>
              <a:t>PZ </a:t>
            </a:r>
            <a:r>
              <a:rPr lang="en-US" sz="1400" dirty="0" err="1">
                <a:solidFill>
                  <a:schemeClr val="bg1"/>
                </a:solidFill>
              </a:rPr>
              <a:t>Tarczy-Hornoch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</a:rPr>
              <a:t>JWilliamson</a:t>
            </a:r>
            <a:r>
              <a:rPr lang="en-US" sz="1400" dirty="0">
                <a:solidFill>
                  <a:schemeClr val="bg1"/>
                </a:solidFill>
              </a:rPr>
              <a:t>; AMIA Board white paper: definition of biomedical informatics and specification of core competencies for graduate education in the discipline, </a:t>
            </a:r>
            <a:r>
              <a:rPr lang="en-US" sz="1400" i="1" dirty="0">
                <a:solidFill>
                  <a:schemeClr val="bg1"/>
                </a:solidFill>
              </a:rPr>
              <a:t>Journal of the American Medical Informatics Association</a:t>
            </a:r>
            <a:r>
              <a:rPr lang="en-US" sz="1400" dirty="0">
                <a:solidFill>
                  <a:schemeClr val="bg1"/>
                </a:solidFill>
              </a:rPr>
              <a:t>, Volume 19, Issue 6, 1 November 2012, Pages 931–938, https://doi.org/10.1136/amiajnl-2012-001053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17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6324600" y="5334000"/>
            <a:ext cx="19812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14600" y="5334000"/>
            <a:ext cx="28956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867400" y="2667000"/>
            <a:ext cx="2895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819400" y="2667000"/>
            <a:ext cx="2133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ontological square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Continuant</a:t>
                      </a:r>
                      <a:endParaRPr lang="en-US" sz="3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Types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Tooth</a:t>
                      </a: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Teeth grinding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Particulars</a:t>
                      </a:r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My left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maxillary first molar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My teeth</a:t>
                      </a: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grinding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6" name="Straight Arrow Connector 15"/>
          <p:cNvCxnSpPr/>
          <p:nvPr/>
        </p:nvCxnSpPr>
        <p:spPr bwMode="auto">
          <a:xfrm flipV="1">
            <a:off x="3962400" y="3505200"/>
            <a:ext cx="0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7315200" y="3505200"/>
            <a:ext cx="0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341880" y="4028182"/>
            <a:ext cx="17700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Instance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of </a:t>
            </a:r>
            <a:r>
              <a:rPr lang="en-US" i="1" u="sng" dirty="0" smtClean="0">
                <a:solidFill>
                  <a:schemeClr val="bg1"/>
                </a:solidFill>
              </a:rPr>
              <a:t>at t</a:t>
            </a:r>
            <a:endParaRPr lang="en-US" i="1" u="sng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69476" y="4028182"/>
            <a:ext cx="17700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Instance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of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 flipH="1">
            <a:off x="76200" y="2362200"/>
            <a:ext cx="89814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86360" y="3962400"/>
            <a:ext cx="8981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29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Simple, yet seemingly hard to grasp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1524000"/>
            <a:ext cx="9144000" cy="1943273"/>
            <a:chOff x="0" y="2933527"/>
            <a:chExt cx="9144000" cy="1943273"/>
          </a:xfrm>
        </p:grpSpPr>
        <p:sp>
          <p:nvSpPr>
            <p:cNvPr id="11" name="Rectangle 10"/>
            <p:cNvSpPr/>
            <p:nvPr/>
          </p:nvSpPr>
          <p:spPr bwMode="auto">
            <a:xfrm>
              <a:off x="0" y="2933527"/>
              <a:ext cx="9144000" cy="194327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0" y="2933527"/>
              <a:ext cx="9144000" cy="1857548"/>
              <a:chOff x="0" y="2933527"/>
              <a:chExt cx="9144000" cy="185754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2933527"/>
                <a:ext cx="9144000" cy="990946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62525" y="3502561"/>
                <a:ext cx="2595562" cy="383639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4800" y="3924300"/>
                <a:ext cx="7048500" cy="335211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31556" y="3929150"/>
                <a:ext cx="1431443" cy="298972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4800" y="4257675"/>
                <a:ext cx="6086475" cy="533400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3228065" y="2959298"/>
                <a:ext cx="278313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b="0" dirty="0" smtClean="0">
                    <a:solidFill>
                      <a:schemeClr val="tx1"/>
                    </a:solidFill>
                    <a:latin typeface="AVGmdBU" panose="02000600000000000000" pitchFamily="2" charset="-128"/>
                    <a:ea typeface="AVGmdBU" panose="02000600000000000000" pitchFamily="2" charset="-128"/>
                  </a:rPr>
                  <a:t>Methods </a:t>
                </a:r>
                <a:r>
                  <a:rPr lang="en-US" sz="1300" b="0" dirty="0" err="1" smtClean="0">
                    <a:solidFill>
                      <a:schemeClr val="tx1"/>
                    </a:solidFill>
                    <a:latin typeface="AVGmdBU" panose="02000600000000000000" pitchFamily="2" charset="-128"/>
                    <a:ea typeface="AVGmdBU" panose="02000600000000000000" pitchFamily="2" charset="-128"/>
                  </a:rPr>
                  <a:t>Inf</a:t>
                </a:r>
                <a:r>
                  <a:rPr lang="en-US" sz="1300" b="0" dirty="0" smtClean="0">
                    <a:solidFill>
                      <a:schemeClr val="tx1"/>
                    </a:solidFill>
                    <a:latin typeface="AVGmdBU" panose="02000600000000000000" pitchFamily="2" charset="-128"/>
                    <a:ea typeface="AVGmdBU" panose="02000600000000000000" pitchFamily="2" charset="-128"/>
                  </a:rPr>
                  <a:t> Med 2011; 50: 203-216</a:t>
                </a:r>
                <a:endParaRPr lang="en-US" sz="1300" b="0" dirty="0">
                  <a:solidFill>
                    <a:schemeClr val="tx1"/>
                  </a:solidFill>
                  <a:latin typeface="AVGmdBU" panose="02000600000000000000" pitchFamily="2" charset="-128"/>
                  <a:ea typeface="AVGmdBU" panose="02000600000000000000" pitchFamily="2" charset="-128"/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60938"/>
            <a:ext cx="9191632" cy="337554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3460938"/>
            <a:ext cx="1981200" cy="64867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3213" y="3471319"/>
            <a:ext cx="1841787" cy="529896"/>
            <a:chOff x="63213" y="3604669"/>
            <a:chExt cx="1841787" cy="529896"/>
          </a:xfrm>
        </p:grpSpPr>
        <p:sp>
          <p:nvSpPr>
            <p:cNvPr id="14" name="TextBox 13"/>
            <p:cNvSpPr txBox="1"/>
            <p:nvPr/>
          </p:nvSpPr>
          <p:spPr>
            <a:xfrm>
              <a:off x="63213" y="3604669"/>
              <a:ext cx="13548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Page 205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 bwMode="auto">
            <a:xfrm>
              <a:off x="152400" y="4023890"/>
              <a:ext cx="1752600" cy="110675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18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68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could the distinction account for it ?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2771774" y="1752600"/>
          <a:ext cx="6296025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9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Continuant</a:t>
                      </a:r>
                      <a:endParaRPr lang="en-US" sz="3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 bwMode="auto">
          <a:xfrm flipH="1">
            <a:off x="2771774" y="2362200"/>
            <a:ext cx="628586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771774" y="1752600"/>
            <a:ext cx="1" cy="609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ounded Rectangle 20"/>
          <p:cNvSpPr/>
          <p:nvPr/>
        </p:nvSpPr>
        <p:spPr bwMode="auto">
          <a:xfrm>
            <a:off x="6498748" y="4953000"/>
            <a:ext cx="2097088" cy="119252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22" charset="0"/>
              </a:rPr>
              <a:t>Reversible Process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22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6400800" y="2748973"/>
            <a:ext cx="2195036" cy="123062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22" charset="0"/>
              </a:rPr>
              <a:t>Irreversible Process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2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198" y="2748973"/>
            <a:ext cx="51662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0" i="1" dirty="0" smtClean="0">
                <a:solidFill>
                  <a:schemeClr val="bg1"/>
                </a:solidFill>
                <a:latin typeface="Minion-Regular"/>
              </a:rPr>
              <a:t>‘the </a:t>
            </a:r>
            <a:r>
              <a:rPr lang="en-US" b="0" i="1" dirty="0">
                <a:solidFill>
                  <a:schemeClr val="bg1"/>
                </a:solidFill>
                <a:latin typeface="Minion-Regular"/>
              </a:rPr>
              <a:t>distinction between</a:t>
            </a:r>
          </a:p>
          <a:p>
            <a:pPr algn="l"/>
            <a:r>
              <a:rPr lang="en-US" b="0" i="1" dirty="0">
                <a:solidFill>
                  <a:schemeClr val="bg1"/>
                </a:solidFill>
                <a:latin typeface="Minion-Regular"/>
              </a:rPr>
              <a:t>continuants and </a:t>
            </a:r>
            <a:r>
              <a:rPr lang="en-US" b="0" i="1" dirty="0" err="1">
                <a:solidFill>
                  <a:schemeClr val="bg1"/>
                </a:solidFill>
                <a:latin typeface="Minion-Regular"/>
              </a:rPr>
              <a:t>occurrents</a:t>
            </a:r>
            <a:r>
              <a:rPr lang="en-US" b="0" i="1" dirty="0">
                <a:solidFill>
                  <a:schemeClr val="bg1"/>
                </a:solidFill>
                <a:latin typeface="Minion-Regular"/>
              </a:rPr>
              <a:t> does </a:t>
            </a:r>
            <a:r>
              <a:rPr lang="en-US" b="0" i="1" dirty="0" smtClean="0">
                <a:solidFill>
                  <a:schemeClr val="bg1"/>
                </a:solidFill>
                <a:latin typeface="Minion-Regular"/>
              </a:rPr>
              <a:t>not account </a:t>
            </a:r>
            <a:r>
              <a:rPr lang="en-US" b="0" i="1" dirty="0">
                <a:solidFill>
                  <a:schemeClr val="bg1"/>
                </a:solidFill>
                <a:latin typeface="Minion-Regular"/>
              </a:rPr>
              <a:t>for the contrast between reversible</a:t>
            </a:r>
          </a:p>
          <a:p>
            <a:pPr algn="l"/>
            <a:r>
              <a:rPr lang="en-US" b="0" i="1" dirty="0">
                <a:solidFill>
                  <a:schemeClr val="bg1"/>
                </a:solidFill>
                <a:latin typeface="Minion-Regular"/>
              </a:rPr>
              <a:t>and irreversible </a:t>
            </a:r>
            <a:r>
              <a:rPr lang="en-US" b="0" i="1" dirty="0" smtClean="0">
                <a:solidFill>
                  <a:schemeClr val="bg1"/>
                </a:solidFill>
                <a:latin typeface="Minion-Regular"/>
              </a:rPr>
              <a:t>processes’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5422106"/>
            <a:ext cx="5410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  <a:ea typeface="Times New Roman" panose="02020603050405020304" pitchFamily="18" charset="0"/>
              </a:rPr>
              <a:t>Maojo</a:t>
            </a:r>
            <a:r>
              <a:rPr lang="en-US" sz="1400" dirty="0">
                <a:solidFill>
                  <a:schemeClr val="bg1"/>
                </a:solidFill>
                <a:ea typeface="Times New Roman" panose="02020603050405020304" pitchFamily="18" charset="0"/>
              </a:rPr>
              <a:t> V, Crespo J, Garcia-</a:t>
            </a:r>
            <a:r>
              <a:rPr lang="en-US" sz="1400" dirty="0" err="1">
                <a:solidFill>
                  <a:schemeClr val="bg1"/>
                </a:solidFill>
                <a:ea typeface="Times New Roman" panose="02020603050405020304" pitchFamily="18" charset="0"/>
              </a:rPr>
              <a:t>Remesal</a:t>
            </a:r>
            <a:r>
              <a:rPr lang="en-US" sz="1400" dirty="0">
                <a:solidFill>
                  <a:schemeClr val="bg1"/>
                </a:solidFill>
                <a:ea typeface="Times New Roman" panose="02020603050405020304" pitchFamily="18" charset="0"/>
              </a:rPr>
              <a:t> M, de la </a:t>
            </a:r>
            <a:r>
              <a:rPr lang="en-US" sz="1400" dirty="0" err="1">
                <a:solidFill>
                  <a:schemeClr val="bg1"/>
                </a:solidFill>
                <a:ea typeface="Times New Roman" panose="02020603050405020304" pitchFamily="18" charset="0"/>
              </a:rPr>
              <a:t>Iglesia</a:t>
            </a:r>
            <a:r>
              <a:rPr lang="en-US" sz="1400" dirty="0">
                <a:solidFill>
                  <a:schemeClr val="bg1"/>
                </a:solidFill>
                <a:ea typeface="Times New Roman" panose="02020603050405020304" pitchFamily="18" charset="0"/>
              </a:rPr>
              <a:t> D, Pérez-Rey D, </a:t>
            </a:r>
            <a:r>
              <a:rPr lang="en-US" sz="1400" dirty="0" err="1">
                <a:solidFill>
                  <a:schemeClr val="bg1"/>
                </a:solidFill>
                <a:ea typeface="Times New Roman" panose="02020603050405020304" pitchFamily="18" charset="0"/>
              </a:rPr>
              <a:t>Kulikowski</a:t>
            </a:r>
            <a:r>
              <a:rPr lang="en-US" sz="1400" dirty="0">
                <a:solidFill>
                  <a:schemeClr val="bg1"/>
                </a:solidFill>
                <a:ea typeface="Times New Roman" panose="02020603050405020304" pitchFamily="18" charset="0"/>
              </a:rPr>
              <a:t> C. </a:t>
            </a:r>
            <a:endParaRPr lang="en-US" sz="1400" dirty="0" smtClean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algn="r"/>
            <a:r>
              <a:rPr lang="en-US" sz="14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Biomedical </a:t>
            </a:r>
            <a:r>
              <a:rPr lang="en-US" sz="1400" dirty="0">
                <a:solidFill>
                  <a:schemeClr val="bg1"/>
                </a:solidFill>
                <a:ea typeface="Times New Roman" panose="02020603050405020304" pitchFamily="18" charset="0"/>
              </a:rPr>
              <a:t>Ontologies: Toward scientific debate. </a:t>
            </a:r>
            <a:endParaRPr lang="en-US" sz="1400" dirty="0" smtClean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algn="r"/>
            <a:r>
              <a:rPr lang="de-DE" sz="14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Methods </a:t>
            </a:r>
            <a:r>
              <a:rPr lang="de-DE" sz="1400" dirty="0">
                <a:solidFill>
                  <a:schemeClr val="bg1"/>
                </a:solidFill>
                <a:ea typeface="Times New Roman" panose="02020603050405020304" pitchFamily="18" charset="0"/>
              </a:rPr>
              <a:t>Inf Med 2011; 50 (3</a:t>
            </a:r>
            <a:r>
              <a:rPr lang="de-DE" sz="14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):203-216.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84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importance of temporal indexing</a:t>
            </a:r>
          </a:p>
        </p:txBody>
      </p:sp>
      <p:sp>
        <p:nvSpPr>
          <p:cNvPr id="7987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5BD212-9BAB-4A1C-A7B0-274D4E897E43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123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3562350" y="4648200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7162800" y="4738688"/>
            <a:ext cx="169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7162800" y="441007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9" name="Text Box 6"/>
          <p:cNvSpPr txBox="1">
            <a:spLocks noChangeArrowheads="1"/>
          </p:cNvSpPr>
          <p:nvPr/>
        </p:nvSpPr>
        <p:spPr bwMode="auto">
          <a:xfrm>
            <a:off x="5715000" y="5943600"/>
            <a:ext cx="2655888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this-1’s stomach</a:t>
            </a:r>
          </a:p>
        </p:txBody>
      </p:sp>
      <p:sp>
        <p:nvSpPr>
          <p:cNvPr id="79880" name="AutoShape 7"/>
          <p:cNvSpPr>
            <a:spLocks noChangeArrowheads="1"/>
          </p:cNvSpPr>
          <p:nvPr/>
        </p:nvSpPr>
        <p:spPr bwMode="auto">
          <a:xfrm>
            <a:off x="1122363" y="2757488"/>
            <a:ext cx="131445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benign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sp>
        <p:nvSpPr>
          <p:cNvPr id="79881" name="Text Box 8"/>
          <p:cNvSpPr txBox="1">
            <a:spLocks noChangeArrowheads="1"/>
          </p:cNvSpPr>
          <p:nvPr/>
        </p:nvSpPr>
        <p:spPr bwMode="auto">
          <a:xfrm>
            <a:off x="371475" y="464502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cxnSp>
        <p:nvCxnSpPr>
          <p:cNvPr id="79882" name="AutoShape 9"/>
          <p:cNvCxnSpPr>
            <a:cxnSpLocks noChangeShapeType="1"/>
            <a:stCxn id="79879" idx="0"/>
            <a:endCxn id="79888" idx="2"/>
          </p:cNvCxnSpPr>
          <p:nvPr/>
        </p:nvCxnSpPr>
        <p:spPr bwMode="auto">
          <a:xfrm flipV="1">
            <a:off x="7043738" y="3622675"/>
            <a:ext cx="33337" cy="2320925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3" name="Rectangle 10"/>
          <p:cNvSpPr>
            <a:spLocks noChangeArrowheads="1"/>
          </p:cNvSpPr>
          <p:nvPr/>
        </p:nvSpPr>
        <p:spPr bwMode="auto">
          <a:xfrm>
            <a:off x="0" y="4495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9884" name="Text Box 11"/>
          <p:cNvSpPr txBox="1">
            <a:spLocks noChangeArrowheads="1"/>
          </p:cNvSpPr>
          <p:nvPr/>
        </p:nvSpPr>
        <p:spPr bwMode="auto">
          <a:xfrm>
            <a:off x="2286000" y="5943600"/>
            <a:ext cx="1044575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this-4</a:t>
            </a:r>
          </a:p>
        </p:txBody>
      </p:sp>
      <p:sp>
        <p:nvSpPr>
          <p:cNvPr id="79885" name="AutoShape 12"/>
          <p:cNvSpPr>
            <a:spLocks noChangeArrowheads="1"/>
          </p:cNvSpPr>
          <p:nvPr/>
        </p:nvSpPr>
        <p:spPr bwMode="auto">
          <a:xfrm>
            <a:off x="3200400" y="2755900"/>
            <a:ext cx="182880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malignant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cxnSp>
        <p:nvCxnSpPr>
          <p:cNvPr id="79886" name="AutoShape 13"/>
          <p:cNvCxnSpPr>
            <a:cxnSpLocks noChangeShapeType="1"/>
            <a:stCxn id="79884" idx="0"/>
            <a:endCxn id="79885" idx="2"/>
          </p:cNvCxnSpPr>
          <p:nvPr/>
        </p:nvCxnSpPr>
        <p:spPr bwMode="auto">
          <a:xfrm flipV="1">
            <a:off x="2808288" y="3803650"/>
            <a:ext cx="1306512" cy="2139950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7" name="Text Box 14"/>
          <p:cNvSpPr txBox="1">
            <a:spLocks noChangeArrowheads="1"/>
          </p:cNvSpPr>
          <p:nvPr/>
        </p:nvSpPr>
        <p:spPr bwMode="auto">
          <a:xfrm>
            <a:off x="3886200" y="57150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FF3300"/>
                </a:solidFill>
              </a:rPr>
              <a:t>partOf </a:t>
            </a:r>
            <a:r>
              <a:rPr lang="en-US" altLang="en-US" sz="1800">
                <a:solidFill>
                  <a:srgbClr val="FF3300"/>
                </a:solidFill>
              </a:rPr>
              <a:t>at t</a:t>
            </a:r>
            <a:r>
              <a:rPr lang="en-US" altLang="en-US" sz="1800" baseline="-2500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79888" name="AutoShape 15"/>
          <p:cNvSpPr>
            <a:spLocks noChangeArrowheads="1"/>
          </p:cNvSpPr>
          <p:nvPr/>
        </p:nvSpPr>
        <p:spPr bwMode="auto">
          <a:xfrm>
            <a:off x="6324600" y="3048000"/>
            <a:ext cx="1504950" cy="5746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stomach</a:t>
            </a:r>
          </a:p>
        </p:txBody>
      </p:sp>
      <p:cxnSp>
        <p:nvCxnSpPr>
          <p:cNvPr id="79889" name="AutoShape 16"/>
          <p:cNvCxnSpPr>
            <a:cxnSpLocks noChangeShapeType="1"/>
            <a:stCxn id="79884" idx="3"/>
            <a:endCxn id="79879" idx="1"/>
          </p:cNvCxnSpPr>
          <p:nvPr/>
        </p:nvCxnSpPr>
        <p:spPr bwMode="auto">
          <a:xfrm>
            <a:off x="3330575" y="6208713"/>
            <a:ext cx="2384425" cy="0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90" name="Text Box 17"/>
          <p:cNvSpPr txBox="1">
            <a:spLocks noChangeArrowheads="1"/>
          </p:cNvSpPr>
          <p:nvPr/>
        </p:nvSpPr>
        <p:spPr bwMode="auto">
          <a:xfrm>
            <a:off x="3886200" y="63246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FF3300"/>
                </a:solidFill>
              </a:rPr>
              <a:t>partOf </a:t>
            </a:r>
            <a:r>
              <a:rPr lang="en-US" altLang="en-US" sz="1800">
                <a:solidFill>
                  <a:srgbClr val="FF3300"/>
                </a:solidFill>
              </a:rPr>
              <a:t>at t</a:t>
            </a:r>
            <a:r>
              <a:rPr lang="en-US" altLang="en-US" sz="1800" baseline="-25000">
                <a:solidFill>
                  <a:srgbClr val="FF3300"/>
                </a:solidFill>
              </a:rPr>
              <a:t>2</a:t>
            </a:r>
          </a:p>
        </p:txBody>
      </p:sp>
      <p:cxnSp>
        <p:nvCxnSpPr>
          <p:cNvPr id="79891" name="AutoShape 18"/>
          <p:cNvCxnSpPr>
            <a:cxnSpLocks noChangeShapeType="1"/>
            <a:stCxn id="79884" idx="0"/>
            <a:endCxn id="79880" idx="2"/>
          </p:cNvCxnSpPr>
          <p:nvPr/>
        </p:nvCxnSpPr>
        <p:spPr bwMode="auto">
          <a:xfrm flipH="1" flipV="1">
            <a:off x="1779588" y="3805238"/>
            <a:ext cx="1028700" cy="2138362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2486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importance of temporal indexing</a:t>
            </a:r>
          </a:p>
        </p:txBody>
      </p:sp>
      <p:sp>
        <p:nvSpPr>
          <p:cNvPr id="7987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5BD212-9BAB-4A1C-A7B0-274D4E897E43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124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3562350" y="4648200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7162800" y="4738688"/>
            <a:ext cx="169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7162800" y="441007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9" name="Text Box 6"/>
          <p:cNvSpPr txBox="1">
            <a:spLocks noChangeArrowheads="1"/>
          </p:cNvSpPr>
          <p:nvPr/>
        </p:nvSpPr>
        <p:spPr bwMode="auto">
          <a:xfrm>
            <a:off x="5715794" y="5795962"/>
            <a:ext cx="2655888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this-1’s stomach</a:t>
            </a:r>
          </a:p>
        </p:txBody>
      </p:sp>
      <p:sp>
        <p:nvSpPr>
          <p:cNvPr id="79880" name="AutoShape 7"/>
          <p:cNvSpPr>
            <a:spLocks noChangeArrowheads="1"/>
          </p:cNvSpPr>
          <p:nvPr/>
        </p:nvSpPr>
        <p:spPr bwMode="auto">
          <a:xfrm>
            <a:off x="742950" y="2757488"/>
            <a:ext cx="131445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benign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sp>
        <p:nvSpPr>
          <p:cNvPr id="79881" name="Text Box 8"/>
          <p:cNvSpPr txBox="1">
            <a:spLocks noChangeArrowheads="1"/>
          </p:cNvSpPr>
          <p:nvPr/>
        </p:nvSpPr>
        <p:spPr bwMode="auto">
          <a:xfrm>
            <a:off x="371475" y="464502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cxnSp>
        <p:nvCxnSpPr>
          <p:cNvPr id="79882" name="AutoShape 9"/>
          <p:cNvCxnSpPr>
            <a:cxnSpLocks noChangeShapeType="1"/>
            <a:stCxn id="79879" idx="0"/>
            <a:endCxn id="79888" idx="2"/>
          </p:cNvCxnSpPr>
          <p:nvPr/>
        </p:nvCxnSpPr>
        <p:spPr bwMode="auto">
          <a:xfrm flipV="1">
            <a:off x="7043738" y="3622675"/>
            <a:ext cx="0" cy="2173287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3" name="Rectangle 10"/>
          <p:cNvSpPr>
            <a:spLocks noChangeArrowheads="1"/>
          </p:cNvSpPr>
          <p:nvPr/>
        </p:nvSpPr>
        <p:spPr bwMode="auto">
          <a:xfrm>
            <a:off x="0" y="4495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9884" name="Text Box 11"/>
          <p:cNvSpPr txBox="1">
            <a:spLocks noChangeArrowheads="1"/>
          </p:cNvSpPr>
          <p:nvPr/>
        </p:nvSpPr>
        <p:spPr bwMode="auto">
          <a:xfrm>
            <a:off x="877888" y="5334000"/>
            <a:ext cx="1044575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this-4</a:t>
            </a:r>
          </a:p>
        </p:txBody>
      </p:sp>
      <p:sp>
        <p:nvSpPr>
          <p:cNvPr id="79885" name="AutoShape 12"/>
          <p:cNvSpPr>
            <a:spLocks noChangeArrowheads="1"/>
          </p:cNvSpPr>
          <p:nvPr/>
        </p:nvSpPr>
        <p:spPr bwMode="auto">
          <a:xfrm>
            <a:off x="3200400" y="2755900"/>
            <a:ext cx="182880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malignant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cxnSp>
        <p:nvCxnSpPr>
          <p:cNvPr id="79886" name="AutoShape 13"/>
          <p:cNvCxnSpPr>
            <a:cxnSpLocks noChangeShapeType="1"/>
            <a:stCxn id="20" idx="0"/>
            <a:endCxn id="79885" idx="2"/>
          </p:cNvCxnSpPr>
          <p:nvPr/>
        </p:nvCxnSpPr>
        <p:spPr bwMode="auto">
          <a:xfrm flipH="1" flipV="1">
            <a:off x="4114800" y="3803650"/>
            <a:ext cx="1" cy="2328069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7" name="Text Box 14"/>
          <p:cNvSpPr txBox="1">
            <a:spLocks noChangeArrowheads="1"/>
          </p:cNvSpPr>
          <p:nvPr/>
        </p:nvSpPr>
        <p:spPr bwMode="auto">
          <a:xfrm>
            <a:off x="2332038" y="5279232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err="1">
                <a:solidFill>
                  <a:srgbClr val="FF3300"/>
                </a:solidFill>
              </a:rPr>
              <a:t>partOf</a:t>
            </a:r>
            <a:r>
              <a:rPr lang="en-US" altLang="en-US" sz="1800" b="0" dirty="0">
                <a:solidFill>
                  <a:srgbClr val="FF3300"/>
                </a:solidFill>
              </a:rPr>
              <a:t> </a:t>
            </a:r>
            <a:r>
              <a:rPr lang="en-US" altLang="en-US" sz="1800" dirty="0">
                <a:solidFill>
                  <a:srgbClr val="FF3300"/>
                </a:solidFill>
              </a:rPr>
              <a:t>at t</a:t>
            </a:r>
            <a:r>
              <a:rPr lang="en-US" altLang="en-US" sz="1800" baseline="-25000" dirty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79888" name="AutoShape 15"/>
          <p:cNvSpPr>
            <a:spLocks noChangeArrowheads="1"/>
          </p:cNvSpPr>
          <p:nvPr/>
        </p:nvSpPr>
        <p:spPr bwMode="auto">
          <a:xfrm>
            <a:off x="6291263" y="3048000"/>
            <a:ext cx="1504950" cy="5746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stomach</a:t>
            </a:r>
          </a:p>
        </p:txBody>
      </p:sp>
      <p:cxnSp>
        <p:nvCxnSpPr>
          <p:cNvPr id="79889" name="AutoShape 16"/>
          <p:cNvCxnSpPr>
            <a:cxnSpLocks noChangeShapeType="1"/>
            <a:stCxn id="79884" idx="3"/>
            <a:endCxn id="79879" idx="1"/>
          </p:cNvCxnSpPr>
          <p:nvPr/>
        </p:nvCxnSpPr>
        <p:spPr bwMode="auto">
          <a:xfrm>
            <a:off x="1922463" y="5598319"/>
            <a:ext cx="3793331" cy="461962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90" name="Text Box 17"/>
          <p:cNvSpPr txBox="1">
            <a:spLocks noChangeArrowheads="1"/>
          </p:cNvSpPr>
          <p:nvPr/>
        </p:nvSpPr>
        <p:spPr bwMode="auto">
          <a:xfrm>
            <a:off x="4876800" y="6408737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err="1">
                <a:solidFill>
                  <a:srgbClr val="FF3300"/>
                </a:solidFill>
              </a:rPr>
              <a:t>partOf</a:t>
            </a:r>
            <a:r>
              <a:rPr lang="en-US" altLang="en-US" sz="1800" b="0" dirty="0">
                <a:solidFill>
                  <a:srgbClr val="FF3300"/>
                </a:solidFill>
              </a:rPr>
              <a:t> </a:t>
            </a:r>
            <a:r>
              <a:rPr lang="en-US" altLang="en-US" sz="1800" dirty="0">
                <a:solidFill>
                  <a:srgbClr val="FF3300"/>
                </a:solidFill>
              </a:rPr>
              <a:t>at t</a:t>
            </a:r>
            <a:r>
              <a:rPr lang="en-US" altLang="en-US" sz="1800" baseline="-25000" dirty="0">
                <a:solidFill>
                  <a:srgbClr val="FF3300"/>
                </a:solidFill>
              </a:rPr>
              <a:t>2</a:t>
            </a:r>
          </a:p>
        </p:txBody>
      </p:sp>
      <p:cxnSp>
        <p:nvCxnSpPr>
          <p:cNvPr id="79891" name="AutoShape 18"/>
          <p:cNvCxnSpPr>
            <a:cxnSpLocks noChangeShapeType="1"/>
          </p:cNvCxnSpPr>
          <p:nvPr/>
        </p:nvCxnSpPr>
        <p:spPr bwMode="auto">
          <a:xfrm flipH="1" flipV="1">
            <a:off x="1400175" y="3805238"/>
            <a:ext cx="1" cy="1747837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592862" y="6131719"/>
            <a:ext cx="1043877" cy="52322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chemeClr val="tx1"/>
                </a:solidFill>
              </a:rPr>
              <a:t>this-5</a:t>
            </a:r>
            <a:endParaRPr lang="en-US" altLang="en-US" sz="2800" dirty="0">
              <a:solidFill>
                <a:schemeClr val="tx1"/>
              </a:solidFill>
            </a:endParaRPr>
          </a:p>
        </p:txBody>
      </p:sp>
      <p:cxnSp>
        <p:nvCxnSpPr>
          <p:cNvPr id="29" name="AutoShape 16"/>
          <p:cNvCxnSpPr>
            <a:cxnSpLocks noChangeShapeType="1"/>
            <a:stCxn id="20" idx="3"/>
            <a:endCxn id="79879" idx="1"/>
          </p:cNvCxnSpPr>
          <p:nvPr/>
        </p:nvCxnSpPr>
        <p:spPr bwMode="auto">
          <a:xfrm flipV="1">
            <a:off x="4636739" y="6060281"/>
            <a:ext cx="1079055" cy="333048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56284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5B3EF8E-780E-43CC-BA9C-B026BE40A1E6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125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943600" y="1219200"/>
            <a:ext cx="2362200" cy="2209800"/>
            <a:chOff x="3744" y="768"/>
            <a:chExt cx="1488" cy="1392"/>
          </a:xfrm>
        </p:grpSpPr>
        <p:sp>
          <p:nvSpPr>
            <p:cNvPr id="84000" name="Rectangle 3"/>
            <p:cNvSpPr>
              <a:spLocks noChangeArrowheads="1"/>
            </p:cNvSpPr>
            <p:nvPr/>
          </p:nvSpPr>
          <p:spPr bwMode="auto">
            <a:xfrm>
              <a:off x="3744" y="768"/>
              <a:ext cx="1488" cy="1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graphicFrame>
          <p:nvGraphicFramePr>
            <p:cNvPr id="84001" name="Object 4"/>
            <p:cNvGraphicFramePr>
              <a:graphicFrameLocks noChangeAspect="1"/>
            </p:cNvGraphicFramePr>
            <p:nvPr/>
          </p:nvGraphicFramePr>
          <p:xfrm>
            <a:off x="3936" y="864"/>
            <a:ext cx="1140" cy="1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906" name="Photo Editor-foto" r:id="rId4" imgW="5447619" imgH="5304762" progId="MSPhotoEd.3">
                    <p:embed/>
                  </p:oleObj>
                </mc:Choice>
                <mc:Fallback>
                  <p:oleObj name="Photo Editor-foto" r:id="rId4" imgW="5447619" imgH="5304762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" y="864"/>
                          <a:ext cx="1140" cy="111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276600" y="1219200"/>
            <a:ext cx="2362200" cy="2209800"/>
            <a:chOff x="2064" y="768"/>
            <a:chExt cx="1488" cy="1392"/>
          </a:xfrm>
        </p:grpSpPr>
        <p:sp>
          <p:nvSpPr>
            <p:cNvPr id="83998" name="Rectangle 6"/>
            <p:cNvSpPr>
              <a:spLocks noChangeArrowheads="1"/>
            </p:cNvSpPr>
            <p:nvPr/>
          </p:nvSpPr>
          <p:spPr bwMode="auto">
            <a:xfrm>
              <a:off x="2064" y="768"/>
              <a:ext cx="1488" cy="1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rgbClr val="000066"/>
                </a:solidFill>
              </a:endParaRPr>
            </a:p>
          </p:txBody>
        </p:sp>
        <p:graphicFrame>
          <p:nvGraphicFramePr>
            <p:cNvPr id="83999" name="Object 7"/>
            <p:cNvGraphicFramePr>
              <a:graphicFrameLocks noChangeAspect="1"/>
            </p:cNvGraphicFramePr>
            <p:nvPr/>
          </p:nvGraphicFramePr>
          <p:xfrm>
            <a:off x="2208" y="864"/>
            <a:ext cx="1200" cy="11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907" name="Photo Editor-foto" r:id="rId6" imgW="6428571" imgH="6133333" progId="MSPhotoEd.3">
                    <p:embed/>
                  </p:oleObj>
                </mc:Choice>
                <mc:Fallback>
                  <p:oleObj name="Photo Editor-foto" r:id="rId6" imgW="6428571" imgH="6133333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" y="864"/>
                          <a:ext cx="1200" cy="114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3973" name="AutoShape 8"/>
          <p:cNvSpPr>
            <a:spLocks noGrp="1" noChangeArrowheads="1"/>
          </p:cNvSpPr>
          <p:nvPr>
            <p:ph type="title"/>
          </p:nvPr>
        </p:nvSpPr>
        <p:spPr>
          <a:xfrm>
            <a:off x="309563" y="461963"/>
            <a:ext cx="8434387" cy="631825"/>
          </a:xfrm>
        </p:spPr>
        <p:txBody>
          <a:bodyPr/>
          <a:lstStyle/>
          <a:p>
            <a:pPr eaLnBrk="1" hangingPunct="1"/>
            <a:r>
              <a:rPr lang="nl-BE" altLang="en-US" smtClean="0"/>
              <a:t>Continuants preserve identity while changing</a:t>
            </a:r>
            <a:endParaRPr lang="nl-NL" altLang="en-US" smtClean="0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981200" y="4114800"/>
            <a:ext cx="6324600" cy="2524125"/>
            <a:chOff x="1248" y="2592"/>
            <a:chExt cx="3984" cy="1590"/>
          </a:xfrm>
        </p:grpSpPr>
        <p:grpSp>
          <p:nvGrpSpPr>
            <p:cNvPr id="83989" name="Group 10"/>
            <p:cNvGrpSpPr>
              <a:grpSpLocks/>
            </p:cNvGrpSpPr>
            <p:nvPr/>
          </p:nvGrpSpPr>
          <p:grpSpPr bwMode="auto">
            <a:xfrm>
              <a:off x="2064" y="2592"/>
              <a:ext cx="1488" cy="1392"/>
              <a:chOff x="2064" y="2592"/>
              <a:chExt cx="1488" cy="1392"/>
            </a:xfrm>
          </p:grpSpPr>
          <p:sp>
            <p:nvSpPr>
              <p:cNvPr id="83996" name="Rectangle 11"/>
              <p:cNvSpPr>
                <a:spLocks noChangeArrowheads="1"/>
              </p:cNvSpPr>
              <p:nvPr/>
            </p:nvSpPr>
            <p:spPr bwMode="auto">
              <a:xfrm>
                <a:off x="2064" y="2592"/>
                <a:ext cx="1488" cy="13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83997" name="Object 12"/>
              <p:cNvGraphicFramePr>
                <a:graphicFrameLocks noChangeAspect="1"/>
              </p:cNvGraphicFramePr>
              <p:nvPr/>
            </p:nvGraphicFramePr>
            <p:xfrm>
              <a:off x="2208" y="2688"/>
              <a:ext cx="1200" cy="11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0908" name="Photo Editor-foto" r:id="rId8" imgW="1352381" imgH="1267002" progId="MSPhotoEd.3">
                      <p:embed/>
                    </p:oleObj>
                  </mc:Choice>
                  <mc:Fallback>
                    <p:oleObj name="Photo Editor-foto" r:id="rId8" imgW="1352381" imgH="1267002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08" y="2688"/>
                            <a:ext cx="1200" cy="1124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83990" name="Group 13"/>
            <p:cNvGrpSpPr>
              <a:grpSpLocks/>
            </p:cNvGrpSpPr>
            <p:nvPr/>
          </p:nvGrpSpPr>
          <p:grpSpPr bwMode="auto">
            <a:xfrm>
              <a:off x="3744" y="2592"/>
              <a:ext cx="1488" cy="1392"/>
              <a:chOff x="3744" y="2592"/>
              <a:chExt cx="1488" cy="1392"/>
            </a:xfrm>
          </p:grpSpPr>
          <p:sp>
            <p:nvSpPr>
              <p:cNvPr id="83994" name="Rectangle 14"/>
              <p:cNvSpPr>
                <a:spLocks noChangeArrowheads="1"/>
              </p:cNvSpPr>
              <p:nvPr/>
            </p:nvSpPr>
            <p:spPr bwMode="auto">
              <a:xfrm>
                <a:off x="3744" y="2592"/>
                <a:ext cx="1488" cy="13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83995" name="Object 15"/>
              <p:cNvGraphicFramePr>
                <a:graphicFrameLocks noChangeAspect="1"/>
              </p:cNvGraphicFramePr>
              <p:nvPr/>
            </p:nvGraphicFramePr>
            <p:xfrm>
              <a:off x="3883" y="2688"/>
              <a:ext cx="1200" cy="11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0909" name="Photo Editor-foto" r:id="rId10" imgW="1324160" imgH="1267002" progId="MSPhotoEd.3">
                      <p:embed/>
                    </p:oleObj>
                  </mc:Choice>
                  <mc:Fallback>
                    <p:oleObj name="Photo Editor-foto" r:id="rId10" imgW="1324160" imgH="1267002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83" y="2688"/>
                            <a:ext cx="1200" cy="114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83991" name="Text Box 16"/>
            <p:cNvSpPr txBox="1">
              <a:spLocks noChangeArrowheads="1"/>
            </p:cNvSpPr>
            <p:nvPr/>
          </p:nvSpPr>
          <p:spPr bwMode="auto">
            <a:xfrm>
              <a:off x="2352" y="3888"/>
              <a:ext cx="984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caterpillar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92" name="Text Box 17"/>
            <p:cNvSpPr txBox="1">
              <a:spLocks noChangeArrowheads="1"/>
            </p:cNvSpPr>
            <p:nvPr/>
          </p:nvSpPr>
          <p:spPr bwMode="auto">
            <a:xfrm>
              <a:off x="4128" y="3888"/>
              <a:ext cx="937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butterfly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93" name="Text Box 18"/>
            <p:cNvSpPr txBox="1">
              <a:spLocks noChangeArrowheads="1"/>
            </p:cNvSpPr>
            <p:nvPr/>
          </p:nvSpPr>
          <p:spPr bwMode="auto">
            <a:xfrm>
              <a:off x="1248" y="3072"/>
              <a:ext cx="687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animal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304800" y="2133600"/>
            <a:ext cx="8458200" cy="2203450"/>
            <a:chOff x="192" y="1344"/>
            <a:chExt cx="5328" cy="1388"/>
          </a:xfrm>
        </p:grpSpPr>
        <p:sp>
          <p:nvSpPr>
            <p:cNvPr id="83985" name="Line 20"/>
            <p:cNvSpPr>
              <a:spLocks noChangeShapeType="1"/>
            </p:cNvSpPr>
            <p:nvPr/>
          </p:nvSpPr>
          <p:spPr bwMode="auto">
            <a:xfrm>
              <a:off x="1968" y="2496"/>
              <a:ext cx="3552" cy="0"/>
            </a:xfrm>
            <a:prstGeom prst="line">
              <a:avLst/>
            </a:prstGeom>
            <a:noFill/>
            <a:ln w="76200">
              <a:solidFill>
                <a:srgbClr val="00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86" name="Text Box 21"/>
            <p:cNvSpPr txBox="1">
              <a:spLocks noChangeArrowheads="1"/>
            </p:cNvSpPr>
            <p:nvPr/>
          </p:nvSpPr>
          <p:spPr bwMode="auto">
            <a:xfrm>
              <a:off x="5232" y="1940"/>
              <a:ext cx="22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4000">
                  <a:solidFill>
                    <a:srgbClr val="0099FF"/>
                  </a:solidFill>
                  <a:cs typeface="Times New Roman" panose="02020603050405020304" pitchFamily="18" charset="0"/>
                </a:rPr>
                <a:t>t</a:t>
              </a:r>
              <a:endParaRPr lang="nl-NL" altLang="en-US" sz="4000">
                <a:solidFill>
                  <a:srgbClr val="0099FF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87" name="Text Box 22"/>
            <p:cNvSpPr txBox="1">
              <a:spLocks noChangeArrowheads="1"/>
            </p:cNvSpPr>
            <p:nvPr/>
          </p:nvSpPr>
          <p:spPr bwMode="auto">
            <a:xfrm>
              <a:off x="1248" y="1344"/>
              <a:ext cx="699" cy="5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human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 being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88" name="Text Box 23"/>
            <p:cNvSpPr txBox="1">
              <a:spLocks noChangeArrowheads="1"/>
            </p:cNvSpPr>
            <p:nvPr/>
          </p:nvSpPr>
          <p:spPr bwMode="auto">
            <a:xfrm>
              <a:off x="192" y="2208"/>
              <a:ext cx="814" cy="5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living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creature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2819400" y="3124200"/>
            <a:ext cx="2132013" cy="869950"/>
            <a:chOff x="1776" y="1968"/>
            <a:chExt cx="1343" cy="548"/>
          </a:xfrm>
        </p:grpSpPr>
        <p:sp>
          <p:nvSpPr>
            <p:cNvPr id="83981" name="Text Box 25"/>
            <p:cNvSpPr txBox="1">
              <a:spLocks noChangeArrowheads="1"/>
            </p:cNvSpPr>
            <p:nvPr/>
          </p:nvSpPr>
          <p:spPr bwMode="auto">
            <a:xfrm>
              <a:off x="2064" y="1968"/>
              <a:ext cx="3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me</a:t>
              </a:r>
            </a:p>
          </p:txBody>
        </p:sp>
        <p:grpSp>
          <p:nvGrpSpPr>
            <p:cNvPr id="83982" name="Group 26"/>
            <p:cNvGrpSpPr>
              <a:grpSpLocks/>
            </p:cNvGrpSpPr>
            <p:nvPr/>
          </p:nvGrpSpPr>
          <p:grpSpPr bwMode="auto">
            <a:xfrm>
              <a:off x="1776" y="2064"/>
              <a:ext cx="1343" cy="452"/>
              <a:chOff x="1776" y="2064"/>
              <a:chExt cx="1343" cy="452"/>
            </a:xfrm>
          </p:grpSpPr>
          <p:sp>
            <p:nvSpPr>
              <p:cNvPr id="83983" name="Text Box 27"/>
              <p:cNvSpPr txBox="1">
                <a:spLocks noChangeArrowheads="1"/>
              </p:cNvSpPr>
              <p:nvPr/>
            </p:nvSpPr>
            <p:spPr bwMode="auto">
              <a:xfrm>
                <a:off x="2592" y="2064"/>
                <a:ext cx="527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nl-BE" altLang="en-US" sz="2400">
                    <a:solidFill>
                      <a:schemeClr val="accent2"/>
                    </a:solidFill>
                    <a:cs typeface="Times New Roman" panose="02020603050405020304" pitchFamily="18" charset="0"/>
                  </a:rPr>
                  <a:t>child</a:t>
                </a:r>
                <a:endParaRPr lang="nl-NL" altLang="en-US" sz="2400">
                  <a:solidFill>
                    <a:schemeClr val="accent2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83984" name="Text Box 28"/>
              <p:cNvSpPr txBox="1">
                <a:spLocks noChangeArrowheads="1"/>
              </p:cNvSpPr>
              <p:nvPr/>
            </p:nvSpPr>
            <p:spPr bwMode="auto">
              <a:xfrm>
                <a:off x="1776" y="2112"/>
                <a:ext cx="846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Instance-of                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in 1960  </a:t>
                </a:r>
              </a:p>
            </p:txBody>
          </p:sp>
        </p:grpSp>
      </p:grp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5638800" y="3124200"/>
            <a:ext cx="2090738" cy="869950"/>
            <a:chOff x="3552" y="1968"/>
            <a:chExt cx="1317" cy="548"/>
          </a:xfrm>
        </p:grpSpPr>
        <p:sp>
          <p:nvSpPr>
            <p:cNvPr id="83978" name="Text Box 30"/>
            <p:cNvSpPr txBox="1">
              <a:spLocks noChangeArrowheads="1"/>
            </p:cNvSpPr>
            <p:nvPr/>
          </p:nvSpPr>
          <p:spPr bwMode="auto">
            <a:xfrm>
              <a:off x="4320" y="2064"/>
              <a:ext cx="549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adult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79" name="Text Box 31"/>
            <p:cNvSpPr txBox="1">
              <a:spLocks noChangeArrowheads="1"/>
            </p:cNvSpPr>
            <p:nvPr/>
          </p:nvSpPr>
          <p:spPr bwMode="auto">
            <a:xfrm>
              <a:off x="3744" y="1968"/>
              <a:ext cx="3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me</a:t>
              </a:r>
            </a:p>
          </p:txBody>
        </p:sp>
        <p:sp>
          <p:nvSpPr>
            <p:cNvPr id="83980" name="Text Box 32"/>
            <p:cNvSpPr txBox="1">
              <a:spLocks noChangeArrowheads="1"/>
            </p:cNvSpPr>
            <p:nvPr/>
          </p:nvSpPr>
          <p:spPr bwMode="auto">
            <a:xfrm>
              <a:off x="3552" y="2112"/>
              <a:ext cx="84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Instance-of          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since 1980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40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5363" name="Title 4"/>
          <p:cNvSpPr>
            <a:spLocks noGrp="1"/>
          </p:cNvSpPr>
          <p:nvPr>
            <p:ph type="ctrTitle"/>
          </p:nvPr>
        </p:nvSpPr>
        <p:spPr>
          <a:xfrm>
            <a:off x="723900" y="2201863"/>
            <a:ext cx="7696200" cy="1328737"/>
          </a:xfrm>
        </p:spPr>
        <p:txBody>
          <a:bodyPr/>
          <a:lstStyle/>
          <a:p>
            <a:r>
              <a:rPr lang="en-US" altLang="en-US" dirty="0" smtClean="0"/>
              <a:t>What happens if you don’t pay attention to these distinctions?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7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Shopping for ‘chicken’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127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1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2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076"/>
            <a:ext cx="9144000" cy="623592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5257800" y="990600"/>
            <a:ext cx="2057400" cy="16002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3" y="2011680"/>
            <a:ext cx="5174818" cy="477578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" y="487680"/>
            <a:ext cx="9138141" cy="637212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1600200" y="5029200"/>
            <a:ext cx="2286000" cy="16764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52400"/>
            <a:ext cx="6009834" cy="48768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97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status US / OECD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09600"/>
            <a:ext cx="9139737" cy="6248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30700" y="6129842"/>
            <a:ext cx="35955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dirty="0">
                <a:latin typeface="Arial" panose="020B0604020202020204" pitchFamily="34" charset="0"/>
              </a:rPr>
              <a:t>Health at a Glance 2017: </a:t>
            </a:r>
            <a:endParaRPr lang="en-US" sz="2000" b="0" dirty="0" smtClean="0">
              <a:latin typeface="Arial" panose="020B0604020202020204" pitchFamily="34" charset="0"/>
            </a:endParaRPr>
          </a:p>
          <a:p>
            <a:r>
              <a:rPr lang="en-US" sz="2000" b="0" dirty="0" smtClean="0">
                <a:latin typeface="Arial" panose="020B0604020202020204" pitchFamily="34" charset="0"/>
              </a:rPr>
              <a:t>USA/OECD </a:t>
            </a:r>
            <a:r>
              <a:rPr lang="en-US" sz="2000" b="0" dirty="0">
                <a:latin typeface="Arial" panose="020B0604020202020204" pitchFamily="34" charset="0"/>
              </a:rPr>
              <a:t>Indicators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0" y="609600"/>
            <a:ext cx="9144000" cy="6248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898" y="990600"/>
            <a:ext cx="6194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good is healthcare in the US?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20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Considered to be true in NDO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1676400"/>
            <a:ext cx="48768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</a:t>
            </a:r>
            <a:r>
              <a:rPr lang="en-US" dirty="0" smtClean="0"/>
              <a:t>odily processes exist,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Neurodegeneration exists,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All neurodegenerations are pathological processes,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 typical </a:t>
            </a:r>
            <a:r>
              <a:rPr lang="en-US" dirty="0" err="1" smtClean="0"/>
              <a:t>Alzheimers</a:t>
            </a:r>
            <a:r>
              <a:rPr lang="en-US" dirty="0" smtClean="0"/>
              <a:t> disease course exist,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All typical </a:t>
            </a:r>
            <a:r>
              <a:rPr lang="en-US" dirty="0" err="1" smtClean="0"/>
              <a:t>Alzheimers</a:t>
            </a:r>
            <a:r>
              <a:rPr lang="en-US" dirty="0" smtClean="0"/>
              <a:t> disease courses have some part which is a neurodegeneration,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…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71119"/>
            <a:ext cx="3683714" cy="495828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55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Considered to be true in NDO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676400"/>
            <a:ext cx="4564062" cy="4953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953000" y="1676400"/>
            <a:ext cx="39624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 marL="0" indent="0"/>
            <a:r>
              <a:rPr lang="en-US" sz="25000" kern="0" dirty="0" smtClean="0"/>
              <a:t> ?</a:t>
            </a:r>
            <a:endParaRPr lang="en-US" sz="25000" kern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80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88975" y="1322387"/>
            <a:ext cx="8378825" cy="4821238"/>
            <a:chOff x="688975" y="1322387"/>
            <a:chExt cx="8378825" cy="482123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2900" y="1322387"/>
              <a:ext cx="4762500" cy="3152775"/>
            </a:xfrm>
            <a:prstGeom prst="rect">
              <a:avLst/>
            </a:prstGeom>
          </p:spPr>
        </p:pic>
        <p:grpSp>
          <p:nvGrpSpPr>
            <p:cNvPr id="2" name="Group 12"/>
            <p:cNvGrpSpPr>
              <a:grpSpLocks/>
            </p:cNvGrpSpPr>
            <p:nvPr/>
          </p:nvGrpSpPr>
          <p:grpSpPr bwMode="auto">
            <a:xfrm>
              <a:off x="688975" y="3409950"/>
              <a:ext cx="8378825" cy="2733675"/>
              <a:chOff x="297" y="2458"/>
              <a:chExt cx="5326" cy="1722"/>
            </a:xfrm>
          </p:grpSpPr>
          <p:sp>
            <p:nvSpPr>
              <p:cNvPr id="16389" name="Rectangle 4"/>
              <p:cNvSpPr>
                <a:spLocks noChangeArrowheads="1"/>
              </p:cNvSpPr>
              <p:nvPr/>
            </p:nvSpPr>
            <p:spPr bwMode="auto">
              <a:xfrm>
                <a:off x="586" y="2458"/>
                <a:ext cx="2567" cy="291"/>
              </a:xfrm>
              <a:prstGeom prst="rect">
                <a:avLst/>
              </a:prstGeom>
              <a:solidFill>
                <a:srgbClr val="FF00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16390" name="Rectangle 5"/>
              <p:cNvSpPr>
                <a:spLocks noChangeArrowheads="1"/>
              </p:cNvSpPr>
              <p:nvPr/>
            </p:nvSpPr>
            <p:spPr bwMode="auto">
              <a:xfrm>
                <a:off x="297" y="3862"/>
                <a:ext cx="2282" cy="291"/>
              </a:xfrm>
              <a:prstGeom prst="rect">
                <a:avLst/>
              </a:prstGeom>
              <a:solidFill>
                <a:srgbClr val="FF00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16391" name="Text Box 6"/>
              <p:cNvSpPr txBox="1">
                <a:spLocks noChangeArrowheads="1"/>
              </p:cNvSpPr>
              <p:nvPr/>
            </p:nvSpPr>
            <p:spPr bwMode="auto">
              <a:xfrm>
                <a:off x="3482" y="3202"/>
                <a:ext cx="2141" cy="9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olidFill>
                      <a:schemeClr val="bg1"/>
                    </a:solidFill>
                  </a:rPr>
                  <a:t>Refer to the size of the books that do not fit on a normal Border’s Bookshop shelf</a:t>
                </a:r>
              </a:p>
            </p:txBody>
          </p:sp>
          <p:sp>
            <p:nvSpPr>
              <p:cNvPr id="16392" name="Line 8"/>
              <p:cNvSpPr>
                <a:spLocks noChangeShapeType="1"/>
              </p:cNvSpPr>
              <p:nvPr/>
            </p:nvSpPr>
            <p:spPr bwMode="auto">
              <a:xfrm flipH="1" flipV="1">
                <a:off x="2784" y="2806"/>
                <a:ext cx="735" cy="445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93" name="Line 9"/>
              <p:cNvSpPr>
                <a:spLocks noChangeShapeType="1"/>
              </p:cNvSpPr>
              <p:nvPr/>
            </p:nvSpPr>
            <p:spPr bwMode="auto">
              <a:xfrm flipH="1">
                <a:off x="2584" y="3615"/>
                <a:ext cx="924" cy="405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94" name="Line 10"/>
              <p:cNvSpPr>
                <a:spLocks noChangeShapeType="1"/>
              </p:cNvSpPr>
              <p:nvPr/>
            </p:nvSpPr>
            <p:spPr bwMode="auto">
              <a:xfrm flipV="1">
                <a:off x="634" y="2743"/>
                <a:ext cx="923" cy="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95" name="Line 11"/>
              <p:cNvSpPr>
                <a:spLocks noChangeShapeType="1"/>
              </p:cNvSpPr>
              <p:nvPr/>
            </p:nvSpPr>
            <p:spPr bwMode="auto">
              <a:xfrm>
                <a:off x="343" y="4102"/>
                <a:ext cx="878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" name="Oval 3"/>
            <p:cNvSpPr/>
            <p:nvPr/>
          </p:nvSpPr>
          <p:spPr bwMode="auto">
            <a:xfrm>
              <a:off x="7010400" y="1524000"/>
              <a:ext cx="1752600" cy="533400"/>
            </a:xfrm>
            <a:prstGeom prst="ellipse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1638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en-US" sz="2800" smtClean="0"/>
              <a:t>Border’s classification of medicine: what’s wrong ?</a:t>
            </a:r>
            <a:endParaRPr lang="nl-NL" altLang="en-US" sz="280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BE" altLang="en-US" sz="2800" i="1" dirty="0" smtClean="0"/>
              <a:t>Medicine</a:t>
            </a:r>
          </a:p>
          <a:p>
            <a:pPr marL="457200" lvl="1" indent="-223838" eaLnBrk="1" hangingPunct="1">
              <a:lnSpc>
                <a:spcPct val="90000"/>
              </a:lnSpc>
            </a:pPr>
            <a:r>
              <a:rPr lang="nl-BE" altLang="en-US" i="1" dirty="0" smtClean="0"/>
              <a:t>Mental health</a:t>
            </a:r>
          </a:p>
          <a:p>
            <a:pPr marL="457200" lvl="1" indent="-223838" eaLnBrk="1" hangingPunct="1">
              <a:lnSpc>
                <a:spcPct val="90000"/>
              </a:lnSpc>
            </a:pPr>
            <a:r>
              <a:rPr lang="nl-BE" altLang="en-US" i="1" dirty="0" smtClean="0"/>
              <a:t>Internal medicine</a:t>
            </a:r>
          </a:p>
          <a:p>
            <a:pPr marL="746125" lvl="2" indent="-288925" eaLnBrk="1" hangingPunct="1">
              <a:lnSpc>
                <a:spcPct val="90000"/>
              </a:lnSpc>
            </a:pPr>
            <a:r>
              <a:rPr lang="nl-BE" altLang="en-US" sz="2800" i="1" dirty="0" smtClean="0"/>
              <a:t>Endocrinology</a:t>
            </a:r>
          </a:p>
          <a:p>
            <a:pPr marL="858838" lvl="3" indent="-168275" eaLnBrk="1" hangingPunct="1">
              <a:lnSpc>
                <a:spcPct val="90000"/>
              </a:lnSpc>
            </a:pPr>
            <a:r>
              <a:rPr lang="nl-BE" altLang="en-US" sz="2800" i="1" dirty="0" smtClean="0"/>
              <a:t>Oversized endocrinology</a:t>
            </a:r>
          </a:p>
          <a:p>
            <a:pPr marL="746125" lvl="2" indent="-288925" eaLnBrk="1" hangingPunct="1">
              <a:lnSpc>
                <a:spcPct val="90000"/>
              </a:lnSpc>
            </a:pPr>
            <a:r>
              <a:rPr lang="nl-BE" altLang="en-US" sz="2800" i="1" dirty="0" smtClean="0"/>
              <a:t>Gastro-enterology</a:t>
            </a:r>
          </a:p>
          <a:p>
            <a:pPr marL="746125" lvl="2" indent="-288925" eaLnBrk="1" hangingPunct="1">
              <a:lnSpc>
                <a:spcPct val="90000"/>
              </a:lnSpc>
            </a:pPr>
            <a:r>
              <a:rPr lang="nl-BE" altLang="en-US" sz="2800" i="1" dirty="0" smtClean="0"/>
              <a:t>...</a:t>
            </a:r>
          </a:p>
          <a:p>
            <a:pPr marL="457200" lvl="1" indent="-223838" eaLnBrk="1" hangingPunct="1">
              <a:lnSpc>
                <a:spcPct val="90000"/>
              </a:lnSpc>
            </a:pPr>
            <a:r>
              <a:rPr lang="nl-BE" altLang="en-US" i="1" dirty="0" smtClean="0"/>
              <a:t>Pediatrics</a:t>
            </a:r>
          </a:p>
          <a:p>
            <a:pPr marL="457200" lvl="1" indent="-223838" eaLnBrk="1" hangingPunct="1">
              <a:lnSpc>
                <a:spcPct val="90000"/>
              </a:lnSpc>
            </a:pPr>
            <a:r>
              <a:rPr lang="nl-BE" altLang="en-US" i="1" dirty="0" smtClean="0"/>
              <a:t>...</a:t>
            </a:r>
          </a:p>
          <a:p>
            <a:pPr marL="457200" lvl="1" indent="-223838" eaLnBrk="1" hangingPunct="1">
              <a:lnSpc>
                <a:spcPct val="90000"/>
              </a:lnSpc>
            </a:pPr>
            <a:r>
              <a:rPr lang="nl-BE" altLang="en-US" i="1" dirty="0" smtClean="0"/>
              <a:t>Oversized medicine</a:t>
            </a:r>
            <a:endParaRPr lang="nl-NL" altLang="en-US" i="1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9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What type of mistake in ICHD?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‘</a:t>
            </a:r>
            <a:r>
              <a:rPr lang="en-US" altLang="en-US" i="1" smtClean="0"/>
              <a:t>13.1.2.4   Painful trigeminal neuropathy attributed to MS plaque</a:t>
            </a:r>
            <a:r>
              <a:rPr lang="en-US" altLang="en-US" smtClean="0"/>
              <a:t>’</a:t>
            </a:r>
          </a:p>
          <a:p>
            <a:r>
              <a:rPr lang="en-US" altLang="en-US" smtClean="0"/>
              <a:t>‘</a:t>
            </a:r>
            <a:r>
              <a:rPr lang="en-US" altLang="en-US" b="1" i="1" u="sng" smtClean="0"/>
              <a:t>attributed to</a:t>
            </a:r>
            <a:r>
              <a:rPr lang="en-US" altLang="en-US" smtClean="0"/>
              <a:t>’ relates to somebody’s opinion about what is the case, not to what is the case.</a:t>
            </a:r>
          </a:p>
          <a:p>
            <a:pPr lvl="1"/>
            <a:r>
              <a:rPr lang="en-US" altLang="en-US" sz="2400" smtClean="0"/>
              <a:t>the mistake: a feature on the side of the clinician – his (not) knowing - is taken to be a feature on the side of the patient.</a:t>
            </a:r>
          </a:p>
          <a:p>
            <a:r>
              <a:rPr lang="en-US" altLang="en-US" smtClean="0"/>
              <a:t>Similar mistakes:</a:t>
            </a:r>
          </a:p>
          <a:p>
            <a:pPr lvl="1"/>
            <a:r>
              <a:rPr lang="en-US" altLang="en-US" smtClean="0"/>
              <a:t>‘</a:t>
            </a:r>
            <a:r>
              <a:rPr lang="en-US" altLang="en-US" i="1" smtClean="0"/>
              <a:t>Probable migraine</a:t>
            </a:r>
            <a:r>
              <a:rPr lang="en-US" altLang="en-US" smtClean="0"/>
              <a:t>’</a:t>
            </a:r>
          </a:p>
          <a:p>
            <a:pPr lvl="1"/>
            <a:r>
              <a:rPr lang="en-US" altLang="en-US" smtClean="0"/>
              <a:t>‘</a:t>
            </a:r>
            <a:r>
              <a:rPr lang="en-US" altLang="en-US" i="1" smtClean="0"/>
              <a:t>facial pain of unknown origin</a:t>
            </a:r>
            <a:r>
              <a:rPr lang="en-US" altLang="en-US" smtClean="0"/>
              <a:t>’  </a:t>
            </a:r>
            <a:r>
              <a:rPr lang="en-US" altLang="en-US" sz="1400" smtClean="0"/>
              <a:t>(not in ICHD)</a:t>
            </a:r>
            <a:r>
              <a:rPr lang="en-US" altLang="en-US" smtClean="0"/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Geographic Locations: a good hierarchy 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Africa [Z01.058]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Americas [Z01.107]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Antarctic Regions [Z01.158]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Arctic Regions [Z01.208]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Asia [Z01.252]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Atlantic Islands [Z01.295]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Australia [Z01.338]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Cities [Z01.433]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Europe [Z01.542]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Historical Geographic Locations [Z01.586]  +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Indian Ocean Islands [Z01.600]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Oceania [Z01.678]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Oceans and Seas [Z01.756]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Pacific Islands [Z01.782]  +</a:t>
            </a:r>
          </a:p>
        </p:txBody>
      </p:sp>
      <p:sp>
        <p:nvSpPr>
          <p:cNvPr id="188518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76800" y="1981200"/>
            <a:ext cx="4038600" cy="25654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 err="1" smtClean="0">
                <a:solidFill>
                  <a:srgbClr val="FF0000"/>
                </a:solidFill>
              </a:rPr>
              <a:t>mereological</a:t>
            </a:r>
            <a:r>
              <a:rPr lang="en-US" altLang="en-US" dirty="0" smtClean="0">
                <a:solidFill>
                  <a:srgbClr val="FF0000"/>
                </a:solidFill>
              </a:rPr>
              <a:t> mess: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FF0000"/>
                </a:solidFill>
              </a:rPr>
              <a:t>mixture of geographic entities with socio-political entities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FF0000"/>
                </a:solidFill>
              </a:rPr>
              <a:t>mixture of space and time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0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1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5189" grpId="0" build="p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Geographic Locations [Z01]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Africa [Z01.058]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Americas [Z01.107]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Antarctic Regions [Z01.158]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Arctic Regions [Z01.208]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Asia [Z01.252]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Atlantic Islands [Z01.295]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Australia [Z01.338]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Cities [Z01.433]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Europe [Z01.542]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Historical Geographic Locations [Z01.586]  +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Indian Ocean Islands [Z01.600]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Oceania [Z01.678]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Oceans and Seas [Z01.756]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Pacific Islands [Z01.782]  +</a:t>
            </a:r>
          </a:p>
        </p:txBody>
      </p:sp>
      <p:sp>
        <p:nvSpPr>
          <p:cNvPr id="188826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53000" y="1981200"/>
            <a:ext cx="3886200" cy="4191000"/>
          </a:xfrm>
          <a:prstGeom prst="rect">
            <a:avLst/>
          </a:prstGeom>
          <a:solidFill>
            <a:srgbClr val="FF0000">
              <a:alpha val="50195"/>
            </a:srgbClr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Ancient Lands [Z01.586.035]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Austria-Hungary [Z01.586.117]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Commonwealth of Independent States [Z01.586.200]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Czechoslovakia [Z01.586.250]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European Union [Z01.586.300]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Germany [Z01.586.315]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Korea [Z01.586.407]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Middle East [Z01.586.500]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New Guinea [Z01.586.650]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Ottoman Empire [Z01.586.687]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Prussia [Z01.586.725]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Russia (Pre-1917) [Z01.586.800]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USSR [Z01.586.950]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Yugoslavia [Z01.586.980]  +		</a:t>
            </a:r>
          </a:p>
          <a:p>
            <a:pPr eaLnBrk="1" hangingPunct="1">
              <a:lnSpc>
                <a:spcPct val="80000"/>
              </a:lnSpc>
            </a:pPr>
            <a:endParaRPr lang="en-US" altLang="en-US" sz="1800" dirty="0" smtClean="0"/>
          </a:p>
        </p:txBody>
      </p:sp>
      <p:sp>
        <p:nvSpPr>
          <p:cNvPr id="1888261" name="Rectangle 5"/>
          <p:cNvSpPr>
            <a:spLocks noChangeArrowheads="1"/>
          </p:cNvSpPr>
          <p:nvPr/>
        </p:nvSpPr>
        <p:spPr bwMode="auto">
          <a:xfrm>
            <a:off x="234950" y="4114800"/>
            <a:ext cx="4414838" cy="293688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9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88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882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88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88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88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88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88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88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88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882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88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882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882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882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882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882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8260" grpId="0" build="p" animBg="1"/>
      <p:bldP spid="1888261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Geographic Locations [Z01]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Africa [Z01.058]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Americas [Z01.107]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Antarctic Regions [Z01.158]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Arctic Regions [Z01.208]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Asia [Z01.252]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Atlantic Islands [Z01.295]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Australia [Z01.338]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Cities [Z01.433]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Europe [Z01.542]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Historical Geographic Locations [Z01.586]  +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Indian Ocean Islands [Z01.600]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Oceania [Z01.678]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Oceans and Seas [Z01.756]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Pacific Islands [Z01.782]  +</a:t>
            </a:r>
          </a:p>
        </p:txBody>
      </p:sp>
      <p:sp>
        <p:nvSpPr>
          <p:cNvPr id="188826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53000" y="1981200"/>
            <a:ext cx="3886200" cy="4191000"/>
          </a:xfrm>
          <a:prstGeom prst="rect">
            <a:avLst/>
          </a:prstGeom>
          <a:solidFill>
            <a:srgbClr val="FF0000">
              <a:alpha val="50195"/>
            </a:srgbClr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Ancient Lands [Z01.586.035]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Austria-Hungary [Z01.586.117]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>
                <a:solidFill>
                  <a:srgbClr val="FFFF00"/>
                </a:solidFill>
              </a:rPr>
              <a:t>Commonwealth of Independent States [Z01.586.200]  +</a:t>
            </a:r>
            <a:r>
              <a:rPr lang="en-US" altLang="en-US" sz="1800" dirty="0" smtClean="0"/>
              <a:t>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Czechoslovakia [Z01.586.250]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>
                <a:solidFill>
                  <a:srgbClr val="FFFF00"/>
                </a:solidFill>
              </a:rPr>
              <a:t>European Union [Z01.586.300]</a:t>
            </a:r>
            <a:r>
              <a:rPr lang="en-US" altLang="en-US" sz="1800" dirty="0" smtClean="0"/>
              <a:t>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>
                <a:solidFill>
                  <a:srgbClr val="FFFF00"/>
                </a:solidFill>
              </a:rPr>
              <a:t>Germany [Z01.586.315]  +</a:t>
            </a:r>
            <a:r>
              <a:rPr lang="en-US" altLang="en-US" sz="1800" dirty="0" smtClean="0"/>
              <a:t>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Korea [Z01.586.407]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Middle East [Z01.586.500]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New Guinea [Z01.586.650]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Ottoman Empire [Z01.586.687]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Prussia [Z01.586.725]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Russia (Pre-1917) [Z01.586.800]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USSR [Z01.586.950]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Yugoslavia [Z01.586.980]  +		</a:t>
            </a:r>
          </a:p>
          <a:p>
            <a:pPr eaLnBrk="1" hangingPunct="1">
              <a:lnSpc>
                <a:spcPct val="80000"/>
              </a:lnSpc>
            </a:pPr>
            <a:endParaRPr lang="en-US" altLang="en-US" sz="1800" dirty="0" smtClean="0"/>
          </a:p>
        </p:txBody>
      </p:sp>
      <p:sp>
        <p:nvSpPr>
          <p:cNvPr id="1888261" name="Rectangle 5"/>
          <p:cNvSpPr>
            <a:spLocks noChangeArrowheads="1"/>
          </p:cNvSpPr>
          <p:nvPr/>
        </p:nvSpPr>
        <p:spPr bwMode="auto">
          <a:xfrm>
            <a:off x="234950" y="4114800"/>
            <a:ext cx="4414838" cy="293688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9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Principle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 hierarchical structure should not represent distinct hierarchical relations unless they are formally characterized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7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Diabetes Mellitus in MeSH 2008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174875"/>
            <a:ext cx="45720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3" y="2160588"/>
            <a:ext cx="389572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371725" y="3268663"/>
            <a:ext cx="6408738" cy="2173287"/>
            <a:chOff x="1494" y="2059"/>
            <a:chExt cx="4037" cy="1369"/>
          </a:xfrm>
        </p:grpSpPr>
        <p:sp>
          <p:nvSpPr>
            <p:cNvPr id="31759" name="Rectangle 6"/>
            <p:cNvSpPr>
              <a:spLocks noChangeArrowheads="1"/>
            </p:cNvSpPr>
            <p:nvPr/>
          </p:nvSpPr>
          <p:spPr bwMode="auto">
            <a:xfrm>
              <a:off x="1494" y="2869"/>
              <a:ext cx="1448" cy="131"/>
            </a:xfrm>
            <a:prstGeom prst="rect">
              <a:avLst/>
            </a:prstGeom>
            <a:solidFill>
              <a:srgbClr val="00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31760" name="Group 7"/>
            <p:cNvGrpSpPr>
              <a:grpSpLocks/>
            </p:cNvGrpSpPr>
            <p:nvPr/>
          </p:nvGrpSpPr>
          <p:grpSpPr bwMode="auto">
            <a:xfrm>
              <a:off x="1500" y="2059"/>
              <a:ext cx="4031" cy="1369"/>
              <a:chOff x="1500" y="2059"/>
              <a:chExt cx="4031" cy="1369"/>
            </a:xfrm>
          </p:grpSpPr>
          <p:sp>
            <p:nvSpPr>
              <p:cNvPr id="31761" name="Rectangle 8"/>
              <p:cNvSpPr>
                <a:spLocks noChangeArrowheads="1"/>
              </p:cNvSpPr>
              <p:nvPr/>
            </p:nvSpPr>
            <p:spPr bwMode="auto">
              <a:xfrm>
                <a:off x="1500" y="2059"/>
                <a:ext cx="1448" cy="690"/>
              </a:xfrm>
              <a:prstGeom prst="rect">
                <a:avLst/>
              </a:prstGeom>
              <a:solidFill>
                <a:srgbClr val="00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762" name="Rectangle 9"/>
              <p:cNvSpPr>
                <a:spLocks noChangeArrowheads="1"/>
              </p:cNvSpPr>
              <p:nvPr/>
            </p:nvSpPr>
            <p:spPr bwMode="auto">
              <a:xfrm>
                <a:off x="4083" y="2629"/>
                <a:ext cx="1448" cy="799"/>
              </a:xfrm>
              <a:prstGeom prst="rect">
                <a:avLst/>
              </a:prstGeom>
              <a:solidFill>
                <a:srgbClr val="00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763" name="Line 10"/>
              <p:cNvSpPr>
                <a:spLocks noChangeShapeType="1"/>
              </p:cNvSpPr>
              <p:nvPr/>
            </p:nvSpPr>
            <p:spPr bwMode="auto">
              <a:xfrm>
                <a:off x="2926" y="2441"/>
                <a:ext cx="1180" cy="37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4" name="Line 11"/>
              <p:cNvSpPr>
                <a:spLocks noChangeShapeType="1"/>
              </p:cNvSpPr>
              <p:nvPr/>
            </p:nvSpPr>
            <p:spPr bwMode="auto">
              <a:xfrm>
                <a:off x="2840" y="2937"/>
                <a:ext cx="1284" cy="405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951288" y="2882900"/>
            <a:ext cx="4838700" cy="1282700"/>
            <a:chOff x="2489" y="1816"/>
            <a:chExt cx="3048" cy="808"/>
          </a:xfrm>
        </p:grpSpPr>
        <p:sp>
          <p:nvSpPr>
            <p:cNvPr id="31756" name="Rectangle 13"/>
            <p:cNvSpPr>
              <a:spLocks noChangeArrowheads="1"/>
            </p:cNvSpPr>
            <p:nvPr/>
          </p:nvSpPr>
          <p:spPr bwMode="auto">
            <a:xfrm>
              <a:off x="4089" y="1831"/>
              <a:ext cx="1448" cy="793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1757" name="Line 14"/>
            <p:cNvSpPr>
              <a:spLocks noChangeShapeType="1"/>
            </p:cNvSpPr>
            <p:nvPr/>
          </p:nvSpPr>
          <p:spPr bwMode="auto">
            <a:xfrm>
              <a:off x="2726" y="1949"/>
              <a:ext cx="1409" cy="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8" name="Text Box 15"/>
            <p:cNvSpPr txBox="1">
              <a:spLocks noChangeArrowheads="1"/>
            </p:cNvSpPr>
            <p:nvPr/>
          </p:nvSpPr>
          <p:spPr bwMode="auto">
            <a:xfrm>
              <a:off x="2489" y="1816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1787920" name="Text Box 16"/>
          <p:cNvSpPr txBox="1">
            <a:spLocks noChangeArrowheads="1"/>
          </p:cNvSpPr>
          <p:nvPr/>
        </p:nvSpPr>
        <p:spPr bwMode="auto">
          <a:xfrm>
            <a:off x="1589088" y="5792788"/>
            <a:ext cx="61182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Different set of more specific terms when different path from the top is taken.</a:t>
            </a:r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2363788" y="3452813"/>
            <a:ext cx="6407150" cy="1100137"/>
            <a:chOff x="1489" y="2175"/>
            <a:chExt cx="4036" cy="693"/>
          </a:xfrm>
        </p:grpSpPr>
        <p:sp>
          <p:nvSpPr>
            <p:cNvPr id="31753" name="Rectangle 18"/>
            <p:cNvSpPr>
              <a:spLocks noChangeArrowheads="1"/>
            </p:cNvSpPr>
            <p:nvPr/>
          </p:nvSpPr>
          <p:spPr bwMode="auto">
            <a:xfrm>
              <a:off x="1489" y="2748"/>
              <a:ext cx="1473" cy="12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1754" name="Line 19"/>
            <p:cNvSpPr>
              <a:spLocks noChangeShapeType="1"/>
            </p:cNvSpPr>
            <p:nvPr/>
          </p:nvSpPr>
          <p:spPr bwMode="auto">
            <a:xfrm flipV="1">
              <a:off x="2852" y="2208"/>
              <a:ext cx="1468" cy="59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5" name="Rectangle 20"/>
            <p:cNvSpPr>
              <a:spLocks noChangeArrowheads="1"/>
            </p:cNvSpPr>
            <p:nvPr/>
          </p:nvSpPr>
          <p:spPr bwMode="auto">
            <a:xfrm>
              <a:off x="4085" y="2175"/>
              <a:ext cx="1440" cy="12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3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7920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86800" cy="762000"/>
          </a:xfrm>
        </p:spPr>
        <p:txBody>
          <a:bodyPr/>
          <a:lstStyle/>
          <a:p>
            <a:r>
              <a:rPr lang="en-US" dirty="0" smtClean="0"/>
              <a:t>DM in MeSH 2018 (Sept 25)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2066"/>
            <a:ext cx="9142288" cy="56159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1905000"/>
            <a:ext cx="914400" cy="1524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57880" y="4912484"/>
            <a:ext cx="1851920" cy="16416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70984" y="5398440"/>
            <a:ext cx="1530513" cy="16416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567344" y="5364822"/>
            <a:ext cx="2037112" cy="16416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941021" y="4255440"/>
            <a:ext cx="1683564" cy="16416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599038" y="4094252"/>
            <a:ext cx="2240823" cy="16416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292890" y="1244030"/>
            <a:ext cx="914400" cy="1524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993637" y="5558302"/>
            <a:ext cx="2037112" cy="149236"/>
          </a:xfrm>
          <a:prstGeom prst="rect">
            <a:avLst/>
          </a:prstGeom>
          <a:solidFill>
            <a:srgbClr val="FF0000">
              <a:alpha val="40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912577" y="6175364"/>
            <a:ext cx="2240823" cy="149236"/>
          </a:xfrm>
          <a:prstGeom prst="rect">
            <a:avLst/>
          </a:prstGeom>
          <a:solidFill>
            <a:srgbClr val="FF0000">
              <a:alpha val="40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3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533400" y="3002280"/>
            <a:ext cx="3810000" cy="4572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Biomedical Informatics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886200"/>
          </a:xfrm>
        </p:spPr>
        <p:txBody>
          <a:bodyPr/>
          <a:lstStyle/>
          <a:p>
            <a:r>
              <a:rPr lang="en-US" b="1" u="sng" dirty="0" smtClean="0"/>
              <a:t>Definition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marL="0" indent="0"/>
            <a:r>
              <a:rPr lang="en-US" i="1" dirty="0"/>
              <a:t>Biomedical informatics (BMI) is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the </a:t>
            </a:r>
            <a:r>
              <a:rPr lang="en-US" i="1" dirty="0"/>
              <a:t>interdisciplinary field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that </a:t>
            </a:r>
            <a:r>
              <a:rPr lang="en-US" i="1" dirty="0"/>
              <a:t>studies and pursues the effective uses of biomedical data, information, and knowledge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for </a:t>
            </a:r>
            <a:r>
              <a:rPr lang="en-US" i="1" dirty="0"/>
              <a:t>scientific inquiry, problem solving, and decision making</a:t>
            </a:r>
            <a:r>
              <a:rPr lang="en-US" i="1" dirty="0" smtClean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driven </a:t>
            </a:r>
            <a:r>
              <a:rPr lang="en-US" i="1" dirty="0"/>
              <a:t>by efforts to improve human health.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3255" y="5903893"/>
            <a:ext cx="8850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CA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EH </a:t>
            </a:r>
            <a:r>
              <a:rPr lang="en-US" sz="1400" dirty="0" err="1">
                <a:solidFill>
                  <a:schemeClr val="bg1"/>
                </a:solidFill>
              </a:rPr>
              <a:t>Shortliffe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LM </a:t>
            </a:r>
            <a:r>
              <a:rPr lang="en-US" sz="1400" dirty="0">
                <a:solidFill>
                  <a:schemeClr val="bg1"/>
                </a:solidFill>
              </a:rPr>
              <a:t>Currie, </a:t>
            </a:r>
            <a:r>
              <a:rPr lang="en-US" sz="1400" dirty="0" smtClean="0">
                <a:solidFill>
                  <a:schemeClr val="bg1"/>
                </a:solidFill>
              </a:rPr>
              <a:t>PL </a:t>
            </a:r>
            <a:r>
              <a:rPr lang="en-US" sz="1400" dirty="0">
                <a:solidFill>
                  <a:schemeClr val="bg1"/>
                </a:solidFill>
              </a:rPr>
              <a:t>Elkin, </a:t>
            </a:r>
            <a:r>
              <a:rPr lang="en-US" sz="1400" dirty="0" smtClean="0">
                <a:solidFill>
                  <a:schemeClr val="bg1"/>
                </a:solidFill>
              </a:rPr>
              <a:t>LE </a:t>
            </a:r>
            <a:r>
              <a:rPr lang="en-US" sz="1400" dirty="0">
                <a:solidFill>
                  <a:schemeClr val="bg1"/>
                </a:solidFill>
              </a:rPr>
              <a:t>Hunter, </a:t>
            </a:r>
            <a:r>
              <a:rPr lang="en-US" sz="1400" dirty="0" smtClean="0">
                <a:solidFill>
                  <a:schemeClr val="bg1"/>
                </a:solidFill>
              </a:rPr>
              <a:t>TR </a:t>
            </a:r>
            <a:r>
              <a:rPr lang="en-US" sz="1400" dirty="0">
                <a:solidFill>
                  <a:schemeClr val="bg1"/>
                </a:solidFill>
              </a:rPr>
              <a:t>Johnson, </a:t>
            </a:r>
            <a:r>
              <a:rPr lang="en-US" sz="1400" dirty="0" smtClean="0">
                <a:solidFill>
                  <a:schemeClr val="bg1"/>
                </a:solidFill>
              </a:rPr>
              <a:t>IJ </a:t>
            </a:r>
            <a:r>
              <a:rPr lang="en-US" sz="1400" dirty="0" err="1">
                <a:solidFill>
                  <a:schemeClr val="bg1"/>
                </a:solidFill>
              </a:rPr>
              <a:t>Kalet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LA </a:t>
            </a:r>
            <a:r>
              <a:rPr lang="en-US" sz="1400" dirty="0" err="1">
                <a:solidFill>
                  <a:schemeClr val="bg1"/>
                </a:solidFill>
              </a:rPr>
              <a:t>Lenert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MA </a:t>
            </a:r>
            <a:r>
              <a:rPr lang="en-US" sz="1400" dirty="0" err="1">
                <a:solidFill>
                  <a:schemeClr val="bg1"/>
                </a:solidFill>
              </a:rPr>
              <a:t>Musen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JG </a:t>
            </a:r>
            <a:r>
              <a:rPr lang="en-US" sz="1400" dirty="0" err="1">
                <a:solidFill>
                  <a:schemeClr val="bg1"/>
                </a:solidFill>
              </a:rPr>
              <a:t>Ozbolt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JW </a:t>
            </a:r>
            <a:r>
              <a:rPr lang="en-US" sz="1400" dirty="0">
                <a:solidFill>
                  <a:schemeClr val="bg1"/>
                </a:solidFill>
              </a:rPr>
              <a:t>Smith, </a:t>
            </a:r>
            <a:r>
              <a:rPr lang="en-US" sz="1400" dirty="0" smtClean="0">
                <a:solidFill>
                  <a:schemeClr val="bg1"/>
                </a:solidFill>
              </a:rPr>
              <a:t>PZ </a:t>
            </a:r>
            <a:r>
              <a:rPr lang="en-US" sz="1400" dirty="0" err="1">
                <a:solidFill>
                  <a:schemeClr val="bg1"/>
                </a:solidFill>
              </a:rPr>
              <a:t>Tarczy-Hornoch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</a:rPr>
              <a:t>JWilliamson</a:t>
            </a:r>
            <a:r>
              <a:rPr lang="en-US" sz="1400" dirty="0">
                <a:solidFill>
                  <a:schemeClr val="bg1"/>
                </a:solidFill>
              </a:rPr>
              <a:t>; AMIA Board white paper: definition of biomedical informatics and specification of core competencies for graduate education in the discipline, </a:t>
            </a:r>
            <a:r>
              <a:rPr lang="en-US" sz="1400" i="1" dirty="0">
                <a:solidFill>
                  <a:schemeClr val="bg1"/>
                </a:solidFill>
              </a:rPr>
              <a:t>Journal of the American Medical Informatics Association</a:t>
            </a:r>
            <a:r>
              <a:rPr lang="en-US" sz="1400" dirty="0">
                <a:solidFill>
                  <a:schemeClr val="bg1"/>
                </a:solidFill>
              </a:rPr>
              <a:t>, Volume 19, Issue 6, 1 November 2012, Pages 931–938, https://doi.org/10.1136/amiajnl-2012-001053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94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86800" cy="762000"/>
          </a:xfrm>
        </p:spPr>
        <p:txBody>
          <a:bodyPr/>
          <a:lstStyle/>
          <a:p>
            <a:r>
              <a:rPr lang="en-US" dirty="0" smtClean="0"/>
              <a:t>DM in MeSH 2018 (Sept 25)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2066"/>
            <a:ext cx="9142288" cy="56159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670984" y="5398440"/>
            <a:ext cx="1530513" cy="16416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567344" y="5364822"/>
            <a:ext cx="2037112" cy="16416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59428" y="5407004"/>
            <a:ext cx="536435" cy="164160"/>
          </a:xfrm>
          <a:prstGeom prst="rect">
            <a:avLst/>
          </a:prstGeom>
          <a:solidFill>
            <a:srgbClr val="FF0000">
              <a:alpha val="40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507822" y="5369104"/>
            <a:ext cx="863934" cy="149236"/>
          </a:xfrm>
          <a:prstGeom prst="rect">
            <a:avLst/>
          </a:prstGeom>
          <a:solidFill>
            <a:srgbClr val="FF0000">
              <a:alpha val="40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9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609600"/>
            <a:ext cx="9144000" cy="6248400"/>
            <a:chOff x="0" y="609600"/>
            <a:chExt cx="9144000" cy="62484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09600"/>
              <a:ext cx="9144000" cy="62484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4267200"/>
              <a:ext cx="3048000" cy="259080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2819400" y="3070860"/>
            <a:ext cx="4838700" cy="3939540"/>
            <a:chOff x="2819400" y="3070860"/>
            <a:chExt cx="4838700" cy="3939540"/>
          </a:xfrm>
        </p:grpSpPr>
        <p:sp>
          <p:nvSpPr>
            <p:cNvPr id="9" name="TextBox 8"/>
            <p:cNvSpPr txBox="1"/>
            <p:nvPr/>
          </p:nvSpPr>
          <p:spPr>
            <a:xfrm>
              <a:off x="2819400" y="3070860"/>
              <a:ext cx="1447832" cy="3939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0" dirty="0" smtClean="0">
                  <a:solidFill>
                    <a:srgbClr val="FF0000"/>
                  </a:solidFill>
                </a:rPr>
                <a:t>}</a:t>
              </a:r>
              <a:endParaRPr lang="en-US" sz="250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76700" y="4267200"/>
              <a:ext cx="3581400" cy="206210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Expressed in OWL, but clearly violating the semantics of OWL!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667000" y="632240"/>
            <a:ext cx="6477000" cy="830997"/>
            <a:chOff x="2667000" y="632240"/>
            <a:chExt cx="6477000" cy="830997"/>
          </a:xfrm>
        </p:grpSpPr>
        <p:sp>
          <p:nvSpPr>
            <p:cNvPr id="11" name="TextBox 10"/>
            <p:cNvSpPr txBox="1"/>
            <p:nvPr/>
          </p:nvSpPr>
          <p:spPr>
            <a:xfrm>
              <a:off x="2705877" y="632240"/>
              <a:ext cx="643812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One of the biggest collections of biomedical informatics junk!!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H="1">
              <a:off x="2667000" y="1066800"/>
              <a:ext cx="1447800" cy="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58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2"/>
          <p:cNvSpPr>
            <a:spLocks noGrp="1" noChangeArrowheads="1"/>
          </p:cNvSpPr>
          <p:nvPr>
            <p:ph type="title"/>
          </p:nvPr>
        </p:nvSpPr>
        <p:spPr>
          <a:xfrm>
            <a:off x="350838" y="495300"/>
            <a:ext cx="8626475" cy="56515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MeSH: some paths from top to Wolfram Syndrome</a:t>
            </a: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2514600" y="1254125"/>
            <a:ext cx="2035175" cy="5492750"/>
            <a:chOff x="1584" y="790"/>
            <a:chExt cx="1282" cy="3460"/>
          </a:xfrm>
        </p:grpSpPr>
        <p:sp>
          <p:nvSpPr>
            <p:cNvPr id="33828" name="Rectangle 9"/>
            <p:cNvSpPr>
              <a:spLocks noChangeArrowheads="1"/>
            </p:cNvSpPr>
            <p:nvPr/>
          </p:nvSpPr>
          <p:spPr bwMode="auto">
            <a:xfrm>
              <a:off x="1754" y="3918"/>
              <a:ext cx="942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Wolfram Syndrome</a:t>
              </a:r>
            </a:p>
          </p:txBody>
        </p:sp>
        <p:sp>
          <p:nvSpPr>
            <p:cNvPr id="33829" name="Rectangle 10"/>
            <p:cNvSpPr>
              <a:spLocks noChangeArrowheads="1"/>
            </p:cNvSpPr>
            <p:nvPr/>
          </p:nvSpPr>
          <p:spPr bwMode="auto">
            <a:xfrm>
              <a:off x="1678" y="790"/>
              <a:ext cx="1094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All MeSH Categories</a:t>
              </a:r>
            </a:p>
          </p:txBody>
        </p:sp>
        <p:sp>
          <p:nvSpPr>
            <p:cNvPr id="33830" name="Rectangle 11"/>
            <p:cNvSpPr>
              <a:spLocks noChangeArrowheads="1"/>
            </p:cNvSpPr>
            <p:nvPr/>
          </p:nvSpPr>
          <p:spPr bwMode="auto">
            <a:xfrm>
              <a:off x="1748" y="1179"/>
              <a:ext cx="955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 Category</a:t>
              </a:r>
            </a:p>
          </p:txBody>
        </p:sp>
        <p:sp>
          <p:nvSpPr>
            <p:cNvPr id="33831" name="Rectangle 12"/>
            <p:cNvSpPr>
              <a:spLocks noChangeArrowheads="1"/>
            </p:cNvSpPr>
            <p:nvPr/>
          </p:nvSpPr>
          <p:spPr bwMode="auto">
            <a:xfrm>
              <a:off x="1584" y="1568"/>
              <a:ext cx="1282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Nervous System Diseases</a:t>
              </a:r>
            </a:p>
          </p:txBody>
        </p:sp>
        <p:sp>
          <p:nvSpPr>
            <p:cNvPr id="33832" name="Rectangle 13"/>
            <p:cNvSpPr>
              <a:spLocks noChangeArrowheads="1"/>
            </p:cNvSpPr>
            <p:nvPr/>
          </p:nvSpPr>
          <p:spPr bwMode="auto">
            <a:xfrm>
              <a:off x="1834" y="1958"/>
              <a:ext cx="782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Cranial Nerve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3833" name="Rectangle 14"/>
            <p:cNvSpPr>
              <a:spLocks noChangeArrowheads="1"/>
            </p:cNvSpPr>
            <p:nvPr/>
          </p:nvSpPr>
          <p:spPr bwMode="auto">
            <a:xfrm>
              <a:off x="1875" y="2481"/>
              <a:ext cx="701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Optic Nerve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3834" name="Rectangle 15"/>
            <p:cNvSpPr>
              <a:spLocks noChangeArrowheads="1"/>
            </p:cNvSpPr>
            <p:nvPr/>
          </p:nvSpPr>
          <p:spPr bwMode="auto">
            <a:xfrm>
              <a:off x="1839" y="3005"/>
              <a:ext cx="772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Optic Atrophy</a:t>
              </a:r>
            </a:p>
          </p:txBody>
        </p:sp>
        <p:sp>
          <p:nvSpPr>
            <p:cNvPr id="33835" name="Rectangle 16"/>
            <p:cNvSpPr>
              <a:spLocks noChangeArrowheads="1"/>
            </p:cNvSpPr>
            <p:nvPr/>
          </p:nvSpPr>
          <p:spPr bwMode="auto">
            <a:xfrm>
              <a:off x="1790" y="3394"/>
              <a:ext cx="869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Optic Atrophies,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Hereditary</a:t>
              </a:r>
            </a:p>
          </p:txBody>
        </p:sp>
        <p:cxnSp>
          <p:nvCxnSpPr>
            <p:cNvPr id="33836" name="AutoShape 17"/>
            <p:cNvCxnSpPr>
              <a:cxnSpLocks noChangeShapeType="1"/>
              <a:stCxn id="33829" idx="2"/>
              <a:endCxn id="33830" idx="0"/>
            </p:cNvCxnSpPr>
            <p:nvPr/>
          </p:nvCxnSpPr>
          <p:spPr bwMode="auto">
            <a:xfrm>
              <a:off x="2225" y="988"/>
              <a:ext cx="1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37" name="AutoShape 18"/>
            <p:cNvCxnSpPr>
              <a:cxnSpLocks noChangeShapeType="1"/>
              <a:stCxn id="33830" idx="2"/>
              <a:endCxn id="33831" idx="0"/>
            </p:cNvCxnSpPr>
            <p:nvPr/>
          </p:nvCxnSpPr>
          <p:spPr bwMode="auto">
            <a:xfrm flipH="1">
              <a:off x="2225" y="1377"/>
              <a:ext cx="1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38" name="AutoShape 19"/>
            <p:cNvCxnSpPr>
              <a:cxnSpLocks noChangeShapeType="1"/>
              <a:stCxn id="33831" idx="2"/>
              <a:endCxn id="33832" idx="0"/>
            </p:cNvCxnSpPr>
            <p:nvPr/>
          </p:nvCxnSpPr>
          <p:spPr bwMode="auto">
            <a:xfrm>
              <a:off x="2225" y="1766"/>
              <a:ext cx="0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39" name="AutoShape 20"/>
            <p:cNvCxnSpPr>
              <a:cxnSpLocks noChangeShapeType="1"/>
              <a:stCxn id="33832" idx="2"/>
              <a:endCxn id="33833" idx="0"/>
            </p:cNvCxnSpPr>
            <p:nvPr/>
          </p:nvCxnSpPr>
          <p:spPr bwMode="auto">
            <a:xfrm>
              <a:off x="2225" y="2290"/>
              <a:ext cx="1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40" name="AutoShape 21"/>
            <p:cNvCxnSpPr>
              <a:cxnSpLocks noChangeShapeType="1"/>
              <a:stCxn id="33833" idx="2"/>
              <a:endCxn id="33834" idx="0"/>
            </p:cNvCxnSpPr>
            <p:nvPr/>
          </p:nvCxnSpPr>
          <p:spPr bwMode="auto">
            <a:xfrm flipH="1">
              <a:off x="2225" y="2813"/>
              <a:ext cx="1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41" name="AutoShape 22"/>
            <p:cNvCxnSpPr>
              <a:cxnSpLocks noChangeShapeType="1"/>
              <a:stCxn id="33834" idx="2"/>
              <a:endCxn id="33835" idx="0"/>
            </p:cNvCxnSpPr>
            <p:nvPr/>
          </p:nvCxnSpPr>
          <p:spPr bwMode="auto">
            <a:xfrm>
              <a:off x="2225" y="3203"/>
              <a:ext cx="0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42" name="AutoShape 23"/>
            <p:cNvCxnSpPr>
              <a:cxnSpLocks noChangeShapeType="1"/>
              <a:stCxn id="33835" idx="2"/>
              <a:endCxn id="33828" idx="0"/>
            </p:cNvCxnSpPr>
            <p:nvPr/>
          </p:nvCxnSpPr>
          <p:spPr bwMode="auto">
            <a:xfrm>
              <a:off x="2225" y="3726"/>
              <a:ext cx="0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3532188" y="2803525"/>
            <a:ext cx="2730500" cy="2584450"/>
            <a:chOff x="2225" y="1766"/>
            <a:chExt cx="1720" cy="1628"/>
          </a:xfrm>
        </p:grpSpPr>
        <p:sp>
          <p:nvSpPr>
            <p:cNvPr id="33823" name="Rectangle 25"/>
            <p:cNvSpPr>
              <a:spLocks noChangeArrowheads="1"/>
            </p:cNvSpPr>
            <p:nvPr/>
          </p:nvSpPr>
          <p:spPr bwMode="auto">
            <a:xfrm>
              <a:off x="2945" y="2323"/>
              <a:ext cx="975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Neurodegenerative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3824" name="Rectangle 26"/>
            <p:cNvSpPr>
              <a:spLocks noChangeArrowheads="1"/>
            </p:cNvSpPr>
            <p:nvPr/>
          </p:nvSpPr>
          <p:spPr bwMode="auto">
            <a:xfrm>
              <a:off x="2920" y="2806"/>
              <a:ext cx="1025" cy="466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Heredodegenerative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Disorders,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Nervous System</a:t>
              </a:r>
            </a:p>
          </p:txBody>
        </p:sp>
        <p:cxnSp>
          <p:nvCxnSpPr>
            <p:cNvPr id="33825" name="AutoShape 27"/>
            <p:cNvCxnSpPr>
              <a:cxnSpLocks noChangeShapeType="1"/>
              <a:stCxn id="33823" idx="2"/>
              <a:endCxn id="33824" idx="0"/>
            </p:cNvCxnSpPr>
            <p:nvPr/>
          </p:nvCxnSpPr>
          <p:spPr bwMode="auto">
            <a:xfrm>
              <a:off x="3433" y="2655"/>
              <a:ext cx="0" cy="15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26" name="AutoShape 28"/>
            <p:cNvCxnSpPr>
              <a:cxnSpLocks noChangeShapeType="1"/>
              <a:stCxn id="33831" idx="2"/>
              <a:endCxn id="33823" idx="0"/>
            </p:cNvCxnSpPr>
            <p:nvPr/>
          </p:nvCxnSpPr>
          <p:spPr bwMode="auto">
            <a:xfrm>
              <a:off x="2225" y="1766"/>
              <a:ext cx="1208" cy="557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27" name="AutoShape 29"/>
            <p:cNvCxnSpPr>
              <a:cxnSpLocks noChangeShapeType="1"/>
              <a:stCxn id="33824" idx="2"/>
              <a:endCxn id="33835" idx="0"/>
            </p:cNvCxnSpPr>
            <p:nvPr/>
          </p:nvCxnSpPr>
          <p:spPr bwMode="auto">
            <a:xfrm flipH="1">
              <a:off x="2225" y="3272"/>
              <a:ext cx="1208" cy="12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242888" y="2185988"/>
            <a:ext cx="3290887" cy="3201987"/>
            <a:chOff x="153" y="1377"/>
            <a:chExt cx="2073" cy="2017"/>
          </a:xfrm>
        </p:grpSpPr>
        <p:cxnSp>
          <p:nvCxnSpPr>
            <p:cNvPr id="33814" name="AutoShape 33"/>
            <p:cNvCxnSpPr>
              <a:cxnSpLocks noChangeShapeType="1"/>
              <a:stCxn id="33830" idx="2"/>
              <a:endCxn id="33816" idx="0"/>
            </p:cNvCxnSpPr>
            <p:nvPr/>
          </p:nvCxnSpPr>
          <p:spPr bwMode="auto">
            <a:xfrm flipH="1">
              <a:off x="541" y="1377"/>
              <a:ext cx="1685" cy="405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3815" name="Group 60"/>
            <p:cNvGrpSpPr>
              <a:grpSpLocks/>
            </p:cNvGrpSpPr>
            <p:nvPr/>
          </p:nvGrpSpPr>
          <p:grpSpPr bwMode="auto">
            <a:xfrm>
              <a:off x="153" y="1782"/>
              <a:ext cx="2072" cy="1612"/>
              <a:chOff x="153" y="1782"/>
              <a:chExt cx="2072" cy="1612"/>
            </a:xfrm>
          </p:grpSpPr>
          <p:sp>
            <p:nvSpPr>
              <p:cNvPr id="33816" name="Rectangle 31"/>
              <p:cNvSpPr>
                <a:spLocks noChangeArrowheads="1"/>
              </p:cNvSpPr>
              <p:nvPr/>
            </p:nvSpPr>
            <p:spPr bwMode="auto">
              <a:xfrm>
                <a:off x="182" y="1782"/>
                <a:ext cx="718" cy="198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Eye Diseases</a:t>
                </a:r>
              </a:p>
            </p:txBody>
          </p:sp>
          <p:sp>
            <p:nvSpPr>
              <p:cNvPr id="33817" name="Rectangle 32"/>
              <p:cNvSpPr>
                <a:spLocks noChangeArrowheads="1"/>
              </p:cNvSpPr>
              <p:nvPr/>
            </p:nvSpPr>
            <p:spPr bwMode="auto">
              <a:xfrm>
                <a:off x="153" y="2824"/>
                <a:ext cx="774" cy="332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Eye Diseases,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Hereditary</a:t>
                </a:r>
                <a:endParaRPr lang="en-US" altLang="en-US" sz="1400" b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3818" name="AutoShape 34"/>
              <p:cNvCxnSpPr>
                <a:cxnSpLocks noChangeShapeType="1"/>
                <a:stCxn id="33816" idx="2"/>
                <a:endCxn id="33817" idx="0"/>
              </p:cNvCxnSpPr>
              <p:nvPr/>
            </p:nvCxnSpPr>
            <p:spPr bwMode="auto">
              <a:xfrm flipH="1">
                <a:off x="540" y="1980"/>
                <a:ext cx="1" cy="8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819" name="AutoShape 35"/>
              <p:cNvCxnSpPr>
                <a:cxnSpLocks noChangeShapeType="1"/>
                <a:stCxn id="33817" idx="2"/>
                <a:endCxn id="33835" idx="0"/>
              </p:cNvCxnSpPr>
              <p:nvPr/>
            </p:nvCxnSpPr>
            <p:spPr bwMode="auto">
              <a:xfrm>
                <a:off x="540" y="3156"/>
                <a:ext cx="1685" cy="23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3820" name="Rectangle 37"/>
              <p:cNvSpPr>
                <a:spLocks noChangeArrowheads="1"/>
              </p:cNvSpPr>
              <p:nvPr/>
            </p:nvSpPr>
            <p:spPr bwMode="auto">
              <a:xfrm>
                <a:off x="804" y="2358"/>
                <a:ext cx="701" cy="332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Optic Nerve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Diseases</a:t>
                </a:r>
              </a:p>
            </p:txBody>
          </p:sp>
          <p:cxnSp>
            <p:nvCxnSpPr>
              <p:cNvPr id="33821" name="AutoShape 40"/>
              <p:cNvCxnSpPr>
                <a:cxnSpLocks noChangeShapeType="1"/>
                <a:stCxn id="33820" idx="2"/>
                <a:endCxn id="33834" idx="0"/>
              </p:cNvCxnSpPr>
              <p:nvPr/>
            </p:nvCxnSpPr>
            <p:spPr bwMode="auto">
              <a:xfrm>
                <a:off x="1155" y="2690"/>
                <a:ext cx="1070" cy="3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822" name="AutoShape 41"/>
              <p:cNvCxnSpPr>
                <a:cxnSpLocks noChangeShapeType="1"/>
                <a:stCxn id="33816" idx="2"/>
                <a:endCxn id="33820" idx="0"/>
              </p:cNvCxnSpPr>
              <p:nvPr/>
            </p:nvCxnSpPr>
            <p:spPr bwMode="auto">
              <a:xfrm>
                <a:off x="541" y="1980"/>
                <a:ext cx="614" cy="37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6" name="Group 62"/>
          <p:cNvGrpSpPr>
            <a:grpSpLocks/>
          </p:cNvGrpSpPr>
          <p:nvPr/>
        </p:nvGrpSpPr>
        <p:grpSpPr bwMode="auto">
          <a:xfrm>
            <a:off x="3532188" y="2185988"/>
            <a:ext cx="5091112" cy="4033837"/>
            <a:chOff x="2225" y="1377"/>
            <a:chExt cx="3207" cy="2541"/>
          </a:xfrm>
        </p:grpSpPr>
        <p:sp>
          <p:nvSpPr>
            <p:cNvPr id="33805" name="Rectangle 43"/>
            <p:cNvSpPr>
              <a:spLocks noChangeArrowheads="1"/>
            </p:cNvSpPr>
            <p:nvPr/>
          </p:nvSpPr>
          <p:spPr bwMode="auto">
            <a:xfrm>
              <a:off x="3078" y="1701"/>
              <a:ext cx="860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Male Urogenital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3806" name="Rectangle 44"/>
            <p:cNvSpPr>
              <a:spLocks noChangeArrowheads="1"/>
            </p:cNvSpPr>
            <p:nvPr/>
          </p:nvSpPr>
          <p:spPr bwMode="auto">
            <a:xfrm>
              <a:off x="4490" y="2749"/>
              <a:ext cx="942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Urologic Diseases</a:t>
              </a:r>
              <a:endParaRPr lang="en-US" altLang="en-US" sz="1400" b="0">
                <a:solidFill>
                  <a:schemeClr val="bg1"/>
                </a:solidFill>
              </a:endParaRPr>
            </a:p>
          </p:txBody>
        </p:sp>
        <p:sp>
          <p:nvSpPr>
            <p:cNvPr id="33807" name="Rectangle 45"/>
            <p:cNvSpPr>
              <a:spLocks noChangeArrowheads="1"/>
            </p:cNvSpPr>
            <p:nvPr/>
          </p:nvSpPr>
          <p:spPr bwMode="auto">
            <a:xfrm>
              <a:off x="4523" y="3220"/>
              <a:ext cx="874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Kidney Diseases</a:t>
              </a:r>
            </a:p>
          </p:txBody>
        </p:sp>
        <p:sp>
          <p:nvSpPr>
            <p:cNvPr id="33808" name="Rectangle 46"/>
            <p:cNvSpPr>
              <a:spLocks noChangeArrowheads="1"/>
            </p:cNvSpPr>
            <p:nvPr/>
          </p:nvSpPr>
          <p:spPr bwMode="auto">
            <a:xfrm>
              <a:off x="3357" y="3551"/>
              <a:ext cx="954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Diabetes Insipidus</a:t>
              </a:r>
              <a:endParaRPr lang="en-US" altLang="en-US" sz="1400" b="0">
                <a:solidFill>
                  <a:schemeClr val="bg1"/>
                </a:solidFill>
              </a:endParaRPr>
            </a:p>
          </p:txBody>
        </p:sp>
        <p:cxnSp>
          <p:nvCxnSpPr>
            <p:cNvPr id="33809" name="AutoShape 47"/>
            <p:cNvCxnSpPr>
              <a:cxnSpLocks noChangeShapeType="1"/>
              <a:stCxn id="33805" idx="2"/>
              <a:endCxn id="33806" idx="0"/>
            </p:cNvCxnSpPr>
            <p:nvPr/>
          </p:nvCxnSpPr>
          <p:spPr bwMode="auto">
            <a:xfrm>
              <a:off x="3508" y="2033"/>
              <a:ext cx="1453" cy="716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10" name="AutoShape 48"/>
            <p:cNvCxnSpPr>
              <a:cxnSpLocks noChangeShapeType="1"/>
              <a:stCxn id="33806" idx="2"/>
              <a:endCxn id="33807" idx="0"/>
            </p:cNvCxnSpPr>
            <p:nvPr/>
          </p:nvCxnSpPr>
          <p:spPr bwMode="auto">
            <a:xfrm flipH="1">
              <a:off x="4960" y="2947"/>
              <a:ext cx="1" cy="273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11" name="AutoShape 49"/>
            <p:cNvCxnSpPr>
              <a:cxnSpLocks noChangeShapeType="1"/>
              <a:stCxn id="33807" idx="2"/>
              <a:endCxn id="33808" idx="0"/>
            </p:cNvCxnSpPr>
            <p:nvPr/>
          </p:nvCxnSpPr>
          <p:spPr bwMode="auto">
            <a:xfrm flipH="1">
              <a:off x="3834" y="3418"/>
              <a:ext cx="1126" cy="133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12" name="AutoShape 50"/>
            <p:cNvCxnSpPr>
              <a:cxnSpLocks noChangeShapeType="1"/>
              <a:stCxn id="33830" idx="2"/>
              <a:endCxn id="33805" idx="0"/>
            </p:cNvCxnSpPr>
            <p:nvPr/>
          </p:nvCxnSpPr>
          <p:spPr bwMode="auto">
            <a:xfrm>
              <a:off x="2226" y="1377"/>
              <a:ext cx="1282" cy="324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13" name="AutoShape 51"/>
            <p:cNvCxnSpPr>
              <a:cxnSpLocks noChangeShapeType="1"/>
              <a:stCxn id="33808" idx="2"/>
              <a:endCxn id="33828" idx="0"/>
            </p:cNvCxnSpPr>
            <p:nvPr/>
          </p:nvCxnSpPr>
          <p:spPr bwMode="auto">
            <a:xfrm flipH="1">
              <a:off x="2225" y="3749"/>
              <a:ext cx="1609" cy="16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" name="Group 63"/>
          <p:cNvGrpSpPr>
            <a:grpSpLocks/>
          </p:cNvGrpSpPr>
          <p:nvPr/>
        </p:nvGrpSpPr>
        <p:grpSpPr bwMode="auto">
          <a:xfrm>
            <a:off x="3533775" y="2185988"/>
            <a:ext cx="5505450" cy="2178050"/>
            <a:chOff x="2226" y="1377"/>
            <a:chExt cx="3468" cy="1372"/>
          </a:xfrm>
        </p:grpSpPr>
        <p:sp>
          <p:nvSpPr>
            <p:cNvPr id="33800" name="Rectangle 53"/>
            <p:cNvSpPr>
              <a:spLocks noChangeArrowheads="1"/>
            </p:cNvSpPr>
            <p:nvPr/>
          </p:nvSpPr>
          <p:spPr bwMode="auto">
            <a:xfrm>
              <a:off x="4227" y="1596"/>
              <a:ext cx="1467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Female Urogenital Diseases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and Pregnancy Complications</a:t>
              </a:r>
            </a:p>
          </p:txBody>
        </p:sp>
        <p:sp>
          <p:nvSpPr>
            <p:cNvPr id="33801" name="Rectangle 54"/>
            <p:cNvSpPr>
              <a:spLocks noChangeArrowheads="1"/>
            </p:cNvSpPr>
            <p:nvPr/>
          </p:nvSpPr>
          <p:spPr bwMode="auto">
            <a:xfrm>
              <a:off x="4270" y="2142"/>
              <a:ext cx="1381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Female Urogenital Diseases</a:t>
              </a:r>
              <a:endParaRPr lang="en-US" altLang="en-US" sz="1400" b="0">
                <a:solidFill>
                  <a:schemeClr val="bg1"/>
                </a:solidFill>
              </a:endParaRPr>
            </a:p>
          </p:txBody>
        </p:sp>
        <p:cxnSp>
          <p:nvCxnSpPr>
            <p:cNvPr id="33802" name="AutoShape 55"/>
            <p:cNvCxnSpPr>
              <a:cxnSpLocks noChangeShapeType="1"/>
              <a:stCxn id="33800" idx="2"/>
              <a:endCxn id="33801" idx="0"/>
            </p:cNvCxnSpPr>
            <p:nvPr/>
          </p:nvCxnSpPr>
          <p:spPr bwMode="auto">
            <a:xfrm>
              <a:off x="4961" y="1928"/>
              <a:ext cx="0" cy="214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03" name="AutoShape 56"/>
            <p:cNvCxnSpPr>
              <a:cxnSpLocks noChangeShapeType="1"/>
              <a:stCxn id="33830" idx="2"/>
              <a:endCxn id="33800" idx="0"/>
            </p:cNvCxnSpPr>
            <p:nvPr/>
          </p:nvCxnSpPr>
          <p:spPr bwMode="auto">
            <a:xfrm>
              <a:off x="2226" y="1377"/>
              <a:ext cx="2735" cy="2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04" name="AutoShape 57"/>
            <p:cNvCxnSpPr>
              <a:cxnSpLocks noChangeShapeType="1"/>
              <a:stCxn id="33801" idx="2"/>
              <a:endCxn id="33806" idx="0"/>
            </p:cNvCxnSpPr>
            <p:nvPr/>
          </p:nvCxnSpPr>
          <p:spPr bwMode="auto">
            <a:xfrm>
              <a:off x="4961" y="2340"/>
              <a:ext cx="0" cy="40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67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/>
          <p:cNvSpPr>
            <a:spLocks noGrp="1" noChangeArrowheads="1"/>
          </p:cNvSpPr>
          <p:nvPr>
            <p:ph type="title"/>
          </p:nvPr>
        </p:nvSpPr>
        <p:spPr>
          <a:xfrm>
            <a:off x="258763" y="425450"/>
            <a:ext cx="8753475" cy="56515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What would it mean if used in the context of a patient ?</a:t>
            </a:r>
          </a:p>
        </p:txBody>
      </p:sp>
      <p:grpSp>
        <p:nvGrpSpPr>
          <p:cNvPr id="35843" name="Group 3"/>
          <p:cNvGrpSpPr>
            <a:grpSpLocks/>
          </p:cNvGrpSpPr>
          <p:nvPr/>
        </p:nvGrpSpPr>
        <p:grpSpPr bwMode="auto">
          <a:xfrm>
            <a:off x="2514600" y="1254125"/>
            <a:ext cx="2035175" cy="5492750"/>
            <a:chOff x="1584" y="790"/>
            <a:chExt cx="1282" cy="3460"/>
          </a:xfrm>
        </p:grpSpPr>
        <p:sp>
          <p:nvSpPr>
            <p:cNvPr id="35891" name="Rectangle 4"/>
            <p:cNvSpPr>
              <a:spLocks noChangeArrowheads="1"/>
            </p:cNvSpPr>
            <p:nvPr/>
          </p:nvSpPr>
          <p:spPr bwMode="auto">
            <a:xfrm>
              <a:off x="1754" y="3918"/>
              <a:ext cx="942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Wolfram Syndrome</a:t>
              </a:r>
            </a:p>
          </p:txBody>
        </p:sp>
        <p:sp>
          <p:nvSpPr>
            <p:cNvPr id="35892" name="Rectangle 5"/>
            <p:cNvSpPr>
              <a:spLocks noChangeArrowheads="1"/>
            </p:cNvSpPr>
            <p:nvPr/>
          </p:nvSpPr>
          <p:spPr bwMode="auto">
            <a:xfrm>
              <a:off x="1678" y="790"/>
              <a:ext cx="1094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All MeSH Categories</a:t>
              </a:r>
            </a:p>
          </p:txBody>
        </p:sp>
        <p:sp>
          <p:nvSpPr>
            <p:cNvPr id="35893" name="Rectangle 6"/>
            <p:cNvSpPr>
              <a:spLocks noChangeArrowheads="1"/>
            </p:cNvSpPr>
            <p:nvPr/>
          </p:nvSpPr>
          <p:spPr bwMode="auto">
            <a:xfrm>
              <a:off x="1748" y="1179"/>
              <a:ext cx="955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 Category</a:t>
              </a:r>
            </a:p>
          </p:txBody>
        </p:sp>
        <p:sp>
          <p:nvSpPr>
            <p:cNvPr id="35894" name="Rectangle 7"/>
            <p:cNvSpPr>
              <a:spLocks noChangeArrowheads="1"/>
            </p:cNvSpPr>
            <p:nvPr/>
          </p:nvSpPr>
          <p:spPr bwMode="auto">
            <a:xfrm>
              <a:off x="1584" y="1568"/>
              <a:ext cx="1282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Nervous System Diseases</a:t>
              </a:r>
            </a:p>
          </p:txBody>
        </p:sp>
        <p:sp>
          <p:nvSpPr>
            <p:cNvPr id="35895" name="Rectangle 8"/>
            <p:cNvSpPr>
              <a:spLocks noChangeArrowheads="1"/>
            </p:cNvSpPr>
            <p:nvPr/>
          </p:nvSpPr>
          <p:spPr bwMode="auto">
            <a:xfrm>
              <a:off x="1834" y="1958"/>
              <a:ext cx="782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Cranial Nerve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5896" name="Rectangle 9"/>
            <p:cNvSpPr>
              <a:spLocks noChangeArrowheads="1"/>
            </p:cNvSpPr>
            <p:nvPr/>
          </p:nvSpPr>
          <p:spPr bwMode="auto">
            <a:xfrm>
              <a:off x="1875" y="2481"/>
              <a:ext cx="701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Optic Nerve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5897" name="Rectangle 10"/>
            <p:cNvSpPr>
              <a:spLocks noChangeArrowheads="1"/>
            </p:cNvSpPr>
            <p:nvPr/>
          </p:nvSpPr>
          <p:spPr bwMode="auto">
            <a:xfrm>
              <a:off x="1839" y="3005"/>
              <a:ext cx="772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Optic Atrophy</a:t>
              </a:r>
            </a:p>
          </p:txBody>
        </p:sp>
        <p:sp>
          <p:nvSpPr>
            <p:cNvPr id="35898" name="Rectangle 11"/>
            <p:cNvSpPr>
              <a:spLocks noChangeArrowheads="1"/>
            </p:cNvSpPr>
            <p:nvPr/>
          </p:nvSpPr>
          <p:spPr bwMode="auto">
            <a:xfrm>
              <a:off x="1790" y="3394"/>
              <a:ext cx="869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Optic Atrophies,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Hereditary</a:t>
              </a:r>
            </a:p>
          </p:txBody>
        </p:sp>
        <p:cxnSp>
          <p:nvCxnSpPr>
            <p:cNvPr id="35899" name="AutoShape 12"/>
            <p:cNvCxnSpPr>
              <a:cxnSpLocks noChangeShapeType="1"/>
              <a:stCxn id="35892" idx="2"/>
              <a:endCxn id="35893" idx="0"/>
            </p:cNvCxnSpPr>
            <p:nvPr/>
          </p:nvCxnSpPr>
          <p:spPr bwMode="auto">
            <a:xfrm>
              <a:off x="2225" y="988"/>
              <a:ext cx="1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900" name="AutoShape 13"/>
            <p:cNvCxnSpPr>
              <a:cxnSpLocks noChangeShapeType="1"/>
              <a:stCxn id="35893" idx="2"/>
              <a:endCxn id="35894" idx="0"/>
            </p:cNvCxnSpPr>
            <p:nvPr/>
          </p:nvCxnSpPr>
          <p:spPr bwMode="auto">
            <a:xfrm flipH="1">
              <a:off x="2225" y="1377"/>
              <a:ext cx="1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901" name="AutoShape 14"/>
            <p:cNvCxnSpPr>
              <a:cxnSpLocks noChangeShapeType="1"/>
              <a:stCxn id="35894" idx="2"/>
              <a:endCxn id="35895" idx="0"/>
            </p:cNvCxnSpPr>
            <p:nvPr/>
          </p:nvCxnSpPr>
          <p:spPr bwMode="auto">
            <a:xfrm>
              <a:off x="2225" y="1766"/>
              <a:ext cx="0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902" name="AutoShape 15"/>
            <p:cNvCxnSpPr>
              <a:cxnSpLocks noChangeShapeType="1"/>
              <a:stCxn id="35895" idx="2"/>
              <a:endCxn id="35896" idx="0"/>
            </p:cNvCxnSpPr>
            <p:nvPr/>
          </p:nvCxnSpPr>
          <p:spPr bwMode="auto">
            <a:xfrm>
              <a:off x="2225" y="2290"/>
              <a:ext cx="1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903" name="AutoShape 16"/>
            <p:cNvCxnSpPr>
              <a:cxnSpLocks noChangeShapeType="1"/>
              <a:stCxn id="35896" idx="2"/>
              <a:endCxn id="35897" idx="0"/>
            </p:cNvCxnSpPr>
            <p:nvPr/>
          </p:nvCxnSpPr>
          <p:spPr bwMode="auto">
            <a:xfrm flipH="1">
              <a:off x="2225" y="2813"/>
              <a:ext cx="1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904" name="AutoShape 17"/>
            <p:cNvCxnSpPr>
              <a:cxnSpLocks noChangeShapeType="1"/>
              <a:stCxn id="35897" idx="2"/>
              <a:endCxn id="35898" idx="0"/>
            </p:cNvCxnSpPr>
            <p:nvPr/>
          </p:nvCxnSpPr>
          <p:spPr bwMode="auto">
            <a:xfrm>
              <a:off x="2225" y="3203"/>
              <a:ext cx="0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905" name="AutoShape 18"/>
            <p:cNvCxnSpPr>
              <a:cxnSpLocks noChangeShapeType="1"/>
              <a:stCxn id="35898" idx="2"/>
              <a:endCxn id="35891" idx="0"/>
            </p:cNvCxnSpPr>
            <p:nvPr/>
          </p:nvCxnSpPr>
          <p:spPr bwMode="auto">
            <a:xfrm>
              <a:off x="2225" y="3726"/>
              <a:ext cx="0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35844" name="Object 51"/>
          <p:cNvGraphicFramePr>
            <a:graphicFrameLocks noGrp="1" noChangeAspect="1"/>
          </p:cNvGraphicFramePr>
          <p:nvPr>
            <p:ph idx="1"/>
          </p:nvPr>
        </p:nvGraphicFramePr>
        <p:xfrm>
          <a:off x="431800" y="5705475"/>
          <a:ext cx="974725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17" name="Photo Editor-foto" r:id="rId4" imgW="3457143" imgH="4086795" progId="MSPhotoEd.3">
                  <p:embed/>
                </p:oleObj>
              </mc:Choice>
              <mc:Fallback>
                <p:oleObj name="Photo Editor-foto" r:id="rId4" imgW="3457143" imgH="40867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" y="5705475"/>
                        <a:ext cx="974725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5" name="Line 53"/>
          <p:cNvSpPr>
            <a:spLocks noChangeShapeType="1"/>
          </p:cNvSpPr>
          <p:nvPr/>
        </p:nvSpPr>
        <p:spPr bwMode="auto">
          <a:xfrm>
            <a:off x="1476375" y="6654800"/>
            <a:ext cx="11938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Text Box 54"/>
          <p:cNvSpPr txBox="1">
            <a:spLocks noChangeArrowheads="1"/>
          </p:cNvSpPr>
          <p:nvPr/>
        </p:nvSpPr>
        <p:spPr bwMode="auto">
          <a:xfrm>
            <a:off x="1744663" y="6188075"/>
            <a:ext cx="62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has</a:t>
            </a:r>
          </a:p>
        </p:txBody>
      </p: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3532188" y="2803525"/>
            <a:ext cx="2730500" cy="2584450"/>
            <a:chOff x="2225" y="1766"/>
            <a:chExt cx="1720" cy="1628"/>
          </a:xfrm>
        </p:grpSpPr>
        <p:sp>
          <p:nvSpPr>
            <p:cNvPr id="35886" name="Rectangle 56"/>
            <p:cNvSpPr>
              <a:spLocks noChangeArrowheads="1"/>
            </p:cNvSpPr>
            <p:nvPr/>
          </p:nvSpPr>
          <p:spPr bwMode="auto">
            <a:xfrm>
              <a:off x="2945" y="2323"/>
              <a:ext cx="975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Neurodegenerative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5887" name="Rectangle 57"/>
            <p:cNvSpPr>
              <a:spLocks noChangeArrowheads="1"/>
            </p:cNvSpPr>
            <p:nvPr/>
          </p:nvSpPr>
          <p:spPr bwMode="auto">
            <a:xfrm>
              <a:off x="2920" y="2806"/>
              <a:ext cx="1025" cy="466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Heredodegenerative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Disorders,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Nervous System</a:t>
              </a:r>
            </a:p>
          </p:txBody>
        </p:sp>
        <p:cxnSp>
          <p:nvCxnSpPr>
            <p:cNvPr id="35888" name="AutoShape 58"/>
            <p:cNvCxnSpPr>
              <a:cxnSpLocks noChangeShapeType="1"/>
              <a:stCxn id="35886" idx="2"/>
              <a:endCxn id="35887" idx="0"/>
            </p:cNvCxnSpPr>
            <p:nvPr/>
          </p:nvCxnSpPr>
          <p:spPr bwMode="auto">
            <a:xfrm>
              <a:off x="3433" y="2655"/>
              <a:ext cx="0" cy="15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89" name="AutoShape 59"/>
            <p:cNvCxnSpPr>
              <a:cxnSpLocks noChangeShapeType="1"/>
              <a:endCxn id="35886" idx="0"/>
            </p:cNvCxnSpPr>
            <p:nvPr/>
          </p:nvCxnSpPr>
          <p:spPr bwMode="auto">
            <a:xfrm>
              <a:off x="2225" y="1766"/>
              <a:ext cx="1208" cy="557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90" name="AutoShape 60"/>
            <p:cNvCxnSpPr>
              <a:cxnSpLocks noChangeShapeType="1"/>
              <a:stCxn id="35887" idx="2"/>
            </p:cNvCxnSpPr>
            <p:nvPr/>
          </p:nvCxnSpPr>
          <p:spPr bwMode="auto">
            <a:xfrm flipH="1">
              <a:off x="2225" y="3272"/>
              <a:ext cx="1208" cy="12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242888" y="2185988"/>
            <a:ext cx="3290887" cy="3201987"/>
            <a:chOff x="153" y="1377"/>
            <a:chExt cx="2073" cy="2017"/>
          </a:xfrm>
        </p:grpSpPr>
        <p:cxnSp>
          <p:nvCxnSpPr>
            <p:cNvPr id="35877" name="AutoShape 62"/>
            <p:cNvCxnSpPr>
              <a:cxnSpLocks noChangeShapeType="1"/>
              <a:endCxn id="35879" idx="0"/>
            </p:cNvCxnSpPr>
            <p:nvPr/>
          </p:nvCxnSpPr>
          <p:spPr bwMode="auto">
            <a:xfrm flipH="1">
              <a:off x="541" y="1377"/>
              <a:ext cx="1685" cy="405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5878" name="Group 63"/>
            <p:cNvGrpSpPr>
              <a:grpSpLocks/>
            </p:cNvGrpSpPr>
            <p:nvPr/>
          </p:nvGrpSpPr>
          <p:grpSpPr bwMode="auto">
            <a:xfrm>
              <a:off x="153" y="1782"/>
              <a:ext cx="2072" cy="1612"/>
              <a:chOff x="153" y="1782"/>
              <a:chExt cx="2072" cy="1612"/>
            </a:xfrm>
          </p:grpSpPr>
          <p:sp>
            <p:nvSpPr>
              <p:cNvPr id="35879" name="Rectangle 64"/>
              <p:cNvSpPr>
                <a:spLocks noChangeArrowheads="1"/>
              </p:cNvSpPr>
              <p:nvPr/>
            </p:nvSpPr>
            <p:spPr bwMode="auto">
              <a:xfrm>
                <a:off x="182" y="1782"/>
                <a:ext cx="718" cy="198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Eye Diseases</a:t>
                </a:r>
              </a:p>
            </p:txBody>
          </p:sp>
          <p:sp>
            <p:nvSpPr>
              <p:cNvPr id="35880" name="Rectangle 65"/>
              <p:cNvSpPr>
                <a:spLocks noChangeArrowheads="1"/>
              </p:cNvSpPr>
              <p:nvPr/>
            </p:nvSpPr>
            <p:spPr bwMode="auto">
              <a:xfrm>
                <a:off x="153" y="2824"/>
                <a:ext cx="774" cy="332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Eye Diseases,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Hereditary</a:t>
                </a:r>
                <a:endParaRPr lang="en-US" altLang="en-US" sz="1400" b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5881" name="AutoShape 66"/>
              <p:cNvCxnSpPr>
                <a:cxnSpLocks noChangeShapeType="1"/>
                <a:stCxn id="35879" idx="2"/>
                <a:endCxn id="35880" idx="0"/>
              </p:cNvCxnSpPr>
              <p:nvPr/>
            </p:nvCxnSpPr>
            <p:spPr bwMode="auto">
              <a:xfrm flipH="1">
                <a:off x="540" y="1980"/>
                <a:ext cx="1" cy="8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882" name="AutoShape 67"/>
              <p:cNvCxnSpPr>
                <a:cxnSpLocks noChangeShapeType="1"/>
                <a:stCxn id="35880" idx="2"/>
              </p:cNvCxnSpPr>
              <p:nvPr/>
            </p:nvCxnSpPr>
            <p:spPr bwMode="auto">
              <a:xfrm>
                <a:off x="540" y="3156"/>
                <a:ext cx="1685" cy="23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5883" name="Rectangle 68"/>
              <p:cNvSpPr>
                <a:spLocks noChangeArrowheads="1"/>
              </p:cNvSpPr>
              <p:nvPr/>
            </p:nvSpPr>
            <p:spPr bwMode="auto">
              <a:xfrm>
                <a:off x="804" y="2358"/>
                <a:ext cx="701" cy="332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Optic Nerve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Diseases</a:t>
                </a:r>
              </a:p>
            </p:txBody>
          </p:sp>
          <p:cxnSp>
            <p:nvCxnSpPr>
              <p:cNvPr id="35884" name="AutoShape 69"/>
              <p:cNvCxnSpPr>
                <a:cxnSpLocks noChangeShapeType="1"/>
                <a:stCxn id="35883" idx="2"/>
              </p:cNvCxnSpPr>
              <p:nvPr/>
            </p:nvCxnSpPr>
            <p:spPr bwMode="auto">
              <a:xfrm>
                <a:off x="1155" y="2690"/>
                <a:ext cx="1070" cy="3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885" name="AutoShape 70"/>
              <p:cNvCxnSpPr>
                <a:cxnSpLocks noChangeShapeType="1"/>
                <a:stCxn id="35879" idx="2"/>
                <a:endCxn id="35883" idx="0"/>
              </p:cNvCxnSpPr>
              <p:nvPr/>
            </p:nvCxnSpPr>
            <p:spPr bwMode="auto">
              <a:xfrm>
                <a:off x="541" y="1980"/>
                <a:ext cx="614" cy="37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6" name="Group 71"/>
          <p:cNvGrpSpPr>
            <a:grpSpLocks/>
          </p:cNvGrpSpPr>
          <p:nvPr/>
        </p:nvGrpSpPr>
        <p:grpSpPr bwMode="auto">
          <a:xfrm>
            <a:off x="3533775" y="2185988"/>
            <a:ext cx="5505450" cy="2178050"/>
            <a:chOff x="2226" y="1377"/>
            <a:chExt cx="3468" cy="1372"/>
          </a:xfrm>
        </p:grpSpPr>
        <p:sp>
          <p:nvSpPr>
            <p:cNvPr id="35872" name="Rectangle 72"/>
            <p:cNvSpPr>
              <a:spLocks noChangeArrowheads="1"/>
            </p:cNvSpPr>
            <p:nvPr/>
          </p:nvSpPr>
          <p:spPr bwMode="auto">
            <a:xfrm>
              <a:off x="4227" y="1596"/>
              <a:ext cx="1467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Female Urogenital Diseases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and Pregnancy Complications</a:t>
              </a:r>
            </a:p>
          </p:txBody>
        </p:sp>
        <p:sp>
          <p:nvSpPr>
            <p:cNvPr id="35873" name="Rectangle 73"/>
            <p:cNvSpPr>
              <a:spLocks noChangeArrowheads="1"/>
            </p:cNvSpPr>
            <p:nvPr/>
          </p:nvSpPr>
          <p:spPr bwMode="auto">
            <a:xfrm>
              <a:off x="4270" y="2142"/>
              <a:ext cx="1381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Female Urogenital Diseases</a:t>
              </a:r>
              <a:endParaRPr lang="en-US" altLang="en-US" sz="1400" b="0">
                <a:solidFill>
                  <a:schemeClr val="bg1"/>
                </a:solidFill>
              </a:endParaRPr>
            </a:p>
          </p:txBody>
        </p:sp>
        <p:cxnSp>
          <p:nvCxnSpPr>
            <p:cNvPr id="35874" name="AutoShape 74"/>
            <p:cNvCxnSpPr>
              <a:cxnSpLocks noChangeShapeType="1"/>
              <a:stCxn id="35872" idx="2"/>
              <a:endCxn id="35873" idx="0"/>
            </p:cNvCxnSpPr>
            <p:nvPr/>
          </p:nvCxnSpPr>
          <p:spPr bwMode="auto">
            <a:xfrm>
              <a:off x="4961" y="1928"/>
              <a:ext cx="0" cy="214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75" name="AutoShape 75"/>
            <p:cNvCxnSpPr>
              <a:cxnSpLocks noChangeShapeType="1"/>
              <a:endCxn id="35872" idx="0"/>
            </p:cNvCxnSpPr>
            <p:nvPr/>
          </p:nvCxnSpPr>
          <p:spPr bwMode="auto">
            <a:xfrm>
              <a:off x="2226" y="1377"/>
              <a:ext cx="2735" cy="2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76" name="AutoShape 76"/>
            <p:cNvCxnSpPr>
              <a:cxnSpLocks noChangeShapeType="1"/>
              <a:stCxn id="35873" idx="2"/>
            </p:cNvCxnSpPr>
            <p:nvPr/>
          </p:nvCxnSpPr>
          <p:spPr bwMode="auto">
            <a:xfrm>
              <a:off x="4961" y="2340"/>
              <a:ext cx="0" cy="40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" name="Group 77"/>
          <p:cNvGrpSpPr>
            <a:grpSpLocks/>
          </p:cNvGrpSpPr>
          <p:nvPr/>
        </p:nvGrpSpPr>
        <p:grpSpPr bwMode="auto">
          <a:xfrm>
            <a:off x="3532188" y="2185988"/>
            <a:ext cx="5091112" cy="4033837"/>
            <a:chOff x="2225" y="1377"/>
            <a:chExt cx="3207" cy="2541"/>
          </a:xfrm>
        </p:grpSpPr>
        <p:sp>
          <p:nvSpPr>
            <p:cNvPr id="35863" name="Rectangle 78"/>
            <p:cNvSpPr>
              <a:spLocks noChangeArrowheads="1"/>
            </p:cNvSpPr>
            <p:nvPr/>
          </p:nvSpPr>
          <p:spPr bwMode="auto">
            <a:xfrm>
              <a:off x="3078" y="1701"/>
              <a:ext cx="860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Male Urogenital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5864" name="Rectangle 79"/>
            <p:cNvSpPr>
              <a:spLocks noChangeArrowheads="1"/>
            </p:cNvSpPr>
            <p:nvPr/>
          </p:nvSpPr>
          <p:spPr bwMode="auto">
            <a:xfrm>
              <a:off x="4490" y="2749"/>
              <a:ext cx="942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Urologic Diseases</a:t>
              </a:r>
              <a:endParaRPr lang="en-US" altLang="en-US" sz="1400" b="0">
                <a:solidFill>
                  <a:schemeClr val="bg1"/>
                </a:solidFill>
              </a:endParaRPr>
            </a:p>
          </p:txBody>
        </p:sp>
        <p:sp>
          <p:nvSpPr>
            <p:cNvPr id="35865" name="Rectangle 80"/>
            <p:cNvSpPr>
              <a:spLocks noChangeArrowheads="1"/>
            </p:cNvSpPr>
            <p:nvPr/>
          </p:nvSpPr>
          <p:spPr bwMode="auto">
            <a:xfrm>
              <a:off x="4523" y="3220"/>
              <a:ext cx="874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Kidney Diseases</a:t>
              </a:r>
            </a:p>
          </p:txBody>
        </p:sp>
        <p:sp>
          <p:nvSpPr>
            <p:cNvPr id="35866" name="Rectangle 81"/>
            <p:cNvSpPr>
              <a:spLocks noChangeArrowheads="1"/>
            </p:cNvSpPr>
            <p:nvPr/>
          </p:nvSpPr>
          <p:spPr bwMode="auto">
            <a:xfrm>
              <a:off x="3357" y="3551"/>
              <a:ext cx="954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Diabetes Insipidus</a:t>
              </a:r>
              <a:endParaRPr lang="en-US" altLang="en-US" sz="1400" b="0">
                <a:solidFill>
                  <a:schemeClr val="bg1"/>
                </a:solidFill>
              </a:endParaRPr>
            </a:p>
          </p:txBody>
        </p:sp>
        <p:cxnSp>
          <p:nvCxnSpPr>
            <p:cNvPr id="35867" name="AutoShape 82"/>
            <p:cNvCxnSpPr>
              <a:cxnSpLocks noChangeShapeType="1"/>
              <a:stCxn id="35863" idx="2"/>
              <a:endCxn id="35864" idx="0"/>
            </p:cNvCxnSpPr>
            <p:nvPr/>
          </p:nvCxnSpPr>
          <p:spPr bwMode="auto">
            <a:xfrm>
              <a:off x="3508" y="2033"/>
              <a:ext cx="1453" cy="716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68" name="AutoShape 83"/>
            <p:cNvCxnSpPr>
              <a:cxnSpLocks noChangeShapeType="1"/>
              <a:stCxn id="35864" idx="2"/>
              <a:endCxn id="35865" idx="0"/>
            </p:cNvCxnSpPr>
            <p:nvPr/>
          </p:nvCxnSpPr>
          <p:spPr bwMode="auto">
            <a:xfrm flipH="1">
              <a:off x="4960" y="2947"/>
              <a:ext cx="1" cy="273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69" name="AutoShape 84"/>
            <p:cNvCxnSpPr>
              <a:cxnSpLocks noChangeShapeType="1"/>
              <a:stCxn id="35865" idx="2"/>
              <a:endCxn id="35866" idx="0"/>
            </p:cNvCxnSpPr>
            <p:nvPr/>
          </p:nvCxnSpPr>
          <p:spPr bwMode="auto">
            <a:xfrm flipH="1">
              <a:off x="3834" y="3418"/>
              <a:ext cx="1126" cy="133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70" name="AutoShape 85"/>
            <p:cNvCxnSpPr>
              <a:cxnSpLocks noChangeShapeType="1"/>
              <a:endCxn id="35863" idx="0"/>
            </p:cNvCxnSpPr>
            <p:nvPr/>
          </p:nvCxnSpPr>
          <p:spPr bwMode="auto">
            <a:xfrm>
              <a:off x="2226" y="1377"/>
              <a:ext cx="1282" cy="324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71" name="AutoShape 86"/>
            <p:cNvCxnSpPr>
              <a:cxnSpLocks noChangeShapeType="1"/>
              <a:stCxn id="35866" idx="2"/>
            </p:cNvCxnSpPr>
            <p:nvPr/>
          </p:nvCxnSpPr>
          <p:spPr bwMode="auto">
            <a:xfrm flipH="1">
              <a:off x="2225" y="3749"/>
              <a:ext cx="1609" cy="16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" name="Group 90"/>
          <p:cNvGrpSpPr>
            <a:grpSpLocks/>
          </p:cNvGrpSpPr>
          <p:nvPr/>
        </p:nvGrpSpPr>
        <p:grpSpPr bwMode="auto">
          <a:xfrm>
            <a:off x="6708775" y="1373188"/>
            <a:ext cx="2317750" cy="2330450"/>
            <a:chOff x="4226" y="865"/>
            <a:chExt cx="1460" cy="1468"/>
          </a:xfrm>
        </p:grpSpPr>
        <p:sp>
          <p:nvSpPr>
            <p:cNvPr id="35860" name="Rectangle 87"/>
            <p:cNvSpPr>
              <a:spLocks noChangeArrowheads="1"/>
            </p:cNvSpPr>
            <p:nvPr/>
          </p:nvSpPr>
          <p:spPr bwMode="auto">
            <a:xfrm>
              <a:off x="4226" y="1597"/>
              <a:ext cx="1460" cy="331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5861" name="Rectangle 88"/>
            <p:cNvSpPr>
              <a:spLocks noChangeArrowheads="1"/>
            </p:cNvSpPr>
            <p:nvPr/>
          </p:nvSpPr>
          <p:spPr bwMode="auto">
            <a:xfrm>
              <a:off x="4277" y="2144"/>
              <a:ext cx="1358" cy="189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5862" name="Text Box 89"/>
            <p:cNvSpPr txBox="1">
              <a:spLocks noChangeArrowheads="1"/>
            </p:cNvSpPr>
            <p:nvPr/>
          </p:nvSpPr>
          <p:spPr bwMode="auto">
            <a:xfrm>
              <a:off x="4595" y="865"/>
              <a:ext cx="836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0">
                  <a:solidFill>
                    <a:srgbClr val="FF0000"/>
                  </a:solidFill>
                </a:rPr>
                <a:t>???</a:t>
              </a:r>
            </a:p>
          </p:txBody>
        </p:sp>
      </p:grpSp>
      <p:grpSp>
        <p:nvGrpSpPr>
          <p:cNvPr id="9" name="Group 98"/>
          <p:cNvGrpSpPr>
            <a:grpSpLocks/>
          </p:cNvGrpSpPr>
          <p:nvPr/>
        </p:nvGrpSpPr>
        <p:grpSpPr bwMode="auto">
          <a:xfrm>
            <a:off x="1531938" y="3579813"/>
            <a:ext cx="1411287" cy="2667000"/>
            <a:chOff x="965" y="2255"/>
            <a:chExt cx="889" cy="1680"/>
          </a:xfrm>
        </p:grpSpPr>
        <p:grpSp>
          <p:nvGrpSpPr>
            <p:cNvPr id="35853" name="Group 96"/>
            <p:cNvGrpSpPr>
              <a:grpSpLocks/>
            </p:cNvGrpSpPr>
            <p:nvPr/>
          </p:nvGrpSpPr>
          <p:grpSpPr bwMode="auto">
            <a:xfrm>
              <a:off x="965" y="2255"/>
              <a:ext cx="889" cy="1680"/>
              <a:chOff x="965" y="2255"/>
              <a:chExt cx="889" cy="1680"/>
            </a:xfrm>
          </p:grpSpPr>
          <p:sp>
            <p:nvSpPr>
              <p:cNvPr id="35855" name="Line 91"/>
              <p:cNvSpPr>
                <a:spLocks noChangeShapeType="1"/>
              </p:cNvSpPr>
              <p:nvPr/>
            </p:nvSpPr>
            <p:spPr bwMode="auto">
              <a:xfrm flipV="1">
                <a:off x="965" y="3552"/>
                <a:ext cx="757" cy="126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6" name="Line 92"/>
              <p:cNvSpPr>
                <a:spLocks noChangeShapeType="1"/>
              </p:cNvSpPr>
              <p:nvPr/>
            </p:nvSpPr>
            <p:spPr bwMode="auto">
              <a:xfrm flipV="1">
                <a:off x="971" y="3112"/>
                <a:ext cx="797" cy="554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7" name="Line 93"/>
              <p:cNvSpPr>
                <a:spLocks noChangeShapeType="1"/>
              </p:cNvSpPr>
              <p:nvPr/>
            </p:nvSpPr>
            <p:spPr bwMode="auto">
              <a:xfrm flipV="1">
                <a:off x="982" y="2633"/>
                <a:ext cx="837" cy="1039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8" name="Text Box 94"/>
              <p:cNvSpPr txBox="1">
                <a:spLocks noChangeArrowheads="1"/>
              </p:cNvSpPr>
              <p:nvPr/>
            </p:nvSpPr>
            <p:spPr bwMode="auto">
              <a:xfrm>
                <a:off x="1546" y="2255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FFFF00"/>
                    </a:solidFill>
                  </a:rPr>
                  <a:t>…</a:t>
                </a:r>
              </a:p>
            </p:txBody>
          </p:sp>
          <p:sp>
            <p:nvSpPr>
              <p:cNvPr id="35859" name="AutoShape 95"/>
              <p:cNvSpPr>
                <a:spLocks noChangeArrowheads="1"/>
              </p:cNvSpPr>
              <p:nvPr/>
            </p:nvSpPr>
            <p:spPr bwMode="auto">
              <a:xfrm>
                <a:off x="1277" y="3747"/>
                <a:ext cx="97" cy="188"/>
              </a:xfrm>
              <a:prstGeom prst="upArrow">
                <a:avLst>
                  <a:gd name="adj1" fmla="val 50000"/>
                  <a:gd name="adj2" fmla="val 48454"/>
                </a:avLst>
              </a:prstGeom>
              <a:noFill/>
              <a:ln w="28575" algn="ctr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5854" name="Text Box 97"/>
            <p:cNvSpPr txBox="1">
              <a:spLocks noChangeArrowheads="1"/>
            </p:cNvSpPr>
            <p:nvPr/>
          </p:nvSpPr>
          <p:spPr bwMode="auto">
            <a:xfrm>
              <a:off x="1036" y="2825"/>
              <a:ext cx="3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</a:rPr>
                <a:t>has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5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MeSH, Sept 25, 2018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76400"/>
            <a:ext cx="861060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5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Principle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If a particular (individual) is related in a specific way to a ‘class’, it should also be related in the same way to all the ‘superclasses’ of that class</a:t>
            </a:r>
          </a:p>
          <a:p>
            <a:pPr lvl="1" eaLnBrk="1" hangingPunct="1"/>
            <a:r>
              <a:rPr lang="en-US" altLang="en-US" smtClean="0"/>
              <a:t>Technically: “… to all the classes that </a:t>
            </a:r>
            <a:r>
              <a:rPr lang="en-US" altLang="en-US" b="1" i="1" u="sng" smtClean="0"/>
              <a:t>subsume</a:t>
            </a:r>
            <a:r>
              <a:rPr lang="en-US" altLang="en-US" smtClean="0"/>
              <a:t> that class”</a:t>
            </a:r>
          </a:p>
        </p:txBody>
      </p:sp>
      <p:sp>
        <p:nvSpPr>
          <p:cNvPr id="3789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C8A4AD1-0243-4EAE-AE50-21D4DD15E537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145</a:t>
            </a:fld>
            <a:endParaRPr lang="en-US" alt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2397"/>
            <a:ext cx="9144000" cy="56556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278"/>
            <a:ext cx="9144000" cy="12096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48400" y="6248400"/>
            <a:ext cx="289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https://</a:t>
            </a:r>
            <a:r>
              <a:rPr lang="en-US" sz="1400" dirty="0" smtClean="0">
                <a:hlinkClick r:id="rId4"/>
              </a:rPr>
              <a:t>meshb.nlm.nih.gov/treeView</a:t>
            </a:r>
            <a:endParaRPr lang="en-US" sz="1400" dirty="0" smtClean="0"/>
          </a:p>
          <a:p>
            <a:r>
              <a:rPr lang="en-US" sz="1400" dirty="0" smtClean="0"/>
              <a:t>(Sept 25, 2018)</a:t>
            </a:r>
            <a:endParaRPr lang="en-US" sz="140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843917" y="1339449"/>
            <a:ext cx="30714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BE" altLang="en-US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What’s</a:t>
            </a:r>
            <a:r>
              <a:rPr lang="nl-BE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nl-BE" altLang="en-US" sz="2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bad </a:t>
            </a:r>
            <a:r>
              <a:rPr lang="nl-BE" altLang="en-US" sz="24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practice</a:t>
            </a:r>
            <a:r>
              <a:rPr lang="nl-BE" altLang="en-US" sz="2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nl-BE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  <a:endParaRPr lang="nl-NL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4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SNOMED-CT: what is wrong here?</a:t>
            </a:r>
          </a:p>
        </p:txBody>
      </p:sp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905000"/>
            <a:ext cx="8720137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614613" y="3227388"/>
            <a:ext cx="6215062" cy="1022350"/>
            <a:chOff x="1647" y="2315"/>
            <a:chExt cx="3915" cy="644"/>
          </a:xfrm>
        </p:grpSpPr>
        <p:sp>
          <p:nvSpPr>
            <p:cNvPr id="41996" name="Rectangle 6"/>
            <p:cNvSpPr>
              <a:spLocks noChangeArrowheads="1"/>
            </p:cNvSpPr>
            <p:nvPr/>
          </p:nvSpPr>
          <p:spPr bwMode="auto">
            <a:xfrm>
              <a:off x="2699" y="2321"/>
              <a:ext cx="2863" cy="632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997" name="Rectangle 9"/>
            <p:cNvSpPr>
              <a:spLocks noChangeArrowheads="1"/>
            </p:cNvSpPr>
            <p:nvPr/>
          </p:nvSpPr>
          <p:spPr bwMode="auto">
            <a:xfrm>
              <a:off x="1647" y="2315"/>
              <a:ext cx="969" cy="64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nose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635250" y="2667000"/>
            <a:ext cx="6219825" cy="481013"/>
            <a:chOff x="1660" y="1962"/>
            <a:chExt cx="3918" cy="303"/>
          </a:xfrm>
        </p:grpSpPr>
        <p:sp>
          <p:nvSpPr>
            <p:cNvPr id="41994" name="Rectangle 5"/>
            <p:cNvSpPr>
              <a:spLocks noChangeArrowheads="1"/>
            </p:cNvSpPr>
            <p:nvPr/>
          </p:nvSpPr>
          <p:spPr bwMode="auto">
            <a:xfrm>
              <a:off x="2698" y="1962"/>
              <a:ext cx="2880" cy="302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995" name="Rectangle 10"/>
            <p:cNvSpPr>
              <a:spLocks noChangeArrowheads="1"/>
            </p:cNvSpPr>
            <p:nvPr/>
          </p:nvSpPr>
          <p:spPr bwMode="auto">
            <a:xfrm>
              <a:off x="1660" y="1964"/>
              <a:ext cx="964" cy="30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bones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625725" y="4297363"/>
            <a:ext cx="6211888" cy="1428750"/>
            <a:chOff x="1654" y="2989"/>
            <a:chExt cx="3913" cy="900"/>
          </a:xfrm>
        </p:grpSpPr>
        <p:sp>
          <p:nvSpPr>
            <p:cNvPr id="41992" name="Rectangle 7"/>
            <p:cNvSpPr>
              <a:spLocks noChangeArrowheads="1"/>
            </p:cNvSpPr>
            <p:nvPr/>
          </p:nvSpPr>
          <p:spPr bwMode="auto">
            <a:xfrm>
              <a:off x="2710" y="2989"/>
              <a:ext cx="2857" cy="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993" name="Rectangle 11"/>
            <p:cNvSpPr>
              <a:spLocks noChangeArrowheads="1"/>
            </p:cNvSpPr>
            <p:nvPr/>
          </p:nvSpPr>
          <p:spPr bwMode="auto">
            <a:xfrm>
              <a:off x="1654" y="2994"/>
              <a:ext cx="964" cy="86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fracture</a:t>
              </a:r>
            </a:p>
          </p:txBody>
        </p:sp>
      </p:grp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297238" y="5783263"/>
            <a:ext cx="2195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false synonymy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5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30"/>
          <p:cNvGrpSpPr>
            <a:grpSpLocks/>
          </p:cNvGrpSpPr>
          <p:nvPr/>
        </p:nvGrpSpPr>
        <p:grpSpPr bwMode="auto">
          <a:xfrm>
            <a:off x="342900" y="2578100"/>
            <a:ext cx="8542338" cy="3562350"/>
            <a:chOff x="322" y="1721"/>
            <a:chExt cx="5381" cy="2244"/>
          </a:xfrm>
        </p:grpSpPr>
        <p:sp>
          <p:nvSpPr>
            <p:cNvPr id="46099" name="Text Box 23"/>
            <p:cNvSpPr txBox="1">
              <a:spLocks noChangeArrowheads="1"/>
            </p:cNvSpPr>
            <p:nvPr/>
          </p:nvSpPr>
          <p:spPr bwMode="auto">
            <a:xfrm>
              <a:off x="322" y="1721"/>
              <a:ext cx="5381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a fractured nasal bone  </a:t>
              </a:r>
            </a:p>
          </p:txBody>
        </p:sp>
        <p:sp>
          <p:nvSpPr>
            <p:cNvPr id="46100" name="Text Box 24"/>
            <p:cNvSpPr txBox="1">
              <a:spLocks noChangeArrowheads="1"/>
            </p:cNvSpPr>
            <p:nvPr/>
          </p:nvSpPr>
          <p:spPr bwMode="auto">
            <a:xfrm>
              <a:off x="905" y="2622"/>
              <a:ext cx="4216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a broken nose  </a:t>
              </a:r>
            </a:p>
          </p:txBody>
        </p:sp>
        <p:sp>
          <p:nvSpPr>
            <p:cNvPr id="46101" name="Text Box 25"/>
            <p:cNvSpPr txBox="1">
              <a:spLocks noChangeArrowheads="1"/>
            </p:cNvSpPr>
            <p:nvPr/>
          </p:nvSpPr>
          <p:spPr bwMode="auto">
            <a:xfrm>
              <a:off x="407" y="3523"/>
              <a:ext cx="5212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a fracture of the nose  </a:t>
              </a:r>
            </a:p>
          </p:txBody>
        </p:sp>
        <p:sp>
          <p:nvSpPr>
            <p:cNvPr id="46102" name="Text Box 26"/>
            <p:cNvSpPr txBox="1">
              <a:spLocks noChangeArrowheads="1"/>
            </p:cNvSpPr>
            <p:nvPr/>
          </p:nvSpPr>
          <p:spPr bwMode="auto">
            <a:xfrm>
              <a:off x="654" y="2145"/>
              <a:ext cx="335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46103" name="Text Box 27"/>
            <p:cNvSpPr txBox="1">
              <a:spLocks noChangeArrowheads="1"/>
            </p:cNvSpPr>
            <p:nvPr/>
          </p:nvSpPr>
          <p:spPr bwMode="auto">
            <a:xfrm>
              <a:off x="655" y="3017"/>
              <a:ext cx="335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46104" name="Line 28"/>
            <p:cNvSpPr>
              <a:spLocks noChangeShapeType="1"/>
            </p:cNvSpPr>
            <p:nvPr/>
          </p:nvSpPr>
          <p:spPr bwMode="auto">
            <a:xfrm>
              <a:off x="1078" y="2161"/>
              <a:ext cx="0" cy="46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5" name="Line 29"/>
            <p:cNvSpPr>
              <a:spLocks noChangeShapeType="1"/>
            </p:cNvSpPr>
            <p:nvPr/>
          </p:nvSpPr>
          <p:spPr bwMode="auto">
            <a:xfrm>
              <a:off x="1050" y="3067"/>
              <a:ext cx="0" cy="46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083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Coding / Classification confusion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752600"/>
            <a:ext cx="8686800" cy="48768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P           +                                 X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		       P                    +                         Y</a:t>
            </a:r>
          </a:p>
          <a:p>
            <a:endParaRPr lang="en-US" dirty="0"/>
          </a:p>
          <a:p>
            <a:endParaRPr lang="en-US" dirty="0" smtClean="0"/>
          </a:p>
          <a:p>
            <a:pPr>
              <a:spcBef>
                <a:spcPts val="1200"/>
              </a:spcBef>
            </a:pPr>
            <a:r>
              <a:rPr lang="en-US" dirty="0" smtClean="0"/>
              <a:t>		       P                    +                          Z</a:t>
            </a:r>
            <a:endParaRPr lang="en-US" dirty="0"/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341313" y="2578100"/>
            <a:ext cx="8542337" cy="3562350"/>
            <a:chOff x="225" y="1624"/>
            <a:chExt cx="5381" cy="2244"/>
          </a:xfrm>
        </p:grpSpPr>
        <p:sp>
          <p:nvSpPr>
            <p:cNvPr id="46085" name="Text Box 3"/>
            <p:cNvSpPr txBox="1">
              <a:spLocks noChangeArrowheads="1"/>
            </p:cNvSpPr>
            <p:nvPr/>
          </p:nvSpPr>
          <p:spPr bwMode="auto">
            <a:xfrm>
              <a:off x="225" y="1624"/>
              <a:ext cx="5381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</a:t>
              </a:r>
              <a:r>
                <a:rPr lang="en-US" altLang="en-US" sz="4000">
                  <a:solidFill>
                    <a:srgbClr val="FF0000"/>
                  </a:solidFill>
                </a:rPr>
                <a:t>a fractured nasal bone</a:t>
              </a:r>
              <a:r>
                <a:rPr lang="en-US" altLang="en-US" sz="4000">
                  <a:solidFill>
                    <a:schemeClr val="bg1"/>
                  </a:solidFill>
                </a:rPr>
                <a:t>  </a:t>
              </a:r>
            </a:p>
          </p:txBody>
        </p:sp>
        <p:sp>
          <p:nvSpPr>
            <p:cNvPr id="46086" name="Text Box 4"/>
            <p:cNvSpPr txBox="1">
              <a:spLocks noChangeArrowheads="1"/>
            </p:cNvSpPr>
            <p:nvPr/>
          </p:nvSpPr>
          <p:spPr bwMode="auto">
            <a:xfrm>
              <a:off x="808" y="2525"/>
              <a:ext cx="4216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</a:t>
              </a:r>
              <a:r>
                <a:rPr lang="en-US" altLang="en-US" sz="4000">
                  <a:solidFill>
                    <a:srgbClr val="FFFF00"/>
                  </a:solidFill>
                </a:rPr>
                <a:t>a broken nose</a:t>
              </a:r>
              <a:r>
                <a:rPr lang="en-US" altLang="en-US" sz="4000">
                  <a:solidFill>
                    <a:schemeClr val="bg1"/>
                  </a:solidFill>
                </a:rPr>
                <a:t>  </a:t>
              </a:r>
            </a:p>
          </p:txBody>
        </p:sp>
        <p:sp>
          <p:nvSpPr>
            <p:cNvPr id="46087" name="Text Box 5"/>
            <p:cNvSpPr txBox="1">
              <a:spLocks noChangeArrowheads="1"/>
            </p:cNvSpPr>
            <p:nvPr/>
          </p:nvSpPr>
          <p:spPr bwMode="auto">
            <a:xfrm>
              <a:off x="310" y="3426"/>
              <a:ext cx="5212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</a:t>
              </a:r>
              <a:r>
                <a:rPr lang="en-US" altLang="en-US" sz="4000">
                  <a:solidFill>
                    <a:srgbClr val="00FF00"/>
                  </a:solidFill>
                </a:rPr>
                <a:t>a fracture of the nose</a:t>
              </a:r>
              <a:r>
                <a:rPr lang="en-US" altLang="en-US" sz="4000">
                  <a:solidFill>
                    <a:schemeClr val="bg1"/>
                  </a:solidFill>
                </a:rPr>
                <a:t>  </a:t>
              </a:r>
            </a:p>
          </p:txBody>
        </p:sp>
        <p:sp>
          <p:nvSpPr>
            <p:cNvPr id="46088" name="AutoShape 10"/>
            <p:cNvSpPr>
              <a:spLocks noChangeArrowheads="1"/>
            </p:cNvSpPr>
            <p:nvPr/>
          </p:nvSpPr>
          <p:spPr bwMode="auto">
            <a:xfrm>
              <a:off x="1495" y="2144"/>
              <a:ext cx="615" cy="306"/>
            </a:xfrm>
            <a:prstGeom prst="rightArrow">
              <a:avLst>
                <a:gd name="adj1" fmla="val 50000"/>
                <a:gd name="adj2" fmla="val 50245"/>
              </a:avLst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6089" name="AutoShape 11"/>
            <p:cNvSpPr>
              <a:spLocks noChangeArrowheads="1"/>
            </p:cNvSpPr>
            <p:nvPr/>
          </p:nvSpPr>
          <p:spPr bwMode="auto">
            <a:xfrm>
              <a:off x="1501" y="3039"/>
              <a:ext cx="615" cy="306"/>
            </a:xfrm>
            <a:prstGeom prst="rightArrow">
              <a:avLst>
                <a:gd name="adj1" fmla="val 50000"/>
                <a:gd name="adj2" fmla="val 50245"/>
              </a:avLst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6090" name="Line 12"/>
            <p:cNvSpPr>
              <a:spLocks noChangeShapeType="1"/>
            </p:cNvSpPr>
            <p:nvPr/>
          </p:nvSpPr>
          <p:spPr bwMode="auto">
            <a:xfrm flipV="1">
              <a:off x="1534" y="2161"/>
              <a:ext cx="376" cy="29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1" name="Line 13"/>
            <p:cNvSpPr>
              <a:spLocks noChangeShapeType="1"/>
            </p:cNvSpPr>
            <p:nvPr/>
          </p:nvSpPr>
          <p:spPr bwMode="auto">
            <a:xfrm flipV="1">
              <a:off x="1540" y="3039"/>
              <a:ext cx="376" cy="29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2" name="Rectangle 16"/>
            <p:cNvSpPr>
              <a:spLocks noChangeArrowheads="1"/>
            </p:cNvSpPr>
            <p:nvPr/>
          </p:nvSpPr>
          <p:spPr bwMode="auto">
            <a:xfrm>
              <a:off x="2298" y="1699"/>
              <a:ext cx="3137" cy="320"/>
            </a:xfrm>
            <a:prstGeom prst="rect">
              <a:avLst/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6093" name="Rectangle 17"/>
            <p:cNvSpPr>
              <a:spLocks noChangeArrowheads="1"/>
            </p:cNvSpPr>
            <p:nvPr/>
          </p:nvSpPr>
          <p:spPr bwMode="auto">
            <a:xfrm>
              <a:off x="2851" y="2594"/>
              <a:ext cx="2059" cy="320"/>
            </a:xfrm>
            <a:prstGeom prst="rect">
              <a:avLst/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6094" name="Rectangle 18"/>
            <p:cNvSpPr>
              <a:spLocks noChangeArrowheads="1"/>
            </p:cNvSpPr>
            <p:nvPr/>
          </p:nvSpPr>
          <p:spPr bwMode="auto">
            <a:xfrm>
              <a:off x="2367" y="3507"/>
              <a:ext cx="3017" cy="320"/>
            </a:xfrm>
            <a:prstGeom prst="rect">
              <a:avLst/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6095" name="Line 19"/>
            <p:cNvSpPr>
              <a:spLocks noChangeShapeType="1"/>
            </p:cNvSpPr>
            <p:nvPr/>
          </p:nvSpPr>
          <p:spPr bwMode="auto">
            <a:xfrm>
              <a:off x="3189" y="2036"/>
              <a:ext cx="0" cy="54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6" name="Line 20"/>
            <p:cNvSpPr>
              <a:spLocks noChangeShapeType="1"/>
            </p:cNvSpPr>
            <p:nvPr/>
          </p:nvSpPr>
          <p:spPr bwMode="auto">
            <a:xfrm>
              <a:off x="3189" y="2925"/>
              <a:ext cx="0" cy="59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7" name="Text Box 21"/>
            <p:cNvSpPr txBox="1">
              <a:spLocks noChangeArrowheads="1"/>
            </p:cNvSpPr>
            <p:nvPr/>
          </p:nvSpPr>
          <p:spPr bwMode="auto">
            <a:xfrm>
              <a:off x="2838" y="2043"/>
              <a:ext cx="335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46098" name="Text Box 22"/>
            <p:cNvSpPr txBox="1">
              <a:spLocks noChangeArrowheads="1"/>
            </p:cNvSpPr>
            <p:nvPr/>
          </p:nvSpPr>
          <p:spPr bwMode="auto">
            <a:xfrm>
              <a:off x="2821" y="2938"/>
              <a:ext cx="335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solidFill>
                    <a:srgbClr val="FF0000"/>
                  </a:solidFill>
                </a:rPr>
                <a:t>=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2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SNOMED 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5DB68A-9D44-4073-920F-D08D647C06A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9144000" cy="625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Interdisciplinary Nature of Biomedical Informatics:</a:t>
            </a:r>
            <a:br>
              <a:rPr lang="en-US" dirty="0" smtClean="0">
                <a:latin typeface="Arial" charset="0"/>
                <a:cs typeface="Arial" charset="0"/>
              </a:rPr>
            </a:br>
            <a:r>
              <a:rPr lang="en-US" dirty="0">
                <a:latin typeface="Arial" charset="0"/>
                <a:cs typeface="Arial" charset="0"/>
              </a:rPr>
              <a:t>the </a:t>
            </a:r>
            <a:r>
              <a:rPr lang="en-US" dirty="0" smtClean="0">
                <a:latin typeface="Arial" charset="0"/>
                <a:cs typeface="Arial" charset="0"/>
              </a:rPr>
              <a:t>mainstream </a:t>
            </a:r>
            <a:r>
              <a:rPr lang="en-US" dirty="0">
                <a:latin typeface="Arial" charset="0"/>
                <a:cs typeface="Arial" charset="0"/>
              </a:rPr>
              <a:t>view</a:t>
            </a: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885387" y="3811020"/>
            <a:ext cx="1562929" cy="705321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16165D"/>
                </a:solidFill>
              </a:rPr>
              <a:t>Biomedical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16165D"/>
                </a:solidFill>
              </a:rPr>
              <a:t>Informatics</a:t>
            </a:r>
          </a:p>
        </p:txBody>
      </p:sp>
      <p:sp>
        <p:nvSpPr>
          <p:cNvPr id="24610" name="Rectangle 7"/>
          <p:cNvSpPr>
            <a:spLocks noChangeArrowheads="1"/>
          </p:cNvSpPr>
          <p:nvPr/>
        </p:nvSpPr>
        <p:spPr bwMode="auto">
          <a:xfrm>
            <a:off x="203812" y="3303967"/>
            <a:ext cx="2234588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Cognitive Science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&amp; Decision Making</a:t>
            </a:r>
          </a:p>
        </p:txBody>
      </p:sp>
      <p:sp>
        <p:nvSpPr>
          <p:cNvPr id="24607" name="Rectangle 11"/>
          <p:cNvSpPr>
            <a:spLocks noChangeArrowheads="1"/>
          </p:cNvSpPr>
          <p:nvPr/>
        </p:nvSpPr>
        <p:spPr bwMode="auto">
          <a:xfrm>
            <a:off x="845013" y="4495800"/>
            <a:ext cx="1593387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Management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Sciences</a:t>
            </a:r>
          </a:p>
        </p:txBody>
      </p:sp>
      <p:sp>
        <p:nvSpPr>
          <p:cNvPr id="24604" name="Rectangle 15"/>
          <p:cNvSpPr>
            <a:spLocks noChangeArrowheads="1"/>
          </p:cNvSpPr>
          <p:nvPr/>
        </p:nvSpPr>
        <p:spPr bwMode="auto">
          <a:xfrm>
            <a:off x="6976509" y="5750874"/>
            <a:ext cx="1183018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Clinical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Sciences</a:t>
            </a:r>
          </a:p>
        </p:txBody>
      </p:sp>
      <p:sp>
        <p:nvSpPr>
          <p:cNvPr id="24601" name="Rectangle 19"/>
          <p:cNvSpPr>
            <a:spLocks noChangeArrowheads="1"/>
          </p:cNvSpPr>
          <p:nvPr/>
        </p:nvSpPr>
        <p:spPr bwMode="auto">
          <a:xfrm>
            <a:off x="380691" y="5752020"/>
            <a:ext cx="2093523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Basic Biomedical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Sciences</a:t>
            </a:r>
          </a:p>
        </p:txBody>
      </p:sp>
      <p:sp>
        <p:nvSpPr>
          <p:cNvPr id="24598" name="Rectangle 23"/>
          <p:cNvSpPr>
            <a:spLocks noChangeArrowheads="1"/>
          </p:cNvSpPr>
          <p:nvPr/>
        </p:nvSpPr>
        <p:spPr bwMode="auto">
          <a:xfrm>
            <a:off x="6976509" y="4495800"/>
            <a:ext cx="1721627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Epidemiology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And Statistics</a:t>
            </a:r>
          </a:p>
        </p:txBody>
      </p:sp>
      <p:sp>
        <p:nvSpPr>
          <p:cNvPr id="24595" name="Rectangle 27"/>
          <p:cNvSpPr>
            <a:spLocks noChangeArrowheads="1"/>
          </p:cNvSpPr>
          <p:nvPr/>
        </p:nvSpPr>
        <p:spPr bwMode="auto">
          <a:xfrm>
            <a:off x="6976509" y="3442467"/>
            <a:ext cx="1862691" cy="366767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Bioengineering</a:t>
            </a:r>
          </a:p>
        </p:txBody>
      </p:sp>
      <p:sp>
        <p:nvSpPr>
          <p:cNvPr id="24591" name="Rectangle 33"/>
          <p:cNvSpPr>
            <a:spLocks noChangeArrowheads="1"/>
          </p:cNvSpPr>
          <p:nvPr/>
        </p:nvSpPr>
        <p:spPr bwMode="auto">
          <a:xfrm>
            <a:off x="6976509" y="1836412"/>
            <a:ext cx="1625600" cy="92076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Computer Science (software)</a:t>
            </a:r>
          </a:p>
        </p:txBody>
      </p:sp>
      <p:sp>
        <p:nvSpPr>
          <p:cNvPr id="37" name="Rectangle 33"/>
          <p:cNvSpPr>
            <a:spLocks noChangeArrowheads="1"/>
          </p:cNvSpPr>
          <p:nvPr/>
        </p:nvSpPr>
        <p:spPr bwMode="auto">
          <a:xfrm>
            <a:off x="812800" y="1836412"/>
            <a:ext cx="1625600" cy="92076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Computer Science </a:t>
            </a:r>
            <a:r>
              <a:rPr lang="en-US" altLang="en-US" sz="1800" dirty="0" smtClean="0"/>
              <a:t>(hardware</a:t>
            </a:r>
            <a:r>
              <a:rPr lang="en-US" altLang="en-US" sz="1800" dirty="0"/>
              <a:t>)</a:t>
            </a:r>
          </a:p>
        </p:txBody>
      </p:sp>
      <p:cxnSp>
        <p:nvCxnSpPr>
          <p:cNvPr id="42" name="Straight Arrow Connector 41"/>
          <p:cNvCxnSpPr>
            <a:stCxn id="24591" idx="1"/>
            <a:endCxn id="24580" idx="0"/>
          </p:cNvCxnSpPr>
          <p:nvPr/>
        </p:nvCxnSpPr>
        <p:spPr bwMode="auto">
          <a:xfrm flipH="1">
            <a:off x="4666852" y="2296795"/>
            <a:ext cx="2309657" cy="15142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Straight Arrow Connector 44"/>
          <p:cNvCxnSpPr>
            <a:stCxn id="24595" idx="1"/>
            <a:endCxn id="24580" idx="3"/>
          </p:cNvCxnSpPr>
          <p:nvPr/>
        </p:nvCxnSpPr>
        <p:spPr bwMode="auto">
          <a:xfrm flipH="1">
            <a:off x="5448316" y="3625851"/>
            <a:ext cx="1528193" cy="5378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Straight Arrow Connector 47"/>
          <p:cNvCxnSpPr>
            <a:stCxn id="24598" idx="1"/>
            <a:endCxn id="24580" idx="3"/>
          </p:cNvCxnSpPr>
          <p:nvPr/>
        </p:nvCxnSpPr>
        <p:spPr bwMode="auto">
          <a:xfrm flipH="1" flipV="1">
            <a:off x="5448316" y="4163681"/>
            <a:ext cx="1528193" cy="6540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1" name="Straight Arrow Connector 50"/>
          <p:cNvCxnSpPr>
            <a:stCxn id="24601" idx="3"/>
            <a:endCxn id="24580" idx="2"/>
          </p:cNvCxnSpPr>
          <p:nvPr/>
        </p:nvCxnSpPr>
        <p:spPr bwMode="auto">
          <a:xfrm flipV="1">
            <a:off x="2474214" y="4516341"/>
            <a:ext cx="2192638" cy="15575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1" name="Straight Arrow Connector 70"/>
          <p:cNvCxnSpPr>
            <a:stCxn id="24604" idx="1"/>
            <a:endCxn id="24580" idx="2"/>
          </p:cNvCxnSpPr>
          <p:nvPr/>
        </p:nvCxnSpPr>
        <p:spPr bwMode="auto">
          <a:xfrm flipH="1" flipV="1">
            <a:off x="4666852" y="4516341"/>
            <a:ext cx="2309657" cy="15564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5" name="Straight Arrow Connector 74"/>
          <p:cNvCxnSpPr>
            <a:stCxn id="24607" idx="3"/>
            <a:endCxn id="24580" idx="1"/>
          </p:cNvCxnSpPr>
          <p:nvPr/>
        </p:nvCxnSpPr>
        <p:spPr bwMode="auto">
          <a:xfrm flipV="1">
            <a:off x="2438400" y="4163681"/>
            <a:ext cx="1446987" cy="6540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9" name="Straight Arrow Connector 78"/>
          <p:cNvCxnSpPr>
            <a:stCxn id="24610" idx="3"/>
            <a:endCxn id="24580" idx="1"/>
          </p:cNvCxnSpPr>
          <p:nvPr/>
        </p:nvCxnSpPr>
        <p:spPr bwMode="auto">
          <a:xfrm>
            <a:off x="2438400" y="3625850"/>
            <a:ext cx="1446987" cy="5378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2" name="Straight Arrow Connector 81"/>
          <p:cNvCxnSpPr>
            <a:stCxn id="37" idx="3"/>
            <a:endCxn id="24580" idx="0"/>
          </p:cNvCxnSpPr>
          <p:nvPr/>
        </p:nvCxnSpPr>
        <p:spPr bwMode="auto">
          <a:xfrm>
            <a:off x="2438400" y="2296795"/>
            <a:ext cx="2228452" cy="15142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14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Concepts and confusions in SNOMED 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</a:t>
            </a:r>
            <a:r>
              <a:rPr lang="en-US" dirty="0"/>
              <a:t>concept</a:t>
            </a:r>
            <a:r>
              <a:rPr lang="en-US" dirty="0" smtClean="0"/>
              <a:t>’: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‘</a:t>
            </a:r>
            <a:r>
              <a:rPr lang="en-US" i="1" dirty="0"/>
              <a:t>a clinical idea to which a unique concept identifier has been assigned</a:t>
            </a:r>
            <a:r>
              <a:rPr lang="en-US" dirty="0" smtClean="0"/>
              <a:t>’; </a:t>
            </a:r>
            <a:r>
              <a:rPr lang="en-US" dirty="0"/>
              <a:t>‘</a:t>
            </a:r>
            <a:r>
              <a:rPr lang="en-US" i="1" dirty="0"/>
              <a:t>the meaning of a concept can be determined from relationships to other concepts and from associated descriptions that include human readable terms</a:t>
            </a:r>
            <a:r>
              <a:rPr lang="en-US" dirty="0" smtClean="0"/>
              <a:t>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term is also stated to be a homonym </a:t>
            </a:r>
            <a:r>
              <a:rPr lang="en-US" dirty="0" smtClean="0"/>
              <a:t>for: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‘</a:t>
            </a:r>
            <a:r>
              <a:rPr lang="en-US" i="1" dirty="0"/>
              <a:t>concept identifier</a:t>
            </a:r>
            <a:r>
              <a:rPr lang="en-US" dirty="0"/>
              <a:t>’ as well as for </a:t>
            </a: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‘</a:t>
            </a:r>
            <a:r>
              <a:rPr lang="en-US" i="1" dirty="0"/>
              <a:t>the real-world referent(s) of the concept identifier, that is, the class of entities in reality that the concept identifier represents</a:t>
            </a:r>
            <a:r>
              <a:rPr lang="en-US" dirty="0"/>
              <a:t>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5DB68A-9D44-4073-920F-D08D647C06A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60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Consequence: more confusion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7" y="1752600"/>
            <a:ext cx="5372100" cy="4619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2286000"/>
            <a:ext cx="28193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What is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inside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versus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outside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SNOMED CT?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5DB68A-9D44-4073-920F-D08D647C06A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61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u="sng" dirty="0" smtClean="0">
                <a:solidFill>
                  <a:srgbClr val="19FF81"/>
                </a:solidFill>
              </a:rPr>
              <a:t>Inside</a:t>
            </a:r>
            <a:r>
              <a:rPr lang="en-US" dirty="0" smtClean="0"/>
              <a:t> versus </a:t>
            </a:r>
            <a:r>
              <a:rPr lang="en-US" b="1" i="1" u="sng" dirty="0" smtClean="0">
                <a:solidFill>
                  <a:srgbClr val="FF6600"/>
                </a:solidFill>
              </a:rPr>
              <a:t>outside</a:t>
            </a:r>
            <a:r>
              <a:rPr lang="en-US" dirty="0" smtClean="0"/>
              <a:t> an ontology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7" y="1752600"/>
            <a:ext cx="5372100" cy="4619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2286000"/>
            <a:ext cx="28193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What is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 smtClean="0">
                <a:ln>
                  <a:noFill/>
                </a:ln>
                <a:solidFill>
                  <a:srgbClr val="19FF8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inside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versus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outside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SNOMED CT?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914400" y="4175527"/>
            <a:ext cx="1752600" cy="685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222914" y="5029200"/>
            <a:ext cx="1752600" cy="685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222914" y="3376612"/>
            <a:ext cx="1752600" cy="685800"/>
          </a:xfrm>
          <a:prstGeom prst="ellipse">
            <a:avLst/>
          </a:prstGeom>
          <a:noFill/>
          <a:ln w="38100" cap="flat" cmpd="sng" algn="ctr">
            <a:solidFill>
              <a:srgbClr val="19FF8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5DB68A-9D44-4073-920F-D08D647C06A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03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u="sng" dirty="0" smtClean="0">
                <a:solidFill>
                  <a:srgbClr val="19FF81"/>
                </a:solidFill>
              </a:rPr>
              <a:t>Inside</a:t>
            </a:r>
            <a:r>
              <a:rPr lang="en-US" dirty="0" smtClean="0"/>
              <a:t> versus </a:t>
            </a:r>
            <a:r>
              <a:rPr lang="en-US" b="1" i="1" u="sng" dirty="0" smtClean="0">
                <a:solidFill>
                  <a:srgbClr val="FF6600"/>
                </a:solidFill>
              </a:rPr>
              <a:t>outside</a:t>
            </a:r>
            <a:r>
              <a:rPr lang="en-US" dirty="0" smtClean="0"/>
              <a:t> an ontology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7" y="1752600"/>
            <a:ext cx="5372100" cy="4619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2286000"/>
            <a:ext cx="28193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What is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 smtClean="0">
                <a:ln>
                  <a:noFill/>
                </a:ln>
                <a:solidFill>
                  <a:srgbClr val="19FF8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inside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versus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outside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SNOMED CT?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914400" y="4175527"/>
            <a:ext cx="1752600" cy="685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222914" y="5029200"/>
            <a:ext cx="1752600" cy="685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222914" y="3376612"/>
            <a:ext cx="1752600" cy="685800"/>
          </a:xfrm>
          <a:prstGeom prst="ellipse">
            <a:avLst/>
          </a:prstGeom>
          <a:noFill/>
          <a:ln w="38100" cap="flat" cmpd="sng" algn="ctr">
            <a:solidFill>
              <a:srgbClr val="19FF8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 bwMode="auto">
          <a:xfrm rot="1096724">
            <a:off x="579449" y="4259867"/>
            <a:ext cx="4872200" cy="140568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5DB68A-9D44-4073-920F-D08D647C06A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92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u="sng" dirty="0" smtClean="0">
                <a:solidFill>
                  <a:srgbClr val="19FF81"/>
                </a:solidFill>
              </a:rPr>
              <a:t>Inside</a:t>
            </a:r>
            <a:r>
              <a:rPr lang="en-US" dirty="0" smtClean="0"/>
              <a:t> versus </a:t>
            </a:r>
            <a:r>
              <a:rPr lang="en-US" b="1" i="1" u="sng" dirty="0" smtClean="0">
                <a:solidFill>
                  <a:srgbClr val="FF6600"/>
                </a:solidFill>
              </a:rPr>
              <a:t>outside</a:t>
            </a:r>
            <a:r>
              <a:rPr lang="en-US" dirty="0" smtClean="0"/>
              <a:t> an ontology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7" y="1752600"/>
            <a:ext cx="5372100" cy="4619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2286000"/>
            <a:ext cx="28193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What is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 smtClean="0">
                <a:ln>
                  <a:noFill/>
                </a:ln>
                <a:solidFill>
                  <a:srgbClr val="19FF8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inside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versus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outside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SNOMED CT?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222914" y="5029200"/>
            <a:ext cx="1752600" cy="685800"/>
          </a:xfrm>
          <a:prstGeom prst="ellipse">
            <a:avLst/>
          </a:prstGeom>
          <a:noFill/>
          <a:ln w="38100" cap="flat" cmpd="sng" algn="ctr">
            <a:solidFill>
              <a:srgbClr val="CC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222914" y="3376612"/>
            <a:ext cx="1752600" cy="685800"/>
          </a:xfrm>
          <a:prstGeom prst="ellipse">
            <a:avLst/>
          </a:prstGeom>
          <a:noFill/>
          <a:ln w="38100" cap="flat" cmpd="sng" algn="ctr">
            <a:solidFill>
              <a:srgbClr val="19FF8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 bwMode="auto">
          <a:xfrm rot="5222611">
            <a:off x="2514662" y="3348631"/>
            <a:ext cx="3200071" cy="2595212"/>
          </a:xfrm>
          <a:prstGeom prst="ellipse">
            <a:avLst/>
          </a:prstGeom>
          <a:noFill/>
          <a:ln w="38100" cap="flat" cmpd="sng" algn="ctr">
            <a:solidFill>
              <a:srgbClr val="19FF8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00507" y="5382161"/>
            <a:ext cx="3067293" cy="1323439"/>
          </a:xfrm>
          <a:prstGeom prst="rect">
            <a:avLst/>
          </a:prstGeom>
          <a:noFill/>
          <a:ln>
            <a:solidFill>
              <a:srgbClr val="CC99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Clear shift in meaning, incompatible with SNOMED CT’s change policy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C99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>
            <a:stCxn id="9" idx="1"/>
            <a:endCxn id="6" idx="6"/>
          </p:cNvCxnSpPr>
          <p:nvPr/>
        </p:nvCxnSpPr>
        <p:spPr bwMode="auto">
          <a:xfrm flipH="1" flipV="1">
            <a:off x="4975514" y="5372100"/>
            <a:ext cx="1024993" cy="67178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99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5DB68A-9D44-4073-920F-D08D647C06A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79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u="sng" dirty="0" smtClean="0">
                <a:solidFill>
                  <a:srgbClr val="19FF81"/>
                </a:solidFill>
              </a:rPr>
              <a:t>Inside</a:t>
            </a:r>
            <a:r>
              <a:rPr lang="en-US" dirty="0" smtClean="0"/>
              <a:t> versus </a:t>
            </a:r>
            <a:r>
              <a:rPr lang="en-US" b="1" i="1" u="sng" dirty="0" smtClean="0">
                <a:solidFill>
                  <a:srgbClr val="FF6600"/>
                </a:solidFill>
              </a:rPr>
              <a:t>outside</a:t>
            </a:r>
            <a:r>
              <a:rPr lang="en-US" dirty="0" smtClean="0"/>
              <a:t> an ontology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7" y="1752600"/>
            <a:ext cx="5372100" cy="4619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2286000"/>
            <a:ext cx="28193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What is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 smtClean="0">
                <a:ln>
                  <a:noFill/>
                </a:ln>
                <a:solidFill>
                  <a:srgbClr val="19FF8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inside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versus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outside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SNOMED CT?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62000" y="3344285"/>
            <a:ext cx="1752600" cy="685800"/>
          </a:xfrm>
          <a:prstGeom prst="ellipse">
            <a:avLst/>
          </a:prstGeom>
          <a:noFill/>
          <a:ln w="38100" cap="flat" cmpd="sng" algn="ctr">
            <a:solidFill>
              <a:srgbClr val="CC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1" y="5212140"/>
            <a:ext cx="3352800" cy="1569660"/>
          </a:xfrm>
          <a:prstGeom prst="rect">
            <a:avLst/>
          </a:prstGeom>
          <a:noFill/>
          <a:ln>
            <a:solidFill>
              <a:srgbClr val="CC99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‘halfway’ concept: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enotes external entities but viewed through internal organization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C99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>
            <a:stCxn id="9" idx="1"/>
            <a:endCxn id="6" idx="6"/>
          </p:cNvCxnSpPr>
          <p:nvPr/>
        </p:nvCxnSpPr>
        <p:spPr bwMode="auto">
          <a:xfrm flipH="1" flipV="1">
            <a:off x="2514600" y="3687185"/>
            <a:ext cx="3200401" cy="230978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99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5DB68A-9D44-4073-920F-D08D647C06A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85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SNOMED CT </a:t>
            </a:r>
            <a:r>
              <a:rPr lang="en-US" dirty="0" smtClean="0">
                <a:solidFill>
                  <a:srgbClr val="19FF81"/>
                </a:solidFill>
              </a:rPr>
              <a:t>inside</a:t>
            </a:r>
            <a:r>
              <a:rPr lang="en-US" dirty="0" smtClean="0"/>
              <a:t> versus </a:t>
            </a:r>
            <a:r>
              <a:rPr lang="en-US" dirty="0" smtClean="0">
                <a:solidFill>
                  <a:srgbClr val="FF6600"/>
                </a:solidFill>
              </a:rPr>
              <a:t>outside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00199"/>
            <a:ext cx="4924425" cy="51244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381000" y="1905000"/>
            <a:ext cx="3581400" cy="32004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81000" y="5943600"/>
            <a:ext cx="3581400" cy="72505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81000" y="5410200"/>
            <a:ext cx="3581400" cy="228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81000" y="5682668"/>
            <a:ext cx="3581400" cy="228600"/>
          </a:xfrm>
          <a:prstGeom prst="rect">
            <a:avLst/>
          </a:prstGeom>
          <a:noFill/>
          <a:ln w="28575" cap="flat" cmpd="sng" algn="ctr">
            <a:solidFill>
              <a:srgbClr val="19FF8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81000" y="1600199"/>
            <a:ext cx="8610600" cy="5124449"/>
            <a:chOff x="381000" y="1600199"/>
            <a:chExt cx="8610600" cy="5124449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81000" y="5151580"/>
              <a:ext cx="3581400" cy="228600"/>
            </a:xfrm>
            <a:prstGeom prst="rect">
              <a:avLst/>
            </a:prstGeom>
            <a:solidFill>
              <a:srgbClr val="19FF81">
                <a:alpha val="50196"/>
              </a:srgbClr>
            </a:solidFill>
            <a:ln w="28575" cap="flat" cmpd="sng" algn="ctr">
              <a:solidFill>
                <a:srgbClr val="19FF8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22" charset="0"/>
                <a:ea typeface="+mn-ea"/>
                <a:cs typeface="+mn-cs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962400" y="1600199"/>
              <a:ext cx="5029200" cy="5124449"/>
              <a:chOff x="3962400" y="1600199"/>
              <a:chExt cx="5029200" cy="512444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2000" y="1600199"/>
                <a:ext cx="4419600" cy="5124449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 bwMode="auto">
              <a:xfrm>
                <a:off x="4648200" y="1600200"/>
                <a:ext cx="4191000" cy="5068456"/>
              </a:xfrm>
              <a:prstGeom prst="rect">
                <a:avLst/>
              </a:prstGeom>
              <a:noFill/>
              <a:ln w="28575" cap="flat" cmpd="sng" algn="ctr">
                <a:solidFill>
                  <a:srgbClr val="19FF8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22" charset="0"/>
                  <a:ea typeface="+mn-ea"/>
                  <a:cs typeface="+mn-cs"/>
                </a:endParaRPr>
              </a:p>
            </p:txBody>
          </p:sp>
          <p:cxnSp>
            <p:nvCxnSpPr>
              <p:cNvPr id="14" name="Straight Arrow Connector 13"/>
              <p:cNvCxnSpPr>
                <a:stCxn id="11" idx="3"/>
              </p:cNvCxnSpPr>
              <p:nvPr/>
            </p:nvCxnSpPr>
            <p:spPr bwMode="auto">
              <a:xfrm flipV="1">
                <a:off x="3962400" y="5257800"/>
                <a:ext cx="685800" cy="808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19FF8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sp>
        <p:nvSpPr>
          <p:cNvPr id="17" name="Rectangle 16"/>
          <p:cNvSpPr/>
          <p:nvPr/>
        </p:nvSpPr>
        <p:spPr bwMode="auto">
          <a:xfrm>
            <a:off x="385624" y="5151580"/>
            <a:ext cx="3581400" cy="228600"/>
          </a:xfrm>
          <a:prstGeom prst="rect">
            <a:avLst/>
          </a:prstGeom>
          <a:noFill/>
          <a:ln w="28575" cap="flat" cmpd="sng" algn="ctr">
            <a:solidFill>
              <a:srgbClr val="19FF8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5DB68A-9D44-4073-920F-D08D647C06A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85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SNOMED CT </a:t>
            </a:r>
            <a:r>
              <a:rPr lang="en-US" dirty="0" smtClean="0">
                <a:solidFill>
                  <a:srgbClr val="19FF81"/>
                </a:solidFill>
              </a:rPr>
              <a:t>inside</a:t>
            </a:r>
            <a:r>
              <a:rPr lang="en-US" dirty="0" smtClean="0"/>
              <a:t> versus </a:t>
            </a:r>
            <a:r>
              <a:rPr lang="en-US" dirty="0" smtClean="0">
                <a:solidFill>
                  <a:srgbClr val="FF6600"/>
                </a:solidFill>
              </a:rPr>
              <a:t>outside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00199"/>
            <a:ext cx="4924425" cy="51244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381000" y="1905000"/>
            <a:ext cx="3581400" cy="32004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81000" y="5943600"/>
            <a:ext cx="3581400" cy="72505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81000" y="5410200"/>
            <a:ext cx="3581400" cy="228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1000" y="1600199"/>
            <a:ext cx="8677275" cy="5124450"/>
            <a:chOff x="381000" y="1600199"/>
            <a:chExt cx="8677275" cy="5124450"/>
          </a:xfrm>
        </p:grpSpPr>
        <p:sp>
          <p:nvSpPr>
            <p:cNvPr id="10" name="Rectangle 9"/>
            <p:cNvSpPr/>
            <p:nvPr/>
          </p:nvSpPr>
          <p:spPr bwMode="auto">
            <a:xfrm>
              <a:off x="381000" y="5682668"/>
              <a:ext cx="3581400" cy="228600"/>
            </a:xfrm>
            <a:prstGeom prst="rect">
              <a:avLst/>
            </a:prstGeom>
            <a:solidFill>
              <a:srgbClr val="19FF81">
                <a:alpha val="50196"/>
              </a:srgbClr>
            </a:solidFill>
            <a:ln w="28575" cap="flat" cmpd="sng" algn="ctr">
              <a:solidFill>
                <a:srgbClr val="19FF8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22" charset="0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1000" y="1600199"/>
              <a:ext cx="4867275" cy="512445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 bwMode="auto">
            <a:xfrm>
              <a:off x="4495800" y="1600199"/>
              <a:ext cx="4562474" cy="5124450"/>
            </a:xfrm>
            <a:prstGeom prst="rect">
              <a:avLst/>
            </a:prstGeom>
            <a:noFill/>
            <a:ln w="28575" cap="flat" cmpd="sng" algn="ctr">
              <a:solidFill>
                <a:srgbClr val="19FF8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22" charset="0"/>
                <a:ea typeface="+mn-ea"/>
                <a:cs typeface="+mn-cs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3962400" y="5791200"/>
              <a:ext cx="5334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19FF8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9" name="Rectangle 18"/>
          <p:cNvSpPr/>
          <p:nvPr/>
        </p:nvSpPr>
        <p:spPr bwMode="auto">
          <a:xfrm>
            <a:off x="381000" y="5151580"/>
            <a:ext cx="3581400" cy="228600"/>
          </a:xfrm>
          <a:prstGeom prst="rect">
            <a:avLst/>
          </a:prstGeom>
          <a:noFill/>
          <a:ln w="28575" cap="flat" cmpd="sng" algn="ctr">
            <a:solidFill>
              <a:srgbClr val="19FF8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5DB68A-9D44-4073-920F-D08D647C06A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2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91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 smtClean="0"/>
              <a:t>‘Adverse events’</a:t>
            </a:r>
            <a:endParaRPr lang="en-US" altLang="en-US" sz="4000" dirty="0"/>
          </a:p>
        </p:txBody>
      </p:sp>
      <p:sp>
        <p:nvSpPr>
          <p:cNvPr id="131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4025" lvl="1" indent="-454025">
              <a:lnSpc>
                <a:spcPct val="90000"/>
              </a:lnSpc>
              <a:buNone/>
            </a:pPr>
            <a:r>
              <a:rPr lang="en-US" altLang="en-US" sz="3200" dirty="0" err="1"/>
              <a:t>ReMINE’s</a:t>
            </a:r>
            <a:r>
              <a:rPr lang="en-US" altLang="en-US" sz="3200" dirty="0"/>
              <a:t> notion of adverse event</a:t>
            </a:r>
          </a:p>
          <a:p>
            <a:pPr marL="914400" lvl="1" indent="-460375">
              <a:lnSpc>
                <a:spcPct val="90000"/>
              </a:lnSpc>
              <a:buFontTx/>
              <a:buAutoNum type="arabicPeriod"/>
            </a:pPr>
            <a:r>
              <a:rPr lang="en-US" altLang="en-US" sz="3200" dirty="0" smtClean="0"/>
              <a:t>an </a:t>
            </a:r>
            <a:r>
              <a:rPr lang="en-US" altLang="en-US" sz="3200" dirty="0"/>
              <a:t>‘</a:t>
            </a:r>
            <a:r>
              <a:rPr lang="en-US" altLang="en-US" sz="3200" b="1" i="1" dirty="0"/>
              <a:t>incident</a:t>
            </a:r>
            <a:r>
              <a:rPr lang="en-US" altLang="en-US" sz="3200" dirty="0"/>
              <a:t> [that] </a:t>
            </a:r>
            <a:r>
              <a:rPr lang="en-US" altLang="en-US" sz="3200" b="1" i="1" dirty="0"/>
              <a:t>occurred during the past</a:t>
            </a:r>
            <a:r>
              <a:rPr lang="en-US" altLang="en-US" sz="3200" i="1" dirty="0"/>
              <a:t> </a:t>
            </a:r>
            <a:r>
              <a:rPr lang="en-US" altLang="en-US" sz="3200" b="1" i="1" dirty="0"/>
              <a:t>and</a:t>
            </a:r>
            <a:r>
              <a:rPr lang="en-US" altLang="en-US" sz="3200" dirty="0"/>
              <a:t> [is] </a:t>
            </a:r>
            <a:r>
              <a:rPr lang="en-US" altLang="en-US" sz="3200" b="1" i="1" dirty="0"/>
              <a:t>documented in a database of adverse events</a:t>
            </a:r>
            <a:r>
              <a:rPr lang="en-US" altLang="en-US" sz="3200" dirty="0"/>
              <a:t>’</a:t>
            </a:r>
          </a:p>
          <a:p>
            <a:pPr marL="2289175" lvl="3" indent="-381000">
              <a:lnSpc>
                <a:spcPct val="90000"/>
              </a:lnSpc>
            </a:pPr>
            <a:r>
              <a:rPr lang="en-US" altLang="en-US" dirty="0"/>
              <a:t>Stefano </a:t>
            </a:r>
            <a:r>
              <a:rPr lang="en-US" altLang="en-US" dirty="0" err="1"/>
              <a:t>Arici</a:t>
            </a:r>
            <a:r>
              <a:rPr lang="en-US" altLang="en-US" dirty="0"/>
              <a:t>, Paolo </a:t>
            </a:r>
            <a:r>
              <a:rPr lang="en-US" altLang="en-US" dirty="0" err="1"/>
              <a:t>Bertele</a:t>
            </a:r>
            <a:r>
              <a:rPr lang="en-US" altLang="en-US" dirty="0"/>
              <a:t>. </a:t>
            </a:r>
            <a:r>
              <a:rPr lang="en-US" altLang="en-US" dirty="0" err="1"/>
              <a:t>ReMINE</a:t>
            </a:r>
            <a:r>
              <a:rPr lang="en-US" altLang="en-US" dirty="0"/>
              <a:t> Deliverable D4.1 – RAPS Taxonomy: approach and definition. V1.0 (Final) August 8, 2008. (p21)</a:t>
            </a:r>
          </a:p>
          <a:p>
            <a:pPr marL="339725" indent="-339725">
              <a:lnSpc>
                <a:spcPct val="90000"/>
              </a:lnSpc>
              <a:buFontTx/>
              <a:buNone/>
            </a:pPr>
            <a:r>
              <a:rPr lang="en-US" altLang="en-US" sz="3600" dirty="0"/>
              <a:t>		</a:t>
            </a:r>
            <a:r>
              <a:rPr lang="en-US" altLang="en-US" dirty="0"/>
              <a:t>… which is a ‘</a:t>
            </a:r>
            <a:r>
              <a:rPr lang="en-US" altLang="en-US" b="1" i="1" dirty="0" err="1"/>
              <a:t>perdurant</a:t>
            </a:r>
            <a:r>
              <a:rPr lang="en-US" altLang="en-US" dirty="0"/>
              <a:t>’</a:t>
            </a:r>
            <a:r>
              <a:rPr lang="en-US" altLang="en-US" sz="3600" dirty="0"/>
              <a:t> </a:t>
            </a:r>
            <a:r>
              <a:rPr lang="en-US" altLang="en-US" sz="2000" dirty="0"/>
              <a:t>- </a:t>
            </a:r>
            <a:r>
              <a:rPr lang="en-US" altLang="en-US" sz="2000" dirty="0" err="1"/>
              <a:t>ibidem</a:t>
            </a:r>
            <a:r>
              <a:rPr lang="en-US" altLang="en-US" sz="2000" dirty="0"/>
              <a:t> (p26)</a:t>
            </a:r>
          </a:p>
          <a:p>
            <a:pPr marL="339725" indent="-339725">
              <a:lnSpc>
                <a:spcPct val="90000"/>
              </a:lnSpc>
              <a:buFontTx/>
              <a:buNone/>
            </a:pPr>
            <a:r>
              <a:rPr lang="en-US" altLang="en-US" sz="2800" dirty="0"/>
              <a:t>		</a:t>
            </a:r>
            <a:r>
              <a:rPr lang="en-US" altLang="en-US" dirty="0"/>
              <a:t>… ‘</a:t>
            </a:r>
            <a:r>
              <a:rPr lang="en-US" altLang="en-US" b="1" i="1" dirty="0"/>
              <a:t>that occurs to a patient</a:t>
            </a:r>
            <a:r>
              <a:rPr lang="en-US" altLang="en-US" dirty="0"/>
              <a:t>’</a:t>
            </a:r>
            <a:r>
              <a:rPr lang="en-US" altLang="en-US" sz="2800" dirty="0"/>
              <a:t> </a:t>
            </a:r>
            <a:r>
              <a:rPr lang="en-US" altLang="en-US" sz="2000" dirty="0"/>
              <a:t>- </a:t>
            </a:r>
            <a:r>
              <a:rPr lang="en-US" altLang="en-US" sz="2000" dirty="0" err="1"/>
              <a:t>ibidem</a:t>
            </a:r>
            <a:r>
              <a:rPr lang="en-US" altLang="en-US" sz="2000" dirty="0"/>
              <a:t> (p23)</a:t>
            </a:r>
          </a:p>
          <a:p>
            <a:pPr marL="914400" lvl="1" indent="-460375">
              <a:lnSpc>
                <a:spcPct val="90000"/>
              </a:lnSpc>
              <a:buFontTx/>
              <a:buAutoNum type="arabicPeriod" startAt="2"/>
            </a:pPr>
            <a:r>
              <a:rPr lang="en-US" altLang="en-US" sz="3200" dirty="0"/>
              <a:t>an expectation of some future happening that can be prevented </a:t>
            </a:r>
            <a:r>
              <a:rPr lang="en-US" altLang="en-US" sz="2000" dirty="0"/>
              <a:t>- </a:t>
            </a:r>
            <a:r>
              <a:rPr lang="en-US" altLang="en-US" sz="2000" dirty="0" err="1"/>
              <a:t>ibidem</a:t>
            </a:r>
            <a:r>
              <a:rPr lang="en-US" altLang="en-US" sz="2000" dirty="0"/>
              <a:t> (p23)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6491288"/>
            <a:ext cx="457200" cy="365125"/>
          </a:xfrm>
        </p:spPr>
        <p:txBody>
          <a:bodyPr/>
          <a:lstStyle/>
          <a:p>
            <a:fld id="{01EF93C7-D0AB-41D7-8C62-1F8A9E33AE23}" type="slidenum">
              <a:rPr lang="en-US" smtClean="0"/>
              <a:pPr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5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01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Terminologists agree, ontologists think …</a:t>
            </a:r>
          </a:p>
        </p:txBody>
      </p:sp>
      <p:sp>
        <p:nvSpPr>
          <p:cNvPr id="132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Can something which </a:t>
            </a:r>
            <a:r>
              <a:rPr lang="en-US" altLang="en-US" b="1" i="1" u="sng"/>
              <a:t>is</a:t>
            </a:r>
            <a:r>
              <a:rPr lang="en-US" altLang="en-US"/>
              <a:t> an </a:t>
            </a:r>
            <a:r>
              <a:rPr lang="en-US" altLang="en-US" b="1" i="1"/>
              <a:t>incident</a:t>
            </a:r>
            <a:r>
              <a:rPr lang="en-US" altLang="en-US"/>
              <a:t> be at the same time an </a:t>
            </a:r>
            <a:r>
              <a:rPr lang="en-US" altLang="en-US" b="1" i="1"/>
              <a:t>expectation</a:t>
            </a:r>
            <a:r>
              <a:rPr lang="en-US" altLang="en-US"/>
              <a:t> ?</a:t>
            </a:r>
          </a:p>
          <a:p>
            <a:r>
              <a:rPr lang="en-US" altLang="en-US"/>
              <a:t>Can something which </a:t>
            </a:r>
            <a:r>
              <a:rPr lang="en-US" altLang="en-US" b="1" i="1" u="sng"/>
              <a:t>is</a:t>
            </a:r>
            <a:r>
              <a:rPr lang="en-US" altLang="en-US"/>
              <a:t> an incident a time t, later </a:t>
            </a:r>
            <a:r>
              <a:rPr lang="en-US" altLang="en-US" b="1" i="1" u="sng"/>
              <a:t>become</a:t>
            </a:r>
            <a:r>
              <a:rPr lang="en-US" altLang="en-US"/>
              <a:t> an adverse event simply because </a:t>
            </a:r>
            <a:r>
              <a:rPr lang="en-US" altLang="en-US" b="1" i="1" u="sng"/>
              <a:t>it</a:t>
            </a:r>
            <a:r>
              <a:rPr lang="en-US" altLang="en-US"/>
              <a:t> [?] has been entered in a database ?</a:t>
            </a:r>
          </a:p>
          <a:p>
            <a:r>
              <a:rPr lang="en-US" altLang="en-US"/>
              <a:t>Can adverse events really occur in software ?</a:t>
            </a:r>
          </a:p>
          <a:p>
            <a:r>
              <a:rPr lang="en-US" altLang="en-US"/>
              <a:t>…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3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533400" y="3429000"/>
            <a:ext cx="8305800" cy="8382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Biomedical Informatics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886200"/>
          </a:xfrm>
        </p:spPr>
        <p:txBody>
          <a:bodyPr/>
          <a:lstStyle/>
          <a:p>
            <a:r>
              <a:rPr lang="en-US" b="1" u="sng" dirty="0" smtClean="0"/>
              <a:t>Definition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marL="0" indent="0"/>
            <a:r>
              <a:rPr lang="en-US" i="1" dirty="0"/>
              <a:t>Biomedical informatics (BMI) is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the </a:t>
            </a:r>
            <a:r>
              <a:rPr lang="en-US" i="1" dirty="0"/>
              <a:t>interdisciplinary field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that </a:t>
            </a:r>
            <a:r>
              <a:rPr lang="en-US" i="1" dirty="0"/>
              <a:t>studies and pursues the effective uses of biomedical data, information, and knowledge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for </a:t>
            </a:r>
            <a:r>
              <a:rPr lang="en-US" i="1" dirty="0"/>
              <a:t>scientific inquiry, problem solving, and decision making</a:t>
            </a:r>
            <a:r>
              <a:rPr lang="en-US" i="1" dirty="0" smtClean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driven </a:t>
            </a:r>
            <a:r>
              <a:rPr lang="en-US" i="1" dirty="0"/>
              <a:t>by efforts to improve human health.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3255" y="5903893"/>
            <a:ext cx="8850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CA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EH </a:t>
            </a:r>
            <a:r>
              <a:rPr lang="en-US" sz="1400" dirty="0" err="1">
                <a:solidFill>
                  <a:schemeClr val="bg1"/>
                </a:solidFill>
              </a:rPr>
              <a:t>Shortliffe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LM </a:t>
            </a:r>
            <a:r>
              <a:rPr lang="en-US" sz="1400" dirty="0">
                <a:solidFill>
                  <a:schemeClr val="bg1"/>
                </a:solidFill>
              </a:rPr>
              <a:t>Currie, </a:t>
            </a:r>
            <a:r>
              <a:rPr lang="en-US" sz="1400" dirty="0" smtClean="0">
                <a:solidFill>
                  <a:schemeClr val="bg1"/>
                </a:solidFill>
              </a:rPr>
              <a:t>PL </a:t>
            </a:r>
            <a:r>
              <a:rPr lang="en-US" sz="1400" dirty="0">
                <a:solidFill>
                  <a:schemeClr val="bg1"/>
                </a:solidFill>
              </a:rPr>
              <a:t>Elkin, </a:t>
            </a:r>
            <a:r>
              <a:rPr lang="en-US" sz="1400" dirty="0" smtClean="0">
                <a:solidFill>
                  <a:schemeClr val="bg1"/>
                </a:solidFill>
              </a:rPr>
              <a:t>LE </a:t>
            </a:r>
            <a:r>
              <a:rPr lang="en-US" sz="1400" dirty="0">
                <a:solidFill>
                  <a:schemeClr val="bg1"/>
                </a:solidFill>
              </a:rPr>
              <a:t>Hunter, </a:t>
            </a:r>
            <a:r>
              <a:rPr lang="en-US" sz="1400" dirty="0" smtClean="0">
                <a:solidFill>
                  <a:schemeClr val="bg1"/>
                </a:solidFill>
              </a:rPr>
              <a:t>TR </a:t>
            </a:r>
            <a:r>
              <a:rPr lang="en-US" sz="1400" dirty="0">
                <a:solidFill>
                  <a:schemeClr val="bg1"/>
                </a:solidFill>
              </a:rPr>
              <a:t>Johnson, </a:t>
            </a:r>
            <a:r>
              <a:rPr lang="en-US" sz="1400" dirty="0" smtClean="0">
                <a:solidFill>
                  <a:schemeClr val="bg1"/>
                </a:solidFill>
              </a:rPr>
              <a:t>IJ </a:t>
            </a:r>
            <a:r>
              <a:rPr lang="en-US" sz="1400" dirty="0" err="1">
                <a:solidFill>
                  <a:schemeClr val="bg1"/>
                </a:solidFill>
              </a:rPr>
              <a:t>Kalet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LA </a:t>
            </a:r>
            <a:r>
              <a:rPr lang="en-US" sz="1400" dirty="0" err="1">
                <a:solidFill>
                  <a:schemeClr val="bg1"/>
                </a:solidFill>
              </a:rPr>
              <a:t>Lenert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MA </a:t>
            </a:r>
            <a:r>
              <a:rPr lang="en-US" sz="1400" dirty="0" err="1">
                <a:solidFill>
                  <a:schemeClr val="bg1"/>
                </a:solidFill>
              </a:rPr>
              <a:t>Musen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JG </a:t>
            </a:r>
            <a:r>
              <a:rPr lang="en-US" sz="1400" dirty="0" err="1">
                <a:solidFill>
                  <a:schemeClr val="bg1"/>
                </a:solidFill>
              </a:rPr>
              <a:t>Ozbolt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JW </a:t>
            </a:r>
            <a:r>
              <a:rPr lang="en-US" sz="1400" dirty="0">
                <a:solidFill>
                  <a:schemeClr val="bg1"/>
                </a:solidFill>
              </a:rPr>
              <a:t>Smith, </a:t>
            </a:r>
            <a:r>
              <a:rPr lang="en-US" sz="1400" dirty="0" smtClean="0">
                <a:solidFill>
                  <a:schemeClr val="bg1"/>
                </a:solidFill>
              </a:rPr>
              <a:t>PZ </a:t>
            </a:r>
            <a:r>
              <a:rPr lang="en-US" sz="1400" dirty="0" err="1">
                <a:solidFill>
                  <a:schemeClr val="bg1"/>
                </a:solidFill>
              </a:rPr>
              <a:t>Tarczy-Hornoch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</a:rPr>
              <a:t>JWilliamson</a:t>
            </a:r>
            <a:r>
              <a:rPr lang="en-US" sz="1400" dirty="0">
                <a:solidFill>
                  <a:schemeClr val="bg1"/>
                </a:solidFill>
              </a:rPr>
              <a:t>; AMIA Board white paper: definition of biomedical informatics and specification of core competencies for graduate education in the discipline, </a:t>
            </a:r>
            <a:r>
              <a:rPr lang="en-US" sz="1400" i="1" dirty="0">
                <a:solidFill>
                  <a:schemeClr val="bg1"/>
                </a:solidFill>
              </a:rPr>
              <a:t>Journal of the American Medical Informatics Association</a:t>
            </a:r>
            <a:r>
              <a:rPr lang="en-US" sz="1400" dirty="0">
                <a:solidFill>
                  <a:schemeClr val="bg1"/>
                </a:solidFill>
              </a:rPr>
              <a:t>, Volume 19, Issue 6, 1 November 2012, Pages 931–938, https://doi.org/10.1136/amiajnl-2012-001053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18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pPr eaLnBrk="1" hangingPunct="1"/>
            <a:r>
              <a:rPr lang="en-US" altLang="en-US" sz="3500" i="1" u="sng" dirty="0" smtClean="0"/>
              <a:t>Terminological</a:t>
            </a:r>
            <a:r>
              <a:rPr lang="en-US" altLang="en-US" sz="3500" dirty="0" smtClean="0"/>
              <a:t> versus </a:t>
            </a:r>
            <a:r>
              <a:rPr lang="en-US" altLang="en-US" sz="3500" i="1" u="sng" dirty="0" smtClean="0"/>
              <a:t>Ontological</a:t>
            </a:r>
            <a:r>
              <a:rPr lang="en-US" altLang="en-US" sz="3500" dirty="0" smtClean="0"/>
              <a:t> approach</a:t>
            </a:r>
          </a:p>
        </p:txBody>
      </p:sp>
      <p:sp>
        <p:nvSpPr>
          <p:cNvPr id="8980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 smtClean="0"/>
              <a:t>The terminologist defines:</a:t>
            </a:r>
          </a:p>
          <a:p>
            <a:pPr lvl="1" eaLnBrk="1" hangingPunct="1"/>
            <a:r>
              <a:rPr lang="en-US" altLang="en-US" sz="2400" dirty="0" smtClean="0"/>
              <a:t>‘</a:t>
            </a:r>
            <a:r>
              <a:rPr lang="en-GB" altLang="en-US" sz="2400" i="1" dirty="0" smtClean="0"/>
              <a:t>a clinical drug is a pharmaceutical product given to (or taken by) a patient with a therapeutic or diagnostic intent</a:t>
            </a:r>
            <a:r>
              <a:rPr lang="en-GB" altLang="en-US" sz="2400" dirty="0" smtClean="0"/>
              <a:t>’. (</a:t>
            </a:r>
            <a:r>
              <a:rPr lang="en-US" altLang="en-US" sz="2400" dirty="0" err="1" smtClean="0"/>
              <a:t>RxNorm</a:t>
            </a:r>
            <a:r>
              <a:rPr lang="en-US" altLang="en-US" sz="2400" dirty="0" smtClean="0"/>
              <a:t>)</a:t>
            </a:r>
            <a:endParaRPr lang="en-GB" altLang="en-US" sz="2400" dirty="0" smtClean="0"/>
          </a:p>
          <a:p>
            <a:pPr eaLnBrk="1" hangingPunct="1"/>
            <a:r>
              <a:rPr lang="en-US" altLang="en-US" sz="2800" dirty="0" smtClean="0"/>
              <a:t>The (good, real) </a:t>
            </a:r>
            <a:r>
              <a:rPr lang="en-US" altLang="en-US" sz="2800" dirty="0" err="1" smtClean="0"/>
              <a:t>ontologist</a:t>
            </a:r>
            <a:r>
              <a:rPr lang="en-US" altLang="en-US" sz="2800" dirty="0" smtClean="0"/>
              <a:t> thinks:</a:t>
            </a:r>
          </a:p>
          <a:p>
            <a:pPr lvl="1" eaLnBrk="1" hangingPunct="1"/>
            <a:r>
              <a:rPr lang="en-US" altLang="en-US" sz="2400" dirty="0" smtClean="0"/>
              <a:t>Does ‘</a:t>
            </a:r>
            <a:r>
              <a:rPr lang="en-US" altLang="en-US" sz="2400" i="1" dirty="0" smtClean="0"/>
              <a:t>given</a:t>
            </a:r>
            <a:r>
              <a:rPr lang="en-US" altLang="en-US" sz="2400" dirty="0" smtClean="0"/>
              <a:t>’ includes ‘</a:t>
            </a:r>
            <a:r>
              <a:rPr lang="en-US" altLang="en-US" sz="2400" i="1" dirty="0" smtClean="0"/>
              <a:t>prescribed</a:t>
            </a:r>
            <a:r>
              <a:rPr lang="en-US" altLang="en-US" sz="2400" dirty="0" smtClean="0"/>
              <a:t>’? </a:t>
            </a:r>
          </a:p>
          <a:p>
            <a:pPr lvl="1" eaLnBrk="1" hangingPunct="1"/>
            <a:r>
              <a:rPr lang="en-US" altLang="en-US" sz="2400" dirty="0" smtClean="0"/>
              <a:t>Is manufactured with the intent to … not better?</a:t>
            </a:r>
          </a:p>
          <a:p>
            <a:pPr lvl="2" eaLnBrk="1" hangingPunct="1"/>
            <a:r>
              <a:rPr lang="en-US" altLang="en-US" sz="2000" dirty="0" smtClean="0"/>
              <a:t>Are newly marketed products – available in the pharmacy, but not yet prescribed – not clinical drugs?</a:t>
            </a:r>
          </a:p>
          <a:p>
            <a:pPr lvl="2" eaLnBrk="1" hangingPunct="1"/>
            <a:r>
              <a:rPr lang="en-US" altLang="en-US" sz="2000" dirty="0" smtClean="0"/>
              <a:t>Are products stolen from a pharmacy not clinical drugs?</a:t>
            </a:r>
          </a:p>
          <a:p>
            <a:pPr lvl="2" eaLnBrk="1" hangingPunct="1"/>
            <a:r>
              <a:rPr lang="en-US" altLang="en-US" sz="2000" dirty="0" smtClean="0"/>
              <a:t>What about such products taken by persons that are not patients?</a:t>
            </a:r>
          </a:p>
          <a:p>
            <a:pPr lvl="3" eaLnBrk="1" hangingPunct="1"/>
            <a:r>
              <a:rPr lang="en-US" altLang="en-US" sz="1800" dirty="0" smtClean="0"/>
              <a:t>e.g. children mistaking tablets for candies. </a:t>
            </a:r>
          </a:p>
        </p:txBody>
      </p:sp>
    </p:spTree>
    <p:extLst>
      <p:ext uri="{BB962C8B-B14F-4D97-AF65-F5344CB8AC3E}">
        <p14:creationId xmlns:p14="http://schemas.microsoft.com/office/powerpoint/2010/main" val="94000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8051" grpId="0" build="p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7800"/>
            <a:ext cx="7543800" cy="52871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8077200" cy="762000"/>
          </a:xfrm>
        </p:spPr>
        <p:txBody>
          <a:bodyPr/>
          <a:lstStyle/>
          <a:p>
            <a:pPr algn="l"/>
            <a:r>
              <a:rPr lang="en-US" dirty="0" smtClean="0"/>
              <a:t>Error: 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28800" y="762000"/>
            <a:ext cx="6781800" cy="762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pPr algn="l"/>
            <a:r>
              <a:rPr lang="en-US" kern="0" dirty="0" smtClean="0"/>
              <a:t> confusing particulars with types</a:t>
            </a:r>
            <a:endParaRPr lang="en-US" kern="0" dirty="0"/>
          </a:p>
        </p:txBody>
      </p:sp>
      <p:sp>
        <p:nvSpPr>
          <p:cNvPr id="7" name="Rectangle 6"/>
          <p:cNvSpPr/>
          <p:nvPr/>
        </p:nvSpPr>
        <p:spPr>
          <a:xfrm>
            <a:off x="6324600" y="6172200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hlinkClick r:id="rId3"/>
              </a:rPr>
              <a:t>http://browser.ihtsdotools.org</a:t>
            </a:r>
            <a:r>
              <a:rPr lang="en-US" sz="1400" dirty="0" smtClean="0">
                <a:solidFill>
                  <a:schemeClr val="tx1"/>
                </a:solidFill>
                <a:hlinkClick r:id="rId3"/>
              </a:rPr>
              <a:t>/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Oct 14, 2015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8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205257" y="599930"/>
            <a:ext cx="8686800" cy="647700"/>
          </a:xfrm>
        </p:spPr>
        <p:txBody>
          <a:bodyPr/>
          <a:lstStyle/>
          <a:p>
            <a:r>
              <a:rPr lang="en-US" altLang="en-US" dirty="0" smtClean="0"/>
              <a:t>Do you see the ambiguity ?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8839200" cy="1181100"/>
          </a:xfrm>
        </p:spPr>
        <p:txBody>
          <a:bodyPr/>
          <a:lstStyle/>
          <a:p>
            <a:r>
              <a:rPr lang="en-US" altLang="en-US" smtClean="0"/>
              <a:t>‘</a:t>
            </a:r>
            <a:r>
              <a:rPr lang="en-US" altLang="en-US" i="1" smtClean="0"/>
              <a:t>Persistent idiopathic facial pain (PIFP)</a:t>
            </a:r>
            <a:r>
              <a:rPr lang="en-US" altLang="en-US" smtClean="0"/>
              <a:t>’ </a:t>
            </a:r>
          </a:p>
          <a:p>
            <a:pPr lvl="1">
              <a:buFontTx/>
              <a:buNone/>
            </a:pPr>
            <a:r>
              <a:rPr lang="en-US" altLang="en-US" smtClean="0"/>
              <a:t>= ‘</a:t>
            </a:r>
            <a:r>
              <a:rPr lang="en-US" altLang="en-US" i="1" smtClean="0"/>
              <a:t>persistent facial pain with varying presentations …’</a:t>
            </a:r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3338" y="6510338"/>
            <a:ext cx="614362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AB7572-2CBD-485F-8A44-1E887188765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162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928688" y="4171950"/>
            <a:ext cx="2366962" cy="2073275"/>
            <a:chOff x="929479" y="4171346"/>
            <a:chExt cx="2366416" cy="2073486"/>
          </a:xfrm>
        </p:grpSpPr>
        <p:cxnSp>
          <p:nvCxnSpPr>
            <p:cNvPr id="32806" name="Straight Arrow Connector 15"/>
            <p:cNvCxnSpPr>
              <a:cxnSpLocks noChangeShapeType="1"/>
              <a:stCxn id="32778" idx="0"/>
              <a:endCxn id="32783" idx="2"/>
            </p:cNvCxnSpPr>
            <p:nvPr/>
          </p:nvCxnSpPr>
          <p:spPr bwMode="auto">
            <a:xfrm flipH="1" flipV="1">
              <a:off x="1305363" y="4171346"/>
              <a:ext cx="195948" cy="1986858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807" name="Straight Arrow Connector 16"/>
            <p:cNvCxnSpPr>
              <a:cxnSpLocks noChangeShapeType="1"/>
              <a:stCxn id="32778" idx="0"/>
              <a:endCxn id="32784" idx="2"/>
            </p:cNvCxnSpPr>
            <p:nvPr/>
          </p:nvCxnSpPr>
          <p:spPr bwMode="auto">
            <a:xfrm flipV="1">
              <a:off x="1501311" y="4171346"/>
              <a:ext cx="1794584" cy="1986858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808" name="TextBox 37"/>
            <p:cNvSpPr txBox="1">
              <a:spLocks noChangeArrowheads="1"/>
            </p:cNvSpPr>
            <p:nvPr/>
          </p:nvSpPr>
          <p:spPr bwMode="auto">
            <a:xfrm>
              <a:off x="929479" y="4572000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09" name="TextBox 38"/>
            <p:cNvSpPr txBox="1">
              <a:spLocks noChangeArrowheads="1"/>
            </p:cNvSpPr>
            <p:nvPr/>
          </p:nvSpPr>
          <p:spPr bwMode="auto">
            <a:xfrm>
              <a:off x="951251" y="4920343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10" name="TextBox 39"/>
            <p:cNvSpPr txBox="1">
              <a:spLocks noChangeArrowheads="1"/>
            </p:cNvSpPr>
            <p:nvPr/>
          </p:nvSpPr>
          <p:spPr bwMode="auto">
            <a:xfrm>
              <a:off x="963691" y="521270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2811" name="TextBox 40"/>
            <p:cNvSpPr txBox="1">
              <a:spLocks noChangeArrowheads="1"/>
            </p:cNvSpPr>
            <p:nvPr/>
          </p:nvSpPr>
          <p:spPr bwMode="auto">
            <a:xfrm>
              <a:off x="2248205" y="5340221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12" name="TextBox 41"/>
            <p:cNvSpPr txBox="1">
              <a:spLocks noChangeArrowheads="1"/>
            </p:cNvSpPr>
            <p:nvPr/>
          </p:nvSpPr>
          <p:spPr bwMode="auto">
            <a:xfrm>
              <a:off x="1971397" y="560458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13" name="TextBox 42"/>
            <p:cNvSpPr txBox="1">
              <a:spLocks noChangeArrowheads="1"/>
            </p:cNvSpPr>
            <p:nvPr/>
          </p:nvSpPr>
          <p:spPr bwMode="auto">
            <a:xfrm>
              <a:off x="1694588" y="590627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1304925" y="4171950"/>
            <a:ext cx="6491288" cy="2025650"/>
            <a:chOff x="1305363" y="4171346"/>
            <a:chExt cx="6490998" cy="2026833"/>
          </a:xfrm>
        </p:grpSpPr>
        <p:cxnSp>
          <p:nvCxnSpPr>
            <p:cNvPr id="32796" name="Straight Arrow Connector 19"/>
            <p:cNvCxnSpPr>
              <a:cxnSpLocks noChangeShapeType="1"/>
              <a:stCxn id="32780" idx="0"/>
              <a:endCxn id="32783" idx="2"/>
            </p:cNvCxnSpPr>
            <p:nvPr/>
          </p:nvCxnSpPr>
          <p:spPr bwMode="auto">
            <a:xfrm flipH="1" flipV="1">
              <a:off x="1305363" y="4171346"/>
              <a:ext cx="3309240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7" name="Straight Arrow Connector 22"/>
            <p:cNvCxnSpPr>
              <a:cxnSpLocks noChangeShapeType="1"/>
              <a:stCxn id="32780" idx="0"/>
              <a:endCxn id="32784" idx="2"/>
            </p:cNvCxnSpPr>
            <p:nvPr/>
          </p:nvCxnSpPr>
          <p:spPr bwMode="auto">
            <a:xfrm flipH="1" flipV="1">
              <a:off x="3295895" y="4171346"/>
              <a:ext cx="1318708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8" name="Straight Arrow Connector 25"/>
            <p:cNvCxnSpPr>
              <a:cxnSpLocks noChangeShapeType="1"/>
              <a:stCxn id="32780" idx="0"/>
              <a:endCxn id="32786" idx="2"/>
            </p:cNvCxnSpPr>
            <p:nvPr/>
          </p:nvCxnSpPr>
          <p:spPr bwMode="auto">
            <a:xfrm flipV="1">
              <a:off x="4614603" y="4171346"/>
              <a:ext cx="926859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9" name="Straight Arrow Connector 28"/>
            <p:cNvCxnSpPr>
              <a:cxnSpLocks noChangeShapeType="1"/>
              <a:stCxn id="32780" idx="0"/>
              <a:endCxn id="32785" idx="2"/>
            </p:cNvCxnSpPr>
            <p:nvPr/>
          </p:nvCxnSpPr>
          <p:spPr bwMode="auto">
            <a:xfrm flipV="1">
              <a:off x="4614603" y="4171346"/>
              <a:ext cx="3181758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800" name="TextBox 43"/>
            <p:cNvSpPr txBox="1">
              <a:spLocks noChangeArrowheads="1"/>
            </p:cNvSpPr>
            <p:nvPr/>
          </p:nvSpPr>
          <p:spPr bwMode="auto">
            <a:xfrm>
              <a:off x="3115952" y="5452188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01" name="TextBox 44"/>
            <p:cNvSpPr txBox="1">
              <a:spLocks noChangeArrowheads="1"/>
            </p:cNvSpPr>
            <p:nvPr/>
          </p:nvSpPr>
          <p:spPr bwMode="auto">
            <a:xfrm>
              <a:off x="3417642" y="566990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02" name="TextBox 45"/>
            <p:cNvSpPr txBox="1">
              <a:spLocks noChangeArrowheads="1"/>
            </p:cNvSpPr>
            <p:nvPr/>
          </p:nvSpPr>
          <p:spPr bwMode="auto">
            <a:xfrm>
              <a:off x="3710001" y="5859625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2803" name="TextBox 46"/>
            <p:cNvSpPr txBox="1">
              <a:spLocks noChangeArrowheads="1"/>
            </p:cNvSpPr>
            <p:nvPr/>
          </p:nvSpPr>
          <p:spPr bwMode="auto">
            <a:xfrm>
              <a:off x="3744213" y="4447592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04" name="TextBox 47"/>
            <p:cNvSpPr txBox="1">
              <a:spLocks noChangeArrowheads="1"/>
            </p:cNvSpPr>
            <p:nvPr/>
          </p:nvSpPr>
          <p:spPr bwMode="auto">
            <a:xfrm>
              <a:off x="5464156" y="4394719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05" name="TextBox 48"/>
            <p:cNvSpPr txBox="1">
              <a:spLocks noChangeArrowheads="1"/>
            </p:cNvSpPr>
            <p:nvPr/>
          </p:nvSpPr>
          <p:spPr bwMode="auto">
            <a:xfrm>
              <a:off x="6773552" y="4332515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1304925" y="4171950"/>
            <a:ext cx="6773863" cy="2057400"/>
            <a:chOff x="1305363" y="4171346"/>
            <a:chExt cx="6773537" cy="2057935"/>
          </a:xfrm>
        </p:grpSpPr>
        <p:cxnSp>
          <p:nvCxnSpPr>
            <p:cNvPr id="32788" name="Straight Arrow Connector 31"/>
            <p:cNvCxnSpPr>
              <a:cxnSpLocks noChangeShapeType="1"/>
              <a:stCxn id="32779" idx="0"/>
              <a:endCxn id="32783" idx="2"/>
            </p:cNvCxnSpPr>
            <p:nvPr/>
          </p:nvCxnSpPr>
          <p:spPr bwMode="auto">
            <a:xfrm flipH="1" flipV="1">
              <a:off x="1305363" y="4171346"/>
              <a:ext cx="6039999" cy="1986858"/>
            </a:xfrm>
            <a:prstGeom prst="straightConnector1">
              <a:avLst/>
            </a:prstGeom>
            <a:noFill/>
            <a:ln w="28575" algn="ctr">
              <a:solidFill>
                <a:srgbClr val="00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89" name="Straight Arrow Connector 34"/>
            <p:cNvCxnSpPr>
              <a:cxnSpLocks noChangeShapeType="1"/>
              <a:stCxn id="32779" idx="0"/>
              <a:endCxn id="32785" idx="2"/>
            </p:cNvCxnSpPr>
            <p:nvPr/>
          </p:nvCxnSpPr>
          <p:spPr bwMode="auto">
            <a:xfrm flipV="1">
              <a:off x="7345362" y="4171346"/>
              <a:ext cx="450999" cy="1986858"/>
            </a:xfrm>
            <a:prstGeom prst="straightConnector1">
              <a:avLst/>
            </a:prstGeom>
            <a:noFill/>
            <a:ln w="28575" algn="ctr">
              <a:solidFill>
                <a:srgbClr val="00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790" name="TextBox 53"/>
            <p:cNvSpPr txBox="1">
              <a:spLocks noChangeArrowheads="1"/>
            </p:cNvSpPr>
            <p:nvPr/>
          </p:nvSpPr>
          <p:spPr bwMode="auto">
            <a:xfrm>
              <a:off x="5740964" y="5623249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791" name="TextBox 54"/>
            <p:cNvSpPr txBox="1">
              <a:spLocks noChangeArrowheads="1"/>
            </p:cNvSpPr>
            <p:nvPr/>
          </p:nvSpPr>
          <p:spPr bwMode="auto">
            <a:xfrm>
              <a:off x="6051985" y="576631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792" name="TextBox 55"/>
            <p:cNvSpPr txBox="1">
              <a:spLocks noChangeArrowheads="1"/>
            </p:cNvSpPr>
            <p:nvPr/>
          </p:nvSpPr>
          <p:spPr bwMode="auto">
            <a:xfrm>
              <a:off x="6418988" y="5890727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2793" name="TextBox 56"/>
            <p:cNvSpPr txBox="1">
              <a:spLocks noChangeArrowheads="1"/>
            </p:cNvSpPr>
            <p:nvPr/>
          </p:nvSpPr>
          <p:spPr bwMode="auto">
            <a:xfrm>
              <a:off x="7756376" y="4550229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794" name="TextBox 57"/>
            <p:cNvSpPr txBox="1">
              <a:spLocks noChangeArrowheads="1"/>
            </p:cNvSpPr>
            <p:nvPr/>
          </p:nvSpPr>
          <p:spPr bwMode="auto">
            <a:xfrm>
              <a:off x="7656850" y="491723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795" name="TextBox 58"/>
            <p:cNvSpPr txBox="1">
              <a:spLocks noChangeArrowheads="1"/>
            </p:cNvSpPr>
            <p:nvPr/>
          </p:nvSpPr>
          <p:spPr bwMode="auto">
            <a:xfrm>
              <a:off x="7585314" y="5274906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" name="Group 67"/>
          <p:cNvGrpSpPr>
            <a:grpSpLocks/>
          </p:cNvGrpSpPr>
          <p:nvPr/>
        </p:nvGrpSpPr>
        <p:grpSpPr bwMode="auto">
          <a:xfrm>
            <a:off x="114300" y="3340100"/>
            <a:ext cx="8631238" cy="1422400"/>
            <a:chOff x="114992" y="3340349"/>
            <a:chExt cx="8630122" cy="1422728"/>
          </a:xfrm>
        </p:grpSpPr>
        <p:sp>
          <p:nvSpPr>
            <p:cNvPr id="32783" name="TextBox 4"/>
            <p:cNvSpPr txBox="1">
              <a:spLocks noChangeArrowheads="1"/>
            </p:cNvSpPr>
            <p:nvPr/>
          </p:nvSpPr>
          <p:spPr bwMode="auto">
            <a:xfrm>
              <a:off x="525342" y="3340349"/>
              <a:ext cx="1560042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persistent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facial pain</a:t>
              </a:r>
            </a:p>
          </p:txBody>
        </p:sp>
        <p:sp>
          <p:nvSpPr>
            <p:cNvPr id="32784" name="TextBox 5"/>
            <p:cNvSpPr txBox="1">
              <a:spLocks noChangeArrowheads="1"/>
            </p:cNvSpPr>
            <p:nvPr/>
          </p:nvSpPr>
          <p:spPr bwMode="auto">
            <a:xfrm>
              <a:off x="2347141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presentation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type1</a:t>
              </a:r>
            </a:p>
          </p:txBody>
        </p:sp>
        <p:sp>
          <p:nvSpPr>
            <p:cNvPr id="32785" name="TextBox 6"/>
            <p:cNvSpPr txBox="1">
              <a:spLocks noChangeArrowheads="1"/>
            </p:cNvSpPr>
            <p:nvPr/>
          </p:nvSpPr>
          <p:spPr bwMode="auto">
            <a:xfrm>
              <a:off x="6847607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presentation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type3</a:t>
              </a:r>
            </a:p>
          </p:txBody>
        </p:sp>
        <p:sp>
          <p:nvSpPr>
            <p:cNvPr id="32786" name="TextBox 7"/>
            <p:cNvSpPr txBox="1">
              <a:spLocks noChangeArrowheads="1"/>
            </p:cNvSpPr>
            <p:nvPr/>
          </p:nvSpPr>
          <p:spPr bwMode="auto">
            <a:xfrm>
              <a:off x="4592708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presentation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type2</a:t>
              </a:r>
            </a:p>
          </p:txBody>
        </p:sp>
        <p:sp>
          <p:nvSpPr>
            <p:cNvPr id="32787" name="TextBox 65"/>
            <p:cNvSpPr txBox="1">
              <a:spLocks noChangeArrowheads="1"/>
            </p:cNvSpPr>
            <p:nvPr/>
          </p:nvSpPr>
          <p:spPr bwMode="auto">
            <a:xfrm>
              <a:off x="114992" y="4301412"/>
              <a:ext cx="8691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types</a:t>
              </a:r>
            </a:p>
          </p:txBody>
        </p:sp>
      </p:grp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0" y="5291138"/>
            <a:ext cx="8882063" cy="1328737"/>
            <a:chOff x="0" y="5290457"/>
            <a:chExt cx="8882743" cy="1329412"/>
          </a:xfrm>
        </p:grpSpPr>
        <p:sp>
          <p:nvSpPr>
            <p:cNvPr id="32778" name="TextBox 11"/>
            <p:cNvSpPr txBox="1">
              <a:spLocks noChangeArrowheads="1"/>
            </p:cNvSpPr>
            <p:nvPr/>
          </p:nvSpPr>
          <p:spPr bwMode="auto">
            <a:xfrm>
              <a:off x="874376" y="6158204"/>
              <a:ext cx="125386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my pain</a:t>
              </a:r>
            </a:p>
          </p:txBody>
        </p:sp>
        <p:sp>
          <p:nvSpPr>
            <p:cNvPr id="32779" name="TextBox 12"/>
            <p:cNvSpPr txBox="1">
              <a:spLocks noChangeArrowheads="1"/>
            </p:cNvSpPr>
            <p:nvPr/>
          </p:nvSpPr>
          <p:spPr bwMode="auto">
            <a:xfrm>
              <a:off x="6735259" y="6158204"/>
              <a:ext cx="122020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his pain</a:t>
              </a:r>
            </a:p>
          </p:txBody>
        </p:sp>
        <p:sp>
          <p:nvSpPr>
            <p:cNvPr id="32780" name="TextBox 13"/>
            <p:cNvSpPr txBox="1">
              <a:spLocks noChangeArrowheads="1"/>
            </p:cNvSpPr>
            <p:nvPr/>
          </p:nvSpPr>
          <p:spPr bwMode="auto">
            <a:xfrm>
              <a:off x="3973626" y="6158204"/>
              <a:ext cx="12819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her pain</a:t>
              </a:r>
            </a:p>
          </p:txBody>
        </p:sp>
        <p:cxnSp>
          <p:nvCxnSpPr>
            <p:cNvPr id="32781" name="Straight Connector 63"/>
            <p:cNvCxnSpPr>
              <a:cxnSpLocks noChangeShapeType="1"/>
            </p:cNvCxnSpPr>
            <p:nvPr/>
          </p:nvCxnSpPr>
          <p:spPr bwMode="auto">
            <a:xfrm>
              <a:off x="205273" y="5290457"/>
              <a:ext cx="8677470" cy="47889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782" name="TextBox 66"/>
            <p:cNvSpPr txBox="1">
              <a:spLocks noChangeArrowheads="1"/>
            </p:cNvSpPr>
            <p:nvPr/>
          </p:nvSpPr>
          <p:spPr bwMode="auto">
            <a:xfrm>
              <a:off x="0" y="5508171"/>
              <a:ext cx="98777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parti-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culars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161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8839200" cy="4737100"/>
          </a:xfrm>
        </p:spPr>
        <p:txBody>
          <a:bodyPr/>
          <a:lstStyle/>
          <a:p>
            <a:r>
              <a:rPr lang="en-US" altLang="en-US" dirty="0" smtClean="0"/>
              <a:t>‘</a:t>
            </a:r>
            <a:r>
              <a:rPr lang="en-US" altLang="en-US" i="1" dirty="0" smtClean="0"/>
              <a:t>Persistent idiopathic facial pain (PIFP)</a:t>
            </a:r>
            <a:r>
              <a:rPr lang="en-US" altLang="en-US" dirty="0" smtClean="0"/>
              <a:t>’ </a:t>
            </a:r>
          </a:p>
          <a:p>
            <a:pPr lvl="1">
              <a:buFontTx/>
              <a:buNone/>
            </a:pPr>
            <a:r>
              <a:rPr lang="en-US" altLang="en-US" dirty="0" smtClean="0"/>
              <a:t>= ‘</a:t>
            </a:r>
            <a:r>
              <a:rPr lang="en-US" altLang="en-US" i="1" dirty="0" smtClean="0"/>
              <a:t>persistent facial pain with varying presentations …’</a:t>
            </a:r>
          </a:p>
          <a:p>
            <a:pPr lvl="1">
              <a:buFontTx/>
              <a:buNone/>
            </a:pPr>
            <a:endParaRPr lang="en-US" altLang="en-US" i="1" dirty="0" smtClean="0"/>
          </a:p>
          <a:p>
            <a:pPr lvl="1">
              <a:buFontTx/>
              <a:buNone/>
            </a:pPr>
            <a:endParaRPr lang="en-US" altLang="en-US" i="1" dirty="0" smtClean="0"/>
          </a:p>
          <a:p>
            <a:pPr lvl="1">
              <a:buFontTx/>
              <a:buNone/>
            </a:pPr>
            <a:endParaRPr lang="en-US" altLang="en-US" i="1" dirty="0" smtClean="0"/>
          </a:p>
          <a:p>
            <a:pPr lvl="1">
              <a:buFontTx/>
              <a:buNone/>
            </a:pPr>
            <a:endParaRPr lang="en-US" altLang="en-US" i="1" dirty="0" smtClean="0"/>
          </a:p>
          <a:p>
            <a:pPr lvl="1">
              <a:buFontTx/>
              <a:buNone/>
            </a:pPr>
            <a:endParaRPr lang="en-US" altLang="en-US" i="1" dirty="0" smtClean="0"/>
          </a:p>
          <a:p>
            <a:pPr lvl="1"/>
            <a:r>
              <a:rPr lang="en-US" altLang="en-US" sz="2400" i="1" dirty="0" smtClean="0"/>
              <a:t>if the description is about types, then the </a:t>
            </a:r>
            <a:r>
              <a:rPr lang="en-US" altLang="en-US" sz="2400" i="1" dirty="0" smtClean="0">
                <a:solidFill>
                  <a:srgbClr val="FF0000"/>
                </a:solidFill>
              </a:rPr>
              <a:t>three</a:t>
            </a:r>
            <a:r>
              <a:rPr lang="en-US" altLang="en-US" sz="2400" i="1" dirty="0" smtClean="0"/>
              <a:t> </a:t>
            </a:r>
            <a:r>
              <a:rPr lang="en-US" altLang="en-US" sz="2400" i="1" dirty="0" smtClean="0">
                <a:solidFill>
                  <a:srgbClr val="FFC000"/>
                </a:solidFill>
              </a:rPr>
              <a:t>particular</a:t>
            </a:r>
            <a:r>
              <a:rPr lang="en-US" altLang="en-US" sz="2400" i="1" dirty="0" smtClean="0"/>
              <a:t> </a:t>
            </a:r>
            <a:r>
              <a:rPr lang="en-US" altLang="en-US" sz="2400" i="1" dirty="0" smtClean="0">
                <a:solidFill>
                  <a:srgbClr val="00FF00"/>
                </a:solidFill>
              </a:rPr>
              <a:t>pains</a:t>
            </a:r>
            <a:r>
              <a:rPr lang="en-US" altLang="en-US" sz="2400" i="1" dirty="0" smtClean="0"/>
              <a:t> fall under PIFP.</a:t>
            </a:r>
          </a:p>
          <a:p>
            <a:pPr lvl="1"/>
            <a:r>
              <a:rPr lang="en-US" altLang="en-US" sz="2400" i="1" dirty="0" smtClean="0"/>
              <a:t>if the description is about (arbitrary) particulars, then only </a:t>
            </a:r>
            <a:r>
              <a:rPr lang="en-US" altLang="en-US" sz="2400" i="1" dirty="0" smtClean="0">
                <a:solidFill>
                  <a:srgbClr val="FFC000"/>
                </a:solidFill>
              </a:rPr>
              <a:t>her pain</a:t>
            </a:r>
            <a:r>
              <a:rPr lang="en-US" altLang="en-US" sz="2400" i="1" dirty="0" smtClean="0"/>
              <a:t> falls under PIFP.</a:t>
            </a:r>
            <a:endParaRPr lang="en-US" altLang="en-US" sz="2400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3338" y="6510338"/>
            <a:ext cx="614362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2256FD-A6D5-48F8-B3D5-F857AFB2345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3211513"/>
            <a:ext cx="4799012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5257" y="599930"/>
            <a:ext cx="8686800" cy="6477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ＭＳ Ｐゴシック" pitchFamily="122" charset="-128"/>
              </a:rPr>
              <a:t>Make it clear whether assertions are about particulars or types</a:t>
            </a:r>
            <a:endParaRPr kumimoji="0" lang="en-US" alt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ＭＳ Ｐゴシック" pitchFamily="12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134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 should NEVER FORGET !!!</a:t>
            </a:r>
            <a:br>
              <a:rPr lang="en-US" dirty="0" smtClean="0"/>
            </a:br>
            <a:r>
              <a:rPr lang="en-US" dirty="0" smtClean="0"/>
              <a:t>(major take home message)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algn="ctr"/>
            <a:r>
              <a:rPr lang="en-US" sz="2800" dirty="0" smtClean="0"/>
              <a:t>Crucial distinctions made in Ontological Realism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 smtClean="0"/>
              <a:t>ontology </a:t>
            </a:r>
            <a:r>
              <a:rPr lang="en-US" sz="4800" dirty="0" smtClean="0">
                <a:sym typeface="Wingdings" panose="05000000000000000000" pitchFamily="2" charset="2"/>
              </a:rPr>
              <a:t> ontologies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r</a:t>
            </a:r>
            <a:r>
              <a:rPr lang="en-US" sz="4800" dirty="0" smtClean="0">
                <a:sym typeface="Wingdings" panose="05000000000000000000" pitchFamily="2" charset="2"/>
              </a:rPr>
              <a:t>eality  representation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p</a:t>
            </a:r>
            <a:r>
              <a:rPr lang="en-US" sz="4800" dirty="0" smtClean="0">
                <a:sym typeface="Wingdings" panose="05000000000000000000" pitchFamily="2" charset="2"/>
              </a:rPr>
              <a:t>articulars  types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 smtClean="0">
                <a:sym typeface="Wingdings" panose="05000000000000000000" pitchFamily="2" charset="2"/>
              </a:rPr>
              <a:t>continuants  </a:t>
            </a:r>
            <a:r>
              <a:rPr lang="en-US" sz="4800" dirty="0" err="1" smtClean="0">
                <a:sym typeface="Wingdings" panose="05000000000000000000" pitchFamily="2" charset="2"/>
              </a:rPr>
              <a:t>occurrents</a:t>
            </a:r>
            <a:endParaRPr lang="en-US" sz="4800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7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it tried to solve first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" y="1620932"/>
            <a:ext cx="9138684" cy="523706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14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3429000" y="609600"/>
            <a:ext cx="5715000" cy="3124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pic>
        <p:nvPicPr>
          <p:cNvPr id="359426" name="Picture 2" descr="Image result for doctor handwriting m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653"/>
            <a:ext cx="58674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762000"/>
            <a:ext cx="5029200" cy="762000"/>
          </a:xfrm>
        </p:spPr>
        <p:txBody>
          <a:bodyPr/>
          <a:lstStyle/>
          <a:p>
            <a:r>
              <a:rPr lang="en-US" dirty="0" smtClean="0">
                <a:solidFill>
                  <a:srgbClr val="16165D"/>
                </a:solidFill>
              </a:rPr>
              <a:t>What it solved next</a:t>
            </a:r>
            <a:endParaRPr lang="en-US" dirty="0">
              <a:solidFill>
                <a:srgbClr val="16165D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611" y="2533428"/>
            <a:ext cx="3379603" cy="4352925"/>
          </a:xfrm>
        </p:spPr>
      </p:pic>
      <p:sp>
        <p:nvSpPr>
          <p:cNvPr id="5" name="Rectangle 4"/>
          <p:cNvSpPr/>
          <p:nvPr/>
        </p:nvSpPr>
        <p:spPr>
          <a:xfrm>
            <a:off x="4267200" y="138811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16165D"/>
                </a:solidFill>
              </a:rPr>
              <a:t>http://topyaps.com/doctors-handwriting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609600"/>
            <a:ext cx="3619500" cy="322897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9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533400" y="4648200"/>
            <a:ext cx="1295400" cy="465992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657600" y="4258408"/>
            <a:ext cx="4267200" cy="465992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Biomedical Informatics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886200"/>
          </a:xfrm>
        </p:spPr>
        <p:txBody>
          <a:bodyPr/>
          <a:lstStyle/>
          <a:p>
            <a:r>
              <a:rPr lang="en-US" b="1" u="sng" dirty="0" smtClean="0"/>
              <a:t>Definition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marL="0" indent="0"/>
            <a:r>
              <a:rPr lang="en-US" i="1" dirty="0"/>
              <a:t>Biomedical informatics (BMI) is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the </a:t>
            </a:r>
            <a:r>
              <a:rPr lang="en-US" i="1" dirty="0"/>
              <a:t>interdisciplinary field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that </a:t>
            </a:r>
            <a:r>
              <a:rPr lang="en-US" i="1" dirty="0"/>
              <a:t>studies and pursues the effective uses of biomedical data, information, and knowledge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for </a:t>
            </a:r>
            <a:r>
              <a:rPr lang="en-US" i="1" dirty="0"/>
              <a:t>scientific inquiry, problem solving, and decision making</a:t>
            </a:r>
            <a:r>
              <a:rPr lang="en-US" i="1" dirty="0" smtClean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driven </a:t>
            </a:r>
            <a:r>
              <a:rPr lang="en-US" i="1" dirty="0"/>
              <a:t>by efforts to improve human health.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3255" y="5903893"/>
            <a:ext cx="8850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CA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EH </a:t>
            </a:r>
            <a:r>
              <a:rPr lang="en-US" sz="1400" dirty="0" err="1">
                <a:solidFill>
                  <a:schemeClr val="bg1"/>
                </a:solidFill>
              </a:rPr>
              <a:t>Shortliffe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LM </a:t>
            </a:r>
            <a:r>
              <a:rPr lang="en-US" sz="1400" dirty="0">
                <a:solidFill>
                  <a:schemeClr val="bg1"/>
                </a:solidFill>
              </a:rPr>
              <a:t>Currie, </a:t>
            </a:r>
            <a:r>
              <a:rPr lang="en-US" sz="1400" dirty="0" smtClean="0">
                <a:solidFill>
                  <a:schemeClr val="bg1"/>
                </a:solidFill>
              </a:rPr>
              <a:t>PL </a:t>
            </a:r>
            <a:r>
              <a:rPr lang="en-US" sz="1400" dirty="0">
                <a:solidFill>
                  <a:schemeClr val="bg1"/>
                </a:solidFill>
              </a:rPr>
              <a:t>Elkin, </a:t>
            </a:r>
            <a:r>
              <a:rPr lang="en-US" sz="1400" dirty="0" smtClean="0">
                <a:solidFill>
                  <a:schemeClr val="bg1"/>
                </a:solidFill>
              </a:rPr>
              <a:t>LE </a:t>
            </a:r>
            <a:r>
              <a:rPr lang="en-US" sz="1400" dirty="0">
                <a:solidFill>
                  <a:schemeClr val="bg1"/>
                </a:solidFill>
              </a:rPr>
              <a:t>Hunter, </a:t>
            </a:r>
            <a:r>
              <a:rPr lang="en-US" sz="1400" dirty="0" smtClean="0">
                <a:solidFill>
                  <a:schemeClr val="bg1"/>
                </a:solidFill>
              </a:rPr>
              <a:t>TR </a:t>
            </a:r>
            <a:r>
              <a:rPr lang="en-US" sz="1400" dirty="0">
                <a:solidFill>
                  <a:schemeClr val="bg1"/>
                </a:solidFill>
              </a:rPr>
              <a:t>Johnson, </a:t>
            </a:r>
            <a:r>
              <a:rPr lang="en-US" sz="1400" dirty="0" smtClean="0">
                <a:solidFill>
                  <a:schemeClr val="bg1"/>
                </a:solidFill>
              </a:rPr>
              <a:t>IJ </a:t>
            </a:r>
            <a:r>
              <a:rPr lang="en-US" sz="1400" dirty="0" err="1">
                <a:solidFill>
                  <a:schemeClr val="bg1"/>
                </a:solidFill>
              </a:rPr>
              <a:t>Kalet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LA </a:t>
            </a:r>
            <a:r>
              <a:rPr lang="en-US" sz="1400" dirty="0" err="1">
                <a:solidFill>
                  <a:schemeClr val="bg1"/>
                </a:solidFill>
              </a:rPr>
              <a:t>Lenert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MA </a:t>
            </a:r>
            <a:r>
              <a:rPr lang="en-US" sz="1400" dirty="0" err="1">
                <a:solidFill>
                  <a:schemeClr val="bg1"/>
                </a:solidFill>
              </a:rPr>
              <a:t>Musen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JG </a:t>
            </a:r>
            <a:r>
              <a:rPr lang="en-US" sz="1400" dirty="0" err="1">
                <a:solidFill>
                  <a:schemeClr val="bg1"/>
                </a:solidFill>
              </a:rPr>
              <a:t>Ozbolt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JW </a:t>
            </a:r>
            <a:r>
              <a:rPr lang="en-US" sz="1400" dirty="0">
                <a:solidFill>
                  <a:schemeClr val="bg1"/>
                </a:solidFill>
              </a:rPr>
              <a:t>Smith, </a:t>
            </a:r>
            <a:r>
              <a:rPr lang="en-US" sz="1400" dirty="0" smtClean="0">
                <a:solidFill>
                  <a:schemeClr val="bg1"/>
                </a:solidFill>
              </a:rPr>
              <a:t>PZ </a:t>
            </a:r>
            <a:r>
              <a:rPr lang="en-US" sz="1400" dirty="0" err="1">
                <a:solidFill>
                  <a:schemeClr val="bg1"/>
                </a:solidFill>
              </a:rPr>
              <a:t>Tarczy-Hornoch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</a:rPr>
              <a:t>JWilliamson</a:t>
            </a:r>
            <a:r>
              <a:rPr lang="en-US" sz="1400" dirty="0">
                <a:solidFill>
                  <a:schemeClr val="bg1"/>
                </a:solidFill>
              </a:rPr>
              <a:t>; AMIA Board white paper: definition of biomedical informatics and specification of core competencies for graduate education in the discipline, </a:t>
            </a:r>
            <a:r>
              <a:rPr lang="en-US" sz="1400" i="1" dirty="0">
                <a:solidFill>
                  <a:schemeClr val="bg1"/>
                </a:solidFill>
              </a:rPr>
              <a:t>Journal of the American Medical Informatics Association</a:t>
            </a:r>
            <a:r>
              <a:rPr lang="en-US" sz="1400" dirty="0">
                <a:solidFill>
                  <a:schemeClr val="bg1"/>
                </a:solidFill>
              </a:rPr>
              <a:t>, Volume 19, Issue 6, 1 November 2012, Pages 931–938, https://doi.org/10.1136/amiajnl-2012-001053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33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Context of this lecture</a:t>
            </a:r>
          </a:p>
        </p:txBody>
      </p:sp>
      <p:sp>
        <p:nvSpPr>
          <p:cNvPr id="7171" name="Content Placeholder 4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4953000"/>
          </a:xfrm>
        </p:spPr>
        <p:txBody>
          <a:bodyPr/>
          <a:lstStyle/>
          <a:p>
            <a:pPr defTabSz="1431925"/>
            <a:r>
              <a:rPr lang="en-US" altLang="en-US" sz="2800" b="1" u="sng" dirty="0" smtClean="0"/>
              <a:t>Thesis</a:t>
            </a:r>
            <a:r>
              <a:rPr lang="en-US" altLang="en-US" sz="2800" dirty="0" smtClean="0"/>
              <a:t>: mainstream ontology design approaches fail in achieving their objectives: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various sorts of mistakes in ontologies,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inability to use ontologies adequately in information systems,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failure to integrate data repositories even if these ontologies are appropriately designed. </a:t>
            </a:r>
          </a:p>
          <a:p>
            <a:pPr defTabSz="1431925"/>
            <a:r>
              <a:rPr lang="en-US" altLang="en-US" sz="2800" b="1" u="sng" dirty="0" smtClean="0"/>
              <a:t>Root causes</a:t>
            </a:r>
            <a:r>
              <a:rPr lang="en-US" altLang="en-US" sz="2800" dirty="0" smtClean="0"/>
              <a:t>: </a:t>
            </a:r>
          </a:p>
          <a:p>
            <a:pPr lvl="1" defTabSz="1431925"/>
            <a:r>
              <a:rPr lang="en-US" altLang="en-US" sz="2000" dirty="0" smtClean="0"/>
              <a:t>inadequacy of their conceptual semantic foundations, </a:t>
            </a:r>
          </a:p>
          <a:p>
            <a:pPr lvl="1" defTabSz="1431925"/>
            <a:r>
              <a:rPr lang="en-US" altLang="en-US" sz="2000" dirty="0" smtClean="0"/>
              <a:t>lack of knowledge about ontology as a philosophical discipline. </a:t>
            </a:r>
          </a:p>
          <a:p>
            <a:pPr defTabSz="1431925"/>
            <a:r>
              <a:rPr lang="en-US" altLang="en-US" sz="2800" b="1" u="sng" dirty="0" smtClean="0"/>
              <a:t>Proposed solution</a:t>
            </a:r>
            <a:r>
              <a:rPr lang="en-US" altLang="en-US" sz="2800" dirty="0" smtClean="0"/>
              <a:t>: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Better use of ontology (the philosophical discipline) to design ontologies (specific sorts of representational artifacts) and integrate them in information systems.</a:t>
            </a:r>
          </a:p>
          <a:p>
            <a:pPr defTabSz="1431925"/>
            <a:endParaRPr lang="en-US" alt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9426" name="Picture 2" descr="http://netnebraska.org/sites/default/files/styles/largepopup/public/net-article/day2.jpg?itok=rd-jBqx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05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276600"/>
            <a:ext cx="3505200" cy="1752600"/>
          </a:xfrm>
        </p:spPr>
      </p:pic>
      <p:pic>
        <p:nvPicPr>
          <p:cNvPr id="359426" name="Picture 2" descr="http://netnebraska.org/sites/default/files/styles/largepopup/public/net-article/day2.jpg?itok=rd-jBqx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026" name="Picture 2" descr="http://www.opendental.com/images/rxAlertEditMs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00300"/>
            <a:ext cx="66294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50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143000" y="4267200"/>
            <a:ext cx="2438400" cy="41616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Biomedical Informatics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886200"/>
          </a:xfrm>
        </p:spPr>
        <p:txBody>
          <a:bodyPr/>
          <a:lstStyle/>
          <a:p>
            <a:r>
              <a:rPr lang="en-US" b="1" u="sng" dirty="0" smtClean="0"/>
              <a:t>Definition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marL="0" indent="0"/>
            <a:r>
              <a:rPr lang="en-US" i="1" dirty="0"/>
              <a:t>Biomedical informatics (BMI) is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the </a:t>
            </a:r>
            <a:r>
              <a:rPr lang="en-US" i="1" dirty="0"/>
              <a:t>interdisciplinary field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that </a:t>
            </a:r>
            <a:r>
              <a:rPr lang="en-US" i="1" dirty="0"/>
              <a:t>studies and pursues the effective uses of biomedical data, information, and knowledge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for </a:t>
            </a:r>
            <a:r>
              <a:rPr lang="en-US" i="1" dirty="0"/>
              <a:t>scientific inquiry, problem solving, and decision making</a:t>
            </a:r>
            <a:r>
              <a:rPr lang="en-US" i="1" dirty="0" smtClean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driven </a:t>
            </a:r>
            <a:r>
              <a:rPr lang="en-US" i="1" dirty="0"/>
              <a:t>by efforts to improve human health.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3255" y="5903893"/>
            <a:ext cx="8850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CA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EH </a:t>
            </a:r>
            <a:r>
              <a:rPr lang="en-US" sz="1400" dirty="0" err="1">
                <a:solidFill>
                  <a:schemeClr val="bg1"/>
                </a:solidFill>
              </a:rPr>
              <a:t>Shortliffe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LM </a:t>
            </a:r>
            <a:r>
              <a:rPr lang="en-US" sz="1400" dirty="0">
                <a:solidFill>
                  <a:schemeClr val="bg1"/>
                </a:solidFill>
              </a:rPr>
              <a:t>Currie, </a:t>
            </a:r>
            <a:r>
              <a:rPr lang="en-US" sz="1400" dirty="0" smtClean="0">
                <a:solidFill>
                  <a:schemeClr val="bg1"/>
                </a:solidFill>
              </a:rPr>
              <a:t>PL </a:t>
            </a:r>
            <a:r>
              <a:rPr lang="en-US" sz="1400" dirty="0">
                <a:solidFill>
                  <a:schemeClr val="bg1"/>
                </a:solidFill>
              </a:rPr>
              <a:t>Elkin, </a:t>
            </a:r>
            <a:r>
              <a:rPr lang="en-US" sz="1400" dirty="0" smtClean="0">
                <a:solidFill>
                  <a:schemeClr val="bg1"/>
                </a:solidFill>
              </a:rPr>
              <a:t>LE </a:t>
            </a:r>
            <a:r>
              <a:rPr lang="en-US" sz="1400" dirty="0">
                <a:solidFill>
                  <a:schemeClr val="bg1"/>
                </a:solidFill>
              </a:rPr>
              <a:t>Hunter, </a:t>
            </a:r>
            <a:r>
              <a:rPr lang="en-US" sz="1400" dirty="0" smtClean="0">
                <a:solidFill>
                  <a:schemeClr val="bg1"/>
                </a:solidFill>
              </a:rPr>
              <a:t>TR </a:t>
            </a:r>
            <a:r>
              <a:rPr lang="en-US" sz="1400" dirty="0">
                <a:solidFill>
                  <a:schemeClr val="bg1"/>
                </a:solidFill>
              </a:rPr>
              <a:t>Johnson, </a:t>
            </a:r>
            <a:r>
              <a:rPr lang="en-US" sz="1400" dirty="0" smtClean="0">
                <a:solidFill>
                  <a:schemeClr val="bg1"/>
                </a:solidFill>
              </a:rPr>
              <a:t>IJ </a:t>
            </a:r>
            <a:r>
              <a:rPr lang="en-US" sz="1400" dirty="0" err="1">
                <a:solidFill>
                  <a:schemeClr val="bg1"/>
                </a:solidFill>
              </a:rPr>
              <a:t>Kalet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LA </a:t>
            </a:r>
            <a:r>
              <a:rPr lang="en-US" sz="1400" dirty="0" err="1">
                <a:solidFill>
                  <a:schemeClr val="bg1"/>
                </a:solidFill>
              </a:rPr>
              <a:t>Lenert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MA </a:t>
            </a:r>
            <a:r>
              <a:rPr lang="en-US" sz="1400" dirty="0" err="1">
                <a:solidFill>
                  <a:schemeClr val="bg1"/>
                </a:solidFill>
              </a:rPr>
              <a:t>Musen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JG </a:t>
            </a:r>
            <a:r>
              <a:rPr lang="en-US" sz="1400" dirty="0" err="1">
                <a:solidFill>
                  <a:schemeClr val="bg1"/>
                </a:solidFill>
              </a:rPr>
              <a:t>Ozbolt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JW </a:t>
            </a:r>
            <a:r>
              <a:rPr lang="en-US" sz="1400" dirty="0">
                <a:solidFill>
                  <a:schemeClr val="bg1"/>
                </a:solidFill>
              </a:rPr>
              <a:t>Smith, </a:t>
            </a:r>
            <a:r>
              <a:rPr lang="en-US" sz="1400" dirty="0" smtClean="0">
                <a:solidFill>
                  <a:schemeClr val="bg1"/>
                </a:solidFill>
              </a:rPr>
              <a:t>PZ </a:t>
            </a:r>
            <a:r>
              <a:rPr lang="en-US" sz="1400" dirty="0" err="1">
                <a:solidFill>
                  <a:schemeClr val="bg1"/>
                </a:solidFill>
              </a:rPr>
              <a:t>Tarczy-Hornoch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</a:rPr>
              <a:t>JWilliamson</a:t>
            </a:r>
            <a:r>
              <a:rPr lang="en-US" sz="1400" dirty="0">
                <a:solidFill>
                  <a:schemeClr val="bg1"/>
                </a:solidFill>
              </a:rPr>
              <a:t>; AMIA Board white paper: definition of biomedical informatics and specification of core competencies for graduate education in the discipline, </a:t>
            </a:r>
            <a:r>
              <a:rPr lang="en-US" sz="1400" i="1" dirty="0">
                <a:solidFill>
                  <a:schemeClr val="bg1"/>
                </a:solidFill>
              </a:rPr>
              <a:t>Journal of the American Medical Informatics Association</a:t>
            </a:r>
            <a:r>
              <a:rPr lang="en-US" sz="1400" dirty="0">
                <a:solidFill>
                  <a:schemeClr val="bg1"/>
                </a:solidFill>
              </a:rPr>
              <a:t>, Volume 19, Issue 6, 1 November 2012, Pages 931–938, https://doi.org/10.1136/amiajnl-2012-001053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62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‘</a:t>
            </a:r>
            <a:r>
              <a:rPr lang="en-US" dirty="0"/>
              <a:t>science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657600"/>
          </a:xfrm>
        </p:spPr>
        <p:txBody>
          <a:bodyPr/>
          <a:lstStyle/>
          <a:p>
            <a:pPr marL="0" indent="0"/>
            <a:r>
              <a:rPr lang="en-US" sz="2800" i="1" dirty="0" smtClean="0"/>
              <a:t>3a</a:t>
            </a:r>
            <a:r>
              <a:rPr lang="en-US" sz="2800" dirty="0" smtClean="0"/>
              <a:t> </a:t>
            </a:r>
            <a:r>
              <a:rPr lang="en-US" sz="2800" dirty="0"/>
              <a:t>:  knowledge or a system of knowledge covering general truths or the operation of general laws especially as obtained and tested through </a:t>
            </a:r>
            <a:r>
              <a:rPr lang="en-US" sz="2800" dirty="0" smtClean="0"/>
              <a:t>the scientific method.</a:t>
            </a:r>
          </a:p>
          <a:p>
            <a:pPr marL="0" indent="0"/>
            <a:r>
              <a:rPr lang="en-US" sz="2800" i="1" dirty="0"/>
              <a:t>	</a:t>
            </a:r>
            <a:endParaRPr lang="en-US" sz="2800" i="1" dirty="0" smtClean="0"/>
          </a:p>
          <a:p>
            <a:pPr marL="0" indent="0"/>
            <a:r>
              <a:rPr lang="en-US" sz="2800" i="1" dirty="0" smtClean="0"/>
              <a:t>3b</a:t>
            </a:r>
            <a:r>
              <a:rPr lang="en-US" sz="2800" dirty="0" smtClean="0"/>
              <a:t> </a:t>
            </a:r>
            <a:r>
              <a:rPr lang="en-US" sz="2800" dirty="0"/>
              <a:t>:  such knowledge or such a system of knowledge concerned with the physical world and its </a:t>
            </a:r>
            <a:r>
              <a:rPr lang="en-US" sz="2800" dirty="0" smtClean="0"/>
              <a:t>phenomena:</a:t>
            </a:r>
            <a:r>
              <a:rPr lang="en-US" sz="2800" dirty="0"/>
              <a:t>  natural </a:t>
            </a:r>
            <a:r>
              <a:rPr lang="en-US" sz="2800" dirty="0" smtClean="0"/>
              <a:t>science.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514600" y="6019800"/>
            <a:ext cx="6324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http://www.merriam-webster.com/dictionary/science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0" y="1282124"/>
            <a:ext cx="1872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E115"/>
                </a:solidFill>
              </a:rPr>
              <a:t>keywords</a:t>
            </a:r>
            <a:endParaRPr lang="en-US" dirty="0">
              <a:solidFill>
                <a:srgbClr val="1FE11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7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‘</a:t>
            </a:r>
            <a:r>
              <a:rPr lang="en-US" dirty="0"/>
              <a:t>science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657600"/>
          </a:xfrm>
        </p:spPr>
        <p:txBody>
          <a:bodyPr/>
          <a:lstStyle/>
          <a:p>
            <a:pPr marL="0" indent="0"/>
            <a:r>
              <a:rPr lang="en-US" sz="2800" i="1" dirty="0" smtClean="0"/>
              <a:t>3a</a:t>
            </a:r>
            <a:r>
              <a:rPr lang="en-US" sz="2800" dirty="0" smtClean="0"/>
              <a:t> </a:t>
            </a:r>
            <a:r>
              <a:rPr lang="en-US" sz="2800" dirty="0"/>
              <a:t>:  </a:t>
            </a:r>
            <a:r>
              <a:rPr lang="en-US" sz="2800" dirty="0">
                <a:solidFill>
                  <a:srgbClr val="1FE115"/>
                </a:solidFill>
              </a:rPr>
              <a:t>knowledge</a:t>
            </a:r>
            <a:r>
              <a:rPr lang="en-US" sz="2800" dirty="0"/>
              <a:t> or a system of knowledge covering </a:t>
            </a:r>
            <a:r>
              <a:rPr lang="en-US" sz="2800" dirty="0">
                <a:solidFill>
                  <a:srgbClr val="1FE115"/>
                </a:solidFill>
              </a:rPr>
              <a:t>general truths </a:t>
            </a:r>
            <a:r>
              <a:rPr lang="en-US" sz="2800" dirty="0"/>
              <a:t>or the operation of general laws especially as obtained and tested </a:t>
            </a:r>
            <a:r>
              <a:rPr lang="en-US" sz="2800" dirty="0" smtClean="0"/>
              <a:t>through the </a:t>
            </a:r>
            <a:r>
              <a:rPr lang="en-US" sz="2800" dirty="0">
                <a:solidFill>
                  <a:srgbClr val="1FE115"/>
                </a:solidFill>
              </a:rPr>
              <a:t>scientific </a:t>
            </a:r>
            <a:r>
              <a:rPr lang="en-US" sz="2800" dirty="0" smtClean="0">
                <a:solidFill>
                  <a:srgbClr val="1FE115"/>
                </a:solidFill>
              </a:rPr>
              <a:t>method</a:t>
            </a:r>
            <a:r>
              <a:rPr lang="en-US" sz="2800" dirty="0" smtClean="0"/>
              <a:t>.</a:t>
            </a:r>
          </a:p>
          <a:p>
            <a:pPr marL="0" indent="0"/>
            <a:r>
              <a:rPr lang="en-US" sz="2800" i="1" dirty="0"/>
              <a:t>	</a:t>
            </a:r>
            <a:endParaRPr lang="en-US" sz="2800" i="1" dirty="0" smtClean="0"/>
          </a:p>
          <a:p>
            <a:pPr marL="0" indent="0"/>
            <a:r>
              <a:rPr lang="en-US" sz="2800" i="1" dirty="0" smtClean="0"/>
              <a:t>3b</a:t>
            </a:r>
            <a:r>
              <a:rPr lang="en-US" sz="2800" dirty="0" smtClean="0"/>
              <a:t> </a:t>
            </a:r>
            <a:r>
              <a:rPr lang="en-US" sz="2800" dirty="0"/>
              <a:t>:  such knowledge or such a system of knowledge concerned with the </a:t>
            </a:r>
            <a:r>
              <a:rPr lang="en-US" sz="2800" dirty="0">
                <a:solidFill>
                  <a:srgbClr val="1FE115"/>
                </a:solidFill>
              </a:rPr>
              <a:t>physical world </a:t>
            </a:r>
            <a:r>
              <a:rPr lang="en-US" sz="2800" dirty="0"/>
              <a:t>and its </a:t>
            </a:r>
            <a:r>
              <a:rPr lang="en-US" sz="2800" dirty="0" smtClean="0"/>
              <a:t>phenomena:</a:t>
            </a:r>
            <a:r>
              <a:rPr lang="en-US" sz="2800" dirty="0"/>
              <a:t>  natural </a:t>
            </a:r>
            <a:r>
              <a:rPr lang="en-US" sz="2800" dirty="0" smtClean="0"/>
              <a:t>science.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514600" y="6019800"/>
            <a:ext cx="6324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http://www.merriam-webster.com/dictionary/science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0" y="1282124"/>
            <a:ext cx="1872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E115"/>
                </a:solidFill>
              </a:rPr>
              <a:t>keywords</a:t>
            </a:r>
            <a:endParaRPr lang="en-US" dirty="0">
              <a:solidFill>
                <a:srgbClr val="1FE11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7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‘research’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2004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careful </a:t>
            </a:r>
            <a:r>
              <a:rPr lang="en-US" dirty="0"/>
              <a:t>or diligent </a:t>
            </a:r>
            <a:r>
              <a:rPr lang="en-US" dirty="0" smtClean="0"/>
              <a:t>search.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studious </a:t>
            </a:r>
            <a:r>
              <a:rPr lang="en-US" dirty="0"/>
              <a:t>inquiry or examination; </a:t>
            </a:r>
            <a:r>
              <a:rPr lang="en-US" i="1" dirty="0"/>
              <a:t>especially</a:t>
            </a:r>
            <a:r>
              <a:rPr lang="en-US" dirty="0"/>
              <a:t> : 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investigation </a:t>
            </a:r>
            <a:r>
              <a:rPr lang="en-US" dirty="0"/>
              <a:t>or experimentation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aimed </a:t>
            </a:r>
            <a:r>
              <a:rPr lang="en-US" dirty="0"/>
              <a:t>at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the </a:t>
            </a:r>
            <a:r>
              <a:rPr lang="en-US" dirty="0"/>
              <a:t>discovery and interpretation of facts,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revision </a:t>
            </a:r>
            <a:r>
              <a:rPr lang="en-US" dirty="0"/>
              <a:t>of accepted theories or laws in the </a:t>
            </a:r>
            <a:r>
              <a:rPr lang="en-US" dirty="0" smtClean="0"/>
              <a:t>			  light </a:t>
            </a:r>
            <a:r>
              <a:rPr lang="en-US" dirty="0"/>
              <a:t>of new facts,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or </a:t>
            </a:r>
            <a:r>
              <a:rPr lang="en-US" dirty="0"/>
              <a:t>practical application of such new or revised </a:t>
            </a:r>
            <a:r>
              <a:rPr lang="en-US" dirty="0" smtClean="0"/>
              <a:t>		  theories </a:t>
            </a:r>
            <a:r>
              <a:rPr lang="en-US" dirty="0"/>
              <a:t>or </a:t>
            </a:r>
            <a:r>
              <a:rPr lang="en-US" dirty="0" smtClean="0"/>
              <a:t>laws.</a:t>
            </a:r>
            <a:endParaRPr lang="en-US" dirty="0"/>
          </a:p>
          <a:p>
            <a:pPr marL="457200" indent="-457200">
              <a:buFont typeface="+mj-lt"/>
              <a:buAutoNum type="arabicPeriod" startAt="3"/>
            </a:pPr>
            <a:r>
              <a:rPr lang="en-US" dirty="0" smtClean="0"/>
              <a:t>the </a:t>
            </a:r>
            <a:r>
              <a:rPr lang="en-US" dirty="0"/>
              <a:t>collecting of information about a particular </a:t>
            </a:r>
            <a:r>
              <a:rPr lang="en-US" dirty="0" smtClean="0"/>
              <a:t>subject.</a:t>
            </a:r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38600" y="61722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http://www.merriam-webster.com/dictionary/research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28600" y="2133600"/>
            <a:ext cx="8610600" cy="335280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9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‘research’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2004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careful </a:t>
            </a:r>
            <a:r>
              <a:rPr lang="en-US" dirty="0"/>
              <a:t>or diligent </a:t>
            </a:r>
            <a:r>
              <a:rPr lang="en-US" dirty="0" smtClean="0"/>
              <a:t>search.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studious </a:t>
            </a:r>
            <a:r>
              <a:rPr lang="en-US" dirty="0"/>
              <a:t>inquiry or examination; </a:t>
            </a:r>
            <a:r>
              <a:rPr lang="en-US" i="1" dirty="0"/>
              <a:t>especially</a:t>
            </a:r>
            <a:r>
              <a:rPr lang="en-US" dirty="0"/>
              <a:t> : 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investigation </a:t>
            </a:r>
            <a:r>
              <a:rPr lang="en-US" dirty="0"/>
              <a:t>or experimentation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aimed </a:t>
            </a:r>
            <a:r>
              <a:rPr lang="en-US" dirty="0"/>
              <a:t>at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the </a:t>
            </a:r>
            <a:r>
              <a:rPr lang="en-US" dirty="0"/>
              <a:t>discovery and interpretation of facts,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revision </a:t>
            </a:r>
            <a:r>
              <a:rPr lang="en-US" dirty="0"/>
              <a:t>of accepted theories or laws in the </a:t>
            </a:r>
            <a:r>
              <a:rPr lang="en-US" dirty="0" smtClean="0"/>
              <a:t>			  light </a:t>
            </a:r>
            <a:r>
              <a:rPr lang="en-US" dirty="0"/>
              <a:t>of new facts,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or </a:t>
            </a:r>
            <a:r>
              <a:rPr lang="en-US" dirty="0"/>
              <a:t>practical application of such new or revised </a:t>
            </a:r>
            <a:r>
              <a:rPr lang="en-US" dirty="0" smtClean="0"/>
              <a:t>		  theories </a:t>
            </a:r>
            <a:r>
              <a:rPr lang="en-US" dirty="0"/>
              <a:t>or </a:t>
            </a:r>
            <a:r>
              <a:rPr lang="en-US" dirty="0" smtClean="0"/>
              <a:t>laws.</a:t>
            </a:r>
            <a:endParaRPr lang="en-US" dirty="0"/>
          </a:p>
          <a:p>
            <a:pPr marL="457200" indent="-457200">
              <a:buFont typeface="+mj-lt"/>
              <a:buAutoNum type="arabicPeriod" startAt="3"/>
            </a:pPr>
            <a:r>
              <a:rPr lang="en-US" dirty="0" smtClean="0"/>
              <a:t>the </a:t>
            </a:r>
            <a:r>
              <a:rPr lang="en-US" dirty="0"/>
              <a:t>collecting of information about a particular </a:t>
            </a:r>
            <a:r>
              <a:rPr lang="en-US" dirty="0" smtClean="0"/>
              <a:t>subject.</a:t>
            </a:r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38600" y="61722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http://www.merriam-webster.com/dictionary/research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28600" y="2133600"/>
            <a:ext cx="8610600" cy="335280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9723" y="1282124"/>
            <a:ext cx="2169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E115"/>
                </a:solidFill>
              </a:rPr>
              <a:t>Keywords?</a:t>
            </a:r>
            <a:endParaRPr lang="en-US" dirty="0">
              <a:solidFill>
                <a:srgbClr val="1FE115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28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‘research’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2004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careful </a:t>
            </a:r>
            <a:r>
              <a:rPr lang="en-US" dirty="0"/>
              <a:t>or diligent </a:t>
            </a:r>
            <a:r>
              <a:rPr lang="en-US" dirty="0" smtClean="0"/>
              <a:t>search.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studious </a:t>
            </a:r>
            <a:r>
              <a:rPr lang="en-US" dirty="0"/>
              <a:t>inquiry or examination; </a:t>
            </a:r>
            <a:r>
              <a:rPr lang="en-US" i="1" dirty="0"/>
              <a:t>especially</a:t>
            </a:r>
            <a:r>
              <a:rPr lang="en-US" dirty="0"/>
              <a:t> : 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investigation </a:t>
            </a:r>
            <a:r>
              <a:rPr lang="en-US" dirty="0"/>
              <a:t>or experimentation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aimed </a:t>
            </a:r>
            <a:r>
              <a:rPr lang="en-US" dirty="0"/>
              <a:t>at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the </a:t>
            </a:r>
            <a:r>
              <a:rPr lang="en-US" dirty="0">
                <a:solidFill>
                  <a:srgbClr val="1FE115"/>
                </a:solidFill>
              </a:rPr>
              <a:t>discovery</a:t>
            </a:r>
            <a:r>
              <a:rPr lang="en-US" dirty="0"/>
              <a:t> and </a:t>
            </a:r>
            <a:r>
              <a:rPr lang="en-US" dirty="0">
                <a:solidFill>
                  <a:srgbClr val="1FE115"/>
                </a:solidFill>
              </a:rPr>
              <a:t>interpretation</a:t>
            </a:r>
            <a:r>
              <a:rPr lang="en-US" dirty="0"/>
              <a:t> of </a:t>
            </a:r>
            <a:r>
              <a:rPr lang="en-US" dirty="0">
                <a:solidFill>
                  <a:srgbClr val="1FE115"/>
                </a:solidFill>
              </a:rPr>
              <a:t>facts</a:t>
            </a:r>
            <a:r>
              <a:rPr lang="en-US" dirty="0"/>
              <a:t>,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revision </a:t>
            </a:r>
            <a:r>
              <a:rPr lang="en-US" dirty="0"/>
              <a:t>of accepted </a:t>
            </a:r>
            <a:r>
              <a:rPr lang="en-US" dirty="0">
                <a:solidFill>
                  <a:srgbClr val="1FE115"/>
                </a:solidFill>
              </a:rPr>
              <a:t>theories</a:t>
            </a:r>
            <a:r>
              <a:rPr lang="en-US" dirty="0"/>
              <a:t> or </a:t>
            </a:r>
            <a:r>
              <a:rPr lang="en-US" dirty="0">
                <a:solidFill>
                  <a:srgbClr val="1FE115"/>
                </a:solidFill>
              </a:rPr>
              <a:t>laws</a:t>
            </a:r>
            <a:r>
              <a:rPr lang="en-US" dirty="0"/>
              <a:t> in the </a:t>
            </a:r>
            <a:r>
              <a:rPr lang="en-US" dirty="0" smtClean="0"/>
              <a:t>			  light </a:t>
            </a:r>
            <a:r>
              <a:rPr lang="en-US" dirty="0"/>
              <a:t>of </a:t>
            </a:r>
            <a:r>
              <a:rPr lang="en-US" dirty="0">
                <a:solidFill>
                  <a:srgbClr val="1FE115"/>
                </a:solidFill>
              </a:rPr>
              <a:t>new facts</a:t>
            </a:r>
            <a:r>
              <a:rPr lang="en-US" dirty="0"/>
              <a:t>,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or </a:t>
            </a:r>
            <a:r>
              <a:rPr lang="en-US" dirty="0"/>
              <a:t>practical </a:t>
            </a:r>
            <a:r>
              <a:rPr lang="en-US" dirty="0">
                <a:solidFill>
                  <a:srgbClr val="1FE115"/>
                </a:solidFill>
              </a:rPr>
              <a:t>application</a:t>
            </a:r>
            <a:r>
              <a:rPr lang="en-US" dirty="0"/>
              <a:t> of such new or revised </a:t>
            </a:r>
            <a:r>
              <a:rPr lang="en-US" dirty="0" smtClean="0"/>
              <a:t>		  theories </a:t>
            </a:r>
            <a:r>
              <a:rPr lang="en-US" dirty="0"/>
              <a:t>or </a:t>
            </a:r>
            <a:r>
              <a:rPr lang="en-US" dirty="0" smtClean="0"/>
              <a:t>laws.</a:t>
            </a:r>
            <a:endParaRPr lang="en-US" dirty="0"/>
          </a:p>
          <a:p>
            <a:pPr marL="457200" indent="-457200">
              <a:buFont typeface="+mj-lt"/>
              <a:buAutoNum type="arabicPeriod" startAt="3"/>
            </a:pPr>
            <a:r>
              <a:rPr lang="en-US" dirty="0" smtClean="0"/>
              <a:t>the </a:t>
            </a:r>
            <a:r>
              <a:rPr lang="en-US" dirty="0"/>
              <a:t>collecting of information about a particular </a:t>
            </a:r>
            <a:r>
              <a:rPr lang="en-US" dirty="0" smtClean="0"/>
              <a:t>subject.</a:t>
            </a:r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38600" y="61722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http://www.merriam-webster.com/dictionary/research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28600" y="2133600"/>
            <a:ext cx="8610600" cy="335280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1282124"/>
            <a:ext cx="1872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E115"/>
                </a:solidFill>
              </a:rPr>
              <a:t>keywords</a:t>
            </a:r>
            <a:endParaRPr lang="en-US" dirty="0">
              <a:solidFill>
                <a:srgbClr val="1FE11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4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‘research’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2004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careful </a:t>
            </a:r>
            <a:r>
              <a:rPr lang="en-US" dirty="0"/>
              <a:t>or diligent search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studious </a:t>
            </a:r>
            <a:r>
              <a:rPr lang="en-US" dirty="0"/>
              <a:t>inquiry or examination; </a:t>
            </a:r>
            <a:r>
              <a:rPr lang="en-US" i="1" dirty="0"/>
              <a:t>especially</a:t>
            </a:r>
            <a:r>
              <a:rPr lang="en-US" dirty="0"/>
              <a:t> : 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investigation </a:t>
            </a:r>
            <a:r>
              <a:rPr lang="en-US" dirty="0"/>
              <a:t>or experimentation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aimed </a:t>
            </a:r>
            <a:r>
              <a:rPr lang="en-US" dirty="0"/>
              <a:t>at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the </a:t>
            </a:r>
            <a:r>
              <a:rPr lang="en-US" dirty="0">
                <a:solidFill>
                  <a:srgbClr val="1FE115"/>
                </a:solidFill>
              </a:rPr>
              <a:t>discovery</a:t>
            </a:r>
            <a:r>
              <a:rPr lang="en-US" dirty="0"/>
              <a:t> and </a:t>
            </a:r>
            <a:r>
              <a:rPr lang="en-US" dirty="0">
                <a:solidFill>
                  <a:srgbClr val="1FE115"/>
                </a:solidFill>
              </a:rPr>
              <a:t>interpretation</a:t>
            </a:r>
            <a:r>
              <a:rPr lang="en-US" dirty="0"/>
              <a:t> of </a:t>
            </a:r>
            <a:r>
              <a:rPr lang="en-US" dirty="0">
                <a:solidFill>
                  <a:srgbClr val="1FE115"/>
                </a:solidFill>
              </a:rPr>
              <a:t>facts</a:t>
            </a:r>
            <a:r>
              <a:rPr lang="en-US" dirty="0"/>
              <a:t>,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revision </a:t>
            </a:r>
            <a:r>
              <a:rPr lang="en-US" dirty="0"/>
              <a:t>of accepted </a:t>
            </a:r>
            <a:r>
              <a:rPr lang="en-US" dirty="0">
                <a:solidFill>
                  <a:srgbClr val="1FE115"/>
                </a:solidFill>
              </a:rPr>
              <a:t>theories</a:t>
            </a:r>
            <a:r>
              <a:rPr lang="en-US" dirty="0"/>
              <a:t> or </a:t>
            </a:r>
            <a:r>
              <a:rPr lang="en-US" dirty="0">
                <a:solidFill>
                  <a:srgbClr val="1FE115"/>
                </a:solidFill>
              </a:rPr>
              <a:t>laws</a:t>
            </a:r>
            <a:r>
              <a:rPr lang="en-US" dirty="0"/>
              <a:t> in the </a:t>
            </a:r>
            <a:r>
              <a:rPr lang="en-US" dirty="0" smtClean="0"/>
              <a:t>			  light </a:t>
            </a:r>
            <a:r>
              <a:rPr lang="en-US" dirty="0"/>
              <a:t>of </a:t>
            </a:r>
            <a:r>
              <a:rPr lang="en-US" dirty="0">
                <a:solidFill>
                  <a:srgbClr val="1FE115"/>
                </a:solidFill>
              </a:rPr>
              <a:t>new facts</a:t>
            </a:r>
            <a:r>
              <a:rPr lang="en-US" dirty="0"/>
              <a:t>,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or </a:t>
            </a:r>
            <a:r>
              <a:rPr lang="en-US" dirty="0"/>
              <a:t>practical </a:t>
            </a:r>
            <a:r>
              <a:rPr lang="en-US" dirty="0">
                <a:solidFill>
                  <a:srgbClr val="1FE115"/>
                </a:solidFill>
              </a:rPr>
              <a:t>application</a:t>
            </a:r>
            <a:r>
              <a:rPr lang="en-US" dirty="0"/>
              <a:t> of such new or revised </a:t>
            </a:r>
            <a:r>
              <a:rPr lang="en-US" dirty="0" smtClean="0"/>
              <a:t>		  theories </a:t>
            </a:r>
            <a:r>
              <a:rPr lang="en-US" dirty="0"/>
              <a:t>or laws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dirty="0" smtClean="0"/>
              <a:t>the </a:t>
            </a:r>
            <a:r>
              <a:rPr lang="en-US" dirty="0"/>
              <a:t>collecting of information about a particular subject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38600" y="61722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http://www.merriam-webster.com/dictionary/research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28600" y="2133600"/>
            <a:ext cx="8610600" cy="335280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1282124"/>
            <a:ext cx="1872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E115"/>
                </a:solidFill>
              </a:rPr>
              <a:t>keywords</a:t>
            </a:r>
            <a:endParaRPr lang="en-US" dirty="0">
              <a:solidFill>
                <a:srgbClr val="1FE115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7162800" y="3429000"/>
            <a:ext cx="8382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352800" y="4191000"/>
            <a:ext cx="15240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7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33" y="2265546"/>
            <a:ext cx="2545893" cy="3791755"/>
          </a:xfrm>
          <a:prstGeom prst="rect">
            <a:avLst/>
          </a:prstGeom>
        </p:spPr>
      </p:pic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Beings, happenings and descriptions</a:t>
            </a:r>
          </a:p>
        </p:txBody>
      </p:sp>
      <p:grpSp>
        <p:nvGrpSpPr>
          <p:cNvPr id="7171" name="Group 9"/>
          <p:cNvGrpSpPr>
            <a:grpSpLocks/>
          </p:cNvGrpSpPr>
          <p:nvPr/>
        </p:nvGrpSpPr>
        <p:grpSpPr bwMode="auto">
          <a:xfrm>
            <a:off x="5715000" y="2392363"/>
            <a:ext cx="2743200" cy="3771900"/>
            <a:chOff x="3120" y="816"/>
            <a:chExt cx="2334" cy="3048"/>
          </a:xfrm>
        </p:grpSpPr>
        <p:pic>
          <p:nvPicPr>
            <p:cNvPr id="717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64"/>
              <a:ext cx="2328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2334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5638800" y="1676400"/>
            <a:ext cx="3048000" cy="48768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5519" y="6089303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Descriptions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8600" y="1524000"/>
            <a:ext cx="8610600" cy="5105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068" y="6091535"/>
            <a:ext cx="2973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Beings &amp; happenings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00854" y="1778298"/>
            <a:ext cx="2164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(research) data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9877" y="1769647"/>
            <a:ext cx="2574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(research) domain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6863" y="6642929"/>
            <a:ext cx="56505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https://ubphoto.smugmug.com/Years/2017/17011-Medicine-Satyanarayana-Lakshminrusimha-Newborn-MFS/i-Vj8g6p2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 should NEVER FORGET !!!</a:t>
            </a:r>
            <a:br>
              <a:rPr lang="en-US" dirty="0" smtClean="0"/>
            </a:br>
            <a:r>
              <a:rPr lang="en-US" dirty="0" smtClean="0"/>
              <a:t>(major take home message)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algn="ctr"/>
            <a:r>
              <a:rPr lang="en-US" sz="2800" dirty="0" smtClean="0"/>
              <a:t>Crucial distinctions made in Ontological Realism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 smtClean="0"/>
              <a:t>ontology </a:t>
            </a:r>
            <a:r>
              <a:rPr lang="en-US" sz="4800" dirty="0" smtClean="0">
                <a:sym typeface="Wingdings" panose="05000000000000000000" pitchFamily="2" charset="2"/>
              </a:rPr>
              <a:t> ontologies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r</a:t>
            </a:r>
            <a:r>
              <a:rPr lang="en-US" sz="4800" dirty="0" smtClean="0">
                <a:sym typeface="Wingdings" panose="05000000000000000000" pitchFamily="2" charset="2"/>
              </a:rPr>
              <a:t>eality  representation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p</a:t>
            </a:r>
            <a:r>
              <a:rPr lang="en-US" sz="4800" dirty="0" smtClean="0">
                <a:sym typeface="Wingdings" panose="05000000000000000000" pitchFamily="2" charset="2"/>
              </a:rPr>
              <a:t>articulars  types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 smtClean="0">
                <a:sym typeface="Wingdings" panose="05000000000000000000" pitchFamily="2" charset="2"/>
              </a:rPr>
              <a:t>continuants  </a:t>
            </a:r>
            <a:r>
              <a:rPr lang="en-US" sz="4800" dirty="0" err="1" smtClean="0">
                <a:sym typeface="Wingdings" panose="05000000000000000000" pitchFamily="2" charset="2"/>
              </a:rPr>
              <a:t>occurrents</a:t>
            </a:r>
            <a:endParaRPr lang="en-US" sz="4800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5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33" y="2265546"/>
            <a:ext cx="2545893" cy="3791755"/>
          </a:xfrm>
          <a:prstGeom prst="rect">
            <a:avLst/>
          </a:prstGeom>
        </p:spPr>
      </p:pic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Beings, happenings and descriptions</a:t>
            </a:r>
          </a:p>
        </p:txBody>
      </p:sp>
      <p:grpSp>
        <p:nvGrpSpPr>
          <p:cNvPr id="7171" name="Group 9"/>
          <p:cNvGrpSpPr>
            <a:grpSpLocks/>
          </p:cNvGrpSpPr>
          <p:nvPr/>
        </p:nvGrpSpPr>
        <p:grpSpPr bwMode="auto">
          <a:xfrm>
            <a:off x="5715000" y="2392363"/>
            <a:ext cx="2743200" cy="3771900"/>
            <a:chOff x="3120" y="816"/>
            <a:chExt cx="2334" cy="3048"/>
          </a:xfrm>
        </p:grpSpPr>
        <p:pic>
          <p:nvPicPr>
            <p:cNvPr id="717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64"/>
              <a:ext cx="2328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2334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5638800" y="1676400"/>
            <a:ext cx="3048000" cy="48768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5519" y="6089303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Descriptions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8600" y="1524000"/>
            <a:ext cx="8610600" cy="5105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068" y="6091535"/>
            <a:ext cx="2973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Beings &amp; happenings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00854" y="1778298"/>
            <a:ext cx="2164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(research) data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9877" y="1769647"/>
            <a:ext cx="2574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(research) domain</a:t>
            </a:r>
            <a:endParaRPr lang="en-US" sz="2400" dirty="0">
              <a:solidFill>
                <a:srgbClr val="FFFF00"/>
              </a:solidFill>
            </a:endParaRPr>
          </a:p>
        </p:txBody>
      </p:sp>
      <p:grpSp>
        <p:nvGrpSpPr>
          <p:cNvPr id="13" name="Group 27"/>
          <p:cNvGrpSpPr>
            <a:grpSpLocks/>
          </p:cNvGrpSpPr>
          <p:nvPr/>
        </p:nvGrpSpPr>
        <p:grpSpPr bwMode="auto">
          <a:xfrm>
            <a:off x="2362200" y="2519363"/>
            <a:ext cx="5672138" cy="3479800"/>
            <a:chOff x="2362200" y="2519363"/>
            <a:chExt cx="5672138" cy="3479800"/>
          </a:xfrm>
        </p:grpSpPr>
        <p:sp>
          <p:nvSpPr>
            <p:cNvPr id="14" name="Freeform 35"/>
            <p:cNvSpPr>
              <a:spLocks/>
            </p:cNvSpPr>
            <p:nvPr/>
          </p:nvSpPr>
          <p:spPr bwMode="auto">
            <a:xfrm>
              <a:off x="2590800" y="2519363"/>
              <a:ext cx="3962400" cy="1701800"/>
            </a:xfrm>
            <a:custGeom>
              <a:avLst/>
              <a:gdLst>
                <a:gd name="T0" fmla="*/ 0 w 2496"/>
                <a:gd name="T1" fmla="*/ 2147483647 h 1072"/>
                <a:gd name="T2" fmla="*/ 2147483647 w 2496"/>
                <a:gd name="T3" fmla="*/ 2147483647 h 1072"/>
                <a:gd name="T4" fmla="*/ 2147483647 w 2496"/>
                <a:gd name="T5" fmla="*/ 2147483647 h 1072"/>
                <a:gd name="T6" fmla="*/ 0 60000 65536"/>
                <a:gd name="T7" fmla="*/ 0 60000 65536"/>
                <a:gd name="T8" fmla="*/ 0 60000 65536"/>
                <a:gd name="T9" fmla="*/ 0 w 2496"/>
                <a:gd name="T10" fmla="*/ 0 h 1072"/>
                <a:gd name="T11" fmla="*/ 2496 w 2496"/>
                <a:gd name="T12" fmla="*/ 1072 h 10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96" h="1072">
                  <a:moveTo>
                    <a:pt x="0" y="1072"/>
                  </a:moveTo>
                  <a:cubicBezTo>
                    <a:pt x="224" y="600"/>
                    <a:pt x="448" y="128"/>
                    <a:pt x="864" y="64"/>
                  </a:cubicBezTo>
                  <a:cubicBezTo>
                    <a:pt x="1280" y="0"/>
                    <a:pt x="1888" y="344"/>
                    <a:pt x="2496" y="688"/>
                  </a:cubicBezTo>
                </a:path>
              </a:pathLst>
            </a:custGeom>
            <a:noFill/>
            <a:ln w="57150" cap="flat" cmpd="sng">
              <a:solidFill>
                <a:srgbClr val="FF505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" name="Freeform 37"/>
            <p:cNvSpPr>
              <a:spLocks/>
            </p:cNvSpPr>
            <p:nvPr/>
          </p:nvSpPr>
          <p:spPr bwMode="auto">
            <a:xfrm rot="20395306" flipV="1">
              <a:off x="2362200" y="4525963"/>
              <a:ext cx="4343400" cy="1473200"/>
            </a:xfrm>
            <a:custGeom>
              <a:avLst/>
              <a:gdLst>
                <a:gd name="T0" fmla="*/ 0 w 2496"/>
                <a:gd name="T1" fmla="*/ 2147483647 h 1072"/>
                <a:gd name="T2" fmla="*/ 2147483647 w 2496"/>
                <a:gd name="T3" fmla="*/ 2147483647 h 1072"/>
                <a:gd name="T4" fmla="*/ 2147483647 w 2496"/>
                <a:gd name="T5" fmla="*/ 2147483647 h 1072"/>
                <a:gd name="T6" fmla="*/ 0 60000 65536"/>
                <a:gd name="T7" fmla="*/ 0 60000 65536"/>
                <a:gd name="T8" fmla="*/ 0 60000 65536"/>
                <a:gd name="T9" fmla="*/ 0 w 2496"/>
                <a:gd name="T10" fmla="*/ 0 h 1072"/>
                <a:gd name="T11" fmla="*/ 2496 w 2496"/>
                <a:gd name="T12" fmla="*/ 1072 h 10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96" h="1072">
                  <a:moveTo>
                    <a:pt x="0" y="1072"/>
                  </a:moveTo>
                  <a:cubicBezTo>
                    <a:pt x="224" y="600"/>
                    <a:pt x="448" y="128"/>
                    <a:pt x="864" y="64"/>
                  </a:cubicBezTo>
                  <a:cubicBezTo>
                    <a:pt x="1280" y="0"/>
                    <a:pt x="1888" y="344"/>
                    <a:pt x="2496" y="688"/>
                  </a:cubicBezTo>
                </a:path>
              </a:pathLst>
            </a:custGeom>
            <a:noFill/>
            <a:ln w="57150" cap="flat" cmpd="sng">
              <a:solidFill>
                <a:schemeClr val="accent1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" name="Rectangle 36"/>
            <p:cNvSpPr>
              <a:spLocks noChangeArrowheads="1"/>
            </p:cNvSpPr>
            <p:nvPr/>
          </p:nvSpPr>
          <p:spPr bwMode="auto">
            <a:xfrm>
              <a:off x="6484938" y="3582988"/>
              <a:ext cx="1524000" cy="152400"/>
            </a:xfrm>
            <a:prstGeom prst="rect">
              <a:avLst/>
            </a:prstGeom>
            <a:solidFill>
              <a:srgbClr val="FF5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" name="Rectangle 38"/>
            <p:cNvSpPr>
              <a:spLocks noChangeArrowheads="1"/>
            </p:cNvSpPr>
            <p:nvPr/>
          </p:nvSpPr>
          <p:spPr bwMode="auto">
            <a:xfrm>
              <a:off x="6510338" y="4225925"/>
              <a:ext cx="1524000" cy="152400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216863" y="6642929"/>
            <a:ext cx="56505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https://ubphoto.smugmug.com/Years/2017/17011-Medicine-Satyanarayana-Lakshminrusimha-Newborn-MFS/i-Vj8g6p2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7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33" y="2265546"/>
            <a:ext cx="2545893" cy="3791755"/>
          </a:xfrm>
          <a:prstGeom prst="rect">
            <a:avLst/>
          </a:prstGeom>
        </p:spPr>
      </p:pic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Three </a:t>
            </a:r>
            <a:r>
              <a:rPr lang="en-US" dirty="0" smtClean="0"/>
              <a:t>relevant disciplines</a:t>
            </a:r>
            <a:endParaRPr lang="en-US" altLang="en-US" dirty="0" smtClean="0"/>
          </a:p>
        </p:txBody>
      </p:sp>
      <p:grpSp>
        <p:nvGrpSpPr>
          <p:cNvPr id="7171" name="Group 9"/>
          <p:cNvGrpSpPr>
            <a:grpSpLocks/>
          </p:cNvGrpSpPr>
          <p:nvPr/>
        </p:nvGrpSpPr>
        <p:grpSpPr bwMode="auto">
          <a:xfrm>
            <a:off x="5715000" y="2392363"/>
            <a:ext cx="2743200" cy="3771900"/>
            <a:chOff x="3120" y="816"/>
            <a:chExt cx="2334" cy="3048"/>
          </a:xfrm>
        </p:grpSpPr>
        <p:pic>
          <p:nvPicPr>
            <p:cNvPr id="717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64"/>
              <a:ext cx="2328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2334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5638800" y="1676400"/>
            <a:ext cx="3048000" cy="48768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5519" y="6089303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Descriptions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8600" y="1524000"/>
            <a:ext cx="8610600" cy="5105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068" y="6091535"/>
            <a:ext cx="2973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Beings &amp; happenings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00854" y="1778298"/>
            <a:ext cx="2164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(research) data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9877" y="1769647"/>
            <a:ext cx="2574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(research) domain</a:t>
            </a:r>
            <a:endParaRPr lang="en-US" sz="2400" dirty="0">
              <a:solidFill>
                <a:srgbClr val="FFFF00"/>
              </a:solidFill>
            </a:endParaRPr>
          </a:p>
        </p:txBody>
      </p:sp>
      <p:grpSp>
        <p:nvGrpSpPr>
          <p:cNvPr id="13" name="Group 27"/>
          <p:cNvGrpSpPr>
            <a:grpSpLocks/>
          </p:cNvGrpSpPr>
          <p:nvPr/>
        </p:nvGrpSpPr>
        <p:grpSpPr bwMode="auto">
          <a:xfrm>
            <a:off x="2362200" y="2519363"/>
            <a:ext cx="5672138" cy="3479800"/>
            <a:chOff x="2362200" y="2519363"/>
            <a:chExt cx="5672138" cy="3479800"/>
          </a:xfrm>
        </p:grpSpPr>
        <p:sp>
          <p:nvSpPr>
            <p:cNvPr id="14" name="Freeform 35"/>
            <p:cNvSpPr>
              <a:spLocks/>
            </p:cNvSpPr>
            <p:nvPr/>
          </p:nvSpPr>
          <p:spPr bwMode="auto">
            <a:xfrm>
              <a:off x="2590800" y="2519363"/>
              <a:ext cx="3962400" cy="1701800"/>
            </a:xfrm>
            <a:custGeom>
              <a:avLst/>
              <a:gdLst>
                <a:gd name="T0" fmla="*/ 0 w 2496"/>
                <a:gd name="T1" fmla="*/ 2147483647 h 1072"/>
                <a:gd name="T2" fmla="*/ 2147483647 w 2496"/>
                <a:gd name="T3" fmla="*/ 2147483647 h 1072"/>
                <a:gd name="T4" fmla="*/ 2147483647 w 2496"/>
                <a:gd name="T5" fmla="*/ 2147483647 h 1072"/>
                <a:gd name="T6" fmla="*/ 0 60000 65536"/>
                <a:gd name="T7" fmla="*/ 0 60000 65536"/>
                <a:gd name="T8" fmla="*/ 0 60000 65536"/>
                <a:gd name="T9" fmla="*/ 0 w 2496"/>
                <a:gd name="T10" fmla="*/ 0 h 1072"/>
                <a:gd name="T11" fmla="*/ 2496 w 2496"/>
                <a:gd name="T12" fmla="*/ 1072 h 10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96" h="1072">
                  <a:moveTo>
                    <a:pt x="0" y="1072"/>
                  </a:moveTo>
                  <a:cubicBezTo>
                    <a:pt x="224" y="600"/>
                    <a:pt x="448" y="128"/>
                    <a:pt x="864" y="64"/>
                  </a:cubicBezTo>
                  <a:cubicBezTo>
                    <a:pt x="1280" y="0"/>
                    <a:pt x="1888" y="344"/>
                    <a:pt x="2496" y="688"/>
                  </a:cubicBezTo>
                </a:path>
              </a:pathLst>
            </a:custGeom>
            <a:noFill/>
            <a:ln w="57150" cap="flat" cmpd="sng">
              <a:solidFill>
                <a:srgbClr val="FF505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" name="Freeform 37"/>
            <p:cNvSpPr>
              <a:spLocks/>
            </p:cNvSpPr>
            <p:nvPr/>
          </p:nvSpPr>
          <p:spPr bwMode="auto">
            <a:xfrm rot="20395306" flipV="1">
              <a:off x="2362200" y="4525963"/>
              <a:ext cx="4343400" cy="1473200"/>
            </a:xfrm>
            <a:custGeom>
              <a:avLst/>
              <a:gdLst>
                <a:gd name="T0" fmla="*/ 0 w 2496"/>
                <a:gd name="T1" fmla="*/ 2147483647 h 1072"/>
                <a:gd name="T2" fmla="*/ 2147483647 w 2496"/>
                <a:gd name="T3" fmla="*/ 2147483647 h 1072"/>
                <a:gd name="T4" fmla="*/ 2147483647 w 2496"/>
                <a:gd name="T5" fmla="*/ 2147483647 h 1072"/>
                <a:gd name="T6" fmla="*/ 0 60000 65536"/>
                <a:gd name="T7" fmla="*/ 0 60000 65536"/>
                <a:gd name="T8" fmla="*/ 0 60000 65536"/>
                <a:gd name="T9" fmla="*/ 0 w 2496"/>
                <a:gd name="T10" fmla="*/ 0 h 1072"/>
                <a:gd name="T11" fmla="*/ 2496 w 2496"/>
                <a:gd name="T12" fmla="*/ 1072 h 10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96" h="1072">
                  <a:moveTo>
                    <a:pt x="0" y="1072"/>
                  </a:moveTo>
                  <a:cubicBezTo>
                    <a:pt x="224" y="600"/>
                    <a:pt x="448" y="128"/>
                    <a:pt x="864" y="64"/>
                  </a:cubicBezTo>
                  <a:cubicBezTo>
                    <a:pt x="1280" y="0"/>
                    <a:pt x="1888" y="344"/>
                    <a:pt x="2496" y="688"/>
                  </a:cubicBezTo>
                </a:path>
              </a:pathLst>
            </a:custGeom>
            <a:noFill/>
            <a:ln w="57150" cap="flat" cmpd="sng">
              <a:solidFill>
                <a:schemeClr val="accent1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" name="Rectangle 36"/>
            <p:cNvSpPr>
              <a:spLocks noChangeArrowheads="1"/>
            </p:cNvSpPr>
            <p:nvPr/>
          </p:nvSpPr>
          <p:spPr bwMode="auto">
            <a:xfrm>
              <a:off x="6484938" y="3582988"/>
              <a:ext cx="1524000" cy="152400"/>
            </a:xfrm>
            <a:prstGeom prst="rect">
              <a:avLst/>
            </a:prstGeom>
            <a:solidFill>
              <a:srgbClr val="FF5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" name="Rectangle 38"/>
            <p:cNvSpPr>
              <a:spLocks noChangeArrowheads="1"/>
            </p:cNvSpPr>
            <p:nvPr/>
          </p:nvSpPr>
          <p:spPr bwMode="auto">
            <a:xfrm>
              <a:off x="6510338" y="4225925"/>
              <a:ext cx="1524000" cy="152400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216863" y="6642929"/>
            <a:ext cx="56505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https://ubphoto.smugmug.com/Years/2017/17011-Medicine-Satyanarayana-Lakshminrusimha-Newborn-MFS/i-Vj8g6p2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6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Three relevant disciplines</a:t>
            </a:r>
            <a:r>
              <a:rPr lang="en-US" dirty="0" smtClean="0"/>
              <a:t>: (1)</a:t>
            </a:r>
            <a:endParaRPr lang="en-US" altLang="en-US" dirty="0" smtClean="0"/>
          </a:p>
        </p:txBody>
      </p:sp>
      <p:grpSp>
        <p:nvGrpSpPr>
          <p:cNvPr id="7171" name="Group 9"/>
          <p:cNvGrpSpPr>
            <a:grpSpLocks/>
          </p:cNvGrpSpPr>
          <p:nvPr/>
        </p:nvGrpSpPr>
        <p:grpSpPr bwMode="auto">
          <a:xfrm>
            <a:off x="5715000" y="2392363"/>
            <a:ext cx="2743200" cy="3771900"/>
            <a:chOff x="3120" y="816"/>
            <a:chExt cx="2334" cy="3048"/>
          </a:xfrm>
        </p:grpSpPr>
        <p:pic>
          <p:nvPicPr>
            <p:cNvPr id="717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64"/>
              <a:ext cx="2328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2334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5638800" y="1676400"/>
            <a:ext cx="3048000" cy="48768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5519" y="6089303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Descriptions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8600" y="1524000"/>
            <a:ext cx="8610600" cy="5105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068" y="6091535"/>
            <a:ext cx="2973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Beings &amp; happenings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00854" y="1778298"/>
            <a:ext cx="2164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(research) data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905000"/>
            <a:ext cx="46553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u="sng" dirty="0" smtClean="0">
                <a:solidFill>
                  <a:schemeClr val="bg1"/>
                </a:solidFill>
              </a:rPr>
              <a:t>Data science</a:t>
            </a:r>
            <a:r>
              <a:rPr lang="en-US" sz="2400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sz="2400" b="0" dirty="0" smtClean="0">
                <a:solidFill>
                  <a:schemeClr val="bg1"/>
                </a:solidFill>
              </a:rPr>
              <a:t>‘</a:t>
            </a:r>
            <a:r>
              <a:rPr lang="en-US" sz="2400" b="0" i="1" dirty="0" smtClean="0">
                <a:solidFill>
                  <a:schemeClr val="bg1"/>
                </a:solidFill>
              </a:rPr>
              <a:t>an </a:t>
            </a:r>
            <a:r>
              <a:rPr lang="en-US" sz="2400" b="0" i="1" dirty="0">
                <a:solidFill>
                  <a:schemeClr val="bg1"/>
                </a:solidFill>
              </a:rPr>
              <a:t>interdisciplinary field about scientific methods, processes, and systems to extract knowledge or insights from data in various forms, either structured or unstructured, similar to data </a:t>
            </a:r>
            <a:r>
              <a:rPr lang="en-US" sz="2400" b="0" i="1" dirty="0" smtClean="0">
                <a:solidFill>
                  <a:schemeClr val="bg1"/>
                </a:solidFill>
              </a:rPr>
              <a:t>mining</a:t>
            </a:r>
            <a:r>
              <a:rPr lang="en-US" sz="2400" b="0" dirty="0" smtClean="0">
                <a:solidFill>
                  <a:schemeClr val="bg1"/>
                </a:solidFill>
              </a:rPr>
              <a:t>’.</a:t>
            </a: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4523601"/>
            <a:ext cx="4419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https://en.wikipedia.org/wiki/Data_science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3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Three relevant disciplines</a:t>
            </a:r>
            <a:r>
              <a:rPr lang="en-US" dirty="0" smtClean="0"/>
              <a:t>: (2)</a:t>
            </a:r>
            <a:endParaRPr lang="en-US" altLang="en-US" dirty="0" smtClean="0"/>
          </a:p>
        </p:txBody>
      </p:sp>
      <p:grpSp>
        <p:nvGrpSpPr>
          <p:cNvPr id="7171" name="Group 9"/>
          <p:cNvGrpSpPr>
            <a:grpSpLocks/>
          </p:cNvGrpSpPr>
          <p:nvPr/>
        </p:nvGrpSpPr>
        <p:grpSpPr bwMode="auto">
          <a:xfrm>
            <a:off x="5715000" y="2392363"/>
            <a:ext cx="2743200" cy="3771900"/>
            <a:chOff x="3120" y="816"/>
            <a:chExt cx="2334" cy="3048"/>
          </a:xfrm>
        </p:grpSpPr>
        <p:pic>
          <p:nvPicPr>
            <p:cNvPr id="717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64"/>
              <a:ext cx="2328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2334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5638800" y="1676400"/>
            <a:ext cx="3048000" cy="48768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5519" y="6089303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Descriptions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8600" y="1524000"/>
            <a:ext cx="8610600" cy="5105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068" y="6091535"/>
            <a:ext cx="2973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Beings &amp; happenings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00854" y="1778298"/>
            <a:ext cx="2164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(research) data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905000"/>
            <a:ext cx="46553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u="sng" dirty="0" smtClean="0">
                <a:solidFill>
                  <a:schemeClr val="bg1"/>
                </a:solidFill>
              </a:rPr>
              <a:t>Statistics</a:t>
            </a:r>
            <a:r>
              <a:rPr lang="en-US" sz="2400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sz="2400" b="0" dirty="0" smtClean="0">
                <a:solidFill>
                  <a:schemeClr val="bg1"/>
                </a:solidFill>
              </a:rPr>
              <a:t>‘</a:t>
            </a:r>
            <a:r>
              <a:rPr lang="en-US" sz="2400" b="0" i="1" dirty="0" smtClean="0">
                <a:solidFill>
                  <a:schemeClr val="bg1"/>
                </a:solidFill>
              </a:rPr>
              <a:t>a </a:t>
            </a:r>
            <a:r>
              <a:rPr lang="en-US" sz="2400" b="0" i="1" dirty="0">
                <a:solidFill>
                  <a:schemeClr val="bg1"/>
                </a:solidFill>
              </a:rPr>
              <a:t>branch of mathematics dealing with the collection, analysis, interpretation, presentation, and organization of </a:t>
            </a:r>
            <a:r>
              <a:rPr lang="en-US" sz="2400" b="0" i="1" dirty="0" smtClean="0">
                <a:solidFill>
                  <a:schemeClr val="bg1"/>
                </a:solidFill>
              </a:rPr>
              <a:t>data</a:t>
            </a:r>
            <a:r>
              <a:rPr lang="en-US" sz="2400" b="0" dirty="0" smtClean="0">
                <a:solidFill>
                  <a:schemeClr val="bg1"/>
                </a:solidFill>
              </a:rPr>
              <a:t>’.</a:t>
            </a: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3809493"/>
            <a:ext cx="381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https://en.wikipedia.org/wiki/Statistics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2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Three relevant disciplines</a:t>
            </a:r>
            <a:r>
              <a:rPr lang="en-US" dirty="0" smtClean="0"/>
              <a:t>: (3)</a:t>
            </a:r>
            <a:endParaRPr lang="en-US" altLang="en-US" dirty="0" smtClean="0"/>
          </a:p>
        </p:txBody>
      </p:sp>
      <p:grpSp>
        <p:nvGrpSpPr>
          <p:cNvPr id="7171" name="Group 9"/>
          <p:cNvGrpSpPr>
            <a:grpSpLocks/>
          </p:cNvGrpSpPr>
          <p:nvPr/>
        </p:nvGrpSpPr>
        <p:grpSpPr bwMode="auto">
          <a:xfrm>
            <a:off x="5715000" y="2392363"/>
            <a:ext cx="2743200" cy="3771900"/>
            <a:chOff x="3120" y="816"/>
            <a:chExt cx="2334" cy="3048"/>
          </a:xfrm>
        </p:grpSpPr>
        <p:pic>
          <p:nvPicPr>
            <p:cNvPr id="717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64"/>
              <a:ext cx="2328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2334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5638800" y="1676400"/>
            <a:ext cx="3048000" cy="48768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5519" y="6089303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Descriptions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8600" y="1524000"/>
            <a:ext cx="8610600" cy="5105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068" y="6091535"/>
            <a:ext cx="2973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Beings &amp; happenings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00854" y="1778298"/>
            <a:ext cx="2164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(research) data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905000"/>
            <a:ext cx="46553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u="sng" dirty="0" smtClean="0">
                <a:solidFill>
                  <a:schemeClr val="bg1"/>
                </a:solidFill>
              </a:rPr>
              <a:t>Several branches of philosophy</a:t>
            </a:r>
            <a:r>
              <a:rPr lang="en-US" sz="2400" dirty="0" smtClean="0">
                <a:solidFill>
                  <a:schemeClr val="bg1"/>
                </a:solidFill>
              </a:rPr>
              <a:t>:</a:t>
            </a:r>
          </a:p>
          <a:p>
            <a:pPr algn="l"/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Philosophy of science</a:t>
            </a:r>
          </a:p>
          <a:p>
            <a:pPr marL="457200" indent="-457200" algn="l">
              <a:buFont typeface="+mj-lt"/>
              <a:buAutoNum type="arabicPeriod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Ontology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0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Philosophy </a:t>
            </a:r>
            <a:r>
              <a:rPr lang="en-US" dirty="0"/>
              <a:t>of </a:t>
            </a:r>
            <a:r>
              <a:rPr lang="en-US" dirty="0" smtClean="0"/>
              <a:t>science: use(</a:t>
            </a:r>
            <a:r>
              <a:rPr lang="en-US" dirty="0" err="1" smtClean="0"/>
              <a:t>ful</a:t>
            </a:r>
            <a:r>
              <a:rPr lang="en-US" dirty="0" smtClean="0"/>
              <a:t>/less)?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799" y="1600200"/>
            <a:ext cx="6837505" cy="2133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i="1" dirty="0" smtClean="0"/>
              <a:t>‘Philosophy </a:t>
            </a:r>
            <a:r>
              <a:rPr lang="en-US" sz="2800" i="1" dirty="0"/>
              <a:t>of science is </a:t>
            </a:r>
            <a:r>
              <a:rPr lang="en-US" sz="2800" i="1" dirty="0" smtClean="0"/>
              <a:t>about as </a:t>
            </a:r>
            <a:r>
              <a:rPr lang="en-US" sz="2800" i="1" dirty="0"/>
              <a:t>useful to scientists as ornithology is to </a:t>
            </a:r>
            <a:r>
              <a:rPr lang="en-US" sz="2800" i="1" dirty="0" smtClean="0"/>
              <a:t>birds’</a:t>
            </a:r>
            <a:r>
              <a:rPr lang="en-US" sz="2800" dirty="0" smtClean="0"/>
              <a:t>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 smtClean="0"/>
              <a:t>Attributed </a:t>
            </a:r>
            <a:r>
              <a:rPr lang="en-US" sz="1400" dirty="0"/>
              <a:t>to Richard Feynman in Donald E. </a:t>
            </a:r>
            <a:r>
              <a:rPr lang="en-US" sz="1400" dirty="0" err="1"/>
              <a:t>Simanek</a:t>
            </a:r>
            <a:r>
              <a:rPr lang="en-US" sz="1400" dirty="0"/>
              <a:t> and John C. Holden, Science Askew: A Light-Hearted Look at the Scientific World (Philadelphia: Institute of Physics Publishing, 2002) , 215.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72" y="1686560"/>
            <a:ext cx="1681655" cy="2438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36226" y="3692425"/>
            <a:ext cx="16737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Feynman photo © Richard </a:t>
            </a:r>
            <a:r>
              <a:rPr lang="en-US" sz="1000" dirty="0" err="1">
                <a:solidFill>
                  <a:schemeClr val="bg1"/>
                </a:solidFill>
              </a:rPr>
              <a:t>Hartt</a:t>
            </a:r>
            <a:r>
              <a:rPr lang="en-US" sz="1000" dirty="0">
                <a:solidFill>
                  <a:schemeClr val="bg1"/>
                </a:solidFill>
              </a:rPr>
              <a:t>/Caltech archives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Philosophy </a:t>
            </a:r>
            <a:r>
              <a:rPr lang="en-US" dirty="0"/>
              <a:t>of </a:t>
            </a:r>
            <a:r>
              <a:rPr lang="en-US" dirty="0" smtClean="0"/>
              <a:t>science: use(</a:t>
            </a:r>
            <a:r>
              <a:rPr lang="en-US" dirty="0" err="1" smtClean="0"/>
              <a:t>ful</a:t>
            </a:r>
            <a:r>
              <a:rPr lang="en-US" dirty="0" smtClean="0"/>
              <a:t>/less)?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799" y="1600200"/>
            <a:ext cx="6837505" cy="2133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i="1" dirty="0" smtClean="0"/>
              <a:t>‘Philosophy </a:t>
            </a:r>
            <a:r>
              <a:rPr lang="en-US" sz="2800" i="1" dirty="0"/>
              <a:t>of science is </a:t>
            </a:r>
            <a:r>
              <a:rPr lang="en-US" sz="2800" i="1" dirty="0" smtClean="0"/>
              <a:t>about as </a:t>
            </a:r>
            <a:r>
              <a:rPr lang="en-US" sz="2800" i="1" dirty="0"/>
              <a:t>useful to scientists as ornithology is to </a:t>
            </a:r>
            <a:r>
              <a:rPr lang="en-US" sz="2800" i="1" dirty="0" smtClean="0"/>
              <a:t>birds’</a:t>
            </a:r>
            <a:r>
              <a:rPr lang="en-US" sz="2800" dirty="0" smtClean="0"/>
              <a:t>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 smtClean="0"/>
              <a:t>Attributed </a:t>
            </a:r>
            <a:r>
              <a:rPr lang="en-US" sz="1400" dirty="0"/>
              <a:t>to Richard Feynman in Donald E. </a:t>
            </a:r>
            <a:r>
              <a:rPr lang="en-US" sz="1400" dirty="0" err="1"/>
              <a:t>Simanek</a:t>
            </a:r>
            <a:r>
              <a:rPr lang="en-US" sz="1400" dirty="0"/>
              <a:t> and John C. Holden, Science Askew: A Light-Hearted Look at the Scientific World (Philadelphia: Institute of Physics Publishing, 2002) , 215.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72" y="1686560"/>
            <a:ext cx="1681655" cy="2438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36226" y="3692425"/>
            <a:ext cx="16737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Feynman photo © Richard </a:t>
            </a:r>
            <a:r>
              <a:rPr lang="en-US" sz="1000" dirty="0" err="1">
                <a:solidFill>
                  <a:schemeClr val="bg1"/>
                </a:solidFill>
              </a:rPr>
              <a:t>Hartt</a:t>
            </a:r>
            <a:r>
              <a:rPr lang="en-US" sz="1000" dirty="0">
                <a:solidFill>
                  <a:schemeClr val="bg1"/>
                </a:solidFill>
              </a:rPr>
              <a:t>/Caltech archives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1247" y="4343400"/>
            <a:ext cx="6009554" cy="20117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800" i="1" kern="0" dirty="0"/>
              <a:t>‘Science can't be free of philosophy any more than baseball can be free of physics’</a:t>
            </a:r>
            <a:r>
              <a:rPr lang="en-US" sz="2800" kern="0" dirty="0" smtClean="0"/>
              <a:t>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kern="0" dirty="0"/>
              <a:t>Jeffrey L. </a:t>
            </a:r>
            <a:r>
              <a:rPr lang="en-US" sz="1400" kern="0" dirty="0" err="1"/>
              <a:t>Kasser</a:t>
            </a:r>
            <a:r>
              <a:rPr lang="en-US" sz="1400" kern="0" dirty="0"/>
              <a:t>, Ph.D. http://www.thegreatcourses.com/courses/philosophy-of-science.html#BVRRWidgetID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368800"/>
            <a:ext cx="1508775" cy="20117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5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6096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838200"/>
            <a:ext cx="8096250" cy="59245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6590863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By </a:t>
            </a:r>
            <a:r>
              <a:rPr lang="en-US" sz="1200" dirty="0" err="1">
                <a:solidFill>
                  <a:schemeClr val="bg1"/>
                </a:solidFill>
              </a:rPr>
              <a:t>ArchonMagnus</a:t>
            </a:r>
            <a:r>
              <a:rPr lang="en-US" sz="1200" dirty="0">
                <a:solidFill>
                  <a:schemeClr val="bg1"/>
                </a:solidFill>
              </a:rPr>
              <a:t> - Own work, CC BY-SA 4.0, https://commons.wikimedia.org/w/index.php?curid=42164616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6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Objectivity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Objectivity </a:t>
            </a:r>
            <a:r>
              <a:rPr lang="en-US" dirty="0"/>
              <a:t>as Faithfulness to </a:t>
            </a:r>
            <a:r>
              <a:rPr lang="en-US" dirty="0" smtClean="0"/>
              <a:t>Facts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Objectivity </a:t>
            </a:r>
            <a:r>
              <a:rPr lang="en-US" dirty="0"/>
              <a:t>as Absence of Normative Commitments and the Value-Free </a:t>
            </a:r>
            <a:r>
              <a:rPr lang="en-US" dirty="0" smtClean="0"/>
              <a:t>Ideal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7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Objectivity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Objectivity </a:t>
            </a:r>
            <a:r>
              <a:rPr lang="en-US" dirty="0"/>
              <a:t>as Faithfulness to </a:t>
            </a:r>
            <a:r>
              <a:rPr lang="en-US" dirty="0" smtClean="0"/>
              <a:t>Facts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Objectivity </a:t>
            </a:r>
            <a:r>
              <a:rPr lang="en-US" dirty="0"/>
              <a:t>as Absence of Normative Commitments and the Value-Free </a:t>
            </a:r>
            <a:r>
              <a:rPr lang="en-US" dirty="0" smtClean="0"/>
              <a:t>Ideal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Objectivity </a:t>
            </a:r>
            <a:r>
              <a:rPr lang="en-US" dirty="0"/>
              <a:t>as Freedom from Personal Biases </a:t>
            </a: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Measurement </a:t>
            </a:r>
            <a:r>
              <a:rPr lang="en-US" dirty="0"/>
              <a:t>and Quantification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Inductive </a:t>
            </a:r>
            <a:r>
              <a:rPr lang="en-US" dirty="0"/>
              <a:t>and Statistical Inference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1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Keeping this in mind, you will be able to: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d</a:t>
            </a:r>
            <a:r>
              <a:rPr lang="en-US" sz="2200" dirty="0" smtClean="0"/>
              <a:t>o justice to the differences between general truths and individual facts: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e.g. </a:t>
            </a:r>
            <a:r>
              <a:rPr lang="en-US" dirty="0" smtClean="0">
                <a:solidFill>
                  <a:srgbClr val="FFFF00"/>
                </a:solidFill>
              </a:rPr>
              <a:t>tumors are disorders </a:t>
            </a:r>
            <a:r>
              <a:rPr lang="en-US" dirty="0" smtClean="0"/>
              <a:t>versus </a:t>
            </a:r>
            <a:r>
              <a:rPr lang="en-US" dirty="0" smtClean="0">
                <a:solidFill>
                  <a:srgbClr val="1FE115"/>
                </a:solidFill>
              </a:rPr>
              <a:t>this person has now a tumor</a:t>
            </a:r>
            <a:r>
              <a:rPr lang="en-US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d</a:t>
            </a:r>
            <a:r>
              <a:rPr lang="en-US" sz="2200" dirty="0" smtClean="0"/>
              <a:t>o justice to the differences between representations and what they are about: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C000"/>
                </a:solidFill>
              </a:rPr>
              <a:t>‘</a:t>
            </a:r>
            <a:r>
              <a:rPr lang="en-US" i="1" dirty="0" smtClean="0">
                <a:solidFill>
                  <a:srgbClr val="FFC000"/>
                </a:solidFill>
              </a:rPr>
              <a:t>tumors are disorders</a:t>
            </a:r>
            <a:r>
              <a:rPr lang="en-US" dirty="0" smtClean="0">
                <a:solidFill>
                  <a:srgbClr val="FFC000"/>
                </a:solidFill>
              </a:rPr>
              <a:t>’ </a:t>
            </a:r>
            <a:r>
              <a:rPr lang="en-US" dirty="0" smtClean="0"/>
              <a:t>versus </a:t>
            </a:r>
            <a:r>
              <a:rPr lang="en-US" dirty="0" smtClean="0">
                <a:solidFill>
                  <a:srgbClr val="FFFF00"/>
                </a:solidFill>
              </a:rPr>
              <a:t>tumors being disorders</a:t>
            </a:r>
            <a:r>
              <a:rPr lang="en-US" dirty="0" smtClean="0"/>
              <a:t>,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C000"/>
                </a:solidFill>
              </a:rPr>
              <a:t>‘</a:t>
            </a:r>
            <a:r>
              <a:rPr lang="en-US" i="1" dirty="0" smtClean="0">
                <a:solidFill>
                  <a:srgbClr val="FFC000"/>
                </a:solidFill>
              </a:rPr>
              <a:t>this person has now a tumor</a:t>
            </a:r>
            <a:r>
              <a:rPr lang="en-US" dirty="0" smtClean="0">
                <a:solidFill>
                  <a:srgbClr val="FFC000"/>
                </a:solidFill>
              </a:rPr>
              <a:t>’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/>
              <a:t>versus </a:t>
            </a:r>
            <a:r>
              <a:rPr lang="en-US" dirty="0" smtClean="0">
                <a:solidFill>
                  <a:srgbClr val="1FE115"/>
                </a:solidFill>
              </a:rPr>
              <a:t>this person having now a tumor</a:t>
            </a:r>
            <a:r>
              <a:rPr lang="en-US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/>
              <a:t>create ontologies that contain only representations of general truths,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/>
              <a:t>create information systems that contain representations of individual facts (perhaps in combination with general truths),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/>
              <a:t>see that representations are not always faithful to reality,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u</a:t>
            </a:r>
            <a:r>
              <a:rPr lang="en-US" sz="2200" dirty="0" smtClean="0"/>
              <a:t>se Ontological Realism as a tool to create faithful representations.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8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Objectivity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572000"/>
          </a:xfrm>
        </p:spPr>
        <p:txBody>
          <a:bodyPr/>
          <a:lstStyle/>
          <a:p>
            <a:pPr marL="0" indent="0"/>
            <a:r>
              <a:rPr lang="en-US" dirty="0"/>
              <a:t>S</a:t>
            </a:r>
            <a:r>
              <a:rPr lang="en-US" dirty="0" smtClean="0"/>
              <a:t>cience </a:t>
            </a:r>
            <a:r>
              <a:rPr lang="en-US" dirty="0"/>
              <a:t>is objective in that, or to the extent </a:t>
            </a:r>
            <a:r>
              <a:rPr lang="en-US" dirty="0" smtClean="0"/>
              <a:t>that: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its </a:t>
            </a:r>
            <a:r>
              <a:rPr lang="en-US" dirty="0"/>
              <a:t>products—theories, laws, experimental results and observations—constitute accurate representations of the </a:t>
            </a:r>
            <a:r>
              <a:rPr lang="en-US" dirty="0">
                <a:solidFill>
                  <a:srgbClr val="FFFF00"/>
                </a:solidFill>
              </a:rPr>
              <a:t>external world</a:t>
            </a:r>
            <a:r>
              <a:rPr lang="en-US" dirty="0"/>
              <a:t>. The products of science are not tainted by human desires, goals, capabilities or experience. </a:t>
            </a:r>
            <a:endParaRPr lang="en-US" dirty="0" smtClean="0"/>
          </a:p>
          <a:p>
            <a:pPr lvl="1">
              <a:buFont typeface="Wingdings" panose="05000000000000000000" pitchFamily="2" charset="2"/>
              <a:buChar char="à"/>
            </a:pPr>
            <a:r>
              <a:rPr lang="en-US" b="1" dirty="0" smtClean="0"/>
              <a:t>product objectivity</a:t>
            </a:r>
          </a:p>
          <a:p>
            <a:pPr marL="457200" lvl="1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processes and methods that characterize it neither depend on contingent social and ethical values, nor on the individual bias of a </a:t>
            </a:r>
            <a:r>
              <a:rPr lang="en-US" dirty="0" smtClean="0"/>
              <a:t>scientist</a:t>
            </a:r>
          </a:p>
          <a:p>
            <a:pPr marL="400050" lvl="1" indent="0">
              <a:buNone/>
            </a:pPr>
            <a:r>
              <a:rPr lang="en-US" b="1" dirty="0" smtClean="0">
                <a:sym typeface="Wingdings" panose="05000000000000000000" pitchFamily="2" charset="2"/>
              </a:rPr>
              <a:t> </a:t>
            </a:r>
            <a:r>
              <a:rPr lang="en-US" b="1" dirty="0" smtClean="0"/>
              <a:t>process </a:t>
            </a:r>
            <a:r>
              <a:rPr lang="en-US" b="1" dirty="0"/>
              <a:t>objectivity</a:t>
            </a:r>
            <a:r>
              <a:rPr lang="en-US" dirty="0"/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6324600"/>
            <a:ext cx="7696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</a:rPr>
              <a:t>plato.stanford.edu/entries/scientific-objectivity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4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view from nowhere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1752600"/>
          </a:xfrm>
        </p:spPr>
        <p:txBody>
          <a:bodyPr/>
          <a:lstStyle/>
          <a:p>
            <a:r>
              <a:rPr lang="en-US" dirty="0"/>
              <a:t>There </a:t>
            </a:r>
            <a:r>
              <a:rPr lang="en-US" dirty="0" smtClean="0"/>
              <a:t>are </a:t>
            </a:r>
            <a:r>
              <a:rPr lang="en-US" dirty="0"/>
              <a:t>two kinds of qualities: ones that vary with the perspective one has or takes, and ones that remain constant </a:t>
            </a:r>
            <a:r>
              <a:rPr lang="en-US" dirty="0" smtClean="0"/>
              <a:t>through/despite </a:t>
            </a:r>
            <a:r>
              <a:rPr lang="en-US" dirty="0"/>
              <a:t>changes of perspective. The latter are the objective properties. </a:t>
            </a:r>
            <a:endParaRPr lang="en-US" dirty="0" smtClean="0"/>
          </a:p>
        </p:txBody>
      </p:sp>
      <p:sp>
        <p:nvSpPr>
          <p:cNvPr id="5" name="AutoShape 2" descr="Image result for different perspectives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562927"/>
            <a:ext cx="4953000" cy="24930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95400" y="6324600"/>
            <a:ext cx="7696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</a:rPr>
              <a:t>plato.stanford.edu/entries/scientific-objectivity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22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762000"/>
            <a:ext cx="8915400" cy="762000"/>
          </a:xfrm>
        </p:spPr>
        <p:txBody>
          <a:bodyPr/>
          <a:lstStyle/>
          <a:p>
            <a:r>
              <a:rPr lang="en-US" sz="2800" dirty="0" smtClean="0"/>
              <a:t>Which of the two quality types are taken as basis here?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72" y="1676400"/>
            <a:ext cx="6229255" cy="4953000"/>
          </a:xfrm>
        </p:spPr>
      </p:pic>
      <p:sp>
        <p:nvSpPr>
          <p:cNvPr id="2" name="Freeform 1"/>
          <p:cNvSpPr/>
          <p:nvPr/>
        </p:nvSpPr>
        <p:spPr bwMode="auto">
          <a:xfrm>
            <a:off x="2925691" y="5663901"/>
            <a:ext cx="3087834" cy="852427"/>
          </a:xfrm>
          <a:custGeom>
            <a:avLst/>
            <a:gdLst>
              <a:gd name="connsiteX0" fmla="*/ 688878 w 3087834"/>
              <a:gd name="connsiteY0" fmla="*/ 26894 h 852427"/>
              <a:gd name="connsiteX1" fmla="*/ 721151 w 3087834"/>
              <a:gd name="connsiteY1" fmla="*/ 32273 h 852427"/>
              <a:gd name="connsiteX2" fmla="*/ 737288 w 3087834"/>
              <a:gd name="connsiteY2" fmla="*/ 26894 h 852427"/>
              <a:gd name="connsiteX3" fmla="*/ 834107 w 3087834"/>
              <a:gd name="connsiteY3" fmla="*/ 37652 h 852427"/>
              <a:gd name="connsiteX4" fmla="*/ 877137 w 3087834"/>
              <a:gd name="connsiteY4" fmla="*/ 48410 h 852427"/>
              <a:gd name="connsiteX5" fmla="*/ 925547 w 3087834"/>
              <a:gd name="connsiteY5" fmla="*/ 59167 h 852427"/>
              <a:gd name="connsiteX6" fmla="*/ 947062 w 3087834"/>
              <a:gd name="connsiteY6" fmla="*/ 64546 h 852427"/>
              <a:gd name="connsiteX7" fmla="*/ 1000850 w 3087834"/>
              <a:gd name="connsiteY7" fmla="*/ 69925 h 852427"/>
              <a:gd name="connsiteX8" fmla="*/ 1119184 w 3087834"/>
              <a:gd name="connsiteY8" fmla="*/ 64546 h 852427"/>
              <a:gd name="connsiteX9" fmla="*/ 1194488 w 3087834"/>
              <a:gd name="connsiteY9" fmla="*/ 64546 h 852427"/>
              <a:gd name="connsiteX10" fmla="*/ 1221382 w 3087834"/>
              <a:gd name="connsiteY10" fmla="*/ 69925 h 852427"/>
              <a:gd name="connsiteX11" fmla="*/ 1242897 w 3087834"/>
              <a:gd name="connsiteY11" fmla="*/ 75304 h 852427"/>
              <a:gd name="connsiteX12" fmla="*/ 1269791 w 3087834"/>
              <a:gd name="connsiteY12" fmla="*/ 69925 h 852427"/>
              <a:gd name="connsiteX13" fmla="*/ 1323580 w 3087834"/>
              <a:gd name="connsiteY13" fmla="*/ 64546 h 852427"/>
              <a:gd name="connsiteX14" fmla="*/ 1452671 w 3087834"/>
              <a:gd name="connsiteY14" fmla="*/ 59167 h 852427"/>
              <a:gd name="connsiteX15" fmla="*/ 1506460 w 3087834"/>
              <a:gd name="connsiteY15" fmla="*/ 43031 h 852427"/>
              <a:gd name="connsiteX16" fmla="*/ 1554869 w 3087834"/>
              <a:gd name="connsiteY16" fmla="*/ 37652 h 852427"/>
              <a:gd name="connsiteX17" fmla="*/ 1614036 w 3087834"/>
              <a:gd name="connsiteY17" fmla="*/ 26894 h 852427"/>
              <a:gd name="connsiteX18" fmla="*/ 1662445 w 3087834"/>
              <a:gd name="connsiteY18" fmla="*/ 32273 h 852427"/>
              <a:gd name="connsiteX19" fmla="*/ 1694718 w 3087834"/>
              <a:gd name="connsiteY19" fmla="*/ 32273 h 852427"/>
              <a:gd name="connsiteX20" fmla="*/ 1716234 w 3087834"/>
              <a:gd name="connsiteY20" fmla="*/ 26894 h 852427"/>
              <a:gd name="connsiteX21" fmla="*/ 1753885 w 3087834"/>
              <a:gd name="connsiteY21" fmla="*/ 32273 h 852427"/>
              <a:gd name="connsiteX22" fmla="*/ 1780780 w 3087834"/>
              <a:gd name="connsiteY22" fmla="*/ 37652 h 852427"/>
              <a:gd name="connsiteX23" fmla="*/ 1813053 w 3087834"/>
              <a:gd name="connsiteY23" fmla="*/ 32273 h 852427"/>
              <a:gd name="connsiteX24" fmla="*/ 1877598 w 3087834"/>
              <a:gd name="connsiteY24" fmla="*/ 21515 h 852427"/>
              <a:gd name="connsiteX25" fmla="*/ 1909871 w 3087834"/>
              <a:gd name="connsiteY25" fmla="*/ 10758 h 852427"/>
              <a:gd name="connsiteX26" fmla="*/ 1926008 w 3087834"/>
              <a:gd name="connsiteY26" fmla="*/ 5379 h 852427"/>
              <a:gd name="connsiteX27" fmla="*/ 2006690 w 3087834"/>
              <a:gd name="connsiteY27" fmla="*/ 0 h 852427"/>
              <a:gd name="connsiteX28" fmla="*/ 2087373 w 3087834"/>
              <a:gd name="connsiteY28" fmla="*/ 5379 h 852427"/>
              <a:gd name="connsiteX29" fmla="*/ 2125024 w 3087834"/>
              <a:gd name="connsiteY29" fmla="*/ 5379 h 852427"/>
              <a:gd name="connsiteX30" fmla="*/ 2146540 w 3087834"/>
              <a:gd name="connsiteY30" fmla="*/ 10758 h 852427"/>
              <a:gd name="connsiteX31" fmla="*/ 2237980 w 3087834"/>
              <a:gd name="connsiteY31" fmla="*/ 21515 h 852427"/>
              <a:gd name="connsiteX32" fmla="*/ 2254116 w 3087834"/>
              <a:gd name="connsiteY32" fmla="*/ 32273 h 852427"/>
              <a:gd name="connsiteX33" fmla="*/ 2291768 w 3087834"/>
              <a:gd name="connsiteY33" fmla="*/ 43031 h 852427"/>
              <a:gd name="connsiteX34" fmla="*/ 2356314 w 3087834"/>
              <a:gd name="connsiteY34" fmla="*/ 59167 h 852427"/>
              <a:gd name="connsiteX35" fmla="*/ 2410102 w 3087834"/>
              <a:gd name="connsiteY35" fmla="*/ 75304 h 852427"/>
              <a:gd name="connsiteX36" fmla="*/ 2458511 w 3087834"/>
              <a:gd name="connsiteY36" fmla="*/ 80683 h 852427"/>
              <a:gd name="connsiteX37" fmla="*/ 2528436 w 3087834"/>
              <a:gd name="connsiteY37" fmla="*/ 96819 h 852427"/>
              <a:gd name="connsiteX38" fmla="*/ 2549951 w 3087834"/>
              <a:gd name="connsiteY38" fmla="*/ 102198 h 852427"/>
              <a:gd name="connsiteX39" fmla="*/ 2566088 w 3087834"/>
              <a:gd name="connsiteY39" fmla="*/ 107577 h 852427"/>
              <a:gd name="connsiteX40" fmla="*/ 2695180 w 3087834"/>
              <a:gd name="connsiteY40" fmla="*/ 123713 h 852427"/>
              <a:gd name="connsiteX41" fmla="*/ 2754347 w 3087834"/>
              <a:gd name="connsiteY41" fmla="*/ 139850 h 852427"/>
              <a:gd name="connsiteX42" fmla="*/ 2770483 w 3087834"/>
              <a:gd name="connsiteY42" fmla="*/ 145228 h 852427"/>
              <a:gd name="connsiteX43" fmla="*/ 2797377 w 3087834"/>
              <a:gd name="connsiteY43" fmla="*/ 150607 h 852427"/>
              <a:gd name="connsiteX44" fmla="*/ 2818893 w 3087834"/>
              <a:gd name="connsiteY44" fmla="*/ 155986 h 852427"/>
              <a:gd name="connsiteX45" fmla="*/ 2840408 w 3087834"/>
              <a:gd name="connsiteY45" fmla="*/ 166744 h 852427"/>
              <a:gd name="connsiteX46" fmla="*/ 2878060 w 3087834"/>
              <a:gd name="connsiteY46" fmla="*/ 188259 h 852427"/>
              <a:gd name="connsiteX47" fmla="*/ 2899575 w 3087834"/>
              <a:gd name="connsiteY47" fmla="*/ 193638 h 852427"/>
              <a:gd name="connsiteX48" fmla="*/ 2942605 w 3087834"/>
              <a:gd name="connsiteY48" fmla="*/ 209774 h 852427"/>
              <a:gd name="connsiteX49" fmla="*/ 2964121 w 3087834"/>
              <a:gd name="connsiteY49" fmla="*/ 231290 h 852427"/>
              <a:gd name="connsiteX50" fmla="*/ 3023288 w 3087834"/>
              <a:gd name="connsiteY50" fmla="*/ 258184 h 852427"/>
              <a:gd name="connsiteX51" fmla="*/ 3039424 w 3087834"/>
              <a:gd name="connsiteY51" fmla="*/ 268941 h 852427"/>
              <a:gd name="connsiteX52" fmla="*/ 3066318 w 3087834"/>
              <a:gd name="connsiteY52" fmla="*/ 360381 h 852427"/>
              <a:gd name="connsiteX53" fmla="*/ 3087834 w 3087834"/>
              <a:gd name="connsiteY53" fmla="*/ 408791 h 852427"/>
              <a:gd name="connsiteX54" fmla="*/ 3087834 w 3087834"/>
              <a:gd name="connsiteY54" fmla="*/ 446443 h 852427"/>
              <a:gd name="connsiteX55" fmla="*/ 3082455 w 3087834"/>
              <a:gd name="connsiteY55" fmla="*/ 473337 h 852427"/>
              <a:gd name="connsiteX56" fmla="*/ 3066318 w 3087834"/>
              <a:gd name="connsiteY56" fmla="*/ 527125 h 852427"/>
              <a:gd name="connsiteX57" fmla="*/ 3060940 w 3087834"/>
              <a:gd name="connsiteY57" fmla="*/ 543261 h 852427"/>
              <a:gd name="connsiteX58" fmla="*/ 3055561 w 3087834"/>
              <a:gd name="connsiteY58" fmla="*/ 564777 h 852427"/>
              <a:gd name="connsiteX59" fmla="*/ 3044803 w 3087834"/>
              <a:gd name="connsiteY59" fmla="*/ 640080 h 852427"/>
              <a:gd name="connsiteX60" fmla="*/ 3034045 w 3087834"/>
              <a:gd name="connsiteY60" fmla="*/ 656217 h 852427"/>
              <a:gd name="connsiteX61" fmla="*/ 3012530 w 3087834"/>
              <a:gd name="connsiteY61" fmla="*/ 672353 h 852427"/>
              <a:gd name="connsiteX62" fmla="*/ 2985636 w 3087834"/>
              <a:gd name="connsiteY62" fmla="*/ 699247 h 852427"/>
              <a:gd name="connsiteX63" fmla="*/ 2937227 w 3087834"/>
              <a:gd name="connsiteY63" fmla="*/ 736899 h 852427"/>
              <a:gd name="connsiteX64" fmla="*/ 2921090 w 3087834"/>
              <a:gd name="connsiteY64" fmla="*/ 742278 h 852427"/>
              <a:gd name="connsiteX65" fmla="*/ 2888817 w 3087834"/>
              <a:gd name="connsiteY65" fmla="*/ 763793 h 852427"/>
              <a:gd name="connsiteX66" fmla="*/ 2856544 w 3087834"/>
              <a:gd name="connsiteY66" fmla="*/ 779930 h 852427"/>
              <a:gd name="connsiteX67" fmla="*/ 2840408 w 3087834"/>
              <a:gd name="connsiteY67" fmla="*/ 785308 h 852427"/>
              <a:gd name="connsiteX68" fmla="*/ 2802756 w 3087834"/>
              <a:gd name="connsiteY68" fmla="*/ 801445 h 852427"/>
              <a:gd name="connsiteX69" fmla="*/ 2770483 w 3087834"/>
              <a:gd name="connsiteY69" fmla="*/ 817581 h 852427"/>
              <a:gd name="connsiteX70" fmla="*/ 2754347 w 3087834"/>
              <a:gd name="connsiteY70" fmla="*/ 812203 h 852427"/>
              <a:gd name="connsiteX71" fmla="*/ 2738210 w 3087834"/>
              <a:gd name="connsiteY71" fmla="*/ 817581 h 852427"/>
              <a:gd name="connsiteX72" fmla="*/ 2662907 w 3087834"/>
              <a:gd name="connsiteY72" fmla="*/ 828339 h 852427"/>
              <a:gd name="connsiteX73" fmla="*/ 2625255 w 3087834"/>
              <a:gd name="connsiteY73" fmla="*/ 828339 h 852427"/>
              <a:gd name="connsiteX74" fmla="*/ 2523057 w 3087834"/>
              <a:gd name="connsiteY74" fmla="*/ 833718 h 852427"/>
              <a:gd name="connsiteX75" fmla="*/ 2496163 w 3087834"/>
              <a:gd name="connsiteY75" fmla="*/ 839097 h 852427"/>
              <a:gd name="connsiteX76" fmla="*/ 2480027 w 3087834"/>
              <a:gd name="connsiteY76" fmla="*/ 844475 h 852427"/>
              <a:gd name="connsiteX77" fmla="*/ 2388587 w 3087834"/>
              <a:gd name="connsiteY77" fmla="*/ 849854 h 852427"/>
              <a:gd name="connsiteX78" fmla="*/ 1581763 w 3087834"/>
              <a:gd name="connsiteY78" fmla="*/ 839097 h 852427"/>
              <a:gd name="connsiteX79" fmla="*/ 1393504 w 3087834"/>
              <a:gd name="connsiteY79" fmla="*/ 828339 h 852427"/>
              <a:gd name="connsiteX80" fmla="*/ 1334337 w 3087834"/>
              <a:gd name="connsiteY80" fmla="*/ 817581 h 852427"/>
              <a:gd name="connsiteX81" fmla="*/ 1307443 w 3087834"/>
              <a:gd name="connsiteY81" fmla="*/ 822960 h 852427"/>
              <a:gd name="connsiteX82" fmla="*/ 1210624 w 3087834"/>
              <a:gd name="connsiteY82" fmla="*/ 812203 h 852427"/>
              <a:gd name="connsiteX83" fmla="*/ 1016987 w 3087834"/>
              <a:gd name="connsiteY83" fmla="*/ 801445 h 852427"/>
              <a:gd name="connsiteX84" fmla="*/ 973956 w 3087834"/>
              <a:gd name="connsiteY84" fmla="*/ 790687 h 852427"/>
              <a:gd name="connsiteX85" fmla="*/ 855622 w 3087834"/>
              <a:gd name="connsiteY85" fmla="*/ 779930 h 852427"/>
              <a:gd name="connsiteX86" fmla="*/ 791076 w 3087834"/>
              <a:gd name="connsiteY86" fmla="*/ 769172 h 852427"/>
              <a:gd name="connsiteX87" fmla="*/ 774940 w 3087834"/>
              <a:gd name="connsiteY87" fmla="*/ 763793 h 852427"/>
              <a:gd name="connsiteX88" fmla="*/ 726530 w 3087834"/>
              <a:gd name="connsiteY88" fmla="*/ 758414 h 852427"/>
              <a:gd name="connsiteX89" fmla="*/ 688878 w 3087834"/>
              <a:gd name="connsiteY89" fmla="*/ 747657 h 852427"/>
              <a:gd name="connsiteX90" fmla="*/ 640469 w 3087834"/>
              <a:gd name="connsiteY90" fmla="*/ 720763 h 852427"/>
              <a:gd name="connsiteX91" fmla="*/ 624333 w 3087834"/>
              <a:gd name="connsiteY91" fmla="*/ 710005 h 852427"/>
              <a:gd name="connsiteX92" fmla="*/ 586681 w 3087834"/>
              <a:gd name="connsiteY92" fmla="*/ 699247 h 852427"/>
              <a:gd name="connsiteX93" fmla="*/ 549029 w 3087834"/>
              <a:gd name="connsiteY93" fmla="*/ 683111 h 852427"/>
              <a:gd name="connsiteX94" fmla="*/ 473725 w 3087834"/>
              <a:gd name="connsiteY94" fmla="*/ 683111 h 852427"/>
              <a:gd name="connsiteX95" fmla="*/ 403801 w 3087834"/>
              <a:gd name="connsiteY95" fmla="*/ 672353 h 852427"/>
              <a:gd name="connsiteX96" fmla="*/ 355391 w 3087834"/>
              <a:gd name="connsiteY96" fmla="*/ 656217 h 852427"/>
              <a:gd name="connsiteX97" fmla="*/ 301603 w 3087834"/>
              <a:gd name="connsiteY97" fmla="*/ 629323 h 852427"/>
              <a:gd name="connsiteX98" fmla="*/ 285467 w 3087834"/>
              <a:gd name="connsiteY98" fmla="*/ 623944 h 852427"/>
              <a:gd name="connsiteX99" fmla="*/ 231678 w 3087834"/>
              <a:gd name="connsiteY99" fmla="*/ 597050 h 852427"/>
              <a:gd name="connsiteX100" fmla="*/ 156375 w 3087834"/>
              <a:gd name="connsiteY100" fmla="*/ 554019 h 852427"/>
              <a:gd name="connsiteX101" fmla="*/ 118723 w 3087834"/>
              <a:gd name="connsiteY101" fmla="*/ 521746 h 852427"/>
              <a:gd name="connsiteX102" fmla="*/ 102587 w 3087834"/>
              <a:gd name="connsiteY102" fmla="*/ 510988 h 852427"/>
              <a:gd name="connsiteX103" fmla="*/ 86450 w 3087834"/>
              <a:gd name="connsiteY103" fmla="*/ 494852 h 852427"/>
              <a:gd name="connsiteX104" fmla="*/ 54177 w 3087834"/>
              <a:gd name="connsiteY104" fmla="*/ 473337 h 852427"/>
              <a:gd name="connsiteX105" fmla="*/ 27283 w 3087834"/>
              <a:gd name="connsiteY105" fmla="*/ 441064 h 852427"/>
              <a:gd name="connsiteX106" fmla="*/ 11147 w 3087834"/>
              <a:gd name="connsiteY106" fmla="*/ 419548 h 852427"/>
              <a:gd name="connsiteX107" fmla="*/ 389 w 3087834"/>
              <a:gd name="connsiteY107" fmla="*/ 376518 h 852427"/>
              <a:gd name="connsiteX108" fmla="*/ 11147 w 3087834"/>
              <a:gd name="connsiteY108" fmla="*/ 317351 h 852427"/>
              <a:gd name="connsiteX109" fmla="*/ 21904 w 3087834"/>
              <a:gd name="connsiteY109" fmla="*/ 290457 h 852427"/>
              <a:gd name="connsiteX110" fmla="*/ 27283 w 3087834"/>
              <a:gd name="connsiteY110" fmla="*/ 268941 h 852427"/>
              <a:gd name="connsiteX111" fmla="*/ 43420 w 3087834"/>
              <a:gd name="connsiteY111" fmla="*/ 225911 h 852427"/>
              <a:gd name="connsiteX112" fmla="*/ 48798 w 3087834"/>
              <a:gd name="connsiteY112" fmla="*/ 199017 h 852427"/>
              <a:gd name="connsiteX113" fmla="*/ 64935 w 3087834"/>
              <a:gd name="connsiteY113" fmla="*/ 188259 h 852427"/>
              <a:gd name="connsiteX114" fmla="*/ 81071 w 3087834"/>
              <a:gd name="connsiteY114" fmla="*/ 172123 h 852427"/>
              <a:gd name="connsiteX115" fmla="*/ 113344 w 3087834"/>
              <a:gd name="connsiteY115" fmla="*/ 129092 h 852427"/>
              <a:gd name="connsiteX116" fmla="*/ 140238 w 3087834"/>
              <a:gd name="connsiteY116" fmla="*/ 107577 h 852427"/>
              <a:gd name="connsiteX117" fmla="*/ 188648 w 3087834"/>
              <a:gd name="connsiteY117" fmla="*/ 59167 h 852427"/>
              <a:gd name="connsiteX118" fmla="*/ 263951 w 3087834"/>
              <a:gd name="connsiteY118" fmla="*/ 16137 h 852427"/>
              <a:gd name="connsiteX119" fmla="*/ 296224 w 3087834"/>
              <a:gd name="connsiteY119" fmla="*/ 5379 h 852427"/>
              <a:gd name="connsiteX120" fmla="*/ 355391 w 3087834"/>
              <a:gd name="connsiteY120" fmla="*/ 10758 h 852427"/>
              <a:gd name="connsiteX121" fmla="*/ 489862 w 3087834"/>
              <a:gd name="connsiteY121" fmla="*/ 16137 h 852427"/>
              <a:gd name="connsiteX122" fmla="*/ 511377 w 3087834"/>
              <a:gd name="connsiteY122" fmla="*/ 21515 h 852427"/>
              <a:gd name="connsiteX123" fmla="*/ 554408 w 3087834"/>
              <a:gd name="connsiteY123" fmla="*/ 26894 h 852427"/>
              <a:gd name="connsiteX124" fmla="*/ 570544 w 3087834"/>
              <a:gd name="connsiteY124" fmla="*/ 21515 h 852427"/>
              <a:gd name="connsiteX125" fmla="*/ 688878 w 3087834"/>
              <a:gd name="connsiteY125" fmla="*/ 26894 h 85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3087834" h="852427">
                <a:moveTo>
                  <a:pt x="688878" y="26894"/>
                </a:moveTo>
                <a:cubicBezTo>
                  <a:pt x="713979" y="28687"/>
                  <a:pt x="710245" y="32273"/>
                  <a:pt x="721151" y="32273"/>
                </a:cubicBezTo>
                <a:cubicBezTo>
                  <a:pt x="726821" y="32273"/>
                  <a:pt x="731618" y="26894"/>
                  <a:pt x="737288" y="26894"/>
                </a:cubicBezTo>
                <a:cubicBezTo>
                  <a:pt x="757144" y="26894"/>
                  <a:pt x="810100" y="33651"/>
                  <a:pt x="834107" y="37652"/>
                </a:cubicBezTo>
                <a:cubicBezTo>
                  <a:pt x="873489" y="44216"/>
                  <a:pt x="848031" y="40095"/>
                  <a:pt x="877137" y="48410"/>
                </a:cubicBezTo>
                <a:cubicBezTo>
                  <a:pt x="900078" y="54964"/>
                  <a:pt x="900610" y="53625"/>
                  <a:pt x="925547" y="59167"/>
                </a:cubicBezTo>
                <a:cubicBezTo>
                  <a:pt x="932763" y="60771"/>
                  <a:pt x="939744" y="63501"/>
                  <a:pt x="947062" y="64546"/>
                </a:cubicBezTo>
                <a:cubicBezTo>
                  <a:pt x="964900" y="67094"/>
                  <a:pt x="982921" y="68132"/>
                  <a:pt x="1000850" y="69925"/>
                </a:cubicBezTo>
                <a:cubicBezTo>
                  <a:pt x="1040295" y="68132"/>
                  <a:pt x="1079699" y="64546"/>
                  <a:pt x="1119184" y="64546"/>
                </a:cubicBezTo>
                <a:cubicBezTo>
                  <a:pt x="1204786" y="64546"/>
                  <a:pt x="1145458" y="76804"/>
                  <a:pt x="1194488" y="64546"/>
                </a:cubicBezTo>
                <a:cubicBezTo>
                  <a:pt x="1203453" y="66339"/>
                  <a:pt x="1212458" y="67942"/>
                  <a:pt x="1221382" y="69925"/>
                </a:cubicBezTo>
                <a:cubicBezTo>
                  <a:pt x="1228598" y="71529"/>
                  <a:pt x="1235505" y="75304"/>
                  <a:pt x="1242897" y="75304"/>
                </a:cubicBezTo>
                <a:cubicBezTo>
                  <a:pt x="1252039" y="75304"/>
                  <a:pt x="1260729" y="71133"/>
                  <a:pt x="1269791" y="69925"/>
                </a:cubicBezTo>
                <a:cubicBezTo>
                  <a:pt x="1287652" y="67543"/>
                  <a:pt x="1305592" y="65604"/>
                  <a:pt x="1323580" y="64546"/>
                </a:cubicBezTo>
                <a:cubicBezTo>
                  <a:pt x="1366573" y="62017"/>
                  <a:pt x="1409641" y="60960"/>
                  <a:pt x="1452671" y="59167"/>
                </a:cubicBezTo>
                <a:cubicBezTo>
                  <a:pt x="1465235" y="54979"/>
                  <a:pt x="1491364" y="45353"/>
                  <a:pt x="1506460" y="43031"/>
                </a:cubicBezTo>
                <a:cubicBezTo>
                  <a:pt x="1522507" y="40562"/>
                  <a:pt x="1538733" y="39445"/>
                  <a:pt x="1554869" y="37652"/>
                </a:cubicBezTo>
                <a:cubicBezTo>
                  <a:pt x="1577562" y="30087"/>
                  <a:pt x="1583625" y="26894"/>
                  <a:pt x="1614036" y="26894"/>
                </a:cubicBezTo>
                <a:cubicBezTo>
                  <a:pt x="1630272" y="26894"/>
                  <a:pt x="1646309" y="30480"/>
                  <a:pt x="1662445" y="32273"/>
                </a:cubicBezTo>
                <a:cubicBezTo>
                  <a:pt x="1705478" y="17929"/>
                  <a:pt x="1651687" y="32273"/>
                  <a:pt x="1694718" y="32273"/>
                </a:cubicBezTo>
                <a:cubicBezTo>
                  <a:pt x="1702111" y="32273"/>
                  <a:pt x="1709062" y="28687"/>
                  <a:pt x="1716234" y="26894"/>
                </a:cubicBezTo>
                <a:cubicBezTo>
                  <a:pt x="1728784" y="28687"/>
                  <a:pt x="1741380" y="30189"/>
                  <a:pt x="1753885" y="32273"/>
                </a:cubicBezTo>
                <a:cubicBezTo>
                  <a:pt x="1762903" y="33776"/>
                  <a:pt x="1771637" y="37652"/>
                  <a:pt x="1780780" y="37652"/>
                </a:cubicBezTo>
                <a:cubicBezTo>
                  <a:pt x="1791686" y="37652"/>
                  <a:pt x="1802274" y="33931"/>
                  <a:pt x="1813053" y="32273"/>
                </a:cubicBezTo>
                <a:cubicBezTo>
                  <a:pt x="1830712" y="29556"/>
                  <a:pt x="1859215" y="26528"/>
                  <a:pt x="1877598" y="21515"/>
                </a:cubicBezTo>
                <a:cubicBezTo>
                  <a:pt x="1888538" y="18531"/>
                  <a:pt x="1899113" y="14344"/>
                  <a:pt x="1909871" y="10758"/>
                </a:cubicBezTo>
                <a:cubicBezTo>
                  <a:pt x="1915250" y="8965"/>
                  <a:pt x="1920351" y="5756"/>
                  <a:pt x="1926008" y="5379"/>
                </a:cubicBezTo>
                <a:lnTo>
                  <a:pt x="2006690" y="0"/>
                </a:lnTo>
                <a:cubicBezTo>
                  <a:pt x="2033584" y="1793"/>
                  <a:pt x="2060567" y="2557"/>
                  <a:pt x="2087373" y="5379"/>
                </a:cubicBezTo>
                <a:cubicBezTo>
                  <a:pt x="2123303" y="9161"/>
                  <a:pt x="2095037" y="15375"/>
                  <a:pt x="2125024" y="5379"/>
                </a:cubicBezTo>
                <a:cubicBezTo>
                  <a:pt x="2132196" y="7172"/>
                  <a:pt x="2139198" y="9894"/>
                  <a:pt x="2146540" y="10758"/>
                </a:cubicBezTo>
                <a:cubicBezTo>
                  <a:pt x="2247627" y="22651"/>
                  <a:pt x="2186261" y="8588"/>
                  <a:pt x="2237980" y="21515"/>
                </a:cubicBezTo>
                <a:cubicBezTo>
                  <a:pt x="2243359" y="25101"/>
                  <a:pt x="2248334" y="29382"/>
                  <a:pt x="2254116" y="32273"/>
                </a:cubicBezTo>
                <a:cubicBezTo>
                  <a:pt x="2263152" y="36791"/>
                  <a:pt x="2283153" y="40447"/>
                  <a:pt x="2291768" y="43031"/>
                </a:cubicBezTo>
                <a:cubicBezTo>
                  <a:pt x="2345039" y="59012"/>
                  <a:pt x="2302611" y="50216"/>
                  <a:pt x="2356314" y="59167"/>
                </a:cubicBezTo>
                <a:cubicBezTo>
                  <a:pt x="2372225" y="64471"/>
                  <a:pt x="2396025" y="72664"/>
                  <a:pt x="2410102" y="75304"/>
                </a:cubicBezTo>
                <a:cubicBezTo>
                  <a:pt x="2426060" y="78296"/>
                  <a:pt x="2442375" y="78890"/>
                  <a:pt x="2458511" y="80683"/>
                </a:cubicBezTo>
                <a:cubicBezTo>
                  <a:pt x="2514056" y="99197"/>
                  <a:pt x="2466987" y="85646"/>
                  <a:pt x="2528436" y="96819"/>
                </a:cubicBezTo>
                <a:cubicBezTo>
                  <a:pt x="2535709" y="98141"/>
                  <a:pt x="2542843" y="100167"/>
                  <a:pt x="2549951" y="102198"/>
                </a:cubicBezTo>
                <a:cubicBezTo>
                  <a:pt x="2555403" y="103756"/>
                  <a:pt x="2560479" y="106746"/>
                  <a:pt x="2566088" y="107577"/>
                </a:cubicBezTo>
                <a:cubicBezTo>
                  <a:pt x="2608985" y="113932"/>
                  <a:pt x="2652149" y="118334"/>
                  <a:pt x="2695180" y="123713"/>
                </a:cubicBezTo>
                <a:cubicBezTo>
                  <a:pt x="2722120" y="130448"/>
                  <a:pt x="2722367" y="130256"/>
                  <a:pt x="2754347" y="139850"/>
                </a:cubicBezTo>
                <a:cubicBezTo>
                  <a:pt x="2759777" y="141479"/>
                  <a:pt x="2764983" y="143853"/>
                  <a:pt x="2770483" y="145228"/>
                </a:cubicBezTo>
                <a:cubicBezTo>
                  <a:pt x="2779352" y="147445"/>
                  <a:pt x="2788452" y="148624"/>
                  <a:pt x="2797377" y="150607"/>
                </a:cubicBezTo>
                <a:cubicBezTo>
                  <a:pt x="2804594" y="152211"/>
                  <a:pt x="2811721" y="154193"/>
                  <a:pt x="2818893" y="155986"/>
                </a:cubicBezTo>
                <a:cubicBezTo>
                  <a:pt x="2826065" y="159572"/>
                  <a:pt x="2833369" y="162904"/>
                  <a:pt x="2840408" y="166744"/>
                </a:cubicBezTo>
                <a:cubicBezTo>
                  <a:pt x="2853098" y="173666"/>
                  <a:pt x="2864900" y="182277"/>
                  <a:pt x="2878060" y="188259"/>
                </a:cubicBezTo>
                <a:cubicBezTo>
                  <a:pt x="2884790" y="191318"/>
                  <a:pt x="2892653" y="191042"/>
                  <a:pt x="2899575" y="193638"/>
                </a:cubicBezTo>
                <a:cubicBezTo>
                  <a:pt x="2955829" y="214733"/>
                  <a:pt x="2887379" y="195967"/>
                  <a:pt x="2942605" y="209774"/>
                </a:cubicBezTo>
                <a:cubicBezTo>
                  <a:pt x="2949777" y="216946"/>
                  <a:pt x="2955682" y="225664"/>
                  <a:pt x="2964121" y="231290"/>
                </a:cubicBezTo>
                <a:cubicBezTo>
                  <a:pt x="3052774" y="290393"/>
                  <a:pt x="2977600" y="235341"/>
                  <a:pt x="3023288" y="258184"/>
                </a:cubicBezTo>
                <a:cubicBezTo>
                  <a:pt x="3029070" y="261075"/>
                  <a:pt x="3034045" y="265355"/>
                  <a:pt x="3039424" y="268941"/>
                </a:cubicBezTo>
                <a:cubicBezTo>
                  <a:pt x="3055361" y="340658"/>
                  <a:pt x="3042658" y="294132"/>
                  <a:pt x="3066318" y="360381"/>
                </a:cubicBezTo>
                <a:cubicBezTo>
                  <a:pt x="3081089" y="401740"/>
                  <a:pt x="3069664" y="381535"/>
                  <a:pt x="3087834" y="408791"/>
                </a:cubicBezTo>
                <a:cubicBezTo>
                  <a:pt x="3071019" y="476048"/>
                  <a:pt x="3087834" y="392428"/>
                  <a:pt x="3087834" y="446443"/>
                </a:cubicBezTo>
                <a:cubicBezTo>
                  <a:pt x="3087834" y="455585"/>
                  <a:pt x="3084438" y="464413"/>
                  <a:pt x="3082455" y="473337"/>
                </a:cubicBezTo>
                <a:cubicBezTo>
                  <a:pt x="3077035" y="497726"/>
                  <a:pt x="3075258" y="500305"/>
                  <a:pt x="3066318" y="527125"/>
                </a:cubicBezTo>
                <a:cubicBezTo>
                  <a:pt x="3064525" y="532504"/>
                  <a:pt x="3062315" y="537761"/>
                  <a:pt x="3060940" y="543261"/>
                </a:cubicBezTo>
                <a:lnTo>
                  <a:pt x="3055561" y="564777"/>
                </a:lnTo>
                <a:cubicBezTo>
                  <a:pt x="3054186" y="579896"/>
                  <a:pt x="3055151" y="619384"/>
                  <a:pt x="3044803" y="640080"/>
                </a:cubicBezTo>
                <a:cubicBezTo>
                  <a:pt x="3041912" y="645862"/>
                  <a:pt x="3038616" y="651646"/>
                  <a:pt x="3034045" y="656217"/>
                </a:cubicBezTo>
                <a:cubicBezTo>
                  <a:pt x="3027706" y="662556"/>
                  <a:pt x="3019702" y="666974"/>
                  <a:pt x="3012530" y="672353"/>
                </a:cubicBezTo>
                <a:cubicBezTo>
                  <a:pt x="2992808" y="701939"/>
                  <a:pt x="3012532" y="676834"/>
                  <a:pt x="2985636" y="699247"/>
                </a:cubicBezTo>
                <a:cubicBezTo>
                  <a:pt x="2967069" y="714719"/>
                  <a:pt x="2964422" y="727834"/>
                  <a:pt x="2937227" y="736899"/>
                </a:cubicBezTo>
                <a:cubicBezTo>
                  <a:pt x="2931848" y="738692"/>
                  <a:pt x="2926046" y="739524"/>
                  <a:pt x="2921090" y="742278"/>
                </a:cubicBezTo>
                <a:cubicBezTo>
                  <a:pt x="2909788" y="748557"/>
                  <a:pt x="2901082" y="759704"/>
                  <a:pt x="2888817" y="763793"/>
                </a:cubicBezTo>
                <a:cubicBezTo>
                  <a:pt x="2848253" y="777315"/>
                  <a:pt x="2898259" y="759073"/>
                  <a:pt x="2856544" y="779930"/>
                </a:cubicBezTo>
                <a:cubicBezTo>
                  <a:pt x="2851473" y="782465"/>
                  <a:pt x="2845619" y="783075"/>
                  <a:pt x="2840408" y="785308"/>
                </a:cubicBezTo>
                <a:cubicBezTo>
                  <a:pt x="2793874" y="805251"/>
                  <a:pt x="2840606" y="788828"/>
                  <a:pt x="2802756" y="801445"/>
                </a:cubicBezTo>
                <a:cubicBezTo>
                  <a:pt x="2794595" y="806886"/>
                  <a:pt x="2781621" y="817581"/>
                  <a:pt x="2770483" y="817581"/>
                </a:cubicBezTo>
                <a:cubicBezTo>
                  <a:pt x="2764813" y="817581"/>
                  <a:pt x="2759726" y="813996"/>
                  <a:pt x="2754347" y="812203"/>
                </a:cubicBezTo>
                <a:cubicBezTo>
                  <a:pt x="2748968" y="813996"/>
                  <a:pt x="2743794" y="816596"/>
                  <a:pt x="2738210" y="817581"/>
                </a:cubicBezTo>
                <a:cubicBezTo>
                  <a:pt x="2713240" y="821987"/>
                  <a:pt x="2662907" y="828339"/>
                  <a:pt x="2662907" y="828339"/>
                </a:cubicBezTo>
                <a:cubicBezTo>
                  <a:pt x="2614425" y="816218"/>
                  <a:pt x="2664867" y="824738"/>
                  <a:pt x="2625255" y="828339"/>
                </a:cubicBezTo>
                <a:cubicBezTo>
                  <a:pt x="2591282" y="831428"/>
                  <a:pt x="2557123" y="831925"/>
                  <a:pt x="2523057" y="833718"/>
                </a:cubicBezTo>
                <a:cubicBezTo>
                  <a:pt x="2514092" y="835511"/>
                  <a:pt x="2505032" y="836880"/>
                  <a:pt x="2496163" y="839097"/>
                </a:cubicBezTo>
                <a:cubicBezTo>
                  <a:pt x="2490663" y="840472"/>
                  <a:pt x="2485668" y="843911"/>
                  <a:pt x="2480027" y="844475"/>
                </a:cubicBezTo>
                <a:cubicBezTo>
                  <a:pt x="2449646" y="847513"/>
                  <a:pt x="2419067" y="848061"/>
                  <a:pt x="2388587" y="849854"/>
                </a:cubicBezTo>
                <a:cubicBezTo>
                  <a:pt x="2119646" y="846268"/>
                  <a:pt x="1849624" y="863449"/>
                  <a:pt x="1581763" y="839097"/>
                </a:cubicBezTo>
                <a:cubicBezTo>
                  <a:pt x="1479705" y="829819"/>
                  <a:pt x="1542382" y="834542"/>
                  <a:pt x="1393504" y="828339"/>
                </a:cubicBezTo>
                <a:cubicBezTo>
                  <a:pt x="1374673" y="823631"/>
                  <a:pt x="1353610" y="817581"/>
                  <a:pt x="1334337" y="817581"/>
                </a:cubicBezTo>
                <a:cubicBezTo>
                  <a:pt x="1325195" y="817581"/>
                  <a:pt x="1316408" y="821167"/>
                  <a:pt x="1307443" y="822960"/>
                </a:cubicBezTo>
                <a:cubicBezTo>
                  <a:pt x="1262974" y="811842"/>
                  <a:pt x="1288333" y="816865"/>
                  <a:pt x="1210624" y="812203"/>
                </a:cubicBezTo>
                <a:lnTo>
                  <a:pt x="1016987" y="801445"/>
                </a:lnTo>
                <a:cubicBezTo>
                  <a:pt x="1002643" y="797859"/>
                  <a:pt x="988651" y="792320"/>
                  <a:pt x="973956" y="790687"/>
                </a:cubicBezTo>
                <a:cubicBezTo>
                  <a:pt x="902313" y="782726"/>
                  <a:pt x="941735" y="786553"/>
                  <a:pt x="855622" y="779930"/>
                </a:cubicBezTo>
                <a:cubicBezTo>
                  <a:pt x="798619" y="765679"/>
                  <a:pt x="883413" y="785961"/>
                  <a:pt x="791076" y="769172"/>
                </a:cubicBezTo>
                <a:cubicBezTo>
                  <a:pt x="785498" y="768158"/>
                  <a:pt x="780533" y="764725"/>
                  <a:pt x="774940" y="763793"/>
                </a:cubicBezTo>
                <a:cubicBezTo>
                  <a:pt x="758925" y="761124"/>
                  <a:pt x="742667" y="760207"/>
                  <a:pt x="726530" y="758414"/>
                </a:cubicBezTo>
                <a:cubicBezTo>
                  <a:pt x="721473" y="757150"/>
                  <a:pt x="695187" y="751162"/>
                  <a:pt x="688878" y="747657"/>
                </a:cubicBezTo>
                <a:cubicBezTo>
                  <a:pt x="633390" y="716831"/>
                  <a:pt x="676982" y="732933"/>
                  <a:pt x="640469" y="720763"/>
                </a:cubicBezTo>
                <a:cubicBezTo>
                  <a:pt x="635090" y="717177"/>
                  <a:pt x="630275" y="712552"/>
                  <a:pt x="624333" y="710005"/>
                </a:cubicBezTo>
                <a:cubicBezTo>
                  <a:pt x="600188" y="699657"/>
                  <a:pt x="607628" y="709720"/>
                  <a:pt x="586681" y="699247"/>
                </a:cubicBezTo>
                <a:cubicBezTo>
                  <a:pt x="549537" y="680675"/>
                  <a:pt x="593804" y="694305"/>
                  <a:pt x="549029" y="683111"/>
                </a:cubicBezTo>
                <a:cubicBezTo>
                  <a:pt x="510805" y="692667"/>
                  <a:pt x="532988" y="689696"/>
                  <a:pt x="473725" y="683111"/>
                </a:cubicBezTo>
                <a:cubicBezTo>
                  <a:pt x="459832" y="681567"/>
                  <a:pt x="420704" y="677424"/>
                  <a:pt x="403801" y="672353"/>
                </a:cubicBezTo>
                <a:cubicBezTo>
                  <a:pt x="302603" y="641992"/>
                  <a:pt x="437910" y="676843"/>
                  <a:pt x="355391" y="656217"/>
                </a:cubicBezTo>
                <a:cubicBezTo>
                  <a:pt x="337462" y="647252"/>
                  <a:pt x="320620" y="635662"/>
                  <a:pt x="301603" y="629323"/>
                </a:cubicBezTo>
                <a:cubicBezTo>
                  <a:pt x="296224" y="627530"/>
                  <a:pt x="290423" y="626698"/>
                  <a:pt x="285467" y="623944"/>
                </a:cubicBezTo>
                <a:cubicBezTo>
                  <a:pt x="233074" y="594836"/>
                  <a:pt x="273724" y="607560"/>
                  <a:pt x="231678" y="597050"/>
                </a:cubicBezTo>
                <a:cubicBezTo>
                  <a:pt x="210072" y="586247"/>
                  <a:pt x="168507" y="566151"/>
                  <a:pt x="156375" y="554019"/>
                </a:cubicBezTo>
                <a:cubicBezTo>
                  <a:pt x="136827" y="534472"/>
                  <a:pt x="142872" y="538996"/>
                  <a:pt x="118723" y="521746"/>
                </a:cubicBezTo>
                <a:cubicBezTo>
                  <a:pt x="113463" y="517988"/>
                  <a:pt x="107553" y="515126"/>
                  <a:pt x="102587" y="510988"/>
                </a:cubicBezTo>
                <a:cubicBezTo>
                  <a:pt x="96743" y="506118"/>
                  <a:pt x="92455" y="499522"/>
                  <a:pt x="86450" y="494852"/>
                </a:cubicBezTo>
                <a:cubicBezTo>
                  <a:pt x="76244" y="486914"/>
                  <a:pt x="54177" y="473337"/>
                  <a:pt x="54177" y="473337"/>
                </a:cubicBezTo>
                <a:cubicBezTo>
                  <a:pt x="30401" y="437670"/>
                  <a:pt x="58345" y="477304"/>
                  <a:pt x="27283" y="441064"/>
                </a:cubicBezTo>
                <a:cubicBezTo>
                  <a:pt x="21449" y="434257"/>
                  <a:pt x="16526" y="426720"/>
                  <a:pt x="11147" y="419548"/>
                </a:cubicBezTo>
                <a:cubicBezTo>
                  <a:pt x="7561" y="405205"/>
                  <a:pt x="-2042" y="391102"/>
                  <a:pt x="389" y="376518"/>
                </a:cubicBezTo>
                <a:cubicBezTo>
                  <a:pt x="1666" y="368856"/>
                  <a:pt x="8327" y="326750"/>
                  <a:pt x="11147" y="317351"/>
                </a:cubicBezTo>
                <a:cubicBezTo>
                  <a:pt x="13921" y="308103"/>
                  <a:pt x="18851" y="299617"/>
                  <a:pt x="21904" y="290457"/>
                </a:cubicBezTo>
                <a:cubicBezTo>
                  <a:pt x="24242" y="283444"/>
                  <a:pt x="25252" y="276049"/>
                  <a:pt x="27283" y="268941"/>
                </a:cubicBezTo>
                <a:cubicBezTo>
                  <a:pt x="31498" y="254187"/>
                  <a:pt x="37738" y="240116"/>
                  <a:pt x="43420" y="225911"/>
                </a:cubicBezTo>
                <a:cubicBezTo>
                  <a:pt x="45213" y="216946"/>
                  <a:pt x="44262" y="206955"/>
                  <a:pt x="48798" y="199017"/>
                </a:cubicBezTo>
                <a:cubicBezTo>
                  <a:pt x="52005" y="193404"/>
                  <a:pt x="59969" y="192398"/>
                  <a:pt x="64935" y="188259"/>
                </a:cubicBezTo>
                <a:cubicBezTo>
                  <a:pt x="70779" y="183389"/>
                  <a:pt x="76254" y="178010"/>
                  <a:pt x="81071" y="172123"/>
                </a:cubicBezTo>
                <a:cubicBezTo>
                  <a:pt x="92425" y="158246"/>
                  <a:pt x="99343" y="140292"/>
                  <a:pt x="113344" y="129092"/>
                </a:cubicBezTo>
                <a:cubicBezTo>
                  <a:pt x="122309" y="121920"/>
                  <a:pt x="131825" y="115389"/>
                  <a:pt x="140238" y="107577"/>
                </a:cubicBezTo>
                <a:cubicBezTo>
                  <a:pt x="156961" y="92049"/>
                  <a:pt x="169660" y="71826"/>
                  <a:pt x="188648" y="59167"/>
                </a:cubicBezTo>
                <a:cubicBezTo>
                  <a:pt x="212256" y="43428"/>
                  <a:pt x="236654" y="25236"/>
                  <a:pt x="263951" y="16137"/>
                </a:cubicBezTo>
                <a:lnTo>
                  <a:pt x="296224" y="5379"/>
                </a:lnTo>
                <a:cubicBezTo>
                  <a:pt x="315946" y="7172"/>
                  <a:pt x="335618" y="9659"/>
                  <a:pt x="355391" y="10758"/>
                </a:cubicBezTo>
                <a:cubicBezTo>
                  <a:pt x="400181" y="13246"/>
                  <a:pt x="445109" y="13051"/>
                  <a:pt x="489862" y="16137"/>
                </a:cubicBezTo>
                <a:cubicBezTo>
                  <a:pt x="497237" y="16646"/>
                  <a:pt x="504085" y="20300"/>
                  <a:pt x="511377" y="21515"/>
                </a:cubicBezTo>
                <a:cubicBezTo>
                  <a:pt x="525636" y="23891"/>
                  <a:pt x="540064" y="25101"/>
                  <a:pt x="554408" y="26894"/>
                </a:cubicBezTo>
                <a:cubicBezTo>
                  <a:pt x="559787" y="25101"/>
                  <a:pt x="564874" y="21515"/>
                  <a:pt x="570544" y="21515"/>
                </a:cubicBezTo>
                <a:cubicBezTo>
                  <a:pt x="606448" y="21515"/>
                  <a:pt x="663777" y="25101"/>
                  <a:pt x="688878" y="26894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29369" y="2483834"/>
            <a:ext cx="2372780" cy="857536"/>
            <a:chOff x="3429369" y="2483834"/>
            <a:chExt cx="2372780" cy="857536"/>
          </a:xfrm>
        </p:grpSpPr>
        <p:sp>
          <p:nvSpPr>
            <p:cNvPr id="8" name="Freeform 7"/>
            <p:cNvSpPr/>
            <p:nvPr/>
          </p:nvSpPr>
          <p:spPr bwMode="auto">
            <a:xfrm>
              <a:off x="3739828" y="2537077"/>
              <a:ext cx="330958" cy="622380"/>
            </a:xfrm>
            <a:custGeom>
              <a:avLst/>
              <a:gdLst>
                <a:gd name="connsiteX0" fmla="*/ 259307 w 330958"/>
                <a:gd name="connsiteY0" fmla="*/ 4819 h 622380"/>
                <a:gd name="connsiteX1" fmla="*/ 276367 w 330958"/>
                <a:gd name="connsiteY1" fmla="*/ 15054 h 622380"/>
                <a:gd name="connsiteX2" fmla="*/ 283191 w 330958"/>
                <a:gd name="connsiteY2" fmla="*/ 28702 h 622380"/>
                <a:gd name="connsiteX3" fmla="*/ 300251 w 330958"/>
                <a:gd name="connsiteY3" fmla="*/ 49174 h 622380"/>
                <a:gd name="connsiteX4" fmla="*/ 303662 w 330958"/>
                <a:gd name="connsiteY4" fmla="*/ 66233 h 622380"/>
                <a:gd name="connsiteX5" fmla="*/ 310486 w 330958"/>
                <a:gd name="connsiteY5" fmla="*/ 107177 h 622380"/>
                <a:gd name="connsiteX6" fmla="*/ 317310 w 330958"/>
                <a:gd name="connsiteY6" fmla="*/ 131060 h 622380"/>
                <a:gd name="connsiteX7" fmla="*/ 307074 w 330958"/>
                <a:gd name="connsiteY7" fmla="*/ 134472 h 622380"/>
                <a:gd name="connsiteX8" fmla="*/ 317310 w 330958"/>
                <a:gd name="connsiteY8" fmla="*/ 137884 h 622380"/>
                <a:gd name="connsiteX9" fmla="*/ 307074 w 330958"/>
                <a:gd name="connsiteY9" fmla="*/ 134472 h 622380"/>
                <a:gd name="connsiteX10" fmla="*/ 313898 w 330958"/>
                <a:gd name="connsiteY10" fmla="*/ 144708 h 622380"/>
                <a:gd name="connsiteX11" fmla="*/ 313898 w 330958"/>
                <a:gd name="connsiteY11" fmla="*/ 216359 h 622380"/>
                <a:gd name="connsiteX12" fmla="*/ 310486 w 330958"/>
                <a:gd name="connsiteY12" fmla="*/ 233419 h 622380"/>
                <a:gd name="connsiteX13" fmla="*/ 307074 w 330958"/>
                <a:gd name="connsiteY13" fmla="*/ 243654 h 622380"/>
                <a:gd name="connsiteX14" fmla="*/ 317310 w 330958"/>
                <a:gd name="connsiteY14" fmla="*/ 267538 h 622380"/>
                <a:gd name="connsiteX15" fmla="*/ 320722 w 330958"/>
                <a:gd name="connsiteY15" fmla="*/ 291422 h 622380"/>
                <a:gd name="connsiteX16" fmla="*/ 324134 w 330958"/>
                <a:gd name="connsiteY16" fmla="*/ 322129 h 622380"/>
                <a:gd name="connsiteX17" fmla="*/ 330958 w 330958"/>
                <a:gd name="connsiteY17" fmla="*/ 346013 h 622380"/>
                <a:gd name="connsiteX18" fmla="*/ 324134 w 330958"/>
                <a:gd name="connsiteY18" fmla="*/ 414251 h 622380"/>
                <a:gd name="connsiteX19" fmla="*/ 317310 w 330958"/>
                <a:gd name="connsiteY19" fmla="*/ 434723 h 622380"/>
                <a:gd name="connsiteX20" fmla="*/ 303662 w 330958"/>
                <a:gd name="connsiteY20" fmla="*/ 458607 h 622380"/>
                <a:gd name="connsiteX21" fmla="*/ 296839 w 330958"/>
                <a:gd name="connsiteY21" fmla="*/ 482490 h 622380"/>
                <a:gd name="connsiteX22" fmla="*/ 290015 w 330958"/>
                <a:gd name="connsiteY22" fmla="*/ 496138 h 622380"/>
                <a:gd name="connsiteX23" fmla="*/ 283191 w 330958"/>
                <a:gd name="connsiteY23" fmla="*/ 516610 h 622380"/>
                <a:gd name="connsiteX24" fmla="*/ 269543 w 330958"/>
                <a:gd name="connsiteY24" fmla="*/ 537081 h 622380"/>
                <a:gd name="connsiteX25" fmla="*/ 262719 w 330958"/>
                <a:gd name="connsiteY25" fmla="*/ 547317 h 622380"/>
                <a:gd name="connsiteX26" fmla="*/ 252483 w 330958"/>
                <a:gd name="connsiteY26" fmla="*/ 557553 h 622380"/>
                <a:gd name="connsiteX27" fmla="*/ 245659 w 330958"/>
                <a:gd name="connsiteY27" fmla="*/ 567789 h 622380"/>
                <a:gd name="connsiteX28" fmla="*/ 225188 w 330958"/>
                <a:gd name="connsiteY28" fmla="*/ 588260 h 622380"/>
                <a:gd name="connsiteX29" fmla="*/ 214952 w 330958"/>
                <a:gd name="connsiteY29" fmla="*/ 598496 h 622380"/>
                <a:gd name="connsiteX30" fmla="*/ 194480 w 330958"/>
                <a:gd name="connsiteY30" fmla="*/ 615556 h 622380"/>
                <a:gd name="connsiteX31" fmla="*/ 174009 w 330958"/>
                <a:gd name="connsiteY31" fmla="*/ 622380 h 622380"/>
                <a:gd name="connsiteX32" fmla="*/ 153537 w 330958"/>
                <a:gd name="connsiteY32" fmla="*/ 618968 h 622380"/>
                <a:gd name="connsiteX33" fmla="*/ 119418 w 330958"/>
                <a:gd name="connsiteY33" fmla="*/ 608732 h 622380"/>
                <a:gd name="connsiteX34" fmla="*/ 109182 w 330958"/>
                <a:gd name="connsiteY34" fmla="*/ 605320 h 622380"/>
                <a:gd name="connsiteX35" fmla="*/ 98946 w 330958"/>
                <a:gd name="connsiteY35" fmla="*/ 598496 h 622380"/>
                <a:gd name="connsiteX36" fmla="*/ 88710 w 330958"/>
                <a:gd name="connsiteY36" fmla="*/ 595084 h 622380"/>
                <a:gd name="connsiteX37" fmla="*/ 78474 w 330958"/>
                <a:gd name="connsiteY37" fmla="*/ 588260 h 622380"/>
                <a:gd name="connsiteX38" fmla="*/ 58003 w 330958"/>
                <a:gd name="connsiteY38" fmla="*/ 581436 h 622380"/>
                <a:gd name="connsiteX39" fmla="*/ 51179 w 330958"/>
                <a:gd name="connsiteY39" fmla="*/ 571201 h 622380"/>
                <a:gd name="connsiteX40" fmla="*/ 44355 w 330958"/>
                <a:gd name="connsiteY40" fmla="*/ 550729 h 622380"/>
                <a:gd name="connsiteX41" fmla="*/ 34119 w 330958"/>
                <a:gd name="connsiteY41" fmla="*/ 537081 h 622380"/>
                <a:gd name="connsiteX42" fmla="*/ 23883 w 330958"/>
                <a:gd name="connsiteY42" fmla="*/ 513198 h 622380"/>
                <a:gd name="connsiteX43" fmla="*/ 10236 w 330958"/>
                <a:gd name="connsiteY43" fmla="*/ 479078 h 622380"/>
                <a:gd name="connsiteX44" fmla="*/ 6824 w 330958"/>
                <a:gd name="connsiteY44" fmla="*/ 468842 h 622380"/>
                <a:gd name="connsiteX45" fmla="*/ 6824 w 330958"/>
                <a:gd name="connsiteY45" fmla="*/ 434723 h 622380"/>
                <a:gd name="connsiteX46" fmla="*/ 0 w 330958"/>
                <a:gd name="connsiteY46" fmla="*/ 328953 h 622380"/>
                <a:gd name="connsiteX47" fmla="*/ 3412 w 330958"/>
                <a:gd name="connsiteY47" fmla="*/ 308481 h 622380"/>
                <a:gd name="connsiteX48" fmla="*/ 6824 w 330958"/>
                <a:gd name="connsiteY48" fmla="*/ 298245 h 622380"/>
                <a:gd name="connsiteX49" fmla="*/ 10236 w 330958"/>
                <a:gd name="connsiteY49" fmla="*/ 277774 h 622380"/>
                <a:gd name="connsiteX50" fmla="*/ 17059 w 330958"/>
                <a:gd name="connsiteY50" fmla="*/ 240242 h 622380"/>
                <a:gd name="connsiteX51" fmla="*/ 23883 w 330958"/>
                <a:gd name="connsiteY51" fmla="*/ 226595 h 622380"/>
                <a:gd name="connsiteX52" fmla="*/ 30707 w 330958"/>
                <a:gd name="connsiteY52" fmla="*/ 216359 h 622380"/>
                <a:gd name="connsiteX53" fmla="*/ 37531 w 330958"/>
                <a:gd name="connsiteY53" fmla="*/ 195887 h 622380"/>
                <a:gd name="connsiteX54" fmla="*/ 40943 w 330958"/>
                <a:gd name="connsiteY54" fmla="*/ 185651 h 622380"/>
                <a:gd name="connsiteX55" fmla="*/ 51179 w 330958"/>
                <a:gd name="connsiteY55" fmla="*/ 172004 h 622380"/>
                <a:gd name="connsiteX56" fmla="*/ 54591 w 330958"/>
                <a:gd name="connsiteY56" fmla="*/ 161768 h 622380"/>
                <a:gd name="connsiteX57" fmla="*/ 68239 w 330958"/>
                <a:gd name="connsiteY57" fmla="*/ 141296 h 622380"/>
                <a:gd name="connsiteX58" fmla="*/ 71651 w 330958"/>
                <a:gd name="connsiteY58" fmla="*/ 127648 h 622380"/>
                <a:gd name="connsiteX59" fmla="*/ 92122 w 330958"/>
                <a:gd name="connsiteY59" fmla="*/ 93529 h 622380"/>
                <a:gd name="connsiteX60" fmla="*/ 98946 w 330958"/>
                <a:gd name="connsiteY60" fmla="*/ 83293 h 622380"/>
                <a:gd name="connsiteX61" fmla="*/ 105770 w 330958"/>
                <a:gd name="connsiteY61" fmla="*/ 73057 h 622380"/>
                <a:gd name="connsiteX62" fmla="*/ 126242 w 330958"/>
                <a:gd name="connsiteY62" fmla="*/ 59410 h 622380"/>
                <a:gd name="connsiteX63" fmla="*/ 136477 w 330958"/>
                <a:gd name="connsiteY63" fmla="*/ 52586 h 622380"/>
                <a:gd name="connsiteX64" fmla="*/ 150125 w 330958"/>
                <a:gd name="connsiteY64" fmla="*/ 42350 h 622380"/>
                <a:gd name="connsiteX65" fmla="*/ 180833 w 330958"/>
                <a:gd name="connsiteY65" fmla="*/ 21878 h 622380"/>
                <a:gd name="connsiteX66" fmla="*/ 191068 w 330958"/>
                <a:gd name="connsiteY66" fmla="*/ 15054 h 622380"/>
                <a:gd name="connsiteX67" fmla="*/ 201304 w 330958"/>
                <a:gd name="connsiteY67" fmla="*/ 11642 h 622380"/>
                <a:gd name="connsiteX68" fmla="*/ 221776 w 330958"/>
                <a:gd name="connsiteY68" fmla="*/ 1407 h 622380"/>
                <a:gd name="connsiteX69" fmla="*/ 259307 w 330958"/>
                <a:gd name="connsiteY69" fmla="*/ 4819 h 62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330958" h="622380">
                  <a:moveTo>
                    <a:pt x="259307" y="4819"/>
                  </a:moveTo>
                  <a:cubicBezTo>
                    <a:pt x="268406" y="7094"/>
                    <a:pt x="271678" y="10365"/>
                    <a:pt x="276367" y="15054"/>
                  </a:cubicBezTo>
                  <a:cubicBezTo>
                    <a:pt x="279964" y="18650"/>
                    <a:pt x="280667" y="24286"/>
                    <a:pt x="283191" y="28702"/>
                  </a:cubicBezTo>
                  <a:cubicBezTo>
                    <a:pt x="289525" y="39786"/>
                    <a:pt x="290842" y="39765"/>
                    <a:pt x="300251" y="49174"/>
                  </a:cubicBezTo>
                  <a:cubicBezTo>
                    <a:pt x="301388" y="54860"/>
                    <a:pt x="302654" y="60522"/>
                    <a:pt x="303662" y="66233"/>
                  </a:cubicBezTo>
                  <a:cubicBezTo>
                    <a:pt x="306066" y="79859"/>
                    <a:pt x="307130" y="93754"/>
                    <a:pt x="310486" y="107177"/>
                  </a:cubicBezTo>
                  <a:cubicBezTo>
                    <a:pt x="314770" y="124313"/>
                    <a:pt x="312415" y="116376"/>
                    <a:pt x="317310" y="131060"/>
                  </a:cubicBezTo>
                  <a:cubicBezTo>
                    <a:pt x="313898" y="132197"/>
                    <a:pt x="303662" y="133335"/>
                    <a:pt x="307074" y="134472"/>
                  </a:cubicBezTo>
                  <a:lnTo>
                    <a:pt x="317310" y="137884"/>
                  </a:lnTo>
                  <a:lnTo>
                    <a:pt x="307074" y="134472"/>
                  </a:lnTo>
                  <a:cubicBezTo>
                    <a:pt x="309349" y="137884"/>
                    <a:pt x="313703" y="140612"/>
                    <a:pt x="313898" y="144708"/>
                  </a:cubicBezTo>
                  <a:cubicBezTo>
                    <a:pt x="318111" y="233189"/>
                    <a:pt x="302630" y="182554"/>
                    <a:pt x="313898" y="216359"/>
                  </a:cubicBezTo>
                  <a:cubicBezTo>
                    <a:pt x="312761" y="222046"/>
                    <a:pt x="311893" y="227793"/>
                    <a:pt x="310486" y="233419"/>
                  </a:cubicBezTo>
                  <a:cubicBezTo>
                    <a:pt x="309614" y="236908"/>
                    <a:pt x="307074" y="240058"/>
                    <a:pt x="307074" y="243654"/>
                  </a:cubicBezTo>
                  <a:cubicBezTo>
                    <a:pt x="307074" y="248674"/>
                    <a:pt x="315978" y="264873"/>
                    <a:pt x="317310" y="267538"/>
                  </a:cubicBezTo>
                  <a:cubicBezTo>
                    <a:pt x="318447" y="275499"/>
                    <a:pt x="319724" y="283442"/>
                    <a:pt x="320722" y="291422"/>
                  </a:cubicBezTo>
                  <a:cubicBezTo>
                    <a:pt x="321999" y="301641"/>
                    <a:pt x="322568" y="311950"/>
                    <a:pt x="324134" y="322129"/>
                  </a:cubicBezTo>
                  <a:cubicBezTo>
                    <a:pt x="325358" y="330086"/>
                    <a:pt x="328410" y="338369"/>
                    <a:pt x="330958" y="346013"/>
                  </a:cubicBezTo>
                  <a:cubicBezTo>
                    <a:pt x="320647" y="387255"/>
                    <a:pt x="337469" y="316459"/>
                    <a:pt x="324134" y="414251"/>
                  </a:cubicBezTo>
                  <a:cubicBezTo>
                    <a:pt x="323162" y="421378"/>
                    <a:pt x="320527" y="428289"/>
                    <a:pt x="317310" y="434723"/>
                  </a:cubicBezTo>
                  <a:cubicBezTo>
                    <a:pt x="308652" y="452039"/>
                    <a:pt x="313307" y="444139"/>
                    <a:pt x="303662" y="458607"/>
                  </a:cubicBezTo>
                  <a:cubicBezTo>
                    <a:pt x="301930" y="465536"/>
                    <a:pt x="299777" y="475635"/>
                    <a:pt x="296839" y="482490"/>
                  </a:cubicBezTo>
                  <a:cubicBezTo>
                    <a:pt x="294835" y="487165"/>
                    <a:pt x="291904" y="491415"/>
                    <a:pt x="290015" y="496138"/>
                  </a:cubicBezTo>
                  <a:cubicBezTo>
                    <a:pt x="287344" y="502817"/>
                    <a:pt x="287181" y="510625"/>
                    <a:pt x="283191" y="516610"/>
                  </a:cubicBezTo>
                  <a:lnTo>
                    <a:pt x="269543" y="537081"/>
                  </a:lnTo>
                  <a:cubicBezTo>
                    <a:pt x="267268" y="540493"/>
                    <a:pt x="265619" y="544417"/>
                    <a:pt x="262719" y="547317"/>
                  </a:cubicBezTo>
                  <a:cubicBezTo>
                    <a:pt x="259307" y="550729"/>
                    <a:pt x="255572" y="553846"/>
                    <a:pt x="252483" y="557553"/>
                  </a:cubicBezTo>
                  <a:cubicBezTo>
                    <a:pt x="249858" y="560703"/>
                    <a:pt x="248383" y="564724"/>
                    <a:pt x="245659" y="567789"/>
                  </a:cubicBezTo>
                  <a:cubicBezTo>
                    <a:pt x="239248" y="575002"/>
                    <a:pt x="232012" y="581436"/>
                    <a:pt x="225188" y="588260"/>
                  </a:cubicBezTo>
                  <a:lnTo>
                    <a:pt x="214952" y="598496"/>
                  </a:lnTo>
                  <a:cubicBezTo>
                    <a:pt x="208524" y="604924"/>
                    <a:pt x="203031" y="611756"/>
                    <a:pt x="194480" y="615556"/>
                  </a:cubicBezTo>
                  <a:cubicBezTo>
                    <a:pt x="187907" y="618477"/>
                    <a:pt x="174009" y="622380"/>
                    <a:pt x="174009" y="622380"/>
                  </a:cubicBezTo>
                  <a:cubicBezTo>
                    <a:pt x="167185" y="621243"/>
                    <a:pt x="160321" y="620325"/>
                    <a:pt x="153537" y="618968"/>
                  </a:cubicBezTo>
                  <a:cubicBezTo>
                    <a:pt x="140644" y="616389"/>
                    <a:pt x="132476" y="613085"/>
                    <a:pt x="119418" y="608732"/>
                  </a:cubicBezTo>
                  <a:cubicBezTo>
                    <a:pt x="116006" y="607595"/>
                    <a:pt x="112175" y="607315"/>
                    <a:pt x="109182" y="605320"/>
                  </a:cubicBezTo>
                  <a:cubicBezTo>
                    <a:pt x="105770" y="603045"/>
                    <a:pt x="102614" y="600330"/>
                    <a:pt x="98946" y="598496"/>
                  </a:cubicBezTo>
                  <a:cubicBezTo>
                    <a:pt x="95729" y="596888"/>
                    <a:pt x="91927" y="596692"/>
                    <a:pt x="88710" y="595084"/>
                  </a:cubicBezTo>
                  <a:cubicBezTo>
                    <a:pt x="85042" y="593250"/>
                    <a:pt x="82221" y="589926"/>
                    <a:pt x="78474" y="588260"/>
                  </a:cubicBezTo>
                  <a:cubicBezTo>
                    <a:pt x="71901" y="585339"/>
                    <a:pt x="58003" y="581436"/>
                    <a:pt x="58003" y="581436"/>
                  </a:cubicBezTo>
                  <a:cubicBezTo>
                    <a:pt x="55728" y="578024"/>
                    <a:pt x="52844" y="574948"/>
                    <a:pt x="51179" y="571201"/>
                  </a:cubicBezTo>
                  <a:cubicBezTo>
                    <a:pt x="48258" y="564628"/>
                    <a:pt x="48671" y="556484"/>
                    <a:pt x="44355" y="550729"/>
                  </a:cubicBezTo>
                  <a:cubicBezTo>
                    <a:pt x="40943" y="546180"/>
                    <a:pt x="37133" y="541903"/>
                    <a:pt x="34119" y="537081"/>
                  </a:cubicBezTo>
                  <a:cubicBezTo>
                    <a:pt x="23833" y="520623"/>
                    <a:pt x="30215" y="527971"/>
                    <a:pt x="23883" y="513198"/>
                  </a:cubicBezTo>
                  <a:cubicBezTo>
                    <a:pt x="8825" y="478064"/>
                    <a:pt x="25763" y="525663"/>
                    <a:pt x="10236" y="479078"/>
                  </a:cubicBezTo>
                  <a:lnTo>
                    <a:pt x="6824" y="468842"/>
                  </a:lnTo>
                  <a:cubicBezTo>
                    <a:pt x="14665" y="421798"/>
                    <a:pt x="9434" y="469960"/>
                    <a:pt x="6824" y="434723"/>
                  </a:cubicBezTo>
                  <a:cubicBezTo>
                    <a:pt x="-3567" y="294440"/>
                    <a:pt x="8964" y="400666"/>
                    <a:pt x="0" y="328953"/>
                  </a:cubicBezTo>
                  <a:cubicBezTo>
                    <a:pt x="1137" y="322129"/>
                    <a:pt x="1911" y="315234"/>
                    <a:pt x="3412" y="308481"/>
                  </a:cubicBezTo>
                  <a:cubicBezTo>
                    <a:pt x="4192" y="304970"/>
                    <a:pt x="6044" y="301756"/>
                    <a:pt x="6824" y="298245"/>
                  </a:cubicBezTo>
                  <a:cubicBezTo>
                    <a:pt x="8325" y="291492"/>
                    <a:pt x="9258" y="284622"/>
                    <a:pt x="10236" y="277774"/>
                  </a:cubicBezTo>
                  <a:cubicBezTo>
                    <a:pt x="12620" y="261086"/>
                    <a:pt x="11327" y="253617"/>
                    <a:pt x="17059" y="240242"/>
                  </a:cubicBezTo>
                  <a:cubicBezTo>
                    <a:pt x="19062" y="235567"/>
                    <a:pt x="21360" y="231011"/>
                    <a:pt x="23883" y="226595"/>
                  </a:cubicBezTo>
                  <a:cubicBezTo>
                    <a:pt x="25918" y="223035"/>
                    <a:pt x="29042" y="220106"/>
                    <a:pt x="30707" y="216359"/>
                  </a:cubicBezTo>
                  <a:cubicBezTo>
                    <a:pt x="33628" y="209786"/>
                    <a:pt x="35256" y="202711"/>
                    <a:pt x="37531" y="195887"/>
                  </a:cubicBezTo>
                  <a:cubicBezTo>
                    <a:pt x="38668" y="192475"/>
                    <a:pt x="38785" y="188528"/>
                    <a:pt x="40943" y="185651"/>
                  </a:cubicBezTo>
                  <a:lnTo>
                    <a:pt x="51179" y="172004"/>
                  </a:lnTo>
                  <a:cubicBezTo>
                    <a:pt x="52316" y="168592"/>
                    <a:pt x="52844" y="164912"/>
                    <a:pt x="54591" y="161768"/>
                  </a:cubicBezTo>
                  <a:cubicBezTo>
                    <a:pt x="58574" y="154599"/>
                    <a:pt x="68239" y="141296"/>
                    <a:pt x="68239" y="141296"/>
                  </a:cubicBezTo>
                  <a:cubicBezTo>
                    <a:pt x="69376" y="136747"/>
                    <a:pt x="70005" y="132039"/>
                    <a:pt x="71651" y="127648"/>
                  </a:cubicBezTo>
                  <a:cubicBezTo>
                    <a:pt x="76148" y="115656"/>
                    <a:pt x="85319" y="103734"/>
                    <a:pt x="92122" y="93529"/>
                  </a:cubicBezTo>
                  <a:lnTo>
                    <a:pt x="98946" y="83293"/>
                  </a:lnTo>
                  <a:cubicBezTo>
                    <a:pt x="101221" y="79881"/>
                    <a:pt x="102358" y="75332"/>
                    <a:pt x="105770" y="73057"/>
                  </a:cubicBezTo>
                  <a:lnTo>
                    <a:pt x="126242" y="59410"/>
                  </a:lnTo>
                  <a:cubicBezTo>
                    <a:pt x="129654" y="57136"/>
                    <a:pt x="133197" y="55046"/>
                    <a:pt x="136477" y="52586"/>
                  </a:cubicBezTo>
                  <a:cubicBezTo>
                    <a:pt x="141026" y="49174"/>
                    <a:pt x="145466" y="45611"/>
                    <a:pt x="150125" y="42350"/>
                  </a:cubicBezTo>
                  <a:cubicBezTo>
                    <a:pt x="150135" y="42343"/>
                    <a:pt x="175710" y="25294"/>
                    <a:pt x="180833" y="21878"/>
                  </a:cubicBezTo>
                  <a:cubicBezTo>
                    <a:pt x="184245" y="19603"/>
                    <a:pt x="187178" y="16351"/>
                    <a:pt x="191068" y="15054"/>
                  </a:cubicBezTo>
                  <a:cubicBezTo>
                    <a:pt x="194480" y="13917"/>
                    <a:pt x="198087" y="13250"/>
                    <a:pt x="201304" y="11642"/>
                  </a:cubicBezTo>
                  <a:cubicBezTo>
                    <a:pt x="213791" y="5399"/>
                    <a:pt x="208301" y="3857"/>
                    <a:pt x="221776" y="1407"/>
                  </a:cubicBezTo>
                  <a:cubicBezTo>
                    <a:pt x="242869" y="-2428"/>
                    <a:pt x="250208" y="2544"/>
                    <a:pt x="259307" y="4819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4812030" y="2670355"/>
              <a:ext cx="490296" cy="671015"/>
            </a:xfrm>
            <a:custGeom>
              <a:avLst/>
              <a:gdLst>
                <a:gd name="connsiteX0" fmla="*/ 40943 w 508379"/>
                <a:gd name="connsiteY0" fmla="*/ 303663 h 641445"/>
                <a:gd name="connsiteX1" fmla="*/ 37531 w 508379"/>
                <a:gd name="connsiteY1" fmla="*/ 279779 h 641445"/>
                <a:gd name="connsiteX2" fmla="*/ 30707 w 508379"/>
                <a:gd name="connsiteY2" fmla="*/ 269543 h 641445"/>
                <a:gd name="connsiteX3" fmla="*/ 23883 w 508379"/>
                <a:gd name="connsiteY3" fmla="*/ 245660 h 641445"/>
                <a:gd name="connsiteX4" fmla="*/ 27295 w 508379"/>
                <a:gd name="connsiteY4" fmla="*/ 191069 h 641445"/>
                <a:gd name="connsiteX5" fmla="*/ 37531 w 508379"/>
                <a:gd name="connsiteY5" fmla="*/ 160361 h 641445"/>
                <a:gd name="connsiteX6" fmla="*/ 40943 w 508379"/>
                <a:gd name="connsiteY6" fmla="*/ 150125 h 641445"/>
                <a:gd name="connsiteX7" fmla="*/ 54591 w 508379"/>
                <a:gd name="connsiteY7" fmla="*/ 129654 h 641445"/>
                <a:gd name="connsiteX8" fmla="*/ 68239 w 508379"/>
                <a:gd name="connsiteY8" fmla="*/ 98946 h 641445"/>
                <a:gd name="connsiteX9" fmla="*/ 71650 w 508379"/>
                <a:gd name="connsiteY9" fmla="*/ 88711 h 641445"/>
                <a:gd name="connsiteX10" fmla="*/ 85298 w 508379"/>
                <a:gd name="connsiteY10" fmla="*/ 68239 h 641445"/>
                <a:gd name="connsiteX11" fmla="*/ 88710 w 508379"/>
                <a:gd name="connsiteY11" fmla="*/ 58003 h 641445"/>
                <a:gd name="connsiteX12" fmla="*/ 119418 w 508379"/>
                <a:gd name="connsiteY12" fmla="*/ 34119 h 641445"/>
                <a:gd name="connsiteX13" fmla="*/ 139889 w 508379"/>
                <a:gd name="connsiteY13" fmla="*/ 27296 h 641445"/>
                <a:gd name="connsiteX14" fmla="*/ 160361 w 508379"/>
                <a:gd name="connsiteY14" fmla="*/ 13648 h 641445"/>
                <a:gd name="connsiteX15" fmla="*/ 170597 w 508379"/>
                <a:gd name="connsiteY15" fmla="*/ 6824 h 641445"/>
                <a:gd name="connsiteX16" fmla="*/ 191068 w 508379"/>
                <a:gd name="connsiteY16" fmla="*/ 0 h 641445"/>
                <a:gd name="connsiteX17" fmla="*/ 242247 w 508379"/>
                <a:gd name="connsiteY17" fmla="*/ 6824 h 641445"/>
                <a:gd name="connsiteX18" fmla="*/ 252483 w 508379"/>
                <a:gd name="connsiteY18" fmla="*/ 10236 h 641445"/>
                <a:gd name="connsiteX19" fmla="*/ 266131 w 508379"/>
                <a:gd name="connsiteY19" fmla="*/ 13648 h 641445"/>
                <a:gd name="connsiteX20" fmla="*/ 276367 w 508379"/>
                <a:gd name="connsiteY20" fmla="*/ 20472 h 641445"/>
                <a:gd name="connsiteX21" fmla="*/ 290015 w 508379"/>
                <a:gd name="connsiteY21" fmla="*/ 23884 h 641445"/>
                <a:gd name="connsiteX22" fmla="*/ 300250 w 508379"/>
                <a:gd name="connsiteY22" fmla="*/ 27296 h 641445"/>
                <a:gd name="connsiteX23" fmla="*/ 313898 w 508379"/>
                <a:gd name="connsiteY23" fmla="*/ 34119 h 641445"/>
                <a:gd name="connsiteX24" fmla="*/ 324134 w 508379"/>
                <a:gd name="connsiteY24" fmla="*/ 37531 h 641445"/>
                <a:gd name="connsiteX25" fmla="*/ 334370 w 508379"/>
                <a:gd name="connsiteY25" fmla="*/ 44355 h 641445"/>
                <a:gd name="connsiteX26" fmla="*/ 358253 w 508379"/>
                <a:gd name="connsiteY26" fmla="*/ 54591 h 641445"/>
                <a:gd name="connsiteX27" fmla="*/ 368489 w 508379"/>
                <a:gd name="connsiteY27" fmla="*/ 64827 h 641445"/>
                <a:gd name="connsiteX28" fmla="*/ 406021 w 508379"/>
                <a:gd name="connsiteY28" fmla="*/ 81887 h 641445"/>
                <a:gd name="connsiteX29" fmla="*/ 426492 w 508379"/>
                <a:gd name="connsiteY29" fmla="*/ 95534 h 641445"/>
                <a:gd name="connsiteX30" fmla="*/ 436728 w 508379"/>
                <a:gd name="connsiteY30" fmla="*/ 105770 h 641445"/>
                <a:gd name="connsiteX31" fmla="*/ 446964 w 508379"/>
                <a:gd name="connsiteY31" fmla="*/ 109182 h 641445"/>
                <a:gd name="connsiteX32" fmla="*/ 467436 w 508379"/>
                <a:gd name="connsiteY32" fmla="*/ 119418 h 641445"/>
                <a:gd name="connsiteX33" fmla="*/ 477671 w 508379"/>
                <a:gd name="connsiteY33" fmla="*/ 129654 h 641445"/>
                <a:gd name="connsiteX34" fmla="*/ 487907 w 508379"/>
                <a:gd name="connsiteY34" fmla="*/ 136478 h 641445"/>
                <a:gd name="connsiteX35" fmla="*/ 494731 w 508379"/>
                <a:gd name="connsiteY35" fmla="*/ 156949 h 641445"/>
                <a:gd name="connsiteX36" fmla="*/ 498143 w 508379"/>
                <a:gd name="connsiteY36" fmla="*/ 167185 h 641445"/>
                <a:gd name="connsiteX37" fmla="*/ 501555 w 508379"/>
                <a:gd name="connsiteY37" fmla="*/ 201305 h 641445"/>
                <a:gd name="connsiteX38" fmla="*/ 508379 w 508379"/>
                <a:gd name="connsiteY38" fmla="*/ 235424 h 641445"/>
                <a:gd name="connsiteX39" fmla="*/ 501555 w 508379"/>
                <a:gd name="connsiteY39" fmla="*/ 327546 h 641445"/>
                <a:gd name="connsiteX40" fmla="*/ 484495 w 508379"/>
                <a:gd name="connsiteY40" fmla="*/ 365078 h 641445"/>
                <a:gd name="connsiteX41" fmla="*/ 474259 w 508379"/>
                <a:gd name="connsiteY41" fmla="*/ 399197 h 641445"/>
                <a:gd name="connsiteX42" fmla="*/ 470847 w 508379"/>
                <a:gd name="connsiteY42" fmla="*/ 409433 h 641445"/>
                <a:gd name="connsiteX43" fmla="*/ 467436 w 508379"/>
                <a:gd name="connsiteY43" fmla="*/ 423081 h 641445"/>
                <a:gd name="connsiteX44" fmla="*/ 457200 w 508379"/>
                <a:gd name="connsiteY44" fmla="*/ 440140 h 641445"/>
                <a:gd name="connsiteX45" fmla="*/ 453788 w 508379"/>
                <a:gd name="connsiteY45" fmla="*/ 450376 h 641445"/>
                <a:gd name="connsiteX46" fmla="*/ 446964 w 508379"/>
                <a:gd name="connsiteY46" fmla="*/ 460612 h 641445"/>
                <a:gd name="connsiteX47" fmla="*/ 440140 w 508379"/>
                <a:gd name="connsiteY47" fmla="*/ 474260 h 641445"/>
                <a:gd name="connsiteX48" fmla="*/ 436728 w 508379"/>
                <a:gd name="connsiteY48" fmla="*/ 484496 h 641445"/>
                <a:gd name="connsiteX49" fmla="*/ 423080 w 508379"/>
                <a:gd name="connsiteY49" fmla="*/ 511791 h 641445"/>
                <a:gd name="connsiteX50" fmla="*/ 388961 w 508379"/>
                <a:gd name="connsiteY50" fmla="*/ 542499 h 641445"/>
                <a:gd name="connsiteX51" fmla="*/ 378725 w 508379"/>
                <a:gd name="connsiteY51" fmla="*/ 552734 h 641445"/>
                <a:gd name="connsiteX52" fmla="*/ 348018 w 508379"/>
                <a:gd name="connsiteY52" fmla="*/ 573206 h 641445"/>
                <a:gd name="connsiteX53" fmla="*/ 334370 w 508379"/>
                <a:gd name="connsiteY53" fmla="*/ 583442 h 641445"/>
                <a:gd name="connsiteX54" fmla="*/ 310486 w 508379"/>
                <a:gd name="connsiteY54" fmla="*/ 597090 h 641445"/>
                <a:gd name="connsiteX55" fmla="*/ 300250 w 508379"/>
                <a:gd name="connsiteY55" fmla="*/ 607325 h 641445"/>
                <a:gd name="connsiteX56" fmla="*/ 290015 w 508379"/>
                <a:gd name="connsiteY56" fmla="*/ 610737 h 641445"/>
                <a:gd name="connsiteX57" fmla="*/ 279779 w 508379"/>
                <a:gd name="connsiteY57" fmla="*/ 617561 h 641445"/>
                <a:gd name="connsiteX58" fmla="*/ 269543 w 508379"/>
                <a:gd name="connsiteY58" fmla="*/ 620973 h 641445"/>
                <a:gd name="connsiteX59" fmla="*/ 238836 w 508379"/>
                <a:gd name="connsiteY59" fmla="*/ 634621 h 641445"/>
                <a:gd name="connsiteX60" fmla="*/ 156949 w 508379"/>
                <a:gd name="connsiteY60" fmla="*/ 641445 h 641445"/>
                <a:gd name="connsiteX61" fmla="*/ 95534 w 508379"/>
                <a:gd name="connsiteY61" fmla="*/ 638033 h 641445"/>
                <a:gd name="connsiteX62" fmla="*/ 71650 w 508379"/>
                <a:gd name="connsiteY62" fmla="*/ 631209 h 641445"/>
                <a:gd name="connsiteX63" fmla="*/ 58003 w 508379"/>
                <a:gd name="connsiteY63" fmla="*/ 620973 h 641445"/>
                <a:gd name="connsiteX64" fmla="*/ 44355 w 508379"/>
                <a:gd name="connsiteY64" fmla="*/ 614149 h 641445"/>
                <a:gd name="connsiteX65" fmla="*/ 13647 w 508379"/>
                <a:gd name="connsiteY65" fmla="*/ 593678 h 641445"/>
                <a:gd name="connsiteX66" fmla="*/ 13647 w 508379"/>
                <a:gd name="connsiteY66" fmla="*/ 573206 h 641445"/>
                <a:gd name="connsiteX67" fmla="*/ 6824 w 508379"/>
                <a:gd name="connsiteY67" fmla="*/ 549322 h 641445"/>
                <a:gd name="connsiteX68" fmla="*/ 0 w 508379"/>
                <a:gd name="connsiteY68" fmla="*/ 525439 h 641445"/>
                <a:gd name="connsiteX69" fmla="*/ 3412 w 508379"/>
                <a:gd name="connsiteY69" fmla="*/ 501555 h 641445"/>
                <a:gd name="connsiteX70" fmla="*/ 6824 w 508379"/>
                <a:gd name="connsiteY70" fmla="*/ 481084 h 641445"/>
                <a:gd name="connsiteX71" fmla="*/ 3412 w 508379"/>
                <a:gd name="connsiteY71" fmla="*/ 470848 h 641445"/>
                <a:gd name="connsiteX72" fmla="*/ 13647 w 508379"/>
                <a:gd name="connsiteY72" fmla="*/ 450376 h 641445"/>
                <a:gd name="connsiteX73" fmla="*/ 23883 w 508379"/>
                <a:gd name="connsiteY73" fmla="*/ 446964 h 641445"/>
                <a:gd name="connsiteX74" fmla="*/ 27295 w 508379"/>
                <a:gd name="connsiteY74" fmla="*/ 436728 h 641445"/>
                <a:gd name="connsiteX75" fmla="*/ 30707 w 508379"/>
                <a:gd name="connsiteY75" fmla="*/ 412845 h 641445"/>
                <a:gd name="connsiteX76" fmla="*/ 40943 w 508379"/>
                <a:gd name="connsiteY76" fmla="*/ 406021 h 641445"/>
                <a:gd name="connsiteX77" fmla="*/ 51179 w 508379"/>
                <a:gd name="connsiteY77" fmla="*/ 385549 h 641445"/>
                <a:gd name="connsiteX78" fmla="*/ 58003 w 508379"/>
                <a:gd name="connsiteY78" fmla="*/ 375314 h 641445"/>
                <a:gd name="connsiteX79" fmla="*/ 61415 w 508379"/>
                <a:gd name="connsiteY79" fmla="*/ 365078 h 641445"/>
                <a:gd name="connsiteX80" fmla="*/ 58003 w 508379"/>
                <a:gd name="connsiteY80" fmla="*/ 354842 h 641445"/>
                <a:gd name="connsiteX81" fmla="*/ 54591 w 508379"/>
                <a:gd name="connsiteY81" fmla="*/ 334370 h 641445"/>
                <a:gd name="connsiteX82" fmla="*/ 51179 w 508379"/>
                <a:gd name="connsiteY82" fmla="*/ 320722 h 641445"/>
                <a:gd name="connsiteX83" fmla="*/ 44355 w 508379"/>
                <a:gd name="connsiteY83" fmla="*/ 310487 h 641445"/>
                <a:gd name="connsiteX84" fmla="*/ 40943 w 508379"/>
                <a:gd name="connsiteY84" fmla="*/ 303663 h 64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08379" h="641445">
                  <a:moveTo>
                    <a:pt x="40943" y="303663"/>
                  </a:moveTo>
                  <a:cubicBezTo>
                    <a:pt x="39806" y="298545"/>
                    <a:pt x="39842" y="287482"/>
                    <a:pt x="37531" y="279779"/>
                  </a:cubicBezTo>
                  <a:cubicBezTo>
                    <a:pt x="36353" y="275851"/>
                    <a:pt x="32541" y="273211"/>
                    <a:pt x="30707" y="269543"/>
                  </a:cubicBezTo>
                  <a:cubicBezTo>
                    <a:pt x="28259" y="264647"/>
                    <a:pt x="24977" y="250034"/>
                    <a:pt x="23883" y="245660"/>
                  </a:cubicBezTo>
                  <a:cubicBezTo>
                    <a:pt x="25020" y="227463"/>
                    <a:pt x="24832" y="209134"/>
                    <a:pt x="27295" y="191069"/>
                  </a:cubicBezTo>
                  <a:lnTo>
                    <a:pt x="37531" y="160361"/>
                  </a:lnTo>
                  <a:cubicBezTo>
                    <a:pt x="38668" y="156949"/>
                    <a:pt x="38948" y="153117"/>
                    <a:pt x="40943" y="150125"/>
                  </a:cubicBezTo>
                  <a:cubicBezTo>
                    <a:pt x="45492" y="143301"/>
                    <a:pt x="51998" y="137434"/>
                    <a:pt x="54591" y="129654"/>
                  </a:cubicBezTo>
                  <a:cubicBezTo>
                    <a:pt x="62712" y="105292"/>
                    <a:pt x="57425" y="115167"/>
                    <a:pt x="68239" y="98946"/>
                  </a:cubicBezTo>
                  <a:cubicBezTo>
                    <a:pt x="69376" y="95534"/>
                    <a:pt x="69904" y="91855"/>
                    <a:pt x="71650" y="88711"/>
                  </a:cubicBezTo>
                  <a:cubicBezTo>
                    <a:pt x="75633" y="81542"/>
                    <a:pt x="82704" y="76020"/>
                    <a:pt x="85298" y="68239"/>
                  </a:cubicBezTo>
                  <a:cubicBezTo>
                    <a:pt x="86435" y="64827"/>
                    <a:pt x="86715" y="60996"/>
                    <a:pt x="88710" y="58003"/>
                  </a:cubicBezTo>
                  <a:cubicBezTo>
                    <a:pt x="93757" y="50433"/>
                    <a:pt x="113608" y="36055"/>
                    <a:pt x="119418" y="34119"/>
                  </a:cubicBezTo>
                  <a:cubicBezTo>
                    <a:pt x="126242" y="31845"/>
                    <a:pt x="133904" y="31286"/>
                    <a:pt x="139889" y="27296"/>
                  </a:cubicBezTo>
                  <a:lnTo>
                    <a:pt x="160361" y="13648"/>
                  </a:lnTo>
                  <a:cubicBezTo>
                    <a:pt x="163773" y="11373"/>
                    <a:pt x="166707" y="8121"/>
                    <a:pt x="170597" y="6824"/>
                  </a:cubicBezTo>
                  <a:lnTo>
                    <a:pt x="191068" y="0"/>
                  </a:lnTo>
                  <a:cubicBezTo>
                    <a:pt x="205853" y="1643"/>
                    <a:pt x="226931" y="3420"/>
                    <a:pt x="242247" y="6824"/>
                  </a:cubicBezTo>
                  <a:cubicBezTo>
                    <a:pt x="245758" y="7604"/>
                    <a:pt x="249025" y="9248"/>
                    <a:pt x="252483" y="10236"/>
                  </a:cubicBezTo>
                  <a:cubicBezTo>
                    <a:pt x="256992" y="11524"/>
                    <a:pt x="261582" y="12511"/>
                    <a:pt x="266131" y="13648"/>
                  </a:cubicBezTo>
                  <a:cubicBezTo>
                    <a:pt x="269543" y="15923"/>
                    <a:pt x="272598" y="18857"/>
                    <a:pt x="276367" y="20472"/>
                  </a:cubicBezTo>
                  <a:cubicBezTo>
                    <a:pt x="280677" y="22319"/>
                    <a:pt x="285506" y="22596"/>
                    <a:pt x="290015" y="23884"/>
                  </a:cubicBezTo>
                  <a:cubicBezTo>
                    <a:pt x="293473" y="24872"/>
                    <a:pt x="296944" y="25879"/>
                    <a:pt x="300250" y="27296"/>
                  </a:cubicBezTo>
                  <a:cubicBezTo>
                    <a:pt x="304925" y="29299"/>
                    <a:pt x="309223" y="32116"/>
                    <a:pt x="313898" y="34119"/>
                  </a:cubicBezTo>
                  <a:cubicBezTo>
                    <a:pt x="317204" y="35536"/>
                    <a:pt x="320917" y="35923"/>
                    <a:pt x="324134" y="37531"/>
                  </a:cubicBezTo>
                  <a:cubicBezTo>
                    <a:pt x="327802" y="39365"/>
                    <a:pt x="330810" y="42320"/>
                    <a:pt x="334370" y="44355"/>
                  </a:cubicBezTo>
                  <a:cubicBezTo>
                    <a:pt x="346175" y="51100"/>
                    <a:pt x="346770" y="50763"/>
                    <a:pt x="358253" y="54591"/>
                  </a:cubicBezTo>
                  <a:cubicBezTo>
                    <a:pt x="361665" y="58003"/>
                    <a:pt x="364418" y="62236"/>
                    <a:pt x="368489" y="64827"/>
                  </a:cubicBezTo>
                  <a:cubicBezTo>
                    <a:pt x="385271" y="75507"/>
                    <a:pt x="390989" y="76876"/>
                    <a:pt x="406021" y="81887"/>
                  </a:cubicBezTo>
                  <a:cubicBezTo>
                    <a:pt x="412845" y="86436"/>
                    <a:pt x="420693" y="89735"/>
                    <a:pt x="426492" y="95534"/>
                  </a:cubicBezTo>
                  <a:cubicBezTo>
                    <a:pt x="429904" y="98946"/>
                    <a:pt x="432713" y="103093"/>
                    <a:pt x="436728" y="105770"/>
                  </a:cubicBezTo>
                  <a:cubicBezTo>
                    <a:pt x="439721" y="107765"/>
                    <a:pt x="443747" y="107574"/>
                    <a:pt x="446964" y="109182"/>
                  </a:cubicBezTo>
                  <a:cubicBezTo>
                    <a:pt x="473421" y="122411"/>
                    <a:pt x="441708" y="110842"/>
                    <a:pt x="467436" y="119418"/>
                  </a:cubicBezTo>
                  <a:cubicBezTo>
                    <a:pt x="470848" y="122830"/>
                    <a:pt x="473964" y="126565"/>
                    <a:pt x="477671" y="129654"/>
                  </a:cubicBezTo>
                  <a:cubicBezTo>
                    <a:pt x="480821" y="132279"/>
                    <a:pt x="485734" y="133001"/>
                    <a:pt x="487907" y="136478"/>
                  </a:cubicBezTo>
                  <a:cubicBezTo>
                    <a:pt x="491719" y="142577"/>
                    <a:pt x="492456" y="150125"/>
                    <a:pt x="494731" y="156949"/>
                  </a:cubicBezTo>
                  <a:lnTo>
                    <a:pt x="498143" y="167185"/>
                  </a:lnTo>
                  <a:cubicBezTo>
                    <a:pt x="499280" y="178558"/>
                    <a:pt x="499859" y="190001"/>
                    <a:pt x="501555" y="201305"/>
                  </a:cubicBezTo>
                  <a:cubicBezTo>
                    <a:pt x="503276" y="212775"/>
                    <a:pt x="508379" y="235424"/>
                    <a:pt x="508379" y="235424"/>
                  </a:cubicBezTo>
                  <a:cubicBezTo>
                    <a:pt x="506945" y="265536"/>
                    <a:pt x="508231" y="297507"/>
                    <a:pt x="501555" y="327546"/>
                  </a:cubicBezTo>
                  <a:cubicBezTo>
                    <a:pt x="497959" y="343728"/>
                    <a:pt x="491173" y="345044"/>
                    <a:pt x="484495" y="365078"/>
                  </a:cubicBezTo>
                  <a:cubicBezTo>
                    <a:pt x="468281" y="413718"/>
                    <a:pt x="484571" y="363107"/>
                    <a:pt x="474259" y="399197"/>
                  </a:cubicBezTo>
                  <a:cubicBezTo>
                    <a:pt x="473271" y="402655"/>
                    <a:pt x="471835" y="405975"/>
                    <a:pt x="470847" y="409433"/>
                  </a:cubicBezTo>
                  <a:cubicBezTo>
                    <a:pt x="469559" y="413942"/>
                    <a:pt x="469340" y="418796"/>
                    <a:pt x="467436" y="423081"/>
                  </a:cubicBezTo>
                  <a:cubicBezTo>
                    <a:pt x="464743" y="429141"/>
                    <a:pt x="460166" y="434209"/>
                    <a:pt x="457200" y="440140"/>
                  </a:cubicBezTo>
                  <a:cubicBezTo>
                    <a:pt x="455592" y="443357"/>
                    <a:pt x="455396" y="447159"/>
                    <a:pt x="453788" y="450376"/>
                  </a:cubicBezTo>
                  <a:cubicBezTo>
                    <a:pt x="451954" y="454044"/>
                    <a:pt x="448999" y="457052"/>
                    <a:pt x="446964" y="460612"/>
                  </a:cubicBezTo>
                  <a:cubicBezTo>
                    <a:pt x="444440" y="465028"/>
                    <a:pt x="442144" y="469585"/>
                    <a:pt x="440140" y="474260"/>
                  </a:cubicBezTo>
                  <a:cubicBezTo>
                    <a:pt x="438723" y="477566"/>
                    <a:pt x="437991" y="481128"/>
                    <a:pt x="436728" y="484496"/>
                  </a:cubicBezTo>
                  <a:cubicBezTo>
                    <a:pt x="432057" y="496951"/>
                    <a:pt x="430840" y="502091"/>
                    <a:pt x="423080" y="511791"/>
                  </a:cubicBezTo>
                  <a:cubicBezTo>
                    <a:pt x="384016" y="560623"/>
                    <a:pt x="419401" y="520758"/>
                    <a:pt x="388961" y="542499"/>
                  </a:cubicBezTo>
                  <a:cubicBezTo>
                    <a:pt x="385035" y="545303"/>
                    <a:pt x="382534" y="549772"/>
                    <a:pt x="378725" y="552734"/>
                  </a:cubicBezTo>
                  <a:cubicBezTo>
                    <a:pt x="348061" y="576583"/>
                    <a:pt x="368467" y="557869"/>
                    <a:pt x="348018" y="573206"/>
                  </a:cubicBezTo>
                  <a:cubicBezTo>
                    <a:pt x="343469" y="576618"/>
                    <a:pt x="339192" y="580428"/>
                    <a:pt x="334370" y="583442"/>
                  </a:cubicBezTo>
                  <a:cubicBezTo>
                    <a:pt x="321018" y="591787"/>
                    <a:pt x="321759" y="587697"/>
                    <a:pt x="310486" y="597090"/>
                  </a:cubicBezTo>
                  <a:cubicBezTo>
                    <a:pt x="306779" y="600179"/>
                    <a:pt x="304265" y="604649"/>
                    <a:pt x="300250" y="607325"/>
                  </a:cubicBezTo>
                  <a:cubicBezTo>
                    <a:pt x="297258" y="609320"/>
                    <a:pt x="293232" y="609129"/>
                    <a:pt x="290015" y="610737"/>
                  </a:cubicBezTo>
                  <a:cubicBezTo>
                    <a:pt x="286347" y="612571"/>
                    <a:pt x="283447" y="615727"/>
                    <a:pt x="279779" y="617561"/>
                  </a:cubicBezTo>
                  <a:cubicBezTo>
                    <a:pt x="276562" y="619169"/>
                    <a:pt x="272760" y="619365"/>
                    <a:pt x="269543" y="620973"/>
                  </a:cubicBezTo>
                  <a:cubicBezTo>
                    <a:pt x="252157" y="629666"/>
                    <a:pt x="265241" y="630220"/>
                    <a:pt x="238836" y="634621"/>
                  </a:cubicBezTo>
                  <a:cubicBezTo>
                    <a:pt x="198140" y="641404"/>
                    <a:pt x="225271" y="637649"/>
                    <a:pt x="156949" y="641445"/>
                  </a:cubicBezTo>
                  <a:cubicBezTo>
                    <a:pt x="136477" y="640308"/>
                    <a:pt x="115953" y="639889"/>
                    <a:pt x="95534" y="638033"/>
                  </a:cubicBezTo>
                  <a:cubicBezTo>
                    <a:pt x="89643" y="637497"/>
                    <a:pt x="77709" y="633229"/>
                    <a:pt x="71650" y="631209"/>
                  </a:cubicBezTo>
                  <a:cubicBezTo>
                    <a:pt x="67101" y="627797"/>
                    <a:pt x="62825" y="623987"/>
                    <a:pt x="58003" y="620973"/>
                  </a:cubicBezTo>
                  <a:cubicBezTo>
                    <a:pt x="53690" y="618277"/>
                    <a:pt x="48587" y="616970"/>
                    <a:pt x="44355" y="614149"/>
                  </a:cubicBezTo>
                  <a:cubicBezTo>
                    <a:pt x="6498" y="588912"/>
                    <a:pt x="45560" y="609635"/>
                    <a:pt x="13647" y="593678"/>
                  </a:cubicBezTo>
                  <a:cubicBezTo>
                    <a:pt x="4551" y="566382"/>
                    <a:pt x="13647" y="600502"/>
                    <a:pt x="13647" y="573206"/>
                  </a:cubicBezTo>
                  <a:cubicBezTo>
                    <a:pt x="13647" y="567869"/>
                    <a:pt x="8434" y="554956"/>
                    <a:pt x="6824" y="549322"/>
                  </a:cubicBezTo>
                  <a:cubicBezTo>
                    <a:pt x="-1745" y="519333"/>
                    <a:pt x="8181" y="549982"/>
                    <a:pt x="0" y="525439"/>
                  </a:cubicBezTo>
                  <a:cubicBezTo>
                    <a:pt x="1137" y="517478"/>
                    <a:pt x="2189" y="509504"/>
                    <a:pt x="3412" y="501555"/>
                  </a:cubicBezTo>
                  <a:cubicBezTo>
                    <a:pt x="4464" y="494718"/>
                    <a:pt x="6824" y="488002"/>
                    <a:pt x="6824" y="481084"/>
                  </a:cubicBezTo>
                  <a:cubicBezTo>
                    <a:pt x="6824" y="477487"/>
                    <a:pt x="4549" y="474260"/>
                    <a:pt x="3412" y="470848"/>
                  </a:cubicBezTo>
                  <a:cubicBezTo>
                    <a:pt x="5659" y="464106"/>
                    <a:pt x="7636" y="455185"/>
                    <a:pt x="13647" y="450376"/>
                  </a:cubicBezTo>
                  <a:cubicBezTo>
                    <a:pt x="16455" y="448129"/>
                    <a:pt x="20471" y="448101"/>
                    <a:pt x="23883" y="446964"/>
                  </a:cubicBezTo>
                  <a:cubicBezTo>
                    <a:pt x="25020" y="443552"/>
                    <a:pt x="26590" y="440255"/>
                    <a:pt x="27295" y="436728"/>
                  </a:cubicBezTo>
                  <a:cubicBezTo>
                    <a:pt x="28872" y="428842"/>
                    <a:pt x="27441" y="420194"/>
                    <a:pt x="30707" y="412845"/>
                  </a:cubicBezTo>
                  <a:cubicBezTo>
                    <a:pt x="32373" y="409098"/>
                    <a:pt x="37531" y="408296"/>
                    <a:pt x="40943" y="406021"/>
                  </a:cubicBezTo>
                  <a:cubicBezTo>
                    <a:pt x="60503" y="376681"/>
                    <a:pt x="37050" y="413806"/>
                    <a:pt x="51179" y="385549"/>
                  </a:cubicBezTo>
                  <a:cubicBezTo>
                    <a:pt x="53013" y="381881"/>
                    <a:pt x="55728" y="378726"/>
                    <a:pt x="58003" y="375314"/>
                  </a:cubicBezTo>
                  <a:cubicBezTo>
                    <a:pt x="59140" y="371902"/>
                    <a:pt x="61415" y="368675"/>
                    <a:pt x="61415" y="365078"/>
                  </a:cubicBezTo>
                  <a:cubicBezTo>
                    <a:pt x="61415" y="361481"/>
                    <a:pt x="58783" y="358353"/>
                    <a:pt x="58003" y="354842"/>
                  </a:cubicBezTo>
                  <a:cubicBezTo>
                    <a:pt x="56502" y="348089"/>
                    <a:pt x="55948" y="341154"/>
                    <a:pt x="54591" y="334370"/>
                  </a:cubicBezTo>
                  <a:cubicBezTo>
                    <a:pt x="53671" y="329772"/>
                    <a:pt x="53026" y="325032"/>
                    <a:pt x="51179" y="320722"/>
                  </a:cubicBezTo>
                  <a:cubicBezTo>
                    <a:pt x="49564" y="316953"/>
                    <a:pt x="45652" y="314377"/>
                    <a:pt x="44355" y="310487"/>
                  </a:cubicBezTo>
                  <a:cubicBezTo>
                    <a:pt x="43995" y="309408"/>
                    <a:pt x="42080" y="308781"/>
                    <a:pt x="40943" y="303663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3442648" y="2537077"/>
              <a:ext cx="330958" cy="622380"/>
            </a:xfrm>
            <a:custGeom>
              <a:avLst/>
              <a:gdLst>
                <a:gd name="connsiteX0" fmla="*/ 259307 w 330958"/>
                <a:gd name="connsiteY0" fmla="*/ 4819 h 622380"/>
                <a:gd name="connsiteX1" fmla="*/ 276367 w 330958"/>
                <a:gd name="connsiteY1" fmla="*/ 15054 h 622380"/>
                <a:gd name="connsiteX2" fmla="*/ 283191 w 330958"/>
                <a:gd name="connsiteY2" fmla="*/ 28702 h 622380"/>
                <a:gd name="connsiteX3" fmla="*/ 300251 w 330958"/>
                <a:gd name="connsiteY3" fmla="*/ 49174 h 622380"/>
                <a:gd name="connsiteX4" fmla="*/ 303662 w 330958"/>
                <a:gd name="connsiteY4" fmla="*/ 66233 h 622380"/>
                <a:gd name="connsiteX5" fmla="*/ 310486 w 330958"/>
                <a:gd name="connsiteY5" fmla="*/ 107177 h 622380"/>
                <a:gd name="connsiteX6" fmla="*/ 317310 w 330958"/>
                <a:gd name="connsiteY6" fmla="*/ 131060 h 622380"/>
                <a:gd name="connsiteX7" fmla="*/ 307074 w 330958"/>
                <a:gd name="connsiteY7" fmla="*/ 134472 h 622380"/>
                <a:gd name="connsiteX8" fmla="*/ 317310 w 330958"/>
                <a:gd name="connsiteY8" fmla="*/ 137884 h 622380"/>
                <a:gd name="connsiteX9" fmla="*/ 307074 w 330958"/>
                <a:gd name="connsiteY9" fmla="*/ 134472 h 622380"/>
                <a:gd name="connsiteX10" fmla="*/ 313898 w 330958"/>
                <a:gd name="connsiteY10" fmla="*/ 144708 h 622380"/>
                <a:gd name="connsiteX11" fmla="*/ 313898 w 330958"/>
                <a:gd name="connsiteY11" fmla="*/ 216359 h 622380"/>
                <a:gd name="connsiteX12" fmla="*/ 310486 w 330958"/>
                <a:gd name="connsiteY12" fmla="*/ 233419 h 622380"/>
                <a:gd name="connsiteX13" fmla="*/ 307074 w 330958"/>
                <a:gd name="connsiteY13" fmla="*/ 243654 h 622380"/>
                <a:gd name="connsiteX14" fmla="*/ 317310 w 330958"/>
                <a:gd name="connsiteY14" fmla="*/ 267538 h 622380"/>
                <a:gd name="connsiteX15" fmla="*/ 320722 w 330958"/>
                <a:gd name="connsiteY15" fmla="*/ 291422 h 622380"/>
                <a:gd name="connsiteX16" fmla="*/ 324134 w 330958"/>
                <a:gd name="connsiteY16" fmla="*/ 322129 h 622380"/>
                <a:gd name="connsiteX17" fmla="*/ 330958 w 330958"/>
                <a:gd name="connsiteY17" fmla="*/ 346013 h 622380"/>
                <a:gd name="connsiteX18" fmla="*/ 324134 w 330958"/>
                <a:gd name="connsiteY18" fmla="*/ 414251 h 622380"/>
                <a:gd name="connsiteX19" fmla="*/ 317310 w 330958"/>
                <a:gd name="connsiteY19" fmla="*/ 434723 h 622380"/>
                <a:gd name="connsiteX20" fmla="*/ 303662 w 330958"/>
                <a:gd name="connsiteY20" fmla="*/ 458607 h 622380"/>
                <a:gd name="connsiteX21" fmla="*/ 296839 w 330958"/>
                <a:gd name="connsiteY21" fmla="*/ 482490 h 622380"/>
                <a:gd name="connsiteX22" fmla="*/ 290015 w 330958"/>
                <a:gd name="connsiteY22" fmla="*/ 496138 h 622380"/>
                <a:gd name="connsiteX23" fmla="*/ 283191 w 330958"/>
                <a:gd name="connsiteY23" fmla="*/ 516610 h 622380"/>
                <a:gd name="connsiteX24" fmla="*/ 269543 w 330958"/>
                <a:gd name="connsiteY24" fmla="*/ 537081 h 622380"/>
                <a:gd name="connsiteX25" fmla="*/ 262719 w 330958"/>
                <a:gd name="connsiteY25" fmla="*/ 547317 h 622380"/>
                <a:gd name="connsiteX26" fmla="*/ 252483 w 330958"/>
                <a:gd name="connsiteY26" fmla="*/ 557553 h 622380"/>
                <a:gd name="connsiteX27" fmla="*/ 245659 w 330958"/>
                <a:gd name="connsiteY27" fmla="*/ 567789 h 622380"/>
                <a:gd name="connsiteX28" fmla="*/ 225188 w 330958"/>
                <a:gd name="connsiteY28" fmla="*/ 588260 h 622380"/>
                <a:gd name="connsiteX29" fmla="*/ 214952 w 330958"/>
                <a:gd name="connsiteY29" fmla="*/ 598496 h 622380"/>
                <a:gd name="connsiteX30" fmla="*/ 194480 w 330958"/>
                <a:gd name="connsiteY30" fmla="*/ 615556 h 622380"/>
                <a:gd name="connsiteX31" fmla="*/ 174009 w 330958"/>
                <a:gd name="connsiteY31" fmla="*/ 622380 h 622380"/>
                <a:gd name="connsiteX32" fmla="*/ 153537 w 330958"/>
                <a:gd name="connsiteY32" fmla="*/ 618968 h 622380"/>
                <a:gd name="connsiteX33" fmla="*/ 119418 w 330958"/>
                <a:gd name="connsiteY33" fmla="*/ 608732 h 622380"/>
                <a:gd name="connsiteX34" fmla="*/ 109182 w 330958"/>
                <a:gd name="connsiteY34" fmla="*/ 605320 h 622380"/>
                <a:gd name="connsiteX35" fmla="*/ 98946 w 330958"/>
                <a:gd name="connsiteY35" fmla="*/ 598496 h 622380"/>
                <a:gd name="connsiteX36" fmla="*/ 88710 w 330958"/>
                <a:gd name="connsiteY36" fmla="*/ 595084 h 622380"/>
                <a:gd name="connsiteX37" fmla="*/ 78474 w 330958"/>
                <a:gd name="connsiteY37" fmla="*/ 588260 h 622380"/>
                <a:gd name="connsiteX38" fmla="*/ 58003 w 330958"/>
                <a:gd name="connsiteY38" fmla="*/ 581436 h 622380"/>
                <a:gd name="connsiteX39" fmla="*/ 51179 w 330958"/>
                <a:gd name="connsiteY39" fmla="*/ 571201 h 622380"/>
                <a:gd name="connsiteX40" fmla="*/ 44355 w 330958"/>
                <a:gd name="connsiteY40" fmla="*/ 550729 h 622380"/>
                <a:gd name="connsiteX41" fmla="*/ 34119 w 330958"/>
                <a:gd name="connsiteY41" fmla="*/ 537081 h 622380"/>
                <a:gd name="connsiteX42" fmla="*/ 23883 w 330958"/>
                <a:gd name="connsiteY42" fmla="*/ 513198 h 622380"/>
                <a:gd name="connsiteX43" fmla="*/ 10236 w 330958"/>
                <a:gd name="connsiteY43" fmla="*/ 479078 h 622380"/>
                <a:gd name="connsiteX44" fmla="*/ 6824 w 330958"/>
                <a:gd name="connsiteY44" fmla="*/ 468842 h 622380"/>
                <a:gd name="connsiteX45" fmla="*/ 6824 w 330958"/>
                <a:gd name="connsiteY45" fmla="*/ 434723 h 622380"/>
                <a:gd name="connsiteX46" fmla="*/ 0 w 330958"/>
                <a:gd name="connsiteY46" fmla="*/ 328953 h 622380"/>
                <a:gd name="connsiteX47" fmla="*/ 3412 w 330958"/>
                <a:gd name="connsiteY47" fmla="*/ 308481 h 622380"/>
                <a:gd name="connsiteX48" fmla="*/ 6824 w 330958"/>
                <a:gd name="connsiteY48" fmla="*/ 298245 h 622380"/>
                <a:gd name="connsiteX49" fmla="*/ 10236 w 330958"/>
                <a:gd name="connsiteY49" fmla="*/ 277774 h 622380"/>
                <a:gd name="connsiteX50" fmla="*/ 17059 w 330958"/>
                <a:gd name="connsiteY50" fmla="*/ 240242 h 622380"/>
                <a:gd name="connsiteX51" fmla="*/ 23883 w 330958"/>
                <a:gd name="connsiteY51" fmla="*/ 226595 h 622380"/>
                <a:gd name="connsiteX52" fmla="*/ 30707 w 330958"/>
                <a:gd name="connsiteY52" fmla="*/ 216359 h 622380"/>
                <a:gd name="connsiteX53" fmla="*/ 37531 w 330958"/>
                <a:gd name="connsiteY53" fmla="*/ 195887 h 622380"/>
                <a:gd name="connsiteX54" fmla="*/ 40943 w 330958"/>
                <a:gd name="connsiteY54" fmla="*/ 185651 h 622380"/>
                <a:gd name="connsiteX55" fmla="*/ 51179 w 330958"/>
                <a:gd name="connsiteY55" fmla="*/ 172004 h 622380"/>
                <a:gd name="connsiteX56" fmla="*/ 54591 w 330958"/>
                <a:gd name="connsiteY56" fmla="*/ 161768 h 622380"/>
                <a:gd name="connsiteX57" fmla="*/ 68239 w 330958"/>
                <a:gd name="connsiteY57" fmla="*/ 141296 h 622380"/>
                <a:gd name="connsiteX58" fmla="*/ 71651 w 330958"/>
                <a:gd name="connsiteY58" fmla="*/ 127648 h 622380"/>
                <a:gd name="connsiteX59" fmla="*/ 92122 w 330958"/>
                <a:gd name="connsiteY59" fmla="*/ 93529 h 622380"/>
                <a:gd name="connsiteX60" fmla="*/ 98946 w 330958"/>
                <a:gd name="connsiteY60" fmla="*/ 83293 h 622380"/>
                <a:gd name="connsiteX61" fmla="*/ 105770 w 330958"/>
                <a:gd name="connsiteY61" fmla="*/ 73057 h 622380"/>
                <a:gd name="connsiteX62" fmla="*/ 126242 w 330958"/>
                <a:gd name="connsiteY62" fmla="*/ 59410 h 622380"/>
                <a:gd name="connsiteX63" fmla="*/ 136477 w 330958"/>
                <a:gd name="connsiteY63" fmla="*/ 52586 h 622380"/>
                <a:gd name="connsiteX64" fmla="*/ 150125 w 330958"/>
                <a:gd name="connsiteY64" fmla="*/ 42350 h 622380"/>
                <a:gd name="connsiteX65" fmla="*/ 180833 w 330958"/>
                <a:gd name="connsiteY65" fmla="*/ 21878 h 622380"/>
                <a:gd name="connsiteX66" fmla="*/ 191068 w 330958"/>
                <a:gd name="connsiteY66" fmla="*/ 15054 h 622380"/>
                <a:gd name="connsiteX67" fmla="*/ 201304 w 330958"/>
                <a:gd name="connsiteY67" fmla="*/ 11642 h 622380"/>
                <a:gd name="connsiteX68" fmla="*/ 221776 w 330958"/>
                <a:gd name="connsiteY68" fmla="*/ 1407 h 622380"/>
                <a:gd name="connsiteX69" fmla="*/ 259307 w 330958"/>
                <a:gd name="connsiteY69" fmla="*/ 4819 h 62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330958" h="622380">
                  <a:moveTo>
                    <a:pt x="259307" y="4819"/>
                  </a:moveTo>
                  <a:cubicBezTo>
                    <a:pt x="268406" y="7094"/>
                    <a:pt x="271678" y="10365"/>
                    <a:pt x="276367" y="15054"/>
                  </a:cubicBezTo>
                  <a:cubicBezTo>
                    <a:pt x="279964" y="18650"/>
                    <a:pt x="280667" y="24286"/>
                    <a:pt x="283191" y="28702"/>
                  </a:cubicBezTo>
                  <a:cubicBezTo>
                    <a:pt x="289525" y="39786"/>
                    <a:pt x="290842" y="39765"/>
                    <a:pt x="300251" y="49174"/>
                  </a:cubicBezTo>
                  <a:cubicBezTo>
                    <a:pt x="301388" y="54860"/>
                    <a:pt x="302654" y="60522"/>
                    <a:pt x="303662" y="66233"/>
                  </a:cubicBezTo>
                  <a:cubicBezTo>
                    <a:pt x="306066" y="79859"/>
                    <a:pt x="307130" y="93754"/>
                    <a:pt x="310486" y="107177"/>
                  </a:cubicBezTo>
                  <a:cubicBezTo>
                    <a:pt x="314770" y="124313"/>
                    <a:pt x="312415" y="116376"/>
                    <a:pt x="317310" y="131060"/>
                  </a:cubicBezTo>
                  <a:cubicBezTo>
                    <a:pt x="313898" y="132197"/>
                    <a:pt x="303662" y="133335"/>
                    <a:pt x="307074" y="134472"/>
                  </a:cubicBezTo>
                  <a:lnTo>
                    <a:pt x="317310" y="137884"/>
                  </a:lnTo>
                  <a:lnTo>
                    <a:pt x="307074" y="134472"/>
                  </a:lnTo>
                  <a:cubicBezTo>
                    <a:pt x="309349" y="137884"/>
                    <a:pt x="313703" y="140612"/>
                    <a:pt x="313898" y="144708"/>
                  </a:cubicBezTo>
                  <a:cubicBezTo>
                    <a:pt x="318111" y="233189"/>
                    <a:pt x="302630" y="182554"/>
                    <a:pt x="313898" y="216359"/>
                  </a:cubicBezTo>
                  <a:cubicBezTo>
                    <a:pt x="312761" y="222046"/>
                    <a:pt x="311893" y="227793"/>
                    <a:pt x="310486" y="233419"/>
                  </a:cubicBezTo>
                  <a:cubicBezTo>
                    <a:pt x="309614" y="236908"/>
                    <a:pt x="307074" y="240058"/>
                    <a:pt x="307074" y="243654"/>
                  </a:cubicBezTo>
                  <a:cubicBezTo>
                    <a:pt x="307074" y="248674"/>
                    <a:pt x="315978" y="264873"/>
                    <a:pt x="317310" y="267538"/>
                  </a:cubicBezTo>
                  <a:cubicBezTo>
                    <a:pt x="318447" y="275499"/>
                    <a:pt x="319724" y="283442"/>
                    <a:pt x="320722" y="291422"/>
                  </a:cubicBezTo>
                  <a:cubicBezTo>
                    <a:pt x="321999" y="301641"/>
                    <a:pt x="322568" y="311950"/>
                    <a:pt x="324134" y="322129"/>
                  </a:cubicBezTo>
                  <a:cubicBezTo>
                    <a:pt x="325358" y="330086"/>
                    <a:pt x="328410" y="338369"/>
                    <a:pt x="330958" y="346013"/>
                  </a:cubicBezTo>
                  <a:cubicBezTo>
                    <a:pt x="320647" y="387255"/>
                    <a:pt x="337469" y="316459"/>
                    <a:pt x="324134" y="414251"/>
                  </a:cubicBezTo>
                  <a:cubicBezTo>
                    <a:pt x="323162" y="421378"/>
                    <a:pt x="320527" y="428289"/>
                    <a:pt x="317310" y="434723"/>
                  </a:cubicBezTo>
                  <a:cubicBezTo>
                    <a:pt x="308652" y="452039"/>
                    <a:pt x="313307" y="444139"/>
                    <a:pt x="303662" y="458607"/>
                  </a:cubicBezTo>
                  <a:cubicBezTo>
                    <a:pt x="301930" y="465536"/>
                    <a:pt x="299777" y="475635"/>
                    <a:pt x="296839" y="482490"/>
                  </a:cubicBezTo>
                  <a:cubicBezTo>
                    <a:pt x="294835" y="487165"/>
                    <a:pt x="291904" y="491415"/>
                    <a:pt x="290015" y="496138"/>
                  </a:cubicBezTo>
                  <a:cubicBezTo>
                    <a:pt x="287344" y="502817"/>
                    <a:pt x="287181" y="510625"/>
                    <a:pt x="283191" y="516610"/>
                  </a:cubicBezTo>
                  <a:lnTo>
                    <a:pt x="269543" y="537081"/>
                  </a:lnTo>
                  <a:cubicBezTo>
                    <a:pt x="267268" y="540493"/>
                    <a:pt x="265619" y="544417"/>
                    <a:pt x="262719" y="547317"/>
                  </a:cubicBezTo>
                  <a:cubicBezTo>
                    <a:pt x="259307" y="550729"/>
                    <a:pt x="255572" y="553846"/>
                    <a:pt x="252483" y="557553"/>
                  </a:cubicBezTo>
                  <a:cubicBezTo>
                    <a:pt x="249858" y="560703"/>
                    <a:pt x="248383" y="564724"/>
                    <a:pt x="245659" y="567789"/>
                  </a:cubicBezTo>
                  <a:cubicBezTo>
                    <a:pt x="239248" y="575002"/>
                    <a:pt x="232012" y="581436"/>
                    <a:pt x="225188" y="588260"/>
                  </a:cubicBezTo>
                  <a:lnTo>
                    <a:pt x="214952" y="598496"/>
                  </a:lnTo>
                  <a:cubicBezTo>
                    <a:pt x="208524" y="604924"/>
                    <a:pt x="203031" y="611756"/>
                    <a:pt x="194480" y="615556"/>
                  </a:cubicBezTo>
                  <a:cubicBezTo>
                    <a:pt x="187907" y="618477"/>
                    <a:pt x="174009" y="622380"/>
                    <a:pt x="174009" y="622380"/>
                  </a:cubicBezTo>
                  <a:cubicBezTo>
                    <a:pt x="167185" y="621243"/>
                    <a:pt x="160321" y="620325"/>
                    <a:pt x="153537" y="618968"/>
                  </a:cubicBezTo>
                  <a:cubicBezTo>
                    <a:pt x="140644" y="616389"/>
                    <a:pt x="132476" y="613085"/>
                    <a:pt x="119418" y="608732"/>
                  </a:cubicBezTo>
                  <a:cubicBezTo>
                    <a:pt x="116006" y="607595"/>
                    <a:pt x="112175" y="607315"/>
                    <a:pt x="109182" y="605320"/>
                  </a:cubicBezTo>
                  <a:cubicBezTo>
                    <a:pt x="105770" y="603045"/>
                    <a:pt x="102614" y="600330"/>
                    <a:pt x="98946" y="598496"/>
                  </a:cubicBezTo>
                  <a:cubicBezTo>
                    <a:pt x="95729" y="596888"/>
                    <a:pt x="91927" y="596692"/>
                    <a:pt x="88710" y="595084"/>
                  </a:cubicBezTo>
                  <a:cubicBezTo>
                    <a:pt x="85042" y="593250"/>
                    <a:pt x="82221" y="589926"/>
                    <a:pt x="78474" y="588260"/>
                  </a:cubicBezTo>
                  <a:cubicBezTo>
                    <a:pt x="71901" y="585339"/>
                    <a:pt x="58003" y="581436"/>
                    <a:pt x="58003" y="581436"/>
                  </a:cubicBezTo>
                  <a:cubicBezTo>
                    <a:pt x="55728" y="578024"/>
                    <a:pt x="52844" y="574948"/>
                    <a:pt x="51179" y="571201"/>
                  </a:cubicBezTo>
                  <a:cubicBezTo>
                    <a:pt x="48258" y="564628"/>
                    <a:pt x="48671" y="556484"/>
                    <a:pt x="44355" y="550729"/>
                  </a:cubicBezTo>
                  <a:cubicBezTo>
                    <a:pt x="40943" y="546180"/>
                    <a:pt x="37133" y="541903"/>
                    <a:pt x="34119" y="537081"/>
                  </a:cubicBezTo>
                  <a:cubicBezTo>
                    <a:pt x="23833" y="520623"/>
                    <a:pt x="30215" y="527971"/>
                    <a:pt x="23883" y="513198"/>
                  </a:cubicBezTo>
                  <a:cubicBezTo>
                    <a:pt x="8825" y="478064"/>
                    <a:pt x="25763" y="525663"/>
                    <a:pt x="10236" y="479078"/>
                  </a:cubicBezTo>
                  <a:lnTo>
                    <a:pt x="6824" y="468842"/>
                  </a:lnTo>
                  <a:cubicBezTo>
                    <a:pt x="14665" y="421798"/>
                    <a:pt x="9434" y="469960"/>
                    <a:pt x="6824" y="434723"/>
                  </a:cubicBezTo>
                  <a:cubicBezTo>
                    <a:pt x="-3567" y="294440"/>
                    <a:pt x="8964" y="400666"/>
                    <a:pt x="0" y="328953"/>
                  </a:cubicBezTo>
                  <a:cubicBezTo>
                    <a:pt x="1137" y="322129"/>
                    <a:pt x="1911" y="315234"/>
                    <a:pt x="3412" y="308481"/>
                  </a:cubicBezTo>
                  <a:cubicBezTo>
                    <a:pt x="4192" y="304970"/>
                    <a:pt x="6044" y="301756"/>
                    <a:pt x="6824" y="298245"/>
                  </a:cubicBezTo>
                  <a:cubicBezTo>
                    <a:pt x="8325" y="291492"/>
                    <a:pt x="9258" y="284622"/>
                    <a:pt x="10236" y="277774"/>
                  </a:cubicBezTo>
                  <a:cubicBezTo>
                    <a:pt x="12620" y="261086"/>
                    <a:pt x="11327" y="253617"/>
                    <a:pt x="17059" y="240242"/>
                  </a:cubicBezTo>
                  <a:cubicBezTo>
                    <a:pt x="19062" y="235567"/>
                    <a:pt x="21360" y="231011"/>
                    <a:pt x="23883" y="226595"/>
                  </a:cubicBezTo>
                  <a:cubicBezTo>
                    <a:pt x="25918" y="223035"/>
                    <a:pt x="29042" y="220106"/>
                    <a:pt x="30707" y="216359"/>
                  </a:cubicBezTo>
                  <a:cubicBezTo>
                    <a:pt x="33628" y="209786"/>
                    <a:pt x="35256" y="202711"/>
                    <a:pt x="37531" y="195887"/>
                  </a:cubicBezTo>
                  <a:cubicBezTo>
                    <a:pt x="38668" y="192475"/>
                    <a:pt x="38785" y="188528"/>
                    <a:pt x="40943" y="185651"/>
                  </a:cubicBezTo>
                  <a:lnTo>
                    <a:pt x="51179" y="172004"/>
                  </a:lnTo>
                  <a:cubicBezTo>
                    <a:pt x="52316" y="168592"/>
                    <a:pt x="52844" y="164912"/>
                    <a:pt x="54591" y="161768"/>
                  </a:cubicBezTo>
                  <a:cubicBezTo>
                    <a:pt x="58574" y="154599"/>
                    <a:pt x="68239" y="141296"/>
                    <a:pt x="68239" y="141296"/>
                  </a:cubicBezTo>
                  <a:cubicBezTo>
                    <a:pt x="69376" y="136747"/>
                    <a:pt x="70005" y="132039"/>
                    <a:pt x="71651" y="127648"/>
                  </a:cubicBezTo>
                  <a:cubicBezTo>
                    <a:pt x="76148" y="115656"/>
                    <a:pt x="85319" y="103734"/>
                    <a:pt x="92122" y="93529"/>
                  </a:cubicBezTo>
                  <a:lnTo>
                    <a:pt x="98946" y="83293"/>
                  </a:lnTo>
                  <a:cubicBezTo>
                    <a:pt x="101221" y="79881"/>
                    <a:pt x="102358" y="75332"/>
                    <a:pt x="105770" y="73057"/>
                  </a:cubicBezTo>
                  <a:lnTo>
                    <a:pt x="126242" y="59410"/>
                  </a:lnTo>
                  <a:cubicBezTo>
                    <a:pt x="129654" y="57136"/>
                    <a:pt x="133197" y="55046"/>
                    <a:pt x="136477" y="52586"/>
                  </a:cubicBezTo>
                  <a:cubicBezTo>
                    <a:pt x="141026" y="49174"/>
                    <a:pt x="145466" y="45611"/>
                    <a:pt x="150125" y="42350"/>
                  </a:cubicBezTo>
                  <a:cubicBezTo>
                    <a:pt x="150135" y="42343"/>
                    <a:pt x="175710" y="25294"/>
                    <a:pt x="180833" y="21878"/>
                  </a:cubicBezTo>
                  <a:cubicBezTo>
                    <a:pt x="184245" y="19603"/>
                    <a:pt x="187178" y="16351"/>
                    <a:pt x="191068" y="15054"/>
                  </a:cubicBezTo>
                  <a:cubicBezTo>
                    <a:pt x="194480" y="13917"/>
                    <a:pt x="198087" y="13250"/>
                    <a:pt x="201304" y="11642"/>
                  </a:cubicBezTo>
                  <a:cubicBezTo>
                    <a:pt x="213791" y="5399"/>
                    <a:pt x="208301" y="3857"/>
                    <a:pt x="221776" y="1407"/>
                  </a:cubicBezTo>
                  <a:cubicBezTo>
                    <a:pt x="242869" y="-2428"/>
                    <a:pt x="250208" y="2544"/>
                    <a:pt x="259307" y="4819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5216857" y="2681785"/>
              <a:ext cx="508379" cy="641445"/>
            </a:xfrm>
            <a:custGeom>
              <a:avLst/>
              <a:gdLst>
                <a:gd name="connsiteX0" fmla="*/ 40943 w 508379"/>
                <a:gd name="connsiteY0" fmla="*/ 303663 h 641445"/>
                <a:gd name="connsiteX1" fmla="*/ 37531 w 508379"/>
                <a:gd name="connsiteY1" fmla="*/ 279779 h 641445"/>
                <a:gd name="connsiteX2" fmla="*/ 30707 w 508379"/>
                <a:gd name="connsiteY2" fmla="*/ 269543 h 641445"/>
                <a:gd name="connsiteX3" fmla="*/ 23883 w 508379"/>
                <a:gd name="connsiteY3" fmla="*/ 245660 h 641445"/>
                <a:gd name="connsiteX4" fmla="*/ 27295 w 508379"/>
                <a:gd name="connsiteY4" fmla="*/ 191069 h 641445"/>
                <a:gd name="connsiteX5" fmla="*/ 37531 w 508379"/>
                <a:gd name="connsiteY5" fmla="*/ 160361 h 641445"/>
                <a:gd name="connsiteX6" fmla="*/ 40943 w 508379"/>
                <a:gd name="connsiteY6" fmla="*/ 150125 h 641445"/>
                <a:gd name="connsiteX7" fmla="*/ 54591 w 508379"/>
                <a:gd name="connsiteY7" fmla="*/ 129654 h 641445"/>
                <a:gd name="connsiteX8" fmla="*/ 68239 w 508379"/>
                <a:gd name="connsiteY8" fmla="*/ 98946 h 641445"/>
                <a:gd name="connsiteX9" fmla="*/ 71650 w 508379"/>
                <a:gd name="connsiteY9" fmla="*/ 88711 h 641445"/>
                <a:gd name="connsiteX10" fmla="*/ 85298 w 508379"/>
                <a:gd name="connsiteY10" fmla="*/ 68239 h 641445"/>
                <a:gd name="connsiteX11" fmla="*/ 88710 w 508379"/>
                <a:gd name="connsiteY11" fmla="*/ 58003 h 641445"/>
                <a:gd name="connsiteX12" fmla="*/ 119418 w 508379"/>
                <a:gd name="connsiteY12" fmla="*/ 34119 h 641445"/>
                <a:gd name="connsiteX13" fmla="*/ 139889 w 508379"/>
                <a:gd name="connsiteY13" fmla="*/ 27296 h 641445"/>
                <a:gd name="connsiteX14" fmla="*/ 160361 w 508379"/>
                <a:gd name="connsiteY14" fmla="*/ 13648 h 641445"/>
                <a:gd name="connsiteX15" fmla="*/ 170597 w 508379"/>
                <a:gd name="connsiteY15" fmla="*/ 6824 h 641445"/>
                <a:gd name="connsiteX16" fmla="*/ 191068 w 508379"/>
                <a:gd name="connsiteY16" fmla="*/ 0 h 641445"/>
                <a:gd name="connsiteX17" fmla="*/ 242247 w 508379"/>
                <a:gd name="connsiteY17" fmla="*/ 6824 h 641445"/>
                <a:gd name="connsiteX18" fmla="*/ 252483 w 508379"/>
                <a:gd name="connsiteY18" fmla="*/ 10236 h 641445"/>
                <a:gd name="connsiteX19" fmla="*/ 266131 w 508379"/>
                <a:gd name="connsiteY19" fmla="*/ 13648 h 641445"/>
                <a:gd name="connsiteX20" fmla="*/ 276367 w 508379"/>
                <a:gd name="connsiteY20" fmla="*/ 20472 h 641445"/>
                <a:gd name="connsiteX21" fmla="*/ 290015 w 508379"/>
                <a:gd name="connsiteY21" fmla="*/ 23884 h 641445"/>
                <a:gd name="connsiteX22" fmla="*/ 300250 w 508379"/>
                <a:gd name="connsiteY22" fmla="*/ 27296 h 641445"/>
                <a:gd name="connsiteX23" fmla="*/ 313898 w 508379"/>
                <a:gd name="connsiteY23" fmla="*/ 34119 h 641445"/>
                <a:gd name="connsiteX24" fmla="*/ 324134 w 508379"/>
                <a:gd name="connsiteY24" fmla="*/ 37531 h 641445"/>
                <a:gd name="connsiteX25" fmla="*/ 334370 w 508379"/>
                <a:gd name="connsiteY25" fmla="*/ 44355 h 641445"/>
                <a:gd name="connsiteX26" fmla="*/ 358253 w 508379"/>
                <a:gd name="connsiteY26" fmla="*/ 54591 h 641445"/>
                <a:gd name="connsiteX27" fmla="*/ 368489 w 508379"/>
                <a:gd name="connsiteY27" fmla="*/ 64827 h 641445"/>
                <a:gd name="connsiteX28" fmla="*/ 406021 w 508379"/>
                <a:gd name="connsiteY28" fmla="*/ 81887 h 641445"/>
                <a:gd name="connsiteX29" fmla="*/ 426492 w 508379"/>
                <a:gd name="connsiteY29" fmla="*/ 95534 h 641445"/>
                <a:gd name="connsiteX30" fmla="*/ 436728 w 508379"/>
                <a:gd name="connsiteY30" fmla="*/ 105770 h 641445"/>
                <a:gd name="connsiteX31" fmla="*/ 446964 w 508379"/>
                <a:gd name="connsiteY31" fmla="*/ 109182 h 641445"/>
                <a:gd name="connsiteX32" fmla="*/ 467436 w 508379"/>
                <a:gd name="connsiteY32" fmla="*/ 119418 h 641445"/>
                <a:gd name="connsiteX33" fmla="*/ 477671 w 508379"/>
                <a:gd name="connsiteY33" fmla="*/ 129654 h 641445"/>
                <a:gd name="connsiteX34" fmla="*/ 487907 w 508379"/>
                <a:gd name="connsiteY34" fmla="*/ 136478 h 641445"/>
                <a:gd name="connsiteX35" fmla="*/ 494731 w 508379"/>
                <a:gd name="connsiteY35" fmla="*/ 156949 h 641445"/>
                <a:gd name="connsiteX36" fmla="*/ 498143 w 508379"/>
                <a:gd name="connsiteY36" fmla="*/ 167185 h 641445"/>
                <a:gd name="connsiteX37" fmla="*/ 501555 w 508379"/>
                <a:gd name="connsiteY37" fmla="*/ 201305 h 641445"/>
                <a:gd name="connsiteX38" fmla="*/ 508379 w 508379"/>
                <a:gd name="connsiteY38" fmla="*/ 235424 h 641445"/>
                <a:gd name="connsiteX39" fmla="*/ 501555 w 508379"/>
                <a:gd name="connsiteY39" fmla="*/ 327546 h 641445"/>
                <a:gd name="connsiteX40" fmla="*/ 484495 w 508379"/>
                <a:gd name="connsiteY40" fmla="*/ 365078 h 641445"/>
                <a:gd name="connsiteX41" fmla="*/ 474259 w 508379"/>
                <a:gd name="connsiteY41" fmla="*/ 399197 h 641445"/>
                <a:gd name="connsiteX42" fmla="*/ 470847 w 508379"/>
                <a:gd name="connsiteY42" fmla="*/ 409433 h 641445"/>
                <a:gd name="connsiteX43" fmla="*/ 467436 w 508379"/>
                <a:gd name="connsiteY43" fmla="*/ 423081 h 641445"/>
                <a:gd name="connsiteX44" fmla="*/ 457200 w 508379"/>
                <a:gd name="connsiteY44" fmla="*/ 440140 h 641445"/>
                <a:gd name="connsiteX45" fmla="*/ 453788 w 508379"/>
                <a:gd name="connsiteY45" fmla="*/ 450376 h 641445"/>
                <a:gd name="connsiteX46" fmla="*/ 446964 w 508379"/>
                <a:gd name="connsiteY46" fmla="*/ 460612 h 641445"/>
                <a:gd name="connsiteX47" fmla="*/ 440140 w 508379"/>
                <a:gd name="connsiteY47" fmla="*/ 474260 h 641445"/>
                <a:gd name="connsiteX48" fmla="*/ 436728 w 508379"/>
                <a:gd name="connsiteY48" fmla="*/ 484496 h 641445"/>
                <a:gd name="connsiteX49" fmla="*/ 423080 w 508379"/>
                <a:gd name="connsiteY49" fmla="*/ 511791 h 641445"/>
                <a:gd name="connsiteX50" fmla="*/ 388961 w 508379"/>
                <a:gd name="connsiteY50" fmla="*/ 542499 h 641445"/>
                <a:gd name="connsiteX51" fmla="*/ 378725 w 508379"/>
                <a:gd name="connsiteY51" fmla="*/ 552734 h 641445"/>
                <a:gd name="connsiteX52" fmla="*/ 348018 w 508379"/>
                <a:gd name="connsiteY52" fmla="*/ 573206 h 641445"/>
                <a:gd name="connsiteX53" fmla="*/ 334370 w 508379"/>
                <a:gd name="connsiteY53" fmla="*/ 583442 h 641445"/>
                <a:gd name="connsiteX54" fmla="*/ 310486 w 508379"/>
                <a:gd name="connsiteY54" fmla="*/ 597090 h 641445"/>
                <a:gd name="connsiteX55" fmla="*/ 300250 w 508379"/>
                <a:gd name="connsiteY55" fmla="*/ 607325 h 641445"/>
                <a:gd name="connsiteX56" fmla="*/ 290015 w 508379"/>
                <a:gd name="connsiteY56" fmla="*/ 610737 h 641445"/>
                <a:gd name="connsiteX57" fmla="*/ 279779 w 508379"/>
                <a:gd name="connsiteY57" fmla="*/ 617561 h 641445"/>
                <a:gd name="connsiteX58" fmla="*/ 269543 w 508379"/>
                <a:gd name="connsiteY58" fmla="*/ 620973 h 641445"/>
                <a:gd name="connsiteX59" fmla="*/ 238836 w 508379"/>
                <a:gd name="connsiteY59" fmla="*/ 634621 h 641445"/>
                <a:gd name="connsiteX60" fmla="*/ 156949 w 508379"/>
                <a:gd name="connsiteY60" fmla="*/ 641445 h 641445"/>
                <a:gd name="connsiteX61" fmla="*/ 95534 w 508379"/>
                <a:gd name="connsiteY61" fmla="*/ 638033 h 641445"/>
                <a:gd name="connsiteX62" fmla="*/ 71650 w 508379"/>
                <a:gd name="connsiteY62" fmla="*/ 631209 h 641445"/>
                <a:gd name="connsiteX63" fmla="*/ 58003 w 508379"/>
                <a:gd name="connsiteY63" fmla="*/ 620973 h 641445"/>
                <a:gd name="connsiteX64" fmla="*/ 44355 w 508379"/>
                <a:gd name="connsiteY64" fmla="*/ 614149 h 641445"/>
                <a:gd name="connsiteX65" fmla="*/ 13647 w 508379"/>
                <a:gd name="connsiteY65" fmla="*/ 593678 h 641445"/>
                <a:gd name="connsiteX66" fmla="*/ 13647 w 508379"/>
                <a:gd name="connsiteY66" fmla="*/ 573206 h 641445"/>
                <a:gd name="connsiteX67" fmla="*/ 6824 w 508379"/>
                <a:gd name="connsiteY67" fmla="*/ 549322 h 641445"/>
                <a:gd name="connsiteX68" fmla="*/ 0 w 508379"/>
                <a:gd name="connsiteY68" fmla="*/ 525439 h 641445"/>
                <a:gd name="connsiteX69" fmla="*/ 3412 w 508379"/>
                <a:gd name="connsiteY69" fmla="*/ 501555 h 641445"/>
                <a:gd name="connsiteX70" fmla="*/ 6824 w 508379"/>
                <a:gd name="connsiteY70" fmla="*/ 481084 h 641445"/>
                <a:gd name="connsiteX71" fmla="*/ 3412 w 508379"/>
                <a:gd name="connsiteY71" fmla="*/ 470848 h 641445"/>
                <a:gd name="connsiteX72" fmla="*/ 13647 w 508379"/>
                <a:gd name="connsiteY72" fmla="*/ 450376 h 641445"/>
                <a:gd name="connsiteX73" fmla="*/ 23883 w 508379"/>
                <a:gd name="connsiteY73" fmla="*/ 446964 h 641445"/>
                <a:gd name="connsiteX74" fmla="*/ 27295 w 508379"/>
                <a:gd name="connsiteY74" fmla="*/ 436728 h 641445"/>
                <a:gd name="connsiteX75" fmla="*/ 30707 w 508379"/>
                <a:gd name="connsiteY75" fmla="*/ 412845 h 641445"/>
                <a:gd name="connsiteX76" fmla="*/ 40943 w 508379"/>
                <a:gd name="connsiteY76" fmla="*/ 406021 h 641445"/>
                <a:gd name="connsiteX77" fmla="*/ 51179 w 508379"/>
                <a:gd name="connsiteY77" fmla="*/ 385549 h 641445"/>
                <a:gd name="connsiteX78" fmla="*/ 58003 w 508379"/>
                <a:gd name="connsiteY78" fmla="*/ 375314 h 641445"/>
                <a:gd name="connsiteX79" fmla="*/ 61415 w 508379"/>
                <a:gd name="connsiteY79" fmla="*/ 365078 h 641445"/>
                <a:gd name="connsiteX80" fmla="*/ 58003 w 508379"/>
                <a:gd name="connsiteY80" fmla="*/ 354842 h 641445"/>
                <a:gd name="connsiteX81" fmla="*/ 54591 w 508379"/>
                <a:gd name="connsiteY81" fmla="*/ 334370 h 641445"/>
                <a:gd name="connsiteX82" fmla="*/ 51179 w 508379"/>
                <a:gd name="connsiteY82" fmla="*/ 320722 h 641445"/>
                <a:gd name="connsiteX83" fmla="*/ 44355 w 508379"/>
                <a:gd name="connsiteY83" fmla="*/ 310487 h 641445"/>
                <a:gd name="connsiteX84" fmla="*/ 40943 w 508379"/>
                <a:gd name="connsiteY84" fmla="*/ 303663 h 64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08379" h="641445">
                  <a:moveTo>
                    <a:pt x="40943" y="303663"/>
                  </a:moveTo>
                  <a:cubicBezTo>
                    <a:pt x="39806" y="298545"/>
                    <a:pt x="39842" y="287482"/>
                    <a:pt x="37531" y="279779"/>
                  </a:cubicBezTo>
                  <a:cubicBezTo>
                    <a:pt x="36353" y="275851"/>
                    <a:pt x="32541" y="273211"/>
                    <a:pt x="30707" y="269543"/>
                  </a:cubicBezTo>
                  <a:cubicBezTo>
                    <a:pt x="28259" y="264647"/>
                    <a:pt x="24977" y="250034"/>
                    <a:pt x="23883" y="245660"/>
                  </a:cubicBezTo>
                  <a:cubicBezTo>
                    <a:pt x="25020" y="227463"/>
                    <a:pt x="24832" y="209134"/>
                    <a:pt x="27295" y="191069"/>
                  </a:cubicBezTo>
                  <a:lnTo>
                    <a:pt x="37531" y="160361"/>
                  </a:lnTo>
                  <a:cubicBezTo>
                    <a:pt x="38668" y="156949"/>
                    <a:pt x="38948" y="153117"/>
                    <a:pt x="40943" y="150125"/>
                  </a:cubicBezTo>
                  <a:cubicBezTo>
                    <a:pt x="45492" y="143301"/>
                    <a:pt x="51998" y="137434"/>
                    <a:pt x="54591" y="129654"/>
                  </a:cubicBezTo>
                  <a:cubicBezTo>
                    <a:pt x="62712" y="105292"/>
                    <a:pt x="57425" y="115167"/>
                    <a:pt x="68239" y="98946"/>
                  </a:cubicBezTo>
                  <a:cubicBezTo>
                    <a:pt x="69376" y="95534"/>
                    <a:pt x="69904" y="91855"/>
                    <a:pt x="71650" y="88711"/>
                  </a:cubicBezTo>
                  <a:cubicBezTo>
                    <a:pt x="75633" y="81542"/>
                    <a:pt x="82704" y="76020"/>
                    <a:pt x="85298" y="68239"/>
                  </a:cubicBezTo>
                  <a:cubicBezTo>
                    <a:pt x="86435" y="64827"/>
                    <a:pt x="86715" y="60996"/>
                    <a:pt x="88710" y="58003"/>
                  </a:cubicBezTo>
                  <a:cubicBezTo>
                    <a:pt x="93757" y="50433"/>
                    <a:pt x="113608" y="36055"/>
                    <a:pt x="119418" y="34119"/>
                  </a:cubicBezTo>
                  <a:cubicBezTo>
                    <a:pt x="126242" y="31845"/>
                    <a:pt x="133904" y="31286"/>
                    <a:pt x="139889" y="27296"/>
                  </a:cubicBezTo>
                  <a:lnTo>
                    <a:pt x="160361" y="13648"/>
                  </a:lnTo>
                  <a:cubicBezTo>
                    <a:pt x="163773" y="11373"/>
                    <a:pt x="166707" y="8121"/>
                    <a:pt x="170597" y="6824"/>
                  </a:cubicBezTo>
                  <a:lnTo>
                    <a:pt x="191068" y="0"/>
                  </a:lnTo>
                  <a:cubicBezTo>
                    <a:pt x="205853" y="1643"/>
                    <a:pt x="226931" y="3420"/>
                    <a:pt x="242247" y="6824"/>
                  </a:cubicBezTo>
                  <a:cubicBezTo>
                    <a:pt x="245758" y="7604"/>
                    <a:pt x="249025" y="9248"/>
                    <a:pt x="252483" y="10236"/>
                  </a:cubicBezTo>
                  <a:cubicBezTo>
                    <a:pt x="256992" y="11524"/>
                    <a:pt x="261582" y="12511"/>
                    <a:pt x="266131" y="13648"/>
                  </a:cubicBezTo>
                  <a:cubicBezTo>
                    <a:pt x="269543" y="15923"/>
                    <a:pt x="272598" y="18857"/>
                    <a:pt x="276367" y="20472"/>
                  </a:cubicBezTo>
                  <a:cubicBezTo>
                    <a:pt x="280677" y="22319"/>
                    <a:pt x="285506" y="22596"/>
                    <a:pt x="290015" y="23884"/>
                  </a:cubicBezTo>
                  <a:cubicBezTo>
                    <a:pt x="293473" y="24872"/>
                    <a:pt x="296944" y="25879"/>
                    <a:pt x="300250" y="27296"/>
                  </a:cubicBezTo>
                  <a:cubicBezTo>
                    <a:pt x="304925" y="29299"/>
                    <a:pt x="309223" y="32116"/>
                    <a:pt x="313898" y="34119"/>
                  </a:cubicBezTo>
                  <a:cubicBezTo>
                    <a:pt x="317204" y="35536"/>
                    <a:pt x="320917" y="35923"/>
                    <a:pt x="324134" y="37531"/>
                  </a:cubicBezTo>
                  <a:cubicBezTo>
                    <a:pt x="327802" y="39365"/>
                    <a:pt x="330810" y="42320"/>
                    <a:pt x="334370" y="44355"/>
                  </a:cubicBezTo>
                  <a:cubicBezTo>
                    <a:pt x="346175" y="51100"/>
                    <a:pt x="346770" y="50763"/>
                    <a:pt x="358253" y="54591"/>
                  </a:cubicBezTo>
                  <a:cubicBezTo>
                    <a:pt x="361665" y="58003"/>
                    <a:pt x="364418" y="62236"/>
                    <a:pt x="368489" y="64827"/>
                  </a:cubicBezTo>
                  <a:cubicBezTo>
                    <a:pt x="385271" y="75507"/>
                    <a:pt x="390989" y="76876"/>
                    <a:pt x="406021" y="81887"/>
                  </a:cubicBezTo>
                  <a:cubicBezTo>
                    <a:pt x="412845" y="86436"/>
                    <a:pt x="420693" y="89735"/>
                    <a:pt x="426492" y="95534"/>
                  </a:cubicBezTo>
                  <a:cubicBezTo>
                    <a:pt x="429904" y="98946"/>
                    <a:pt x="432713" y="103093"/>
                    <a:pt x="436728" y="105770"/>
                  </a:cubicBezTo>
                  <a:cubicBezTo>
                    <a:pt x="439721" y="107765"/>
                    <a:pt x="443747" y="107574"/>
                    <a:pt x="446964" y="109182"/>
                  </a:cubicBezTo>
                  <a:cubicBezTo>
                    <a:pt x="473421" y="122411"/>
                    <a:pt x="441708" y="110842"/>
                    <a:pt x="467436" y="119418"/>
                  </a:cubicBezTo>
                  <a:cubicBezTo>
                    <a:pt x="470848" y="122830"/>
                    <a:pt x="473964" y="126565"/>
                    <a:pt x="477671" y="129654"/>
                  </a:cubicBezTo>
                  <a:cubicBezTo>
                    <a:pt x="480821" y="132279"/>
                    <a:pt x="485734" y="133001"/>
                    <a:pt x="487907" y="136478"/>
                  </a:cubicBezTo>
                  <a:cubicBezTo>
                    <a:pt x="491719" y="142577"/>
                    <a:pt x="492456" y="150125"/>
                    <a:pt x="494731" y="156949"/>
                  </a:cubicBezTo>
                  <a:lnTo>
                    <a:pt x="498143" y="167185"/>
                  </a:lnTo>
                  <a:cubicBezTo>
                    <a:pt x="499280" y="178558"/>
                    <a:pt x="499859" y="190001"/>
                    <a:pt x="501555" y="201305"/>
                  </a:cubicBezTo>
                  <a:cubicBezTo>
                    <a:pt x="503276" y="212775"/>
                    <a:pt x="508379" y="235424"/>
                    <a:pt x="508379" y="235424"/>
                  </a:cubicBezTo>
                  <a:cubicBezTo>
                    <a:pt x="506945" y="265536"/>
                    <a:pt x="508231" y="297507"/>
                    <a:pt x="501555" y="327546"/>
                  </a:cubicBezTo>
                  <a:cubicBezTo>
                    <a:pt x="497959" y="343728"/>
                    <a:pt x="491173" y="345044"/>
                    <a:pt x="484495" y="365078"/>
                  </a:cubicBezTo>
                  <a:cubicBezTo>
                    <a:pt x="468281" y="413718"/>
                    <a:pt x="484571" y="363107"/>
                    <a:pt x="474259" y="399197"/>
                  </a:cubicBezTo>
                  <a:cubicBezTo>
                    <a:pt x="473271" y="402655"/>
                    <a:pt x="471835" y="405975"/>
                    <a:pt x="470847" y="409433"/>
                  </a:cubicBezTo>
                  <a:cubicBezTo>
                    <a:pt x="469559" y="413942"/>
                    <a:pt x="469340" y="418796"/>
                    <a:pt x="467436" y="423081"/>
                  </a:cubicBezTo>
                  <a:cubicBezTo>
                    <a:pt x="464743" y="429141"/>
                    <a:pt x="460166" y="434209"/>
                    <a:pt x="457200" y="440140"/>
                  </a:cubicBezTo>
                  <a:cubicBezTo>
                    <a:pt x="455592" y="443357"/>
                    <a:pt x="455396" y="447159"/>
                    <a:pt x="453788" y="450376"/>
                  </a:cubicBezTo>
                  <a:cubicBezTo>
                    <a:pt x="451954" y="454044"/>
                    <a:pt x="448999" y="457052"/>
                    <a:pt x="446964" y="460612"/>
                  </a:cubicBezTo>
                  <a:cubicBezTo>
                    <a:pt x="444440" y="465028"/>
                    <a:pt x="442144" y="469585"/>
                    <a:pt x="440140" y="474260"/>
                  </a:cubicBezTo>
                  <a:cubicBezTo>
                    <a:pt x="438723" y="477566"/>
                    <a:pt x="437991" y="481128"/>
                    <a:pt x="436728" y="484496"/>
                  </a:cubicBezTo>
                  <a:cubicBezTo>
                    <a:pt x="432057" y="496951"/>
                    <a:pt x="430840" y="502091"/>
                    <a:pt x="423080" y="511791"/>
                  </a:cubicBezTo>
                  <a:cubicBezTo>
                    <a:pt x="384016" y="560623"/>
                    <a:pt x="419401" y="520758"/>
                    <a:pt x="388961" y="542499"/>
                  </a:cubicBezTo>
                  <a:cubicBezTo>
                    <a:pt x="385035" y="545303"/>
                    <a:pt x="382534" y="549772"/>
                    <a:pt x="378725" y="552734"/>
                  </a:cubicBezTo>
                  <a:cubicBezTo>
                    <a:pt x="348061" y="576583"/>
                    <a:pt x="368467" y="557869"/>
                    <a:pt x="348018" y="573206"/>
                  </a:cubicBezTo>
                  <a:cubicBezTo>
                    <a:pt x="343469" y="576618"/>
                    <a:pt x="339192" y="580428"/>
                    <a:pt x="334370" y="583442"/>
                  </a:cubicBezTo>
                  <a:cubicBezTo>
                    <a:pt x="321018" y="591787"/>
                    <a:pt x="321759" y="587697"/>
                    <a:pt x="310486" y="597090"/>
                  </a:cubicBezTo>
                  <a:cubicBezTo>
                    <a:pt x="306779" y="600179"/>
                    <a:pt x="304265" y="604649"/>
                    <a:pt x="300250" y="607325"/>
                  </a:cubicBezTo>
                  <a:cubicBezTo>
                    <a:pt x="297258" y="609320"/>
                    <a:pt x="293232" y="609129"/>
                    <a:pt x="290015" y="610737"/>
                  </a:cubicBezTo>
                  <a:cubicBezTo>
                    <a:pt x="286347" y="612571"/>
                    <a:pt x="283447" y="615727"/>
                    <a:pt x="279779" y="617561"/>
                  </a:cubicBezTo>
                  <a:cubicBezTo>
                    <a:pt x="276562" y="619169"/>
                    <a:pt x="272760" y="619365"/>
                    <a:pt x="269543" y="620973"/>
                  </a:cubicBezTo>
                  <a:cubicBezTo>
                    <a:pt x="252157" y="629666"/>
                    <a:pt x="265241" y="630220"/>
                    <a:pt x="238836" y="634621"/>
                  </a:cubicBezTo>
                  <a:cubicBezTo>
                    <a:pt x="198140" y="641404"/>
                    <a:pt x="225271" y="637649"/>
                    <a:pt x="156949" y="641445"/>
                  </a:cubicBezTo>
                  <a:cubicBezTo>
                    <a:pt x="136477" y="640308"/>
                    <a:pt x="115953" y="639889"/>
                    <a:pt x="95534" y="638033"/>
                  </a:cubicBezTo>
                  <a:cubicBezTo>
                    <a:pt x="89643" y="637497"/>
                    <a:pt x="77709" y="633229"/>
                    <a:pt x="71650" y="631209"/>
                  </a:cubicBezTo>
                  <a:cubicBezTo>
                    <a:pt x="67101" y="627797"/>
                    <a:pt x="62825" y="623987"/>
                    <a:pt x="58003" y="620973"/>
                  </a:cubicBezTo>
                  <a:cubicBezTo>
                    <a:pt x="53690" y="618277"/>
                    <a:pt x="48587" y="616970"/>
                    <a:pt x="44355" y="614149"/>
                  </a:cubicBezTo>
                  <a:cubicBezTo>
                    <a:pt x="6498" y="588912"/>
                    <a:pt x="45560" y="609635"/>
                    <a:pt x="13647" y="593678"/>
                  </a:cubicBezTo>
                  <a:cubicBezTo>
                    <a:pt x="4551" y="566382"/>
                    <a:pt x="13647" y="600502"/>
                    <a:pt x="13647" y="573206"/>
                  </a:cubicBezTo>
                  <a:cubicBezTo>
                    <a:pt x="13647" y="567869"/>
                    <a:pt x="8434" y="554956"/>
                    <a:pt x="6824" y="549322"/>
                  </a:cubicBezTo>
                  <a:cubicBezTo>
                    <a:pt x="-1745" y="519333"/>
                    <a:pt x="8181" y="549982"/>
                    <a:pt x="0" y="525439"/>
                  </a:cubicBezTo>
                  <a:cubicBezTo>
                    <a:pt x="1137" y="517478"/>
                    <a:pt x="2189" y="509504"/>
                    <a:pt x="3412" y="501555"/>
                  </a:cubicBezTo>
                  <a:cubicBezTo>
                    <a:pt x="4464" y="494718"/>
                    <a:pt x="6824" y="488002"/>
                    <a:pt x="6824" y="481084"/>
                  </a:cubicBezTo>
                  <a:cubicBezTo>
                    <a:pt x="6824" y="477487"/>
                    <a:pt x="4549" y="474260"/>
                    <a:pt x="3412" y="470848"/>
                  </a:cubicBezTo>
                  <a:cubicBezTo>
                    <a:pt x="5659" y="464106"/>
                    <a:pt x="7636" y="455185"/>
                    <a:pt x="13647" y="450376"/>
                  </a:cubicBezTo>
                  <a:cubicBezTo>
                    <a:pt x="16455" y="448129"/>
                    <a:pt x="20471" y="448101"/>
                    <a:pt x="23883" y="446964"/>
                  </a:cubicBezTo>
                  <a:cubicBezTo>
                    <a:pt x="25020" y="443552"/>
                    <a:pt x="26590" y="440255"/>
                    <a:pt x="27295" y="436728"/>
                  </a:cubicBezTo>
                  <a:cubicBezTo>
                    <a:pt x="28872" y="428842"/>
                    <a:pt x="27441" y="420194"/>
                    <a:pt x="30707" y="412845"/>
                  </a:cubicBezTo>
                  <a:cubicBezTo>
                    <a:pt x="32373" y="409098"/>
                    <a:pt x="37531" y="408296"/>
                    <a:pt x="40943" y="406021"/>
                  </a:cubicBezTo>
                  <a:cubicBezTo>
                    <a:pt x="60503" y="376681"/>
                    <a:pt x="37050" y="413806"/>
                    <a:pt x="51179" y="385549"/>
                  </a:cubicBezTo>
                  <a:cubicBezTo>
                    <a:pt x="53013" y="381881"/>
                    <a:pt x="55728" y="378726"/>
                    <a:pt x="58003" y="375314"/>
                  </a:cubicBezTo>
                  <a:cubicBezTo>
                    <a:pt x="59140" y="371902"/>
                    <a:pt x="61415" y="368675"/>
                    <a:pt x="61415" y="365078"/>
                  </a:cubicBezTo>
                  <a:cubicBezTo>
                    <a:pt x="61415" y="361481"/>
                    <a:pt x="58783" y="358353"/>
                    <a:pt x="58003" y="354842"/>
                  </a:cubicBezTo>
                  <a:cubicBezTo>
                    <a:pt x="56502" y="348089"/>
                    <a:pt x="55948" y="341154"/>
                    <a:pt x="54591" y="334370"/>
                  </a:cubicBezTo>
                  <a:cubicBezTo>
                    <a:pt x="53671" y="329772"/>
                    <a:pt x="53026" y="325032"/>
                    <a:pt x="51179" y="320722"/>
                  </a:cubicBezTo>
                  <a:cubicBezTo>
                    <a:pt x="49564" y="316953"/>
                    <a:pt x="45652" y="314377"/>
                    <a:pt x="44355" y="310487"/>
                  </a:cubicBezTo>
                  <a:cubicBezTo>
                    <a:pt x="43995" y="309408"/>
                    <a:pt x="42080" y="308781"/>
                    <a:pt x="40943" y="303663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3657600" y="2537077"/>
              <a:ext cx="381000" cy="622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865674" y="2629123"/>
              <a:ext cx="381000" cy="622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29369" y="2483834"/>
              <a:ext cx="6639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six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65674" y="2592680"/>
              <a:ext cx="9364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nine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2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72" y="1676400"/>
            <a:ext cx="6229255" cy="4953000"/>
          </a:xfrm>
        </p:spPr>
      </p:pic>
      <p:sp>
        <p:nvSpPr>
          <p:cNvPr id="7" name="Freeform 6"/>
          <p:cNvSpPr/>
          <p:nvPr/>
        </p:nvSpPr>
        <p:spPr bwMode="auto">
          <a:xfrm>
            <a:off x="2946183" y="4886960"/>
            <a:ext cx="3119337" cy="863600"/>
          </a:xfrm>
          <a:custGeom>
            <a:avLst/>
            <a:gdLst>
              <a:gd name="connsiteX0" fmla="*/ 325337 w 3119337"/>
              <a:gd name="connsiteY0" fmla="*/ 81280 h 863600"/>
              <a:gd name="connsiteX1" fmla="*/ 376137 w 3119337"/>
              <a:gd name="connsiteY1" fmla="*/ 71120 h 863600"/>
              <a:gd name="connsiteX2" fmla="*/ 406617 w 3119337"/>
              <a:gd name="connsiteY2" fmla="*/ 50800 h 863600"/>
              <a:gd name="connsiteX3" fmla="*/ 437097 w 3119337"/>
              <a:gd name="connsiteY3" fmla="*/ 40640 h 863600"/>
              <a:gd name="connsiteX4" fmla="*/ 467577 w 3119337"/>
              <a:gd name="connsiteY4" fmla="*/ 20320 h 863600"/>
              <a:gd name="connsiteX5" fmla="*/ 508217 w 3119337"/>
              <a:gd name="connsiteY5" fmla="*/ 10160 h 863600"/>
              <a:gd name="connsiteX6" fmla="*/ 538697 w 3119337"/>
              <a:gd name="connsiteY6" fmla="*/ 0 h 863600"/>
              <a:gd name="connsiteX7" fmla="*/ 691097 w 3119337"/>
              <a:gd name="connsiteY7" fmla="*/ 10160 h 863600"/>
              <a:gd name="connsiteX8" fmla="*/ 721577 w 3119337"/>
              <a:gd name="connsiteY8" fmla="*/ 20320 h 863600"/>
              <a:gd name="connsiteX9" fmla="*/ 752057 w 3119337"/>
              <a:gd name="connsiteY9" fmla="*/ 10160 h 863600"/>
              <a:gd name="connsiteX10" fmla="*/ 823177 w 3119337"/>
              <a:gd name="connsiteY10" fmla="*/ 0 h 863600"/>
              <a:gd name="connsiteX11" fmla="*/ 1087337 w 3119337"/>
              <a:gd name="connsiteY11" fmla="*/ 10160 h 863600"/>
              <a:gd name="connsiteX12" fmla="*/ 1168617 w 3119337"/>
              <a:gd name="connsiteY12" fmla="*/ 20320 h 863600"/>
              <a:gd name="connsiteX13" fmla="*/ 1524217 w 3119337"/>
              <a:gd name="connsiteY13" fmla="*/ 30480 h 863600"/>
              <a:gd name="connsiteX14" fmla="*/ 1646137 w 3119337"/>
              <a:gd name="connsiteY14" fmla="*/ 20320 h 863600"/>
              <a:gd name="connsiteX15" fmla="*/ 1686777 w 3119337"/>
              <a:gd name="connsiteY15" fmla="*/ 30480 h 863600"/>
              <a:gd name="connsiteX16" fmla="*/ 1869657 w 3119337"/>
              <a:gd name="connsiteY16" fmla="*/ 40640 h 863600"/>
              <a:gd name="connsiteX17" fmla="*/ 2022057 w 3119337"/>
              <a:gd name="connsiteY17" fmla="*/ 60960 h 863600"/>
              <a:gd name="connsiteX18" fmla="*/ 2062697 w 3119337"/>
              <a:gd name="connsiteY18" fmla="*/ 71120 h 863600"/>
              <a:gd name="connsiteX19" fmla="*/ 2397977 w 3119337"/>
              <a:gd name="connsiteY19" fmla="*/ 81280 h 863600"/>
              <a:gd name="connsiteX20" fmla="*/ 2530057 w 3119337"/>
              <a:gd name="connsiteY20" fmla="*/ 172720 h 863600"/>
              <a:gd name="connsiteX21" fmla="*/ 2570697 w 3119337"/>
              <a:gd name="connsiteY21" fmla="*/ 182880 h 863600"/>
              <a:gd name="connsiteX22" fmla="*/ 2601177 w 3119337"/>
              <a:gd name="connsiteY22" fmla="*/ 203200 h 863600"/>
              <a:gd name="connsiteX23" fmla="*/ 2631657 w 3119337"/>
              <a:gd name="connsiteY23" fmla="*/ 213360 h 863600"/>
              <a:gd name="connsiteX24" fmla="*/ 2855177 w 3119337"/>
              <a:gd name="connsiteY24" fmla="*/ 233680 h 863600"/>
              <a:gd name="connsiteX25" fmla="*/ 2895817 w 3119337"/>
              <a:gd name="connsiteY25" fmla="*/ 254000 h 863600"/>
              <a:gd name="connsiteX26" fmla="*/ 2946617 w 3119337"/>
              <a:gd name="connsiteY26" fmla="*/ 284480 h 863600"/>
              <a:gd name="connsiteX27" fmla="*/ 2997417 w 3119337"/>
              <a:gd name="connsiteY27" fmla="*/ 304800 h 863600"/>
              <a:gd name="connsiteX28" fmla="*/ 3027897 w 3119337"/>
              <a:gd name="connsiteY28" fmla="*/ 314960 h 863600"/>
              <a:gd name="connsiteX29" fmla="*/ 3058377 w 3119337"/>
              <a:gd name="connsiteY29" fmla="*/ 335280 h 863600"/>
              <a:gd name="connsiteX30" fmla="*/ 3099017 w 3119337"/>
              <a:gd name="connsiteY30" fmla="*/ 396240 h 863600"/>
              <a:gd name="connsiteX31" fmla="*/ 3119337 w 3119337"/>
              <a:gd name="connsiteY31" fmla="*/ 457200 h 863600"/>
              <a:gd name="connsiteX32" fmla="*/ 3099017 w 3119337"/>
              <a:gd name="connsiteY32" fmla="*/ 518160 h 863600"/>
              <a:gd name="connsiteX33" fmla="*/ 3068537 w 3119337"/>
              <a:gd name="connsiteY33" fmla="*/ 640080 h 863600"/>
              <a:gd name="connsiteX34" fmla="*/ 3048217 w 3119337"/>
              <a:gd name="connsiteY34" fmla="*/ 670560 h 863600"/>
              <a:gd name="connsiteX35" fmla="*/ 3038057 w 3119337"/>
              <a:gd name="connsiteY35" fmla="*/ 701040 h 863600"/>
              <a:gd name="connsiteX36" fmla="*/ 2977097 w 3119337"/>
              <a:gd name="connsiteY36" fmla="*/ 721360 h 863600"/>
              <a:gd name="connsiteX37" fmla="*/ 2956777 w 3119337"/>
              <a:gd name="connsiteY37" fmla="*/ 751840 h 863600"/>
              <a:gd name="connsiteX38" fmla="*/ 2895817 w 3119337"/>
              <a:gd name="connsiteY38" fmla="*/ 782320 h 863600"/>
              <a:gd name="connsiteX39" fmla="*/ 2865337 w 3119337"/>
              <a:gd name="connsiteY39" fmla="*/ 802640 h 863600"/>
              <a:gd name="connsiteX40" fmla="*/ 2804377 w 3119337"/>
              <a:gd name="connsiteY40" fmla="*/ 822960 h 863600"/>
              <a:gd name="connsiteX41" fmla="*/ 2773897 w 3119337"/>
              <a:gd name="connsiteY41" fmla="*/ 833120 h 863600"/>
              <a:gd name="connsiteX42" fmla="*/ 2641817 w 3119337"/>
              <a:gd name="connsiteY42" fmla="*/ 822960 h 863600"/>
              <a:gd name="connsiteX43" fmla="*/ 2611337 w 3119337"/>
              <a:gd name="connsiteY43" fmla="*/ 833120 h 863600"/>
              <a:gd name="connsiteX44" fmla="*/ 2570697 w 3119337"/>
              <a:gd name="connsiteY44" fmla="*/ 843280 h 863600"/>
              <a:gd name="connsiteX45" fmla="*/ 2448777 w 3119337"/>
              <a:gd name="connsiteY45" fmla="*/ 833120 h 863600"/>
              <a:gd name="connsiteX46" fmla="*/ 2408137 w 3119337"/>
              <a:gd name="connsiteY46" fmla="*/ 822960 h 863600"/>
              <a:gd name="connsiteX47" fmla="*/ 2347177 w 3119337"/>
              <a:gd name="connsiteY47" fmla="*/ 812800 h 863600"/>
              <a:gd name="connsiteX48" fmla="*/ 2245577 w 3119337"/>
              <a:gd name="connsiteY48" fmla="*/ 822960 h 863600"/>
              <a:gd name="connsiteX49" fmla="*/ 2174457 w 3119337"/>
              <a:gd name="connsiteY49" fmla="*/ 822960 h 863600"/>
              <a:gd name="connsiteX50" fmla="*/ 2093177 w 3119337"/>
              <a:gd name="connsiteY50" fmla="*/ 812800 h 863600"/>
              <a:gd name="connsiteX51" fmla="*/ 2032217 w 3119337"/>
              <a:gd name="connsiteY51" fmla="*/ 772160 h 863600"/>
              <a:gd name="connsiteX52" fmla="*/ 1950937 w 3119337"/>
              <a:gd name="connsiteY52" fmla="*/ 741680 h 863600"/>
              <a:gd name="connsiteX53" fmla="*/ 1879817 w 3119337"/>
              <a:gd name="connsiteY53" fmla="*/ 751840 h 863600"/>
              <a:gd name="connsiteX54" fmla="*/ 1818857 w 3119337"/>
              <a:gd name="connsiteY54" fmla="*/ 772160 h 863600"/>
              <a:gd name="connsiteX55" fmla="*/ 1666457 w 3119337"/>
              <a:gd name="connsiteY55" fmla="*/ 792480 h 863600"/>
              <a:gd name="connsiteX56" fmla="*/ 1595337 w 3119337"/>
              <a:gd name="connsiteY56" fmla="*/ 802640 h 863600"/>
              <a:gd name="connsiteX57" fmla="*/ 1554697 w 3119337"/>
              <a:gd name="connsiteY57" fmla="*/ 812800 h 863600"/>
              <a:gd name="connsiteX58" fmla="*/ 1412457 w 3119337"/>
              <a:gd name="connsiteY58" fmla="*/ 833120 h 863600"/>
              <a:gd name="connsiteX59" fmla="*/ 1381977 w 3119337"/>
              <a:gd name="connsiteY59" fmla="*/ 822960 h 863600"/>
              <a:gd name="connsiteX60" fmla="*/ 1310857 w 3119337"/>
              <a:gd name="connsiteY60" fmla="*/ 843280 h 863600"/>
              <a:gd name="connsiteX61" fmla="*/ 1260057 w 3119337"/>
              <a:gd name="connsiteY61" fmla="*/ 853440 h 863600"/>
              <a:gd name="connsiteX62" fmla="*/ 1219417 w 3119337"/>
              <a:gd name="connsiteY62" fmla="*/ 863600 h 863600"/>
              <a:gd name="connsiteX63" fmla="*/ 1056857 w 3119337"/>
              <a:gd name="connsiteY63" fmla="*/ 853440 h 863600"/>
              <a:gd name="connsiteX64" fmla="*/ 985737 w 3119337"/>
              <a:gd name="connsiteY64" fmla="*/ 843280 h 863600"/>
              <a:gd name="connsiteX65" fmla="*/ 772377 w 3119337"/>
              <a:gd name="connsiteY65" fmla="*/ 822960 h 863600"/>
              <a:gd name="connsiteX66" fmla="*/ 640297 w 3119337"/>
              <a:gd name="connsiteY66" fmla="*/ 802640 h 863600"/>
              <a:gd name="connsiteX67" fmla="*/ 579337 w 3119337"/>
              <a:gd name="connsiteY67" fmla="*/ 792480 h 863600"/>
              <a:gd name="connsiteX68" fmla="*/ 508217 w 3119337"/>
              <a:gd name="connsiteY68" fmla="*/ 762000 h 863600"/>
              <a:gd name="connsiteX69" fmla="*/ 477737 w 3119337"/>
              <a:gd name="connsiteY69" fmla="*/ 751840 h 863600"/>
              <a:gd name="connsiteX70" fmla="*/ 437097 w 3119337"/>
              <a:gd name="connsiteY70" fmla="*/ 741680 h 863600"/>
              <a:gd name="connsiteX71" fmla="*/ 406617 w 3119337"/>
              <a:gd name="connsiteY71" fmla="*/ 731520 h 863600"/>
              <a:gd name="connsiteX72" fmla="*/ 355817 w 3119337"/>
              <a:gd name="connsiteY72" fmla="*/ 721360 h 863600"/>
              <a:gd name="connsiteX73" fmla="*/ 274537 w 3119337"/>
              <a:gd name="connsiteY73" fmla="*/ 690880 h 863600"/>
              <a:gd name="connsiteX74" fmla="*/ 213577 w 3119337"/>
              <a:gd name="connsiteY74" fmla="*/ 680720 h 863600"/>
              <a:gd name="connsiteX75" fmla="*/ 142457 w 3119337"/>
              <a:gd name="connsiteY75" fmla="*/ 640080 h 863600"/>
              <a:gd name="connsiteX76" fmla="*/ 40857 w 3119337"/>
              <a:gd name="connsiteY76" fmla="*/ 579120 h 863600"/>
              <a:gd name="connsiteX77" fmla="*/ 20537 w 3119337"/>
              <a:gd name="connsiteY77" fmla="*/ 538480 h 863600"/>
              <a:gd name="connsiteX78" fmla="*/ 217 w 3119337"/>
              <a:gd name="connsiteY78" fmla="*/ 467360 h 863600"/>
              <a:gd name="connsiteX79" fmla="*/ 10377 w 3119337"/>
              <a:gd name="connsiteY79" fmla="*/ 436880 h 863600"/>
              <a:gd name="connsiteX80" fmla="*/ 217 w 3119337"/>
              <a:gd name="connsiteY80" fmla="*/ 396240 h 863600"/>
              <a:gd name="connsiteX81" fmla="*/ 20537 w 3119337"/>
              <a:gd name="connsiteY81" fmla="*/ 365760 h 863600"/>
              <a:gd name="connsiteX82" fmla="*/ 30697 w 3119337"/>
              <a:gd name="connsiteY82" fmla="*/ 335280 h 863600"/>
              <a:gd name="connsiteX83" fmla="*/ 20537 w 3119337"/>
              <a:gd name="connsiteY83" fmla="*/ 304800 h 863600"/>
              <a:gd name="connsiteX84" fmla="*/ 61177 w 3119337"/>
              <a:gd name="connsiteY84" fmla="*/ 254000 h 863600"/>
              <a:gd name="connsiteX85" fmla="*/ 91657 w 3119337"/>
              <a:gd name="connsiteY85" fmla="*/ 223520 h 863600"/>
              <a:gd name="connsiteX86" fmla="*/ 111977 w 3119337"/>
              <a:gd name="connsiteY86" fmla="*/ 193040 h 863600"/>
              <a:gd name="connsiteX87" fmla="*/ 203417 w 3119337"/>
              <a:gd name="connsiteY87" fmla="*/ 142240 h 863600"/>
              <a:gd name="connsiteX88" fmla="*/ 233897 w 3119337"/>
              <a:gd name="connsiteY88" fmla="*/ 121920 h 863600"/>
              <a:gd name="connsiteX89" fmla="*/ 305017 w 3119337"/>
              <a:gd name="connsiteY89" fmla="*/ 101600 h 863600"/>
              <a:gd name="connsiteX90" fmla="*/ 325337 w 3119337"/>
              <a:gd name="connsiteY90" fmla="*/ 8128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3119337" h="863600">
                <a:moveTo>
                  <a:pt x="325337" y="81280"/>
                </a:moveTo>
                <a:cubicBezTo>
                  <a:pt x="337190" y="76200"/>
                  <a:pt x="359968" y="77183"/>
                  <a:pt x="376137" y="71120"/>
                </a:cubicBezTo>
                <a:cubicBezTo>
                  <a:pt x="387570" y="66833"/>
                  <a:pt x="395695" y="56261"/>
                  <a:pt x="406617" y="50800"/>
                </a:cubicBezTo>
                <a:cubicBezTo>
                  <a:pt x="416196" y="46011"/>
                  <a:pt x="427518" y="45429"/>
                  <a:pt x="437097" y="40640"/>
                </a:cubicBezTo>
                <a:cubicBezTo>
                  <a:pt x="448019" y="35179"/>
                  <a:pt x="456354" y="25130"/>
                  <a:pt x="467577" y="20320"/>
                </a:cubicBezTo>
                <a:cubicBezTo>
                  <a:pt x="480412" y="14819"/>
                  <a:pt x="494791" y="13996"/>
                  <a:pt x="508217" y="10160"/>
                </a:cubicBezTo>
                <a:cubicBezTo>
                  <a:pt x="518515" y="7218"/>
                  <a:pt x="528537" y="3387"/>
                  <a:pt x="538697" y="0"/>
                </a:cubicBezTo>
                <a:cubicBezTo>
                  <a:pt x="589497" y="3387"/>
                  <a:pt x="640496" y="4538"/>
                  <a:pt x="691097" y="10160"/>
                </a:cubicBezTo>
                <a:cubicBezTo>
                  <a:pt x="701741" y="11343"/>
                  <a:pt x="710867" y="20320"/>
                  <a:pt x="721577" y="20320"/>
                </a:cubicBezTo>
                <a:cubicBezTo>
                  <a:pt x="732287" y="20320"/>
                  <a:pt x="741555" y="12260"/>
                  <a:pt x="752057" y="10160"/>
                </a:cubicBezTo>
                <a:cubicBezTo>
                  <a:pt x="775539" y="5464"/>
                  <a:pt x="799470" y="3387"/>
                  <a:pt x="823177" y="0"/>
                </a:cubicBezTo>
                <a:cubicBezTo>
                  <a:pt x="911230" y="3387"/>
                  <a:pt x="999371" y="4986"/>
                  <a:pt x="1087337" y="10160"/>
                </a:cubicBezTo>
                <a:cubicBezTo>
                  <a:pt x="1114594" y="11763"/>
                  <a:pt x="1141342" y="19051"/>
                  <a:pt x="1168617" y="20320"/>
                </a:cubicBezTo>
                <a:cubicBezTo>
                  <a:pt x="1287071" y="25829"/>
                  <a:pt x="1405684" y="27093"/>
                  <a:pt x="1524217" y="30480"/>
                </a:cubicBezTo>
                <a:cubicBezTo>
                  <a:pt x="1564857" y="27093"/>
                  <a:pt x="1605356" y="20320"/>
                  <a:pt x="1646137" y="20320"/>
                </a:cubicBezTo>
                <a:cubicBezTo>
                  <a:pt x="1660101" y="20320"/>
                  <a:pt x="1672871" y="29216"/>
                  <a:pt x="1686777" y="30480"/>
                </a:cubicBezTo>
                <a:cubicBezTo>
                  <a:pt x="1747580" y="36008"/>
                  <a:pt x="1808697" y="37253"/>
                  <a:pt x="1869657" y="40640"/>
                </a:cubicBezTo>
                <a:cubicBezTo>
                  <a:pt x="1999032" y="66515"/>
                  <a:pt x="1814187" y="31264"/>
                  <a:pt x="2022057" y="60960"/>
                </a:cubicBezTo>
                <a:cubicBezTo>
                  <a:pt x="2035880" y="62935"/>
                  <a:pt x="2048754" y="70366"/>
                  <a:pt x="2062697" y="71120"/>
                </a:cubicBezTo>
                <a:cubicBezTo>
                  <a:pt x="2174345" y="77155"/>
                  <a:pt x="2286217" y="77893"/>
                  <a:pt x="2397977" y="81280"/>
                </a:cubicBezTo>
                <a:cubicBezTo>
                  <a:pt x="2441890" y="115434"/>
                  <a:pt x="2478211" y="153278"/>
                  <a:pt x="2530057" y="172720"/>
                </a:cubicBezTo>
                <a:cubicBezTo>
                  <a:pt x="2543132" y="177623"/>
                  <a:pt x="2557150" y="179493"/>
                  <a:pt x="2570697" y="182880"/>
                </a:cubicBezTo>
                <a:cubicBezTo>
                  <a:pt x="2580857" y="189653"/>
                  <a:pt x="2590255" y="197739"/>
                  <a:pt x="2601177" y="203200"/>
                </a:cubicBezTo>
                <a:cubicBezTo>
                  <a:pt x="2610756" y="207989"/>
                  <a:pt x="2621024" y="212084"/>
                  <a:pt x="2631657" y="213360"/>
                </a:cubicBezTo>
                <a:cubicBezTo>
                  <a:pt x="2705938" y="222274"/>
                  <a:pt x="2780670" y="226907"/>
                  <a:pt x="2855177" y="233680"/>
                </a:cubicBezTo>
                <a:cubicBezTo>
                  <a:pt x="2868724" y="240453"/>
                  <a:pt x="2882577" y="246645"/>
                  <a:pt x="2895817" y="254000"/>
                </a:cubicBezTo>
                <a:cubicBezTo>
                  <a:pt x="2913079" y="263590"/>
                  <a:pt x="2928954" y="275649"/>
                  <a:pt x="2946617" y="284480"/>
                </a:cubicBezTo>
                <a:cubicBezTo>
                  <a:pt x="2962929" y="292636"/>
                  <a:pt x="2980340" y="298396"/>
                  <a:pt x="2997417" y="304800"/>
                </a:cubicBezTo>
                <a:cubicBezTo>
                  <a:pt x="3007445" y="308560"/>
                  <a:pt x="3018318" y="310171"/>
                  <a:pt x="3027897" y="314960"/>
                </a:cubicBezTo>
                <a:cubicBezTo>
                  <a:pt x="3038819" y="320421"/>
                  <a:pt x="3048217" y="328507"/>
                  <a:pt x="3058377" y="335280"/>
                </a:cubicBezTo>
                <a:cubicBezTo>
                  <a:pt x="3071924" y="355600"/>
                  <a:pt x="3091294" y="373072"/>
                  <a:pt x="3099017" y="396240"/>
                </a:cubicBezTo>
                <a:lnTo>
                  <a:pt x="3119337" y="457200"/>
                </a:lnTo>
                <a:cubicBezTo>
                  <a:pt x="3112564" y="477520"/>
                  <a:pt x="3102538" y="497032"/>
                  <a:pt x="3099017" y="518160"/>
                </a:cubicBezTo>
                <a:cubicBezTo>
                  <a:pt x="3093939" y="548631"/>
                  <a:pt x="3086427" y="613246"/>
                  <a:pt x="3068537" y="640080"/>
                </a:cubicBezTo>
                <a:cubicBezTo>
                  <a:pt x="3061764" y="650240"/>
                  <a:pt x="3053678" y="659638"/>
                  <a:pt x="3048217" y="670560"/>
                </a:cubicBezTo>
                <a:cubicBezTo>
                  <a:pt x="3043428" y="680139"/>
                  <a:pt x="3046772" y="694815"/>
                  <a:pt x="3038057" y="701040"/>
                </a:cubicBezTo>
                <a:cubicBezTo>
                  <a:pt x="3020628" y="713490"/>
                  <a:pt x="2977097" y="721360"/>
                  <a:pt x="2977097" y="721360"/>
                </a:cubicBezTo>
                <a:cubicBezTo>
                  <a:pt x="2970324" y="731520"/>
                  <a:pt x="2965411" y="743206"/>
                  <a:pt x="2956777" y="751840"/>
                </a:cubicBezTo>
                <a:cubicBezTo>
                  <a:pt x="2927660" y="780957"/>
                  <a:pt x="2928871" y="765793"/>
                  <a:pt x="2895817" y="782320"/>
                </a:cubicBezTo>
                <a:cubicBezTo>
                  <a:pt x="2884895" y="787781"/>
                  <a:pt x="2876495" y="797681"/>
                  <a:pt x="2865337" y="802640"/>
                </a:cubicBezTo>
                <a:cubicBezTo>
                  <a:pt x="2845764" y="811339"/>
                  <a:pt x="2824697" y="816187"/>
                  <a:pt x="2804377" y="822960"/>
                </a:cubicBezTo>
                <a:lnTo>
                  <a:pt x="2773897" y="833120"/>
                </a:lnTo>
                <a:cubicBezTo>
                  <a:pt x="2729870" y="829733"/>
                  <a:pt x="2685974" y="822960"/>
                  <a:pt x="2641817" y="822960"/>
                </a:cubicBezTo>
                <a:cubicBezTo>
                  <a:pt x="2631107" y="822960"/>
                  <a:pt x="2621635" y="830178"/>
                  <a:pt x="2611337" y="833120"/>
                </a:cubicBezTo>
                <a:cubicBezTo>
                  <a:pt x="2597911" y="836956"/>
                  <a:pt x="2584244" y="839893"/>
                  <a:pt x="2570697" y="843280"/>
                </a:cubicBezTo>
                <a:cubicBezTo>
                  <a:pt x="2530057" y="839893"/>
                  <a:pt x="2489243" y="838178"/>
                  <a:pt x="2448777" y="833120"/>
                </a:cubicBezTo>
                <a:cubicBezTo>
                  <a:pt x="2434921" y="831388"/>
                  <a:pt x="2421829" y="825698"/>
                  <a:pt x="2408137" y="822960"/>
                </a:cubicBezTo>
                <a:cubicBezTo>
                  <a:pt x="2387937" y="818920"/>
                  <a:pt x="2367497" y="816187"/>
                  <a:pt x="2347177" y="812800"/>
                </a:cubicBezTo>
                <a:cubicBezTo>
                  <a:pt x="2313310" y="816187"/>
                  <a:pt x="2279613" y="822960"/>
                  <a:pt x="2245577" y="822960"/>
                </a:cubicBezTo>
                <a:cubicBezTo>
                  <a:pt x="2156275" y="822960"/>
                  <a:pt x="2247538" y="798600"/>
                  <a:pt x="2174457" y="822960"/>
                </a:cubicBezTo>
                <a:cubicBezTo>
                  <a:pt x="2147364" y="819573"/>
                  <a:pt x="2118890" y="821983"/>
                  <a:pt x="2093177" y="812800"/>
                </a:cubicBezTo>
                <a:cubicBezTo>
                  <a:pt x="2070178" y="804586"/>
                  <a:pt x="2055385" y="779883"/>
                  <a:pt x="2032217" y="772160"/>
                </a:cubicBezTo>
                <a:cubicBezTo>
                  <a:pt x="1984435" y="756233"/>
                  <a:pt x="2011681" y="765977"/>
                  <a:pt x="1950937" y="741680"/>
                </a:cubicBezTo>
                <a:cubicBezTo>
                  <a:pt x="1927230" y="745067"/>
                  <a:pt x="1903151" y="746455"/>
                  <a:pt x="1879817" y="751840"/>
                </a:cubicBezTo>
                <a:cubicBezTo>
                  <a:pt x="1858946" y="756656"/>
                  <a:pt x="1840145" y="769795"/>
                  <a:pt x="1818857" y="772160"/>
                </a:cubicBezTo>
                <a:cubicBezTo>
                  <a:pt x="1666207" y="789121"/>
                  <a:pt x="1785030" y="774238"/>
                  <a:pt x="1666457" y="792480"/>
                </a:cubicBezTo>
                <a:cubicBezTo>
                  <a:pt x="1642788" y="796121"/>
                  <a:pt x="1618898" y="798356"/>
                  <a:pt x="1595337" y="802640"/>
                </a:cubicBezTo>
                <a:cubicBezTo>
                  <a:pt x="1581599" y="805138"/>
                  <a:pt x="1568471" y="810504"/>
                  <a:pt x="1554697" y="812800"/>
                </a:cubicBezTo>
                <a:cubicBezTo>
                  <a:pt x="1507454" y="820674"/>
                  <a:pt x="1412457" y="833120"/>
                  <a:pt x="1412457" y="833120"/>
                </a:cubicBezTo>
                <a:cubicBezTo>
                  <a:pt x="1402297" y="829733"/>
                  <a:pt x="1392687" y="822960"/>
                  <a:pt x="1381977" y="822960"/>
                </a:cubicBezTo>
                <a:cubicBezTo>
                  <a:pt x="1362973" y="822960"/>
                  <a:pt x="1330022" y="838489"/>
                  <a:pt x="1310857" y="843280"/>
                </a:cubicBezTo>
                <a:cubicBezTo>
                  <a:pt x="1294104" y="847468"/>
                  <a:pt x="1276914" y="849694"/>
                  <a:pt x="1260057" y="853440"/>
                </a:cubicBezTo>
                <a:cubicBezTo>
                  <a:pt x="1246426" y="856469"/>
                  <a:pt x="1232964" y="860213"/>
                  <a:pt x="1219417" y="863600"/>
                </a:cubicBezTo>
                <a:cubicBezTo>
                  <a:pt x="1165230" y="860213"/>
                  <a:pt x="1110945" y="858143"/>
                  <a:pt x="1056857" y="853440"/>
                </a:cubicBezTo>
                <a:cubicBezTo>
                  <a:pt x="1033000" y="851365"/>
                  <a:pt x="1009576" y="845550"/>
                  <a:pt x="985737" y="843280"/>
                </a:cubicBezTo>
                <a:cubicBezTo>
                  <a:pt x="736547" y="819548"/>
                  <a:pt x="932400" y="845820"/>
                  <a:pt x="772377" y="822960"/>
                </a:cubicBezTo>
                <a:cubicBezTo>
                  <a:pt x="705369" y="800624"/>
                  <a:pt x="766024" y="818356"/>
                  <a:pt x="640297" y="802640"/>
                </a:cubicBezTo>
                <a:cubicBezTo>
                  <a:pt x="619856" y="800085"/>
                  <a:pt x="599657" y="795867"/>
                  <a:pt x="579337" y="792480"/>
                </a:cubicBezTo>
                <a:cubicBezTo>
                  <a:pt x="532936" y="761546"/>
                  <a:pt x="565624" y="778402"/>
                  <a:pt x="508217" y="762000"/>
                </a:cubicBezTo>
                <a:cubicBezTo>
                  <a:pt x="497919" y="759058"/>
                  <a:pt x="488035" y="754782"/>
                  <a:pt x="477737" y="751840"/>
                </a:cubicBezTo>
                <a:cubicBezTo>
                  <a:pt x="464311" y="748004"/>
                  <a:pt x="450523" y="745516"/>
                  <a:pt x="437097" y="741680"/>
                </a:cubicBezTo>
                <a:cubicBezTo>
                  <a:pt x="426799" y="738738"/>
                  <a:pt x="417007" y="734117"/>
                  <a:pt x="406617" y="731520"/>
                </a:cubicBezTo>
                <a:cubicBezTo>
                  <a:pt x="389864" y="727332"/>
                  <a:pt x="372570" y="725548"/>
                  <a:pt x="355817" y="721360"/>
                </a:cubicBezTo>
                <a:cubicBezTo>
                  <a:pt x="283484" y="703277"/>
                  <a:pt x="377090" y="718849"/>
                  <a:pt x="274537" y="690880"/>
                </a:cubicBezTo>
                <a:cubicBezTo>
                  <a:pt x="254663" y="685460"/>
                  <a:pt x="233897" y="684107"/>
                  <a:pt x="213577" y="680720"/>
                </a:cubicBezTo>
                <a:cubicBezTo>
                  <a:pt x="108140" y="610428"/>
                  <a:pt x="271361" y="717423"/>
                  <a:pt x="142457" y="640080"/>
                </a:cubicBezTo>
                <a:cubicBezTo>
                  <a:pt x="19854" y="566518"/>
                  <a:pt x="133754" y="625569"/>
                  <a:pt x="40857" y="579120"/>
                </a:cubicBezTo>
                <a:cubicBezTo>
                  <a:pt x="34084" y="565573"/>
                  <a:pt x="26503" y="552401"/>
                  <a:pt x="20537" y="538480"/>
                </a:cubicBezTo>
                <a:cubicBezTo>
                  <a:pt x="11792" y="518074"/>
                  <a:pt x="5373" y="487983"/>
                  <a:pt x="217" y="467360"/>
                </a:cubicBezTo>
                <a:cubicBezTo>
                  <a:pt x="3604" y="457200"/>
                  <a:pt x="10377" y="447590"/>
                  <a:pt x="10377" y="436880"/>
                </a:cubicBezTo>
                <a:cubicBezTo>
                  <a:pt x="10377" y="422916"/>
                  <a:pt x="-1758" y="410063"/>
                  <a:pt x="217" y="396240"/>
                </a:cubicBezTo>
                <a:cubicBezTo>
                  <a:pt x="1944" y="384152"/>
                  <a:pt x="15076" y="376682"/>
                  <a:pt x="20537" y="365760"/>
                </a:cubicBezTo>
                <a:cubicBezTo>
                  <a:pt x="25326" y="356181"/>
                  <a:pt x="27310" y="345440"/>
                  <a:pt x="30697" y="335280"/>
                </a:cubicBezTo>
                <a:cubicBezTo>
                  <a:pt x="27310" y="325120"/>
                  <a:pt x="20537" y="315510"/>
                  <a:pt x="20537" y="304800"/>
                </a:cubicBezTo>
                <a:cubicBezTo>
                  <a:pt x="20537" y="268662"/>
                  <a:pt x="37773" y="273503"/>
                  <a:pt x="61177" y="254000"/>
                </a:cubicBezTo>
                <a:cubicBezTo>
                  <a:pt x="72215" y="244802"/>
                  <a:pt x="82459" y="234558"/>
                  <a:pt x="91657" y="223520"/>
                </a:cubicBezTo>
                <a:cubicBezTo>
                  <a:pt x="99474" y="214139"/>
                  <a:pt x="102787" y="201081"/>
                  <a:pt x="111977" y="193040"/>
                </a:cubicBezTo>
                <a:cubicBezTo>
                  <a:pt x="197403" y="118292"/>
                  <a:pt x="142947" y="172475"/>
                  <a:pt x="203417" y="142240"/>
                </a:cubicBezTo>
                <a:cubicBezTo>
                  <a:pt x="214339" y="136779"/>
                  <a:pt x="222674" y="126730"/>
                  <a:pt x="233897" y="121920"/>
                </a:cubicBezTo>
                <a:cubicBezTo>
                  <a:pt x="279471" y="102388"/>
                  <a:pt x="265474" y="121371"/>
                  <a:pt x="305017" y="101600"/>
                </a:cubicBezTo>
                <a:cubicBezTo>
                  <a:pt x="309301" y="99458"/>
                  <a:pt x="313484" y="86360"/>
                  <a:pt x="325337" y="81280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286296" y="2502955"/>
            <a:ext cx="2438940" cy="820275"/>
            <a:chOff x="3286296" y="2502955"/>
            <a:chExt cx="2438940" cy="820275"/>
          </a:xfrm>
        </p:grpSpPr>
        <p:sp>
          <p:nvSpPr>
            <p:cNvPr id="8" name="Freeform 7"/>
            <p:cNvSpPr/>
            <p:nvPr/>
          </p:nvSpPr>
          <p:spPr bwMode="auto">
            <a:xfrm>
              <a:off x="3442648" y="2537077"/>
              <a:ext cx="330958" cy="622380"/>
            </a:xfrm>
            <a:custGeom>
              <a:avLst/>
              <a:gdLst>
                <a:gd name="connsiteX0" fmla="*/ 259307 w 330958"/>
                <a:gd name="connsiteY0" fmla="*/ 4819 h 622380"/>
                <a:gd name="connsiteX1" fmla="*/ 276367 w 330958"/>
                <a:gd name="connsiteY1" fmla="*/ 15054 h 622380"/>
                <a:gd name="connsiteX2" fmla="*/ 283191 w 330958"/>
                <a:gd name="connsiteY2" fmla="*/ 28702 h 622380"/>
                <a:gd name="connsiteX3" fmla="*/ 300251 w 330958"/>
                <a:gd name="connsiteY3" fmla="*/ 49174 h 622380"/>
                <a:gd name="connsiteX4" fmla="*/ 303662 w 330958"/>
                <a:gd name="connsiteY4" fmla="*/ 66233 h 622380"/>
                <a:gd name="connsiteX5" fmla="*/ 310486 w 330958"/>
                <a:gd name="connsiteY5" fmla="*/ 107177 h 622380"/>
                <a:gd name="connsiteX6" fmla="*/ 317310 w 330958"/>
                <a:gd name="connsiteY6" fmla="*/ 131060 h 622380"/>
                <a:gd name="connsiteX7" fmla="*/ 307074 w 330958"/>
                <a:gd name="connsiteY7" fmla="*/ 134472 h 622380"/>
                <a:gd name="connsiteX8" fmla="*/ 317310 w 330958"/>
                <a:gd name="connsiteY8" fmla="*/ 137884 h 622380"/>
                <a:gd name="connsiteX9" fmla="*/ 307074 w 330958"/>
                <a:gd name="connsiteY9" fmla="*/ 134472 h 622380"/>
                <a:gd name="connsiteX10" fmla="*/ 313898 w 330958"/>
                <a:gd name="connsiteY10" fmla="*/ 144708 h 622380"/>
                <a:gd name="connsiteX11" fmla="*/ 313898 w 330958"/>
                <a:gd name="connsiteY11" fmla="*/ 216359 h 622380"/>
                <a:gd name="connsiteX12" fmla="*/ 310486 w 330958"/>
                <a:gd name="connsiteY12" fmla="*/ 233419 h 622380"/>
                <a:gd name="connsiteX13" fmla="*/ 307074 w 330958"/>
                <a:gd name="connsiteY13" fmla="*/ 243654 h 622380"/>
                <a:gd name="connsiteX14" fmla="*/ 317310 w 330958"/>
                <a:gd name="connsiteY14" fmla="*/ 267538 h 622380"/>
                <a:gd name="connsiteX15" fmla="*/ 320722 w 330958"/>
                <a:gd name="connsiteY15" fmla="*/ 291422 h 622380"/>
                <a:gd name="connsiteX16" fmla="*/ 324134 w 330958"/>
                <a:gd name="connsiteY16" fmla="*/ 322129 h 622380"/>
                <a:gd name="connsiteX17" fmla="*/ 330958 w 330958"/>
                <a:gd name="connsiteY17" fmla="*/ 346013 h 622380"/>
                <a:gd name="connsiteX18" fmla="*/ 324134 w 330958"/>
                <a:gd name="connsiteY18" fmla="*/ 414251 h 622380"/>
                <a:gd name="connsiteX19" fmla="*/ 317310 w 330958"/>
                <a:gd name="connsiteY19" fmla="*/ 434723 h 622380"/>
                <a:gd name="connsiteX20" fmla="*/ 303662 w 330958"/>
                <a:gd name="connsiteY20" fmla="*/ 458607 h 622380"/>
                <a:gd name="connsiteX21" fmla="*/ 296839 w 330958"/>
                <a:gd name="connsiteY21" fmla="*/ 482490 h 622380"/>
                <a:gd name="connsiteX22" fmla="*/ 290015 w 330958"/>
                <a:gd name="connsiteY22" fmla="*/ 496138 h 622380"/>
                <a:gd name="connsiteX23" fmla="*/ 283191 w 330958"/>
                <a:gd name="connsiteY23" fmla="*/ 516610 h 622380"/>
                <a:gd name="connsiteX24" fmla="*/ 269543 w 330958"/>
                <a:gd name="connsiteY24" fmla="*/ 537081 h 622380"/>
                <a:gd name="connsiteX25" fmla="*/ 262719 w 330958"/>
                <a:gd name="connsiteY25" fmla="*/ 547317 h 622380"/>
                <a:gd name="connsiteX26" fmla="*/ 252483 w 330958"/>
                <a:gd name="connsiteY26" fmla="*/ 557553 h 622380"/>
                <a:gd name="connsiteX27" fmla="*/ 245659 w 330958"/>
                <a:gd name="connsiteY27" fmla="*/ 567789 h 622380"/>
                <a:gd name="connsiteX28" fmla="*/ 225188 w 330958"/>
                <a:gd name="connsiteY28" fmla="*/ 588260 h 622380"/>
                <a:gd name="connsiteX29" fmla="*/ 214952 w 330958"/>
                <a:gd name="connsiteY29" fmla="*/ 598496 h 622380"/>
                <a:gd name="connsiteX30" fmla="*/ 194480 w 330958"/>
                <a:gd name="connsiteY30" fmla="*/ 615556 h 622380"/>
                <a:gd name="connsiteX31" fmla="*/ 174009 w 330958"/>
                <a:gd name="connsiteY31" fmla="*/ 622380 h 622380"/>
                <a:gd name="connsiteX32" fmla="*/ 153537 w 330958"/>
                <a:gd name="connsiteY32" fmla="*/ 618968 h 622380"/>
                <a:gd name="connsiteX33" fmla="*/ 119418 w 330958"/>
                <a:gd name="connsiteY33" fmla="*/ 608732 h 622380"/>
                <a:gd name="connsiteX34" fmla="*/ 109182 w 330958"/>
                <a:gd name="connsiteY34" fmla="*/ 605320 h 622380"/>
                <a:gd name="connsiteX35" fmla="*/ 98946 w 330958"/>
                <a:gd name="connsiteY35" fmla="*/ 598496 h 622380"/>
                <a:gd name="connsiteX36" fmla="*/ 88710 w 330958"/>
                <a:gd name="connsiteY36" fmla="*/ 595084 h 622380"/>
                <a:gd name="connsiteX37" fmla="*/ 78474 w 330958"/>
                <a:gd name="connsiteY37" fmla="*/ 588260 h 622380"/>
                <a:gd name="connsiteX38" fmla="*/ 58003 w 330958"/>
                <a:gd name="connsiteY38" fmla="*/ 581436 h 622380"/>
                <a:gd name="connsiteX39" fmla="*/ 51179 w 330958"/>
                <a:gd name="connsiteY39" fmla="*/ 571201 h 622380"/>
                <a:gd name="connsiteX40" fmla="*/ 44355 w 330958"/>
                <a:gd name="connsiteY40" fmla="*/ 550729 h 622380"/>
                <a:gd name="connsiteX41" fmla="*/ 34119 w 330958"/>
                <a:gd name="connsiteY41" fmla="*/ 537081 h 622380"/>
                <a:gd name="connsiteX42" fmla="*/ 23883 w 330958"/>
                <a:gd name="connsiteY42" fmla="*/ 513198 h 622380"/>
                <a:gd name="connsiteX43" fmla="*/ 10236 w 330958"/>
                <a:gd name="connsiteY43" fmla="*/ 479078 h 622380"/>
                <a:gd name="connsiteX44" fmla="*/ 6824 w 330958"/>
                <a:gd name="connsiteY44" fmla="*/ 468842 h 622380"/>
                <a:gd name="connsiteX45" fmla="*/ 6824 w 330958"/>
                <a:gd name="connsiteY45" fmla="*/ 434723 h 622380"/>
                <a:gd name="connsiteX46" fmla="*/ 0 w 330958"/>
                <a:gd name="connsiteY46" fmla="*/ 328953 h 622380"/>
                <a:gd name="connsiteX47" fmla="*/ 3412 w 330958"/>
                <a:gd name="connsiteY47" fmla="*/ 308481 h 622380"/>
                <a:gd name="connsiteX48" fmla="*/ 6824 w 330958"/>
                <a:gd name="connsiteY48" fmla="*/ 298245 h 622380"/>
                <a:gd name="connsiteX49" fmla="*/ 10236 w 330958"/>
                <a:gd name="connsiteY49" fmla="*/ 277774 h 622380"/>
                <a:gd name="connsiteX50" fmla="*/ 17059 w 330958"/>
                <a:gd name="connsiteY50" fmla="*/ 240242 h 622380"/>
                <a:gd name="connsiteX51" fmla="*/ 23883 w 330958"/>
                <a:gd name="connsiteY51" fmla="*/ 226595 h 622380"/>
                <a:gd name="connsiteX52" fmla="*/ 30707 w 330958"/>
                <a:gd name="connsiteY52" fmla="*/ 216359 h 622380"/>
                <a:gd name="connsiteX53" fmla="*/ 37531 w 330958"/>
                <a:gd name="connsiteY53" fmla="*/ 195887 h 622380"/>
                <a:gd name="connsiteX54" fmla="*/ 40943 w 330958"/>
                <a:gd name="connsiteY54" fmla="*/ 185651 h 622380"/>
                <a:gd name="connsiteX55" fmla="*/ 51179 w 330958"/>
                <a:gd name="connsiteY55" fmla="*/ 172004 h 622380"/>
                <a:gd name="connsiteX56" fmla="*/ 54591 w 330958"/>
                <a:gd name="connsiteY56" fmla="*/ 161768 h 622380"/>
                <a:gd name="connsiteX57" fmla="*/ 68239 w 330958"/>
                <a:gd name="connsiteY57" fmla="*/ 141296 h 622380"/>
                <a:gd name="connsiteX58" fmla="*/ 71651 w 330958"/>
                <a:gd name="connsiteY58" fmla="*/ 127648 h 622380"/>
                <a:gd name="connsiteX59" fmla="*/ 92122 w 330958"/>
                <a:gd name="connsiteY59" fmla="*/ 93529 h 622380"/>
                <a:gd name="connsiteX60" fmla="*/ 98946 w 330958"/>
                <a:gd name="connsiteY60" fmla="*/ 83293 h 622380"/>
                <a:gd name="connsiteX61" fmla="*/ 105770 w 330958"/>
                <a:gd name="connsiteY61" fmla="*/ 73057 h 622380"/>
                <a:gd name="connsiteX62" fmla="*/ 126242 w 330958"/>
                <a:gd name="connsiteY62" fmla="*/ 59410 h 622380"/>
                <a:gd name="connsiteX63" fmla="*/ 136477 w 330958"/>
                <a:gd name="connsiteY63" fmla="*/ 52586 h 622380"/>
                <a:gd name="connsiteX64" fmla="*/ 150125 w 330958"/>
                <a:gd name="connsiteY64" fmla="*/ 42350 h 622380"/>
                <a:gd name="connsiteX65" fmla="*/ 180833 w 330958"/>
                <a:gd name="connsiteY65" fmla="*/ 21878 h 622380"/>
                <a:gd name="connsiteX66" fmla="*/ 191068 w 330958"/>
                <a:gd name="connsiteY66" fmla="*/ 15054 h 622380"/>
                <a:gd name="connsiteX67" fmla="*/ 201304 w 330958"/>
                <a:gd name="connsiteY67" fmla="*/ 11642 h 622380"/>
                <a:gd name="connsiteX68" fmla="*/ 221776 w 330958"/>
                <a:gd name="connsiteY68" fmla="*/ 1407 h 622380"/>
                <a:gd name="connsiteX69" fmla="*/ 259307 w 330958"/>
                <a:gd name="connsiteY69" fmla="*/ 4819 h 62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330958" h="622380">
                  <a:moveTo>
                    <a:pt x="259307" y="4819"/>
                  </a:moveTo>
                  <a:cubicBezTo>
                    <a:pt x="268406" y="7094"/>
                    <a:pt x="271678" y="10365"/>
                    <a:pt x="276367" y="15054"/>
                  </a:cubicBezTo>
                  <a:cubicBezTo>
                    <a:pt x="279964" y="18650"/>
                    <a:pt x="280667" y="24286"/>
                    <a:pt x="283191" y="28702"/>
                  </a:cubicBezTo>
                  <a:cubicBezTo>
                    <a:pt x="289525" y="39786"/>
                    <a:pt x="290842" y="39765"/>
                    <a:pt x="300251" y="49174"/>
                  </a:cubicBezTo>
                  <a:cubicBezTo>
                    <a:pt x="301388" y="54860"/>
                    <a:pt x="302654" y="60522"/>
                    <a:pt x="303662" y="66233"/>
                  </a:cubicBezTo>
                  <a:cubicBezTo>
                    <a:pt x="306066" y="79859"/>
                    <a:pt x="307130" y="93754"/>
                    <a:pt x="310486" y="107177"/>
                  </a:cubicBezTo>
                  <a:cubicBezTo>
                    <a:pt x="314770" y="124313"/>
                    <a:pt x="312415" y="116376"/>
                    <a:pt x="317310" y="131060"/>
                  </a:cubicBezTo>
                  <a:cubicBezTo>
                    <a:pt x="313898" y="132197"/>
                    <a:pt x="303662" y="133335"/>
                    <a:pt x="307074" y="134472"/>
                  </a:cubicBezTo>
                  <a:lnTo>
                    <a:pt x="317310" y="137884"/>
                  </a:lnTo>
                  <a:lnTo>
                    <a:pt x="307074" y="134472"/>
                  </a:lnTo>
                  <a:cubicBezTo>
                    <a:pt x="309349" y="137884"/>
                    <a:pt x="313703" y="140612"/>
                    <a:pt x="313898" y="144708"/>
                  </a:cubicBezTo>
                  <a:cubicBezTo>
                    <a:pt x="318111" y="233189"/>
                    <a:pt x="302630" y="182554"/>
                    <a:pt x="313898" y="216359"/>
                  </a:cubicBezTo>
                  <a:cubicBezTo>
                    <a:pt x="312761" y="222046"/>
                    <a:pt x="311893" y="227793"/>
                    <a:pt x="310486" y="233419"/>
                  </a:cubicBezTo>
                  <a:cubicBezTo>
                    <a:pt x="309614" y="236908"/>
                    <a:pt x="307074" y="240058"/>
                    <a:pt x="307074" y="243654"/>
                  </a:cubicBezTo>
                  <a:cubicBezTo>
                    <a:pt x="307074" y="248674"/>
                    <a:pt x="315978" y="264873"/>
                    <a:pt x="317310" y="267538"/>
                  </a:cubicBezTo>
                  <a:cubicBezTo>
                    <a:pt x="318447" y="275499"/>
                    <a:pt x="319724" y="283442"/>
                    <a:pt x="320722" y="291422"/>
                  </a:cubicBezTo>
                  <a:cubicBezTo>
                    <a:pt x="321999" y="301641"/>
                    <a:pt x="322568" y="311950"/>
                    <a:pt x="324134" y="322129"/>
                  </a:cubicBezTo>
                  <a:cubicBezTo>
                    <a:pt x="325358" y="330086"/>
                    <a:pt x="328410" y="338369"/>
                    <a:pt x="330958" y="346013"/>
                  </a:cubicBezTo>
                  <a:cubicBezTo>
                    <a:pt x="320647" y="387255"/>
                    <a:pt x="337469" y="316459"/>
                    <a:pt x="324134" y="414251"/>
                  </a:cubicBezTo>
                  <a:cubicBezTo>
                    <a:pt x="323162" y="421378"/>
                    <a:pt x="320527" y="428289"/>
                    <a:pt x="317310" y="434723"/>
                  </a:cubicBezTo>
                  <a:cubicBezTo>
                    <a:pt x="308652" y="452039"/>
                    <a:pt x="313307" y="444139"/>
                    <a:pt x="303662" y="458607"/>
                  </a:cubicBezTo>
                  <a:cubicBezTo>
                    <a:pt x="301930" y="465536"/>
                    <a:pt x="299777" y="475635"/>
                    <a:pt x="296839" y="482490"/>
                  </a:cubicBezTo>
                  <a:cubicBezTo>
                    <a:pt x="294835" y="487165"/>
                    <a:pt x="291904" y="491415"/>
                    <a:pt x="290015" y="496138"/>
                  </a:cubicBezTo>
                  <a:cubicBezTo>
                    <a:pt x="287344" y="502817"/>
                    <a:pt x="287181" y="510625"/>
                    <a:pt x="283191" y="516610"/>
                  </a:cubicBezTo>
                  <a:lnTo>
                    <a:pt x="269543" y="537081"/>
                  </a:lnTo>
                  <a:cubicBezTo>
                    <a:pt x="267268" y="540493"/>
                    <a:pt x="265619" y="544417"/>
                    <a:pt x="262719" y="547317"/>
                  </a:cubicBezTo>
                  <a:cubicBezTo>
                    <a:pt x="259307" y="550729"/>
                    <a:pt x="255572" y="553846"/>
                    <a:pt x="252483" y="557553"/>
                  </a:cubicBezTo>
                  <a:cubicBezTo>
                    <a:pt x="249858" y="560703"/>
                    <a:pt x="248383" y="564724"/>
                    <a:pt x="245659" y="567789"/>
                  </a:cubicBezTo>
                  <a:cubicBezTo>
                    <a:pt x="239248" y="575002"/>
                    <a:pt x="232012" y="581436"/>
                    <a:pt x="225188" y="588260"/>
                  </a:cubicBezTo>
                  <a:lnTo>
                    <a:pt x="214952" y="598496"/>
                  </a:lnTo>
                  <a:cubicBezTo>
                    <a:pt x="208524" y="604924"/>
                    <a:pt x="203031" y="611756"/>
                    <a:pt x="194480" y="615556"/>
                  </a:cubicBezTo>
                  <a:cubicBezTo>
                    <a:pt x="187907" y="618477"/>
                    <a:pt x="174009" y="622380"/>
                    <a:pt x="174009" y="622380"/>
                  </a:cubicBezTo>
                  <a:cubicBezTo>
                    <a:pt x="167185" y="621243"/>
                    <a:pt x="160321" y="620325"/>
                    <a:pt x="153537" y="618968"/>
                  </a:cubicBezTo>
                  <a:cubicBezTo>
                    <a:pt x="140644" y="616389"/>
                    <a:pt x="132476" y="613085"/>
                    <a:pt x="119418" y="608732"/>
                  </a:cubicBezTo>
                  <a:cubicBezTo>
                    <a:pt x="116006" y="607595"/>
                    <a:pt x="112175" y="607315"/>
                    <a:pt x="109182" y="605320"/>
                  </a:cubicBezTo>
                  <a:cubicBezTo>
                    <a:pt x="105770" y="603045"/>
                    <a:pt x="102614" y="600330"/>
                    <a:pt x="98946" y="598496"/>
                  </a:cubicBezTo>
                  <a:cubicBezTo>
                    <a:pt x="95729" y="596888"/>
                    <a:pt x="91927" y="596692"/>
                    <a:pt x="88710" y="595084"/>
                  </a:cubicBezTo>
                  <a:cubicBezTo>
                    <a:pt x="85042" y="593250"/>
                    <a:pt x="82221" y="589926"/>
                    <a:pt x="78474" y="588260"/>
                  </a:cubicBezTo>
                  <a:cubicBezTo>
                    <a:pt x="71901" y="585339"/>
                    <a:pt x="58003" y="581436"/>
                    <a:pt x="58003" y="581436"/>
                  </a:cubicBezTo>
                  <a:cubicBezTo>
                    <a:pt x="55728" y="578024"/>
                    <a:pt x="52844" y="574948"/>
                    <a:pt x="51179" y="571201"/>
                  </a:cubicBezTo>
                  <a:cubicBezTo>
                    <a:pt x="48258" y="564628"/>
                    <a:pt x="48671" y="556484"/>
                    <a:pt x="44355" y="550729"/>
                  </a:cubicBezTo>
                  <a:cubicBezTo>
                    <a:pt x="40943" y="546180"/>
                    <a:pt x="37133" y="541903"/>
                    <a:pt x="34119" y="537081"/>
                  </a:cubicBezTo>
                  <a:cubicBezTo>
                    <a:pt x="23833" y="520623"/>
                    <a:pt x="30215" y="527971"/>
                    <a:pt x="23883" y="513198"/>
                  </a:cubicBezTo>
                  <a:cubicBezTo>
                    <a:pt x="8825" y="478064"/>
                    <a:pt x="25763" y="525663"/>
                    <a:pt x="10236" y="479078"/>
                  </a:cubicBezTo>
                  <a:lnTo>
                    <a:pt x="6824" y="468842"/>
                  </a:lnTo>
                  <a:cubicBezTo>
                    <a:pt x="14665" y="421798"/>
                    <a:pt x="9434" y="469960"/>
                    <a:pt x="6824" y="434723"/>
                  </a:cubicBezTo>
                  <a:cubicBezTo>
                    <a:pt x="-3567" y="294440"/>
                    <a:pt x="8964" y="400666"/>
                    <a:pt x="0" y="328953"/>
                  </a:cubicBezTo>
                  <a:cubicBezTo>
                    <a:pt x="1137" y="322129"/>
                    <a:pt x="1911" y="315234"/>
                    <a:pt x="3412" y="308481"/>
                  </a:cubicBezTo>
                  <a:cubicBezTo>
                    <a:pt x="4192" y="304970"/>
                    <a:pt x="6044" y="301756"/>
                    <a:pt x="6824" y="298245"/>
                  </a:cubicBezTo>
                  <a:cubicBezTo>
                    <a:pt x="8325" y="291492"/>
                    <a:pt x="9258" y="284622"/>
                    <a:pt x="10236" y="277774"/>
                  </a:cubicBezTo>
                  <a:cubicBezTo>
                    <a:pt x="12620" y="261086"/>
                    <a:pt x="11327" y="253617"/>
                    <a:pt x="17059" y="240242"/>
                  </a:cubicBezTo>
                  <a:cubicBezTo>
                    <a:pt x="19062" y="235567"/>
                    <a:pt x="21360" y="231011"/>
                    <a:pt x="23883" y="226595"/>
                  </a:cubicBezTo>
                  <a:cubicBezTo>
                    <a:pt x="25918" y="223035"/>
                    <a:pt x="29042" y="220106"/>
                    <a:pt x="30707" y="216359"/>
                  </a:cubicBezTo>
                  <a:cubicBezTo>
                    <a:pt x="33628" y="209786"/>
                    <a:pt x="35256" y="202711"/>
                    <a:pt x="37531" y="195887"/>
                  </a:cubicBezTo>
                  <a:cubicBezTo>
                    <a:pt x="38668" y="192475"/>
                    <a:pt x="38785" y="188528"/>
                    <a:pt x="40943" y="185651"/>
                  </a:cubicBezTo>
                  <a:lnTo>
                    <a:pt x="51179" y="172004"/>
                  </a:lnTo>
                  <a:cubicBezTo>
                    <a:pt x="52316" y="168592"/>
                    <a:pt x="52844" y="164912"/>
                    <a:pt x="54591" y="161768"/>
                  </a:cubicBezTo>
                  <a:cubicBezTo>
                    <a:pt x="58574" y="154599"/>
                    <a:pt x="68239" y="141296"/>
                    <a:pt x="68239" y="141296"/>
                  </a:cubicBezTo>
                  <a:cubicBezTo>
                    <a:pt x="69376" y="136747"/>
                    <a:pt x="70005" y="132039"/>
                    <a:pt x="71651" y="127648"/>
                  </a:cubicBezTo>
                  <a:cubicBezTo>
                    <a:pt x="76148" y="115656"/>
                    <a:pt x="85319" y="103734"/>
                    <a:pt x="92122" y="93529"/>
                  </a:cubicBezTo>
                  <a:lnTo>
                    <a:pt x="98946" y="83293"/>
                  </a:lnTo>
                  <a:cubicBezTo>
                    <a:pt x="101221" y="79881"/>
                    <a:pt x="102358" y="75332"/>
                    <a:pt x="105770" y="73057"/>
                  </a:cubicBezTo>
                  <a:lnTo>
                    <a:pt x="126242" y="59410"/>
                  </a:lnTo>
                  <a:cubicBezTo>
                    <a:pt x="129654" y="57136"/>
                    <a:pt x="133197" y="55046"/>
                    <a:pt x="136477" y="52586"/>
                  </a:cubicBezTo>
                  <a:cubicBezTo>
                    <a:pt x="141026" y="49174"/>
                    <a:pt x="145466" y="45611"/>
                    <a:pt x="150125" y="42350"/>
                  </a:cubicBezTo>
                  <a:cubicBezTo>
                    <a:pt x="150135" y="42343"/>
                    <a:pt x="175710" y="25294"/>
                    <a:pt x="180833" y="21878"/>
                  </a:cubicBezTo>
                  <a:cubicBezTo>
                    <a:pt x="184245" y="19603"/>
                    <a:pt x="187178" y="16351"/>
                    <a:pt x="191068" y="15054"/>
                  </a:cubicBezTo>
                  <a:cubicBezTo>
                    <a:pt x="194480" y="13917"/>
                    <a:pt x="198087" y="13250"/>
                    <a:pt x="201304" y="11642"/>
                  </a:cubicBezTo>
                  <a:cubicBezTo>
                    <a:pt x="213791" y="5399"/>
                    <a:pt x="208301" y="3857"/>
                    <a:pt x="221776" y="1407"/>
                  </a:cubicBezTo>
                  <a:cubicBezTo>
                    <a:pt x="242869" y="-2428"/>
                    <a:pt x="250208" y="2544"/>
                    <a:pt x="259307" y="4819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5216857" y="2681785"/>
              <a:ext cx="508379" cy="641445"/>
            </a:xfrm>
            <a:custGeom>
              <a:avLst/>
              <a:gdLst>
                <a:gd name="connsiteX0" fmla="*/ 40943 w 508379"/>
                <a:gd name="connsiteY0" fmla="*/ 303663 h 641445"/>
                <a:gd name="connsiteX1" fmla="*/ 37531 w 508379"/>
                <a:gd name="connsiteY1" fmla="*/ 279779 h 641445"/>
                <a:gd name="connsiteX2" fmla="*/ 30707 w 508379"/>
                <a:gd name="connsiteY2" fmla="*/ 269543 h 641445"/>
                <a:gd name="connsiteX3" fmla="*/ 23883 w 508379"/>
                <a:gd name="connsiteY3" fmla="*/ 245660 h 641445"/>
                <a:gd name="connsiteX4" fmla="*/ 27295 w 508379"/>
                <a:gd name="connsiteY4" fmla="*/ 191069 h 641445"/>
                <a:gd name="connsiteX5" fmla="*/ 37531 w 508379"/>
                <a:gd name="connsiteY5" fmla="*/ 160361 h 641445"/>
                <a:gd name="connsiteX6" fmla="*/ 40943 w 508379"/>
                <a:gd name="connsiteY6" fmla="*/ 150125 h 641445"/>
                <a:gd name="connsiteX7" fmla="*/ 54591 w 508379"/>
                <a:gd name="connsiteY7" fmla="*/ 129654 h 641445"/>
                <a:gd name="connsiteX8" fmla="*/ 68239 w 508379"/>
                <a:gd name="connsiteY8" fmla="*/ 98946 h 641445"/>
                <a:gd name="connsiteX9" fmla="*/ 71650 w 508379"/>
                <a:gd name="connsiteY9" fmla="*/ 88711 h 641445"/>
                <a:gd name="connsiteX10" fmla="*/ 85298 w 508379"/>
                <a:gd name="connsiteY10" fmla="*/ 68239 h 641445"/>
                <a:gd name="connsiteX11" fmla="*/ 88710 w 508379"/>
                <a:gd name="connsiteY11" fmla="*/ 58003 h 641445"/>
                <a:gd name="connsiteX12" fmla="*/ 119418 w 508379"/>
                <a:gd name="connsiteY12" fmla="*/ 34119 h 641445"/>
                <a:gd name="connsiteX13" fmla="*/ 139889 w 508379"/>
                <a:gd name="connsiteY13" fmla="*/ 27296 h 641445"/>
                <a:gd name="connsiteX14" fmla="*/ 160361 w 508379"/>
                <a:gd name="connsiteY14" fmla="*/ 13648 h 641445"/>
                <a:gd name="connsiteX15" fmla="*/ 170597 w 508379"/>
                <a:gd name="connsiteY15" fmla="*/ 6824 h 641445"/>
                <a:gd name="connsiteX16" fmla="*/ 191068 w 508379"/>
                <a:gd name="connsiteY16" fmla="*/ 0 h 641445"/>
                <a:gd name="connsiteX17" fmla="*/ 242247 w 508379"/>
                <a:gd name="connsiteY17" fmla="*/ 6824 h 641445"/>
                <a:gd name="connsiteX18" fmla="*/ 252483 w 508379"/>
                <a:gd name="connsiteY18" fmla="*/ 10236 h 641445"/>
                <a:gd name="connsiteX19" fmla="*/ 266131 w 508379"/>
                <a:gd name="connsiteY19" fmla="*/ 13648 h 641445"/>
                <a:gd name="connsiteX20" fmla="*/ 276367 w 508379"/>
                <a:gd name="connsiteY20" fmla="*/ 20472 h 641445"/>
                <a:gd name="connsiteX21" fmla="*/ 290015 w 508379"/>
                <a:gd name="connsiteY21" fmla="*/ 23884 h 641445"/>
                <a:gd name="connsiteX22" fmla="*/ 300250 w 508379"/>
                <a:gd name="connsiteY22" fmla="*/ 27296 h 641445"/>
                <a:gd name="connsiteX23" fmla="*/ 313898 w 508379"/>
                <a:gd name="connsiteY23" fmla="*/ 34119 h 641445"/>
                <a:gd name="connsiteX24" fmla="*/ 324134 w 508379"/>
                <a:gd name="connsiteY24" fmla="*/ 37531 h 641445"/>
                <a:gd name="connsiteX25" fmla="*/ 334370 w 508379"/>
                <a:gd name="connsiteY25" fmla="*/ 44355 h 641445"/>
                <a:gd name="connsiteX26" fmla="*/ 358253 w 508379"/>
                <a:gd name="connsiteY26" fmla="*/ 54591 h 641445"/>
                <a:gd name="connsiteX27" fmla="*/ 368489 w 508379"/>
                <a:gd name="connsiteY27" fmla="*/ 64827 h 641445"/>
                <a:gd name="connsiteX28" fmla="*/ 406021 w 508379"/>
                <a:gd name="connsiteY28" fmla="*/ 81887 h 641445"/>
                <a:gd name="connsiteX29" fmla="*/ 426492 w 508379"/>
                <a:gd name="connsiteY29" fmla="*/ 95534 h 641445"/>
                <a:gd name="connsiteX30" fmla="*/ 436728 w 508379"/>
                <a:gd name="connsiteY30" fmla="*/ 105770 h 641445"/>
                <a:gd name="connsiteX31" fmla="*/ 446964 w 508379"/>
                <a:gd name="connsiteY31" fmla="*/ 109182 h 641445"/>
                <a:gd name="connsiteX32" fmla="*/ 467436 w 508379"/>
                <a:gd name="connsiteY32" fmla="*/ 119418 h 641445"/>
                <a:gd name="connsiteX33" fmla="*/ 477671 w 508379"/>
                <a:gd name="connsiteY33" fmla="*/ 129654 h 641445"/>
                <a:gd name="connsiteX34" fmla="*/ 487907 w 508379"/>
                <a:gd name="connsiteY34" fmla="*/ 136478 h 641445"/>
                <a:gd name="connsiteX35" fmla="*/ 494731 w 508379"/>
                <a:gd name="connsiteY35" fmla="*/ 156949 h 641445"/>
                <a:gd name="connsiteX36" fmla="*/ 498143 w 508379"/>
                <a:gd name="connsiteY36" fmla="*/ 167185 h 641445"/>
                <a:gd name="connsiteX37" fmla="*/ 501555 w 508379"/>
                <a:gd name="connsiteY37" fmla="*/ 201305 h 641445"/>
                <a:gd name="connsiteX38" fmla="*/ 508379 w 508379"/>
                <a:gd name="connsiteY38" fmla="*/ 235424 h 641445"/>
                <a:gd name="connsiteX39" fmla="*/ 501555 w 508379"/>
                <a:gd name="connsiteY39" fmla="*/ 327546 h 641445"/>
                <a:gd name="connsiteX40" fmla="*/ 484495 w 508379"/>
                <a:gd name="connsiteY40" fmla="*/ 365078 h 641445"/>
                <a:gd name="connsiteX41" fmla="*/ 474259 w 508379"/>
                <a:gd name="connsiteY41" fmla="*/ 399197 h 641445"/>
                <a:gd name="connsiteX42" fmla="*/ 470847 w 508379"/>
                <a:gd name="connsiteY42" fmla="*/ 409433 h 641445"/>
                <a:gd name="connsiteX43" fmla="*/ 467436 w 508379"/>
                <a:gd name="connsiteY43" fmla="*/ 423081 h 641445"/>
                <a:gd name="connsiteX44" fmla="*/ 457200 w 508379"/>
                <a:gd name="connsiteY44" fmla="*/ 440140 h 641445"/>
                <a:gd name="connsiteX45" fmla="*/ 453788 w 508379"/>
                <a:gd name="connsiteY45" fmla="*/ 450376 h 641445"/>
                <a:gd name="connsiteX46" fmla="*/ 446964 w 508379"/>
                <a:gd name="connsiteY46" fmla="*/ 460612 h 641445"/>
                <a:gd name="connsiteX47" fmla="*/ 440140 w 508379"/>
                <a:gd name="connsiteY47" fmla="*/ 474260 h 641445"/>
                <a:gd name="connsiteX48" fmla="*/ 436728 w 508379"/>
                <a:gd name="connsiteY48" fmla="*/ 484496 h 641445"/>
                <a:gd name="connsiteX49" fmla="*/ 423080 w 508379"/>
                <a:gd name="connsiteY49" fmla="*/ 511791 h 641445"/>
                <a:gd name="connsiteX50" fmla="*/ 388961 w 508379"/>
                <a:gd name="connsiteY50" fmla="*/ 542499 h 641445"/>
                <a:gd name="connsiteX51" fmla="*/ 378725 w 508379"/>
                <a:gd name="connsiteY51" fmla="*/ 552734 h 641445"/>
                <a:gd name="connsiteX52" fmla="*/ 348018 w 508379"/>
                <a:gd name="connsiteY52" fmla="*/ 573206 h 641445"/>
                <a:gd name="connsiteX53" fmla="*/ 334370 w 508379"/>
                <a:gd name="connsiteY53" fmla="*/ 583442 h 641445"/>
                <a:gd name="connsiteX54" fmla="*/ 310486 w 508379"/>
                <a:gd name="connsiteY54" fmla="*/ 597090 h 641445"/>
                <a:gd name="connsiteX55" fmla="*/ 300250 w 508379"/>
                <a:gd name="connsiteY55" fmla="*/ 607325 h 641445"/>
                <a:gd name="connsiteX56" fmla="*/ 290015 w 508379"/>
                <a:gd name="connsiteY56" fmla="*/ 610737 h 641445"/>
                <a:gd name="connsiteX57" fmla="*/ 279779 w 508379"/>
                <a:gd name="connsiteY57" fmla="*/ 617561 h 641445"/>
                <a:gd name="connsiteX58" fmla="*/ 269543 w 508379"/>
                <a:gd name="connsiteY58" fmla="*/ 620973 h 641445"/>
                <a:gd name="connsiteX59" fmla="*/ 238836 w 508379"/>
                <a:gd name="connsiteY59" fmla="*/ 634621 h 641445"/>
                <a:gd name="connsiteX60" fmla="*/ 156949 w 508379"/>
                <a:gd name="connsiteY60" fmla="*/ 641445 h 641445"/>
                <a:gd name="connsiteX61" fmla="*/ 95534 w 508379"/>
                <a:gd name="connsiteY61" fmla="*/ 638033 h 641445"/>
                <a:gd name="connsiteX62" fmla="*/ 71650 w 508379"/>
                <a:gd name="connsiteY62" fmla="*/ 631209 h 641445"/>
                <a:gd name="connsiteX63" fmla="*/ 58003 w 508379"/>
                <a:gd name="connsiteY63" fmla="*/ 620973 h 641445"/>
                <a:gd name="connsiteX64" fmla="*/ 44355 w 508379"/>
                <a:gd name="connsiteY64" fmla="*/ 614149 h 641445"/>
                <a:gd name="connsiteX65" fmla="*/ 13647 w 508379"/>
                <a:gd name="connsiteY65" fmla="*/ 593678 h 641445"/>
                <a:gd name="connsiteX66" fmla="*/ 13647 w 508379"/>
                <a:gd name="connsiteY66" fmla="*/ 573206 h 641445"/>
                <a:gd name="connsiteX67" fmla="*/ 6824 w 508379"/>
                <a:gd name="connsiteY67" fmla="*/ 549322 h 641445"/>
                <a:gd name="connsiteX68" fmla="*/ 0 w 508379"/>
                <a:gd name="connsiteY68" fmla="*/ 525439 h 641445"/>
                <a:gd name="connsiteX69" fmla="*/ 3412 w 508379"/>
                <a:gd name="connsiteY69" fmla="*/ 501555 h 641445"/>
                <a:gd name="connsiteX70" fmla="*/ 6824 w 508379"/>
                <a:gd name="connsiteY70" fmla="*/ 481084 h 641445"/>
                <a:gd name="connsiteX71" fmla="*/ 3412 w 508379"/>
                <a:gd name="connsiteY71" fmla="*/ 470848 h 641445"/>
                <a:gd name="connsiteX72" fmla="*/ 13647 w 508379"/>
                <a:gd name="connsiteY72" fmla="*/ 450376 h 641445"/>
                <a:gd name="connsiteX73" fmla="*/ 23883 w 508379"/>
                <a:gd name="connsiteY73" fmla="*/ 446964 h 641445"/>
                <a:gd name="connsiteX74" fmla="*/ 27295 w 508379"/>
                <a:gd name="connsiteY74" fmla="*/ 436728 h 641445"/>
                <a:gd name="connsiteX75" fmla="*/ 30707 w 508379"/>
                <a:gd name="connsiteY75" fmla="*/ 412845 h 641445"/>
                <a:gd name="connsiteX76" fmla="*/ 40943 w 508379"/>
                <a:gd name="connsiteY76" fmla="*/ 406021 h 641445"/>
                <a:gd name="connsiteX77" fmla="*/ 51179 w 508379"/>
                <a:gd name="connsiteY77" fmla="*/ 385549 h 641445"/>
                <a:gd name="connsiteX78" fmla="*/ 58003 w 508379"/>
                <a:gd name="connsiteY78" fmla="*/ 375314 h 641445"/>
                <a:gd name="connsiteX79" fmla="*/ 61415 w 508379"/>
                <a:gd name="connsiteY79" fmla="*/ 365078 h 641445"/>
                <a:gd name="connsiteX80" fmla="*/ 58003 w 508379"/>
                <a:gd name="connsiteY80" fmla="*/ 354842 h 641445"/>
                <a:gd name="connsiteX81" fmla="*/ 54591 w 508379"/>
                <a:gd name="connsiteY81" fmla="*/ 334370 h 641445"/>
                <a:gd name="connsiteX82" fmla="*/ 51179 w 508379"/>
                <a:gd name="connsiteY82" fmla="*/ 320722 h 641445"/>
                <a:gd name="connsiteX83" fmla="*/ 44355 w 508379"/>
                <a:gd name="connsiteY83" fmla="*/ 310487 h 641445"/>
                <a:gd name="connsiteX84" fmla="*/ 40943 w 508379"/>
                <a:gd name="connsiteY84" fmla="*/ 303663 h 64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08379" h="641445">
                  <a:moveTo>
                    <a:pt x="40943" y="303663"/>
                  </a:moveTo>
                  <a:cubicBezTo>
                    <a:pt x="39806" y="298545"/>
                    <a:pt x="39842" y="287482"/>
                    <a:pt x="37531" y="279779"/>
                  </a:cubicBezTo>
                  <a:cubicBezTo>
                    <a:pt x="36353" y="275851"/>
                    <a:pt x="32541" y="273211"/>
                    <a:pt x="30707" y="269543"/>
                  </a:cubicBezTo>
                  <a:cubicBezTo>
                    <a:pt x="28259" y="264647"/>
                    <a:pt x="24977" y="250034"/>
                    <a:pt x="23883" y="245660"/>
                  </a:cubicBezTo>
                  <a:cubicBezTo>
                    <a:pt x="25020" y="227463"/>
                    <a:pt x="24832" y="209134"/>
                    <a:pt x="27295" y="191069"/>
                  </a:cubicBezTo>
                  <a:lnTo>
                    <a:pt x="37531" y="160361"/>
                  </a:lnTo>
                  <a:cubicBezTo>
                    <a:pt x="38668" y="156949"/>
                    <a:pt x="38948" y="153117"/>
                    <a:pt x="40943" y="150125"/>
                  </a:cubicBezTo>
                  <a:cubicBezTo>
                    <a:pt x="45492" y="143301"/>
                    <a:pt x="51998" y="137434"/>
                    <a:pt x="54591" y="129654"/>
                  </a:cubicBezTo>
                  <a:cubicBezTo>
                    <a:pt x="62712" y="105292"/>
                    <a:pt x="57425" y="115167"/>
                    <a:pt x="68239" y="98946"/>
                  </a:cubicBezTo>
                  <a:cubicBezTo>
                    <a:pt x="69376" y="95534"/>
                    <a:pt x="69904" y="91855"/>
                    <a:pt x="71650" y="88711"/>
                  </a:cubicBezTo>
                  <a:cubicBezTo>
                    <a:pt x="75633" y="81542"/>
                    <a:pt x="82704" y="76020"/>
                    <a:pt x="85298" y="68239"/>
                  </a:cubicBezTo>
                  <a:cubicBezTo>
                    <a:pt x="86435" y="64827"/>
                    <a:pt x="86715" y="60996"/>
                    <a:pt x="88710" y="58003"/>
                  </a:cubicBezTo>
                  <a:cubicBezTo>
                    <a:pt x="93757" y="50433"/>
                    <a:pt x="113608" y="36055"/>
                    <a:pt x="119418" y="34119"/>
                  </a:cubicBezTo>
                  <a:cubicBezTo>
                    <a:pt x="126242" y="31845"/>
                    <a:pt x="133904" y="31286"/>
                    <a:pt x="139889" y="27296"/>
                  </a:cubicBezTo>
                  <a:lnTo>
                    <a:pt x="160361" y="13648"/>
                  </a:lnTo>
                  <a:cubicBezTo>
                    <a:pt x="163773" y="11373"/>
                    <a:pt x="166707" y="8121"/>
                    <a:pt x="170597" y="6824"/>
                  </a:cubicBezTo>
                  <a:lnTo>
                    <a:pt x="191068" y="0"/>
                  </a:lnTo>
                  <a:cubicBezTo>
                    <a:pt x="205853" y="1643"/>
                    <a:pt x="226931" y="3420"/>
                    <a:pt x="242247" y="6824"/>
                  </a:cubicBezTo>
                  <a:cubicBezTo>
                    <a:pt x="245758" y="7604"/>
                    <a:pt x="249025" y="9248"/>
                    <a:pt x="252483" y="10236"/>
                  </a:cubicBezTo>
                  <a:cubicBezTo>
                    <a:pt x="256992" y="11524"/>
                    <a:pt x="261582" y="12511"/>
                    <a:pt x="266131" y="13648"/>
                  </a:cubicBezTo>
                  <a:cubicBezTo>
                    <a:pt x="269543" y="15923"/>
                    <a:pt x="272598" y="18857"/>
                    <a:pt x="276367" y="20472"/>
                  </a:cubicBezTo>
                  <a:cubicBezTo>
                    <a:pt x="280677" y="22319"/>
                    <a:pt x="285506" y="22596"/>
                    <a:pt x="290015" y="23884"/>
                  </a:cubicBezTo>
                  <a:cubicBezTo>
                    <a:pt x="293473" y="24872"/>
                    <a:pt x="296944" y="25879"/>
                    <a:pt x="300250" y="27296"/>
                  </a:cubicBezTo>
                  <a:cubicBezTo>
                    <a:pt x="304925" y="29299"/>
                    <a:pt x="309223" y="32116"/>
                    <a:pt x="313898" y="34119"/>
                  </a:cubicBezTo>
                  <a:cubicBezTo>
                    <a:pt x="317204" y="35536"/>
                    <a:pt x="320917" y="35923"/>
                    <a:pt x="324134" y="37531"/>
                  </a:cubicBezTo>
                  <a:cubicBezTo>
                    <a:pt x="327802" y="39365"/>
                    <a:pt x="330810" y="42320"/>
                    <a:pt x="334370" y="44355"/>
                  </a:cubicBezTo>
                  <a:cubicBezTo>
                    <a:pt x="346175" y="51100"/>
                    <a:pt x="346770" y="50763"/>
                    <a:pt x="358253" y="54591"/>
                  </a:cubicBezTo>
                  <a:cubicBezTo>
                    <a:pt x="361665" y="58003"/>
                    <a:pt x="364418" y="62236"/>
                    <a:pt x="368489" y="64827"/>
                  </a:cubicBezTo>
                  <a:cubicBezTo>
                    <a:pt x="385271" y="75507"/>
                    <a:pt x="390989" y="76876"/>
                    <a:pt x="406021" y="81887"/>
                  </a:cubicBezTo>
                  <a:cubicBezTo>
                    <a:pt x="412845" y="86436"/>
                    <a:pt x="420693" y="89735"/>
                    <a:pt x="426492" y="95534"/>
                  </a:cubicBezTo>
                  <a:cubicBezTo>
                    <a:pt x="429904" y="98946"/>
                    <a:pt x="432713" y="103093"/>
                    <a:pt x="436728" y="105770"/>
                  </a:cubicBezTo>
                  <a:cubicBezTo>
                    <a:pt x="439721" y="107765"/>
                    <a:pt x="443747" y="107574"/>
                    <a:pt x="446964" y="109182"/>
                  </a:cubicBezTo>
                  <a:cubicBezTo>
                    <a:pt x="473421" y="122411"/>
                    <a:pt x="441708" y="110842"/>
                    <a:pt x="467436" y="119418"/>
                  </a:cubicBezTo>
                  <a:cubicBezTo>
                    <a:pt x="470848" y="122830"/>
                    <a:pt x="473964" y="126565"/>
                    <a:pt x="477671" y="129654"/>
                  </a:cubicBezTo>
                  <a:cubicBezTo>
                    <a:pt x="480821" y="132279"/>
                    <a:pt x="485734" y="133001"/>
                    <a:pt x="487907" y="136478"/>
                  </a:cubicBezTo>
                  <a:cubicBezTo>
                    <a:pt x="491719" y="142577"/>
                    <a:pt x="492456" y="150125"/>
                    <a:pt x="494731" y="156949"/>
                  </a:cubicBezTo>
                  <a:lnTo>
                    <a:pt x="498143" y="167185"/>
                  </a:lnTo>
                  <a:cubicBezTo>
                    <a:pt x="499280" y="178558"/>
                    <a:pt x="499859" y="190001"/>
                    <a:pt x="501555" y="201305"/>
                  </a:cubicBezTo>
                  <a:cubicBezTo>
                    <a:pt x="503276" y="212775"/>
                    <a:pt x="508379" y="235424"/>
                    <a:pt x="508379" y="235424"/>
                  </a:cubicBezTo>
                  <a:cubicBezTo>
                    <a:pt x="506945" y="265536"/>
                    <a:pt x="508231" y="297507"/>
                    <a:pt x="501555" y="327546"/>
                  </a:cubicBezTo>
                  <a:cubicBezTo>
                    <a:pt x="497959" y="343728"/>
                    <a:pt x="491173" y="345044"/>
                    <a:pt x="484495" y="365078"/>
                  </a:cubicBezTo>
                  <a:cubicBezTo>
                    <a:pt x="468281" y="413718"/>
                    <a:pt x="484571" y="363107"/>
                    <a:pt x="474259" y="399197"/>
                  </a:cubicBezTo>
                  <a:cubicBezTo>
                    <a:pt x="473271" y="402655"/>
                    <a:pt x="471835" y="405975"/>
                    <a:pt x="470847" y="409433"/>
                  </a:cubicBezTo>
                  <a:cubicBezTo>
                    <a:pt x="469559" y="413942"/>
                    <a:pt x="469340" y="418796"/>
                    <a:pt x="467436" y="423081"/>
                  </a:cubicBezTo>
                  <a:cubicBezTo>
                    <a:pt x="464743" y="429141"/>
                    <a:pt x="460166" y="434209"/>
                    <a:pt x="457200" y="440140"/>
                  </a:cubicBezTo>
                  <a:cubicBezTo>
                    <a:pt x="455592" y="443357"/>
                    <a:pt x="455396" y="447159"/>
                    <a:pt x="453788" y="450376"/>
                  </a:cubicBezTo>
                  <a:cubicBezTo>
                    <a:pt x="451954" y="454044"/>
                    <a:pt x="448999" y="457052"/>
                    <a:pt x="446964" y="460612"/>
                  </a:cubicBezTo>
                  <a:cubicBezTo>
                    <a:pt x="444440" y="465028"/>
                    <a:pt x="442144" y="469585"/>
                    <a:pt x="440140" y="474260"/>
                  </a:cubicBezTo>
                  <a:cubicBezTo>
                    <a:pt x="438723" y="477566"/>
                    <a:pt x="437991" y="481128"/>
                    <a:pt x="436728" y="484496"/>
                  </a:cubicBezTo>
                  <a:cubicBezTo>
                    <a:pt x="432057" y="496951"/>
                    <a:pt x="430840" y="502091"/>
                    <a:pt x="423080" y="511791"/>
                  </a:cubicBezTo>
                  <a:cubicBezTo>
                    <a:pt x="384016" y="560623"/>
                    <a:pt x="419401" y="520758"/>
                    <a:pt x="388961" y="542499"/>
                  </a:cubicBezTo>
                  <a:cubicBezTo>
                    <a:pt x="385035" y="545303"/>
                    <a:pt x="382534" y="549772"/>
                    <a:pt x="378725" y="552734"/>
                  </a:cubicBezTo>
                  <a:cubicBezTo>
                    <a:pt x="348061" y="576583"/>
                    <a:pt x="368467" y="557869"/>
                    <a:pt x="348018" y="573206"/>
                  </a:cubicBezTo>
                  <a:cubicBezTo>
                    <a:pt x="343469" y="576618"/>
                    <a:pt x="339192" y="580428"/>
                    <a:pt x="334370" y="583442"/>
                  </a:cubicBezTo>
                  <a:cubicBezTo>
                    <a:pt x="321018" y="591787"/>
                    <a:pt x="321759" y="587697"/>
                    <a:pt x="310486" y="597090"/>
                  </a:cubicBezTo>
                  <a:cubicBezTo>
                    <a:pt x="306779" y="600179"/>
                    <a:pt x="304265" y="604649"/>
                    <a:pt x="300250" y="607325"/>
                  </a:cubicBezTo>
                  <a:cubicBezTo>
                    <a:pt x="297258" y="609320"/>
                    <a:pt x="293232" y="609129"/>
                    <a:pt x="290015" y="610737"/>
                  </a:cubicBezTo>
                  <a:cubicBezTo>
                    <a:pt x="286347" y="612571"/>
                    <a:pt x="283447" y="615727"/>
                    <a:pt x="279779" y="617561"/>
                  </a:cubicBezTo>
                  <a:cubicBezTo>
                    <a:pt x="276562" y="619169"/>
                    <a:pt x="272760" y="619365"/>
                    <a:pt x="269543" y="620973"/>
                  </a:cubicBezTo>
                  <a:cubicBezTo>
                    <a:pt x="252157" y="629666"/>
                    <a:pt x="265241" y="630220"/>
                    <a:pt x="238836" y="634621"/>
                  </a:cubicBezTo>
                  <a:cubicBezTo>
                    <a:pt x="198140" y="641404"/>
                    <a:pt x="225271" y="637649"/>
                    <a:pt x="156949" y="641445"/>
                  </a:cubicBezTo>
                  <a:cubicBezTo>
                    <a:pt x="136477" y="640308"/>
                    <a:pt x="115953" y="639889"/>
                    <a:pt x="95534" y="638033"/>
                  </a:cubicBezTo>
                  <a:cubicBezTo>
                    <a:pt x="89643" y="637497"/>
                    <a:pt x="77709" y="633229"/>
                    <a:pt x="71650" y="631209"/>
                  </a:cubicBezTo>
                  <a:cubicBezTo>
                    <a:pt x="67101" y="627797"/>
                    <a:pt x="62825" y="623987"/>
                    <a:pt x="58003" y="620973"/>
                  </a:cubicBezTo>
                  <a:cubicBezTo>
                    <a:pt x="53690" y="618277"/>
                    <a:pt x="48587" y="616970"/>
                    <a:pt x="44355" y="614149"/>
                  </a:cubicBezTo>
                  <a:cubicBezTo>
                    <a:pt x="6498" y="588912"/>
                    <a:pt x="45560" y="609635"/>
                    <a:pt x="13647" y="593678"/>
                  </a:cubicBezTo>
                  <a:cubicBezTo>
                    <a:pt x="4551" y="566382"/>
                    <a:pt x="13647" y="600502"/>
                    <a:pt x="13647" y="573206"/>
                  </a:cubicBezTo>
                  <a:cubicBezTo>
                    <a:pt x="13647" y="567869"/>
                    <a:pt x="8434" y="554956"/>
                    <a:pt x="6824" y="549322"/>
                  </a:cubicBezTo>
                  <a:cubicBezTo>
                    <a:pt x="-1745" y="519333"/>
                    <a:pt x="8181" y="549982"/>
                    <a:pt x="0" y="525439"/>
                  </a:cubicBezTo>
                  <a:cubicBezTo>
                    <a:pt x="1137" y="517478"/>
                    <a:pt x="2189" y="509504"/>
                    <a:pt x="3412" y="501555"/>
                  </a:cubicBezTo>
                  <a:cubicBezTo>
                    <a:pt x="4464" y="494718"/>
                    <a:pt x="6824" y="488002"/>
                    <a:pt x="6824" y="481084"/>
                  </a:cubicBezTo>
                  <a:cubicBezTo>
                    <a:pt x="6824" y="477487"/>
                    <a:pt x="4549" y="474260"/>
                    <a:pt x="3412" y="470848"/>
                  </a:cubicBezTo>
                  <a:cubicBezTo>
                    <a:pt x="5659" y="464106"/>
                    <a:pt x="7636" y="455185"/>
                    <a:pt x="13647" y="450376"/>
                  </a:cubicBezTo>
                  <a:cubicBezTo>
                    <a:pt x="16455" y="448129"/>
                    <a:pt x="20471" y="448101"/>
                    <a:pt x="23883" y="446964"/>
                  </a:cubicBezTo>
                  <a:cubicBezTo>
                    <a:pt x="25020" y="443552"/>
                    <a:pt x="26590" y="440255"/>
                    <a:pt x="27295" y="436728"/>
                  </a:cubicBezTo>
                  <a:cubicBezTo>
                    <a:pt x="28872" y="428842"/>
                    <a:pt x="27441" y="420194"/>
                    <a:pt x="30707" y="412845"/>
                  </a:cubicBezTo>
                  <a:cubicBezTo>
                    <a:pt x="32373" y="409098"/>
                    <a:pt x="37531" y="408296"/>
                    <a:pt x="40943" y="406021"/>
                  </a:cubicBezTo>
                  <a:cubicBezTo>
                    <a:pt x="60503" y="376681"/>
                    <a:pt x="37050" y="413806"/>
                    <a:pt x="51179" y="385549"/>
                  </a:cubicBezTo>
                  <a:cubicBezTo>
                    <a:pt x="53013" y="381881"/>
                    <a:pt x="55728" y="378726"/>
                    <a:pt x="58003" y="375314"/>
                  </a:cubicBezTo>
                  <a:cubicBezTo>
                    <a:pt x="59140" y="371902"/>
                    <a:pt x="61415" y="368675"/>
                    <a:pt x="61415" y="365078"/>
                  </a:cubicBezTo>
                  <a:cubicBezTo>
                    <a:pt x="61415" y="361481"/>
                    <a:pt x="58783" y="358353"/>
                    <a:pt x="58003" y="354842"/>
                  </a:cubicBezTo>
                  <a:cubicBezTo>
                    <a:pt x="56502" y="348089"/>
                    <a:pt x="55948" y="341154"/>
                    <a:pt x="54591" y="334370"/>
                  </a:cubicBezTo>
                  <a:cubicBezTo>
                    <a:pt x="53671" y="329772"/>
                    <a:pt x="53026" y="325032"/>
                    <a:pt x="51179" y="320722"/>
                  </a:cubicBezTo>
                  <a:cubicBezTo>
                    <a:pt x="49564" y="316953"/>
                    <a:pt x="45652" y="314377"/>
                    <a:pt x="44355" y="310487"/>
                  </a:cubicBezTo>
                  <a:cubicBezTo>
                    <a:pt x="43995" y="309408"/>
                    <a:pt x="42080" y="308781"/>
                    <a:pt x="40943" y="303663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3657600" y="2537077"/>
              <a:ext cx="381000" cy="622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865674" y="2629123"/>
              <a:ext cx="381000" cy="622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50458" y="2595993"/>
              <a:ext cx="6639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six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86296" y="2502955"/>
              <a:ext cx="9364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nine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76200" y="762000"/>
            <a:ext cx="8915400" cy="762000"/>
          </a:xfrm>
        </p:spPr>
        <p:txBody>
          <a:bodyPr/>
          <a:lstStyle/>
          <a:p>
            <a:r>
              <a:rPr lang="en-US" sz="2800" dirty="0" smtClean="0"/>
              <a:t>Which of the two quality types are taken as basis here?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8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here?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72" y="1676400"/>
            <a:ext cx="6229255" cy="4953000"/>
          </a:xfrm>
        </p:spPr>
      </p:pic>
      <p:grpSp>
        <p:nvGrpSpPr>
          <p:cNvPr id="3" name="Group 2"/>
          <p:cNvGrpSpPr/>
          <p:nvPr/>
        </p:nvGrpSpPr>
        <p:grpSpPr>
          <a:xfrm>
            <a:off x="3361380" y="2342345"/>
            <a:ext cx="2393327" cy="1039744"/>
            <a:chOff x="3361380" y="2342345"/>
            <a:chExt cx="2393327" cy="1039744"/>
          </a:xfrm>
        </p:grpSpPr>
        <p:sp>
          <p:nvSpPr>
            <p:cNvPr id="7" name="Freeform 6"/>
            <p:cNvSpPr/>
            <p:nvPr/>
          </p:nvSpPr>
          <p:spPr bwMode="auto">
            <a:xfrm>
              <a:off x="3739828" y="2537077"/>
              <a:ext cx="330958" cy="622380"/>
            </a:xfrm>
            <a:custGeom>
              <a:avLst/>
              <a:gdLst>
                <a:gd name="connsiteX0" fmla="*/ 259307 w 330958"/>
                <a:gd name="connsiteY0" fmla="*/ 4819 h 622380"/>
                <a:gd name="connsiteX1" fmla="*/ 276367 w 330958"/>
                <a:gd name="connsiteY1" fmla="*/ 15054 h 622380"/>
                <a:gd name="connsiteX2" fmla="*/ 283191 w 330958"/>
                <a:gd name="connsiteY2" fmla="*/ 28702 h 622380"/>
                <a:gd name="connsiteX3" fmla="*/ 300251 w 330958"/>
                <a:gd name="connsiteY3" fmla="*/ 49174 h 622380"/>
                <a:gd name="connsiteX4" fmla="*/ 303662 w 330958"/>
                <a:gd name="connsiteY4" fmla="*/ 66233 h 622380"/>
                <a:gd name="connsiteX5" fmla="*/ 310486 w 330958"/>
                <a:gd name="connsiteY5" fmla="*/ 107177 h 622380"/>
                <a:gd name="connsiteX6" fmla="*/ 317310 w 330958"/>
                <a:gd name="connsiteY6" fmla="*/ 131060 h 622380"/>
                <a:gd name="connsiteX7" fmla="*/ 307074 w 330958"/>
                <a:gd name="connsiteY7" fmla="*/ 134472 h 622380"/>
                <a:gd name="connsiteX8" fmla="*/ 317310 w 330958"/>
                <a:gd name="connsiteY8" fmla="*/ 137884 h 622380"/>
                <a:gd name="connsiteX9" fmla="*/ 307074 w 330958"/>
                <a:gd name="connsiteY9" fmla="*/ 134472 h 622380"/>
                <a:gd name="connsiteX10" fmla="*/ 313898 w 330958"/>
                <a:gd name="connsiteY10" fmla="*/ 144708 h 622380"/>
                <a:gd name="connsiteX11" fmla="*/ 313898 w 330958"/>
                <a:gd name="connsiteY11" fmla="*/ 216359 h 622380"/>
                <a:gd name="connsiteX12" fmla="*/ 310486 w 330958"/>
                <a:gd name="connsiteY12" fmla="*/ 233419 h 622380"/>
                <a:gd name="connsiteX13" fmla="*/ 307074 w 330958"/>
                <a:gd name="connsiteY13" fmla="*/ 243654 h 622380"/>
                <a:gd name="connsiteX14" fmla="*/ 317310 w 330958"/>
                <a:gd name="connsiteY14" fmla="*/ 267538 h 622380"/>
                <a:gd name="connsiteX15" fmla="*/ 320722 w 330958"/>
                <a:gd name="connsiteY15" fmla="*/ 291422 h 622380"/>
                <a:gd name="connsiteX16" fmla="*/ 324134 w 330958"/>
                <a:gd name="connsiteY16" fmla="*/ 322129 h 622380"/>
                <a:gd name="connsiteX17" fmla="*/ 330958 w 330958"/>
                <a:gd name="connsiteY17" fmla="*/ 346013 h 622380"/>
                <a:gd name="connsiteX18" fmla="*/ 324134 w 330958"/>
                <a:gd name="connsiteY18" fmla="*/ 414251 h 622380"/>
                <a:gd name="connsiteX19" fmla="*/ 317310 w 330958"/>
                <a:gd name="connsiteY19" fmla="*/ 434723 h 622380"/>
                <a:gd name="connsiteX20" fmla="*/ 303662 w 330958"/>
                <a:gd name="connsiteY20" fmla="*/ 458607 h 622380"/>
                <a:gd name="connsiteX21" fmla="*/ 296839 w 330958"/>
                <a:gd name="connsiteY21" fmla="*/ 482490 h 622380"/>
                <a:gd name="connsiteX22" fmla="*/ 290015 w 330958"/>
                <a:gd name="connsiteY22" fmla="*/ 496138 h 622380"/>
                <a:gd name="connsiteX23" fmla="*/ 283191 w 330958"/>
                <a:gd name="connsiteY23" fmla="*/ 516610 h 622380"/>
                <a:gd name="connsiteX24" fmla="*/ 269543 w 330958"/>
                <a:gd name="connsiteY24" fmla="*/ 537081 h 622380"/>
                <a:gd name="connsiteX25" fmla="*/ 262719 w 330958"/>
                <a:gd name="connsiteY25" fmla="*/ 547317 h 622380"/>
                <a:gd name="connsiteX26" fmla="*/ 252483 w 330958"/>
                <a:gd name="connsiteY26" fmla="*/ 557553 h 622380"/>
                <a:gd name="connsiteX27" fmla="*/ 245659 w 330958"/>
                <a:gd name="connsiteY27" fmla="*/ 567789 h 622380"/>
                <a:gd name="connsiteX28" fmla="*/ 225188 w 330958"/>
                <a:gd name="connsiteY28" fmla="*/ 588260 h 622380"/>
                <a:gd name="connsiteX29" fmla="*/ 214952 w 330958"/>
                <a:gd name="connsiteY29" fmla="*/ 598496 h 622380"/>
                <a:gd name="connsiteX30" fmla="*/ 194480 w 330958"/>
                <a:gd name="connsiteY30" fmla="*/ 615556 h 622380"/>
                <a:gd name="connsiteX31" fmla="*/ 174009 w 330958"/>
                <a:gd name="connsiteY31" fmla="*/ 622380 h 622380"/>
                <a:gd name="connsiteX32" fmla="*/ 153537 w 330958"/>
                <a:gd name="connsiteY32" fmla="*/ 618968 h 622380"/>
                <a:gd name="connsiteX33" fmla="*/ 119418 w 330958"/>
                <a:gd name="connsiteY33" fmla="*/ 608732 h 622380"/>
                <a:gd name="connsiteX34" fmla="*/ 109182 w 330958"/>
                <a:gd name="connsiteY34" fmla="*/ 605320 h 622380"/>
                <a:gd name="connsiteX35" fmla="*/ 98946 w 330958"/>
                <a:gd name="connsiteY35" fmla="*/ 598496 h 622380"/>
                <a:gd name="connsiteX36" fmla="*/ 88710 w 330958"/>
                <a:gd name="connsiteY36" fmla="*/ 595084 h 622380"/>
                <a:gd name="connsiteX37" fmla="*/ 78474 w 330958"/>
                <a:gd name="connsiteY37" fmla="*/ 588260 h 622380"/>
                <a:gd name="connsiteX38" fmla="*/ 58003 w 330958"/>
                <a:gd name="connsiteY38" fmla="*/ 581436 h 622380"/>
                <a:gd name="connsiteX39" fmla="*/ 51179 w 330958"/>
                <a:gd name="connsiteY39" fmla="*/ 571201 h 622380"/>
                <a:gd name="connsiteX40" fmla="*/ 44355 w 330958"/>
                <a:gd name="connsiteY40" fmla="*/ 550729 h 622380"/>
                <a:gd name="connsiteX41" fmla="*/ 34119 w 330958"/>
                <a:gd name="connsiteY41" fmla="*/ 537081 h 622380"/>
                <a:gd name="connsiteX42" fmla="*/ 23883 w 330958"/>
                <a:gd name="connsiteY42" fmla="*/ 513198 h 622380"/>
                <a:gd name="connsiteX43" fmla="*/ 10236 w 330958"/>
                <a:gd name="connsiteY43" fmla="*/ 479078 h 622380"/>
                <a:gd name="connsiteX44" fmla="*/ 6824 w 330958"/>
                <a:gd name="connsiteY44" fmla="*/ 468842 h 622380"/>
                <a:gd name="connsiteX45" fmla="*/ 6824 w 330958"/>
                <a:gd name="connsiteY45" fmla="*/ 434723 h 622380"/>
                <a:gd name="connsiteX46" fmla="*/ 0 w 330958"/>
                <a:gd name="connsiteY46" fmla="*/ 328953 h 622380"/>
                <a:gd name="connsiteX47" fmla="*/ 3412 w 330958"/>
                <a:gd name="connsiteY47" fmla="*/ 308481 h 622380"/>
                <a:gd name="connsiteX48" fmla="*/ 6824 w 330958"/>
                <a:gd name="connsiteY48" fmla="*/ 298245 h 622380"/>
                <a:gd name="connsiteX49" fmla="*/ 10236 w 330958"/>
                <a:gd name="connsiteY49" fmla="*/ 277774 h 622380"/>
                <a:gd name="connsiteX50" fmla="*/ 17059 w 330958"/>
                <a:gd name="connsiteY50" fmla="*/ 240242 h 622380"/>
                <a:gd name="connsiteX51" fmla="*/ 23883 w 330958"/>
                <a:gd name="connsiteY51" fmla="*/ 226595 h 622380"/>
                <a:gd name="connsiteX52" fmla="*/ 30707 w 330958"/>
                <a:gd name="connsiteY52" fmla="*/ 216359 h 622380"/>
                <a:gd name="connsiteX53" fmla="*/ 37531 w 330958"/>
                <a:gd name="connsiteY53" fmla="*/ 195887 h 622380"/>
                <a:gd name="connsiteX54" fmla="*/ 40943 w 330958"/>
                <a:gd name="connsiteY54" fmla="*/ 185651 h 622380"/>
                <a:gd name="connsiteX55" fmla="*/ 51179 w 330958"/>
                <a:gd name="connsiteY55" fmla="*/ 172004 h 622380"/>
                <a:gd name="connsiteX56" fmla="*/ 54591 w 330958"/>
                <a:gd name="connsiteY56" fmla="*/ 161768 h 622380"/>
                <a:gd name="connsiteX57" fmla="*/ 68239 w 330958"/>
                <a:gd name="connsiteY57" fmla="*/ 141296 h 622380"/>
                <a:gd name="connsiteX58" fmla="*/ 71651 w 330958"/>
                <a:gd name="connsiteY58" fmla="*/ 127648 h 622380"/>
                <a:gd name="connsiteX59" fmla="*/ 92122 w 330958"/>
                <a:gd name="connsiteY59" fmla="*/ 93529 h 622380"/>
                <a:gd name="connsiteX60" fmla="*/ 98946 w 330958"/>
                <a:gd name="connsiteY60" fmla="*/ 83293 h 622380"/>
                <a:gd name="connsiteX61" fmla="*/ 105770 w 330958"/>
                <a:gd name="connsiteY61" fmla="*/ 73057 h 622380"/>
                <a:gd name="connsiteX62" fmla="*/ 126242 w 330958"/>
                <a:gd name="connsiteY62" fmla="*/ 59410 h 622380"/>
                <a:gd name="connsiteX63" fmla="*/ 136477 w 330958"/>
                <a:gd name="connsiteY63" fmla="*/ 52586 h 622380"/>
                <a:gd name="connsiteX64" fmla="*/ 150125 w 330958"/>
                <a:gd name="connsiteY64" fmla="*/ 42350 h 622380"/>
                <a:gd name="connsiteX65" fmla="*/ 180833 w 330958"/>
                <a:gd name="connsiteY65" fmla="*/ 21878 h 622380"/>
                <a:gd name="connsiteX66" fmla="*/ 191068 w 330958"/>
                <a:gd name="connsiteY66" fmla="*/ 15054 h 622380"/>
                <a:gd name="connsiteX67" fmla="*/ 201304 w 330958"/>
                <a:gd name="connsiteY67" fmla="*/ 11642 h 622380"/>
                <a:gd name="connsiteX68" fmla="*/ 221776 w 330958"/>
                <a:gd name="connsiteY68" fmla="*/ 1407 h 622380"/>
                <a:gd name="connsiteX69" fmla="*/ 259307 w 330958"/>
                <a:gd name="connsiteY69" fmla="*/ 4819 h 62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330958" h="622380">
                  <a:moveTo>
                    <a:pt x="259307" y="4819"/>
                  </a:moveTo>
                  <a:cubicBezTo>
                    <a:pt x="268406" y="7094"/>
                    <a:pt x="271678" y="10365"/>
                    <a:pt x="276367" y="15054"/>
                  </a:cubicBezTo>
                  <a:cubicBezTo>
                    <a:pt x="279964" y="18650"/>
                    <a:pt x="280667" y="24286"/>
                    <a:pt x="283191" y="28702"/>
                  </a:cubicBezTo>
                  <a:cubicBezTo>
                    <a:pt x="289525" y="39786"/>
                    <a:pt x="290842" y="39765"/>
                    <a:pt x="300251" y="49174"/>
                  </a:cubicBezTo>
                  <a:cubicBezTo>
                    <a:pt x="301388" y="54860"/>
                    <a:pt x="302654" y="60522"/>
                    <a:pt x="303662" y="66233"/>
                  </a:cubicBezTo>
                  <a:cubicBezTo>
                    <a:pt x="306066" y="79859"/>
                    <a:pt x="307130" y="93754"/>
                    <a:pt x="310486" y="107177"/>
                  </a:cubicBezTo>
                  <a:cubicBezTo>
                    <a:pt x="314770" y="124313"/>
                    <a:pt x="312415" y="116376"/>
                    <a:pt x="317310" y="131060"/>
                  </a:cubicBezTo>
                  <a:cubicBezTo>
                    <a:pt x="313898" y="132197"/>
                    <a:pt x="303662" y="133335"/>
                    <a:pt x="307074" y="134472"/>
                  </a:cubicBezTo>
                  <a:lnTo>
                    <a:pt x="317310" y="137884"/>
                  </a:lnTo>
                  <a:lnTo>
                    <a:pt x="307074" y="134472"/>
                  </a:lnTo>
                  <a:cubicBezTo>
                    <a:pt x="309349" y="137884"/>
                    <a:pt x="313703" y="140612"/>
                    <a:pt x="313898" y="144708"/>
                  </a:cubicBezTo>
                  <a:cubicBezTo>
                    <a:pt x="318111" y="233189"/>
                    <a:pt x="302630" y="182554"/>
                    <a:pt x="313898" y="216359"/>
                  </a:cubicBezTo>
                  <a:cubicBezTo>
                    <a:pt x="312761" y="222046"/>
                    <a:pt x="311893" y="227793"/>
                    <a:pt x="310486" y="233419"/>
                  </a:cubicBezTo>
                  <a:cubicBezTo>
                    <a:pt x="309614" y="236908"/>
                    <a:pt x="307074" y="240058"/>
                    <a:pt x="307074" y="243654"/>
                  </a:cubicBezTo>
                  <a:cubicBezTo>
                    <a:pt x="307074" y="248674"/>
                    <a:pt x="315978" y="264873"/>
                    <a:pt x="317310" y="267538"/>
                  </a:cubicBezTo>
                  <a:cubicBezTo>
                    <a:pt x="318447" y="275499"/>
                    <a:pt x="319724" y="283442"/>
                    <a:pt x="320722" y="291422"/>
                  </a:cubicBezTo>
                  <a:cubicBezTo>
                    <a:pt x="321999" y="301641"/>
                    <a:pt x="322568" y="311950"/>
                    <a:pt x="324134" y="322129"/>
                  </a:cubicBezTo>
                  <a:cubicBezTo>
                    <a:pt x="325358" y="330086"/>
                    <a:pt x="328410" y="338369"/>
                    <a:pt x="330958" y="346013"/>
                  </a:cubicBezTo>
                  <a:cubicBezTo>
                    <a:pt x="320647" y="387255"/>
                    <a:pt x="337469" y="316459"/>
                    <a:pt x="324134" y="414251"/>
                  </a:cubicBezTo>
                  <a:cubicBezTo>
                    <a:pt x="323162" y="421378"/>
                    <a:pt x="320527" y="428289"/>
                    <a:pt x="317310" y="434723"/>
                  </a:cubicBezTo>
                  <a:cubicBezTo>
                    <a:pt x="308652" y="452039"/>
                    <a:pt x="313307" y="444139"/>
                    <a:pt x="303662" y="458607"/>
                  </a:cubicBezTo>
                  <a:cubicBezTo>
                    <a:pt x="301930" y="465536"/>
                    <a:pt x="299777" y="475635"/>
                    <a:pt x="296839" y="482490"/>
                  </a:cubicBezTo>
                  <a:cubicBezTo>
                    <a:pt x="294835" y="487165"/>
                    <a:pt x="291904" y="491415"/>
                    <a:pt x="290015" y="496138"/>
                  </a:cubicBezTo>
                  <a:cubicBezTo>
                    <a:pt x="287344" y="502817"/>
                    <a:pt x="287181" y="510625"/>
                    <a:pt x="283191" y="516610"/>
                  </a:cubicBezTo>
                  <a:lnTo>
                    <a:pt x="269543" y="537081"/>
                  </a:lnTo>
                  <a:cubicBezTo>
                    <a:pt x="267268" y="540493"/>
                    <a:pt x="265619" y="544417"/>
                    <a:pt x="262719" y="547317"/>
                  </a:cubicBezTo>
                  <a:cubicBezTo>
                    <a:pt x="259307" y="550729"/>
                    <a:pt x="255572" y="553846"/>
                    <a:pt x="252483" y="557553"/>
                  </a:cubicBezTo>
                  <a:cubicBezTo>
                    <a:pt x="249858" y="560703"/>
                    <a:pt x="248383" y="564724"/>
                    <a:pt x="245659" y="567789"/>
                  </a:cubicBezTo>
                  <a:cubicBezTo>
                    <a:pt x="239248" y="575002"/>
                    <a:pt x="232012" y="581436"/>
                    <a:pt x="225188" y="588260"/>
                  </a:cubicBezTo>
                  <a:lnTo>
                    <a:pt x="214952" y="598496"/>
                  </a:lnTo>
                  <a:cubicBezTo>
                    <a:pt x="208524" y="604924"/>
                    <a:pt x="203031" y="611756"/>
                    <a:pt x="194480" y="615556"/>
                  </a:cubicBezTo>
                  <a:cubicBezTo>
                    <a:pt x="187907" y="618477"/>
                    <a:pt x="174009" y="622380"/>
                    <a:pt x="174009" y="622380"/>
                  </a:cubicBezTo>
                  <a:cubicBezTo>
                    <a:pt x="167185" y="621243"/>
                    <a:pt x="160321" y="620325"/>
                    <a:pt x="153537" y="618968"/>
                  </a:cubicBezTo>
                  <a:cubicBezTo>
                    <a:pt x="140644" y="616389"/>
                    <a:pt x="132476" y="613085"/>
                    <a:pt x="119418" y="608732"/>
                  </a:cubicBezTo>
                  <a:cubicBezTo>
                    <a:pt x="116006" y="607595"/>
                    <a:pt x="112175" y="607315"/>
                    <a:pt x="109182" y="605320"/>
                  </a:cubicBezTo>
                  <a:cubicBezTo>
                    <a:pt x="105770" y="603045"/>
                    <a:pt x="102614" y="600330"/>
                    <a:pt x="98946" y="598496"/>
                  </a:cubicBezTo>
                  <a:cubicBezTo>
                    <a:pt x="95729" y="596888"/>
                    <a:pt x="91927" y="596692"/>
                    <a:pt x="88710" y="595084"/>
                  </a:cubicBezTo>
                  <a:cubicBezTo>
                    <a:pt x="85042" y="593250"/>
                    <a:pt x="82221" y="589926"/>
                    <a:pt x="78474" y="588260"/>
                  </a:cubicBezTo>
                  <a:cubicBezTo>
                    <a:pt x="71901" y="585339"/>
                    <a:pt x="58003" y="581436"/>
                    <a:pt x="58003" y="581436"/>
                  </a:cubicBezTo>
                  <a:cubicBezTo>
                    <a:pt x="55728" y="578024"/>
                    <a:pt x="52844" y="574948"/>
                    <a:pt x="51179" y="571201"/>
                  </a:cubicBezTo>
                  <a:cubicBezTo>
                    <a:pt x="48258" y="564628"/>
                    <a:pt x="48671" y="556484"/>
                    <a:pt x="44355" y="550729"/>
                  </a:cubicBezTo>
                  <a:cubicBezTo>
                    <a:pt x="40943" y="546180"/>
                    <a:pt x="37133" y="541903"/>
                    <a:pt x="34119" y="537081"/>
                  </a:cubicBezTo>
                  <a:cubicBezTo>
                    <a:pt x="23833" y="520623"/>
                    <a:pt x="30215" y="527971"/>
                    <a:pt x="23883" y="513198"/>
                  </a:cubicBezTo>
                  <a:cubicBezTo>
                    <a:pt x="8825" y="478064"/>
                    <a:pt x="25763" y="525663"/>
                    <a:pt x="10236" y="479078"/>
                  </a:cubicBezTo>
                  <a:lnTo>
                    <a:pt x="6824" y="468842"/>
                  </a:lnTo>
                  <a:cubicBezTo>
                    <a:pt x="14665" y="421798"/>
                    <a:pt x="9434" y="469960"/>
                    <a:pt x="6824" y="434723"/>
                  </a:cubicBezTo>
                  <a:cubicBezTo>
                    <a:pt x="-3567" y="294440"/>
                    <a:pt x="8964" y="400666"/>
                    <a:pt x="0" y="328953"/>
                  </a:cubicBezTo>
                  <a:cubicBezTo>
                    <a:pt x="1137" y="322129"/>
                    <a:pt x="1911" y="315234"/>
                    <a:pt x="3412" y="308481"/>
                  </a:cubicBezTo>
                  <a:cubicBezTo>
                    <a:pt x="4192" y="304970"/>
                    <a:pt x="6044" y="301756"/>
                    <a:pt x="6824" y="298245"/>
                  </a:cubicBezTo>
                  <a:cubicBezTo>
                    <a:pt x="8325" y="291492"/>
                    <a:pt x="9258" y="284622"/>
                    <a:pt x="10236" y="277774"/>
                  </a:cubicBezTo>
                  <a:cubicBezTo>
                    <a:pt x="12620" y="261086"/>
                    <a:pt x="11327" y="253617"/>
                    <a:pt x="17059" y="240242"/>
                  </a:cubicBezTo>
                  <a:cubicBezTo>
                    <a:pt x="19062" y="235567"/>
                    <a:pt x="21360" y="231011"/>
                    <a:pt x="23883" y="226595"/>
                  </a:cubicBezTo>
                  <a:cubicBezTo>
                    <a:pt x="25918" y="223035"/>
                    <a:pt x="29042" y="220106"/>
                    <a:pt x="30707" y="216359"/>
                  </a:cubicBezTo>
                  <a:cubicBezTo>
                    <a:pt x="33628" y="209786"/>
                    <a:pt x="35256" y="202711"/>
                    <a:pt x="37531" y="195887"/>
                  </a:cubicBezTo>
                  <a:cubicBezTo>
                    <a:pt x="38668" y="192475"/>
                    <a:pt x="38785" y="188528"/>
                    <a:pt x="40943" y="185651"/>
                  </a:cubicBezTo>
                  <a:lnTo>
                    <a:pt x="51179" y="172004"/>
                  </a:lnTo>
                  <a:cubicBezTo>
                    <a:pt x="52316" y="168592"/>
                    <a:pt x="52844" y="164912"/>
                    <a:pt x="54591" y="161768"/>
                  </a:cubicBezTo>
                  <a:cubicBezTo>
                    <a:pt x="58574" y="154599"/>
                    <a:pt x="68239" y="141296"/>
                    <a:pt x="68239" y="141296"/>
                  </a:cubicBezTo>
                  <a:cubicBezTo>
                    <a:pt x="69376" y="136747"/>
                    <a:pt x="70005" y="132039"/>
                    <a:pt x="71651" y="127648"/>
                  </a:cubicBezTo>
                  <a:cubicBezTo>
                    <a:pt x="76148" y="115656"/>
                    <a:pt x="85319" y="103734"/>
                    <a:pt x="92122" y="93529"/>
                  </a:cubicBezTo>
                  <a:lnTo>
                    <a:pt x="98946" y="83293"/>
                  </a:lnTo>
                  <a:cubicBezTo>
                    <a:pt x="101221" y="79881"/>
                    <a:pt x="102358" y="75332"/>
                    <a:pt x="105770" y="73057"/>
                  </a:cubicBezTo>
                  <a:lnTo>
                    <a:pt x="126242" y="59410"/>
                  </a:lnTo>
                  <a:cubicBezTo>
                    <a:pt x="129654" y="57136"/>
                    <a:pt x="133197" y="55046"/>
                    <a:pt x="136477" y="52586"/>
                  </a:cubicBezTo>
                  <a:cubicBezTo>
                    <a:pt x="141026" y="49174"/>
                    <a:pt x="145466" y="45611"/>
                    <a:pt x="150125" y="42350"/>
                  </a:cubicBezTo>
                  <a:cubicBezTo>
                    <a:pt x="150135" y="42343"/>
                    <a:pt x="175710" y="25294"/>
                    <a:pt x="180833" y="21878"/>
                  </a:cubicBezTo>
                  <a:cubicBezTo>
                    <a:pt x="184245" y="19603"/>
                    <a:pt x="187178" y="16351"/>
                    <a:pt x="191068" y="15054"/>
                  </a:cubicBezTo>
                  <a:cubicBezTo>
                    <a:pt x="194480" y="13917"/>
                    <a:pt x="198087" y="13250"/>
                    <a:pt x="201304" y="11642"/>
                  </a:cubicBezTo>
                  <a:cubicBezTo>
                    <a:pt x="213791" y="5399"/>
                    <a:pt x="208301" y="3857"/>
                    <a:pt x="221776" y="1407"/>
                  </a:cubicBezTo>
                  <a:cubicBezTo>
                    <a:pt x="242869" y="-2428"/>
                    <a:pt x="250208" y="2544"/>
                    <a:pt x="259307" y="4819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4812030" y="2670355"/>
              <a:ext cx="490296" cy="671015"/>
            </a:xfrm>
            <a:custGeom>
              <a:avLst/>
              <a:gdLst>
                <a:gd name="connsiteX0" fmla="*/ 40943 w 508379"/>
                <a:gd name="connsiteY0" fmla="*/ 303663 h 641445"/>
                <a:gd name="connsiteX1" fmla="*/ 37531 w 508379"/>
                <a:gd name="connsiteY1" fmla="*/ 279779 h 641445"/>
                <a:gd name="connsiteX2" fmla="*/ 30707 w 508379"/>
                <a:gd name="connsiteY2" fmla="*/ 269543 h 641445"/>
                <a:gd name="connsiteX3" fmla="*/ 23883 w 508379"/>
                <a:gd name="connsiteY3" fmla="*/ 245660 h 641445"/>
                <a:gd name="connsiteX4" fmla="*/ 27295 w 508379"/>
                <a:gd name="connsiteY4" fmla="*/ 191069 h 641445"/>
                <a:gd name="connsiteX5" fmla="*/ 37531 w 508379"/>
                <a:gd name="connsiteY5" fmla="*/ 160361 h 641445"/>
                <a:gd name="connsiteX6" fmla="*/ 40943 w 508379"/>
                <a:gd name="connsiteY6" fmla="*/ 150125 h 641445"/>
                <a:gd name="connsiteX7" fmla="*/ 54591 w 508379"/>
                <a:gd name="connsiteY7" fmla="*/ 129654 h 641445"/>
                <a:gd name="connsiteX8" fmla="*/ 68239 w 508379"/>
                <a:gd name="connsiteY8" fmla="*/ 98946 h 641445"/>
                <a:gd name="connsiteX9" fmla="*/ 71650 w 508379"/>
                <a:gd name="connsiteY9" fmla="*/ 88711 h 641445"/>
                <a:gd name="connsiteX10" fmla="*/ 85298 w 508379"/>
                <a:gd name="connsiteY10" fmla="*/ 68239 h 641445"/>
                <a:gd name="connsiteX11" fmla="*/ 88710 w 508379"/>
                <a:gd name="connsiteY11" fmla="*/ 58003 h 641445"/>
                <a:gd name="connsiteX12" fmla="*/ 119418 w 508379"/>
                <a:gd name="connsiteY12" fmla="*/ 34119 h 641445"/>
                <a:gd name="connsiteX13" fmla="*/ 139889 w 508379"/>
                <a:gd name="connsiteY13" fmla="*/ 27296 h 641445"/>
                <a:gd name="connsiteX14" fmla="*/ 160361 w 508379"/>
                <a:gd name="connsiteY14" fmla="*/ 13648 h 641445"/>
                <a:gd name="connsiteX15" fmla="*/ 170597 w 508379"/>
                <a:gd name="connsiteY15" fmla="*/ 6824 h 641445"/>
                <a:gd name="connsiteX16" fmla="*/ 191068 w 508379"/>
                <a:gd name="connsiteY16" fmla="*/ 0 h 641445"/>
                <a:gd name="connsiteX17" fmla="*/ 242247 w 508379"/>
                <a:gd name="connsiteY17" fmla="*/ 6824 h 641445"/>
                <a:gd name="connsiteX18" fmla="*/ 252483 w 508379"/>
                <a:gd name="connsiteY18" fmla="*/ 10236 h 641445"/>
                <a:gd name="connsiteX19" fmla="*/ 266131 w 508379"/>
                <a:gd name="connsiteY19" fmla="*/ 13648 h 641445"/>
                <a:gd name="connsiteX20" fmla="*/ 276367 w 508379"/>
                <a:gd name="connsiteY20" fmla="*/ 20472 h 641445"/>
                <a:gd name="connsiteX21" fmla="*/ 290015 w 508379"/>
                <a:gd name="connsiteY21" fmla="*/ 23884 h 641445"/>
                <a:gd name="connsiteX22" fmla="*/ 300250 w 508379"/>
                <a:gd name="connsiteY22" fmla="*/ 27296 h 641445"/>
                <a:gd name="connsiteX23" fmla="*/ 313898 w 508379"/>
                <a:gd name="connsiteY23" fmla="*/ 34119 h 641445"/>
                <a:gd name="connsiteX24" fmla="*/ 324134 w 508379"/>
                <a:gd name="connsiteY24" fmla="*/ 37531 h 641445"/>
                <a:gd name="connsiteX25" fmla="*/ 334370 w 508379"/>
                <a:gd name="connsiteY25" fmla="*/ 44355 h 641445"/>
                <a:gd name="connsiteX26" fmla="*/ 358253 w 508379"/>
                <a:gd name="connsiteY26" fmla="*/ 54591 h 641445"/>
                <a:gd name="connsiteX27" fmla="*/ 368489 w 508379"/>
                <a:gd name="connsiteY27" fmla="*/ 64827 h 641445"/>
                <a:gd name="connsiteX28" fmla="*/ 406021 w 508379"/>
                <a:gd name="connsiteY28" fmla="*/ 81887 h 641445"/>
                <a:gd name="connsiteX29" fmla="*/ 426492 w 508379"/>
                <a:gd name="connsiteY29" fmla="*/ 95534 h 641445"/>
                <a:gd name="connsiteX30" fmla="*/ 436728 w 508379"/>
                <a:gd name="connsiteY30" fmla="*/ 105770 h 641445"/>
                <a:gd name="connsiteX31" fmla="*/ 446964 w 508379"/>
                <a:gd name="connsiteY31" fmla="*/ 109182 h 641445"/>
                <a:gd name="connsiteX32" fmla="*/ 467436 w 508379"/>
                <a:gd name="connsiteY32" fmla="*/ 119418 h 641445"/>
                <a:gd name="connsiteX33" fmla="*/ 477671 w 508379"/>
                <a:gd name="connsiteY33" fmla="*/ 129654 h 641445"/>
                <a:gd name="connsiteX34" fmla="*/ 487907 w 508379"/>
                <a:gd name="connsiteY34" fmla="*/ 136478 h 641445"/>
                <a:gd name="connsiteX35" fmla="*/ 494731 w 508379"/>
                <a:gd name="connsiteY35" fmla="*/ 156949 h 641445"/>
                <a:gd name="connsiteX36" fmla="*/ 498143 w 508379"/>
                <a:gd name="connsiteY36" fmla="*/ 167185 h 641445"/>
                <a:gd name="connsiteX37" fmla="*/ 501555 w 508379"/>
                <a:gd name="connsiteY37" fmla="*/ 201305 h 641445"/>
                <a:gd name="connsiteX38" fmla="*/ 508379 w 508379"/>
                <a:gd name="connsiteY38" fmla="*/ 235424 h 641445"/>
                <a:gd name="connsiteX39" fmla="*/ 501555 w 508379"/>
                <a:gd name="connsiteY39" fmla="*/ 327546 h 641445"/>
                <a:gd name="connsiteX40" fmla="*/ 484495 w 508379"/>
                <a:gd name="connsiteY40" fmla="*/ 365078 h 641445"/>
                <a:gd name="connsiteX41" fmla="*/ 474259 w 508379"/>
                <a:gd name="connsiteY41" fmla="*/ 399197 h 641445"/>
                <a:gd name="connsiteX42" fmla="*/ 470847 w 508379"/>
                <a:gd name="connsiteY42" fmla="*/ 409433 h 641445"/>
                <a:gd name="connsiteX43" fmla="*/ 467436 w 508379"/>
                <a:gd name="connsiteY43" fmla="*/ 423081 h 641445"/>
                <a:gd name="connsiteX44" fmla="*/ 457200 w 508379"/>
                <a:gd name="connsiteY44" fmla="*/ 440140 h 641445"/>
                <a:gd name="connsiteX45" fmla="*/ 453788 w 508379"/>
                <a:gd name="connsiteY45" fmla="*/ 450376 h 641445"/>
                <a:gd name="connsiteX46" fmla="*/ 446964 w 508379"/>
                <a:gd name="connsiteY46" fmla="*/ 460612 h 641445"/>
                <a:gd name="connsiteX47" fmla="*/ 440140 w 508379"/>
                <a:gd name="connsiteY47" fmla="*/ 474260 h 641445"/>
                <a:gd name="connsiteX48" fmla="*/ 436728 w 508379"/>
                <a:gd name="connsiteY48" fmla="*/ 484496 h 641445"/>
                <a:gd name="connsiteX49" fmla="*/ 423080 w 508379"/>
                <a:gd name="connsiteY49" fmla="*/ 511791 h 641445"/>
                <a:gd name="connsiteX50" fmla="*/ 388961 w 508379"/>
                <a:gd name="connsiteY50" fmla="*/ 542499 h 641445"/>
                <a:gd name="connsiteX51" fmla="*/ 378725 w 508379"/>
                <a:gd name="connsiteY51" fmla="*/ 552734 h 641445"/>
                <a:gd name="connsiteX52" fmla="*/ 348018 w 508379"/>
                <a:gd name="connsiteY52" fmla="*/ 573206 h 641445"/>
                <a:gd name="connsiteX53" fmla="*/ 334370 w 508379"/>
                <a:gd name="connsiteY53" fmla="*/ 583442 h 641445"/>
                <a:gd name="connsiteX54" fmla="*/ 310486 w 508379"/>
                <a:gd name="connsiteY54" fmla="*/ 597090 h 641445"/>
                <a:gd name="connsiteX55" fmla="*/ 300250 w 508379"/>
                <a:gd name="connsiteY55" fmla="*/ 607325 h 641445"/>
                <a:gd name="connsiteX56" fmla="*/ 290015 w 508379"/>
                <a:gd name="connsiteY56" fmla="*/ 610737 h 641445"/>
                <a:gd name="connsiteX57" fmla="*/ 279779 w 508379"/>
                <a:gd name="connsiteY57" fmla="*/ 617561 h 641445"/>
                <a:gd name="connsiteX58" fmla="*/ 269543 w 508379"/>
                <a:gd name="connsiteY58" fmla="*/ 620973 h 641445"/>
                <a:gd name="connsiteX59" fmla="*/ 238836 w 508379"/>
                <a:gd name="connsiteY59" fmla="*/ 634621 h 641445"/>
                <a:gd name="connsiteX60" fmla="*/ 156949 w 508379"/>
                <a:gd name="connsiteY60" fmla="*/ 641445 h 641445"/>
                <a:gd name="connsiteX61" fmla="*/ 95534 w 508379"/>
                <a:gd name="connsiteY61" fmla="*/ 638033 h 641445"/>
                <a:gd name="connsiteX62" fmla="*/ 71650 w 508379"/>
                <a:gd name="connsiteY62" fmla="*/ 631209 h 641445"/>
                <a:gd name="connsiteX63" fmla="*/ 58003 w 508379"/>
                <a:gd name="connsiteY63" fmla="*/ 620973 h 641445"/>
                <a:gd name="connsiteX64" fmla="*/ 44355 w 508379"/>
                <a:gd name="connsiteY64" fmla="*/ 614149 h 641445"/>
                <a:gd name="connsiteX65" fmla="*/ 13647 w 508379"/>
                <a:gd name="connsiteY65" fmla="*/ 593678 h 641445"/>
                <a:gd name="connsiteX66" fmla="*/ 13647 w 508379"/>
                <a:gd name="connsiteY66" fmla="*/ 573206 h 641445"/>
                <a:gd name="connsiteX67" fmla="*/ 6824 w 508379"/>
                <a:gd name="connsiteY67" fmla="*/ 549322 h 641445"/>
                <a:gd name="connsiteX68" fmla="*/ 0 w 508379"/>
                <a:gd name="connsiteY68" fmla="*/ 525439 h 641445"/>
                <a:gd name="connsiteX69" fmla="*/ 3412 w 508379"/>
                <a:gd name="connsiteY69" fmla="*/ 501555 h 641445"/>
                <a:gd name="connsiteX70" fmla="*/ 6824 w 508379"/>
                <a:gd name="connsiteY70" fmla="*/ 481084 h 641445"/>
                <a:gd name="connsiteX71" fmla="*/ 3412 w 508379"/>
                <a:gd name="connsiteY71" fmla="*/ 470848 h 641445"/>
                <a:gd name="connsiteX72" fmla="*/ 13647 w 508379"/>
                <a:gd name="connsiteY72" fmla="*/ 450376 h 641445"/>
                <a:gd name="connsiteX73" fmla="*/ 23883 w 508379"/>
                <a:gd name="connsiteY73" fmla="*/ 446964 h 641445"/>
                <a:gd name="connsiteX74" fmla="*/ 27295 w 508379"/>
                <a:gd name="connsiteY74" fmla="*/ 436728 h 641445"/>
                <a:gd name="connsiteX75" fmla="*/ 30707 w 508379"/>
                <a:gd name="connsiteY75" fmla="*/ 412845 h 641445"/>
                <a:gd name="connsiteX76" fmla="*/ 40943 w 508379"/>
                <a:gd name="connsiteY76" fmla="*/ 406021 h 641445"/>
                <a:gd name="connsiteX77" fmla="*/ 51179 w 508379"/>
                <a:gd name="connsiteY77" fmla="*/ 385549 h 641445"/>
                <a:gd name="connsiteX78" fmla="*/ 58003 w 508379"/>
                <a:gd name="connsiteY78" fmla="*/ 375314 h 641445"/>
                <a:gd name="connsiteX79" fmla="*/ 61415 w 508379"/>
                <a:gd name="connsiteY79" fmla="*/ 365078 h 641445"/>
                <a:gd name="connsiteX80" fmla="*/ 58003 w 508379"/>
                <a:gd name="connsiteY80" fmla="*/ 354842 h 641445"/>
                <a:gd name="connsiteX81" fmla="*/ 54591 w 508379"/>
                <a:gd name="connsiteY81" fmla="*/ 334370 h 641445"/>
                <a:gd name="connsiteX82" fmla="*/ 51179 w 508379"/>
                <a:gd name="connsiteY82" fmla="*/ 320722 h 641445"/>
                <a:gd name="connsiteX83" fmla="*/ 44355 w 508379"/>
                <a:gd name="connsiteY83" fmla="*/ 310487 h 641445"/>
                <a:gd name="connsiteX84" fmla="*/ 40943 w 508379"/>
                <a:gd name="connsiteY84" fmla="*/ 303663 h 64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08379" h="641445">
                  <a:moveTo>
                    <a:pt x="40943" y="303663"/>
                  </a:moveTo>
                  <a:cubicBezTo>
                    <a:pt x="39806" y="298545"/>
                    <a:pt x="39842" y="287482"/>
                    <a:pt x="37531" y="279779"/>
                  </a:cubicBezTo>
                  <a:cubicBezTo>
                    <a:pt x="36353" y="275851"/>
                    <a:pt x="32541" y="273211"/>
                    <a:pt x="30707" y="269543"/>
                  </a:cubicBezTo>
                  <a:cubicBezTo>
                    <a:pt x="28259" y="264647"/>
                    <a:pt x="24977" y="250034"/>
                    <a:pt x="23883" y="245660"/>
                  </a:cubicBezTo>
                  <a:cubicBezTo>
                    <a:pt x="25020" y="227463"/>
                    <a:pt x="24832" y="209134"/>
                    <a:pt x="27295" y="191069"/>
                  </a:cubicBezTo>
                  <a:lnTo>
                    <a:pt x="37531" y="160361"/>
                  </a:lnTo>
                  <a:cubicBezTo>
                    <a:pt x="38668" y="156949"/>
                    <a:pt x="38948" y="153117"/>
                    <a:pt x="40943" y="150125"/>
                  </a:cubicBezTo>
                  <a:cubicBezTo>
                    <a:pt x="45492" y="143301"/>
                    <a:pt x="51998" y="137434"/>
                    <a:pt x="54591" y="129654"/>
                  </a:cubicBezTo>
                  <a:cubicBezTo>
                    <a:pt x="62712" y="105292"/>
                    <a:pt x="57425" y="115167"/>
                    <a:pt x="68239" y="98946"/>
                  </a:cubicBezTo>
                  <a:cubicBezTo>
                    <a:pt x="69376" y="95534"/>
                    <a:pt x="69904" y="91855"/>
                    <a:pt x="71650" y="88711"/>
                  </a:cubicBezTo>
                  <a:cubicBezTo>
                    <a:pt x="75633" y="81542"/>
                    <a:pt x="82704" y="76020"/>
                    <a:pt x="85298" y="68239"/>
                  </a:cubicBezTo>
                  <a:cubicBezTo>
                    <a:pt x="86435" y="64827"/>
                    <a:pt x="86715" y="60996"/>
                    <a:pt x="88710" y="58003"/>
                  </a:cubicBezTo>
                  <a:cubicBezTo>
                    <a:pt x="93757" y="50433"/>
                    <a:pt x="113608" y="36055"/>
                    <a:pt x="119418" y="34119"/>
                  </a:cubicBezTo>
                  <a:cubicBezTo>
                    <a:pt x="126242" y="31845"/>
                    <a:pt x="133904" y="31286"/>
                    <a:pt x="139889" y="27296"/>
                  </a:cubicBezTo>
                  <a:lnTo>
                    <a:pt x="160361" y="13648"/>
                  </a:lnTo>
                  <a:cubicBezTo>
                    <a:pt x="163773" y="11373"/>
                    <a:pt x="166707" y="8121"/>
                    <a:pt x="170597" y="6824"/>
                  </a:cubicBezTo>
                  <a:lnTo>
                    <a:pt x="191068" y="0"/>
                  </a:lnTo>
                  <a:cubicBezTo>
                    <a:pt x="205853" y="1643"/>
                    <a:pt x="226931" y="3420"/>
                    <a:pt x="242247" y="6824"/>
                  </a:cubicBezTo>
                  <a:cubicBezTo>
                    <a:pt x="245758" y="7604"/>
                    <a:pt x="249025" y="9248"/>
                    <a:pt x="252483" y="10236"/>
                  </a:cubicBezTo>
                  <a:cubicBezTo>
                    <a:pt x="256992" y="11524"/>
                    <a:pt x="261582" y="12511"/>
                    <a:pt x="266131" y="13648"/>
                  </a:cubicBezTo>
                  <a:cubicBezTo>
                    <a:pt x="269543" y="15923"/>
                    <a:pt x="272598" y="18857"/>
                    <a:pt x="276367" y="20472"/>
                  </a:cubicBezTo>
                  <a:cubicBezTo>
                    <a:pt x="280677" y="22319"/>
                    <a:pt x="285506" y="22596"/>
                    <a:pt x="290015" y="23884"/>
                  </a:cubicBezTo>
                  <a:cubicBezTo>
                    <a:pt x="293473" y="24872"/>
                    <a:pt x="296944" y="25879"/>
                    <a:pt x="300250" y="27296"/>
                  </a:cubicBezTo>
                  <a:cubicBezTo>
                    <a:pt x="304925" y="29299"/>
                    <a:pt x="309223" y="32116"/>
                    <a:pt x="313898" y="34119"/>
                  </a:cubicBezTo>
                  <a:cubicBezTo>
                    <a:pt x="317204" y="35536"/>
                    <a:pt x="320917" y="35923"/>
                    <a:pt x="324134" y="37531"/>
                  </a:cubicBezTo>
                  <a:cubicBezTo>
                    <a:pt x="327802" y="39365"/>
                    <a:pt x="330810" y="42320"/>
                    <a:pt x="334370" y="44355"/>
                  </a:cubicBezTo>
                  <a:cubicBezTo>
                    <a:pt x="346175" y="51100"/>
                    <a:pt x="346770" y="50763"/>
                    <a:pt x="358253" y="54591"/>
                  </a:cubicBezTo>
                  <a:cubicBezTo>
                    <a:pt x="361665" y="58003"/>
                    <a:pt x="364418" y="62236"/>
                    <a:pt x="368489" y="64827"/>
                  </a:cubicBezTo>
                  <a:cubicBezTo>
                    <a:pt x="385271" y="75507"/>
                    <a:pt x="390989" y="76876"/>
                    <a:pt x="406021" y="81887"/>
                  </a:cubicBezTo>
                  <a:cubicBezTo>
                    <a:pt x="412845" y="86436"/>
                    <a:pt x="420693" y="89735"/>
                    <a:pt x="426492" y="95534"/>
                  </a:cubicBezTo>
                  <a:cubicBezTo>
                    <a:pt x="429904" y="98946"/>
                    <a:pt x="432713" y="103093"/>
                    <a:pt x="436728" y="105770"/>
                  </a:cubicBezTo>
                  <a:cubicBezTo>
                    <a:pt x="439721" y="107765"/>
                    <a:pt x="443747" y="107574"/>
                    <a:pt x="446964" y="109182"/>
                  </a:cubicBezTo>
                  <a:cubicBezTo>
                    <a:pt x="473421" y="122411"/>
                    <a:pt x="441708" y="110842"/>
                    <a:pt x="467436" y="119418"/>
                  </a:cubicBezTo>
                  <a:cubicBezTo>
                    <a:pt x="470848" y="122830"/>
                    <a:pt x="473964" y="126565"/>
                    <a:pt x="477671" y="129654"/>
                  </a:cubicBezTo>
                  <a:cubicBezTo>
                    <a:pt x="480821" y="132279"/>
                    <a:pt x="485734" y="133001"/>
                    <a:pt x="487907" y="136478"/>
                  </a:cubicBezTo>
                  <a:cubicBezTo>
                    <a:pt x="491719" y="142577"/>
                    <a:pt x="492456" y="150125"/>
                    <a:pt x="494731" y="156949"/>
                  </a:cubicBezTo>
                  <a:lnTo>
                    <a:pt x="498143" y="167185"/>
                  </a:lnTo>
                  <a:cubicBezTo>
                    <a:pt x="499280" y="178558"/>
                    <a:pt x="499859" y="190001"/>
                    <a:pt x="501555" y="201305"/>
                  </a:cubicBezTo>
                  <a:cubicBezTo>
                    <a:pt x="503276" y="212775"/>
                    <a:pt x="508379" y="235424"/>
                    <a:pt x="508379" y="235424"/>
                  </a:cubicBezTo>
                  <a:cubicBezTo>
                    <a:pt x="506945" y="265536"/>
                    <a:pt x="508231" y="297507"/>
                    <a:pt x="501555" y="327546"/>
                  </a:cubicBezTo>
                  <a:cubicBezTo>
                    <a:pt x="497959" y="343728"/>
                    <a:pt x="491173" y="345044"/>
                    <a:pt x="484495" y="365078"/>
                  </a:cubicBezTo>
                  <a:cubicBezTo>
                    <a:pt x="468281" y="413718"/>
                    <a:pt x="484571" y="363107"/>
                    <a:pt x="474259" y="399197"/>
                  </a:cubicBezTo>
                  <a:cubicBezTo>
                    <a:pt x="473271" y="402655"/>
                    <a:pt x="471835" y="405975"/>
                    <a:pt x="470847" y="409433"/>
                  </a:cubicBezTo>
                  <a:cubicBezTo>
                    <a:pt x="469559" y="413942"/>
                    <a:pt x="469340" y="418796"/>
                    <a:pt x="467436" y="423081"/>
                  </a:cubicBezTo>
                  <a:cubicBezTo>
                    <a:pt x="464743" y="429141"/>
                    <a:pt x="460166" y="434209"/>
                    <a:pt x="457200" y="440140"/>
                  </a:cubicBezTo>
                  <a:cubicBezTo>
                    <a:pt x="455592" y="443357"/>
                    <a:pt x="455396" y="447159"/>
                    <a:pt x="453788" y="450376"/>
                  </a:cubicBezTo>
                  <a:cubicBezTo>
                    <a:pt x="451954" y="454044"/>
                    <a:pt x="448999" y="457052"/>
                    <a:pt x="446964" y="460612"/>
                  </a:cubicBezTo>
                  <a:cubicBezTo>
                    <a:pt x="444440" y="465028"/>
                    <a:pt x="442144" y="469585"/>
                    <a:pt x="440140" y="474260"/>
                  </a:cubicBezTo>
                  <a:cubicBezTo>
                    <a:pt x="438723" y="477566"/>
                    <a:pt x="437991" y="481128"/>
                    <a:pt x="436728" y="484496"/>
                  </a:cubicBezTo>
                  <a:cubicBezTo>
                    <a:pt x="432057" y="496951"/>
                    <a:pt x="430840" y="502091"/>
                    <a:pt x="423080" y="511791"/>
                  </a:cubicBezTo>
                  <a:cubicBezTo>
                    <a:pt x="384016" y="560623"/>
                    <a:pt x="419401" y="520758"/>
                    <a:pt x="388961" y="542499"/>
                  </a:cubicBezTo>
                  <a:cubicBezTo>
                    <a:pt x="385035" y="545303"/>
                    <a:pt x="382534" y="549772"/>
                    <a:pt x="378725" y="552734"/>
                  </a:cubicBezTo>
                  <a:cubicBezTo>
                    <a:pt x="348061" y="576583"/>
                    <a:pt x="368467" y="557869"/>
                    <a:pt x="348018" y="573206"/>
                  </a:cubicBezTo>
                  <a:cubicBezTo>
                    <a:pt x="343469" y="576618"/>
                    <a:pt x="339192" y="580428"/>
                    <a:pt x="334370" y="583442"/>
                  </a:cubicBezTo>
                  <a:cubicBezTo>
                    <a:pt x="321018" y="591787"/>
                    <a:pt x="321759" y="587697"/>
                    <a:pt x="310486" y="597090"/>
                  </a:cubicBezTo>
                  <a:cubicBezTo>
                    <a:pt x="306779" y="600179"/>
                    <a:pt x="304265" y="604649"/>
                    <a:pt x="300250" y="607325"/>
                  </a:cubicBezTo>
                  <a:cubicBezTo>
                    <a:pt x="297258" y="609320"/>
                    <a:pt x="293232" y="609129"/>
                    <a:pt x="290015" y="610737"/>
                  </a:cubicBezTo>
                  <a:cubicBezTo>
                    <a:pt x="286347" y="612571"/>
                    <a:pt x="283447" y="615727"/>
                    <a:pt x="279779" y="617561"/>
                  </a:cubicBezTo>
                  <a:cubicBezTo>
                    <a:pt x="276562" y="619169"/>
                    <a:pt x="272760" y="619365"/>
                    <a:pt x="269543" y="620973"/>
                  </a:cubicBezTo>
                  <a:cubicBezTo>
                    <a:pt x="252157" y="629666"/>
                    <a:pt x="265241" y="630220"/>
                    <a:pt x="238836" y="634621"/>
                  </a:cubicBezTo>
                  <a:cubicBezTo>
                    <a:pt x="198140" y="641404"/>
                    <a:pt x="225271" y="637649"/>
                    <a:pt x="156949" y="641445"/>
                  </a:cubicBezTo>
                  <a:cubicBezTo>
                    <a:pt x="136477" y="640308"/>
                    <a:pt x="115953" y="639889"/>
                    <a:pt x="95534" y="638033"/>
                  </a:cubicBezTo>
                  <a:cubicBezTo>
                    <a:pt x="89643" y="637497"/>
                    <a:pt x="77709" y="633229"/>
                    <a:pt x="71650" y="631209"/>
                  </a:cubicBezTo>
                  <a:cubicBezTo>
                    <a:pt x="67101" y="627797"/>
                    <a:pt x="62825" y="623987"/>
                    <a:pt x="58003" y="620973"/>
                  </a:cubicBezTo>
                  <a:cubicBezTo>
                    <a:pt x="53690" y="618277"/>
                    <a:pt x="48587" y="616970"/>
                    <a:pt x="44355" y="614149"/>
                  </a:cubicBezTo>
                  <a:cubicBezTo>
                    <a:pt x="6498" y="588912"/>
                    <a:pt x="45560" y="609635"/>
                    <a:pt x="13647" y="593678"/>
                  </a:cubicBezTo>
                  <a:cubicBezTo>
                    <a:pt x="4551" y="566382"/>
                    <a:pt x="13647" y="600502"/>
                    <a:pt x="13647" y="573206"/>
                  </a:cubicBezTo>
                  <a:cubicBezTo>
                    <a:pt x="13647" y="567869"/>
                    <a:pt x="8434" y="554956"/>
                    <a:pt x="6824" y="549322"/>
                  </a:cubicBezTo>
                  <a:cubicBezTo>
                    <a:pt x="-1745" y="519333"/>
                    <a:pt x="8181" y="549982"/>
                    <a:pt x="0" y="525439"/>
                  </a:cubicBezTo>
                  <a:cubicBezTo>
                    <a:pt x="1137" y="517478"/>
                    <a:pt x="2189" y="509504"/>
                    <a:pt x="3412" y="501555"/>
                  </a:cubicBezTo>
                  <a:cubicBezTo>
                    <a:pt x="4464" y="494718"/>
                    <a:pt x="6824" y="488002"/>
                    <a:pt x="6824" y="481084"/>
                  </a:cubicBezTo>
                  <a:cubicBezTo>
                    <a:pt x="6824" y="477487"/>
                    <a:pt x="4549" y="474260"/>
                    <a:pt x="3412" y="470848"/>
                  </a:cubicBezTo>
                  <a:cubicBezTo>
                    <a:pt x="5659" y="464106"/>
                    <a:pt x="7636" y="455185"/>
                    <a:pt x="13647" y="450376"/>
                  </a:cubicBezTo>
                  <a:cubicBezTo>
                    <a:pt x="16455" y="448129"/>
                    <a:pt x="20471" y="448101"/>
                    <a:pt x="23883" y="446964"/>
                  </a:cubicBezTo>
                  <a:cubicBezTo>
                    <a:pt x="25020" y="443552"/>
                    <a:pt x="26590" y="440255"/>
                    <a:pt x="27295" y="436728"/>
                  </a:cubicBezTo>
                  <a:cubicBezTo>
                    <a:pt x="28872" y="428842"/>
                    <a:pt x="27441" y="420194"/>
                    <a:pt x="30707" y="412845"/>
                  </a:cubicBezTo>
                  <a:cubicBezTo>
                    <a:pt x="32373" y="409098"/>
                    <a:pt x="37531" y="408296"/>
                    <a:pt x="40943" y="406021"/>
                  </a:cubicBezTo>
                  <a:cubicBezTo>
                    <a:pt x="60503" y="376681"/>
                    <a:pt x="37050" y="413806"/>
                    <a:pt x="51179" y="385549"/>
                  </a:cubicBezTo>
                  <a:cubicBezTo>
                    <a:pt x="53013" y="381881"/>
                    <a:pt x="55728" y="378726"/>
                    <a:pt x="58003" y="375314"/>
                  </a:cubicBezTo>
                  <a:cubicBezTo>
                    <a:pt x="59140" y="371902"/>
                    <a:pt x="61415" y="368675"/>
                    <a:pt x="61415" y="365078"/>
                  </a:cubicBezTo>
                  <a:cubicBezTo>
                    <a:pt x="61415" y="361481"/>
                    <a:pt x="58783" y="358353"/>
                    <a:pt x="58003" y="354842"/>
                  </a:cubicBezTo>
                  <a:cubicBezTo>
                    <a:pt x="56502" y="348089"/>
                    <a:pt x="55948" y="341154"/>
                    <a:pt x="54591" y="334370"/>
                  </a:cubicBezTo>
                  <a:cubicBezTo>
                    <a:pt x="53671" y="329772"/>
                    <a:pt x="53026" y="325032"/>
                    <a:pt x="51179" y="320722"/>
                  </a:cubicBezTo>
                  <a:cubicBezTo>
                    <a:pt x="49564" y="316953"/>
                    <a:pt x="45652" y="314377"/>
                    <a:pt x="44355" y="310487"/>
                  </a:cubicBezTo>
                  <a:cubicBezTo>
                    <a:pt x="43995" y="309408"/>
                    <a:pt x="42080" y="308781"/>
                    <a:pt x="40943" y="303663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3442648" y="2537077"/>
              <a:ext cx="330958" cy="622380"/>
            </a:xfrm>
            <a:custGeom>
              <a:avLst/>
              <a:gdLst>
                <a:gd name="connsiteX0" fmla="*/ 259307 w 330958"/>
                <a:gd name="connsiteY0" fmla="*/ 4819 h 622380"/>
                <a:gd name="connsiteX1" fmla="*/ 276367 w 330958"/>
                <a:gd name="connsiteY1" fmla="*/ 15054 h 622380"/>
                <a:gd name="connsiteX2" fmla="*/ 283191 w 330958"/>
                <a:gd name="connsiteY2" fmla="*/ 28702 h 622380"/>
                <a:gd name="connsiteX3" fmla="*/ 300251 w 330958"/>
                <a:gd name="connsiteY3" fmla="*/ 49174 h 622380"/>
                <a:gd name="connsiteX4" fmla="*/ 303662 w 330958"/>
                <a:gd name="connsiteY4" fmla="*/ 66233 h 622380"/>
                <a:gd name="connsiteX5" fmla="*/ 310486 w 330958"/>
                <a:gd name="connsiteY5" fmla="*/ 107177 h 622380"/>
                <a:gd name="connsiteX6" fmla="*/ 317310 w 330958"/>
                <a:gd name="connsiteY6" fmla="*/ 131060 h 622380"/>
                <a:gd name="connsiteX7" fmla="*/ 307074 w 330958"/>
                <a:gd name="connsiteY7" fmla="*/ 134472 h 622380"/>
                <a:gd name="connsiteX8" fmla="*/ 317310 w 330958"/>
                <a:gd name="connsiteY8" fmla="*/ 137884 h 622380"/>
                <a:gd name="connsiteX9" fmla="*/ 307074 w 330958"/>
                <a:gd name="connsiteY9" fmla="*/ 134472 h 622380"/>
                <a:gd name="connsiteX10" fmla="*/ 313898 w 330958"/>
                <a:gd name="connsiteY10" fmla="*/ 144708 h 622380"/>
                <a:gd name="connsiteX11" fmla="*/ 313898 w 330958"/>
                <a:gd name="connsiteY11" fmla="*/ 216359 h 622380"/>
                <a:gd name="connsiteX12" fmla="*/ 310486 w 330958"/>
                <a:gd name="connsiteY12" fmla="*/ 233419 h 622380"/>
                <a:gd name="connsiteX13" fmla="*/ 307074 w 330958"/>
                <a:gd name="connsiteY13" fmla="*/ 243654 h 622380"/>
                <a:gd name="connsiteX14" fmla="*/ 317310 w 330958"/>
                <a:gd name="connsiteY14" fmla="*/ 267538 h 622380"/>
                <a:gd name="connsiteX15" fmla="*/ 320722 w 330958"/>
                <a:gd name="connsiteY15" fmla="*/ 291422 h 622380"/>
                <a:gd name="connsiteX16" fmla="*/ 324134 w 330958"/>
                <a:gd name="connsiteY16" fmla="*/ 322129 h 622380"/>
                <a:gd name="connsiteX17" fmla="*/ 330958 w 330958"/>
                <a:gd name="connsiteY17" fmla="*/ 346013 h 622380"/>
                <a:gd name="connsiteX18" fmla="*/ 324134 w 330958"/>
                <a:gd name="connsiteY18" fmla="*/ 414251 h 622380"/>
                <a:gd name="connsiteX19" fmla="*/ 317310 w 330958"/>
                <a:gd name="connsiteY19" fmla="*/ 434723 h 622380"/>
                <a:gd name="connsiteX20" fmla="*/ 303662 w 330958"/>
                <a:gd name="connsiteY20" fmla="*/ 458607 h 622380"/>
                <a:gd name="connsiteX21" fmla="*/ 296839 w 330958"/>
                <a:gd name="connsiteY21" fmla="*/ 482490 h 622380"/>
                <a:gd name="connsiteX22" fmla="*/ 290015 w 330958"/>
                <a:gd name="connsiteY22" fmla="*/ 496138 h 622380"/>
                <a:gd name="connsiteX23" fmla="*/ 283191 w 330958"/>
                <a:gd name="connsiteY23" fmla="*/ 516610 h 622380"/>
                <a:gd name="connsiteX24" fmla="*/ 269543 w 330958"/>
                <a:gd name="connsiteY24" fmla="*/ 537081 h 622380"/>
                <a:gd name="connsiteX25" fmla="*/ 262719 w 330958"/>
                <a:gd name="connsiteY25" fmla="*/ 547317 h 622380"/>
                <a:gd name="connsiteX26" fmla="*/ 252483 w 330958"/>
                <a:gd name="connsiteY26" fmla="*/ 557553 h 622380"/>
                <a:gd name="connsiteX27" fmla="*/ 245659 w 330958"/>
                <a:gd name="connsiteY27" fmla="*/ 567789 h 622380"/>
                <a:gd name="connsiteX28" fmla="*/ 225188 w 330958"/>
                <a:gd name="connsiteY28" fmla="*/ 588260 h 622380"/>
                <a:gd name="connsiteX29" fmla="*/ 214952 w 330958"/>
                <a:gd name="connsiteY29" fmla="*/ 598496 h 622380"/>
                <a:gd name="connsiteX30" fmla="*/ 194480 w 330958"/>
                <a:gd name="connsiteY30" fmla="*/ 615556 h 622380"/>
                <a:gd name="connsiteX31" fmla="*/ 174009 w 330958"/>
                <a:gd name="connsiteY31" fmla="*/ 622380 h 622380"/>
                <a:gd name="connsiteX32" fmla="*/ 153537 w 330958"/>
                <a:gd name="connsiteY32" fmla="*/ 618968 h 622380"/>
                <a:gd name="connsiteX33" fmla="*/ 119418 w 330958"/>
                <a:gd name="connsiteY33" fmla="*/ 608732 h 622380"/>
                <a:gd name="connsiteX34" fmla="*/ 109182 w 330958"/>
                <a:gd name="connsiteY34" fmla="*/ 605320 h 622380"/>
                <a:gd name="connsiteX35" fmla="*/ 98946 w 330958"/>
                <a:gd name="connsiteY35" fmla="*/ 598496 h 622380"/>
                <a:gd name="connsiteX36" fmla="*/ 88710 w 330958"/>
                <a:gd name="connsiteY36" fmla="*/ 595084 h 622380"/>
                <a:gd name="connsiteX37" fmla="*/ 78474 w 330958"/>
                <a:gd name="connsiteY37" fmla="*/ 588260 h 622380"/>
                <a:gd name="connsiteX38" fmla="*/ 58003 w 330958"/>
                <a:gd name="connsiteY38" fmla="*/ 581436 h 622380"/>
                <a:gd name="connsiteX39" fmla="*/ 51179 w 330958"/>
                <a:gd name="connsiteY39" fmla="*/ 571201 h 622380"/>
                <a:gd name="connsiteX40" fmla="*/ 44355 w 330958"/>
                <a:gd name="connsiteY40" fmla="*/ 550729 h 622380"/>
                <a:gd name="connsiteX41" fmla="*/ 34119 w 330958"/>
                <a:gd name="connsiteY41" fmla="*/ 537081 h 622380"/>
                <a:gd name="connsiteX42" fmla="*/ 23883 w 330958"/>
                <a:gd name="connsiteY42" fmla="*/ 513198 h 622380"/>
                <a:gd name="connsiteX43" fmla="*/ 10236 w 330958"/>
                <a:gd name="connsiteY43" fmla="*/ 479078 h 622380"/>
                <a:gd name="connsiteX44" fmla="*/ 6824 w 330958"/>
                <a:gd name="connsiteY44" fmla="*/ 468842 h 622380"/>
                <a:gd name="connsiteX45" fmla="*/ 6824 w 330958"/>
                <a:gd name="connsiteY45" fmla="*/ 434723 h 622380"/>
                <a:gd name="connsiteX46" fmla="*/ 0 w 330958"/>
                <a:gd name="connsiteY46" fmla="*/ 328953 h 622380"/>
                <a:gd name="connsiteX47" fmla="*/ 3412 w 330958"/>
                <a:gd name="connsiteY47" fmla="*/ 308481 h 622380"/>
                <a:gd name="connsiteX48" fmla="*/ 6824 w 330958"/>
                <a:gd name="connsiteY48" fmla="*/ 298245 h 622380"/>
                <a:gd name="connsiteX49" fmla="*/ 10236 w 330958"/>
                <a:gd name="connsiteY49" fmla="*/ 277774 h 622380"/>
                <a:gd name="connsiteX50" fmla="*/ 17059 w 330958"/>
                <a:gd name="connsiteY50" fmla="*/ 240242 h 622380"/>
                <a:gd name="connsiteX51" fmla="*/ 23883 w 330958"/>
                <a:gd name="connsiteY51" fmla="*/ 226595 h 622380"/>
                <a:gd name="connsiteX52" fmla="*/ 30707 w 330958"/>
                <a:gd name="connsiteY52" fmla="*/ 216359 h 622380"/>
                <a:gd name="connsiteX53" fmla="*/ 37531 w 330958"/>
                <a:gd name="connsiteY53" fmla="*/ 195887 h 622380"/>
                <a:gd name="connsiteX54" fmla="*/ 40943 w 330958"/>
                <a:gd name="connsiteY54" fmla="*/ 185651 h 622380"/>
                <a:gd name="connsiteX55" fmla="*/ 51179 w 330958"/>
                <a:gd name="connsiteY55" fmla="*/ 172004 h 622380"/>
                <a:gd name="connsiteX56" fmla="*/ 54591 w 330958"/>
                <a:gd name="connsiteY56" fmla="*/ 161768 h 622380"/>
                <a:gd name="connsiteX57" fmla="*/ 68239 w 330958"/>
                <a:gd name="connsiteY57" fmla="*/ 141296 h 622380"/>
                <a:gd name="connsiteX58" fmla="*/ 71651 w 330958"/>
                <a:gd name="connsiteY58" fmla="*/ 127648 h 622380"/>
                <a:gd name="connsiteX59" fmla="*/ 92122 w 330958"/>
                <a:gd name="connsiteY59" fmla="*/ 93529 h 622380"/>
                <a:gd name="connsiteX60" fmla="*/ 98946 w 330958"/>
                <a:gd name="connsiteY60" fmla="*/ 83293 h 622380"/>
                <a:gd name="connsiteX61" fmla="*/ 105770 w 330958"/>
                <a:gd name="connsiteY61" fmla="*/ 73057 h 622380"/>
                <a:gd name="connsiteX62" fmla="*/ 126242 w 330958"/>
                <a:gd name="connsiteY62" fmla="*/ 59410 h 622380"/>
                <a:gd name="connsiteX63" fmla="*/ 136477 w 330958"/>
                <a:gd name="connsiteY63" fmla="*/ 52586 h 622380"/>
                <a:gd name="connsiteX64" fmla="*/ 150125 w 330958"/>
                <a:gd name="connsiteY64" fmla="*/ 42350 h 622380"/>
                <a:gd name="connsiteX65" fmla="*/ 180833 w 330958"/>
                <a:gd name="connsiteY65" fmla="*/ 21878 h 622380"/>
                <a:gd name="connsiteX66" fmla="*/ 191068 w 330958"/>
                <a:gd name="connsiteY66" fmla="*/ 15054 h 622380"/>
                <a:gd name="connsiteX67" fmla="*/ 201304 w 330958"/>
                <a:gd name="connsiteY67" fmla="*/ 11642 h 622380"/>
                <a:gd name="connsiteX68" fmla="*/ 221776 w 330958"/>
                <a:gd name="connsiteY68" fmla="*/ 1407 h 622380"/>
                <a:gd name="connsiteX69" fmla="*/ 259307 w 330958"/>
                <a:gd name="connsiteY69" fmla="*/ 4819 h 62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330958" h="622380">
                  <a:moveTo>
                    <a:pt x="259307" y="4819"/>
                  </a:moveTo>
                  <a:cubicBezTo>
                    <a:pt x="268406" y="7094"/>
                    <a:pt x="271678" y="10365"/>
                    <a:pt x="276367" y="15054"/>
                  </a:cubicBezTo>
                  <a:cubicBezTo>
                    <a:pt x="279964" y="18650"/>
                    <a:pt x="280667" y="24286"/>
                    <a:pt x="283191" y="28702"/>
                  </a:cubicBezTo>
                  <a:cubicBezTo>
                    <a:pt x="289525" y="39786"/>
                    <a:pt x="290842" y="39765"/>
                    <a:pt x="300251" y="49174"/>
                  </a:cubicBezTo>
                  <a:cubicBezTo>
                    <a:pt x="301388" y="54860"/>
                    <a:pt x="302654" y="60522"/>
                    <a:pt x="303662" y="66233"/>
                  </a:cubicBezTo>
                  <a:cubicBezTo>
                    <a:pt x="306066" y="79859"/>
                    <a:pt x="307130" y="93754"/>
                    <a:pt x="310486" y="107177"/>
                  </a:cubicBezTo>
                  <a:cubicBezTo>
                    <a:pt x="314770" y="124313"/>
                    <a:pt x="312415" y="116376"/>
                    <a:pt x="317310" y="131060"/>
                  </a:cubicBezTo>
                  <a:cubicBezTo>
                    <a:pt x="313898" y="132197"/>
                    <a:pt x="303662" y="133335"/>
                    <a:pt x="307074" y="134472"/>
                  </a:cubicBezTo>
                  <a:lnTo>
                    <a:pt x="317310" y="137884"/>
                  </a:lnTo>
                  <a:lnTo>
                    <a:pt x="307074" y="134472"/>
                  </a:lnTo>
                  <a:cubicBezTo>
                    <a:pt x="309349" y="137884"/>
                    <a:pt x="313703" y="140612"/>
                    <a:pt x="313898" y="144708"/>
                  </a:cubicBezTo>
                  <a:cubicBezTo>
                    <a:pt x="318111" y="233189"/>
                    <a:pt x="302630" y="182554"/>
                    <a:pt x="313898" y="216359"/>
                  </a:cubicBezTo>
                  <a:cubicBezTo>
                    <a:pt x="312761" y="222046"/>
                    <a:pt x="311893" y="227793"/>
                    <a:pt x="310486" y="233419"/>
                  </a:cubicBezTo>
                  <a:cubicBezTo>
                    <a:pt x="309614" y="236908"/>
                    <a:pt x="307074" y="240058"/>
                    <a:pt x="307074" y="243654"/>
                  </a:cubicBezTo>
                  <a:cubicBezTo>
                    <a:pt x="307074" y="248674"/>
                    <a:pt x="315978" y="264873"/>
                    <a:pt x="317310" y="267538"/>
                  </a:cubicBezTo>
                  <a:cubicBezTo>
                    <a:pt x="318447" y="275499"/>
                    <a:pt x="319724" y="283442"/>
                    <a:pt x="320722" y="291422"/>
                  </a:cubicBezTo>
                  <a:cubicBezTo>
                    <a:pt x="321999" y="301641"/>
                    <a:pt x="322568" y="311950"/>
                    <a:pt x="324134" y="322129"/>
                  </a:cubicBezTo>
                  <a:cubicBezTo>
                    <a:pt x="325358" y="330086"/>
                    <a:pt x="328410" y="338369"/>
                    <a:pt x="330958" y="346013"/>
                  </a:cubicBezTo>
                  <a:cubicBezTo>
                    <a:pt x="320647" y="387255"/>
                    <a:pt x="337469" y="316459"/>
                    <a:pt x="324134" y="414251"/>
                  </a:cubicBezTo>
                  <a:cubicBezTo>
                    <a:pt x="323162" y="421378"/>
                    <a:pt x="320527" y="428289"/>
                    <a:pt x="317310" y="434723"/>
                  </a:cubicBezTo>
                  <a:cubicBezTo>
                    <a:pt x="308652" y="452039"/>
                    <a:pt x="313307" y="444139"/>
                    <a:pt x="303662" y="458607"/>
                  </a:cubicBezTo>
                  <a:cubicBezTo>
                    <a:pt x="301930" y="465536"/>
                    <a:pt x="299777" y="475635"/>
                    <a:pt x="296839" y="482490"/>
                  </a:cubicBezTo>
                  <a:cubicBezTo>
                    <a:pt x="294835" y="487165"/>
                    <a:pt x="291904" y="491415"/>
                    <a:pt x="290015" y="496138"/>
                  </a:cubicBezTo>
                  <a:cubicBezTo>
                    <a:pt x="287344" y="502817"/>
                    <a:pt x="287181" y="510625"/>
                    <a:pt x="283191" y="516610"/>
                  </a:cubicBezTo>
                  <a:lnTo>
                    <a:pt x="269543" y="537081"/>
                  </a:lnTo>
                  <a:cubicBezTo>
                    <a:pt x="267268" y="540493"/>
                    <a:pt x="265619" y="544417"/>
                    <a:pt x="262719" y="547317"/>
                  </a:cubicBezTo>
                  <a:cubicBezTo>
                    <a:pt x="259307" y="550729"/>
                    <a:pt x="255572" y="553846"/>
                    <a:pt x="252483" y="557553"/>
                  </a:cubicBezTo>
                  <a:cubicBezTo>
                    <a:pt x="249858" y="560703"/>
                    <a:pt x="248383" y="564724"/>
                    <a:pt x="245659" y="567789"/>
                  </a:cubicBezTo>
                  <a:cubicBezTo>
                    <a:pt x="239248" y="575002"/>
                    <a:pt x="232012" y="581436"/>
                    <a:pt x="225188" y="588260"/>
                  </a:cubicBezTo>
                  <a:lnTo>
                    <a:pt x="214952" y="598496"/>
                  </a:lnTo>
                  <a:cubicBezTo>
                    <a:pt x="208524" y="604924"/>
                    <a:pt x="203031" y="611756"/>
                    <a:pt x="194480" y="615556"/>
                  </a:cubicBezTo>
                  <a:cubicBezTo>
                    <a:pt x="187907" y="618477"/>
                    <a:pt x="174009" y="622380"/>
                    <a:pt x="174009" y="622380"/>
                  </a:cubicBezTo>
                  <a:cubicBezTo>
                    <a:pt x="167185" y="621243"/>
                    <a:pt x="160321" y="620325"/>
                    <a:pt x="153537" y="618968"/>
                  </a:cubicBezTo>
                  <a:cubicBezTo>
                    <a:pt x="140644" y="616389"/>
                    <a:pt x="132476" y="613085"/>
                    <a:pt x="119418" y="608732"/>
                  </a:cubicBezTo>
                  <a:cubicBezTo>
                    <a:pt x="116006" y="607595"/>
                    <a:pt x="112175" y="607315"/>
                    <a:pt x="109182" y="605320"/>
                  </a:cubicBezTo>
                  <a:cubicBezTo>
                    <a:pt x="105770" y="603045"/>
                    <a:pt x="102614" y="600330"/>
                    <a:pt x="98946" y="598496"/>
                  </a:cubicBezTo>
                  <a:cubicBezTo>
                    <a:pt x="95729" y="596888"/>
                    <a:pt x="91927" y="596692"/>
                    <a:pt x="88710" y="595084"/>
                  </a:cubicBezTo>
                  <a:cubicBezTo>
                    <a:pt x="85042" y="593250"/>
                    <a:pt x="82221" y="589926"/>
                    <a:pt x="78474" y="588260"/>
                  </a:cubicBezTo>
                  <a:cubicBezTo>
                    <a:pt x="71901" y="585339"/>
                    <a:pt x="58003" y="581436"/>
                    <a:pt x="58003" y="581436"/>
                  </a:cubicBezTo>
                  <a:cubicBezTo>
                    <a:pt x="55728" y="578024"/>
                    <a:pt x="52844" y="574948"/>
                    <a:pt x="51179" y="571201"/>
                  </a:cubicBezTo>
                  <a:cubicBezTo>
                    <a:pt x="48258" y="564628"/>
                    <a:pt x="48671" y="556484"/>
                    <a:pt x="44355" y="550729"/>
                  </a:cubicBezTo>
                  <a:cubicBezTo>
                    <a:pt x="40943" y="546180"/>
                    <a:pt x="37133" y="541903"/>
                    <a:pt x="34119" y="537081"/>
                  </a:cubicBezTo>
                  <a:cubicBezTo>
                    <a:pt x="23833" y="520623"/>
                    <a:pt x="30215" y="527971"/>
                    <a:pt x="23883" y="513198"/>
                  </a:cubicBezTo>
                  <a:cubicBezTo>
                    <a:pt x="8825" y="478064"/>
                    <a:pt x="25763" y="525663"/>
                    <a:pt x="10236" y="479078"/>
                  </a:cubicBezTo>
                  <a:lnTo>
                    <a:pt x="6824" y="468842"/>
                  </a:lnTo>
                  <a:cubicBezTo>
                    <a:pt x="14665" y="421798"/>
                    <a:pt x="9434" y="469960"/>
                    <a:pt x="6824" y="434723"/>
                  </a:cubicBezTo>
                  <a:cubicBezTo>
                    <a:pt x="-3567" y="294440"/>
                    <a:pt x="8964" y="400666"/>
                    <a:pt x="0" y="328953"/>
                  </a:cubicBezTo>
                  <a:cubicBezTo>
                    <a:pt x="1137" y="322129"/>
                    <a:pt x="1911" y="315234"/>
                    <a:pt x="3412" y="308481"/>
                  </a:cubicBezTo>
                  <a:cubicBezTo>
                    <a:pt x="4192" y="304970"/>
                    <a:pt x="6044" y="301756"/>
                    <a:pt x="6824" y="298245"/>
                  </a:cubicBezTo>
                  <a:cubicBezTo>
                    <a:pt x="8325" y="291492"/>
                    <a:pt x="9258" y="284622"/>
                    <a:pt x="10236" y="277774"/>
                  </a:cubicBezTo>
                  <a:cubicBezTo>
                    <a:pt x="12620" y="261086"/>
                    <a:pt x="11327" y="253617"/>
                    <a:pt x="17059" y="240242"/>
                  </a:cubicBezTo>
                  <a:cubicBezTo>
                    <a:pt x="19062" y="235567"/>
                    <a:pt x="21360" y="231011"/>
                    <a:pt x="23883" y="226595"/>
                  </a:cubicBezTo>
                  <a:cubicBezTo>
                    <a:pt x="25918" y="223035"/>
                    <a:pt x="29042" y="220106"/>
                    <a:pt x="30707" y="216359"/>
                  </a:cubicBezTo>
                  <a:cubicBezTo>
                    <a:pt x="33628" y="209786"/>
                    <a:pt x="35256" y="202711"/>
                    <a:pt x="37531" y="195887"/>
                  </a:cubicBezTo>
                  <a:cubicBezTo>
                    <a:pt x="38668" y="192475"/>
                    <a:pt x="38785" y="188528"/>
                    <a:pt x="40943" y="185651"/>
                  </a:cubicBezTo>
                  <a:lnTo>
                    <a:pt x="51179" y="172004"/>
                  </a:lnTo>
                  <a:cubicBezTo>
                    <a:pt x="52316" y="168592"/>
                    <a:pt x="52844" y="164912"/>
                    <a:pt x="54591" y="161768"/>
                  </a:cubicBezTo>
                  <a:cubicBezTo>
                    <a:pt x="58574" y="154599"/>
                    <a:pt x="68239" y="141296"/>
                    <a:pt x="68239" y="141296"/>
                  </a:cubicBezTo>
                  <a:cubicBezTo>
                    <a:pt x="69376" y="136747"/>
                    <a:pt x="70005" y="132039"/>
                    <a:pt x="71651" y="127648"/>
                  </a:cubicBezTo>
                  <a:cubicBezTo>
                    <a:pt x="76148" y="115656"/>
                    <a:pt x="85319" y="103734"/>
                    <a:pt x="92122" y="93529"/>
                  </a:cubicBezTo>
                  <a:lnTo>
                    <a:pt x="98946" y="83293"/>
                  </a:lnTo>
                  <a:cubicBezTo>
                    <a:pt x="101221" y="79881"/>
                    <a:pt x="102358" y="75332"/>
                    <a:pt x="105770" y="73057"/>
                  </a:cubicBezTo>
                  <a:lnTo>
                    <a:pt x="126242" y="59410"/>
                  </a:lnTo>
                  <a:cubicBezTo>
                    <a:pt x="129654" y="57136"/>
                    <a:pt x="133197" y="55046"/>
                    <a:pt x="136477" y="52586"/>
                  </a:cubicBezTo>
                  <a:cubicBezTo>
                    <a:pt x="141026" y="49174"/>
                    <a:pt x="145466" y="45611"/>
                    <a:pt x="150125" y="42350"/>
                  </a:cubicBezTo>
                  <a:cubicBezTo>
                    <a:pt x="150135" y="42343"/>
                    <a:pt x="175710" y="25294"/>
                    <a:pt x="180833" y="21878"/>
                  </a:cubicBezTo>
                  <a:cubicBezTo>
                    <a:pt x="184245" y="19603"/>
                    <a:pt x="187178" y="16351"/>
                    <a:pt x="191068" y="15054"/>
                  </a:cubicBezTo>
                  <a:cubicBezTo>
                    <a:pt x="194480" y="13917"/>
                    <a:pt x="198087" y="13250"/>
                    <a:pt x="201304" y="11642"/>
                  </a:cubicBezTo>
                  <a:cubicBezTo>
                    <a:pt x="213791" y="5399"/>
                    <a:pt x="208301" y="3857"/>
                    <a:pt x="221776" y="1407"/>
                  </a:cubicBezTo>
                  <a:cubicBezTo>
                    <a:pt x="242869" y="-2428"/>
                    <a:pt x="250208" y="2544"/>
                    <a:pt x="259307" y="4819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5216857" y="2681785"/>
              <a:ext cx="508379" cy="641445"/>
            </a:xfrm>
            <a:custGeom>
              <a:avLst/>
              <a:gdLst>
                <a:gd name="connsiteX0" fmla="*/ 40943 w 508379"/>
                <a:gd name="connsiteY0" fmla="*/ 303663 h 641445"/>
                <a:gd name="connsiteX1" fmla="*/ 37531 w 508379"/>
                <a:gd name="connsiteY1" fmla="*/ 279779 h 641445"/>
                <a:gd name="connsiteX2" fmla="*/ 30707 w 508379"/>
                <a:gd name="connsiteY2" fmla="*/ 269543 h 641445"/>
                <a:gd name="connsiteX3" fmla="*/ 23883 w 508379"/>
                <a:gd name="connsiteY3" fmla="*/ 245660 h 641445"/>
                <a:gd name="connsiteX4" fmla="*/ 27295 w 508379"/>
                <a:gd name="connsiteY4" fmla="*/ 191069 h 641445"/>
                <a:gd name="connsiteX5" fmla="*/ 37531 w 508379"/>
                <a:gd name="connsiteY5" fmla="*/ 160361 h 641445"/>
                <a:gd name="connsiteX6" fmla="*/ 40943 w 508379"/>
                <a:gd name="connsiteY6" fmla="*/ 150125 h 641445"/>
                <a:gd name="connsiteX7" fmla="*/ 54591 w 508379"/>
                <a:gd name="connsiteY7" fmla="*/ 129654 h 641445"/>
                <a:gd name="connsiteX8" fmla="*/ 68239 w 508379"/>
                <a:gd name="connsiteY8" fmla="*/ 98946 h 641445"/>
                <a:gd name="connsiteX9" fmla="*/ 71650 w 508379"/>
                <a:gd name="connsiteY9" fmla="*/ 88711 h 641445"/>
                <a:gd name="connsiteX10" fmla="*/ 85298 w 508379"/>
                <a:gd name="connsiteY10" fmla="*/ 68239 h 641445"/>
                <a:gd name="connsiteX11" fmla="*/ 88710 w 508379"/>
                <a:gd name="connsiteY11" fmla="*/ 58003 h 641445"/>
                <a:gd name="connsiteX12" fmla="*/ 119418 w 508379"/>
                <a:gd name="connsiteY12" fmla="*/ 34119 h 641445"/>
                <a:gd name="connsiteX13" fmla="*/ 139889 w 508379"/>
                <a:gd name="connsiteY13" fmla="*/ 27296 h 641445"/>
                <a:gd name="connsiteX14" fmla="*/ 160361 w 508379"/>
                <a:gd name="connsiteY14" fmla="*/ 13648 h 641445"/>
                <a:gd name="connsiteX15" fmla="*/ 170597 w 508379"/>
                <a:gd name="connsiteY15" fmla="*/ 6824 h 641445"/>
                <a:gd name="connsiteX16" fmla="*/ 191068 w 508379"/>
                <a:gd name="connsiteY16" fmla="*/ 0 h 641445"/>
                <a:gd name="connsiteX17" fmla="*/ 242247 w 508379"/>
                <a:gd name="connsiteY17" fmla="*/ 6824 h 641445"/>
                <a:gd name="connsiteX18" fmla="*/ 252483 w 508379"/>
                <a:gd name="connsiteY18" fmla="*/ 10236 h 641445"/>
                <a:gd name="connsiteX19" fmla="*/ 266131 w 508379"/>
                <a:gd name="connsiteY19" fmla="*/ 13648 h 641445"/>
                <a:gd name="connsiteX20" fmla="*/ 276367 w 508379"/>
                <a:gd name="connsiteY20" fmla="*/ 20472 h 641445"/>
                <a:gd name="connsiteX21" fmla="*/ 290015 w 508379"/>
                <a:gd name="connsiteY21" fmla="*/ 23884 h 641445"/>
                <a:gd name="connsiteX22" fmla="*/ 300250 w 508379"/>
                <a:gd name="connsiteY22" fmla="*/ 27296 h 641445"/>
                <a:gd name="connsiteX23" fmla="*/ 313898 w 508379"/>
                <a:gd name="connsiteY23" fmla="*/ 34119 h 641445"/>
                <a:gd name="connsiteX24" fmla="*/ 324134 w 508379"/>
                <a:gd name="connsiteY24" fmla="*/ 37531 h 641445"/>
                <a:gd name="connsiteX25" fmla="*/ 334370 w 508379"/>
                <a:gd name="connsiteY25" fmla="*/ 44355 h 641445"/>
                <a:gd name="connsiteX26" fmla="*/ 358253 w 508379"/>
                <a:gd name="connsiteY26" fmla="*/ 54591 h 641445"/>
                <a:gd name="connsiteX27" fmla="*/ 368489 w 508379"/>
                <a:gd name="connsiteY27" fmla="*/ 64827 h 641445"/>
                <a:gd name="connsiteX28" fmla="*/ 406021 w 508379"/>
                <a:gd name="connsiteY28" fmla="*/ 81887 h 641445"/>
                <a:gd name="connsiteX29" fmla="*/ 426492 w 508379"/>
                <a:gd name="connsiteY29" fmla="*/ 95534 h 641445"/>
                <a:gd name="connsiteX30" fmla="*/ 436728 w 508379"/>
                <a:gd name="connsiteY30" fmla="*/ 105770 h 641445"/>
                <a:gd name="connsiteX31" fmla="*/ 446964 w 508379"/>
                <a:gd name="connsiteY31" fmla="*/ 109182 h 641445"/>
                <a:gd name="connsiteX32" fmla="*/ 467436 w 508379"/>
                <a:gd name="connsiteY32" fmla="*/ 119418 h 641445"/>
                <a:gd name="connsiteX33" fmla="*/ 477671 w 508379"/>
                <a:gd name="connsiteY33" fmla="*/ 129654 h 641445"/>
                <a:gd name="connsiteX34" fmla="*/ 487907 w 508379"/>
                <a:gd name="connsiteY34" fmla="*/ 136478 h 641445"/>
                <a:gd name="connsiteX35" fmla="*/ 494731 w 508379"/>
                <a:gd name="connsiteY35" fmla="*/ 156949 h 641445"/>
                <a:gd name="connsiteX36" fmla="*/ 498143 w 508379"/>
                <a:gd name="connsiteY36" fmla="*/ 167185 h 641445"/>
                <a:gd name="connsiteX37" fmla="*/ 501555 w 508379"/>
                <a:gd name="connsiteY37" fmla="*/ 201305 h 641445"/>
                <a:gd name="connsiteX38" fmla="*/ 508379 w 508379"/>
                <a:gd name="connsiteY38" fmla="*/ 235424 h 641445"/>
                <a:gd name="connsiteX39" fmla="*/ 501555 w 508379"/>
                <a:gd name="connsiteY39" fmla="*/ 327546 h 641445"/>
                <a:gd name="connsiteX40" fmla="*/ 484495 w 508379"/>
                <a:gd name="connsiteY40" fmla="*/ 365078 h 641445"/>
                <a:gd name="connsiteX41" fmla="*/ 474259 w 508379"/>
                <a:gd name="connsiteY41" fmla="*/ 399197 h 641445"/>
                <a:gd name="connsiteX42" fmla="*/ 470847 w 508379"/>
                <a:gd name="connsiteY42" fmla="*/ 409433 h 641445"/>
                <a:gd name="connsiteX43" fmla="*/ 467436 w 508379"/>
                <a:gd name="connsiteY43" fmla="*/ 423081 h 641445"/>
                <a:gd name="connsiteX44" fmla="*/ 457200 w 508379"/>
                <a:gd name="connsiteY44" fmla="*/ 440140 h 641445"/>
                <a:gd name="connsiteX45" fmla="*/ 453788 w 508379"/>
                <a:gd name="connsiteY45" fmla="*/ 450376 h 641445"/>
                <a:gd name="connsiteX46" fmla="*/ 446964 w 508379"/>
                <a:gd name="connsiteY46" fmla="*/ 460612 h 641445"/>
                <a:gd name="connsiteX47" fmla="*/ 440140 w 508379"/>
                <a:gd name="connsiteY47" fmla="*/ 474260 h 641445"/>
                <a:gd name="connsiteX48" fmla="*/ 436728 w 508379"/>
                <a:gd name="connsiteY48" fmla="*/ 484496 h 641445"/>
                <a:gd name="connsiteX49" fmla="*/ 423080 w 508379"/>
                <a:gd name="connsiteY49" fmla="*/ 511791 h 641445"/>
                <a:gd name="connsiteX50" fmla="*/ 388961 w 508379"/>
                <a:gd name="connsiteY50" fmla="*/ 542499 h 641445"/>
                <a:gd name="connsiteX51" fmla="*/ 378725 w 508379"/>
                <a:gd name="connsiteY51" fmla="*/ 552734 h 641445"/>
                <a:gd name="connsiteX52" fmla="*/ 348018 w 508379"/>
                <a:gd name="connsiteY52" fmla="*/ 573206 h 641445"/>
                <a:gd name="connsiteX53" fmla="*/ 334370 w 508379"/>
                <a:gd name="connsiteY53" fmla="*/ 583442 h 641445"/>
                <a:gd name="connsiteX54" fmla="*/ 310486 w 508379"/>
                <a:gd name="connsiteY54" fmla="*/ 597090 h 641445"/>
                <a:gd name="connsiteX55" fmla="*/ 300250 w 508379"/>
                <a:gd name="connsiteY55" fmla="*/ 607325 h 641445"/>
                <a:gd name="connsiteX56" fmla="*/ 290015 w 508379"/>
                <a:gd name="connsiteY56" fmla="*/ 610737 h 641445"/>
                <a:gd name="connsiteX57" fmla="*/ 279779 w 508379"/>
                <a:gd name="connsiteY57" fmla="*/ 617561 h 641445"/>
                <a:gd name="connsiteX58" fmla="*/ 269543 w 508379"/>
                <a:gd name="connsiteY58" fmla="*/ 620973 h 641445"/>
                <a:gd name="connsiteX59" fmla="*/ 238836 w 508379"/>
                <a:gd name="connsiteY59" fmla="*/ 634621 h 641445"/>
                <a:gd name="connsiteX60" fmla="*/ 156949 w 508379"/>
                <a:gd name="connsiteY60" fmla="*/ 641445 h 641445"/>
                <a:gd name="connsiteX61" fmla="*/ 95534 w 508379"/>
                <a:gd name="connsiteY61" fmla="*/ 638033 h 641445"/>
                <a:gd name="connsiteX62" fmla="*/ 71650 w 508379"/>
                <a:gd name="connsiteY62" fmla="*/ 631209 h 641445"/>
                <a:gd name="connsiteX63" fmla="*/ 58003 w 508379"/>
                <a:gd name="connsiteY63" fmla="*/ 620973 h 641445"/>
                <a:gd name="connsiteX64" fmla="*/ 44355 w 508379"/>
                <a:gd name="connsiteY64" fmla="*/ 614149 h 641445"/>
                <a:gd name="connsiteX65" fmla="*/ 13647 w 508379"/>
                <a:gd name="connsiteY65" fmla="*/ 593678 h 641445"/>
                <a:gd name="connsiteX66" fmla="*/ 13647 w 508379"/>
                <a:gd name="connsiteY66" fmla="*/ 573206 h 641445"/>
                <a:gd name="connsiteX67" fmla="*/ 6824 w 508379"/>
                <a:gd name="connsiteY67" fmla="*/ 549322 h 641445"/>
                <a:gd name="connsiteX68" fmla="*/ 0 w 508379"/>
                <a:gd name="connsiteY68" fmla="*/ 525439 h 641445"/>
                <a:gd name="connsiteX69" fmla="*/ 3412 w 508379"/>
                <a:gd name="connsiteY69" fmla="*/ 501555 h 641445"/>
                <a:gd name="connsiteX70" fmla="*/ 6824 w 508379"/>
                <a:gd name="connsiteY70" fmla="*/ 481084 h 641445"/>
                <a:gd name="connsiteX71" fmla="*/ 3412 w 508379"/>
                <a:gd name="connsiteY71" fmla="*/ 470848 h 641445"/>
                <a:gd name="connsiteX72" fmla="*/ 13647 w 508379"/>
                <a:gd name="connsiteY72" fmla="*/ 450376 h 641445"/>
                <a:gd name="connsiteX73" fmla="*/ 23883 w 508379"/>
                <a:gd name="connsiteY73" fmla="*/ 446964 h 641445"/>
                <a:gd name="connsiteX74" fmla="*/ 27295 w 508379"/>
                <a:gd name="connsiteY74" fmla="*/ 436728 h 641445"/>
                <a:gd name="connsiteX75" fmla="*/ 30707 w 508379"/>
                <a:gd name="connsiteY75" fmla="*/ 412845 h 641445"/>
                <a:gd name="connsiteX76" fmla="*/ 40943 w 508379"/>
                <a:gd name="connsiteY76" fmla="*/ 406021 h 641445"/>
                <a:gd name="connsiteX77" fmla="*/ 51179 w 508379"/>
                <a:gd name="connsiteY77" fmla="*/ 385549 h 641445"/>
                <a:gd name="connsiteX78" fmla="*/ 58003 w 508379"/>
                <a:gd name="connsiteY78" fmla="*/ 375314 h 641445"/>
                <a:gd name="connsiteX79" fmla="*/ 61415 w 508379"/>
                <a:gd name="connsiteY79" fmla="*/ 365078 h 641445"/>
                <a:gd name="connsiteX80" fmla="*/ 58003 w 508379"/>
                <a:gd name="connsiteY80" fmla="*/ 354842 h 641445"/>
                <a:gd name="connsiteX81" fmla="*/ 54591 w 508379"/>
                <a:gd name="connsiteY81" fmla="*/ 334370 h 641445"/>
                <a:gd name="connsiteX82" fmla="*/ 51179 w 508379"/>
                <a:gd name="connsiteY82" fmla="*/ 320722 h 641445"/>
                <a:gd name="connsiteX83" fmla="*/ 44355 w 508379"/>
                <a:gd name="connsiteY83" fmla="*/ 310487 h 641445"/>
                <a:gd name="connsiteX84" fmla="*/ 40943 w 508379"/>
                <a:gd name="connsiteY84" fmla="*/ 303663 h 64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08379" h="641445">
                  <a:moveTo>
                    <a:pt x="40943" y="303663"/>
                  </a:moveTo>
                  <a:cubicBezTo>
                    <a:pt x="39806" y="298545"/>
                    <a:pt x="39842" y="287482"/>
                    <a:pt x="37531" y="279779"/>
                  </a:cubicBezTo>
                  <a:cubicBezTo>
                    <a:pt x="36353" y="275851"/>
                    <a:pt x="32541" y="273211"/>
                    <a:pt x="30707" y="269543"/>
                  </a:cubicBezTo>
                  <a:cubicBezTo>
                    <a:pt x="28259" y="264647"/>
                    <a:pt x="24977" y="250034"/>
                    <a:pt x="23883" y="245660"/>
                  </a:cubicBezTo>
                  <a:cubicBezTo>
                    <a:pt x="25020" y="227463"/>
                    <a:pt x="24832" y="209134"/>
                    <a:pt x="27295" y="191069"/>
                  </a:cubicBezTo>
                  <a:lnTo>
                    <a:pt x="37531" y="160361"/>
                  </a:lnTo>
                  <a:cubicBezTo>
                    <a:pt x="38668" y="156949"/>
                    <a:pt x="38948" y="153117"/>
                    <a:pt x="40943" y="150125"/>
                  </a:cubicBezTo>
                  <a:cubicBezTo>
                    <a:pt x="45492" y="143301"/>
                    <a:pt x="51998" y="137434"/>
                    <a:pt x="54591" y="129654"/>
                  </a:cubicBezTo>
                  <a:cubicBezTo>
                    <a:pt x="62712" y="105292"/>
                    <a:pt x="57425" y="115167"/>
                    <a:pt x="68239" y="98946"/>
                  </a:cubicBezTo>
                  <a:cubicBezTo>
                    <a:pt x="69376" y="95534"/>
                    <a:pt x="69904" y="91855"/>
                    <a:pt x="71650" y="88711"/>
                  </a:cubicBezTo>
                  <a:cubicBezTo>
                    <a:pt x="75633" y="81542"/>
                    <a:pt x="82704" y="76020"/>
                    <a:pt x="85298" y="68239"/>
                  </a:cubicBezTo>
                  <a:cubicBezTo>
                    <a:pt x="86435" y="64827"/>
                    <a:pt x="86715" y="60996"/>
                    <a:pt x="88710" y="58003"/>
                  </a:cubicBezTo>
                  <a:cubicBezTo>
                    <a:pt x="93757" y="50433"/>
                    <a:pt x="113608" y="36055"/>
                    <a:pt x="119418" y="34119"/>
                  </a:cubicBezTo>
                  <a:cubicBezTo>
                    <a:pt x="126242" y="31845"/>
                    <a:pt x="133904" y="31286"/>
                    <a:pt x="139889" y="27296"/>
                  </a:cubicBezTo>
                  <a:lnTo>
                    <a:pt x="160361" y="13648"/>
                  </a:lnTo>
                  <a:cubicBezTo>
                    <a:pt x="163773" y="11373"/>
                    <a:pt x="166707" y="8121"/>
                    <a:pt x="170597" y="6824"/>
                  </a:cubicBezTo>
                  <a:lnTo>
                    <a:pt x="191068" y="0"/>
                  </a:lnTo>
                  <a:cubicBezTo>
                    <a:pt x="205853" y="1643"/>
                    <a:pt x="226931" y="3420"/>
                    <a:pt x="242247" y="6824"/>
                  </a:cubicBezTo>
                  <a:cubicBezTo>
                    <a:pt x="245758" y="7604"/>
                    <a:pt x="249025" y="9248"/>
                    <a:pt x="252483" y="10236"/>
                  </a:cubicBezTo>
                  <a:cubicBezTo>
                    <a:pt x="256992" y="11524"/>
                    <a:pt x="261582" y="12511"/>
                    <a:pt x="266131" y="13648"/>
                  </a:cubicBezTo>
                  <a:cubicBezTo>
                    <a:pt x="269543" y="15923"/>
                    <a:pt x="272598" y="18857"/>
                    <a:pt x="276367" y="20472"/>
                  </a:cubicBezTo>
                  <a:cubicBezTo>
                    <a:pt x="280677" y="22319"/>
                    <a:pt x="285506" y="22596"/>
                    <a:pt x="290015" y="23884"/>
                  </a:cubicBezTo>
                  <a:cubicBezTo>
                    <a:pt x="293473" y="24872"/>
                    <a:pt x="296944" y="25879"/>
                    <a:pt x="300250" y="27296"/>
                  </a:cubicBezTo>
                  <a:cubicBezTo>
                    <a:pt x="304925" y="29299"/>
                    <a:pt x="309223" y="32116"/>
                    <a:pt x="313898" y="34119"/>
                  </a:cubicBezTo>
                  <a:cubicBezTo>
                    <a:pt x="317204" y="35536"/>
                    <a:pt x="320917" y="35923"/>
                    <a:pt x="324134" y="37531"/>
                  </a:cubicBezTo>
                  <a:cubicBezTo>
                    <a:pt x="327802" y="39365"/>
                    <a:pt x="330810" y="42320"/>
                    <a:pt x="334370" y="44355"/>
                  </a:cubicBezTo>
                  <a:cubicBezTo>
                    <a:pt x="346175" y="51100"/>
                    <a:pt x="346770" y="50763"/>
                    <a:pt x="358253" y="54591"/>
                  </a:cubicBezTo>
                  <a:cubicBezTo>
                    <a:pt x="361665" y="58003"/>
                    <a:pt x="364418" y="62236"/>
                    <a:pt x="368489" y="64827"/>
                  </a:cubicBezTo>
                  <a:cubicBezTo>
                    <a:pt x="385271" y="75507"/>
                    <a:pt x="390989" y="76876"/>
                    <a:pt x="406021" y="81887"/>
                  </a:cubicBezTo>
                  <a:cubicBezTo>
                    <a:pt x="412845" y="86436"/>
                    <a:pt x="420693" y="89735"/>
                    <a:pt x="426492" y="95534"/>
                  </a:cubicBezTo>
                  <a:cubicBezTo>
                    <a:pt x="429904" y="98946"/>
                    <a:pt x="432713" y="103093"/>
                    <a:pt x="436728" y="105770"/>
                  </a:cubicBezTo>
                  <a:cubicBezTo>
                    <a:pt x="439721" y="107765"/>
                    <a:pt x="443747" y="107574"/>
                    <a:pt x="446964" y="109182"/>
                  </a:cubicBezTo>
                  <a:cubicBezTo>
                    <a:pt x="473421" y="122411"/>
                    <a:pt x="441708" y="110842"/>
                    <a:pt x="467436" y="119418"/>
                  </a:cubicBezTo>
                  <a:cubicBezTo>
                    <a:pt x="470848" y="122830"/>
                    <a:pt x="473964" y="126565"/>
                    <a:pt x="477671" y="129654"/>
                  </a:cubicBezTo>
                  <a:cubicBezTo>
                    <a:pt x="480821" y="132279"/>
                    <a:pt x="485734" y="133001"/>
                    <a:pt x="487907" y="136478"/>
                  </a:cubicBezTo>
                  <a:cubicBezTo>
                    <a:pt x="491719" y="142577"/>
                    <a:pt x="492456" y="150125"/>
                    <a:pt x="494731" y="156949"/>
                  </a:cubicBezTo>
                  <a:lnTo>
                    <a:pt x="498143" y="167185"/>
                  </a:lnTo>
                  <a:cubicBezTo>
                    <a:pt x="499280" y="178558"/>
                    <a:pt x="499859" y="190001"/>
                    <a:pt x="501555" y="201305"/>
                  </a:cubicBezTo>
                  <a:cubicBezTo>
                    <a:pt x="503276" y="212775"/>
                    <a:pt x="508379" y="235424"/>
                    <a:pt x="508379" y="235424"/>
                  </a:cubicBezTo>
                  <a:cubicBezTo>
                    <a:pt x="506945" y="265536"/>
                    <a:pt x="508231" y="297507"/>
                    <a:pt x="501555" y="327546"/>
                  </a:cubicBezTo>
                  <a:cubicBezTo>
                    <a:pt x="497959" y="343728"/>
                    <a:pt x="491173" y="345044"/>
                    <a:pt x="484495" y="365078"/>
                  </a:cubicBezTo>
                  <a:cubicBezTo>
                    <a:pt x="468281" y="413718"/>
                    <a:pt x="484571" y="363107"/>
                    <a:pt x="474259" y="399197"/>
                  </a:cubicBezTo>
                  <a:cubicBezTo>
                    <a:pt x="473271" y="402655"/>
                    <a:pt x="471835" y="405975"/>
                    <a:pt x="470847" y="409433"/>
                  </a:cubicBezTo>
                  <a:cubicBezTo>
                    <a:pt x="469559" y="413942"/>
                    <a:pt x="469340" y="418796"/>
                    <a:pt x="467436" y="423081"/>
                  </a:cubicBezTo>
                  <a:cubicBezTo>
                    <a:pt x="464743" y="429141"/>
                    <a:pt x="460166" y="434209"/>
                    <a:pt x="457200" y="440140"/>
                  </a:cubicBezTo>
                  <a:cubicBezTo>
                    <a:pt x="455592" y="443357"/>
                    <a:pt x="455396" y="447159"/>
                    <a:pt x="453788" y="450376"/>
                  </a:cubicBezTo>
                  <a:cubicBezTo>
                    <a:pt x="451954" y="454044"/>
                    <a:pt x="448999" y="457052"/>
                    <a:pt x="446964" y="460612"/>
                  </a:cubicBezTo>
                  <a:cubicBezTo>
                    <a:pt x="444440" y="465028"/>
                    <a:pt x="442144" y="469585"/>
                    <a:pt x="440140" y="474260"/>
                  </a:cubicBezTo>
                  <a:cubicBezTo>
                    <a:pt x="438723" y="477566"/>
                    <a:pt x="437991" y="481128"/>
                    <a:pt x="436728" y="484496"/>
                  </a:cubicBezTo>
                  <a:cubicBezTo>
                    <a:pt x="432057" y="496951"/>
                    <a:pt x="430840" y="502091"/>
                    <a:pt x="423080" y="511791"/>
                  </a:cubicBezTo>
                  <a:cubicBezTo>
                    <a:pt x="384016" y="560623"/>
                    <a:pt x="419401" y="520758"/>
                    <a:pt x="388961" y="542499"/>
                  </a:cubicBezTo>
                  <a:cubicBezTo>
                    <a:pt x="385035" y="545303"/>
                    <a:pt x="382534" y="549772"/>
                    <a:pt x="378725" y="552734"/>
                  </a:cubicBezTo>
                  <a:cubicBezTo>
                    <a:pt x="348061" y="576583"/>
                    <a:pt x="368467" y="557869"/>
                    <a:pt x="348018" y="573206"/>
                  </a:cubicBezTo>
                  <a:cubicBezTo>
                    <a:pt x="343469" y="576618"/>
                    <a:pt x="339192" y="580428"/>
                    <a:pt x="334370" y="583442"/>
                  </a:cubicBezTo>
                  <a:cubicBezTo>
                    <a:pt x="321018" y="591787"/>
                    <a:pt x="321759" y="587697"/>
                    <a:pt x="310486" y="597090"/>
                  </a:cubicBezTo>
                  <a:cubicBezTo>
                    <a:pt x="306779" y="600179"/>
                    <a:pt x="304265" y="604649"/>
                    <a:pt x="300250" y="607325"/>
                  </a:cubicBezTo>
                  <a:cubicBezTo>
                    <a:pt x="297258" y="609320"/>
                    <a:pt x="293232" y="609129"/>
                    <a:pt x="290015" y="610737"/>
                  </a:cubicBezTo>
                  <a:cubicBezTo>
                    <a:pt x="286347" y="612571"/>
                    <a:pt x="283447" y="615727"/>
                    <a:pt x="279779" y="617561"/>
                  </a:cubicBezTo>
                  <a:cubicBezTo>
                    <a:pt x="276562" y="619169"/>
                    <a:pt x="272760" y="619365"/>
                    <a:pt x="269543" y="620973"/>
                  </a:cubicBezTo>
                  <a:cubicBezTo>
                    <a:pt x="252157" y="629666"/>
                    <a:pt x="265241" y="630220"/>
                    <a:pt x="238836" y="634621"/>
                  </a:cubicBezTo>
                  <a:cubicBezTo>
                    <a:pt x="198140" y="641404"/>
                    <a:pt x="225271" y="637649"/>
                    <a:pt x="156949" y="641445"/>
                  </a:cubicBezTo>
                  <a:cubicBezTo>
                    <a:pt x="136477" y="640308"/>
                    <a:pt x="115953" y="639889"/>
                    <a:pt x="95534" y="638033"/>
                  </a:cubicBezTo>
                  <a:cubicBezTo>
                    <a:pt x="89643" y="637497"/>
                    <a:pt x="77709" y="633229"/>
                    <a:pt x="71650" y="631209"/>
                  </a:cubicBezTo>
                  <a:cubicBezTo>
                    <a:pt x="67101" y="627797"/>
                    <a:pt x="62825" y="623987"/>
                    <a:pt x="58003" y="620973"/>
                  </a:cubicBezTo>
                  <a:cubicBezTo>
                    <a:pt x="53690" y="618277"/>
                    <a:pt x="48587" y="616970"/>
                    <a:pt x="44355" y="614149"/>
                  </a:cubicBezTo>
                  <a:cubicBezTo>
                    <a:pt x="6498" y="588912"/>
                    <a:pt x="45560" y="609635"/>
                    <a:pt x="13647" y="593678"/>
                  </a:cubicBezTo>
                  <a:cubicBezTo>
                    <a:pt x="4551" y="566382"/>
                    <a:pt x="13647" y="600502"/>
                    <a:pt x="13647" y="573206"/>
                  </a:cubicBezTo>
                  <a:cubicBezTo>
                    <a:pt x="13647" y="567869"/>
                    <a:pt x="8434" y="554956"/>
                    <a:pt x="6824" y="549322"/>
                  </a:cubicBezTo>
                  <a:cubicBezTo>
                    <a:pt x="-1745" y="519333"/>
                    <a:pt x="8181" y="549982"/>
                    <a:pt x="0" y="525439"/>
                  </a:cubicBezTo>
                  <a:cubicBezTo>
                    <a:pt x="1137" y="517478"/>
                    <a:pt x="2189" y="509504"/>
                    <a:pt x="3412" y="501555"/>
                  </a:cubicBezTo>
                  <a:cubicBezTo>
                    <a:pt x="4464" y="494718"/>
                    <a:pt x="6824" y="488002"/>
                    <a:pt x="6824" y="481084"/>
                  </a:cubicBezTo>
                  <a:cubicBezTo>
                    <a:pt x="6824" y="477487"/>
                    <a:pt x="4549" y="474260"/>
                    <a:pt x="3412" y="470848"/>
                  </a:cubicBezTo>
                  <a:cubicBezTo>
                    <a:pt x="5659" y="464106"/>
                    <a:pt x="7636" y="455185"/>
                    <a:pt x="13647" y="450376"/>
                  </a:cubicBezTo>
                  <a:cubicBezTo>
                    <a:pt x="16455" y="448129"/>
                    <a:pt x="20471" y="448101"/>
                    <a:pt x="23883" y="446964"/>
                  </a:cubicBezTo>
                  <a:cubicBezTo>
                    <a:pt x="25020" y="443552"/>
                    <a:pt x="26590" y="440255"/>
                    <a:pt x="27295" y="436728"/>
                  </a:cubicBezTo>
                  <a:cubicBezTo>
                    <a:pt x="28872" y="428842"/>
                    <a:pt x="27441" y="420194"/>
                    <a:pt x="30707" y="412845"/>
                  </a:cubicBezTo>
                  <a:cubicBezTo>
                    <a:pt x="32373" y="409098"/>
                    <a:pt x="37531" y="408296"/>
                    <a:pt x="40943" y="406021"/>
                  </a:cubicBezTo>
                  <a:cubicBezTo>
                    <a:pt x="60503" y="376681"/>
                    <a:pt x="37050" y="413806"/>
                    <a:pt x="51179" y="385549"/>
                  </a:cubicBezTo>
                  <a:cubicBezTo>
                    <a:pt x="53013" y="381881"/>
                    <a:pt x="55728" y="378726"/>
                    <a:pt x="58003" y="375314"/>
                  </a:cubicBezTo>
                  <a:cubicBezTo>
                    <a:pt x="59140" y="371902"/>
                    <a:pt x="61415" y="368675"/>
                    <a:pt x="61415" y="365078"/>
                  </a:cubicBezTo>
                  <a:cubicBezTo>
                    <a:pt x="61415" y="361481"/>
                    <a:pt x="58783" y="358353"/>
                    <a:pt x="58003" y="354842"/>
                  </a:cubicBezTo>
                  <a:cubicBezTo>
                    <a:pt x="56502" y="348089"/>
                    <a:pt x="55948" y="341154"/>
                    <a:pt x="54591" y="334370"/>
                  </a:cubicBezTo>
                  <a:cubicBezTo>
                    <a:pt x="53671" y="329772"/>
                    <a:pt x="53026" y="325032"/>
                    <a:pt x="51179" y="320722"/>
                  </a:cubicBezTo>
                  <a:cubicBezTo>
                    <a:pt x="49564" y="316953"/>
                    <a:pt x="45652" y="314377"/>
                    <a:pt x="44355" y="310487"/>
                  </a:cubicBezTo>
                  <a:cubicBezTo>
                    <a:pt x="43995" y="309408"/>
                    <a:pt x="42080" y="308781"/>
                    <a:pt x="40943" y="303663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657600" y="2537077"/>
              <a:ext cx="381000" cy="622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4865674" y="2629123"/>
              <a:ext cx="381000" cy="622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51896" y="2427982"/>
              <a:ext cx="90281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</a:rPr>
                <a:t>s</a:t>
              </a:r>
              <a:r>
                <a:rPr lang="en-US" sz="2800" dirty="0" smtClean="0">
                  <a:solidFill>
                    <a:schemeClr val="tx1"/>
                  </a:solidFill>
                </a:rPr>
                <a:t>ixty</a:t>
              </a:r>
            </a:p>
            <a:p>
              <a:r>
                <a:rPr lang="en-US" sz="2800" dirty="0" smtClean="0">
                  <a:solidFill>
                    <a:schemeClr val="tx1"/>
                  </a:solidFill>
                </a:rPr>
                <a:t>nine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61380" y="2342345"/>
              <a:ext cx="90281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</a:rPr>
                <a:t>s</a:t>
              </a:r>
              <a:r>
                <a:rPr lang="en-US" sz="2800" dirty="0" smtClean="0">
                  <a:solidFill>
                    <a:schemeClr val="tx1"/>
                  </a:solidFill>
                </a:rPr>
                <a:t>ixty</a:t>
              </a:r>
            </a:p>
            <a:p>
              <a:r>
                <a:rPr lang="en-US" sz="2800" dirty="0" smtClean="0">
                  <a:solidFill>
                    <a:schemeClr val="tx1"/>
                  </a:solidFill>
                </a:rPr>
                <a:t>nine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2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686800" cy="4876800"/>
          </a:xfrm>
        </p:spPr>
        <p:txBody>
          <a:bodyPr/>
          <a:lstStyle/>
          <a:p>
            <a:pPr marL="0" indent="0" algn="ctr"/>
            <a:r>
              <a:rPr lang="en-US" sz="4000" dirty="0" smtClean="0"/>
              <a:t>Is</a:t>
            </a:r>
          </a:p>
          <a:p>
            <a:pPr marL="0" indent="0" algn="ctr"/>
            <a:r>
              <a:rPr lang="en-US" sz="4000" dirty="0" smtClean="0"/>
              <a:t>Biomedical Informatics </a:t>
            </a:r>
          </a:p>
          <a:p>
            <a:pPr marL="0" indent="0" algn="ctr"/>
            <a:r>
              <a:rPr lang="en-US" sz="4000" dirty="0" smtClean="0"/>
              <a:t>the Holy Grail </a:t>
            </a:r>
          </a:p>
          <a:p>
            <a:pPr marL="0" indent="0" algn="ctr"/>
            <a:r>
              <a:rPr lang="en-US" sz="4000" dirty="0" smtClean="0"/>
              <a:t>for better healthcare?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3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6050" name="Picture 2" descr="https://image.slidesharecdn.com/5computerscienceandontology-110917095023-phpapp02/95/computer-science-and-ontology-9-728.jpg?cb=13162534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"/>
            <a:ext cx="9144000" cy="62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21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0160"/>
            <a:ext cx="9144000" cy="665480"/>
          </a:xfr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/>
          <a:lstStyle/>
          <a:p>
            <a:r>
              <a:rPr lang="en-US" dirty="0" smtClean="0"/>
              <a:t>Biomedical Informatics to the rescue 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75640"/>
            <a:ext cx="5086859" cy="6182360"/>
          </a:xfrm>
          <a:prstGeom prst="rect">
            <a:avLst/>
          </a:prstGeom>
          <a:ln w="38100">
            <a:solidFill>
              <a:srgbClr val="16165D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969" y="675640"/>
            <a:ext cx="4041031" cy="61823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Freeform 7"/>
          <p:cNvSpPr/>
          <p:nvPr/>
        </p:nvSpPr>
        <p:spPr bwMode="auto">
          <a:xfrm>
            <a:off x="5273040" y="6024880"/>
            <a:ext cx="3850640" cy="843280"/>
          </a:xfrm>
          <a:custGeom>
            <a:avLst/>
            <a:gdLst>
              <a:gd name="connsiteX0" fmla="*/ 1148080 w 3850640"/>
              <a:gd name="connsiteY0" fmla="*/ 0 h 843280"/>
              <a:gd name="connsiteX1" fmla="*/ 3850640 w 3850640"/>
              <a:gd name="connsiteY1" fmla="*/ 0 h 843280"/>
              <a:gd name="connsiteX2" fmla="*/ 3850640 w 3850640"/>
              <a:gd name="connsiteY2" fmla="*/ 629920 h 843280"/>
              <a:gd name="connsiteX3" fmla="*/ 457200 w 3850640"/>
              <a:gd name="connsiteY3" fmla="*/ 629920 h 843280"/>
              <a:gd name="connsiteX4" fmla="*/ 457200 w 3850640"/>
              <a:gd name="connsiteY4" fmla="*/ 843280 h 843280"/>
              <a:gd name="connsiteX5" fmla="*/ 0 w 3850640"/>
              <a:gd name="connsiteY5" fmla="*/ 843280 h 843280"/>
              <a:gd name="connsiteX6" fmla="*/ 0 w 3850640"/>
              <a:gd name="connsiteY6" fmla="*/ 213360 h 843280"/>
              <a:gd name="connsiteX7" fmla="*/ 1178560 w 3850640"/>
              <a:gd name="connsiteY7" fmla="*/ 213360 h 843280"/>
              <a:gd name="connsiteX8" fmla="*/ 1148080 w 3850640"/>
              <a:gd name="connsiteY8" fmla="*/ 0 h 84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0640" h="843280">
                <a:moveTo>
                  <a:pt x="1148080" y="0"/>
                </a:moveTo>
                <a:lnTo>
                  <a:pt x="3850640" y="0"/>
                </a:lnTo>
                <a:lnTo>
                  <a:pt x="3850640" y="629920"/>
                </a:lnTo>
                <a:lnTo>
                  <a:pt x="457200" y="629920"/>
                </a:lnTo>
                <a:lnTo>
                  <a:pt x="457200" y="843280"/>
                </a:lnTo>
                <a:lnTo>
                  <a:pt x="0" y="843280"/>
                </a:lnTo>
                <a:lnTo>
                  <a:pt x="0" y="213360"/>
                </a:lnTo>
                <a:lnTo>
                  <a:pt x="1178560" y="213360"/>
                </a:lnTo>
                <a:lnTo>
                  <a:pt x="1148080" y="0"/>
                </a:lnTo>
                <a:close/>
              </a:path>
            </a:pathLst>
          </a:cu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08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 all these aspects of </a:t>
            </a:r>
            <a:br>
              <a:rPr lang="en-US" dirty="0" smtClean="0"/>
            </a:br>
            <a:r>
              <a:rPr lang="en-US" dirty="0" smtClean="0"/>
              <a:t>biomedical informatics, </a:t>
            </a:r>
            <a:br>
              <a:rPr lang="en-US" dirty="0" smtClean="0"/>
            </a:br>
            <a:r>
              <a:rPr lang="en-US" dirty="0" smtClean="0"/>
              <a:t>ontology can play a crucial role!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3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r>
              <a:rPr lang="en-US" dirty="0" smtClean="0"/>
              <a:t>Early goals of Biomedical Ontology in</a:t>
            </a:r>
            <a:br>
              <a:rPr lang="en-US" dirty="0" smtClean="0"/>
            </a:br>
            <a:r>
              <a:rPr lang="en-US" dirty="0" smtClean="0"/>
              <a:t>Healthcare Information Technology </a:t>
            </a:r>
            <a:r>
              <a:rPr lang="en-US" sz="2800" dirty="0" smtClean="0"/>
              <a:t>(HIT)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915400" cy="45720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supporting the creation and use of adequate biomedical </a:t>
            </a:r>
            <a:r>
              <a:rPr lang="en-US" dirty="0" smtClean="0">
                <a:solidFill>
                  <a:srgbClr val="FFFF00"/>
                </a:solidFill>
              </a:rPr>
              <a:t>terminology</a:t>
            </a:r>
            <a:r>
              <a:rPr lang="en-US" dirty="0" smtClean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supporting the creation of adequate coding and </a:t>
            </a:r>
            <a:r>
              <a:rPr lang="en-US" dirty="0" smtClean="0">
                <a:solidFill>
                  <a:srgbClr val="FFFF00"/>
                </a:solidFill>
              </a:rPr>
              <a:t>classification systems</a:t>
            </a:r>
            <a:r>
              <a:rPr lang="en-US" dirty="0" smtClean="0"/>
              <a:t>.</a:t>
            </a:r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38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of this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Test.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Highlighting </a:t>
            </a:r>
            <a:r>
              <a:rPr lang="en-US" dirty="0" smtClean="0"/>
              <a:t>the activities in biomedical informatics that require good insight in ontology;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Contributions of philosophy to science and research relevant for biomedical </a:t>
            </a:r>
            <a:r>
              <a:rPr lang="en-US" dirty="0" err="1" smtClean="0"/>
              <a:t>informaticists</a:t>
            </a:r>
            <a:r>
              <a:rPr lang="en-US" dirty="0" smtClean="0"/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‘ontology’ and what are ‘ontologies’;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Principles of high quality ontology design and examples of violations thereof in heavily used systems;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Ontological Realism as an example of a discipline based on these principles</a:t>
            </a:r>
            <a:r>
              <a:rPr lang="en-US" dirty="0"/>
              <a:t>. 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6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sz="3400" dirty="0" smtClean="0"/>
              <a:t>Adequate taxonomy design and classification</a:t>
            </a:r>
            <a:endParaRPr lang="en-US" sz="3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4953000"/>
          </a:xfrm>
        </p:spPr>
        <p:txBody>
          <a:bodyPr/>
          <a:lstStyle/>
          <a:p>
            <a:pPr marL="0" indent="0"/>
            <a:r>
              <a:rPr lang="en-US" sz="2200" b="1" u="sng" dirty="0" smtClean="0"/>
              <a:t>Taxonomy design</a:t>
            </a:r>
            <a:r>
              <a:rPr lang="en-US" sz="2200" dirty="0" smtClean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Identify examples of </a:t>
            </a:r>
            <a:r>
              <a:rPr lang="en-US" sz="2200" dirty="0" smtClean="0">
                <a:solidFill>
                  <a:srgbClr val="FFFF00"/>
                </a:solidFill>
              </a:rPr>
              <a:t>particulars </a:t>
            </a:r>
            <a:r>
              <a:rPr lang="en-US" sz="2200" dirty="0" smtClean="0"/>
              <a:t>(‘</a:t>
            </a:r>
            <a:r>
              <a:rPr lang="en-US" sz="2200" dirty="0"/>
              <a:t>individuals</a:t>
            </a:r>
            <a:r>
              <a:rPr lang="en-US" sz="2200" dirty="0" smtClean="0"/>
              <a:t>’, </a:t>
            </a:r>
            <a:r>
              <a:rPr lang="en-US" sz="2200" dirty="0"/>
              <a:t>‘things’, ‘entities’, </a:t>
            </a:r>
            <a:r>
              <a:rPr lang="en-US" sz="2200" dirty="0" smtClean="0"/>
              <a:t>…) you want to classify;</a:t>
            </a:r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Identify the various </a:t>
            </a:r>
            <a:r>
              <a:rPr lang="en-US" sz="2200" dirty="0" smtClean="0">
                <a:solidFill>
                  <a:srgbClr val="FFFF00"/>
                </a:solidFill>
              </a:rPr>
              <a:t>characteristics</a:t>
            </a:r>
            <a:r>
              <a:rPr lang="en-US" sz="2200" dirty="0" smtClean="0"/>
              <a:t> that are possessed by (all or some of) these individual entities;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Identify groups (</a:t>
            </a:r>
            <a:r>
              <a:rPr lang="en-US" sz="2200" dirty="0" smtClean="0">
                <a:solidFill>
                  <a:srgbClr val="FFFF00"/>
                </a:solidFill>
              </a:rPr>
              <a:t>classes</a:t>
            </a:r>
            <a:r>
              <a:rPr lang="en-US" sz="2200" dirty="0" smtClean="0"/>
              <a:t>) on the basis of combinations of characteristics that co-occur;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Organize the groups </a:t>
            </a:r>
            <a:r>
              <a:rPr lang="en-US" sz="2200" dirty="0" smtClean="0">
                <a:solidFill>
                  <a:srgbClr val="FFFF00"/>
                </a:solidFill>
              </a:rPr>
              <a:t>hierarchically</a:t>
            </a:r>
            <a:r>
              <a:rPr lang="en-US" sz="2200" dirty="0" smtClean="0"/>
              <a:t> (‘parent-child’) so that characteristics that apply to a ‘parent’ (‘grandparent’,…) group apply to ALL groups beneath it;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Name the groups with </a:t>
            </a:r>
            <a:r>
              <a:rPr lang="en-US" sz="2200" dirty="0" smtClean="0">
                <a:solidFill>
                  <a:srgbClr val="FFFF00"/>
                </a:solidFill>
              </a:rPr>
              <a:t>terms that have face value</a:t>
            </a:r>
            <a:r>
              <a:rPr lang="en-US" sz="2200" dirty="0" smtClean="0"/>
              <a:t>.</a:t>
            </a:r>
          </a:p>
          <a:p>
            <a:pPr marL="0" indent="0"/>
            <a:r>
              <a:rPr lang="en-US" sz="2200" b="1" u="sng" dirty="0" smtClean="0"/>
              <a:t>Classification</a:t>
            </a:r>
            <a:r>
              <a:rPr lang="en-US" sz="2200" dirty="0" smtClean="0"/>
              <a:t>:</a:t>
            </a:r>
          </a:p>
          <a:p>
            <a:pPr marL="400050" indent="0"/>
            <a:r>
              <a:rPr lang="en-US" sz="2200" dirty="0" smtClean="0">
                <a:solidFill>
                  <a:srgbClr val="FFFF00"/>
                </a:solidFill>
              </a:rPr>
              <a:t>Assign</a:t>
            </a:r>
            <a:r>
              <a:rPr lang="en-US" sz="2200" dirty="0" smtClean="0"/>
              <a:t> individual entities to the groups that correspond with the combination of characteristics they exhibit.</a:t>
            </a:r>
            <a:endParaRPr lang="en-US" sz="2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4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large collection of individual entities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1524000"/>
            <a:ext cx="6604000" cy="4953000"/>
          </a:xfrm>
        </p:spPr>
      </p:pic>
      <p:sp>
        <p:nvSpPr>
          <p:cNvPr id="5" name="Rectangle 4"/>
          <p:cNvSpPr/>
          <p:nvPr/>
        </p:nvSpPr>
        <p:spPr>
          <a:xfrm>
            <a:off x="1378733" y="6560124"/>
            <a:ext cx="63865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https://clipartfest.com/download/c2bd0a0071663cef17ac2126d73bf9350a9d15e2.html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Groups based on material composition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6400"/>
            <a:ext cx="7467600" cy="497062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Groups for glass divided by color 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86" y="1905000"/>
            <a:ext cx="8766632" cy="393943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91" y="762000"/>
            <a:ext cx="6313618" cy="2837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3886200"/>
            <a:ext cx="3333750" cy="261937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6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67" y="3733800"/>
            <a:ext cx="8447666" cy="28956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91" y="762000"/>
            <a:ext cx="6313618" cy="283713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8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09600"/>
            <a:ext cx="7743825" cy="360997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025" y="4611687"/>
            <a:ext cx="1885950" cy="18859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28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09600"/>
            <a:ext cx="7743825" cy="360997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359275"/>
            <a:ext cx="1704976" cy="2273301"/>
          </a:xfrm>
        </p:spPr>
      </p:pic>
    </p:spTree>
    <p:extLst>
      <p:ext uri="{BB962C8B-B14F-4D97-AF65-F5344CB8AC3E}">
        <p14:creationId xmlns:p14="http://schemas.microsoft.com/office/powerpoint/2010/main" val="244370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r>
              <a:rPr lang="en-US" dirty="0" smtClean="0"/>
              <a:t>Goals of Biomedical Ontology in</a:t>
            </a:r>
            <a:br>
              <a:rPr lang="en-US" dirty="0" smtClean="0"/>
            </a:br>
            <a:r>
              <a:rPr lang="en-US" dirty="0" smtClean="0"/>
              <a:t>Healthcare Information Technology </a:t>
            </a:r>
            <a:r>
              <a:rPr lang="en-US" sz="2800" dirty="0" smtClean="0"/>
              <a:t>(HIT)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915400" cy="45720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supporting the creation and use of adequate biomedical </a:t>
            </a:r>
            <a:r>
              <a:rPr lang="en-US" dirty="0" smtClean="0">
                <a:solidFill>
                  <a:srgbClr val="FFFF00"/>
                </a:solidFill>
              </a:rPr>
              <a:t>terminology</a:t>
            </a:r>
            <a:r>
              <a:rPr lang="en-US" dirty="0" smtClean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supporting the creation of adequate coding and </a:t>
            </a:r>
            <a:r>
              <a:rPr lang="en-US" dirty="0" smtClean="0">
                <a:solidFill>
                  <a:srgbClr val="FFFF00"/>
                </a:solidFill>
              </a:rPr>
              <a:t>classification systems</a:t>
            </a:r>
            <a:r>
              <a:rPr lang="en-US" dirty="0" smtClean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solving the </a:t>
            </a:r>
            <a:r>
              <a:rPr lang="en-US" dirty="0" smtClean="0">
                <a:solidFill>
                  <a:srgbClr val="FFFF00"/>
                </a:solidFill>
              </a:rPr>
              <a:t>semantic interoperability </a:t>
            </a:r>
            <a:r>
              <a:rPr lang="en-US" dirty="0" smtClean="0"/>
              <a:t>problem for heterogeneous biomedical information systems.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improving biomedical </a:t>
            </a:r>
            <a:r>
              <a:rPr lang="en-US" dirty="0" smtClean="0">
                <a:solidFill>
                  <a:srgbClr val="FFFF00"/>
                </a:solidFill>
              </a:rPr>
              <a:t>decision support </a:t>
            </a:r>
            <a:r>
              <a:rPr lang="en-US" dirty="0" smtClean="0"/>
              <a:t>applications.</a:t>
            </a:r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/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56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 all these aspects of </a:t>
            </a:r>
            <a:br>
              <a:rPr lang="en-US" dirty="0" smtClean="0"/>
            </a:br>
            <a:r>
              <a:rPr lang="en-US" dirty="0" smtClean="0"/>
              <a:t>biomedical informatics, </a:t>
            </a:r>
            <a:br>
              <a:rPr lang="en-US" dirty="0" smtClean="0"/>
            </a:br>
            <a:r>
              <a:rPr lang="en-US" dirty="0" smtClean="0"/>
              <a:t>ontology </a:t>
            </a:r>
            <a:r>
              <a:rPr lang="en-US" b="1" i="1" u="sng" dirty="0" smtClean="0"/>
              <a:t>can</a:t>
            </a:r>
            <a:r>
              <a:rPr lang="en-US" dirty="0" smtClean="0"/>
              <a:t> play a crucial role.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685800" y="3940175"/>
            <a:ext cx="7772400" cy="147002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/>
                <a:ea typeface="ＭＳ Ｐゴシック" pitchFamily="122" charset="-128"/>
                <a:cs typeface="ＭＳ Ｐゴシック" pitchFamily="12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r>
              <a:rPr lang="en-US" b="0" kern="0" dirty="0" smtClean="0"/>
              <a:t>Only </a:t>
            </a:r>
            <a:r>
              <a:rPr lang="en-US" i="1" u="sng" kern="0" dirty="0" smtClean="0"/>
              <a:t>realism-based ontology </a:t>
            </a:r>
            <a:r>
              <a:rPr lang="en-US" b="0" kern="0" dirty="0" smtClean="0"/>
              <a:t>will do so adequately!</a:t>
            </a:r>
            <a:endParaRPr lang="en-US" b="0" kern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5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Required Reading T</a:t>
            </a:r>
            <a:r>
              <a:rPr lang="en-US" dirty="0" smtClean="0"/>
              <a:t>est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1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r>
              <a:rPr lang="en-US" dirty="0" smtClean="0"/>
              <a:t>Additional Goals of </a:t>
            </a:r>
            <a:r>
              <a:rPr lang="en-US" b="1" u="sng" dirty="0" smtClean="0">
                <a:solidFill>
                  <a:srgbClr val="92D050"/>
                </a:solidFill>
              </a:rPr>
              <a:t>Realism-based</a:t>
            </a:r>
            <a:r>
              <a:rPr lang="en-US" dirty="0" smtClean="0"/>
              <a:t> Biomedical Ontology in HIT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915400" cy="45720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supporting the identification of what sorts of </a:t>
            </a:r>
            <a:r>
              <a:rPr lang="en-US" dirty="0" smtClean="0">
                <a:solidFill>
                  <a:srgbClr val="FFFF00"/>
                </a:solidFill>
              </a:rPr>
              <a:t>biomedical entities</a:t>
            </a:r>
            <a:r>
              <a:rPr lang="en-US" dirty="0" smtClean="0"/>
              <a:t> exist, how they relate to each other and how they are best represented.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supporting the creation and use of adequate biomedical </a:t>
            </a:r>
            <a:r>
              <a:rPr lang="en-US" dirty="0" smtClean="0">
                <a:solidFill>
                  <a:srgbClr val="FFFF00"/>
                </a:solidFill>
              </a:rPr>
              <a:t>terminology</a:t>
            </a:r>
            <a:r>
              <a:rPr lang="en-US" dirty="0" smtClean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supporting the creation of adequate coding and </a:t>
            </a:r>
            <a:r>
              <a:rPr lang="en-US" dirty="0" smtClean="0">
                <a:solidFill>
                  <a:srgbClr val="FFFF00"/>
                </a:solidFill>
              </a:rPr>
              <a:t>classification systems</a:t>
            </a:r>
            <a:r>
              <a:rPr lang="en-US" dirty="0" smtClean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solving the </a:t>
            </a:r>
            <a:r>
              <a:rPr lang="en-US" dirty="0" smtClean="0">
                <a:solidFill>
                  <a:srgbClr val="FFFF00"/>
                </a:solidFill>
              </a:rPr>
              <a:t>semantic interoperability </a:t>
            </a:r>
            <a:r>
              <a:rPr lang="en-US" dirty="0" smtClean="0"/>
              <a:t>problem for heterogeneous biomedical information systems.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improving biomedical </a:t>
            </a:r>
            <a:r>
              <a:rPr lang="en-US" dirty="0" smtClean="0">
                <a:solidFill>
                  <a:srgbClr val="FFFF00"/>
                </a:solidFill>
              </a:rPr>
              <a:t>decision support </a:t>
            </a:r>
            <a:r>
              <a:rPr lang="en-US" dirty="0" smtClean="0"/>
              <a:t>applications.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assisting in the </a:t>
            </a:r>
            <a:r>
              <a:rPr lang="en-US" dirty="0" smtClean="0">
                <a:solidFill>
                  <a:srgbClr val="FFFF00"/>
                </a:solidFill>
              </a:rPr>
              <a:t>education</a:t>
            </a:r>
            <a:r>
              <a:rPr lang="en-US" dirty="0" smtClean="0"/>
              <a:t> of healthcare workers.</a:t>
            </a: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…</a:t>
            </a:r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/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 bwMode="auto">
          <a:xfrm>
            <a:off x="228600" y="1905000"/>
            <a:ext cx="8763000" cy="11430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28600" y="5943599"/>
            <a:ext cx="8763000" cy="550985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00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90600"/>
            <a:ext cx="6705600" cy="762000"/>
          </a:xfrm>
        </p:spPr>
        <p:txBody>
          <a:bodyPr/>
          <a:lstStyle/>
          <a:p>
            <a:r>
              <a:rPr lang="en-US" sz="2800" b="1" dirty="0" smtClean="0"/>
              <a:t>Biomedical Informatics</a:t>
            </a:r>
            <a:endParaRPr lang="en-US" sz="28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228600" y="1524000"/>
          <a:ext cx="8686800" cy="476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95688615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51670177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781910971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3941396346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50723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Realism-based Ontology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Inter-disciplinary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Data,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Information, Knowledge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Science,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Problem Solving,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Decision Making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Improving Health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654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Entity identification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205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Terminologies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18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Classification Systems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671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Semantic Interoperability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713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Decision Support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3586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Education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927331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61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438400" y="990600"/>
            <a:ext cx="647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438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8915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5144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90600"/>
            <a:ext cx="6705600" cy="762000"/>
          </a:xfrm>
        </p:spPr>
        <p:txBody>
          <a:bodyPr/>
          <a:lstStyle/>
          <a:p>
            <a:r>
              <a:rPr lang="en-US" sz="2800" b="1" dirty="0" smtClean="0"/>
              <a:t>Biomedical Informatics</a:t>
            </a:r>
            <a:endParaRPr lang="en-US" sz="28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600" y="1524000"/>
          <a:ext cx="8686800" cy="476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95688615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51670177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781910971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3941396346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50723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Realism-based Ontology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Inter-disciplinary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Data,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Information, Knowledge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Science,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Problem Solving,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Decision Making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Improving Health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654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Entity identification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205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Terminologies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18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Classification Systems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671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Semantic Interoperability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713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Decision Support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3586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Education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927331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62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438400" y="990600"/>
            <a:ext cx="647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438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8915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 bwMode="auto">
          <a:xfrm>
            <a:off x="2438400" y="2971800"/>
            <a:ext cx="6477000" cy="33172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u="sng" dirty="0" smtClean="0">
                <a:solidFill>
                  <a:schemeClr val="tx1"/>
                </a:solidFill>
                <a:latin typeface="Times" pitchFamily="122" charset="0"/>
              </a:rPr>
              <a:t>Success rests on 4 essential distinctions!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</a:rPr>
              <a:t>    ‘ontology’	</a:t>
            </a: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   ‘an ontology’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         reality 	   representation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  <a:sym typeface="Wingdings" panose="05000000000000000000" pitchFamily="2" charset="2"/>
              </a:rPr>
              <a:t>    particulars	   universals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  continuants	   </a:t>
            </a:r>
            <a:r>
              <a:rPr lang="en-US" b="0" dirty="0" err="1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occurrents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89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90600"/>
            <a:ext cx="6705600" cy="762000"/>
          </a:xfrm>
        </p:spPr>
        <p:txBody>
          <a:bodyPr/>
          <a:lstStyle/>
          <a:p>
            <a:r>
              <a:rPr lang="en-US" sz="2800" b="1" dirty="0" smtClean="0"/>
              <a:t>Biomedical Informatics</a:t>
            </a:r>
            <a:endParaRPr lang="en-US" sz="28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600" y="1524000"/>
          <a:ext cx="8686800" cy="476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95688615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51670177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781910971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3941396346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50723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Realism-based Ontology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Inter-disciplinary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Data,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Information, Knowledge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Science,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Problem Solving,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Decision Making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Improving Health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654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Entity identification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205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Terminologies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18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Classification Systems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671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Semantic Interoperability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713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Decision Support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3586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Education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927331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63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438400" y="990600"/>
            <a:ext cx="647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438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8915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 bwMode="auto">
          <a:xfrm>
            <a:off x="2438400" y="2971800"/>
            <a:ext cx="6477000" cy="33172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u="sng" dirty="0" smtClean="0">
                <a:solidFill>
                  <a:schemeClr val="tx1"/>
                </a:solidFill>
                <a:latin typeface="Times" pitchFamily="122" charset="0"/>
              </a:rPr>
              <a:t>Success rests on 4 essential distinctions!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</a:rPr>
              <a:t>    ‘ontology’	</a:t>
            </a: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   ‘an ontology’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         reality 	   representation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  <a:sym typeface="Wingdings" panose="05000000000000000000" pitchFamily="2" charset="2"/>
              </a:rPr>
              <a:t>    particulars	   universals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  continuants	   </a:t>
            </a:r>
            <a:r>
              <a:rPr lang="en-US" b="0" dirty="0" err="1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occurrents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810069" y="4172338"/>
            <a:ext cx="5562600" cy="5334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8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‘</a:t>
            </a:r>
            <a:r>
              <a:rPr lang="en-US" altLang="en-US" i="1" smtClean="0"/>
              <a:t>Ontology</a:t>
            </a:r>
            <a:r>
              <a:rPr lang="en-US" altLang="en-US" smtClean="0"/>
              <a:t>’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smtClean="0">
                <a:solidFill>
                  <a:srgbClr val="FFFF00"/>
                </a:solidFill>
              </a:rPr>
              <a:t>Ontology</a:t>
            </a:r>
            <a:r>
              <a:rPr lang="en-US" altLang="en-US" sz="2400" smtClean="0"/>
              <a:t> </a:t>
            </a:r>
            <a:r>
              <a:rPr lang="en-US" altLang="en-US" sz="1600" smtClean="0"/>
              <a:t>(no plural)</a:t>
            </a:r>
            <a:r>
              <a:rPr lang="en-US" altLang="en-US" sz="2400" smtClean="0"/>
              <a:t> is the study of what entities exist and how they relate to each other;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8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‘</a:t>
            </a:r>
            <a:r>
              <a:rPr lang="en-US" altLang="en-US" i="1" smtClean="0"/>
              <a:t>Ontology</a:t>
            </a:r>
            <a:r>
              <a:rPr lang="en-US" altLang="en-US" smtClean="0"/>
              <a:t>’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smtClean="0">
                <a:solidFill>
                  <a:srgbClr val="FFFF00"/>
                </a:solidFill>
              </a:rPr>
              <a:t>Ontology</a:t>
            </a:r>
            <a:r>
              <a:rPr lang="en-US" altLang="en-US" sz="2400" smtClean="0"/>
              <a:t> </a:t>
            </a:r>
            <a:r>
              <a:rPr lang="en-US" altLang="en-US" sz="1600" smtClean="0"/>
              <a:t>(no plural)</a:t>
            </a:r>
            <a:r>
              <a:rPr lang="en-US" altLang="en-US" sz="2400" smtClean="0"/>
              <a:t> is the study of what entities exist and how they relate to each other;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by some philosophers taken to be synonymous with </a:t>
            </a:r>
            <a:r>
              <a:rPr lang="en-US" altLang="en-US" sz="2400" smtClean="0"/>
              <a:t>‘</a:t>
            </a:r>
            <a:r>
              <a:rPr lang="en-US" altLang="en-US" sz="2400" b="1" i="1" u="sng" smtClean="0">
                <a:solidFill>
                  <a:srgbClr val="00B050"/>
                </a:solidFill>
              </a:rPr>
              <a:t>metaphysics</a:t>
            </a:r>
            <a:r>
              <a:rPr lang="en-US" altLang="en-US" sz="2400" smtClean="0"/>
              <a:t>’ </a:t>
            </a:r>
            <a:r>
              <a:rPr lang="en-US" altLang="en-US" sz="2000" smtClean="0"/>
              <a:t>while others draw distinctions in many distinct ways</a:t>
            </a:r>
            <a:r>
              <a:rPr lang="en-US" altLang="en-US" sz="2400" smtClean="0"/>
              <a:t> </a:t>
            </a:r>
            <a:r>
              <a:rPr lang="en-US" altLang="en-US" sz="1200" smtClean="0"/>
              <a:t>(the distinctions being irrelevant for this talk)</a:t>
            </a:r>
            <a:r>
              <a:rPr lang="en-US" altLang="en-US" sz="2400" smtClean="0"/>
              <a:t>, </a:t>
            </a:r>
            <a:r>
              <a:rPr lang="en-US" altLang="en-US" sz="2000" smtClean="0"/>
              <a:t>but almost agreeing on the following classification: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>
                <a:solidFill>
                  <a:srgbClr val="00B050"/>
                </a:solidFill>
              </a:rPr>
              <a:t>metaphysics </a:t>
            </a:r>
            <a:r>
              <a:rPr lang="en-US" altLang="en-US" sz="2000" smtClean="0">
                <a:solidFill>
                  <a:schemeClr val="bg1"/>
                </a:solidFill>
                <a:sym typeface="Wingdings" panose="05000000000000000000" pitchFamily="2" charset="2"/>
              </a:rPr>
              <a:t> studies ‘</a:t>
            </a:r>
            <a:r>
              <a:rPr lang="en-US" altLang="en-US" sz="2000" i="1" smtClean="0">
                <a:solidFill>
                  <a:schemeClr val="bg1"/>
                </a:solidFill>
                <a:sym typeface="Wingdings" panose="05000000000000000000" pitchFamily="2" charset="2"/>
              </a:rPr>
              <a:t>how</a:t>
            </a:r>
            <a:r>
              <a:rPr lang="en-US" altLang="en-US" sz="2000" smtClean="0">
                <a:solidFill>
                  <a:schemeClr val="bg1"/>
                </a:solidFill>
                <a:sym typeface="Wingdings" panose="05000000000000000000" pitchFamily="2" charset="2"/>
              </a:rPr>
              <a:t> is the world?’</a:t>
            </a:r>
            <a:endParaRPr lang="en-US" altLang="en-US" sz="2000" smtClean="0">
              <a:solidFill>
                <a:schemeClr val="bg1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 smtClean="0">
                <a:solidFill>
                  <a:srgbClr val="00B050"/>
                </a:solidFill>
              </a:rPr>
              <a:t>general metaphysics </a:t>
            </a:r>
            <a:r>
              <a:rPr lang="en-US" altLang="en-US" sz="1600" smtClean="0">
                <a:solidFill>
                  <a:schemeClr val="bg1"/>
                </a:solidFill>
                <a:sym typeface="Wingdings" panose="05000000000000000000" pitchFamily="2" charset="2"/>
              </a:rPr>
              <a:t> studies general principles and ‘laws’ about the world</a:t>
            </a:r>
            <a:endParaRPr lang="en-US" altLang="en-US" sz="1600" smtClean="0">
              <a:solidFill>
                <a:schemeClr val="bg1"/>
              </a:solidFill>
            </a:endParaRPr>
          </a:p>
          <a:p>
            <a:pPr lvl="4" eaLnBrk="1" hangingPunct="1">
              <a:lnSpc>
                <a:spcPct val="90000"/>
              </a:lnSpc>
            </a:pPr>
            <a:r>
              <a:rPr lang="en-US" altLang="en-US" sz="1600" smtClean="0">
                <a:solidFill>
                  <a:srgbClr val="FFFF00"/>
                </a:solidFill>
              </a:rPr>
              <a:t>ontology </a:t>
            </a:r>
            <a:r>
              <a:rPr lang="en-US" altLang="en-US" sz="1600" smtClean="0">
                <a:solidFill>
                  <a:schemeClr val="bg1"/>
                </a:solidFill>
                <a:sym typeface="Wingdings" panose="05000000000000000000" pitchFamily="2" charset="2"/>
              </a:rPr>
              <a:t> studies what type of entities exist in the world</a:t>
            </a:r>
            <a:endParaRPr lang="en-US" altLang="en-US" sz="1600" smtClean="0">
              <a:solidFill>
                <a:schemeClr val="bg1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 smtClean="0">
                <a:solidFill>
                  <a:srgbClr val="00B050"/>
                </a:solidFill>
              </a:rPr>
              <a:t>special metaphysics </a:t>
            </a:r>
            <a:r>
              <a:rPr lang="en-US" altLang="en-US" sz="1600" smtClean="0">
                <a:solidFill>
                  <a:schemeClr val="bg1"/>
                </a:solidFill>
                <a:sym typeface="Wingdings" panose="05000000000000000000" pitchFamily="2" charset="2"/>
              </a:rPr>
              <a:t> focuses on specific principles and entities </a:t>
            </a:r>
            <a:endParaRPr lang="en-US" altLang="en-US" sz="160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distinct from ‘</a:t>
            </a:r>
            <a:r>
              <a:rPr lang="en-US" altLang="en-US" sz="2000" b="1" i="1" u="sng" smtClean="0">
                <a:solidFill>
                  <a:srgbClr val="00B050"/>
                </a:solidFill>
              </a:rPr>
              <a:t>epistemology</a:t>
            </a:r>
            <a:r>
              <a:rPr lang="en-US" altLang="en-US" sz="2000" smtClean="0"/>
              <a:t>’ which is the study of how we can come to know about what exists.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distinct from ‘</a:t>
            </a:r>
            <a:r>
              <a:rPr lang="en-US" altLang="en-US" sz="2000" b="1" i="1" u="sng" smtClean="0">
                <a:solidFill>
                  <a:srgbClr val="00CC99"/>
                </a:solidFill>
              </a:rPr>
              <a:t>terminology</a:t>
            </a:r>
            <a:r>
              <a:rPr lang="en-US" altLang="en-US" sz="2000" smtClean="0"/>
              <a:t>’ which is the study of what terms mean and how to name things.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7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Terminology / Ontology divide</a:t>
            </a:r>
          </a:p>
        </p:txBody>
      </p:sp>
      <p:sp>
        <p:nvSpPr>
          <p:cNvPr id="1806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b="1" dirty="0" smtClean="0"/>
              <a:t>Terminology: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400" dirty="0" smtClean="0"/>
              <a:t>solves certain issues related to </a:t>
            </a:r>
            <a:r>
              <a:rPr lang="en-US" altLang="en-US" sz="2400" i="1" u="sng" dirty="0" smtClean="0"/>
              <a:t>language use</a:t>
            </a:r>
            <a:r>
              <a:rPr lang="en-US" altLang="en-US" sz="2400" dirty="0" smtClean="0"/>
              <a:t>, i.e. with respect to </a:t>
            </a:r>
            <a:r>
              <a:rPr lang="en-US" altLang="en-US" sz="2400" i="1" u="sng" dirty="0" smtClean="0"/>
              <a:t>how</a:t>
            </a:r>
            <a:r>
              <a:rPr lang="en-US" altLang="en-US" sz="2400" dirty="0" smtClean="0"/>
              <a:t> we talk about entities in reality (if any);</a:t>
            </a:r>
          </a:p>
          <a:p>
            <a:pPr lvl="2" eaLnBrk="1" hangingPunct="1"/>
            <a:r>
              <a:rPr lang="en-US" altLang="en-US" sz="2000" i="1" dirty="0" smtClean="0"/>
              <a:t>Relations between terms / ‘concepts’</a:t>
            </a:r>
          </a:p>
          <a:p>
            <a:pPr lvl="1" eaLnBrk="1" hangingPunct="1"/>
            <a:r>
              <a:rPr lang="en-US" altLang="en-US" sz="2400" dirty="0" smtClean="0"/>
              <a:t>does not provide an adequate means to represent independent of use </a:t>
            </a:r>
            <a:r>
              <a:rPr lang="en-US" altLang="en-US" sz="2400" i="1" u="sng" dirty="0" smtClean="0"/>
              <a:t>what</a:t>
            </a:r>
            <a:r>
              <a:rPr lang="en-US" altLang="en-US" sz="2400" dirty="0" smtClean="0"/>
              <a:t> we talk about, i.e. how reality is structured;</a:t>
            </a:r>
          </a:p>
          <a:p>
            <a:pPr lvl="2" eaLnBrk="1" hangingPunct="1"/>
            <a:r>
              <a:rPr lang="en-US" altLang="en-US" sz="2000" dirty="0" smtClean="0"/>
              <a:t>Women, Fire and Dangerous Things (</a:t>
            </a:r>
            <a:r>
              <a:rPr lang="en-US" altLang="en-US" sz="2000" dirty="0" err="1" smtClean="0"/>
              <a:t>Lakoff</a:t>
            </a:r>
            <a:r>
              <a:rPr lang="en-US" altLang="en-US" sz="2000" dirty="0" smtClean="0"/>
              <a:t>).</a:t>
            </a:r>
          </a:p>
          <a:p>
            <a:pPr eaLnBrk="1" hangingPunct="1">
              <a:spcBef>
                <a:spcPct val="40000"/>
              </a:spcBef>
            </a:pPr>
            <a:r>
              <a:rPr lang="en-US" altLang="en-US" sz="2800" b="1" dirty="0" smtClean="0"/>
              <a:t>Ontology </a:t>
            </a:r>
            <a:r>
              <a:rPr lang="en-US" altLang="en-US" sz="1600" b="1" dirty="0" smtClean="0"/>
              <a:t>(of the right sort)</a:t>
            </a:r>
            <a:r>
              <a:rPr lang="en-US" altLang="en-US" sz="2800" b="1" dirty="0" smtClean="0"/>
              <a:t>: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400" dirty="0" smtClean="0"/>
              <a:t>Language and perception neutral view on reality.</a:t>
            </a:r>
          </a:p>
          <a:p>
            <a:pPr lvl="2" eaLnBrk="1" hangingPunct="1"/>
            <a:r>
              <a:rPr lang="en-US" altLang="en-US" sz="2000" i="1" dirty="0" smtClean="0"/>
              <a:t>Relations between entities in first-order reality</a:t>
            </a:r>
          </a:p>
        </p:txBody>
      </p:sp>
      <p:sp>
        <p:nvSpPr>
          <p:cNvPr id="6963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06B0339-1E54-40A0-AF46-F600D4B26BBB}" type="slidenum">
              <a:rPr lang="en-US" altLang="en-US" sz="1400" b="0">
                <a:solidFill>
                  <a:schemeClr val="bg1"/>
                </a:solidFill>
              </a:rPr>
              <a:pPr eaLnBrk="1" hangingPunct="1"/>
              <a:t>66</a:t>
            </a:fld>
            <a:endParaRPr lang="en-US" altLang="en-US" sz="1400" b="0">
              <a:solidFill>
                <a:schemeClr val="bg1"/>
              </a:solidFill>
            </a:endParaRPr>
          </a:p>
        </p:txBody>
      </p:sp>
      <p:sp>
        <p:nvSpPr>
          <p:cNvPr id="1806340" name="Rectangle 4"/>
          <p:cNvSpPr>
            <a:spLocks noChangeArrowheads="1"/>
          </p:cNvSpPr>
          <p:nvPr/>
        </p:nvSpPr>
        <p:spPr bwMode="auto">
          <a:xfrm>
            <a:off x="914400" y="6172200"/>
            <a:ext cx="72056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This is the ‘</a:t>
            </a:r>
            <a:r>
              <a:rPr lang="en-US" altLang="en-US" sz="3200" i="1">
                <a:solidFill>
                  <a:schemeClr val="bg1"/>
                </a:solidFill>
              </a:rPr>
              <a:t>terminology / ontology divide</a:t>
            </a:r>
            <a:r>
              <a:rPr lang="en-US" altLang="en-US" sz="3200">
                <a:solidFill>
                  <a:schemeClr val="bg1"/>
                </a:solidFill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185893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6339" grpId="0" build="p"/>
      <p:bldP spid="180634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Take a good look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dirty="0" smtClean="0">
                <a:solidFill>
                  <a:srgbClr val="FFFF00"/>
                </a:solidFill>
              </a:rPr>
              <a:t>Ontology</a:t>
            </a:r>
            <a:r>
              <a:rPr lang="en-US" altLang="en-US" sz="2400" dirty="0" smtClean="0"/>
              <a:t> </a:t>
            </a:r>
            <a:r>
              <a:rPr lang="en-US" altLang="en-US" sz="1600" dirty="0" smtClean="0"/>
              <a:t>(no plural)</a:t>
            </a:r>
            <a:r>
              <a:rPr lang="en-US" altLang="en-US" sz="2400" dirty="0" smtClean="0"/>
              <a:t> is the study of what entities exist and how they relate to each other;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/>
              <a:t>by some philosophers taken to be synonymous with </a:t>
            </a:r>
            <a:r>
              <a:rPr lang="en-US" altLang="en-US" sz="2400" dirty="0" smtClean="0"/>
              <a:t>‘</a:t>
            </a:r>
            <a:r>
              <a:rPr lang="en-US" altLang="en-US" sz="2400" b="1" i="1" u="sng" dirty="0" smtClean="0">
                <a:solidFill>
                  <a:srgbClr val="00B050"/>
                </a:solidFill>
              </a:rPr>
              <a:t>metaphysics</a:t>
            </a:r>
            <a:r>
              <a:rPr lang="en-US" altLang="en-US" sz="2400" dirty="0" smtClean="0"/>
              <a:t>’ </a:t>
            </a:r>
            <a:r>
              <a:rPr lang="en-US" altLang="en-US" sz="2000" dirty="0" smtClean="0"/>
              <a:t>while others draw distinctions in many distinct ways</a:t>
            </a:r>
            <a:r>
              <a:rPr lang="en-US" altLang="en-US" sz="2400" dirty="0" smtClean="0"/>
              <a:t> </a:t>
            </a:r>
            <a:r>
              <a:rPr lang="en-US" altLang="en-US" sz="1200" dirty="0" smtClean="0"/>
              <a:t>(the distinctions being irrelevant for this talk)</a:t>
            </a:r>
            <a:r>
              <a:rPr lang="en-US" altLang="en-US" sz="2400" dirty="0" smtClean="0"/>
              <a:t>, </a:t>
            </a:r>
            <a:r>
              <a:rPr lang="en-US" altLang="en-US" sz="2000" dirty="0" smtClean="0"/>
              <a:t>but almost agreeing on the following classification: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dirty="0" smtClean="0">
                <a:solidFill>
                  <a:srgbClr val="00B050"/>
                </a:solidFill>
              </a:rPr>
              <a:t>metaphysics </a:t>
            </a:r>
            <a:r>
              <a:rPr lang="en-US" altLang="en-US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studies ‘</a:t>
            </a:r>
            <a:r>
              <a:rPr lang="en-US" altLang="en-US" sz="2000" i="1" dirty="0" smtClean="0">
                <a:solidFill>
                  <a:schemeClr val="bg1"/>
                </a:solidFill>
                <a:sym typeface="Wingdings" panose="05000000000000000000" pitchFamily="2" charset="2"/>
              </a:rPr>
              <a:t>how</a:t>
            </a:r>
            <a:r>
              <a:rPr lang="en-US" altLang="en-US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 is the world?’</a:t>
            </a:r>
            <a:endParaRPr lang="en-US" altLang="en-US" sz="2000" dirty="0" smtClean="0">
              <a:solidFill>
                <a:schemeClr val="bg1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 dirty="0" smtClean="0">
                <a:solidFill>
                  <a:srgbClr val="00B050"/>
                </a:solidFill>
              </a:rPr>
              <a:t>general metaphysics </a:t>
            </a:r>
            <a:r>
              <a:rPr lang="en-US" alt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studies general principles and ‘laws’ about the world</a:t>
            </a:r>
            <a:endParaRPr lang="en-US" altLang="en-US" sz="1600" dirty="0" smtClean="0">
              <a:solidFill>
                <a:schemeClr val="bg1"/>
              </a:solidFill>
            </a:endParaRPr>
          </a:p>
          <a:p>
            <a:pPr lvl="4" eaLnBrk="1" hangingPunct="1">
              <a:lnSpc>
                <a:spcPct val="90000"/>
              </a:lnSpc>
            </a:pPr>
            <a:r>
              <a:rPr lang="en-US" altLang="en-US" sz="1600" dirty="0" smtClean="0">
                <a:solidFill>
                  <a:srgbClr val="FFFF00"/>
                </a:solidFill>
              </a:rPr>
              <a:t>ontology </a:t>
            </a:r>
            <a:r>
              <a:rPr lang="en-US" alt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studies what type of entities exist in the world</a:t>
            </a:r>
            <a:endParaRPr lang="en-US" altLang="en-US" sz="1600" dirty="0" smtClean="0">
              <a:solidFill>
                <a:schemeClr val="bg1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 dirty="0" smtClean="0">
                <a:solidFill>
                  <a:srgbClr val="00B050"/>
                </a:solidFill>
              </a:rPr>
              <a:t>special metaphysics </a:t>
            </a:r>
            <a:r>
              <a:rPr lang="en-US" alt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focuses on specific principles and entities </a:t>
            </a:r>
            <a:endParaRPr lang="en-US" altLang="en-US" sz="1600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/>
              <a:t>distinct from ‘</a:t>
            </a:r>
            <a:r>
              <a:rPr lang="en-US" altLang="en-US" sz="2000" b="1" i="1" u="sng" dirty="0" smtClean="0">
                <a:solidFill>
                  <a:srgbClr val="00B050"/>
                </a:solidFill>
              </a:rPr>
              <a:t>epistemology</a:t>
            </a:r>
            <a:r>
              <a:rPr lang="en-US" altLang="en-US" sz="2000" dirty="0" smtClean="0"/>
              <a:t>’ which is the study of how we can come to know about what exists.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/>
              <a:t>distinct from ‘</a:t>
            </a:r>
            <a:r>
              <a:rPr lang="en-US" altLang="en-US" sz="2000" b="1" i="1" u="sng" dirty="0" smtClean="0">
                <a:solidFill>
                  <a:srgbClr val="00CC99"/>
                </a:solidFill>
              </a:rPr>
              <a:t>terminology</a:t>
            </a:r>
            <a:r>
              <a:rPr lang="en-US" altLang="en-US" sz="2000" dirty="0" smtClean="0"/>
              <a:t>’ which is the study of what terms mean and how to name things.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5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Distinct questions. What type are they of?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Terminological: 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what does ‘pain’ mean ?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Metaphysical: 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what have all pains in common in virtue of which they are pains?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Ontological: 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what type of entity is pain?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Onto-terminological: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what, if anything at all, does ‘pain’ denote?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Epistemological: 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how can we find out whether something is pain?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6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Unfortunately, ‘</a:t>
            </a:r>
            <a:r>
              <a:rPr lang="en-US" altLang="en-US" i="1" smtClean="0"/>
              <a:t>ontology</a:t>
            </a:r>
            <a:r>
              <a:rPr lang="en-US" altLang="en-US" smtClean="0"/>
              <a:t>’ denotes ambiguously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smtClean="0">
                <a:solidFill>
                  <a:srgbClr val="FFFF00"/>
                </a:solidFill>
              </a:rPr>
              <a:t>Ontology</a:t>
            </a:r>
            <a:r>
              <a:rPr lang="en-US" altLang="en-US" sz="2400" smtClean="0"/>
              <a:t> </a:t>
            </a:r>
            <a:r>
              <a:rPr lang="en-US" altLang="en-US" sz="1600" smtClean="0"/>
              <a:t>(no plural)</a:t>
            </a:r>
            <a:r>
              <a:rPr lang="en-US" altLang="en-US" sz="2400" smtClean="0"/>
              <a:t> is the study of what entities exist and how they relate to each other;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In computer science and many biomedical informatics applications: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smtClean="0">
                <a:solidFill>
                  <a:schemeClr val="accent1"/>
                </a:solidFill>
              </a:rPr>
              <a:t>An ontology</a:t>
            </a:r>
            <a:r>
              <a:rPr lang="en-US" altLang="en-US" sz="2400" smtClean="0"/>
              <a:t> </a:t>
            </a:r>
            <a:r>
              <a:rPr lang="en-US" altLang="en-US" sz="1600" smtClean="0"/>
              <a:t>(plural: </a:t>
            </a:r>
            <a:r>
              <a:rPr lang="en-US" altLang="en-US" sz="1600" i="1" smtClean="0"/>
              <a:t>ontologies</a:t>
            </a:r>
            <a:r>
              <a:rPr lang="en-US" altLang="en-US" sz="1600" smtClean="0"/>
              <a:t>)</a:t>
            </a:r>
            <a:r>
              <a:rPr lang="en-US" altLang="en-US" sz="2400" smtClean="0"/>
              <a:t> is a shared and agreed upon </a:t>
            </a:r>
            <a:r>
              <a:rPr lang="en-US" altLang="en-US" sz="2400" b="1" i="1" smtClean="0">
                <a:solidFill>
                  <a:srgbClr val="FF0000"/>
                </a:solidFill>
              </a:rPr>
              <a:t>conceptualization</a:t>
            </a:r>
            <a:r>
              <a:rPr lang="en-US" altLang="en-US" sz="2400" smtClean="0"/>
              <a:t> of a domain;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wrong in this statement:</a:t>
            </a:r>
          </a:p>
          <a:p>
            <a:endParaRPr lang="en-US" dirty="0"/>
          </a:p>
          <a:p>
            <a:r>
              <a:rPr lang="en-US" i="1" dirty="0" smtClean="0"/>
              <a:t>	Early </a:t>
            </a:r>
            <a:r>
              <a:rPr lang="en-US" i="1" dirty="0"/>
              <a:t>versions of computational </a:t>
            </a:r>
            <a:r>
              <a:rPr lang="en-US" i="1" dirty="0" smtClean="0"/>
              <a:t>ontologies such </a:t>
            </a:r>
            <a:r>
              <a:rPr lang="en-US" i="1" dirty="0"/>
              <a:t>as the Gene Ontology (GO</a:t>
            </a:r>
            <a:r>
              <a:rPr lang="en-US" i="1" dirty="0" smtClean="0"/>
              <a:t>), the </a:t>
            </a:r>
            <a:r>
              <a:rPr lang="en-US" i="1" dirty="0"/>
              <a:t>Unified Medical Language </a:t>
            </a:r>
            <a:r>
              <a:rPr lang="en-US" i="1" dirty="0" smtClean="0"/>
              <a:t>System (</a:t>
            </a:r>
            <a:r>
              <a:rPr lang="en-US" i="1" dirty="0"/>
              <a:t>UMLS) and the National Cancer </a:t>
            </a:r>
            <a:r>
              <a:rPr lang="en-US" i="1" dirty="0" smtClean="0"/>
              <a:t>Institute Thesaurus </a:t>
            </a:r>
            <a:r>
              <a:rPr lang="en-US" i="1" dirty="0"/>
              <a:t>were criticized by some </a:t>
            </a:r>
            <a:r>
              <a:rPr lang="en-US" i="1" dirty="0" smtClean="0"/>
              <a:t>classical </a:t>
            </a:r>
            <a:r>
              <a:rPr lang="en-US" i="1" dirty="0" err="1" smtClean="0"/>
              <a:t>ontologists</a:t>
            </a:r>
            <a:r>
              <a:rPr lang="en-US" i="1" dirty="0" smtClean="0"/>
              <a:t> </a:t>
            </a:r>
            <a:r>
              <a:rPr lang="en-US" i="1" dirty="0"/>
              <a:t>because of deficiencies in </a:t>
            </a:r>
            <a:r>
              <a:rPr lang="en-US" i="1" dirty="0" smtClean="0"/>
              <a:t>how they </a:t>
            </a:r>
            <a:r>
              <a:rPr lang="en-US" i="1" dirty="0"/>
              <a:t>related to classical formalisms for </a:t>
            </a:r>
            <a:r>
              <a:rPr lang="en-US" i="1" dirty="0" smtClean="0"/>
              <a:t>representing reality </a:t>
            </a:r>
            <a:r>
              <a:rPr lang="en-US" i="1" dirty="0"/>
              <a:t>in terms of categories </a:t>
            </a:r>
            <a:r>
              <a:rPr lang="en-US" i="1" dirty="0" smtClean="0"/>
              <a:t>and their </a:t>
            </a:r>
            <a:r>
              <a:rPr lang="en-US" i="1" dirty="0"/>
              <a:t>instances [40–42</a:t>
            </a:r>
            <a:r>
              <a:rPr lang="en-US" i="1" dirty="0" smtClean="0"/>
              <a:t>].</a:t>
            </a:r>
          </a:p>
          <a:p>
            <a:endParaRPr lang="en-US" dirty="0"/>
          </a:p>
          <a:p>
            <a:pPr marL="741362" lvl="1" indent="0">
              <a:buNone/>
            </a:pPr>
            <a:r>
              <a:rPr lang="en-US" sz="1400" dirty="0" smtClean="0"/>
              <a:t>From</a:t>
            </a:r>
            <a:r>
              <a:rPr lang="en-US" sz="1400" dirty="0"/>
              <a:t>: </a:t>
            </a:r>
            <a:r>
              <a:rPr lang="en-US" sz="1400" dirty="0" err="1"/>
              <a:t>Maojo</a:t>
            </a:r>
            <a:r>
              <a:rPr lang="en-US" sz="1400" dirty="0"/>
              <a:t> V, Crespo J, Garcia-</a:t>
            </a:r>
            <a:r>
              <a:rPr lang="en-US" sz="1400" dirty="0" err="1"/>
              <a:t>Remesal</a:t>
            </a:r>
            <a:r>
              <a:rPr lang="en-US" sz="1400" dirty="0"/>
              <a:t> M, de la </a:t>
            </a:r>
            <a:r>
              <a:rPr lang="en-US" sz="1400" dirty="0" err="1" smtClean="0"/>
              <a:t>Iglesia</a:t>
            </a:r>
            <a:r>
              <a:rPr lang="en-US" sz="1400" dirty="0" smtClean="0"/>
              <a:t> D</a:t>
            </a:r>
            <a:r>
              <a:rPr lang="en-US" sz="1400" dirty="0"/>
              <a:t>, Pérez-Rey D, </a:t>
            </a:r>
            <a:r>
              <a:rPr lang="en-US" sz="1400" dirty="0" err="1"/>
              <a:t>Kulikowski</a:t>
            </a:r>
            <a:r>
              <a:rPr lang="en-US" sz="1400" dirty="0"/>
              <a:t> C</a:t>
            </a:r>
            <a:r>
              <a:rPr lang="en-US" sz="1400" dirty="0" smtClean="0"/>
              <a:t>. Biomedical </a:t>
            </a:r>
            <a:r>
              <a:rPr lang="en-US" sz="1400" dirty="0"/>
              <a:t>Ontologies</a:t>
            </a:r>
            <a:r>
              <a:rPr lang="en-US" sz="1400" dirty="0" smtClean="0"/>
              <a:t>: Toward </a:t>
            </a:r>
            <a:r>
              <a:rPr lang="en-US" sz="1400" dirty="0"/>
              <a:t>scientific debate. Methods </a:t>
            </a:r>
            <a:r>
              <a:rPr lang="en-US" sz="1400" dirty="0" err="1"/>
              <a:t>Inf</a:t>
            </a:r>
            <a:r>
              <a:rPr lang="en-US" sz="1400" dirty="0"/>
              <a:t> </a:t>
            </a:r>
            <a:r>
              <a:rPr lang="en-US" sz="1400" dirty="0" smtClean="0"/>
              <a:t>Med 2011</a:t>
            </a:r>
            <a:r>
              <a:rPr lang="en-US" sz="1400" dirty="0"/>
              <a:t>; 50 (3): 203–216.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1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048000" y="3810000"/>
            <a:ext cx="5334000" cy="2743200"/>
            <a:chOff x="1295400" y="3810000"/>
            <a:chExt cx="6858000" cy="2743200"/>
          </a:xfrm>
        </p:grpSpPr>
        <p:sp>
          <p:nvSpPr>
            <p:cNvPr id="56334" name="Rounded Rectangle 14"/>
            <p:cNvSpPr>
              <a:spLocks noChangeArrowheads="1"/>
            </p:cNvSpPr>
            <p:nvPr/>
          </p:nvSpPr>
          <p:spPr bwMode="auto">
            <a:xfrm>
              <a:off x="1295400" y="38100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6335" name="Rounded Rectangle 12"/>
            <p:cNvSpPr>
              <a:spLocks noChangeArrowheads="1"/>
            </p:cNvSpPr>
            <p:nvPr/>
          </p:nvSpPr>
          <p:spPr bwMode="auto">
            <a:xfrm>
              <a:off x="5181600" y="5257800"/>
              <a:ext cx="2590800" cy="919401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Semantic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Applications</a:t>
              </a:r>
            </a:p>
          </p:txBody>
        </p:sp>
        <p:sp>
          <p:nvSpPr>
            <p:cNvPr id="56336" name="TextBox 16"/>
            <p:cNvSpPr txBox="1">
              <a:spLocks noChangeArrowheads="1"/>
            </p:cNvSpPr>
            <p:nvPr/>
          </p:nvSpPr>
          <p:spPr bwMode="auto">
            <a:xfrm>
              <a:off x="2514600" y="5486400"/>
              <a:ext cx="7553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use</a:t>
              </a:r>
            </a:p>
          </p:txBody>
        </p:sp>
      </p:grpSp>
      <p:sp>
        <p:nvSpPr>
          <p:cNvPr id="563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Computer science approach to ontology</a:t>
            </a:r>
          </a:p>
        </p:txBody>
      </p:sp>
      <p:grpSp>
        <p:nvGrpSpPr>
          <p:cNvPr id="56324" name="Group 21"/>
          <p:cNvGrpSpPr>
            <a:grpSpLocks/>
          </p:cNvGrpSpPr>
          <p:nvPr/>
        </p:nvGrpSpPr>
        <p:grpSpPr bwMode="auto">
          <a:xfrm>
            <a:off x="3048000" y="2209800"/>
            <a:ext cx="5334000" cy="2743200"/>
            <a:chOff x="1295400" y="2209800"/>
            <a:chExt cx="6858000" cy="2743200"/>
          </a:xfrm>
        </p:grpSpPr>
        <p:sp>
          <p:nvSpPr>
            <p:cNvPr id="56330" name="Rounded Rectangle 13"/>
            <p:cNvSpPr>
              <a:spLocks noChangeArrowheads="1"/>
            </p:cNvSpPr>
            <p:nvPr/>
          </p:nvSpPr>
          <p:spPr bwMode="auto">
            <a:xfrm>
              <a:off x="1295400" y="22098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6331" name="Rounded Rectangle 8"/>
            <p:cNvSpPr>
              <a:spLocks noChangeArrowheads="1"/>
            </p:cNvSpPr>
            <p:nvPr/>
          </p:nvSpPr>
          <p:spPr bwMode="auto">
            <a:xfrm>
              <a:off x="1752600" y="2362200"/>
              <a:ext cx="2209800" cy="132802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Ontology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Authoring  Tools</a:t>
              </a:r>
            </a:p>
          </p:txBody>
        </p:sp>
        <p:sp>
          <p:nvSpPr>
            <p:cNvPr id="56332" name="Rounded Rectangle 9"/>
            <p:cNvSpPr>
              <a:spLocks noChangeArrowheads="1"/>
            </p:cNvSpPr>
            <p:nvPr/>
          </p:nvSpPr>
          <p:spPr bwMode="auto">
            <a:xfrm>
              <a:off x="5372100" y="4191000"/>
              <a:ext cx="2209800" cy="510778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Reasoners</a:t>
              </a:r>
            </a:p>
          </p:txBody>
        </p:sp>
        <p:sp>
          <p:nvSpPr>
            <p:cNvPr id="56333" name="TextBox 15"/>
            <p:cNvSpPr txBox="1">
              <a:spLocks noChangeArrowheads="1"/>
            </p:cNvSpPr>
            <p:nvPr/>
          </p:nvSpPr>
          <p:spPr bwMode="auto">
            <a:xfrm>
              <a:off x="6019800" y="2590800"/>
              <a:ext cx="12496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create</a:t>
              </a:r>
            </a:p>
          </p:txBody>
        </p:sp>
      </p:grpSp>
      <p:grpSp>
        <p:nvGrpSpPr>
          <p:cNvPr id="56325" name="Group 30"/>
          <p:cNvGrpSpPr>
            <a:grpSpLocks/>
          </p:cNvGrpSpPr>
          <p:nvPr/>
        </p:nvGrpSpPr>
        <p:grpSpPr bwMode="auto">
          <a:xfrm>
            <a:off x="590550" y="4005263"/>
            <a:ext cx="4800600" cy="914400"/>
            <a:chOff x="590939" y="4005457"/>
            <a:chExt cx="4800600" cy="914766"/>
          </a:xfrm>
        </p:grpSpPr>
        <p:grpSp>
          <p:nvGrpSpPr>
            <p:cNvPr id="56326" name="Group 26"/>
            <p:cNvGrpSpPr>
              <a:grpSpLocks/>
            </p:cNvGrpSpPr>
            <p:nvPr/>
          </p:nvGrpSpPr>
          <p:grpSpPr bwMode="auto">
            <a:xfrm>
              <a:off x="590939" y="4005457"/>
              <a:ext cx="4800600" cy="914766"/>
              <a:chOff x="381000" y="4015152"/>
              <a:chExt cx="4800600" cy="914400"/>
            </a:xfrm>
          </p:grpSpPr>
          <p:sp>
            <p:nvSpPr>
              <p:cNvPr id="56328" name="Rounded Rectangle 25"/>
              <p:cNvSpPr>
                <a:spLocks noChangeArrowheads="1"/>
              </p:cNvSpPr>
              <p:nvPr/>
            </p:nvSpPr>
            <p:spPr bwMode="auto">
              <a:xfrm>
                <a:off x="381000" y="4015152"/>
                <a:ext cx="4800600" cy="914400"/>
              </a:xfrm>
              <a:prstGeom prst="roundRect">
                <a:avLst>
                  <a:gd name="adj" fmla="val 37819"/>
                </a:avLst>
              </a:prstGeom>
              <a:solidFill>
                <a:srgbClr val="FF5050">
                  <a:alpha val="50195"/>
                </a:srgbClr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6329" name="Rounded Rectangle 23"/>
              <p:cNvSpPr>
                <a:spLocks noChangeArrowheads="1"/>
              </p:cNvSpPr>
              <p:nvPr/>
            </p:nvSpPr>
            <p:spPr bwMode="auto">
              <a:xfrm>
                <a:off x="719667" y="4217376"/>
                <a:ext cx="1718733" cy="510778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</a:rPr>
                  <a:t>Domain</a:t>
                </a:r>
              </a:p>
            </p:txBody>
          </p:sp>
        </p:grpSp>
        <p:sp>
          <p:nvSpPr>
            <p:cNvPr id="56327" name="Rounded Rectangle 7"/>
            <p:cNvSpPr>
              <a:spLocks noChangeArrowheads="1"/>
            </p:cNvSpPr>
            <p:nvPr/>
          </p:nvSpPr>
          <p:spPr bwMode="auto">
            <a:xfrm>
              <a:off x="3462867" y="4217789"/>
              <a:ext cx="1718733" cy="5107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Ontologies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6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2"/>
          <p:cNvGrpSpPr>
            <a:grpSpLocks/>
          </p:cNvGrpSpPr>
          <p:nvPr/>
        </p:nvGrpSpPr>
        <p:grpSpPr bwMode="auto">
          <a:xfrm>
            <a:off x="3048000" y="3810000"/>
            <a:ext cx="5334000" cy="2743200"/>
            <a:chOff x="1295400" y="3810000"/>
            <a:chExt cx="6858000" cy="2743200"/>
          </a:xfrm>
        </p:grpSpPr>
        <p:sp>
          <p:nvSpPr>
            <p:cNvPr id="57359" name="Rounded Rectangle 14"/>
            <p:cNvSpPr>
              <a:spLocks noChangeArrowheads="1"/>
            </p:cNvSpPr>
            <p:nvPr/>
          </p:nvSpPr>
          <p:spPr bwMode="auto">
            <a:xfrm>
              <a:off x="1295400" y="38100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7360" name="Rounded Rectangle 12"/>
            <p:cNvSpPr>
              <a:spLocks noChangeArrowheads="1"/>
            </p:cNvSpPr>
            <p:nvPr/>
          </p:nvSpPr>
          <p:spPr bwMode="auto">
            <a:xfrm>
              <a:off x="5181600" y="5257800"/>
              <a:ext cx="2590800" cy="919401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Semantic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Applications</a:t>
              </a:r>
            </a:p>
          </p:txBody>
        </p:sp>
        <p:sp>
          <p:nvSpPr>
            <p:cNvPr id="57361" name="TextBox 16"/>
            <p:cNvSpPr txBox="1">
              <a:spLocks noChangeArrowheads="1"/>
            </p:cNvSpPr>
            <p:nvPr/>
          </p:nvSpPr>
          <p:spPr bwMode="auto">
            <a:xfrm>
              <a:off x="2514600" y="5486400"/>
              <a:ext cx="7553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use</a:t>
              </a:r>
            </a:p>
          </p:txBody>
        </p:sp>
      </p:grpSp>
      <p:sp>
        <p:nvSpPr>
          <p:cNvPr id="573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Computer science approach to ontology</a:t>
            </a:r>
          </a:p>
        </p:txBody>
      </p:sp>
      <p:grpSp>
        <p:nvGrpSpPr>
          <p:cNvPr id="57348" name="Group 21"/>
          <p:cNvGrpSpPr>
            <a:grpSpLocks/>
          </p:cNvGrpSpPr>
          <p:nvPr/>
        </p:nvGrpSpPr>
        <p:grpSpPr bwMode="auto">
          <a:xfrm>
            <a:off x="3048000" y="2209800"/>
            <a:ext cx="5334000" cy="2743200"/>
            <a:chOff x="1295400" y="2209800"/>
            <a:chExt cx="6858000" cy="2743200"/>
          </a:xfrm>
        </p:grpSpPr>
        <p:sp>
          <p:nvSpPr>
            <p:cNvPr id="57355" name="Rounded Rectangle 13"/>
            <p:cNvSpPr>
              <a:spLocks noChangeArrowheads="1"/>
            </p:cNvSpPr>
            <p:nvPr/>
          </p:nvSpPr>
          <p:spPr bwMode="auto">
            <a:xfrm>
              <a:off x="1295400" y="22098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7356" name="Rounded Rectangle 8"/>
            <p:cNvSpPr>
              <a:spLocks noChangeArrowheads="1"/>
            </p:cNvSpPr>
            <p:nvPr/>
          </p:nvSpPr>
          <p:spPr bwMode="auto">
            <a:xfrm>
              <a:off x="1752600" y="2362200"/>
              <a:ext cx="2209800" cy="132802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Ontology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Authoring  Tools</a:t>
              </a:r>
            </a:p>
          </p:txBody>
        </p:sp>
        <p:sp>
          <p:nvSpPr>
            <p:cNvPr id="57357" name="Rounded Rectangle 9"/>
            <p:cNvSpPr>
              <a:spLocks noChangeArrowheads="1"/>
            </p:cNvSpPr>
            <p:nvPr/>
          </p:nvSpPr>
          <p:spPr bwMode="auto">
            <a:xfrm>
              <a:off x="5372100" y="4191000"/>
              <a:ext cx="2209800" cy="510778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Reasoners</a:t>
              </a:r>
            </a:p>
          </p:txBody>
        </p:sp>
        <p:sp>
          <p:nvSpPr>
            <p:cNvPr id="57358" name="TextBox 15"/>
            <p:cNvSpPr txBox="1">
              <a:spLocks noChangeArrowheads="1"/>
            </p:cNvSpPr>
            <p:nvPr/>
          </p:nvSpPr>
          <p:spPr bwMode="auto">
            <a:xfrm>
              <a:off x="6019800" y="2590800"/>
              <a:ext cx="12496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create</a:t>
              </a:r>
            </a:p>
          </p:txBody>
        </p:sp>
      </p:grpSp>
      <p:grpSp>
        <p:nvGrpSpPr>
          <p:cNvPr id="57349" name="Group 30"/>
          <p:cNvGrpSpPr>
            <a:grpSpLocks/>
          </p:cNvGrpSpPr>
          <p:nvPr/>
        </p:nvGrpSpPr>
        <p:grpSpPr bwMode="auto">
          <a:xfrm>
            <a:off x="590550" y="4005263"/>
            <a:ext cx="4800600" cy="914400"/>
            <a:chOff x="590939" y="4005457"/>
            <a:chExt cx="4800600" cy="914766"/>
          </a:xfrm>
        </p:grpSpPr>
        <p:grpSp>
          <p:nvGrpSpPr>
            <p:cNvPr id="57351" name="Group 26"/>
            <p:cNvGrpSpPr>
              <a:grpSpLocks/>
            </p:cNvGrpSpPr>
            <p:nvPr/>
          </p:nvGrpSpPr>
          <p:grpSpPr bwMode="auto">
            <a:xfrm>
              <a:off x="590939" y="4005457"/>
              <a:ext cx="4800600" cy="914766"/>
              <a:chOff x="381000" y="4015152"/>
              <a:chExt cx="4800600" cy="914400"/>
            </a:xfrm>
          </p:grpSpPr>
          <p:sp>
            <p:nvSpPr>
              <p:cNvPr id="57353" name="Rounded Rectangle 25"/>
              <p:cNvSpPr>
                <a:spLocks noChangeArrowheads="1"/>
              </p:cNvSpPr>
              <p:nvPr/>
            </p:nvSpPr>
            <p:spPr bwMode="auto">
              <a:xfrm>
                <a:off x="381000" y="4015152"/>
                <a:ext cx="4800600" cy="914400"/>
              </a:xfrm>
              <a:prstGeom prst="roundRect">
                <a:avLst>
                  <a:gd name="adj" fmla="val 37819"/>
                </a:avLst>
              </a:prstGeom>
              <a:solidFill>
                <a:srgbClr val="FF5050">
                  <a:alpha val="50195"/>
                </a:srgbClr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7354" name="Rounded Rectangle 23"/>
              <p:cNvSpPr>
                <a:spLocks noChangeArrowheads="1"/>
              </p:cNvSpPr>
              <p:nvPr/>
            </p:nvSpPr>
            <p:spPr bwMode="auto">
              <a:xfrm>
                <a:off x="719667" y="4217376"/>
                <a:ext cx="1718733" cy="510778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</a:rPr>
                  <a:t>Domain</a:t>
                </a:r>
              </a:p>
            </p:txBody>
          </p:sp>
        </p:grpSp>
        <p:sp>
          <p:nvSpPr>
            <p:cNvPr id="57352" name="Rounded Rectangle 7"/>
            <p:cNvSpPr>
              <a:spLocks noChangeArrowheads="1"/>
            </p:cNvSpPr>
            <p:nvPr/>
          </p:nvSpPr>
          <p:spPr bwMode="auto">
            <a:xfrm>
              <a:off x="3462867" y="4217789"/>
              <a:ext cx="1718733" cy="5107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Ontologies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61938" y="2630488"/>
            <a:ext cx="2640012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dirty="0">
                <a:solidFill>
                  <a:schemeClr val="bg1"/>
                </a:solidFill>
              </a:rPr>
              <a:t>the logic in </a:t>
            </a:r>
            <a:r>
              <a:rPr lang="en-US" sz="1800" dirty="0" err="1">
                <a:solidFill>
                  <a:schemeClr val="bg1"/>
                </a:solidFill>
              </a:rPr>
              <a:t>reasoners</a:t>
            </a:r>
            <a:r>
              <a:rPr lang="en-US" sz="1800" dirty="0">
                <a:solidFill>
                  <a:schemeClr val="bg1"/>
                </a:solidFill>
              </a:rPr>
              <a:t>:</a:t>
            </a:r>
          </a:p>
          <a:p>
            <a:pPr eaLnBrk="1" hangingPunct="1"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00FF00"/>
                </a:solidFill>
              </a:rPr>
              <a:t>guarantees</a:t>
            </a:r>
            <a:r>
              <a:rPr lang="en-US" sz="1800" b="0" dirty="0">
                <a:solidFill>
                  <a:srgbClr val="00FF00"/>
                </a:solidFill>
              </a:rPr>
              <a:t> consistent reasoning</a:t>
            </a:r>
            <a:r>
              <a:rPr lang="en-US" sz="1800" b="0" dirty="0">
                <a:solidFill>
                  <a:schemeClr val="bg1"/>
                </a:solidFill>
              </a:rPr>
              <a:t>, </a:t>
            </a: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0000"/>
                </a:solidFill>
              </a:rPr>
              <a:t>does not guarantee </a:t>
            </a:r>
            <a:r>
              <a:rPr lang="en-US" sz="1800" b="0" dirty="0">
                <a:solidFill>
                  <a:srgbClr val="FF0000"/>
                </a:solidFill>
              </a:rPr>
              <a:t>the faithfulness of the representation.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8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9654906"/>
              </p:ext>
            </p:extLst>
          </p:nvPr>
        </p:nvGraphicFramePr>
        <p:xfrm>
          <a:off x="214313" y="2720975"/>
          <a:ext cx="8777287" cy="185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543" name="Photo Editor-foto" r:id="rId4" imgW="5830114" imgH="1228571" progId="MSPhotoEd.3">
                  <p:embed/>
                </p:oleObj>
              </mc:Choice>
              <mc:Fallback>
                <p:oleObj name="Photo Editor-foto" r:id="rId4" imgW="5830114" imgH="12285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2720975"/>
                        <a:ext cx="8777287" cy="185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1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en-US" sz="2800" dirty="0" smtClean="0"/>
              <a:t>Consistent </a:t>
            </a:r>
            <a:r>
              <a:rPr lang="nl-BE" altLang="en-US" sz="2800" dirty="0" err="1" smtClean="0"/>
              <a:t>reasoning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with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nonsensical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representations</a:t>
            </a:r>
            <a:endParaRPr lang="en-US" altLang="en-US" sz="2800" dirty="0" smtClean="0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885825" y="5943600"/>
            <a:ext cx="82581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0" dirty="0">
                <a:solidFill>
                  <a:schemeClr val="bg1"/>
                </a:solidFill>
              </a:rPr>
              <a:t>Ceusters W, Smith B, Flanagan J. Ontology and Medical Terminology: why Descriptions Logics are not enough. Proceedings of the conference Towards an Electronic Patient Record (TEPR 2003),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0" dirty="0">
                <a:solidFill>
                  <a:schemeClr val="bg1"/>
                </a:solidFill>
              </a:rPr>
              <a:t>San Antonio, 10-14 May 2003 (electronic publication 5pp)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3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488440"/>
            <a:ext cx="8305801" cy="48361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24600" y="6258580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hlinkClick r:id="rId3"/>
              </a:rPr>
              <a:t>http://browser.ihtsdotools.org</a:t>
            </a:r>
            <a:r>
              <a:rPr lang="en-US" sz="1400" dirty="0" smtClean="0">
                <a:solidFill>
                  <a:schemeClr val="tx1"/>
                </a:solidFill>
                <a:hlinkClick r:id="rId3"/>
              </a:rPr>
              <a:t>/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Oct 14, 2015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7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" descr="glo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179638"/>
            <a:ext cx="4329113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Philosophical approach to ontology</a:t>
            </a: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2205038"/>
            <a:ext cx="78105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567213" y="1424127"/>
            <a:ext cx="80095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u="sng" dirty="0">
                <a:solidFill>
                  <a:schemeClr val="bg1"/>
                </a:solidFill>
              </a:rPr>
              <a:t>Ontological Realism</a:t>
            </a:r>
            <a:r>
              <a:rPr lang="en-US" altLang="en-US" sz="2000" dirty="0">
                <a:solidFill>
                  <a:schemeClr val="bg1"/>
                </a:solidFill>
              </a:rPr>
              <a:t>: </a:t>
            </a:r>
            <a:r>
              <a:rPr lang="en-US" altLang="en-US" sz="2000" b="0" dirty="0">
                <a:solidFill>
                  <a:schemeClr val="bg1"/>
                </a:solidFill>
              </a:rPr>
              <a:t>uses ontology as philosophical discipline to build ontologies as faithful representations of reality.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4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01378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0.11945 -0.06528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2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Interdisciplinary Nature of Biomedical Informatics:</a:t>
            </a:r>
            <a:br>
              <a:rPr lang="en-US" dirty="0" smtClean="0">
                <a:latin typeface="Arial" charset="0"/>
                <a:cs typeface="Arial" charset="0"/>
              </a:rPr>
            </a:br>
            <a:r>
              <a:rPr lang="en-US" dirty="0">
                <a:latin typeface="Arial" charset="0"/>
                <a:cs typeface="Arial" charset="0"/>
              </a:rPr>
              <a:t>the main stream view</a:t>
            </a: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885387" y="3811020"/>
            <a:ext cx="1562929" cy="705321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16165D"/>
                </a:solidFill>
              </a:rPr>
              <a:t>Biomedical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16165D"/>
                </a:solidFill>
              </a:rPr>
              <a:t>Informatics</a:t>
            </a:r>
          </a:p>
        </p:txBody>
      </p:sp>
      <p:sp>
        <p:nvSpPr>
          <p:cNvPr id="24610" name="Rectangle 7"/>
          <p:cNvSpPr>
            <a:spLocks noChangeArrowheads="1"/>
          </p:cNvSpPr>
          <p:nvPr/>
        </p:nvSpPr>
        <p:spPr bwMode="auto">
          <a:xfrm>
            <a:off x="203812" y="3303967"/>
            <a:ext cx="2234588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Cognitive Science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&amp; Decision Making</a:t>
            </a:r>
          </a:p>
        </p:txBody>
      </p:sp>
      <p:sp>
        <p:nvSpPr>
          <p:cNvPr id="24607" name="Rectangle 11"/>
          <p:cNvSpPr>
            <a:spLocks noChangeArrowheads="1"/>
          </p:cNvSpPr>
          <p:nvPr/>
        </p:nvSpPr>
        <p:spPr bwMode="auto">
          <a:xfrm>
            <a:off x="845013" y="4495800"/>
            <a:ext cx="1593387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Management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Sciences</a:t>
            </a:r>
          </a:p>
        </p:txBody>
      </p:sp>
      <p:sp>
        <p:nvSpPr>
          <p:cNvPr id="24604" name="Rectangle 15"/>
          <p:cNvSpPr>
            <a:spLocks noChangeArrowheads="1"/>
          </p:cNvSpPr>
          <p:nvPr/>
        </p:nvSpPr>
        <p:spPr bwMode="auto">
          <a:xfrm>
            <a:off x="6976509" y="5750874"/>
            <a:ext cx="1183018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Clinical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Sciences</a:t>
            </a:r>
          </a:p>
        </p:txBody>
      </p:sp>
      <p:sp>
        <p:nvSpPr>
          <p:cNvPr id="24601" name="Rectangle 19"/>
          <p:cNvSpPr>
            <a:spLocks noChangeArrowheads="1"/>
          </p:cNvSpPr>
          <p:nvPr/>
        </p:nvSpPr>
        <p:spPr bwMode="auto">
          <a:xfrm>
            <a:off x="380691" y="5752020"/>
            <a:ext cx="2093523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Basic Biomedical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Sciences</a:t>
            </a:r>
          </a:p>
        </p:txBody>
      </p:sp>
      <p:sp>
        <p:nvSpPr>
          <p:cNvPr id="24598" name="Rectangle 23"/>
          <p:cNvSpPr>
            <a:spLocks noChangeArrowheads="1"/>
          </p:cNvSpPr>
          <p:nvPr/>
        </p:nvSpPr>
        <p:spPr bwMode="auto">
          <a:xfrm>
            <a:off x="6976509" y="4495800"/>
            <a:ext cx="1721627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Epidemiology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And Statistics</a:t>
            </a:r>
          </a:p>
        </p:txBody>
      </p:sp>
      <p:sp>
        <p:nvSpPr>
          <p:cNvPr id="24595" name="Rectangle 27"/>
          <p:cNvSpPr>
            <a:spLocks noChangeArrowheads="1"/>
          </p:cNvSpPr>
          <p:nvPr/>
        </p:nvSpPr>
        <p:spPr bwMode="auto">
          <a:xfrm>
            <a:off x="6976509" y="3442467"/>
            <a:ext cx="1862691" cy="366767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Bioengineering</a:t>
            </a:r>
          </a:p>
        </p:txBody>
      </p:sp>
      <p:sp>
        <p:nvSpPr>
          <p:cNvPr id="24591" name="Rectangle 33"/>
          <p:cNvSpPr>
            <a:spLocks noChangeArrowheads="1"/>
          </p:cNvSpPr>
          <p:nvPr/>
        </p:nvSpPr>
        <p:spPr bwMode="auto">
          <a:xfrm>
            <a:off x="6976509" y="1836412"/>
            <a:ext cx="1625600" cy="92076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Computer Science (software)</a:t>
            </a:r>
          </a:p>
        </p:txBody>
      </p:sp>
      <p:sp>
        <p:nvSpPr>
          <p:cNvPr id="37" name="Rectangle 33"/>
          <p:cNvSpPr>
            <a:spLocks noChangeArrowheads="1"/>
          </p:cNvSpPr>
          <p:nvPr/>
        </p:nvSpPr>
        <p:spPr bwMode="auto">
          <a:xfrm>
            <a:off x="812800" y="1836412"/>
            <a:ext cx="1625600" cy="92076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Computer Science </a:t>
            </a:r>
            <a:r>
              <a:rPr lang="en-US" altLang="en-US" sz="1800" dirty="0" smtClean="0"/>
              <a:t>(hardware</a:t>
            </a:r>
            <a:r>
              <a:rPr lang="en-US" altLang="en-US" sz="1800" dirty="0"/>
              <a:t>)</a:t>
            </a:r>
          </a:p>
        </p:txBody>
      </p:sp>
      <p:cxnSp>
        <p:nvCxnSpPr>
          <p:cNvPr id="42" name="Straight Arrow Connector 41"/>
          <p:cNvCxnSpPr>
            <a:stCxn id="24591" idx="1"/>
            <a:endCxn id="24580" idx="0"/>
          </p:cNvCxnSpPr>
          <p:nvPr/>
        </p:nvCxnSpPr>
        <p:spPr bwMode="auto">
          <a:xfrm flipH="1">
            <a:off x="4666852" y="2296795"/>
            <a:ext cx="2309657" cy="15142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Straight Arrow Connector 44"/>
          <p:cNvCxnSpPr>
            <a:stCxn id="24595" idx="1"/>
            <a:endCxn id="24580" idx="3"/>
          </p:cNvCxnSpPr>
          <p:nvPr/>
        </p:nvCxnSpPr>
        <p:spPr bwMode="auto">
          <a:xfrm flipH="1">
            <a:off x="5448316" y="3625851"/>
            <a:ext cx="1528193" cy="5378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Straight Arrow Connector 47"/>
          <p:cNvCxnSpPr>
            <a:stCxn id="24598" idx="1"/>
            <a:endCxn id="24580" idx="3"/>
          </p:cNvCxnSpPr>
          <p:nvPr/>
        </p:nvCxnSpPr>
        <p:spPr bwMode="auto">
          <a:xfrm flipH="1" flipV="1">
            <a:off x="5448316" y="4163681"/>
            <a:ext cx="1528193" cy="6540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1" name="Straight Arrow Connector 50"/>
          <p:cNvCxnSpPr>
            <a:stCxn id="24601" idx="3"/>
            <a:endCxn id="24580" idx="2"/>
          </p:cNvCxnSpPr>
          <p:nvPr/>
        </p:nvCxnSpPr>
        <p:spPr bwMode="auto">
          <a:xfrm flipV="1">
            <a:off x="2474214" y="4516341"/>
            <a:ext cx="2192638" cy="15575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1" name="Straight Arrow Connector 70"/>
          <p:cNvCxnSpPr>
            <a:stCxn id="24604" idx="1"/>
            <a:endCxn id="24580" idx="2"/>
          </p:cNvCxnSpPr>
          <p:nvPr/>
        </p:nvCxnSpPr>
        <p:spPr bwMode="auto">
          <a:xfrm flipH="1" flipV="1">
            <a:off x="4666852" y="4516341"/>
            <a:ext cx="2309657" cy="15564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5" name="Straight Arrow Connector 74"/>
          <p:cNvCxnSpPr>
            <a:stCxn id="24607" idx="3"/>
            <a:endCxn id="24580" idx="1"/>
          </p:cNvCxnSpPr>
          <p:nvPr/>
        </p:nvCxnSpPr>
        <p:spPr bwMode="auto">
          <a:xfrm flipV="1">
            <a:off x="2438400" y="4163681"/>
            <a:ext cx="1446987" cy="6540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9" name="Straight Arrow Connector 78"/>
          <p:cNvCxnSpPr>
            <a:stCxn id="24610" idx="3"/>
            <a:endCxn id="24580" idx="1"/>
          </p:cNvCxnSpPr>
          <p:nvPr/>
        </p:nvCxnSpPr>
        <p:spPr bwMode="auto">
          <a:xfrm>
            <a:off x="2438400" y="3625850"/>
            <a:ext cx="1446987" cy="5378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2" name="Straight Arrow Connector 81"/>
          <p:cNvCxnSpPr>
            <a:stCxn id="37" idx="3"/>
            <a:endCxn id="24580" idx="0"/>
          </p:cNvCxnSpPr>
          <p:nvPr/>
        </p:nvCxnSpPr>
        <p:spPr bwMode="auto">
          <a:xfrm>
            <a:off x="2438400" y="2296795"/>
            <a:ext cx="2228452" cy="15142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41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latin typeface="Arial" charset="0"/>
                <a:cs typeface="Arial" charset="0"/>
              </a:rPr>
              <a:t>Interdisciplinary Nature of Biomedical Informatics:</a:t>
            </a:r>
            <a:br>
              <a:rPr lang="en-US" dirty="0" smtClean="0">
                <a:latin typeface="Arial" charset="0"/>
                <a:cs typeface="Arial" charset="0"/>
              </a:rPr>
            </a:br>
            <a:r>
              <a:rPr lang="en-US" dirty="0" smtClean="0">
                <a:latin typeface="Arial" charset="0"/>
                <a:cs typeface="Arial" charset="0"/>
              </a:rPr>
              <a:t>UB Department of BMI’s view 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885387" y="3811020"/>
            <a:ext cx="1562929" cy="705321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16165D"/>
                </a:solidFill>
              </a:rPr>
              <a:t>Biomedical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16165D"/>
                </a:solidFill>
              </a:rPr>
              <a:t>Informatics</a:t>
            </a:r>
          </a:p>
        </p:txBody>
      </p:sp>
      <p:sp>
        <p:nvSpPr>
          <p:cNvPr id="24610" name="Rectangle 7"/>
          <p:cNvSpPr>
            <a:spLocks noChangeArrowheads="1"/>
          </p:cNvSpPr>
          <p:nvPr/>
        </p:nvSpPr>
        <p:spPr bwMode="auto">
          <a:xfrm>
            <a:off x="203812" y="3303967"/>
            <a:ext cx="2234588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Cognitive Science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&amp; Decision Making</a:t>
            </a:r>
          </a:p>
        </p:txBody>
      </p:sp>
      <p:sp>
        <p:nvSpPr>
          <p:cNvPr id="24607" name="Rectangle 11"/>
          <p:cNvSpPr>
            <a:spLocks noChangeArrowheads="1"/>
          </p:cNvSpPr>
          <p:nvPr/>
        </p:nvSpPr>
        <p:spPr bwMode="auto">
          <a:xfrm>
            <a:off x="845013" y="4495800"/>
            <a:ext cx="1593387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Management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Sciences</a:t>
            </a:r>
          </a:p>
        </p:txBody>
      </p:sp>
      <p:sp>
        <p:nvSpPr>
          <p:cNvPr id="24604" name="Rectangle 15"/>
          <p:cNvSpPr>
            <a:spLocks noChangeArrowheads="1"/>
          </p:cNvSpPr>
          <p:nvPr/>
        </p:nvSpPr>
        <p:spPr bwMode="auto">
          <a:xfrm>
            <a:off x="6976509" y="5750874"/>
            <a:ext cx="1183018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Clinical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Sciences</a:t>
            </a:r>
          </a:p>
        </p:txBody>
      </p:sp>
      <p:sp>
        <p:nvSpPr>
          <p:cNvPr id="24601" name="Rectangle 19"/>
          <p:cNvSpPr>
            <a:spLocks noChangeArrowheads="1"/>
          </p:cNvSpPr>
          <p:nvPr/>
        </p:nvSpPr>
        <p:spPr bwMode="auto">
          <a:xfrm>
            <a:off x="380691" y="5752020"/>
            <a:ext cx="2093523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Basic Biomedical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Sciences</a:t>
            </a:r>
          </a:p>
        </p:txBody>
      </p:sp>
      <p:sp>
        <p:nvSpPr>
          <p:cNvPr id="24598" name="Rectangle 23"/>
          <p:cNvSpPr>
            <a:spLocks noChangeArrowheads="1"/>
          </p:cNvSpPr>
          <p:nvPr/>
        </p:nvSpPr>
        <p:spPr bwMode="auto">
          <a:xfrm>
            <a:off x="6976509" y="4495800"/>
            <a:ext cx="1721627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Epidemiology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And Statistics</a:t>
            </a:r>
          </a:p>
        </p:txBody>
      </p:sp>
      <p:sp>
        <p:nvSpPr>
          <p:cNvPr id="24595" name="Rectangle 27"/>
          <p:cNvSpPr>
            <a:spLocks noChangeArrowheads="1"/>
          </p:cNvSpPr>
          <p:nvPr/>
        </p:nvSpPr>
        <p:spPr bwMode="auto">
          <a:xfrm>
            <a:off x="6976509" y="3442467"/>
            <a:ext cx="1862691" cy="366767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Bioengineering</a:t>
            </a:r>
          </a:p>
        </p:txBody>
      </p:sp>
      <p:sp>
        <p:nvSpPr>
          <p:cNvPr id="24591" name="Rectangle 33"/>
          <p:cNvSpPr>
            <a:spLocks noChangeArrowheads="1"/>
          </p:cNvSpPr>
          <p:nvPr/>
        </p:nvSpPr>
        <p:spPr bwMode="auto">
          <a:xfrm>
            <a:off x="6976509" y="1836412"/>
            <a:ext cx="1625600" cy="92076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Computer Science (software)</a:t>
            </a:r>
          </a:p>
        </p:txBody>
      </p:sp>
      <p:sp>
        <p:nvSpPr>
          <p:cNvPr id="37" name="Rectangle 33"/>
          <p:cNvSpPr>
            <a:spLocks noChangeArrowheads="1"/>
          </p:cNvSpPr>
          <p:nvPr/>
        </p:nvSpPr>
        <p:spPr bwMode="auto">
          <a:xfrm>
            <a:off x="812800" y="1836412"/>
            <a:ext cx="1625600" cy="92076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Computer Science </a:t>
            </a:r>
            <a:r>
              <a:rPr lang="en-US" altLang="en-US" sz="1800" dirty="0" smtClean="0"/>
              <a:t>(hardware</a:t>
            </a:r>
            <a:r>
              <a:rPr lang="en-US" altLang="en-US" sz="1800" dirty="0"/>
              <a:t>)</a:t>
            </a:r>
          </a:p>
        </p:txBody>
      </p:sp>
      <p:sp>
        <p:nvSpPr>
          <p:cNvPr id="38" name="Rectangle 33"/>
          <p:cNvSpPr>
            <a:spLocks noChangeArrowheads="1"/>
          </p:cNvSpPr>
          <p:nvPr/>
        </p:nvSpPr>
        <p:spPr bwMode="auto">
          <a:xfrm>
            <a:off x="2929491" y="1862554"/>
            <a:ext cx="1447800" cy="366767"/>
          </a:xfrm>
          <a:prstGeom prst="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squar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</a:rPr>
              <a:t>Informatics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39" name="Rectangle 33"/>
          <p:cNvSpPr>
            <a:spLocks noChangeArrowheads="1"/>
          </p:cNvSpPr>
          <p:nvPr/>
        </p:nvSpPr>
        <p:spPr bwMode="auto">
          <a:xfrm>
            <a:off x="3948031" y="5257800"/>
            <a:ext cx="1437640" cy="366767"/>
          </a:xfrm>
          <a:prstGeom prst="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squar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</a:rPr>
              <a:t>Philosophy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/>
          <p:cNvCxnSpPr>
            <a:stCxn id="38" idx="2"/>
            <a:endCxn id="24580" idx="0"/>
          </p:cNvCxnSpPr>
          <p:nvPr/>
        </p:nvCxnSpPr>
        <p:spPr bwMode="auto">
          <a:xfrm>
            <a:off x="3653391" y="2229321"/>
            <a:ext cx="1013461" cy="15816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2" name="Straight Arrow Connector 41"/>
          <p:cNvCxnSpPr>
            <a:stCxn id="24591" idx="1"/>
            <a:endCxn id="24580" idx="0"/>
          </p:cNvCxnSpPr>
          <p:nvPr/>
        </p:nvCxnSpPr>
        <p:spPr bwMode="auto">
          <a:xfrm flipH="1">
            <a:off x="4666852" y="2296795"/>
            <a:ext cx="2309657" cy="15142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Straight Arrow Connector 44"/>
          <p:cNvCxnSpPr>
            <a:stCxn id="24595" idx="1"/>
            <a:endCxn id="24580" idx="3"/>
          </p:cNvCxnSpPr>
          <p:nvPr/>
        </p:nvCxnSpPr>
        <p:spPr bwMode="auto">
          <a:xfrm flipH="1">
            <a:off x="5448316" y="3625851"/>
            <a:ext cx="1528193" cy="5378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Straight Arrow Connector 47"/>
          <p:cNvCxnSpPr>
            <a:stCxn id="24598" idx="1"/>
            <a:endCxn id="24580" idx="3"/>
          </p:cNvCxnSpPr>
          <p:nvPr/>
        </p:nvCxnSpPr>
        <p:spPr bwMode="auto">
          <a:xfrm flipH="1" flipV="1">
            <a:off x="5448316" y="4163681"/>
            <a:ext cx="1528193" cy="6540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1" name="Straight Arrow Connector 50"/>
          <p:cNvCxnSpPr>
            <a:stCxn id="24601" idx="3"/>
            <a:endCxn id="24580" idx="2"/>
          </p:cNvCxnSpPr>
          <p:nvPr/>
        </p:nvCxnSpPr>
        <p:spPr bwMode="auto">
          <a:xfrm flipV="1">
            <a:off x="2474214" y="4516341"/>
            <a:ext cx="2192638" cy="15575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4" name="Straight Arrow Connector 53"/>
          <p:cNvCxnSpPr>
            <a:stCxn id="39" idx="0"/>
            <a:endCxn id="24580" idx="2"/>
          </p:cNvCxnSpPr>
          <p:nvPr/>
        </p:nvCxnSpPr>
        <p:spPr bwMode="auto">
          <a:xfrm flipV="1">
            <a:off x="4666851" y="4516341"/>
            <a:ext cx="1" cy="7414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1" name="Straight Arrow Connector 70"/>
          <p:cNvCxnSpPr>
            <a:stCxn id="24604" idx="1"/>
            <a:endCxn id="24580" idx="2"/>
          </p:cNvCxnSpPr>
          <p:nvPr/>
        </p:nvCxnSpPr>
        <p:spPr bwMode="auto">
          <a:xfrm flipH="1" flipV="1">
            <a:off x="4666852" y="4516341"/>
            <a:ext cx="2309657" cy="15564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5" name="Straight Arrow Connector 74"/>
          <p:cNvCxnSpPr>
            <a:stCxn id="24607" idx="3"/>
            <a:endCxn id="24580" idx="1"/>
          </p:cNvCxnSpPr>
          <p:nvPr/>
        </p:nvCxnSpPr>
        <p:spPr bwMode="auto">
          <a:xfrm flipV="1">
            <a:off x="2438400" y="4163681"/>
            <a:ext cx="1446987" cy="6540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9" name="Straight Arrow Connector 78"/>
          <p:cNvCxnSpPr>
            <a:stCxn id="24610" idx="3"/>
            <a:endCxn id="24580" idx="1"/>
          </p:cNvCxnSpPr>
          <p:nvPr/>
        </p:nvCxnSpPr>
        <p:spPr bwMode="auto">
          <a:xfrm>
            <a:off x="2438400" y="3625850"/>
            <a:ext cx="1446987" cy="5378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2" name="Straight Arrow Connector 81"/>
          <p:cNvCxnSpPr>
            <a:stCxn id="37" idx="3"/>
            <a:endCxn id="24580" idx="0"/>
          </p:cNvCxnSpPr>
          <p:nvPr/>
        </p:nvCxnSpPr>
        <p:spPr bwMode="auto">
          <a:xfrm>
            <a:off x="2438400" y="2296795"/>
            <a:ext cx="2228452" cy="15142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Rectangle 33"/>
          <p:cNvSpPr>
            <a:spLocks noChangeArrowheads="1"/>
          </p:cNvSpPr>
          <p:nvPr/>
        </p:nvSpPr>
        <p:spPr bwMode="auto">
          <a:xfrm>
            <a:off x="3005691" y="5954799"/>
            <a:ext cx="1625600" cy="643766"/>
          </a:xfrm>
          <a:prstGeom prst="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</a:rPr>
              <a:t>Philosophy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</a:rPr>
              <a:t>Of Science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26" name="Rectangle 33"/>
          <p:cNvSpPr>
            <a:spLocks noChangeArrowheads="1"/>
          </p:cNvSpPr>
          <p:nvPr/>
        </p:nvSpPr>
        <p:spPr bwMode="auto">
          <a:xfrm>
            <a:off x="4832422" y="5951585"/>
            <a:ext cx="1616946" cy="643766"/>
          </a:xfrm>
          <a:prstGeom prst="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squar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</a:rPr>
              <a:t>(Biomedical)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</a:rPr>
              <a:t>Ontology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>
            <a:stCxn id="39" idx="2"/>
            <a:endCxn id="25" idx="0"/>
          </p:cNvCxnSpPr>
          <p:nvPr/>
        </p:nvCxnSpPr>
        <p:spPr bwMode="auto">
          <a:xfrm flipH="1">
            <a:off x="3818491" y="5624567"/>
            <a:ext cx="848360" cy="3302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39" idx="2"/>
            <a:endCxn id="26" idx="0"/>
          </p:cNvCxnSpPr>
          <p:nvPr/>
        </p:nvCxnSpPr>
        <p:spPr bwMode="auto">
          <a:xfrm>
            <a:off x="4666851" y="5624567"/>
            <a:ext cx="974044" cy="3270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Rectangle 33"/>
          <p:cNvSpPr>
            <a:spLocks noChangeArrowheads="1"/>
          </p:cNvSpPr>
          <p:nvPr/>
        </p:nvSpPr>
        <p:spPr bwMode="auto">
          <a:xfrm>
            <a:off x="4590465" y="1847003"/>
            <a:ext cx="1806222" cy="643766"/>
          </a:xfrm>
          <a:prstGeom prst="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squar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</a:rPr>
              <a:t>Human factors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</a:rPr>
              <a:t>ergonomics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cxnSp>
        <p:nvCxnSpPr>
          <p:cNvPr id="41" name="Straight Arrow Connector 40"/>
          <p:cNvCxnSpPr>
            <a:stCxn id="40" idx="2"/>
            <a:endCxn id="24580" idx="0"/>
          </p:cNvCxnSpPr>
          <p:nvPr/>
        </p:nvCxnSpPr>
        <p:spPr bwMode="auto">
          <a:xfrm flipH="1">
            <a:off x="4666852" y="2490769"/>
            <a:ext cx="826724" cy="132025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21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90600"/>
            <a:ext cx="6705600" cy="762000"/>
          </a:xfrm>
        </p:spPr>
        <p:txBody>
          <a:bodyPr/>
          <a:lstStyle/>
          <a:p>
            <a:r>
              <a:rPr lang="en-US" sz="2800" b="1" dirty="0" smtClean="0"/>
              <a:t>Biomedical Informatics</a:t>
            </a:r>
            <a:endParaRPr lang="en-US" sz="28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600" y="1524000"/>
          <a:ext cx="8686800" cy="476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95688615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51670177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781910971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3941396346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50723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Realism-based Ontology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Inter-disciplinary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Data,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Information, Knowledge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Science,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Problem Solving,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Decision Making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Improving Health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654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Entity identification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205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Terminologies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18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Classification Systems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671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Semantic Interoperability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713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Decision Support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3586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Education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927331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77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438400" y="990600"/>
            <a:ext cx="647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438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8915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 bwMode="auto">
          <a:xfrm>
            <a:off x="2438400" y="2971800"/>
            <a:ext cx="6477000" cy="33172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u="sng" dirty="0" smtClean="0">
                <a:solidFill>
                  <a:schemeClr val="tx1"/>
                </a:solidFill>
                <a:latin typeface="Times" pitchFamily="122" charset="0"/>
              </a:rPr>
              <a:t>Success rests on 4 essential distinctions!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</a:rPr>
              <a:t>    ‘ontology’	</a:t>
            </a: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   ‘an ontology’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         reality 	   representation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  <a:sym typeface="Wingdings" panose="05000000000000000000" pitchFamily="2" charset="2"/>
              </a:rPr>
              <a:t>    particulars	   universals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  continuants	   </a:t>
            </a:r>
            <a:r>
              <a:rPr lang="en-US" b="0" dirty="0" err="1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occurrents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950034" y="4666867"/>
            <a:ext cx="5562600" cy="5334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07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Reality </a:t>
            </a:r>
            <a:r>
              <a:rPr lang="en-US" dirty="0" smtClean="0">
                <a:sym typeface="Wingdings" panose="05000000000000000000" pitchFamily="2" charset="2"/>
              </a:rPr>
              <a:t>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775" y="1940624"/>
            <a:ext cx="4817625" cy="3536921"/>
          </a:xfrm>
          <a:prstGeom prst="rect">
            <a:avLst/>
          </a:prstGeom>
          <a:scene3d>
            <a:camera prst="perspectiveContrastingRightFacing" fov="4500000">
              <a:rot lat="639963" lon="18658966" rev="157485"/>
            </a:camera>
            <a:lightRig rig="threePt" dir="t"/>
          </a:scene3d>
        </p:spPr>
      </p:pic>
      <p:pic>
        <p:nvPicPr>
          <p:cNvPr id="6" name="Picture 2" descr="https://www.statnews.com/wp-content/uploads/2016/03/PHILLIPS_14-1024x6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05745"/>
            <a:ext cx="4711084" cy="3133055"/>
          </a:xfrm>
          <a:prstGeom prst="rect">
            <a:avLst/>
          </a:prstGeom>
          <a:noFill/>
          <a:scene3d>
            <a:camera prst="perspectiveContrastingRightFacing" fov="4500000">
              <a:rot lat="639963" lon="18658966" rev="157485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9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</a:t>
            </a:r>
            <a:r>
              <a:rPr lang="en-US" dirty="0">
                <a:sym typeface="Wingdings" panose="05000000000000000000" pitchFamily="2" charset="2"/>
              </a:rPr>
              <a:t> Representation</a:t>
            </a:r>
            <a:endParaRPr lang="en-US" altLang="en-US" dirty="0" smtClean="0"/>
          </a:p>
        </p:txBody>
      </p:sp>
      <p:grpSp>
        <p:nvGrpSpPr>
          <p:cNvPr id="7171" name="Group 9"/>
          <p:cNvGrpSpPr>
            <a:grpSpLocks/>
          </p:cNvGrpSpPr>
          <p:nvPr/>
        </p:nvGrpSpPr>
        <p:grpSpPr bwMode="auto">
          <a:xfrm>
            <a:off x="5715000" y="2392363"/>
            <a:ext cx="2743200" cy="3771900"/>
            <a:chOff x="3120" y="816"/>
            <a:chExt cx="2334" cy="3048"/>
          </a:xfrm>
        </p:grpSpPr>
        <p:pic>
          <p:nvPicPr>
            <p:cNvPr id="717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64"/>
              <a:ext cx="2328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2334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5638800" y="1676400"/>
            <a:ext cx="3048000" cy="48768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5519" y="6089303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Descriptions</a:t>
            </a:r>
            <a:endParaRPr lang="en-US" sz="2400" dirty="0">
              <a:solidFill>
                <a:srgbClr val="FFC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8600" y="1524000"/>
            <a:ext cx="8610600" cy="5105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068" y="6091535"/>
            <a:ext cx="297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Beings &amp; happenings</a:t>
            </a:r>
            <a:endParaRPr lang="en-US" sz="2400" dirty="0">
              <a:solidFill>
                <a:srgbClr val="FFFF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00854" y="1778298"/>
            <a:ext cx="2164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(research) data</a:t>
            </a:r>
            <a:endParaRPr lang="en-US" sz="2400" dirty="0">
              <a:solidFill>
                <a:srgbClr val="FFC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9877" y="1769647"/>
            <a:ext cx="2574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(research) domain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33" y="2265546"/>
            <a:ext cx="2545893" cy="379175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9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i="1" dirty="0"/>
              <a:t>The BFO divides </a:t>
            </a:r>
            <a:r>
              <a:rPr lang="en-US" sz="2000" i="1" dirty="0" err="1" smtClean="0"/>
              <a:t>occurrents</a:t>
            </a:r>
            <a:r>
              <a:rPr lang="en-US" sz="2000" i="1" dirty="0" smtClean="0"/>
              <a:t> into </a:t>
            </a:r>
            <a:r>
              <a:rPr lang="en-US" sz="2000" i="1" dirty="0"/>
              <a:t>two types: instantaneous </a:t>
            </a:r>
            <a:r>
              <a:rPr lang="en-US" sz="2000" i="1" dirty="0" smtClean="0"/>
              <a:t>and extended </a:t>
            </a:r>
            <a:r>
              <a:rPr lang="en-US" sz="2000" i="1" dirty="0"/>
              <a:t>(over time). And, it defines </a:t>
            </a:r>
            <a:r>
              <a:rPr lang="en-US" sz="2000" i="1" dirty="0" smtClean="0"/>
              <a:t>continuants as </a:t>
            </a:r>
            <a:r>
              <a:rPr lang="en-US" sz="2000" i="1" dirty="0"/>
              <a:t>falling into two categories: </a:t>
            </a:r>
            <a:r>
              <a:rPr lang="en-US" sz="2000" i="1" dirty="0" smtClean="0"/>
              <a:t>independent and </a:t>
            </a:r>
            <a:r>
              <a:rPr lang="en-US" sz="2000" i="1" dirty="0"/>
              <a:t>dependent. Examples of </a:t>
            </a:r>
            <a:r>
              <a:rPr lang="en-US" sz="2000" i="1" dirty="0" smtClean="0"/>
              <a:t>independents are </a:t>
            </a:r>
            <a:r>
              <a:rPr lang="en-US" sz="2000" i="1" dirty="0"/>
              <a:t>a cell, a bacterium, an </a:t>
            </a:r>
            <a:r>
              <a:rPr lang="en-US" sz="2000" i="1" dirty="0" smtClean="0"/>
              <a:t>organism (</a:t>
            </a:r>
            <a:r>
              <a:rPr lang="en-US" sz="2000" i="1" dirty="0"/>
              <a:t>or a person), whereas examples of </a:t>
            </a:r>
            <a:r>
              <a:rPr lang="en-US" sz="2000" i="1" dirty="0" smtClean="0"/>
              <a:t>dependents are </a:t>
            </a:r>
            <a:r>
              <a:rPr lang="en-US" sz="2000" i="1" dirty="0"/>
              <a:t>functions, qualities, </a:t>
            </a:r>
            <a:r>
              <a:rPr lang="en-US" sz="2000" i="1" dirty="0" err="1"/>
              <a:t>etc</a:t>
            </a:r>
            <a:r>
              <a:rPr lang="en-US" sz="2000" i="1" dirty="0"/>
              <a:t> [46</a:t>
            </a:r>
            <a:r>
              <a:rPr lang="en-US" sz="2000" i="1" dirty="0" smtClean="0"/>
              <a:t>, 51</a:t>
            </a:r>
            <a:r>
              <a:rPr lang="en-US" sz="2000" i="1" dirty="0"/>
              <a:t>]. </a:t>
            </a:r>
            <a:endParaRPr lang="en-US" sz="2000" i="1" dirty="0" smtClean="0"/>
          </a:p>
          <a:p>
            <a:r>
              <a:rPr lang="en-US" sz="2000" i="1" dirty="0" smtClean="0"/>
              <a:t>These </a:t>
            </a:r>
            <a:r>
              <a:rPr lang="en-US" sz="2000" i="1" dirty="0"/>
              <a:t>philosophical specifications </a:t>
            </a:r>
            <a:r>
              <a:rPr lang="en-US" sz="2000" i="1" dirty="0" smtClean="0"/>
              <a:t>for ontological </a:t>
            </a:r>
            <a:r>
              <a:rPr lang="en-US" sz="2000" i="1" dirty="0"/>
              <a:t>entities are, unfortunately, </a:t>
            </a:r>
            <a:r>
              <a:rPr lang="en-US" sz="2000" i="1" dirty="0" smtClean="0"/>
              <a:t>not necessarily </a:t>
            </a:r>
            <a:r>
              <a:rPr lang="en-US" sz="2000" i="1" dirty="0"/>
              <a:t>consistent with scientific </a:t>
            </a:r>
            <a:r>
              <a:rPr lang="en-US" sz="2000" i="1" dirty="0" smtClean="0"/>
              <a:t>needs and </a:t>
            </a:r>
            <a:r>
              <a:rPr lang="en-US" sz="2000" i="1" dirty="0"/>
              <a:t>practice. How can cells or viruses </a:t>
            </a:r>
            <a:r>
              <a:rPr lang="en-US" sz="2000" i="1" dirty="0" smtClean="0"/>
              <a:t>be entirely </a:t>
            </a:r>
            <a:r>
              <a:rPr lang="en-US" sz="2000" i="1" dirty="0"/>
              <a:t>independent entities, even within </a:t>
            </a:r>
            <a:r>
              <a:rPr lang="en-US" sz="2000" i="1" dirty="0" smtClean="0"/>
              <a:t>a controlled </a:t>
            </a:r>
            <a:r>
              <a:rPr lang="en-US" sz="2000" i="1" dirty="0"/>
              <a:t>laboratory environment</a:t>
            </a:r>
            <a:r>
              <a:rPr lang="en-US" sz="2000" i="1" dirty="0" smtClean="0"/>
              <a:t>?</a:t>
            </a:r>
          </a:p>
          <a:p>
            <a:pPr lvl="3"/>
            <a:r>
              <a:rPr lang="en-US" sz="1600" dirty="0"/>
              <a:t>From: </a:t>
            </a:r>
            <a:r>
              <a:rPr lang="en-US" sz="1600" dirty="0" err="1"/>
              <a:t>Maojo</a:t>
            </a:r>
            <a:r>
              <a:rPr lang="en-US" sz="1600" dirty="0"/>
              <a:t> V, Crespo J, Garcia-</a:t>
            </a:r>
            <a:r>
              <a:rPr lang="en-US" sz="1600" dirty="0" err="1"/>
              <a:t>Remesal</a:t>
            </a:r>
            <a:r>
              <a:rPr lang="en-US" sz="1600" dirty="0"/>
              <a:t> M, de la </a:t>
            </a:r>
            <a:r>
              <a:rPr lang="en-US" sz="1600" dirty="0" err="1"/>
              <a:t>Iglesia</a:t>
            </a:r>
            <a:r>
              <a:rPr lang="en-US" sz="1600" dirty="0"/>
              <a:t> D, Pérez-Rey D, </a:t>
            </a:r>
            <a:r>
              <a:rPr lang="en-US" sz="1600" dirty="0" err="1"/>
              <a:t>Kulikowski</a:t>
            </a:r>
            <a:r>
              <a:rPr lang="en-US" sz="1600" dirty="0"/>
              <a:t> C. Biomedical Ontologies: Toward scientific debate. Methods </a:t>
            </a:r>
            <a:r>
              <a:rPr lang="en-US" sz="1600" dirty="0" err="1"/>
              <a:t>Inf</a:t>
            </a:r>
            <a:r>
              <a:rPr lang="en-US" sz="1600" dirty="0"/>
              <a:t> Med 2011; 50 (3): 203–216.</a:t>
            </a:r>
          </a:p>
          <a:p>
            <a:endParaRPr lang="en-US" dirty="0"/>
          </a:p>
          <a:p>
            <a:pPr marL="0" indent="0"/>
            <a:r>
              <a:rPr lang="en-US" dirty="0" smtClean="0"/>
              <a:t>What does the 2</a:t>
            </a:r>
            <a:r>
              <a:rPr lang="en-US" baseline="30000" dirty="0" smtClean="0"/>
              <a:t>nd</a:t>
            </a:r>
            <a:r>
              <a:rPr lang="en-US" dirty="0" smtClean="0"/>
              <a:t> paragraph tell about the authors of this statement?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3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Reality </a:t>
            </a:r>
            <a:r>
              <a:rPr lang="en-US" dirty="0" smtClean="0">
                <a:sym typeface="Wingdings" panose="05000000000000000000" pitchFamily="2" charset="2"/>
              </a:rPr>
              <a:t> Representation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71268"/>
            <a:ext cx="6847114" cy="455333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2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Reviewers’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</a:t>
            </a:r>
            <a:r>
              <a:rPr lang="en-US" i="1" dirty="0" smtClean="0"/>
              <a:t>Although </a:t>
            </a:r>
            <a:r>
              <a:rPr lang="en-US" i="1" dirty="0"/>
              <a:t>it is not mentioned explicitly, it gives the impression that the authors assume that there is only one reality and that this reality can be faithfully </a:t>
            </a:r>
            <a:r>
              <a:rPr lang="en-US" i="1" dirty="0" smtClean="0"/>
              <a:t>modelled</a:t>
            </a:r>
            <a:r>
              <a:rPr lang="en-US" dirty="0" smtClean="0"/>
              <a:t>’ 	(reviewer 3, </a:t>
            </a:r>
            <a:r>
              <a:rPr lang="en-US" dirty="0" err="1" smtClean="0"/>
              <a:t>WOMOCoE</a:t>
            </a:r>
            <a:r>
              <a:rPr lang="en-US" dirty="0" smtClean="0"/>
              <a:t>);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</a:t>
            </a:r>
            <a:r>
              <a:rPr lang="en-US" i="1" dirty="0" smtClean="0"/>
              <a:t>The </a:t>
            </a:r>
            <a:r>
              <a:rPr lang="en-US" i="1" dirty="0"/>
              <a:t>somewhat naive realism that seems to </a:t>
            </a:r>
            <a:r>
              <a:rPr lang="en-US" i="1" dirty="0" err="1"/>
              <a:t>underly</a:t>
            </a:r>
            <a:r>
              <a:rPr lang="en-US" i="1" dirty="0"/>
              <a:t> the </a:t>
            </a:r>
            <a:r>
              <a:rPr lang="en-US" i="1" dirty="0" smtClean="0"/>
              <a:t>work, namely</a:t>
            </a:r>
            <a:r>
              <a:rPr lang="en-US" i="1" dirty="0"/>
              <a:t>, that there is an objective reality out there to be observed and </a:t>
            </a:r>
            <a:r>
              <a:rPr lang="en-US" i="1" dirty="0" smtClean="0"/>
              <a:t>recognized</a:t>
            </a:r>
            <a:r>
              <a:rPr lang="en-US" dirty="0" smtClean="0"/>
              <a:t>’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(reviewer 3, FOIS main).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6248400"/>
            <a:ext cx="891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Ceusters W, Bona J. Representing SNOMED CT Concept Evolutions using Process Profiles. International Workshop on Ontology Modularity, </a:t>
            </a:r>
            <a:r>
              <a:rPr lang="en-US" sz="1400" dirty="0" err="1">
                <a:solidFill>
                  <a:schemeClr val="bg1"/>
                </a:solidFill>
              </a:rPr>
              <a:t>Contextuality</a:t>
            </a:r>
            <a:r>
              <a:rPr lang="en-US" sz="1400" dirty="0">
                <a:solidFill>
                  <a:schemeClr val="bg1"/>
                </a:solidFill>
              </a:rPr>
              <a:t>, and Evolution (</a:t>
            </a:r>
            <a:r>
              <a:rPr lang="en-US" sz="1400" dirty="0" err="1">
                <a:solidFill>
                  <a:schemeClr val="bg1"/>
                </a:solidFill>
              </a:rPr>
              <a:t>WOMoCoE</a:t>
            </a:r>
            <a:r>
              <a:rPr lang="en-US" sz="1400" dirty="0">
                <a:solidFill>
                  <a:schemeClr val="bg1"/>
                </a:solidFill>
              </a:rPr>
              <a:t> 2016), Annecy, France, July 6, 2016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33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view</a:t>
            </a:r>
            <a:endParaRPr lang="en-US" dirty="0"/>
          </a:p>
        </p:txBody>
      </p:sp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943" y="2010500"/>
            <a:ext cx="7830752" cy="461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2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060" y="1993857"/>
            <a:ext cx="7814109" cy="462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9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382" y="2019159"/>
            <a:ext cx="7839074" cy="461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overlay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3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</a:t>
            </a:r>
            <a:r>
              <a:rPr lang="en-US" dirty="0" smtClean="0">
                <a:sym typeface="Wingdings" pitchFamily="2" charset="2"/>
              </a:rPr>
              <a:t> Reality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1676400"/>
            <a:ext cx="5943600" cy="4953000"/>
          </a:xfrm>
        </p:spPr>
        <p:txBody>
          <a:bodyPr/>
          <a:lstStyle/>
          <a:p>
            <a:r>
              <a:rPr lang="en-US" dirty="0" smtClean="0"/>
              <a:t>A message to map makers: “</a:t>
            </a:r>
            <a:r>
              <a:rPr lang="en-US" b="1" i="1" dirty="0" smtClean="0"/>
              <a:t>Highways are not painted red, rivers don’t have county lines running down the middle, and you can’t see contour lines on a mountain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W. Kent. Data and Reality. North-Holland, Amsterdam, the Netherlands, 1978.</a:t>
            </a:r>
            <a:endParaRPr lang="en-US" dirty="0"/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133599"/>
            <a:ext cx="2362200" cy="442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2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data </a:t>
            </a:r>
            <a:r>
              <a:rPr lang="en-US" dirty="0" smtClean="0">
                <a:sym typeface="Wingdings" pitchFamily="2" charset="2"/>
              </a:rPr>
              <a:t> reality </a:t>
            </a:r>
            <a:r>
              <a:rPr lang="en-US" dirty="0" smtClean="0"/>
              <a:t>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Nominalism</a:t>
            </a:r>
            <a:r>
              <a:rPr lang="en-US" dirty="0" smtClean="0"/>
              <a:t>:</a:t>
            </a:r>
          </a:p>
          <a:p>
            <a:pPr lvl="1"/>
            <a:r>
              <a:rPr lang="en-US" sz="2400" dirty="0" smtClean="0"/>
              <a:t>there are no generic entities in reality: there is no personhood, there are only individual persons.</a:t>
            </a:r>
          </a:p>
          <a:p>
            <a:r>
              <a:rPr lang="en-US" dirty="0" smtClean="0"/>
              <a:t>Conceptualism:</a:t>
            </a:r>
          </a:p>
          <a:p>
            <a:pPr lvl="1"/>
            <a:r>
              <a:rPr lang="en-US" sz="2400" dirty="0" smtClean="0"/>
              <a:t>generalizations are in our ‘minds’. </a:t>
            </a:r>
            <a:r>
              <a:rPr lang="en-US" dirty="0"/>
              <a:t>P</a:t>
            </a:r>
            <a:r>
              <a:rPr lang="en-US" sz="2400" dirty="0" smtClean="0"/>
              <a:t>ersonhood is a concept construed in our ‘mind’ that allows us to reason about </a:t>
            </a:r>
            <a:r>
              <a:rPr lang="en-US" dirty="0"/>
              <a:t>persons without </a:t>
            </a:r>
            <a:r>
              <a:rPr lang="en-US" sz="2400" dirty="0" smtClean="0"/>
              <a:t>any particular person in mind.</a:t>
            </a:r>
          </a:p>
          <a:p>
            <a:r>
              <a:rPr lang="en-US" dirty="0" smtClean="0"/>
              <a:t>Realism:</a:t>
            </a:r>
          </a:p>
          <a:p>
            <a:pPr lvl="1"/>
            <a:r>
              <a:rPr lang="en-US" sz="2400" dirty="0" smtClean="0"/>
              <a:t>generic entities do exist and are called ‘universals’. Each particular person is an instance of the universal we call ‘person’.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4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data </a:t>
            </a:r>
            <a:r>
              <a:rPr lang="en-US" dirty="0" smtClean="0">
                <a:sym typeface="Wingdings" pitchFamily="2" charset="2"/>
              </a:rPr>
              <a:t> reality </a:t>
            </a:r>
            <a:r>
              <a:rPr lang="en-US" dirty="0" smtClean="0"/>
              <a:t>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Nominalism</a:t>
            </a:r>
            <a:r>
              <a:rPr lang="en-US" dirty="0" smtClean="0"/>
              <a:t>:</a:t>
            </a:r>
          </a:p>
          <a:p>
            <a:pPr lvl="1"/>
            <a:r>
              <a:rPr lang="en-US" sz="2400" dirty="0" smtClean="0"/>
              <a:t>there are no generic entities in reality: there is no personhood, there are only individual persons.</a:t>
            </a:r>
          </a:p>
          <a:p>
            <a:r>
              <a:rPr lang="en-US" dirty="0" smtClean="0"/>
              <a:t>Conceptualism:   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 mainstream approach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sz="2400" dirty="0" smtClean="0"/>
              <a:t>generalizations are in our ‘minds’. Personhood is a concept construed in our ‘mind’ that allows us to reason about persons without any particular person in mind.</a:t>
            </a:r>
          </a:p>
          <a:p>
            <a:r>
              <a:rPr lang="en-US" dirty="0" smtClean="0"/>
              <a:t>Realism:		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b="1" dirty="0" smtClean="0">
                <a:solidFill>
                  <a:srgbClr val="1FE115"/>
                </a:solidFill>
                <a:sym typeface="Wingdings" pitchFamily="2" charset="2"/>
              </a:rPr>
              <a:t> our approach</a:t>
            </a:r>
            <a:endParaRPr lang="en-US" dirty="0" smtClean="0">
              <a:solidFill>
                <a:srgbClr val="1FE115"/>
              </a:solidFill>
            </a:endParaRPr>
          </a:p>
          <a:p>
            <a:pPr lvl="1"/>
            <a:r>
              <a:rPr lang="en-US" sz="2400" dirty="0" smtClean="0"/>
              <a:t>generic entities do exist and are called ‘universals’. Each particular person is an instance of the universal we call ‘person’.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7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semantic/semiotic triangle:</a:t>
            </a:r>
            <a:br>
              <a:rPr lang="en-US" dirty="0" smtClean="0"/>
            </a:br>
            <a:r>
              <a:rPr lang="en-US" sz="2400" dirty="0" smtClean="0"/>
              <a:t>(the sandbox of the conceptualist)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355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560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3561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3562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pic>
        <p:nvPicPr>
          <p:cNvPr id="244738" name="Picture 2" descr="http://www.kunstderfuge.com/images/beethoven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4419600"/>
            <a:ext cx="13541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708025" y="6096000"/>
            <a:ext cx="2236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‘</a:t>
            </a:r>
            <a:r>
              <a:rPr lang="en-US" i="1" dirty="0">
                <a:solidFill>
                  <a:schemeClr val="bg1"/>
                </a:solidFill>
              </a:rPr>
              <a:t>Beethoven</a:t>
            </a:r>
            <a:r>
              <a:rPr lang="en-US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24000" y="2133600"/>
            <a:ext cx="711765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Ludwig van Beethoven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that great German composer that became deaf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  <p:bldP spid="1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semantic triangle works sometimes fine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4585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586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4587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4588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3400" y="6019800"/>
            <a:ext cx="3444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3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24581" name="TextBox 11"/>
          <p:cNvSpPr txBox="1">
            <a:spLocks noChangeArrowheads="1"/>
          </p:cNvSpPr>
          <p:nvPr/>
        </p:nvSpPr>
        <p:spPr bwMode="auto">
          <a:xfrm>
            <a:off x="838200" y="2133600"/>
            <a:ext cx="77597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Beethoven’s symphony dedicated to Bonaparte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symphony played after the Munich Olympics massacre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3400" y="6381750"/>
            <a:ext cx="2725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 Opus 55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24583" name="TextBox 12"/>
          <p:cNvSpPr txBox="1">
            <a:spLocks noChangeArrowheads="1"/>
          </p:cNvSpPr>
          <p:nvPr/>
        </p:nvSpPr>
        <p:spPr bwMode="auto">
          <a:xfrm>
            <a:off x="533400" y="5638800"/>
            <a:ext cx="1066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Eroica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pic>
        <p:nvPicPr>
          <p:cNvPr id="24584" name="Picture 2" descr="File:Eroica Beethoven titl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4648200"/>
            <a:ext cx="1714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9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mistake is committed in the following statement?</a:t>
            </a:r>
          </a:p>
          <a:p>
            <a:endParaRPr lang="en-US" dirty="0"/>
          </a:p>
          <a:p>
            <a:pPr marL="803275" indent="0"/>
            <a:r>
              <a:rPr lang="en-US" i="1" dirty="0" smtClean="0"/>
              <a:t>For </a:t>
            </a:r>
            <a:r>
              <a:rPr lang="en-US" i="1" dirty="0"/>
              <a:t>example, the distinction </a:t>
            </a:r>
            <a:r>
              <a:rPr lang="en-US" i="1" dirty="0" smtClean="0"/>
              <a:t>between continuants </a:t>
            </a:r>
            <a:r>
              <a:rPr lang="en-US" i="1" dirty="0"/>
              <a:t>and </a:t>
            </a:r>
            <a:r>
              <a:rPr lang="en-US" i="1" dirty="0" err="1"/>
              <a:t>occurrents</a:t>
            </a:r>
            <a:r>
              <a:rPr lang="en-US" i="1" dirty="0"/>
              <a:t> does </a:t>
            </a:r>
            <a:r>
              <a:rPr lang="en-US" i="1" dirty="0" smtClean="0"/>
              <a:t>not account </a:t>
            </a:r>
            <a:r>
              <a:rPr lang="en-US" i="1" dirty="0"/>
              <a:t>for the contrast between </a:t>
            </a:r>
            <a:r>
              <a:rPr lang="en-US" i="1" dirty="0" smtClean="0"/>
              <a:t>reversible and </a:t>
            </a:r>
            <a:r>
              <a:rPr lang="en-US" i="1" dirty="0"/>
              <a:t>irreversible processes in biology, chemistry</a:t>
            </a:r>
            <a:r>
              <a:rPr lang="en-US" i="1" dirty="0" smtClean="0"/>
              <a:t>, computation</a:t>
            </a:r>
            <a:r>
              <a:rPr lang="en-US" i="1" dirty="0"/>
              <a:t>, or quantum mechanics</a:t>
            </a:r>
            <a:r>
              <a:rPr lang="en-US" i="1" dirty="0" smtClean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00" y="4572000"/>
            <a:ext cx="784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1362" lvl="1" indent="0" algn="l">
              <a:buNone/>
            </a:pPr>
            <a:r>
              <a:rPr lang="en-US" sz="1400" dirty="0">
                <a:solidFill>
                  <a:schemeClr val="bg1"/>
                </a:solidFill>
              </a:rPr>
              <a:t>From: </a:t>
            </a:r>
            <a:r>
              <a:rPr lang="en-US" sz="1400" dirty="0" err="1">
                <a:solidFill>
                  <a:schemeClr val="bg1"/>
                </a:solidFill>
              </a:rPr>
              <a:t>Maojo</a:t>
            </a:r>
            <a:r>
              <a:rPr lang="en-US" sz="1400" dirty="0">
                <a:solidFill>
                  <a:schemeClr val="bg1"/>
                </a:solidFill>
              </a:rPr>
              <a:t> V, Crespo J, Garcia-</a:t>
            </a:r>
            <a:r>
              <a:rPr lang="en-US" sz="1400" dirty="0" err="1">
                <a:solidFill>
                  <a:schemeClr val="bg1"/>
                </a:solidFill>
              </a:rPr>
              <a:t>Remesal</a:t>
            </a:r>
            <a:r>
              <a:rPr lang="en-US" sz="1400" dirty="0">
                <a:solidFill>
                  <a:schemeClr val="bg1"/>
                </a:solidFill>
              </a:rPr>
              <a:t> M, de la </a:t>
            </a:r>
            <a:r>
              <a:rPr lang="en-US" sz="1400" dirty="0" err="1">
                <a:solidFill>
                  <a:schemeClr val="bg1"/>
                </a:solidFill>
              </a:rPr>
              <a:t>Iglesia</a:t>
            </a:r>
            <a:r>
              <a:rPr lang="en-US" sz="1400" dirty="0">
                <a:solidFill>
                  <a:schemeClr val="bg1"/>
                </a:solidFill>
              </a:rPr>
              <a:t> D, Pérez-Rey D,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 C. Biomedical Ontologies: Toward scientific debate. Methods </a:t>
            </a:r>
            <a:r>
              <a:rPr lang="en-US" sz="1400" dirty="0" err="1">
                <a:solidFill>
                  <a:schemeClr val="bg1"/>
                </a:solidFill>
              </a:rPr>
              <a:t>Inf</a:t>
            </a:r>
            <a:r>
              <a:rPr lang="en-US" sz="1400" dirty="0">
                <a:solidFill>
                  <a:schemeClr val="bg1"/>
                </a:solidFill>
              </a:rPr>
              <a:t> Med 2011; 50 (3): 203–216.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2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Sometimes the semantic triangle fails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560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5610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5611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5612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5604" name="TextBox 9"/>
          <p:cNvSpPr txBox="1">
            <a:spLocks noChangeArrowheads="1"/>
          </p:cNvSpPr>
          <p:nvPr/>
        </p:nvSpPr>
        <p:spPr bwMode="auto">
          <a:xfrm>
            <a:off x="476250" y="6019800"/>
            <a:ext cx="355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11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95400" y="2514600"/>
            <a:ext cx="6213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symphony Beethoven wrote after the tenth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 rot="2700000">
            <a:off x="6886575" y="5286375"/>
            <a:ext cx="1238250" cy="1238250"/>
            <a:chOff x="6477000" y="3352800"/>
            <a:chExt cx="1828800" cy="1828800"/>
          </a:xfrm>
        </p:grpSpPr>
        <p:cxnSp>
          <p:nvCxnSpPr>
            <p:cNvPr id="25607" name="Straight Connector 16"/>
            <p:cNvCxnSpPr>
              <a:cxnSpLocks noChangeShapeType="1"/>
            </p:cNvCxnSpPr>
            <p:nvPr/>
          </p:nvCxnSpPr>
          <p:spPr bwMode="auto">
            <a:xfrm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5608" name="Straight Connector 17"/>
            <p:cNvCxnSpPr>
              <a:cxnSpLocks noChangeShapeType="1"/>
            </p:cNvCxnSpPr>
            <p:nvPr/>
          </p:nvCxnSpPr>
          <p:spPr bwMode="auto">
            <a:xfrm rot="5400000"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9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Sometimes the semantic triangle fails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6634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35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6636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6637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6628" name="TextBox 9"/>
          <p:cNvSpPr txBox="1">
            <a:spLocks noChangeArrowheads="1"/>
          </p:cNvSpPr>
          <p:nvPr/>
        </p:nvSpPr>
        <p:spPr bwMode="auto">
          <a:xfrm>
            <a:off x="476250" y="6019800"/>
            <a:ext cx="355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11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26629" name="TextBox 11"/>
          <p:cNvSpPr txBox="1">
            <a:spLocks noChangeArrowheads="1"/>
          </p:cNvSpPr>
          <p:nvPr/>
        </p:nvSpPr>
        <p:spPr bwMode="auto">
          <a:xfrm>
            <a:off x="1295400" y="2514600"/>
            <a:ext cx="6213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symphony Beethoven wrote after the tenth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 rot="2700000">
            <a:off x="6886575" y="5286375"/>
            <a:ext cx="1238250" cy="1238250"/>
            <a:chOff x="6477000" y="3352800"/>
            <a:chExt cx="1828800" cy="1828800"/>
          </a:xfrm>
        </p:grpSpPr>
        <p:cxnSp>
          <p:nvCxnSpPr>
            <p:cNvPr id="26632" name="Straight Connector 16"/>
            <p:cNvCxnSpPr>
              <a:cxnSpLocks noChangeShapeType="1"/>
            </p:cNvCxnSpPr>
            <p:nvPr/>
          </p:nvCxnSpPr>
          <p:spPr bwMode="auto">
            <a:xfrm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6633" name="Straight Connector 17"/>
            <p:cNvCxnSpPr>
              <a:cxnSpLocks noChangeShapeType="1"/>
            </p:cNvCxnSpPr>
            <p:nvPr/>
          </p:nvCxnSpPr>
          <p:spPr bwMode="auto">
            <a:xfrm rot="5400000"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13" name="TextBox 12"/>
          <p:cNvSpPr txBox="1"/>
          <p:nvPr/>
        </p:nvSpPr>
        <p:spPr>
          <a:xfrm>
            <a:off x="228600" y="3657600"/>
            <a:ext cx="2497138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some hold this term has meaning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2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Sometimes the semantic triangle fails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7655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7656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7657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7658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7652" name="TextBox 9"/>
          <p:cNvSpPr txBox="1">
            <a:spLocks noChangeArrowheads="1"/>
          </p:cNvSpPr>
          <p:nvPr/>
        </p:nvSpPr>
        <p:spPr bwMode="auto">
          <a:xfrm>
            <a:off x="476250" y="6019800"/>
            <a:ext cx="355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10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3400" y="2286000"/>
            <a:ext cx="8299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one assembled by Barry Cooper from fragmentary sketches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Beethoven’s hypothetical symphony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273412" name="Picture 4" descr="http://img218.imageshack.us/img218/5205/beethoven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876800"/>
            <a:ext cx="16002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3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Prehistoric ‘psychiatry’: </a:t>
            </a:r>
            <a:r>
              <a:rPr lang="en-US" i="1" smtClean="0"/>
              <a:t>drapetomania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8680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8681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8682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8683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8676" name="TextBox 9"/>
          <p:cNvSpPr txBox="1">
            <a:spLocks noChangeArrowheads="1"/>
          </p:cNvSpPr>
          <p:nvPr/>
        </p:nvSpPr>
        <p:spPr bwMode="auto">
          <a:xfrm>
            <a:off x="1346200" y="6019800"/>
            <a:ext cx="1819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drapetomania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3400" y="2286000"/>
            <a:ext cx="838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disease which causes slaves to suffer from an unexplainable propensity to run away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275458" name="Picture 2" descr="A Ride for Liberty: The Fugitive Slav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648200"/>
            <a:ext cx="15240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080250" y="5867400"/>
            <a:ext cx="1752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painting by Eastman Johnson. </a:t>
            </a:r>
            <a:r>
              <a:rPr lang="en-US" sz="1200" b="0" i="1">
                <a:solidFill>
                  <a:schemeClr val="bg1"/>
                </a:solidFill>
              </a:rPr>
              <a:t>A Ride for Liberty: The Fugitive Slaves. </a:t>
            </a:r>
            <a:r>
              <a:rPr lang="en-US" sz="1200" b="0">
                <a:solidFill>
                  <a:schemeClr val="bg1"/>
                </a:solidFill>
              </a:rPr>
              <a:t>1860.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8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SNOMED about </a:t>
            </a:r>
            <a:r>
              <a:rPr lang="en-US" altLang="en-US" i="1" smtClean="0"/>
              <a:t>diseases</a:t>
            </a:r>
            <a:r>
              <a:rPr lang="en-US" altLang="en-US" smtClean="0"/>
              <a:t> and </a:t>
            </a:r>
            <a:r>
              <a:rPr lang="en-US" altLang="en-US" i="1" smtClean="0"/>
              <a:t>concepts </a:t>
            </a:r>
            <a:r>
              <a:rPr lang="en-US" altLang="en-US" sz="2400" b="0" smtClean="0"/>
              <a:t>(until 2010) </a:t>
            </a:r>
          </a:p>
        </p:txBody>
      </p:sp>
      <p:sp>
        <p:nvSpPr>
          <p:cNvPr id="18493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057400"/>
            <a:ext cx="86868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altLang="en-US" sz="2800" i="1" dirty="0" smtClean="0"/>
              <a:t>‘Disorders are </a:t>
            </a:r>
            <a:r>
              <a:rPr lang="nl-NL" altLang="en-US" sz="2800" b="1" i="1" dirty="0" err="1" smtClean="0"/>
              <a:t>concepts</a:t>
            </a:r>
            <a:r>
              <a:rPr lang="nl-NL" altLang="en-US" sz="2800" i="1" dirty="0" smtClean="0"/>
              <a:t> in </a:t>
            </a:r>
            <a:r>
              <a:rPr lang="nl-NL" altLang="en-US" sz="2800" i="1" dirty="0" err="1" smtClean="0"/>
              <a:t>which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there</a:t>
            </a:r>
            <a:r>
              <a:rPr lang="nl-NL" altLang="en-US" sz="2800" i="1" dirty="0" smtClean="0"/>
              <a:t> is </a:t>
            </a:r>
            <a:r>
              <a:rPr lang="nl-NL" altLang="en-US" sz="2800" i="1" dirty="0" err="1" smtClean="0"/>
              <a:t>an</a:t>
            </a:r>
            <a:r>
              <a:rPr lang="nl-NL" altLang="en-US" sz="2800" i="1" dirty="0" smtClean="0"/>
              <a:t> explicit or </a:t>
            </a:r>
            <a:r>
              <a:rPr lang="nl-NL" altLang="en-US" sz="2800" i="1" dirty="0" err="1" smtClean="0"/>
              <a:t>implicit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pathological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process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causing</a:t>
            </a:r>
            <a:r>
              <a:rPr lang="nl-NL" altLang="en-US" sz="2800" i="1" dirty="0" smtClean="0"/>
              <a:t> a state of </a:t>
            </a:r>
            <a:r>
              <a:rPr lang="nl-NL" altLang="en-US" sz="2800" i="1" dirty="0" err="1" smtClean="0"/>
              <a:t>disease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which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tends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to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exist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for</a:t>
            </a:r>
            <a:r>
              <a:rPr lang="nl-NL" altLang="en-US" sz="2800" i="1" dirty="0" smtClean="0"/>
              <a:t> a significant </a:t>
            </a:r>
            <a:r>
              <a:rPr lang="nl-NL" altLang="en-US" sz="2800" i="1" dirty="0" err="1" smtClean="0"/>
              <a:t>length</a:t>
            </a:r>
            <a:r>
              <a:rPr lang="nl-NL" altLang="en-US" sz="2800" i="1" dirty="0" smtClean="0"/>
              <a:t> of time </a:t>
            </a:r>
            <a:r>
              <a:rPr lang="nl-NL" altLang="en-US" sz="2800" i="1" dirty="0" err="1" smtClean="0"/>
              <a:t>under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ordinary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circumstances</a:t>
            </a:r>
            <a:r>
              <a:rPr lang="nl-NL" altLang="en-US" sz="2800" dirty="0" smtClean="0"/>
              <a:t>.</a:t>
            </a:r>
            <a:r>
              <a:rPr lang="nl-BE" altLang="en-US" sz="2800" dirty="0" smtClean="0"/>
              <a:t>’</a:t>
            </a:r>
          </a:p>
          <a:p>
            <a:pPr eaLnBrk="1" hangingPunct="1">
              <a:lnSpc>
                <a:spcPct val="90000"/>
              </a:lnSpc>
            </a:pPr>
            <a:endParaRPr lang="nl-BE" altLang="en-US" sz="1000" i="1" dirty="0" smtClean="0"/>
          </a:p>
          <a:p>
            <a:pPr eaLnBrk="1" hangingPunct="1">
              <a:lnSpc>
                <a:spcPct val="90000"/>
              </a:lnSpc>
            </a:pPr>
            <a:r>
              <a:rPr lang="nl-BE" altLang="en-US" sz="2800" dirty="0" err="1" smtClean="0"/>
              <a:t>And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also</a:t>
            </a:r>
            <a:r>
              <a:rPr lang="nl-BE" altLang="en-US" sz="2800" dirty="0" smtClean="0"/>
              <a:t>:</a:t>
            </a:r>
            <a:r>
              <a:rPr lang="nl-BE" altLang="en-US" sz="2800" i="1" dirty="0" smtClean="0"/>
              <a:t> “</a:t>
            </a:r>
            <a:r>
              <a:rPr lang="nl-BE" altLang="en-US" sz="2800" i="1" dirty="0" err="1" smtClean="0"/>
              <a:t>Concepts</a:t>
            </a:r>
            <a:r>
              <a:rPr lang="nl-BE" altLang="en-US" sz="2800" i="1" dirty="0" smtClean="0"/>
              <a:t> are </a:t>
            </a:r>
            <a:r>
              <a:rPr lang="nl-NL" altLang="en-US" sz="2800" b="1" i="1" dirty="0" err="1" smtClean="0"/>
              <a:t>unique</a:t>
            </a:r>
            <a:r>
              <a:rPr lang="nl-NL" altLang="en-US" sz="2800" b="1" i="1" dirty="0" smtClean="0"/>
              <a:t> units of </a:t>
            </a:r>
            <a:r>
              <a:rPr lang="nl-NL" altLang="en-US" sz="2800" b="1" i="1" dirty="0" err="1" smtClean="0"/>
              <a:t>thought</a:t>
            </a:r>
            <a:r>
              <a:rPr lang="nl-NL" altLang="en-US" sz="2800" i="1" dirty="0" smtClean="0"/>
              <a:t>”</a:t>
            </a:r>
            <a:r>
              <a:rPr lang="nl-BE" altLang="en-US" sz="2800" i="1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endParaRPr lang="nl-BE" altLang="en-US" sz="1000" i="1" dirty="0" smtClean="0"/>
          </a:p>
          <a:p>
            <a:pPr eaLnBrk="1" hangingPunct="1">
              <a:lnSpc>
                <a:spcPct val="90000"/>
              </a:lnSpc>
            </a:pPr>
            <a:r>
              <a:rPr lang="nl-BE" altLang="en-US" sz="2800" dirty="0" err="1" smtClean="0"/>
              <a:t>Thus</a:t>
            </a:r>
            <a:r>
              <a:rPr lang="nl-BE" altLang="en-US" sz="2800" i="1" dirty="0" smtClean="0"/>
              <a:t>: </a:t>
            </a:r>
            <a:r>
              <a:rPr lang="nl-BE" altLang="en-US" sz="2800" b="1" dirty="0" smtClean="0"/>
              <a:t>Disorders are </a:t>
            </a:r>
            <a:r>
              <a:rPr lang="nl-BE" altLang="en-US" sz="2800" b="1" dirty="0" err="1" smtClean="0"/>
              <a:t>unique</a:t>
            </a:r>
            <a:r>
              <a:rPr lang="nl-BE" altLang="en-US" sz="2800" b="1" dirty="0" smtClean="0"/>
              <a:t> units of </a:t>
            </a:r>
            <a:r>
              <a:rPr lang="nl-BE" altLang="en-US" sz="2800" b="1" dirty="0" err="1" smtClean="0"/>
              <a:t>thoughts</a:t>
            </a:r>
            <a:r>
              <a:rPr lang="nl-BE" altLang="en-US" sz="2800" b="1" dirty="0" smtClean="0"/>
              <a:t> in </a:t>
            </a:r>
            <a:r>
              <a:rPr lang="nl-BE" altLang="en-US" sz="2800" b="1" dirty="0" err="1" smtClean="0"/>
              <a:t>which</a:t>
            </a:r>
            <a:r>
              <a:rPr lang="nl-BE" altLang="en-US" sz="2800" b="1" dirty="0" smtClean="0"/>
              <a:t> </a:t>
            </a:r>
            <a:r>
              <a:rPr lang="nl-BE" altLang="en-US" sz="2800" b="1" dirty="0" err="1" smtClean="0"/>
              <a:t>there</a:t>
            </a:r>
            <a:r>
              <a:rPr lang="nl-BE" altLang="en-US" sz="2800" b="1" dirty="0" smtClean="0"/>
              <a:t> is a </a:t>
            </a:r>
            <a:r>
              <a:rPr lang="nl-BE" altLang="en-US" sz="2800" b="1" dirty="0" err="1" smtClean="0"/>
              <a:t>pathological</a:t>
            </a:r>
            <a:r>
              <a:rPr lang="nl-BE" altLang="en-US" sz="2800" b="1" dirty="0" smtClean="0"/>
              <a:t> </a:t>
            </a:r>
            <a:r>
              <a:rPr lang="nl-BE" altLang="en-US" sz="2800" b="1" dirty="0" err="1" smtClean="0"/>
              <a:t>process</a:t>
            </a:r>
            <a:r>
              <a:rPr lang="nl-BE" altLang="en-US" sz="2800" b="1" dirty="0" smtClean="0"/>
              <a:t> …???</a:t>
            </a:r>
          </a:p>
          <a:p>
            <a:pPr eaLnBrk="1" hangingPunct="1">
              <a:lnSpc>
                <a:spcPct val="90000"/>
              </a:lnSpc>
            </a:pPr>
            <a:endParaRPr lang="nl-BE" altLang="en-US" sz="1000" b="1" dirty="0" smtClean="0"/>
          </a:p>
          <a:p>
            <a:pPr eaLnBrk="1" hangingPunct="1">
              <a:lnSpc>
                <a:spcPct val="90000"/>
              </a:lnSpc>
            </a:pPr>
            <a:r>
              <a:rPr lang="nl-BE" altLang="en-US" sz="2800" dirty="0" err="1" smtClean="0"/>
              <a:t>And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thus</a:t>
            </a:r>
            <a:r>
              <a:rPr lang="nl-BE" altLang="en-US" sz="2800" dirty="0" smtClean="0"/>
              <a:t>:</a:t>
            </a:r>
            <a:r>
              <a:rPr lang="nl-BE" altLang="en-US" sz="2800" b="1" dirty="0" smtClean="0"/>
              <a:t> </a:t>
            </a:r>
            <a:r>
              <a:rPr lang="nl-BE" altLang="en-US" sz="2800" dirty="0" err="1" smtClean="0"/>
              <a:t>to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eradicate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all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diseases</a:t>
            </a:r>
            <a:r>
              <a:rPr lang="nl-BE" altLang="en-US" sz="2800" dirty="0" smtClean="0"/>
              <a:t> in </a:t>
            </a:r>
            <a:r>
              <a:rPr lang="nl-BE" altLang="en-US" sz="2800" dirty="0" err="1" smtClean="0"/>
              <a:t>the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world</a:t>
            </a:r>
            <a:r>
              <a:rPr lang="nl-BE" altLang="en-US" sz="2800" dirty="0" smtClean="0"/>
              <a:t> at </a:t>
            </a:r>
            <a:r>
              <a:rPr lang="nl-BE" altLang="en-US" sz="2800" dirty="0" err="1" smtClean="0"/>
              <a:t>once</a:t>
            </a:r>
            <a:r>
              <a:rPr lang="nl-BE" altLang="en-US" sz="2800" dirty="0" smtClean="0"/>
              <a:t> we </a:t>
            </a:r>
            <a:r>
              <a:rPr lang="nl-BE" altLang="en-US" sz="2800" dirty="0" err="1" smtClean="0"/>
              <a:t>simply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should</a:t>
            </a:r>
            <a:r>
              <a:rPr lang="nl-BE" altLang="en-US" sz="2800" dirty="0" smtClean="0"/>
              <a:t> stop thinking 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5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9347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533400" y="3851031"/>
            <a:ext cx="4953000" cy="41616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Remember: ‘Biomedical Informatics’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886200"/>
          </a:xfrm>
        </p:spPr>
        <p:txBody>
          <a:bodyPr/>
          <a:lstStyle/>
          <a:p>
            <a:r>
              <a:rPr lang="en-US" b="1" u="sng" dirty="0" smtClean="0"/>
              <a:t>Definition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marL="0" indent="0"/>
            <a:r>
              <a:rPr lang="en-US" i="1" dirty="0"/>
              <a:t>Biomedical informatics (BMI) is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the </a:t>
            </a:r>
            <a:r>
              <a:rPr lang="en-US" i="1" dirty="0"/>
              <a:t>interdisciplinary field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that </a:t>
            </a:r>
            <a:r>
              <a:rPr lang="en-US" i="1" dirty="0"/>
              <a:t>studies and pursues the effective uses of biomedical data, information, and knowledge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for </a:t>
            </a:r>
            <a:r>
              <a:rPr lang="en-US" i="1" dirty="0"/>
              <a:t>scientific inquiry, problem solving, and decision making</a:t>
            </a:r>
            <a:r>
              <a:rPr lang="en-US" i="1" dirty="0" smtClean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driven </a:t>
            </a:r>
            <a:r>
              <a:rPr lang="en-US" i="1" dirty="0"/>
              <a:t>by efforts to improve human health.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3255" y="5903893"/>
            <a:ext cx="8850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CA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EH </a:t>
            </a:r>
            <a:r>
              <a:rPr lang="en-US" sz="1400" dirty="0" err="1">
                <a:solidFill>
                  <a:schemeClr val="bg1"/>
                </a:solidFill>
              </a:rPr>
              <a:t>Shortliffe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LM </a:t>
            </a:r>
            <a:r>
              <a:rPr lang="en-US" sz="1400" dirty="0">
                <a:solidFill>
                  <a:schemeClr val="bg1"/>
                </a:solidFill>
              </a:rPr>
              <a:t>Currie, </a:t>
            </a:r>
            <a:r>
              <a:rPr lang="en-US" sz="1400" dirty="0" smtClean="0">
                <a:solidFill>
                  <a:schemeClr val="bg1"/>
                </a:solidFill>
              </a:rPr>
              <a:t>PL </a:t>
            </a:r>
            <a:r>
              <a:rPr lang="en-US" sz="1400" dirty="0">
                <a:solidFill>
                  <a:schemeClr val="bg1"/>
                </a:solidFill>
              </a:rPr>
              <a:t>Elkin, </a:t>
            </a:r>
            <a:r>
              <a:rPr lang="en-US" sz="1400" dirty="0" smtClean="0">
                <a:solidFill>
                  <a:schemeClr val="bg1"/>
                </a:solidFill>
              </a:rPr>
              <a:t>LE </a:t>
            </a:r>
            <a:r>
              <a:rPr lang="en-US" sz="1400" dirty="0">
                <a:solidFill>
                  <a:schemeClr val="bg1"/>
                </a:solidFill>
              </a:rPr>
              <a:t>Hunter, </a:t>
            </a:r>
            <a:r>
              <a:rPr lang="en-US" sz="1400" dirty="0" smtClean="0">
                <a:solidFill>
                  <a:schemeClr val="bg1"/>
                </a:solidFill>
              </a:rPr>
              <a:t>TR </a:t>
            </a:r>
            <a:r>
              <a:rPr lang="en-US" sz="1400" dirty="0">
                <a:solidFill>
                  <a:schemeClr val="bg1"/>
                </a:solidFill>
              </a:rPr>
              <a:t>Johnson, </a:t>
            </a:r>
            <a:r>
              <a:rPr lang="en-US" sz="1400" dirty="0" smtClean="0">
                <a:solidFill>
                  <a:schemeClr val="bg1"/>
                </a:solidFill>
              </a:rPr>
              <a:t>IJ </a:t>
            </a:r>
            <a:r>
              <a:rPr lang="en-US" sz="1400" dirty="0" err="1">
                <a:solidFill>
                  <a:schemeClr val="bg1"/>
                </a:solidFill>
              </a:rPr>
              <a:t>Kalet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LA </a:t>
            </a:r>
            <a:r>
              <a:rPr lang="en-US" sz="1400" dirty="0" err="1">
                <a:solidFill>
                  <a:schemeClr val="bg1"/>
                </a:solidFill>
              </a:rPr>
              <a:t>Lenert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MA </a:t>
            </a:r>
            <a:r>
              <a:rPr lang="en-US" sz="1400" dirty="0" err="1">
                <a:solidFill>
                  <a:schemeClr val="bg1"/>
                </a:solidFill>
              </a:rPr>
              <a:t>Musen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JG </a:t>
            </a:r>
            <a:r>
              <a:rPr lang="en-US" sz="1400" dirty="0" err="1">
                <a:solidFill>
                  <a:schemeClr val="bg1"/>
                </a:solidFill>
              </a:rPr>
              <a:t>Ozbolt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JW </a:t>
            </a:r>
            <a:r>
              <a:rPr lang="en-US" sz="1400" dirty="0">
                <a:solidFill>
                  <a:schemeClr val="bg1"/>
                </a:solidFill>
              </a:rPr>
              <a:t>Smith, </a:t>
            </a:r>
            <a:r>
              <a:rPr lang="en-US" sz="1400" dirty="0" smtClean="0">
                <a:solidFill>
                  <a:schemeClr val="bg1"/>
                </a:solidFill>
              </a:rPr>
              <a:t>PZ </a:t>
            </a:r>
            <a:r>
              <a:rPr lang="en-US" sz="1400" dirty="0" err="1">
                <a:solidFill>
                  <a:schemeClr val="bg1"/>
                </a:solidFill>
              </a:rPr>
              <a:t>Tarczy-Hornoch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</a:rPr>
              <a:t>JWilliamson</a:t>
            </a:r>
            <a:r>
              <a:rPr lang="en-US" sz="1400" dirty="0">
                <a:solidFill>
                  <a:schemeClr val="bg1"/>
                </a:solidFill>
              </a:rPr>
              <a:t>; AMIA Board white paper: definition of biomedical informatics and specification of core competencies for graduate education in the discipline, </a:t>
            </a:r>
            <a:r>
              <a:rPr lang="en-US" sz="1400" i="1" dirty="0">
                <a:solidFill>
                  <a:schemeClr val="bg1"/>
                </a:solidFill>
              </a:rPr>
              <a:t>Journal of the American Medical Informatics Association</a:t>
            </a:r>
            <a:r>
              <a:rPr lang="en-US" sz="1400" dirty="0">
                <a:solidFill>
                  <a:schemeClr val="bg1"/>
                </a:solidFill>
              </a:rPr>
              <a:t>, Volume 19, Issue 6, 1 November 2012, Pages 931–938, https://doi.org/10.1136/amiajnl-2012-001053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7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Current</a:t>
            </a:r>
            <a:r>
              <a:rPr lang="nl-BE" altLang="en-US" dirty="0" smtClean="0"/>
              <a:t> mainstream </a:t>
            </a:r>
            <a:r>
              <a:rPr lang="nl-BE" altLang="en-US" dirty="0" err="1" smtClean="0"/>
              <a:t>informatics</a:t>
            </a:r>
            <a:r>
              <a:rPr lang="nl-BE" altLang="en-US" dirty="0" smtClean="0"/>
              <a:t> thinking</a:t>
            </a:r>
            <a:endParaRPr lang="en-GB" altLang="en-US" dirty="0" smtClean="0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C1FE-425B-4D41-9768-47500E60C2C6}" type="slidenum">
              <a:rPr lang="en-US" altLang="en-US" smtClean="0"/>
              <a:pPr/>
              <a:t>96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76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600200"/>
            <a:ext cx="4171950" cy="2359025"/>
            <a:chOff x="672" y="1008"/>
            <a:chExt cx="2628" cy="2145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8" name="Text Box 6"/>
            <p:cNvSpPr txBox="1">
              <a:spLocks noChangeArrowheads="1"/>
            </p:cNvSpPr>
            <p:nvPr/>
          </p:nvSpPr>
          <p:spPr bwMode="auto">
            <a:xfrm>
              <a:off x="2878" y="1008"/>
              <a:ext cx="262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 dirty="0">
                  <a:solidFill>
                    <a:schemeClr val="bg1"/>
                  </a:solidFill>
                </a:rPr>
                <a:t>?</a:t>
              </a:r>
              <a:endParaRPr lang="en-GB" alt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Current</a:t>
            </a:r>
            <a:r>
              <a:rPr lang="nl-BE" altLang="en-US" dirty="0" smtClean="0"/>
              <a:t> mainstream </a:t>
            </a:r>
            <a:r>
              <a:rPr lang="nl-BE" altLang="en-US" dirty="0" err="1" smtClean="0"/>
              <a:t>informatics</a:t>
            </a:r>
            <a:r>
              <a:rPr lang="nl-BE" altLang="en-US" dirty="0" smtClean="0"/>
              <a:t> thinking</a:t>
            </a:r>
            <a:endParaRPr lang="en-GB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C1FE-425B-4D41-9768-47500E60C2C6}" type="slidenum">
              <a:rPr lang="en-US" altLang="en-US" smtClean="0"/>
              <a:pPr/>
              <a:t>97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022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600200"/>
            <a:ext cx="4527550" cy="2359025"/>
            <a:chOff x="672" y="1008"/>
            <a:chExt cx="2852" cy="2145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8" name="Text Box 6"/>
            <p:cNvSpPr txBox="1">
              <a:spLocks noChangeArrowheads="1"/>
            </p:cNvSpPr>
            <p:nvPr/>
          </p:nvSpPr>
          <p:spPr bwMode="auto">
            <a:xfrm>
              <a:off x="2496" y="1008"/>
              <a:ext cx="1028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 dirty="0" err="1">
                  <a:solidFill>
                    <a:schemeClr val="bg1"/>
                  </a:solidFill>
                </a:rPr>
                <a:t>wisdom</a:t>
              </a:r>
              <a:endParaRPr lang="en-GB" alt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Current</a:t>
            </a:r>
            <a:r>
              <a:rPr lang="nl-BE" altLang="en-US" dirty="0" smtClean="0"/>
              <a:t> mainstream </a:t>
            </a:r>
            <a:r>
              <a:rPr lang="nl-BE" altLang="en-US" dirty="0" err="1" smtClean="0"/>
              <a:t>informatics</a:t>
            </a:r>
            <a:r>
              <a:rPr lang="nl-BE" altLang="en-US" dirty="0" smtClean="0"/>
              <a:t> thinking</a:t>
            </a:r>
            <a:endParaRPr lang="en-GB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C1FE-425B-4D41-9768-47500E60C2C6}" type="slidenum">
              <a:rPr lang="en-US" altLang="en-US" smtClean="0"/>
              <a:pPr/>
              <a:t>98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06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366963"/>
            <a:chOff x="576" y="2496"/>
            <a:chExt cx="5088" cy="1491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867"/>
              <a:chOff x="576" y="3120"/>
              <a:chExt cx="5088" cy="867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713" y="3696"/>
                <a:ext cx="3312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smtClean="0">
                    <a:solidFill>
                      <a:schemeClr val="bg1"/>
                    </a:solidFill>
                  </a:rPr>
                  <a:t>What 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is there on the side of the 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Where</a:t>
            </a:r>
            <a:r>
              <a:rPr lang="nl-BE" altLang="en-US" dirty="0" smtClean="0"/>
              <a:t> do data </a:t>
            </a:r>
            <a:r>
              <a:rPr lang="nl-BE" altLang="en-US" dirty="0" err="1" smtClean="0"/>
              <a:t>come</a:t>
            </a:r>
            <a:r>
              <a:rPr lang="nl-BE" altLang="en-US" dirty="0" smtClean="0"/>
              <a:t> </a:t>
            </a:r>
            <a:r>
              <a:rPr lang="nl-BE" altLang="en-US" dirty="0" err="1" smtClean="0"/>
              <a:t>from</a:t>
            </a:r>
            <a:r>
              <a:rPr lang="nl-BE" altLang="en-US" dirty="0" smtClean="0"/>
              <a:t>?</a:t>
            </a:r>
            <a:endParaRPr lang="en-GB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C1FE-425B-4D41-9768-47500E60C2C6}" type="slidenum">
              <a:rPr lang="en-US" altLang="en-US" smtClean="0"/>
              <a:pPr/>
              <a:t>99</a:t>
            </a:fld>
            <a:endParaRPr lang="en-US" altLang="en-US"/>
          </a:p>
        </p:txBody>
      </p:sp>
      <p:sp>
        <p:nvSpPr>
          <p:cNvPr id="4" name="Rectangle 3"/>
          <p:cNvSpPr/>
          <p:nvPr/>
        </p:nvSpPr>
        <p:spPr>
          <a:xfrm>
            <a:off x="7400986" y="5739825"/>
            <a:ext cx="14382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nl-BE" altLang="en-US" dirty="0">
                <a:solidFill>
                  <a:srgbClr val="FFFF00"/>
                </a:solidFill>
              </a:rPr>
              <a:t>Reality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5994574" y="3304779"/>
            <a:ext cx="28446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nl-BE" altLang="en-US" dirty="0" smtClean="0">
                <a:solidFill>
                  <a:srgbClr val="FFFF00"/>
                </a:solidFill>
              </a:rPr>
              <a:t>Representation</a:t>
            </a:r>
            <a:endParaRPr lang="nl-BE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42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4-Indianapoli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2014-Indianapoli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21290</TotalTime>
  <Words>6401</Words>
  <Application>Microsoft Office PowerPoint</Application>
  <PresentationFormat>On-screen Show (4:3)</PresentationFormat>
  <Paragraphs>1506</Paragraphs>
  <Slides>164</Slides>
  <Notes>47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164</vt:i4>
      </vt:variant>
    </vt:vector>
  </HeadingPairs>
  <TitlesOfParts>
    <vt:vector size="180" baseType="lpstr">
      <vt:lpstr>AVGmdBU</vt:lpstr>
      <vt:lpstr>Batang</vt:lpstr>
      <vt:lpstr>ＭＳ 明朝</vt:lpstr>
      <vt:lpstr>ＭＳ Ｐゴシック</vt:lpstr>
      <vt:lpstr>Arial</vt:lpstr>
      <vt:lpstr>Georgia</vt:lpstr>
      <vt:lpstr>Helvetica</vt:lpstr>
      <vt:lpstr>Minion-Regular</vt:lpstr>
      <vt:lpstr>Times</vt:lpstr>
      <vt:lpstr>Times New Roman</vt:lpstr>
      <vt:lpstr>Trebuchet MS</vt:lpstr>
      <vt:lpstr>Verdana</vt:lpstr>
      <vt:lpstr>Wingdings</vt:lpstr>
      <vt:lpstr>2014-Indianapolis</vt:lpstr>
      <vt:lpstr>1_2014-Indianapolis</vt:lpstr>
      <vt:lpstr>Photo Editor-foto</vt:lpstr>
      <vt:lpstr>Biomedical Ontology for Biomedical Informaticists.  Lecture in BMI501: Survey of Biomedical Informatics – Oct 9, 2019 Department of Biomedical Informatics, University at Buffalo</vt:lpstr>
      <vt:lpstr>Context of this lecture</vt:lpstr>
      <vt:lpstr>What you should NEVER FORGET !!! (major take home message)</vt:lpstr>
      <vt:lpstr>Keeping this in mind, you will be able to:</vt:lpstr>
      <vt:lpstr>Components of this lecture</vt:lpstr>
      <vt:lpstr>Required Reading Test</vt:lpstr>
      <vt:lpstr>Question 1</vt:lpstr>
      <vt:lpstr>Question 2</vt:lpstr>
      <vt:lpstr>Question 3</vt:lpstr>
      <vt:lpstr>Question 4</vt:lpstr>
      <vt:lpstr>What is biomedical informatics?</vt:lpstr>
      <vt:lpstr>Biomedical Informatics</vt:lpstr>
      <vt:lpstr>Health status US / OECD</vt:lpstr>
      <vt:lpstr>Biomedical Informatics</vt:lpstr>
      <vt:lpstr>Interdisciplinary Nature of Biomedical Informatics: the mainstream view</vt:lpstr>
      <vt:lpstr>Biomedical Informatics</vt:lpstr>
      <vt:lpstr>What it tried to solve first</vt:lpstr>
      <vt:lpstr>What it solved next</vt:lpstr>
      <vt:lpstr>Biomedical Informatics</vt:lpstr>
      <vt:lpstr>PowerPoint Presentation</vt:lpstr>
      <vt:lpstr>PowerPoint Presentation</vt:lpstr>
      <vt:lpstr>Biomedical Informatics</vt:lpstr>
      <vt:lpstr>Definition of ‘science’</vt:lpstr>
      <vt:lpstr>Definition of ‘science’</vt:lpstr>
      <vt:lpstr>Definition of ‘research’</vt:lpstr>
      <vt:lpstr>Definition of ‘research’</vt:lpstr>
      <vt:lpstr>Definition of ‘research’</vt:lpstr>
      <vt:lpstr>Definition of ‘research’</vt:lpstr>
      <vt:lpstr>Beings, happenings and descriptions</vt:lpstr>
      <vt:lpstr>Beings, happenings and descriptions</vt:lpstr>
      <vt:lpstr>Three relevant disciplines</vt:lpstr>
      <vt:lpstr>Three relevant disciplines: (1)</vt:lpstr>
      <vt:lpstr>Three relevant disciplines: (2)</vt:lpstr>
      <vt:lpstr>Three relevant disciplines: (3)</vt:lpstr>
      <vt:lpstr>Philosophy of science: use(ful/less)?</vt:lpstr>
      <vt:lpstr>Philosophy of science: use(ful/less)?</vt:lpstr>
      <vt:lpstr>PowerPoint Presentation</vt:lpstr>
      <vt:lpstr>Scientific Objectivity (1)</vt:lpstr>
      <vt:lpstr>Scientific Objectivity (1)</vt:lpstr>
      <vt:lpstr>Scientific Objectivity (2)</vt:lpstr>
      <vt:lpstr>The view from nowhere</vt:lpstr>
      <vt:lpstr>Which of the two quality types are taken as basis here?</vt:lpstr>
      <vt:lpstr>Which of the two quality types are taken as basis here?</vt:lpstr>
      <vt:lpstr>And here?</vt:lpstr>
      <vt:lpstr>PowerPoint Presentation</vt:lpstr>
      <vt:lpstr>PowerPoint Presentation</vt:lpstr>
      <vt:lpstr>Biomedical Informatics to the rescue ?</vt:lpstr>
      <vt:lpstr>In all these aspects of  biomedical informatics,  ontology can play a crucial role!</vt:lpstr>
      <vt:lpstr>Early goals of Biomedical Ontology in Healthcare Information Technology (HIT)</vt:lpstr>
      <vt:lpstr>Adequate taxonomy design and classification</vt:lpstr>
      <vt:lpstr>A large collection of individual entities</vt:lpstr>
      <vt:lpstr>Groups based on material composition</vt:lpstr>
      <vt:lpstr>Groups for glass divided by color </vt:lpstr>
      <vt:lpstr>PowerPoint Presentation</vt:lpstr>
      <vt:lpstr>PowerPoint Presentation</vt:lpstr>
      <vt:lpstr>PowerPoint Presentation</vt:lpstr>
      <vt:lpstr>PowerPoint Presentation</vt:lpstr>
      <vt:lpstr>Goals of Biomedical Ontology in Healthcare Information Technology (HIT)</vt:lpstr>
      <vt:lpstr>In all these aspects of  biomedical informatics,  ontology can play a crucial role. </vt:lpstr>
      <vt:lpstr>Additional Goals of Realism-based Biomedical Ontology in HIT</vt:lpstr>
      <vt:lpstr>Biomedical Informatics</vt:lpstr>
      <vt:lpstr>Biomedical Informatics</vt:lpstr>
      <vt:lpstr>Biomedical Informatics</vt:lpstr>
      <vt:lpstr>‘Ontology’</vt:lpstr>
      <vt:lpstr>‘Ontology’</vt:lpstr>
      <vt:lpstr>The Terminology / Ontology divide</vt:lpstr>
      <vt:lpstr>Take a good look</vt:lpstr>
      <vt:lpstr>Distinct questions. What type are they of?</vt:lpstr>
      <vt:lpstr>Unfortunately, ‘ontology’ denotes ambiguously</vt:lpstr>
      <vt:lpstr>Computer science approach to ontology</vt:lpstr>
      <vt:lpstr>Computer science approach to ontology</vt:lpstr>
      <vt:lpstr>Consistent reasoning with nonsensical representations</vt:lpstr>
      <vt:lpstr>Correction</vt:lpstr>
      <vt:lpstr>Philosophical approach to ontology</vt:lpstr>
      <vt:lpstr>Interdisciplinary Nature of Biomedical Informatics: the main stream view</vt:lpstr>
      <vt:lpstr>Interdisciplinary Nature of Biomedical Informatics: UB Department of BMI’s view </vt:lpstr>
      <vt:lpstr>Biomedical Informatics</vt:lpstr>
      <vt:lpstr>Reality  Representation</vt:lpstr>
      <vt:lpstr>Reality  Representation</vt:lpstr>
      <vt:lpstr>Reality  Representation</vt:lpstr>
      <vt:lpstr>Reviewers’ comments</vt:lpstr>
      <vt:lpstr>Satellite view</vt:lpstr>
      <vt:lpstr>Map</vt:lpstr>
      <vt:lpstr>Map overlay</vt:lpstr>
      <vt:lpstr>Map  Reality </vt:lpstr>
      <vt:lpstr>Main data  reality views</vt:lpstr>
      <vt:lpstr>Main data  reality views</vt:lpstr>
      <vt:lpstr>The semantic/semiotic triangle: (the sandbox of the conceptualist)</vt:lpstr>
      <vt:lpstr>The semantic triangle works sometimes fine</vt:lpstr>
      <vt:lpstr>Sometimes the semantic triangle fails</vt:lpstr>
      <vt:lpstr>Sometimes the semantic triangle fails</vt:lpstr>
      <vt:lpstr>Sometimes the semantic triangle fails</vt:lpstr>
      <vt:lpstr>Prehistoric ‘psychiatry’: drapetomania</vt:lpstr>
      <vt:lpstr>SNOMED about diseases and concepts (until 2010) </vt:lpstr>
      <vt:lpstr>Remember: ‘Biomedical Informatics’</vt:lpstr>
      <vt:lpstr>Current mainstream informatics thinking</vt:lpstr>
      <vt:lpstr>Current mainstream informatics thinking</vt:lpstr>
      <vt:lpstr>Current mainstream informatics thinking</vt:lpstr>
      <vt:lpstr>Where do data come from?</vt:lpstr>
      <vt:lpstr>Where do data come from?</vt:lpstr>
      <vt:lpstr>Where do data come from?</vt:lpstr>
      <vt:lpstr>Where do data come from?</vt:lpstr>
      <vt:lpstr>Also representations are real!</vt:lpstr>
      <vt:lpstr>Generalization: data generation and use</vt:lpstr>
      <vt:lpstr>Reality as benchmark for data organization and representation</vt:lpstr>
      <vt:lpstr>Realism-based Ontology (RBO)</vt:lpstr>
      <vt:lpstr>Biomedical Informatics</vt:lpstr>
      <vt:lpstr>Types versus particulars</vt:lpstr>
      <vt:lpstr>‘Types’</vt:lpstr>
      <vt:lpstr>Types versus particulars</vt:lpstr>
      <vt:lpstr>Types versus particulars</vt:lpstr>
      <vt:lpstr>Types versus particulars</vt:lpstr>
      <vt:lpstr>Instances are the objects of classification …</vt:lpstr>
      <vt:lpstr>Instances are the objects of classification …</vt:lpstr>
      <vt:lpstr>Conceptualism versus Ontological Realism</vt:lpstr>
      <vt:lpstr>Ontological Realism offers three ways of relating, without assigning beliefs (concepts) a central status</vt:lpstr>
      <vt:lpstr>Biomedical Informatics</vt:lpstr>
      <vt:lpstr>Continuants  Occurrents</vt:lpstr>
      <vt:lpstr>An ontological square</vt:lpstr>
      <vt:lpstr>An ontological square</vt:lpstr>
      <vt:lpstr>Simple, yet seemingly hard to grasp …</vt:lpstr>
      <vt:lpstr>How could the distinction account for it ?</vt:lpstr>
      <vt:lpstr>The importance of temporal indexing</vt:lpstr>
      <vt:lpstr>The importance of temporal indexing</vt:lpstr>
      <vt:lpstr>Continuants preserve identity while changing</vt:lpstr>
      <vt:lpstr>What happens if you don’t pay attention to these distinctions?</vt:lpstr>
      <vt:lpstr>Shopping for ‘chicken’</vt:lpstr>
      <vt:lpstr>PowerPoint Presentation</vt:lpstr>
      <vt:lpstr>PowerPoint Presentation</vt:lpstr>
      <vt:lpstr>Considered to be true in NDO</vt:lpstr>
      <vt:lpstr>Considered to be true in NDO</vt:lpstr>
      <vt:lpstr>Border’s classification of medicine: what’s wrong ?</vt:lpstr>
      <vt:lpstr>What type of mistake in ICHD?</vt:lpstr>
      <vt:lpstr>Geographic Locations: a good hierarchy ?</vt:lpstr>
      <vt:lpstr>Geographic Locations [Z01]</vt:lpstr>
      <vt:lpstr>Geographic Locations [Z01]</vt:lpstr>
      <vt:lpstr>Principle</vt:lpstr>
      <vt:lpstr>Diabetes Mellitus in MeSH 2008</vt:lpstr>
      <vt:lpstr>DM in MeSH 2018 (Sept 25)</vt:lpstr>
      <vt:lpstr>DM in MeSH 2018 (Sept 25)</vt:lpstr>
      <vt:lpstr>PowerPoint Presentation</vt:lpstr>
      <vt:lpstr>MeSH: some paths from top to Wolfram Syndrome</vt:lpstr>
      <vt:lpstr>What would it mean if used in the context of a patient ?</vt:lpstr>
      <vt:lpstr>From MeSH, Sept 25, 2018</vt:lpstr>
      <vt:lpstr>Principle</vt:lpstr>
      <vt:lpstr>PowerPoint Presentation</vt:lpstr>
      <vt:lpstr>SNOMED-CT: what is wrong here?</vt:lpstr>
      <vt:lpstr>Coding / Classification confusion</vt:lpstr>
      <vt:lpstr>SNOMED CT</vt:lpstr>
      <vt:lpstr>Concepts and confusions in SNOMED CT</vt:lpstr>
      <vt:lpstr>Consequence: more confusion</vt:lpstr>
      <vt:lpstr>Inside versus outside an ontology</vt:lpstr>
      <vt:lpstr>Inside versus outside an ontology</vt:lpstr>
      <vt:lpstr>Inside versus outside an ontology</vt:lpstr>
      <vt:lpstr>Inside versus outside an ontology</vt:lpstr>
      <vt:lpstr>SNOMED CT inside versus outside</vt:lpstr>
      <vt:lpstr>SNOMED CT inside versus outside</vt:lpstr>
      <vt:lpstr>‘Adverse events’</vt:lpstr>
      <vt:lpstr>Terminologists agree, ontologists think …</vt:lpstr>
      <vt:lpstr>Terminological versus Ontological approach</vt:lpstr>
      <vt:lpstr>Error: </vt:lpstr>
      <vt:lpstr>Do you see the ambiguity ?</vt:lpstr>
      <vt:lpstr>PowerPoint Presentation</vt:lpstr>
      <vt:lpstr>What you should NEVER FORGET !!! (major take home message)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seannos</dc:creator>
  <cp:lastModifiedBy>Werner CEUSTERS</cp:lastModifiedBy>
  <cp:revision>1036</cp:revision>
  <dcterms:created xsi:type="dcterms:W3CDTF">1601-01-01T00:00:00Z</dcterms:created>
  <dcterms:modified xsi:type="dcterms:W3CDTF">2019-10-09T13:57:13Z</dcterms:modified>
</cp:coreProperties>
</file>