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67"/>
  </p:notesMasterIdLst>
  <p:sldIdLst>
    <p:sldId id="692" r:id="rId3"/>
    <p:sldId id="998" r:id="rId4"/>
    <p:sldId id="1159" r:id="rId5"/>
    <p:sldId id="1128" r:id="rId6"/>
    <p:sldId id="1158" r:id="rId7"/>
    <p:sldId id="1144" r:id="rId8"/>
    <p:sldId id="1096" r:id="rId9"/>
    <p:sldId id="1097" r:id="rId10"/>
    <p:sldId id="1098" r:id="rId11"/>
    <p:sldId id="1099" r:id="rId12"/>
    <p:sldId id="1108" r:id="rId13"/>
    <p:sldId id="1168" r:id="rId14"/>
    <p:sldId id="1169" r:id="rId15"/>
    <p:sldId id="1170" r:id="rId16"/>
    <p:sldId id="1171" r:id="rId17"/>
    <p:sldId id="1172" r:id="rId18"/>
    <p:sldId id="1174" r:id="rId19"/>
    <p:sldId id="1176" r:id="rId20"/>
    <p:sldId id="1177" r:id="rId21"/>
    <p:sldId id="1178" r:id="rId22"/>
    <p:sldId id="1179" r:id="rId23"/>
    <p:sldId id="1199" r:id="rId24"/>
    <p:sldId id="1121" r:id="rId25"/>
    <p:sldId id="1122" r:id="rId26"/>
    <p:sldId id="1123" r:id="rId27"/>
    <p:sldId id="1124" r:id="rId28"/>
    <p:sldId id="1125" r:id="rId29"/>
    <p:sldId id="1126" r:id="rId30"/>
    <p:sldId id="1145" r:id="rId31"/>
    <p:sldId id="1131" r:id="rId32"/>
    <p:sldId id="1132" r:id="rId33"/>
    <p:sldId id="1133" r:id="rId34"/>
    <p:sldId id="1134" r:id="rId35"/>
    <p:sldId id="1135" r:id="rId36"/>
    <p:sldId id="1106" r:id="rId37"/>
    <p:sldId id="1107" r:id="rId38"/>
    <p:sldId id="1136" r:id="rId39"/>
    <p:sldId id="1137" r:id="rId40"/>
    <p:sldId id="1138" r:id="rId41"/>
    <p:sldId id="1139" r:id="rId42"/>
    <p:sldId id="1140" r:id="rId43"/>
    <p:sldId id="1141" r:id="rId44"/>
    <p:sldId id="1142" r:id="rId45"/>
    <p:sldId id="1143" r:id="rId46"/>
    <p:sldId id="1180" r:id="rId47"/>
    <p:sldId id="1182" r:id="rId48"/>
    <p:sldId id="1185" r:id="rId49"/>
    <p:sldId id="1200" r:id="rId50"/>
    <p:sldId id="1186" r:id="rId51"/>
    <p:sldId id="1147" r:id="rId52"/>
    <p:sldId id="1148" r:id="rId53"/>
    <p:sldId id="1149" r:id="rId54"/>
    <p:sldId id="1150" r:id="rId55"/>
    <p:sldId id="1151" r:id="rId56"/>
    <p:sldId id="1152" r:id="rId57"/>
    <p:sldId id="1153" r:id="rId58"/>
    <p:sldId id="1154" r:id="rId59"/>
    <p:sldId id="1203" r:id="rId60"/>
    <p:sldId id="1202" r:id="rId61"/>
    <p:sldId id="1187" r:id="rId62"/>
    <p:sldId id="1188" r:id="rId63"/>
    <p:sldId id="1189" r:id="rId64"/>
    <p:sldId id="1190" r:id="rId65"/>
    <p:sldId id="1022" r:id="rId66"/>
    <p:sldId id="1023" r:id="rId67"/>
    <p:sldId id="1089" r:id="rId68"/>
    <p:sldId id="1241" r:id="rId69"/>
    <p:sldId id="1024" r:id="rId70"/>
    <p:sldId id="1025" r:id="rId71"/>
    <p:sldId id="1026" r:id="rId72"/>
    <p:sldId id="1027" r:id="rId73"/>
    <p:sldId id="1028" r:id="rId74"/>
    <p:sldId id="1088" r:id="rId75"/>
    <p:sldId id="1029" r:id="rId76"/>
    <p:sldId id="1192" r:id="rId77"/>
    <p:sldId id="1193" r:id="rId78"/>
    <p:sldId id="1194" r:id="rId79"/>
    <p:sldId id="1195" r:id="rId80"/>
    <p:sldId id="1130" r:id="rId81"/>
    <p:sldId id="1196" r:id="rId82"/>
    <p:sldId id="1197" r:id="rId83"/>
    <p:sldId id="1066" r:id="rId84"/>
    <p:sldId id="1067" r:id="rId85"/>
    <p:sldId id="1068" r:id="rId86"/>
    <p:sldId id="1069" r:id="rId87"/>
    <p:sldId id="1070" r:id="rId88"/>
    <p:sldId id="1071" r:id="rId89"/>
    <p:sldId id="1072" r:id="rId90"/>
    <p:sldId id="1073" r:id="rId91"/>
    <p:sldId id="1074" r:id="rId92"/>
    <p:sldId id="1075" r:id="rId93"/>
    <p:sldId id="1076" r:id="rId94"/>
    <p:sldId id="1077" r:id="rId95"/>
    <p:sldId id="1003" r:id="rId96"/>
    <p:sldId id="1198" r:id="rId97"/>
    <p:sldId id="1217" r:id="rId98"/>
    <p:sldId id="1218" r:id="rId99"/>
    <p:sldId id="1219" r:id="rId100"/>
    <p:sldId id="1220" r:id="rId101"/>
    <p:sldId id="1222" r:id="rId102"/>
    <p:sldId id="1223" r:id="rId103"/>
    <p:sldId id="1119" r:id="rId104"/>
    <p:sldId id="1118" r:id="rId105"/>
    <p:sldId id="1224" r:id="rId106"/>
    <p:sldId id="1225" r:id="rId107"/>
    <p:sldId id="1226" r:id="rId108"/>
    <p:sldId id="1204" r:id="rId109"/>
    <p:sldId id="1205" r:id="rId110"/>
    <p:sldId id="1206" r:id="rId111"/>
    <p:sldId id="1040" r:id="rId112"/>
    <p:sldId id="1207" r:id="rId113"/>
    <p:sldId id="1242" r:id="rId114"/>
    <p:sldId id="1208" r:id="rId115"/>
    <p:sldId id="1210" r:id="rId116"/>
    <p:sldId id="1081" r:id="rId117"/>
    <p:sldId id="1083" r:id="rId118"/>
    <p:sldId id="1211" r:id="rId119"/>
    <p:sldId id="1212" r:id="rId120"/>
    <p:sldId id="1213" r:id="rId121"/>
    <p:sldId id="1214" r:id="rId122"/>
    <p:sldId id="1215" r:id="rId123"/>
    <p:sldId id="1216" r:id="rId124"/>
    <p:sldId id="1042" r:id="rId125"/>
    <p:sldId id="1243" r:id="rId126"/>
    <p:sldId id="1044" r:id="rId127"/>
    <p:sldId id="1004" r:id="rId128"/>
    <p:sldId id="1165" r:id="rId129"/>
    <p:sldId id="1166" r:id="rId130"/>
    <p:sldId id="1167" r:id="rId131"/>
    <p:sldId id="1227" r:id="rId132"/>
    <p:sldId id="1228" r:id="rId133"/>
    <p:sldId id="1164" r:id="rId134"/>
    <p:sldId id="1006" r:id="rId135"/>
    <p:sldId id="1009" r:id="rId136"/>
    <p:sldId id="1010" r:id="rId137"/>
    <p:sldId id="1065" r:id="rId138"/>
    <p:sldId id="1012" r:id="rId139"/>
    <p:sldId id="1013" r:id="rId140"/>
    <p:sldId id="1160" r:id="rId141"/>
    <p:sldId id="1161" r:id="rId142"/>
    <p:sldId id="1162" r:id="rId143"/>
    <p:sldId id="1014" r:id="rId144"/>
    <p:sldId id="1015" r:id="rId145"/>
    <p:sldId id="1245" r:id="rId146"/>
    <p:sldId id="1016" r:id="rId147"/>
    <p:sldId id="1163" r:id="rId148"/>
    <p:sldId id="1018" r:id="rId149"/>
    <p:sldId id="1020" r:id="rId150"/>
    <p:sldId id="1229" r:id="rId151"/>
    <p:sldId id="1230" r:id="rId152"/>
    <p:sldId id="1231" r:id="rId153"/>
    <p:sldId id="1232" r:id="rId154"/>
    <p:sldId id="1233" r:id="rId155"/>
    <p:sldId id="1234" r:id="rId156"/>
    <p:sldId id="1235" r:id="rId157"/>
    <p:sldId id="1236" r:id="rId158"/>
    <p:sldId id="1237" r:id="rId159"/>
    <p:sldId id="1093" r:id="rId160"/>
    <p:sldId id="1094" r:id="rId161"/>
    <p:sldId id="1244" r:id="rId162"/>
    <p:sldId id="1086" r:id="rId163"/>
    <p:sldId id="1238" r:id="rId164"/>
    <p:sldId id="1239" r:id="rId165"/>
    <p:sldId id="1240" r:id="rId16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FF3300"/>
    <a:srgbClr val="1FE115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8" autoAdjust="0"/>
    <p:restoredTop sz="85952" autoAdjust="0"/>
  </p:normalViewPr>
  <p:slideViewPr>
    <p:cSldViewPr>
      <p:cViewPr varScale="1">
        <p:scale>
          <a:sx n="93" d="100"/>
          <a:sy n="93" d="100"/>
        </p:scale>
        <p:origin x="12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13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66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32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04F8E-BFA4-49F6-890F-C2329342A467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6748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7763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55051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79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6456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96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55946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4951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97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24044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98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44665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103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106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29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8773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123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124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125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1FE8D-403F-4221-81ED-468BAB8FF808}" type="slidenum">
              <a:rPr lang="en-US" altLang="en-US"/>
              <a:pPr>
                <a:spcBef>
                  <a:spcPct val="0"/>
                </a:spcBef>
              </a:pPr>
              <a:t>132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41254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15E8B7-EC7C-4D1D-B715-17F066DACEEE}" type="slidenum">
              <a:rPr lang="en-US" altLang="en-US"/>
              <a:pPr>
                <a:spcBef>
                  <a:spcPct val="0"/>
                </a:spcBef>
              </a:pPr>
              <a:t>134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612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135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971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944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DA27F-F941-470D-AB78-C5383DC58DBF}" type="slidenum">
              <a:rPr lang="en-US" altLang="en-US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8064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760FE2-0A3E-4211-A9C6-8D8BB273B74E}" type="slidenum">
              <a:rPr lang="en-US" altLang="en-US"/>
              <a:pPr>
                <a:spcBef>
                  <a:spcPct val="0"/>
                </a:spcBef>
              </a:pPr>
              <a:t>138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639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30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86293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A02FC7-860B-478F-9E8F-962A50EFAE32}" type="slidenum">
              <a:rPr lang="en-US" altLang="en-US"/>
              <a:pPr>
                <a:spcBef>
                  <a:spcPct val="0"/>
                </a:spcBef>
              </a:pPr>
              <a:t>142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8140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C7E5D0-0246-4A00-8496-BA4E86125C4E}" type="slidenum">
              <a:rPr lang="en-US" altLang="en-US"/>
              <a:pPr>
                <a:spcBef>
                  <a:spcPct val="0"/>
                </a:spcBef>
              </a:pPr>
              <a:t>143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691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54BFF6-BE59-4554-B42B-ABE4445D8486}" type="slidenum">
              <a:rPr lang="en-US" altLang="en-US"/>
              <a:pPr>
                <a:spcBef>
                  <a:spcPct val="0"/>
                </a:spcBef>
              </a:pPr>
              <a:t>145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55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907753-F500-4FE3-B83D-A504BAB4DE1D}" type="slidenum">
              <a:rPr lang="en-US" altLang="en-US"/>
              <a:pPr>
                <a:spcBef>
                  <a:spcPct val="0"/>
                </a:spcBef>
              </a:pPr>
              <a:t>147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33279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CC327F-BB5B-4EEF-AAA3-1EFADE10F9AD}" type="slidenum">
              <a:rPr lang="en-US" altLang="en-US"/>
              <a:pPr>
                <a:spcBef>
                  <a:spcPct val="0"/>
                </a:spcBef>
              </a:pPr>
              <a:t>148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2827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9E15F-215E-4745-BBD1-39A628E9F284}" type="slidenum">
              <a:rPr lang="en-US" altLang="en-US"/>
              <a:pPr/>
              <a:t>158</a:t>
            </a:fld>
            <a:endParaRPr lang="en-US" altLang="en-U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89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267B-FFEA-4ABC-81A6-A4A284D141AF}" type="slidenum">
              <a:rPr lang="en-US" altLang="en-US"/>
              <a:pPr/>
              <a:t>159</a:t>
            </a:fld>
            <a:endParaRPr lang="en-US" altLang="en-US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95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2E2909-5D8E-423D-A355-481528FCC3A6}" type="slidenum">
              <a:rPr lang="en-US" altLang="en-US" smtClean="0"/>
              <a:pPr>
                <a:spcBef>
                  <a:spcPct val="0"/>
                </a:spcBef>
              </a:pPr>
              <a:t>160</a:t>
            </a:fld>
            <a:endParaRPr lang="en-US" altLang="en-US" smtClean="0"/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4276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31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3054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579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33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902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34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4774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20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21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0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8.bin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shb.nlm.nih.gov/treeView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browser.ihtsdotools.org/index-ie.html?perspective=full&amp;conceptId1=123037004&amp;edition=en-edition&amp;release=v20180731&amp;server=http://browser.ihtsdotools.org/api/v1/snomed&amp;langRefset=900000000000509007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</a:t>
            </a:r>
            <a:r>
              <a:rPr lang="en-US" sz="3200" dirty="0"/>
              <a:t>O</a:t>
            </a:r>
            <a:r>
              <a:rPr lang="en-US" sz="3200" dirty="0" smtClean="0"/>
              <a:t>ntology</a:t>
            </a:r>
            <a:br>
              <a:rPr lang="en-US" sz="3200" dirty="0" smtClean="0"/>
            </a:br>
            <a:r>
              <a:rPr lang="en-US" sz="3200" dirty="0" smtClean="0"/>
              <a:t>for Biomedical </a:t>
            </a:r>
            <a:r>
              <a:rPr lang="en-US" sz="3200" dirty="0" err="1" smtClean="0"/>
              <a:t>Informaticists</a:t>
            </a:r>
            <a:r>
              <a:rPr lang="en-US" sz="3200" dirty="0" smtClean="0"/>
              <a:t>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 26, 2018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Also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representations</a:t>
            </a:r>
            <a:r>
              <a:rPr lang="nl-BE" altLang="en-US" dirty="0" smtClean="0"/>
              <a:t> are real!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 smtClean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 smtClean="0"/>
              <a:t>are (meta-) physically the way they are,</a:t>
            </a:r>
          </a:p>
          <a:p>
            <a:pPr marL="401638" lvl="1" indent="-233363"/>
            <a:r>
              <a:rPr lang="en-US" altLang="en-US" sz="1600" dirty="0" smtClean="0"/>
              <a:t>relate to each other in an objective way,</a:t>
            </a:r>
          </a:p>
          <a:p>
            <a:pPr marL="401638" lvl="1" indent="-233363"/>
            <a:r>
              <a:rPr lang="en-US" altLang="en-US" sz="1600" dirty="0" smtClean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 smtClean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 smtClean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 smtClean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 smtClean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152055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counterparts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 reality of (some of)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general terms used in the formulation of scientific </a:t>
            </a:r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concrete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individual entities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(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‘Types’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Defined classes:	human being in Buffalo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biomedical informatics?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 smtClean="0"/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</a:t>
            </a:r>
            <a:r>
              <a:rPr lang="en-US" altLang="en-US" dirty="0" smtClean="0">
                <a:solidFill>
                  <a:srgbClr val="000066"/>
                </a:solidFill>
              </a:rPr>
              <a:t>type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Photograph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648131"/>
            <a:ext cx="5320008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Continuants </a:t>
            </a:r>
            <a:r>
              <a:rPr lang="en-US" dirty="0" smtClean="0">
                <a:sym typeface="Wingdings" panose="05000000000000000000" pitchFamily="2" charset="2"/>
              </a:rPr>
              <a:t> </a:t>
            </a:r>
            <a:r>
              <a:rPr lang="en-US" dirty="0" err="1" smtClean="0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ontological square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9600" y="5079024"/>
            <a:ext cx="6096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i="1" u="sng" dirty="0" smtClean="0">
                <a:solidFill>
                  <a:schemeClr val="bg1"/>
                </a:solidFill>
              </a:rPr>
              <a:t>at t</a:t>
            </a:r>
            <a:endParaRPr lang="en-US" i="1" u="sng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Simple, yet seemingly hard to grasp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524000"/>
            <a:ext cx="9144000" cy="1943273"/>
            <a:chOff x="0" y="2933527"/>
            <a:chExt cx="9144000" cy="194327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2933527"/>
              <a:ext cx="9144000" cy="19432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2933527"/>
              <a:ext cx="9144000" cy="1857548"/>
              <a:chOff x="0" y="2933527"/>
              <a:chExt cx="9144000" cy="18575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933527"/>
                <a:ext cx="9144000" cy="99094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2525" y="3502561"/>
                <a:ext cx="2595562" cy="38363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3924300"/>
                <a:ext cx="7048500" cy="33521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1556" y="3929150"/>
                <a:ext cx="1431443" cy="29897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800" y="4257675"/>
                <a:ext cx="6086475" cy="5334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28065" y="2959298"/>
                <a:ext cx="27831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Methods </a:t>
                </a:r>
                <a:r>
                  <a:rPr lang="en-US" sz="1300" b="0" dirty="0" err="1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Inf</a:t>
                </a:r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 Med 2011; 50: 203-216</a:t>
                </a:r>
                <a:endParaRPr lang="en-US" sz="1300" b="0" dirty="0">
                  <a:solidFill>
                    <a:schemeClr val="tx1"/>
                  </a:solidFill>
                  <a:latin typeface="AVGmdBU" panose="02000600000000000000" pitchFamily="2" charset="-128"/>
                  <a:ea typeface="AVGmdBU" panose="02000600000000000000" pitchFamily="2" charset="-128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60938"/>
            <a:ext cx="9191632" cy="3375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3460938"/>
            <a:ext cx="1981200" cy="6486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213" y="3471319"/>
            <a:ext cx="1841787" cy="529896"/>
            <a:chOff x="63213" y="3604669"/>
            <a:chExt cx="1841787" cy="529896"/>
          </a:xfrm>
        </p:grpSpPr>
        <p:sp>
          <p:nvSpPr>
            <p:cNvPr id="14" name="TextBox 13"/>
            <p:cNvSpPr txBox="1"/>
            <p:nvPr/>
          </p:nvSpPr>
          <p:spPr>
            <a:xfrm>
              <a:off x="63213" y="3604669"/>
              <a:ext cx="1354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Page 205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152400" y="4023890"/>
              <a:ext cx="1752600" cy="11067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could the distinction account for it ?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771774" y="1752600"/>
          <a:ext cx="629602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771774" y="2362200"/>
            <a:ext cx="62858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771774" y="1752600"/>
            <a:ext cx="1" cy="609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ounded Rectangle 20"/>
          <p:cNvSpPr/>
          <p:nvPr/>
        </p:nvSpPr>
        <p:spPr bwMode="auto">
          <a:xfrm>
            <a:off x="6498748" y="4953000"/>
            <a:ext cx="2097088" cy="11925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400800" y="2748973"/>
            <a:ext cx="2195036" cy="12306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Irreversible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198" y="2748973"/>
            <a:ext cx="51662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‘the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distinction between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continuants and </a:t>
            </a:r>
            <a:r>
              <a:rPr lang="en-US" b="0" i="1" dirty="0" err="1">
                <a:solidFill>
                  <a:schemeClr val="bg1"/>
                </a:solidFill>
                <a:latin typeface="Minion-Regular"/>
              </a:rPr>
              <a:t>occurrents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 does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not account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for the contrast between reversible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and irreversible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processes’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5422106"/>
            <a:ext cx="541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Maojo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Remesal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M, de la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Iglesia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Kulikowski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C.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Biomedical 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Ontologies: Toward scientific debate.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Methods </a:t>
            </a:r>
            <a:r>
              <a:rPr lang="de-DE" sz="1400" dirty="0">
                <a:solidFill>
                  <a:schemeClr val="bg1"/>
                </a:solidFill>
                <a:ea typeface="Times New Roman" panose="02020603050405020304" pitchFamily="18" charset="0"/>
              </a:rPr>
              <a:t>Inf Med 2011; 50 (3</a:t>
            </a:r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):203-216.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this-5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878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879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880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881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dirty="0" smtClean="0"/>
              <a:t>What happens if you don’t pay attention to these distinctions?</a:t>
            </a: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Shopping for ‘chicken’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076"/>
            <a:ext cx="9144000" cy="62359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257800" y="990600"/>
            <a:ext cx="2057400" cy="1600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" y="2011680"/>
            <a:ext cx="5174818" cy="47757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" y="487680"/>
            <a:ext cx="9138141" cy="63721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600200" y="5029200"/>
            <a:ext cx="22860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2400"/>
            <a:ext cx="6009834" cy="48768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status US / OECD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39737" cy="6248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0700" y="6129842"/>
            <a:ext cx="3595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Arial" panose="020B0604020202020204" pitchFamily="34" charset="0"/>
              </a:rPr>
              <a:t>Health at a Glance 2017: </a:t>
            </a:r>
            <a:endParaRPr lang="en-US" sz="2000" b="0" dirty="0" smtClean="0">
              <a:latin typeface="Arial" panose="020B0604020202020204" pitchFamily="34" charset="0"/>
            </a:endParaRPr>
          </a:p>
          <a:p>
            <a:r>
              <a:rPr lang="en-US" sz="2000" b="0" dirty="0" smtClean="0">
                <a:latin typeface="Arial" panose="020B0604020202020204" pitchFamily="34" charset="0"/>
              </a:rPr>
              <a:t>USA/OECD </a:t>
            </a:r>
            <a:r>
              <a:rPr lang="en-US" sz="2000" b="0" dirty="0">
                <a:latin typeface="Arial" panose="020B0604020202020204" pitchFamily="34" charset="0"/>
              </a:rPr>
              <a:t>Indicators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98" y="990600"/>
            <a:ext cx="6194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good is healthcare in the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0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Considered to be true in NDO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76400"/>
            <a:ext cx="487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odily processes exist,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Neurodegeneration exists,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neurodegenerations are pathological processes,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typical </a:t>
            </a:r>
            <a:r>
              <a:rPr lang="en-US" dirty="0" err="1" smtClean="0"/>
              <a:t>Alzheimers</a:t>
            </a:r>
            <a:r>
              <a:rPr lang="en-US" dirty="0" smtClean="0"/>
              <a:t> disease course exist,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All typical </a:t>
            </a:r>
            <a:r>
              <a:rPr lang="en-US" dirty="0" err="1" smtClean="0"/>
              <a:t>Alzheimers</a:t>
            </a:r>
            <a:r>
              <a:rPr lang="en-US" dirty="0" smtClean="0"/>
              <a:t> disease courses have some part which is a neurodegeneration,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1119"/>
            <a:ext cx="3683714" cy="49582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Considered to be true in NDO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76400"/>
            <a:ext cx="4564062" cy="4953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1676400"/>
            <a:ext cx="3962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0" indent="0"/>
            <a:r>
              <a:rPr lang="en-US" sz="25000" kern="0" dirty="0" smtClean="0"/>
              <a:t> ?</a:t>
            </a:r>
            <a:endParaRPr lang="en-US" sz="25000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8975" y="1322387"/>
            <a:ext cx="8378825" cy="4821238"/>
            <a:chOff x="688975" y="1322387"/>
            <a:chExt cx="8378825" cy="48212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900" y="1322387"/>
              <a:ext cx="4762500" cy="3152775"/>
            </a:xfrm>
            <a:prstGeom prst="rect">
              <a:avLst/>
            </a:prstGeom>
          </p:spPr>
        </p:pic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688975" y="3409950"/>
              <a:ext cx="8378825" cy="2733675"/>
              <a:chOff x="297" y="2458"/>
              <a:chExt cx="5326" cy="1722"/>
            </a:xfrm>
          </p:grpSpPr>
          <p:sp>
            <p:nvSpPr>
              <p:cNvPr id="16389" name="Rectangle 4"/>
              <p:cNvSpPr>
                <a:spLocks noChangeArrowheads="1"/>
              </p:cNvSpPr>
              <p:nvPr/>
            </p:nvSpPr>
            <p:spPr bwMode="auto">
              <a:xfrm>
                <a:off x="586" y="2458"/>
                <a:ext cx="2567" cy="291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390" name="Rectangle 5"/>
              <p:cNvSpPr>
                <a:spLocks noChangeArrowheads="1"/>
              </p:cNvSpPr>
              <p:nvPr/>
            </p:nvSpPr>
            <p:spPr bwMode="auto">
              <a:xfrm>
                <a:off x="297" y="3862"/>
                <a:ext cx="2282" cy="291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391" name="Text Box 6"/>
              <p:cNvSpPr txBox="1">
                <a:spLocks noChangeArrowheads="1"/>
              </p:cNvSpPr>
              <p:nvPr/>
            </p:nvSpPr>
            <p:spPr bwMode="auto">
              <a:xfrm>
                <a:off x="3482" y="3202"/>
                <a:ext cx="2141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chemeClr val="bg1"/>
                    </a:solidFill>
                  </a:rPr>
                  <a:t>Refer to the size of the books that do not fit on a normal Border’s Bookshop shelf</a:t>
                </a:r>
              </a:p>
            </p:txBody>
          </p:sp>
          <p:sp>
            <p:nvSpPr>
              <p:cNvPr id="16392" name="Line 8"/>
              <p:cNvSpPr>
                <a:spLocks noChangeShapeType="1"/>
              </p:cNvSpPr>
              <p:nvPr/>
            </p:nvSpPr>
            <p:spPr bwMode="auto">
              <a:xfrm flipH="1" flipV="1">
                <a:off x="2784" y="2806"/>
                <a:ext cx="735" cy="44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3" name="Line 9"/>
              <p:cNvSpPr>
                <a:spLocks noChangeShapeType="1"/>
              </p:cNvSpPr>
              <p:nvPr/>
            </p:nvSpPr>
            <p:spPr bwMode="auto">
              <a:xfrm flipH="1">
                <a:off x="2584" y="3615"/>
                <a:ext cx="924" cy="40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4" name="Line 10"/>
              <p:cNvSpPr>
                <a:spLocks noChangeShapeType="1"/>
              </p:cNvSpPr>
              <p:nvPr/>
            </p:nvSpPr>
            <p:spPr bwMode="auto">
              <a:xfrm flipV="1">
                <a:off x="634" y="2743"/>
                <a:ext cx="923" cy="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5" name="Line 11"/>
              <p:cNvSpPr>
                <a:spLocks noChangeShapeType="1"/>
              </p:cNvSpPr>
              <p:nvPr/>
            </p:nvSpPr>
            <p:spPr bwMode="auto">
              <a:xfrm>
                <a:off x="343" y="4102"/>
                <a:ext cx="87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" name="Oval 3"/>
            <p:cNvSpPr/>
            <p:nvPr/>
          </p:nvSpPr>
          <p:spPr bwMode="auto">
            <a:xfrm>
              <a:off x="7010400" y="1524000"/>
              <a:ext cx="1752600" cy="533400"/>
            </a:xfrm>
            <a:prstGeom prst="ellips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smtClean="0"/>
              <a:t>Border’s classification of medicine: what’s wrong ?</a:t>
            </a:r>
            <a:endParaRPr lang="nl-NL" alt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800" i="1" dirty="0" smtClean="0"/>
              <a:t>Medicine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Mental health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Internal medicine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Endocrinology</a:t>
            </a:r>
          </a:p>
          <a:p>
            <a:pPr marL="858838" lvl="3" indent="-168275" eaLnBrk="1" hangingPunct="1">
              <a:lnSpc>
                <a:spcPct val="90000"/>
              </a:lnSpc>
            </a:pPr>
            <a:r>
              <a:rPr lang="nl-BE" altLang="en-US" sz="2800" i="1" dirty="0" smtClean="0"/>
              <a:t>Oversized endocrinology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Gastro-enterology</a:t>
            </a:r>
          </a:p>
          <a:p>
            <a:pPr marL="746125" lvl="2" indent="-288925" eaLnBrk="1" hangingPunct="1">
              <a:lnSpc>
                <a:spcPct val="90000"/>
              </a:lnSpc>
            </a:pPr>
            <a:r>
              <a:rPr lang="nl-BE" altLang="en-US" sz="2800" i="1" dirty="0" smtClean="0"/>
              <a:t>...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Pediatrics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...</a:t>
            </a:r>
          </a:p>
          <a:p>
            <a:pPr marL="457200" lvl="1" indent="-223838" eaLnBrk="1" hangingPunct="1">
              <a:lnSpc>
                <a:spcPct val="90000"/>
              </a:lnSpc>
            </a:pPr>
            <a:r>
              <a:rPr lang="nl-BE" altLang="en-US" i="1" dirty="0" smtClean="0"/>
              <a:t>Oversized medicine</a:t>
            </a:r>
            <a:endParaRPr lang="nl-NL" altLang="en-US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type of mistake </a:t>
            </a:r>
            <a:r>
              <a:rPr lang="en-US" altLang="en-US" dirty="0" smtClean="0"/>
              <a:t>in </a:t>
            </a:r>
            <a:r>
              <a:rPr lang="en-US" altLang="en-US" dirty="0" smtClean="0"/>
              <a:t>ICHD?</a:t>
            </a:r>
            <a:endParaRPr lang="en-US" altLang="en-US" dirty="0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  Painful trigeminal neuropathy attributed to MS plaque</a:t>
            </a:r>
            <a:r>
              <a:rPr lang="en-US" altLang="en-US" smtClean="0"/>
              <a:t>’</a:t>
            </a:r>
          </a:p>
          <a:p>
            <a:r>
              <a:rPr lang="en-US" altLang="en-US" smtClean="0"/>
              <a:t>‘</a:t>
            </a:r>
            <a:r>
              <a:rPr lang="en-US" altLang="en-US" b="1" i="1" u="sng" smtClean="0"/>
              <a:t>attributed to</a:t>
            </a:r>
            <a:r>
              <a:rPr lang="en-US" altLang="en-US" smtClean="0"/>
              <a:t>’ relates to somebody’s opinion about what is the case, not to what is the case.</a:t>
            </a:r>
          </a:p>
          <a:p>
            <a:pPr lvl="1"/>
            <a:r>
              <a:rPr lang="en-US" altLang="en-US" sz="2400" smtClean="0"/>
              <a:t>the mistake: a feature on the side of the clinician – his (not) knowing - is taken to be a feature on the side of the patient.</a:t>
            </a:r>
          </a:p>
          <a:p>
            <a:r>
              <a:rPr lang="en-US" altLang="en-US" smtClean="0"/>
              <a:t>Similar mistakes: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Probable migraine</a:t>
            </a:r>
            <a:r>
              <a:rPr lang="en-US" altLang="en-US" smtClean="0"/>
              <a:t>’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facial pain of unknown origin</a:t>
            </a:r>
            <a:r>
              <a:rPr lang="en-US" altLang="en-US" smtClean="0"/>
              <a:t>’  </a:t>
            </a:r>
            <a:r>
              <a:rPr lang="en-US" altLang="en-US" sz="1400" smtClean="0"/>
              <a:t>(not in ICHD)</a:t>
            </a:r>
            <a:r>
              <a:rPr lang="en-US" altLang="en-US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Locations: a good hierarchy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51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981200"/>
            <a:ext cx="4038600" cy="2565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FF0000"/>
                </a:solidFill>
              </a:rPr>
              <a:t>mereological</a:t>
            </a:r>
            <a:r>
              <a:rPr lang="en-US" altLang="en-US" dirty="0" smtClean="0">
                <a:solidFill>
                  <a:srgbClr val="FF0000"/>
                </a:solidFill>
              </a:rPr>
              <a:t> mess: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geographic entities with socio-political entities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space and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189" grpId="0" build="p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Commonwealth of Independent States [Z01.586.200]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European Union [Z01.586.300]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Germany [Z01.586.315]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260" grpId="0" build="p" animBg="1"/>
      <p:bldP spid="188826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Commonwealth of Independent States [Z01.586.200]  +</a:t>
            </a:r>
            <a:r>
              <a:rPr lang="en-US" altLang="en-US" sz="1800" dirty="0" smtClean="0"/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European Union [Z01.586.300]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Germany [Z01.586.315]  +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hierarchical structure should not represent distinct hierarchical relations unless they are formally characterized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Diabetes Mellitus in MeSH 2008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74875"/>
            <a:ext cx="4572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160588"/>
            <a:ext cx="38957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1725" y="3268663"/>
            <a:ext cx="6408738" cy="2173287"/>
            <a:chOff x="1494" y="2059"/>
            <a:chExt cx="4037" cy="1369"/>
          </a:xfrm>
        </p:grpSpPr>
        <p:sp>
          <p:nvSpPr>
            <p:cNvPr id="31759" name="Rectangle 6"/>
            <p:cNvSpPr>
              <a:spLocks noChangeArrowheads="1"/>
            </p:cNvSpPr>
            <p:nvPr/>
          </p:nvSpPr>
          <p:spPr bwMode="auto">
            <a:xfrm>
              <a:off x="1494" y="2869"/>
              <a:ext cx="1448" cy="13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31760" name="Group 7"/>
            <p:cNvGrpSpPr>
              <a:grpSpLocks/>
            </p:cNvGrpSpPr>
            <p:nvPr/>
          </p:nvGrpSpPr>
          <p:grpSpPr bwMode="auto">
            <a:xfrm>
              <a:off x="1500" y="2059"/>
              <a:ext cx="4031" cy="1369"/>
              <a:chOff x="1500" y="2059"/>
              <a:chExt cx="4031" cy="1369"/>
            </a:xfrm>
          </p:grpSpPr>
          <p:sp>
            <p:nvSpPr>
              <p:cNvPr id="31761" name="Rectangle 8"/>
              <p:cNvSpPr>
                <a:spLocks noChangeArrowheads="1"/>
              </p:cNvSpPr>
              <p:nvPr/>
            </p:nvSpPr>
            <p:spPr bwMode="auto">
              <a:xfrm>
                <a:off x="1500" y="2059"/>
                <a:ext cx="1448" cy="690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2" name="Rectangle 9"/>
              <p:cNvSpPr>
                <a:spLocks noChangeArrowheads="1"/>
              </p:cNvSpPr>
              <p:nvPr/>
            </p:nvSpPr>
            <p:spPr bwMode="auto">
              <a:xfrm>
                <a:off x="4083" y="2629"/>
                <a:ext cx="1448" cy="799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3" name="Line 10"/>
              <p:cNvSpPr>
                <a:spLocks noChangeShapeType="1"/>
              </p:cNvSpPr>
              <p:nvPr/>
            </p:nvSpPr>
            <p:spPr bwMode="auto">
              <a:xfrm>
                <a:off x="2926" y="2441"/>
                <a:ext cx="1180" cy="3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1"/>
              <p:cNvSpPr>
                <a:spLocks noChangeShapeType="1"/>
              </p:cNvSpPr>
              <p:nvPr/>
            </p:nvSpPr>
            <p:spPr bwMode="auto">
              <a:xfrm>
                <a:off x="2840" y="2937"/>
                <a:ext cx="1284" cy="40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1288" y="2882900"/>
            <a:ext cx="4838700" cy="1282700"/>
            <a:chOff x="2489" y="1816"/>
            <a:chExt cx="3048" cy="808"/>
          </a:xfrm>
        </p:grpSpPr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4089" y="1831"/>
              <a:ext cx="1448" cy="793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2726" y="1949"/>
              <a:ext cx="1409" cy="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Text Box 15"/>
            <p:cNvSpPr txBox="1">
              <a:spLocks noChangeArrowheads="1"/>
            </p:cNvSpPr>
            <p:nvPr/>
          </p:nvSpPr>
          <p:spPr bwMode="auto">
            <a:xfrm>
              <a:off x="2489" y="1816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787920" name="Text Box 16"/>
          <p:cNvSpPr txBox="1">
            <a:spLocks noChangeArrowheads="1"/>
          </p:cNvSpPr>
          <p:nvPr/>
        </p:nvSpPr>
        <p:spPr bwMode="auto">
          <a:xfrm>
            <a:off x="1589088" y="5792788"/>
            <a:ext cx="6118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Different set of more specific terms when different path from the top is taken.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3788" y="3452813"/>
            <a:ext cx="6407150" cy="1100137"/>
            <a:chOff x="1489" y="2175"/>
            <a:chExt cx="4036" cy="693"/>
          </a:xfrm>
        </p:grpSpPr>
        <p:sp>
          <p:nvSpPr>
            <p:cNvPr id="31753" name="Rectangle 18"/>
            <p:cNvSpPr>
              <a:spLocks noChangeArrowheads="1"/>
            </p:cNvSpPr>
            <p:nvPr/>
          </p:nvSpPr>
          <p:spPr bwMode="auto">
            <a:xfrm>
              <a:off x="1489" y="2748"/>
              <a:ext cx="1473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 flipV="1">
              <a:off x="2852" y="2208"/>
              <a:ext cx="1468" cy="59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Rectangle 20"/>
            <p:cNvSpPr>
              <a:spLocks noChangeArrowheads="1"/>
            </p:cNvSpPr>
            <p:nvPr/>
          </p:nvSpPr>
          <p:spPr bwMode="auto">
            <a:xfrm>
              <a:off x="4085" y="2175"/>
              <a:ext cx="1440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20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DM in MeSH 2018 (Sept 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066"/>
            <a:ext cx="9142288" cy="5615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905000"/>
            <a:ext cx="9144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57880" y="4912484"/>
            <a:ext cx="1851920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70984" y="5398440"/>
            <a:ext cx="153051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67344" y="5364822"/>
            <a:ext cx="2037112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941021" y="4255440"/>
            <a:ext cx="1683564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99038" y="4094252"/>
            <a:ext cx="224082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92890" y="1244030"/>
            <a:ext cx="9144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93637" y="5558302"/>
            <a:ext cx="2037112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12577" y="6175364"/>
            <a:ext cx="2240823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002280"/>
            <a:ext cx="3810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DM in MeSH 2018 (Sept 25)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066"/>
            <a:ext cx="9142288" cy="56159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70984" y="5398440"/>
            <a:ext cx="1530513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67344" y="5364822"/>
            <a:ext cx="2037112" cy="164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59428" y="5407004"/>
            <a:ext cx="536435" cy="164160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507822" y="5369104"/>
            <a:ext cx="863934" cy="149236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09600"/>
              <a:ext cx="9144000" cy="6248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4267200"/>
              <a:ext cx="3048000" cy="25908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19400" y="3070860"/>
            <a:ext cx="4838700" cy="3939540"/>
            <a:chOff x="2819400" y="3070860"/>
            <a:chExt cx="4838700" cy="3939540"/>
          </a:xfrm>
        </p:grpSpPr>
        <p:sp>
          <p:nvSpPr>
            <p:cNvPr id="9" name="TextBox 8"/>
            <p:cNvSpPr txBox="1"/>
            <p:nvPr/>
          </p:nvSpPr>
          <p:spPr>
            <a:xfrm>
              <a:off x="2819400" y="3070860"/>
              <a:ext cx="1447832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0" dirty="0" smtClean="0">
                  <a:solidFill>
                    <a:srgbClr val="FF0000"/>
                  </a:solidFill>
                </a:rPr>
                <a:t>}</a:t>
              </a:r>
              <a:endParaRPr lang="en-US" sz="25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6700" y="4267200"/>
              <a:ext cx="3581400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Expressed in OWL, but clearly violating the semantics of OWL!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67000" y="632240"/>
            <a:ext cx="6477000" cy="830997"/>
            <a:chOff x="2667000" y="632240"/>
            <a:chExt cx="6477000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2705877" y="632240"/>
              <a:ext cx="643812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One of the biggest collections of biomedical informatics junk!!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667000" y="1066800"/>
              <a:ext cx="14478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350838" y="495300"/>
            <a:ext cx="8626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MeSH: some paths from top to Wolfram Syndrome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3828" name="Rectangle 9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3829" name="Rectangle 10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3831" name="Rectangle 12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3832" name="Rectangle 13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3" name="Rectangle 14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4" name="Rectangle 15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3835" name="Rectangle 16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3836" name="AutoShape 17"/>
            <p:cNvCxnSpPr>
              <a:cxnSpLocks noChangeShapeType="1"/>
              <a:stCxn id="33829" idx="2"/>
              <a:endCxn id="33830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7" name="AutoShape 18"/>
            <p:cNvCxnSpPr>
              <a:cxnSpLocks noChangeShapeType="1"/>
              <a:stCxn id="33830" idx="2"/>
              <a:endCxn id="33831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8" name="AutoShape 19"/>
            <p:cNvCxnSpPr>
              <a:cxnSpLocks noChangeShapeType="1"/>
              <a:stCxn id="33831" idx="2"/>
              <a:endCxn id="33832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9" name="AutoShape 20"/>
            <p:cNvCxnSpPr>
              <a:cxnSpLocks noChangeShapeType="1"/>
              <a:stCxn id="33832" idx="2"/>
              <a:endCxn id="33833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0" name="AutoShape 21"/>
            <p:cNvCxnSpPr>
              <a:cxnSpLocks noChangeShapeType="1"/>
              <a:stCxn id="33833" idx="2"/>
              <a:endCxn id="33834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1" name="AutoShape 22"/>
            <p:cNvCxnSpPr>
              <a:cxnSpLocks noChangeShapeType="1"/>
              <a:stCxn id="33834" idx="2"/>
              <a:endCxn id="33835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2" name="AutoShape 23"/>
            <p:cNvCxnSpPr>
              <a:cxnSpLocks noChangeShapeType="1"/>
              <a:stCxn id="33835" idx="2"/>
              <a:endCxn id="33828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3823" name="Rectangle 25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24" name="Rectangle 26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3825" name="AutoShape 27"/>
            <p:cNvCxnSpPr>
              <a:cxnSpLocks noChangeShapeType="1"/>
              <a:stCxn id="33823" idx="2"/>
              <a:endCxn id="33824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6" name="AutoShape 28"/>
            <p:cNvCxnSpPr>
              <a:cxnSpLocks noChangeShapeType="1"/>
              <a:stCxn id="33831" idx="2"/>
              <a:endCxn id="33823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7" name="AutoShape 29"/>
            <p:cNvCxnSpPr>
              <a:cxnSpLocks noChangeShapeType="1"/>
              <a:stCxn id="33824" idx="2"/>
              <a:endCxn id="33835" idx="0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3814" name="AutoShape 33"/>
            <p:cNvCxnSpPr>
              <a:cxnSpLocks noChangeShapeType="1"/>
              <a:stCxn id="33830" idx="2"/>
              <a:endCxn id="33816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3815" name="Group 60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3816" name="Rectangle 31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3817" name="Rectangle 32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818" name="AutoShape 34"/>
              <p:cNvCxnSpPr>
                <a:cxnSpLocks noChangeShapeType="1"/>
                <a:stCxn id="33816" idx="2"/>
                <a:endCxn id="33817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9" name="AutoShape 35"/>
              <p:cNvCxnSpPr>
                <a:cxnSpLocks noChangeShapeType="1"/>
                <a:stCxn id="33817" idx="2"/>
                <a:endCxn id="33835" idx="0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20" name="Rectangle 37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3821" name="AutoShape 40"/>
              <p:cNvCxnSpPr>
                <a:cxnSpLocks noChangeShapeType="1"/>
                <a:stCxn id="33820" idx="2"/>
                <a:endCxn id="33834" idx="0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22" name="AutoShape 41"/>
              <p:cNvCxnSpPr>
                <a:cxnSpLocks noChangeShapeType="1"/>
                <a:stCxn id="33816" idx="2"/>
                <a:endCxn id="33820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3805" name="Rectangle 43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06" name="Rectangle 44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3807" name="Rectangle 45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3808" name="Rectangle 46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9" name="AutoShape 47"/>
            <p:cNvCxnSpPr>
              <a:cxnSpLocks noChangeShapeType="1"/>
              <a:stCxn id="33805" idx="2"/>
              <a:endCxn id="33806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0" name="AutoShape 48"/>
            <p:cNvCxnSpPr>
              <a:cxnSpLocks noChangeShapeType="1"/>
              <a:stCxn id="33806" idx="2"/>
              <a:endCxn id="33807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1" name="AutoShape 49"/>
            <p:cNvCxnSpPr>
              <a:cxnSpLocks noChangeShapeType="1"/>
              <a:stCxn id="33807" idx="2"/>
              <a:endCxn id="33808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AutoShape 50"/>
            <p:cNvCxnSpPr>
              <a:cxnSpLocks noChangeShapeType="1"/>
              <a:stCxn id="33830" idx="2"/>
              <a:endCxn id="33805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3" name="AutoShape 51"/>
            <p:cNvCxnSpPr>
              <a:cxnSpLocks noChangeShapeType="1"/>
              <a:stCxn id="33808" idx="2"/>
              <a:endCxn id="33828" idx="0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3800" name="Rectangle 53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3801" name="Rectangle 54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2" name="AutoShape 55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56"/>
            <p:cNvCxnSpPr>
              <a:cxnSpLocks noChangeShapeType="1"/>
              <a:stCxn id="33830" idx="2"/>
              <a:endCxn id="33800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57"/>
            <p:cNvCxnSpPr>
              <a:cxnSpLocks noChangeShapeType="1"/>
              <a:stCxn id="33801" idx="2"/>
              <a:endCxn id="33806" idx="0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58763" y="425450"/>
            <a:ext cx="8753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What would it mean if used in the context of a patient ?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5891" name="Rectangle 4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5892" name="Rectangle 5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5893" name="Rectangle 6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5894" name="Rectangle 7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5895" name="Rectangle 8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7" name="Rectangle 10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5898" name="Rectangle 11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5899" name="AutoShape 12"/>
            <p:cNvCxnSpPr>
              <a:cxnSpLocks noChangeShapeType="1"/>
              <a:stCxn id="35892" idx="2"/>
              <a:endCxn id="35893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0" name="AutoShape 13"/>
            <p:cNvCxnSpPr>
              <a:cxnSpLocks noChangeShapeType="1"/>
              <a:stCxn id="35893" idx="2"/>
              <a:endCxn id="35894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1" name="AutoShape 14"/>
            <p:cNvCxnSpPr>
              <a:cxnSpLocks noChangeShapeType="1"/>
              <a:stCxn id="35894" idx="2"/>
              <a:endCxn id="35895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2" name="AutoShape 15"/>
            <p:cNvCxnSpPr>
              <a:cxnSpLocks noChangeShapeType="1"/>
              <a:stCxn id="35895" idx="2"/>
              <a:endCxn id="35896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3" name="AutoShape 16"/>
            <p:cNvCxnSpPr>
              <a:cxnSpLocks noChangeShapeType="1"/>
              <a:stCxn id="35896" idx="2"/>
              <a:endCxn id="35897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4" name="AutoShape 17"/>
            <p:cNvCxnSpPr>
              <a:cxnSpLocks noChangeShapeType="1"/>
              <a:stCxn id="35897" idx="2"/>
              <a:endCxn id="35898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5" name="AutoShape 18"/>
            <p:cNvCxnSpPr>
              <a:cxnSpLocks noChangeShapeType="1"/>
              <a:stCxn id="35898" idx="2"/>
              <a:endCxn id="35891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5844" name="Object 51"/>
          <p:cNvGraphicFramePr>
            <a:graphicFrameLocks noGrp="1" noChangeAspect="1"/>
          </p:cNvGraphicFramePr>
          <p:nvPr>
            <p:ph idx="1"/>
          </p:nvPr>
        </p:nvGraphicFramePr>
        <p:xfrm>
          <a:off x="431800" y="5705475"/>
          <a:ext cx="9747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0" name="Photo Editor-foto" r:id="rId4" imgW="3457143" imgH="4086795" progId="MSPhotoEd.3">
                  <p:embed/>
                </p:oleObj>
              </mc:Choice>
              <mc:Fallback>
                <p:oleObj name="Photo Editor-foto" r:id="rId4" imgW="3457143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705475"/>
                        <a:ext cx="9747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3"/>
          <p:cNvSpPr>
            <a:spLocks noChangeShapeType="1"/>
          </p:cNvSpPr>
          <p:nvPr/>
        </p:nvSpPr>
        <p:spPr bwMode="auto">
          <a:xfrm>
            <a:off x="1476375" y="6654800"/>
            <a:ext cx="1193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4"/>
          <p:cNvSpPr txBox="1">
            <a:spLocks noChangeArrowheads="1"/>
          </p:cNvSpPr>
          <p:nvPr/>
        </p:nvSpPr>
        <p:spPr bwMode="auto">
          <a:xfrm>
            <a:off x="1744663" y="6188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has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5886" name="Rectangle 56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87" name="Rectangle 57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5888" name="AutoShape 58"/>
            <p:cNvCxnSpPr>
              <a:cxnSpLocks noChangeShapeType="1"/>
              <a:stCxn id="35886" idx="2"/>
              <a:endCxn id="35887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59"/>
            <p:cNvCxnSpPr>
              <a:cxnSpLocks noChangeShapeType="1"/>
              <a:endCxn id="35886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60"/>
            <p:cNvCxnSpPr>
              <a:cxnSpLocks noChangeShapeType="1"/>
              <a:stCxn id="35887" idx="2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5877" name="AutoShape 62"/>
            <p:cNvCxnSpPr>
              <a:cxnSpLocks noChangeShapeType="1"/>
              <a:endCxn id="35879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878" name="Group 63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5879" name="Rectangle 64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5880" name="Rectangle 65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881" name="AutoShape 66"/>
              <p:cNvCxnSpPr>
                <a:cxnSpLocks noChangeShapeType="1"/>
                <a:stCxn id="35879" idx="2"/>
                <a:endCxn id="35880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2" name="AutoShape 67"/>
              <p:cNvCxnSpPr>
                <a:cxnSpLocks noChangeShapeType="1"/>
                <a:stCxn id="35880" idx="2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883" name="Rectangle 68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5884" name="AutoShape 69"/>
              <p:cNvCxnSpPr>
                <a:cxnSpLocks noChangeShapeType="1"/>
                <a:stCxn id="35883" idx="2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5" name="AutoShape 70"/>
              <p:cNvCxnSpPr>
                <a:cxnSpLocks noChangeShapeType="1"/>
                <a:stCxn id="35879" idx="2"/>
                <a:endCxn id="35883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5872" name="Rectangle 72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5873" name="Rectangle 73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74" name="AutoShape 74"/>
            <p:cNvCxnSpPr>
              <a:cxnSpLocks noChangeShapeType="1"/>
              <a:stCxn id="35872" idx="2"/>
              <a:endCxn id="35873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5" name="AutoShape 75"/>
            <p:cNvCxnSpPr>
              <a:cxnSpLocks noChangeShapeType="1"/>
              <a:endCxn id="35872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6" name="AutoShape 76"/>
            <p:cNvCxnSpPr>
              <a:cxnSpLocks noChangeShapeType="1"/>
              <a:stCxn id="35873" idx="2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5863" name="Rectangle 78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64" name="Rectangle 79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5865" name="Rectangle 80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5866" name="Rectangle 81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67" name="AutoShape 82"/>
            <p:cNvCxnSpPr>
              <a:cxnSpLocks noChangeShapeType="1"/>
              <a:stCxn id="35863" idx="2"/>
              <a:endCxn id="35864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8" name="AutoShape 83"/>
            <p:cNvCxnSpPr>
              <a:cxnSpLocks noChangeShapeType="1"/>
              <a:stCxn id="35864" idx="2"/>
              <a:endCxn id="35865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9" name="AutoShape 84"/>
            <p:cNvCxnSpPr>
              <a:cxnSpLocks noChangeShapeType="1"/>
              <a:stCxn id="35865" idx="2"/>
              <a:endCxn id="35866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0" name="AutoShape 85"/>
            <p:cNvCxnSpPr>
              <a:cxnSpLocks noChangeShapeType="1"/>
              <a:endCxn id="35863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86"/>
            <p:cNvCxnSpPr>
              <a:cxnSpLocks noChangeShapeType="1"/>
              <a:stCxn id="35866" idx="2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708775" y="1373188"/>
            <a:ext cx="2317750" cy="2330450"/>
            <a:chOff x="4226" y="865"/>
            <a:chExt cx="1460" cy="1468"/>
          </a:xfrm>
        </p:grpSpPr>
        <p:sp>
          <p:nvSpPr>
            <p:cNvPr id="35860" name="Rectangle 87"/>
            <p:cNvSpPr>
              <a:spLocks noChangeArrowheads="1"/>
            </p:cNvSpPr>
            <p:nvPr/>
          </p:nvSpPr>
          <p:spPr bwMode="auto">
            <a:xfrm>
              <a:off x="4226" y="1597"/>
              <a:ext cx="1460" cy="33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1" name="Rectangle 88"/>
            <p:cNvSpPr>
              <a:spLocks noChangeArrowheads="1"/>
            </p:cNvSpPr>
            <p:nvPr/>
          </p:nvSpPr>
          <p:spPr bwMode="auto">
            <a:xfrm>
              <a:off x="4277" y="2144"/>
              <a:ext cx="1358" cy="18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2" name="Text Box 89"/>
            <p:cNvSpPr txBox="1">
              <a:spLocks noChangeArrowheads="1"/>
            </p:cNvSpPr>
            <p:nvPr/>
          </p:nvSpPr>
          <p:spPr bwMode="auto">
            <a:xfrm>
              <a:off x="4595" y="865"/>
              <a:ext cx="8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FF0000"/>
                  </a:solidFill>
                </a:rPr>
                <a:t>???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531938" y="3579813"/>
            <a:ext cx="1411287" cy="2667000"/>
            <a:chOff x="965" y="2255"/>
            <a:chExt cx="889" cy="1680"/>
          </a:xfrm>
        </p:grpSpPr>
        <p:grpSp>
          <p:nvGrpSpPr>
            <p:cNvPr id="35853" name="Group 96"/>
            <p:cNvGrpSpPr>
              <a:grpSpLocks/>
            </p:cNvGrpSpPr>
            <p:nvPr/>
          </p:nvGrpSpPr>
          <p:grpSpPr bwMode="auto">
            <a:xfrm>
              <a:off x="965" y="2255"/>
              <a:ext cx="889" cy="1680"/>
              <a:chOff x="965" y="2255"/>
              <a:chExt cx="889" cy="1680"/>
            </a:xfrm>
          </p:grpSpPr>
          <p:sp>
            <p:nvSpPr>
              <p:cNvPr id="35855" name="Line 91"/>
              <p:cNvSpPr>
                <a:spLocks noChangeShapeType="1"/>
              </p:cNvSpPr>
              <p:nvPr/>
            </p:nvSpPr>
            <p:spPr bwMode="auto">
              <a:xfrm flipV="1">
                <a:off x="965" y="3552"/>
                <a:ext cx="757" cy="12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92"/>
              <p:cNvSpPr>
                <a:spLocks noChangeShapeType="1"/>
              </p:cNvSpPr>
              <p:nvPr/>
            </p:nvSpPr>
            <p:spPr bwMode="auto">
              <a:xfrm flipV="1">
                <a:off x="971" y="3112"/>
                <a:ext cx="797" cy="55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Line 93"/>
              <p:cNvSpPr>
                <a:spLocks noChangeShapeType="1"/>
              </p:cNvSpPr>
              <p:nvPr/>
            </p:nvSpPr>
            <p:spPr bwMode="auto">
              <a:xfrm flipV="1">
                <a:off x="982" y="2633"/>
                <a:ext cx="837" cy="103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Text Box 94"/>
              <p:cNvSpPr txBox="1">
                <a:spLocks noChangeArrowheads="1"/>
              </p:cNvSpPr>
              <p:nvPr/>
            </p:nvSpPr>
            <p:spPr bwMode="auto">
              <a:xfrm>
                <a:off x="1546" y="2255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FF00"/>
                    </a:solidFill>
                  </a:rPr>
                  <a:t>…</a:t>
                </a:r>
              </a:p>
            </p:txBody>
          </p:sp>
          <p:sp>
            <p:nvSpPr>
              <p:cNvPr id="35859" name="AutoShape 95"/>
              <p:cNvSpPr>
                <a:spLocks noChangeArrowheads="1"/>
              </p:cNvSpPr>
              <p:nvPr/>
            </p:nvSpPr>
            <p:spPr bwMode="auto">
              <a:xfrm>
                <a:off x="1277" y="3747"/>
                <a:ext cx="97" cy="188"/>
              </a:xfrm>
              <a:prstGeom prst="upArrow">
                <a:avLst>
                  <a:gd name="adj1" fmla="val 50000"/>
                  <a:gd name="adj2" fmla="val 48454"/>
                </a:avLst>
              </a:prstGeom>
              <a:noFill/>
              <a:ln w="28575" algn="ctr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854" name="Text Box 97"/>
            <p:cNvSpPr txBox="1">
              <a:spLocks noChangeArrowheads="1"/>
            </p:cNvSpPr>
            <p:nvPr/>
          </p:nvSpPr>
          <p:spPr bwMode="auto">
            <a:xfrm>
              <a:off x="1036" y="2825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has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MeSH, Sept 25,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86106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a particular (individual) is related in a specific way to a ‘class’, it should also be related in the same way to all the ‘superclasses’ of that class</a:t>
            </a:r>
          </a:p>
          <a:p>
            <a:pPr lvl="1" eaLnBrk="1" hangingPunct="1"/>
            <a:r>
              <a:rPr lang="en-US" altLang="en-US" smtClean="0"/>
              <a:t>Technically: “… to all the classes that </a:t>
            </a:r>
            <a:r>
              <a:rPr lang="en-US" altLang="en-US" b="1" i="1" u="sng" smtClean="0"/>
              <a:t>subsume</a:t>
            </a:r>
            <a:r>
              <a:rPr lang="en-US" altLang="en-US" smtClean="0"/>
              <a:t> that class”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A4AD1-0243-4EAE-AE50-21D4DD15E53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145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397"/>
            <a:ext cx="9144000" cy="5655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8"/>
            <a:ext cx="9144000" cy="1209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8400" y="62484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meshb.nlm.nih.gov/treeView</a:t>
            </a:r>
            <a:endParaRPr lang="en-US" sz="1400" dirty="0" smtClean="0"/>
          </a:p>
          <a:p>
            <a:r>
              <a:rPr lang="en-US" sz="1400" dirty="0" smtClean="0"/>
              <a:t>(Sept 25, 2018)</a:t>
            </a:r>
            <a:endParaRPr lang="en-US" sz="1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43917" y="1339449"/>
            <a:ext cx="3071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What’s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bad </a:t>
            </a:r>
            <a:r>
              <a:rPr lang="nl-BE" altLang="en-US" sz="2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practice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nl-NL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what is wrong here?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05000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227388"/>
            <a:ext cx="6215062" cy="1022350"/>
            <a:chOff x="1647" y="2315"/>
            <a:chExt cx="3915" cy="644"/>
          </a:xfrm>
        </p:grpSpPr>
        <p:sp>
          <p:nvSpPr>
            <p:cNvPr id="41996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2667000"/>
            <a:ext cx="6219825" cy="481013"/>
            <a:chOff x="1660" y="1962"/>
            <a:chExt cx="3918" cy="303"/>
          </a:xfrm>
        </p:grpSpPr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5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297363"/>
            <a:ext cx="6211888" cy="1428750"/>
            <a:chOff x="1654" y="2989"/>
            <a:chExt cx="3913" cy="900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3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fracture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97238" y="5783263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false synonymy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0"/>
          <p:cNvGrpSpPr>
            <a:grpSpLocks/>
          </p:cNvGrpSpPr>
          <p:nvPr/>
        </p:nvGrpSpPr>
        <p:grpSpPr bwMode="auto">
          <a:xfrm>
            <a:off x="342900" y="2578100"/>
            <a:ext cx="8542338" cy="3562350"/>
            <a:chOff x="322" y="1721"/>
            <a:chExt cx="5381" cy="2244"/>
          </a:xfrm>
        </p:grpSpPr>
        <p:sp>
          <p:nvSpPr>
            <p:cNvPr id="46099" name="Text Box 23"/>
            <p:cNvSpPr txBox="1">
              <a:spLocks noChangeArrowheads="1"/>
            </p:cNvSpPr>
            <p:nvPr/>
          </p:nvSpPr>
          <p:spPr bwMode="auto">
            <a:xfrm>
              <a:off x="322" y="1721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6100" name="Text Box 24"/>
            <p:cNvSpPr txBox="1">
              <a:spLocks noChangeArrowheads="1"/>
            </p:cNvSpPr>
            <p:nvPr/>
          </p:nvSpPr>
          <p:spPr bwMode="auto">
            <a:xfrm>
              <a:off x="905" y="2622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6101" name="Text Box 25"/>
            <p:cNvSpPr txBox="1">
              <a:spLocks noChangeArrowheads="1"/>
            </p:cNvSpPr>
            <p:nvPr/>
          </p:nvSpPr>
          <p:spPr bwMode="auto">
            <a:xfrm>
              <a:off x="407" y="3523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6102" name="Text Box 26"/>
            <p:cNvSpPr txBox="1">
              <a:spLocks noChangeArrowheads="1"/>
            </p:cNvSpPr>
            <p:nvPr/>
          </p:nvSpPr>
          <p:spPr bwMode="auto">
            <a:xfrm>
              <a:off x="654" y="2145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3" name="Text Box 27"/>
            <p:cNvSpPr txBox="1">
              <a:spLocks noChangeArrowheads="1"/>
            </p:cNvSpPr>
            <p:nvPr/>
          </p:nvSpPr>
          <p:spPr bwMode="auto">
            <a:xfrm>
              <a:off x="655" y="3017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4" name="Line 28"/>
            <p:cNvSpPr>
              <a:spLocks noChangeShapeType="1"/>
            </p:cNvSpPr>
            <p:nvPr/>
          </p:nvSpPr>
          <p:spPr bwMode="auto">
            <a:xfrm>
              <a:off x="1078" y="2161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29"/>
            <p:cNvSpPr>
              <a:spLocks noChangeShapeType="1"/>
            </p:cNvSpPr>
            <p:nvPr/>
          </p:nvSpPr>
          <p:spPr bwMode="auto">
            <a:xfrm>
              <a:off x="1050" y="3067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P           +                                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       P                    +                         Y</a:t>
            </a:r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		       P                    +                          Z</a:t>
            </a:r>
            <a:endParaRPr lang="en-US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1313" y="2578100"/>
            <a:ext cx="8542337" cy="3562350"/>
            <a:chOff x="225" y="1624"/>
            <a:chExt cx="5381" cy="2244"/>
          </a:xfrm>
        </p:grpSpPr>
        <p:sp>
          <p:nvSpPr>
            <p:cNvPr id="46085" name="Text Box 3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0000"/>
                  </a:solidFill>
                </a:rPr>
                <a:t>a fractured nasal bone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FF00"/>
                  </a:solidFill>
                </a:rPr>
                <a:t>a broken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00FF00"/>
                  </a:solidFill>
                </a:rPr>
                <a:t>a fracture of the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8" name="AutoShape 10"/>
            <p:cNvSpPr>
              <a:spLocks noChangeArrowheads="1"/>
            </p:cNvSpPr>
            <p:nvPr/>
          </p:nvSpPr>
          <p:spPr bwMode="auto">
            <a:xfrm>
              <a:off x="1495" y="214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89" name="AutoShape 11"/>
            <p:cNvSpPr>
              <a:spLocks noChangeArrowheads="1"/>
            </p:cNvSpPr>
            <p:nvPr/>
          </p:nvSpPr>
          <p:spPr bwMode="auto">
            <a:xfrm>
              <a:off x="1501" y="303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0" name="Line 12"/>
            <p:cNvSpPr>
              <a:spLocks noChangeShapeType="1"/>
            </p:cNvSpPr>
            <p:nvPr/>
          </p:nvSpPr>
          <p:spPr bwMode="auto">
            <a:xfrm flipV="1">
              <a:off x="1534" y="2161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3"/>
            <p:cNvSpPr>
              <a:spLocks noChangeShapeType="1"/>
            </p:cNvSpPr>
            <p:nvPr/>
          </p:nvSpPr>
          <p:spPr bwMode="auto">
            <a:xfrm flipV="1">
              <a:off x="1540" y="3039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6"/>
            <p:cNvSpPr>
              <a:spLocks noChangeArrowheads="1"/>
            </p:cNvSpPr>
            <p:nvPr/>
          </p:nvSpPr>
          <p:spPr bwMode="auto">
            <a:xfrm>
              <a:off x="2298" y="1699"/>
              <a:ext cx="313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3" name="Rectangle 17"/>
            <p:cNvSpPr>
              <a:spLocks noChangeArrowheads="1"/>
            </p:cNvSpPr>
            <p:nvPr/>
          </p:nvSpPr>
          <p:spPr bwMode="auto">
            <a:xfrm>
              <a:off x="2851" y="2594"/>
              <a:ext cx="2059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4" name="Rectangle 18"/>
            <p:cNvSpPr>
              <a:spLocks noChangeArrowheads="1"/>
            </p:cNvSpPr>
            <p:nvPr/>
          </p:nvSpPr>
          <p:spPr bwMode="auto">
            <a:xfrm>
              <a:off x="2367" y="3507"/>
              <a:ext cx="301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5" name="Line 19"/>
            <p:cNvSpPr>
              <a:spLocks noChangeShapeType="1"/>
            </p:cNvSpPr>
            <p:nvPr/>
          </p:nvSpPr>
          <p:spPr bwMode="auto">
            <a:xfrm>
              <a:off x="3189" y="2036"/>
              <a:ext cx="0" cy="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20"/>
            <p:cNvSpPr>
              <a:spLocks noChangeShapeType="1"/>
            </p:cNvSpPr>
            <p:nvPr/>
          </p:nvSpPr>
          <p:spPr bwMode="auto">
            <a:xfrm>
              <a:off x="3189" y="2925"/>
              <a:ext cx="0" cy="5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1"/>
            <p:cNvSpPr txBox="1">
              <a:spLocks noChangeArrowheads="1"/>
            </p:cNvSpPr>
            <p:nvPr/>
          </p:nvSpPr>
          <p:spPr bwMode="auto">
            <a:xfrm>
              <a:off x="2838" y="2043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6098" name="Text Box 22"/>
            <p:cNvSpPr txBox="1">
              <a:spLocks noChangeArrowheads="1"/>
            </p:cNvSpPr>
            <p:nvPr/>
          </p:nvSpPr>
          <p:spPr bwMode="auto">
            <a:xfrm>
              <a:off x="2821" y="293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the </a:t>
            </a:r>
            <a:r>
              <a:rPr lang="en-US" dirty="0" smtClean="0">
                <a:latin typeface="Arial" charset="0"/>
                <a:cs typeface="Arial" charset="0"/>
              </a:rPr>
              <a:t>mainstream </a:t>
            </a:r>
            <a:r>
              <a:rPr lang="en-US" dirty="0">
                <a:latin typeface="Arial" charset="0"/>
                <a:cs typeface="Arial" charset="0"/>
              </a:rPr>
              <a:t>view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and confusions in SNOMED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dirty="0"/>
              <a:t>concept</a:t>
            </a:r>
            <a:r>
              <a:rPr lang="en-US" dirty="0" smtClean="0"/>
              <a:t>’: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a clinical idea to which a unique concept identifier has been assigned</a:t>
            </a:r>
            <a:r>
              <a:rPr lang="en-US" dirty="0" smtClean="0"/>
              <a:t>’; </a:t>
            </a:r>
            <a:r>
              <a:rPr lang="en-US" dirty="0"/>
              <a:t>‘</a:t>
            </a:r>
            <a:r>
              <a:rPr lang="en-US" i="1" dirty="0"/>
              <a:t>the meaning of a concept can be determined from relationships to other concepts and from associated descriptions that include human readable terms</a:t>
            </a:r>
            <a:r>
              <a:rPr lang="en-US" dirty="0" smtClean="0"/>
              <a:t>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term is also stated to be a homonym </a:t>
            </a:r>
            <a:r>
              <a:rPr lang="en-US" dirty="0" smtClean="0"/>
              <a:t>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concept identifier</a:t>
            </a:r>
            <a:r>
              <a:rPr lang="en-US" dirty="0"/>
              <a:t>’ as well as for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/>
              <a:t>the real-world referent(s) of the concept identifier, that is, the class of entities in reality that the concept identifier represents</a:t>
            </a:r>
            <a:r>
              <a:rPr lang="en-US" dirty="0"/>
              <a:t>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6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Consequence: more confusion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14400" y="4175527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14400" y="4175527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 rot="1096724">
            <a:off x="579449" y="4259867"/>
            <a:ext cx="4872200" cy="140568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22914" y="5029200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22914" y="3376612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 rot="5222611">
            <a:off x="2514662" y="3348631"/>
            <a:ext cx="3200071" cy="2595212"/>
          </a:xfrm>
          <a:prstGeom prst="ellipse">
            <a:avLst/>
          </a:prstGeom>
          <a:noFill/>
          <a:ln w="3810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507" y="5382161"/>
            <a:ext cx="3067293" cy="1323439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Clear shift in meaning, incompatible with SNOMED CT’s change policy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9" idx="1"/>
            <a:endCxn id="6" idx="6"/>
          </p:cNvCxnSpPr>
          <p:nvPr/>
        </p:nvCxnSpPr>
        <p:spPr bwMode="auto">
          <a:xfrm flipH="1" flipV="1">
            <a:off x="4975514" y="5372100"/>
            <a:ext cx="1024993" cy="6717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7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b="1" i="1" u="sng" dirty="0" smtClean="0">
                <a:solidFill>
                  <a:srgbClr val="FF6600"/>
                </a:solidFill>
              </a:rPr>
              <a:t>outside</a:t>
            </a:r>
            <a:r>
              <a:rPr lang="en-US" dirty="0" smtClean="0"/>
              <a:t> an ontology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1752600"/>
            <a:ext cx="5372100" cy="461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286000"/>
            <a:ext cx="2819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What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versus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outside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SNOMED CT?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62000" y="3344285"/>
            <a:ext cx="1752600" cy="685800"/>
          </a:xfrm>
          <a:prstGeom prst="ellipse">
            <a:avLst/>
          </a:pr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1" y="5212140"/>
            <a:ext cx="3352800" cy="1569660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‘halfway’ concept: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enotes external entities but viewed through internal organization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9" idx="1"/>
            <a:endCxn id="6" idx="6"/>
          </p:cNvCxnSpPr>
          <p:nvPr/>
        </p:nvCxnSpPr>
        <p:spPr bwMode="auto">
          <a:xfrm flipH="1" flipV="1">
            <a:off x="2514600" y="3687185"/>
            <a:ext cx="3200401" cy="23097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 </a:t>
            </a:r>
            <a:r>
              <a:rPr lang="en-US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FF6600"/>
                </a:solidFill>
              </a:rPr>
              <a:t>outside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199"/>
            <a:ext cx="4924425" cy="5124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1000" y="1905000"/>
            <a:ext cx="3581400" cy="320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5943600"/>
            <a:ext cx="3581400" cy="725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541020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5682668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000" y="1600199"/>
            <a:ext cx="8610600" cy="5124449"/>
            <a:chOff x="381000" y="1600199"/>
            <a:chExt cx="8610600" cy="512444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5151580"/>
              <a:ext cx="3581400" cy="228600"/>
            </a:xfrm>
            <a:prstGeom prst="rect">
              <a:avLst/>
            </a:prstGeom>
            <a:solidFill>
              <a:srgbClr val="19FF81">
                <a:alpha val="50196"/>
              </a:srgbClr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62400" y="1600199"/>
              <a:ext cx="5029200" cy="5124449"/>
              <a:chOff x="3962400" y="1600199"/>
              <a:chExt cx="5029200" cy="512444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0" y="1600199"/>
                <a:ext cx="4419600" cy="512444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 bwMode="auto">
              <a:xfrm>
                <a:off x="4648200" y="1600200"/>
                <a:ext cx="4191000" cy="5068456"/>
              </a:xfrm>
              <a:prstGeom prst="rect">
                <a:avLst/>
              </a:prstGeom>
              <a:noFill/>
              <a:ln w="28575" cap="flat" cmpd="sng" algn="ctr">
                <a:solidFill>
                  <a:srgbClr val="19FF8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122" charset="0"/>
                  <a:ea typeface="+mn-ea"/>
                  <a:cs typeface="+mn-cs"/>
                </a:endParaRPr>
              </a:p>
            </p:txBody>
          </p:sp>
          <p:cxnSp>
            <p:nvCxnSpPr>
              <p:cNvPr id="14" name="Straight Arrow Connector 13"/>
              <p:cNvCxnSpPr>
                <a:stCxn id="11" idx="3"/>
              </p:cNvCxnSpPr>
              <p:nvPr/>
            </p:nvCxnSpPr>
            <p:spPr bwMode="auto">
              <a:xfrm flipV="1">
                <a:off x="3962400" y="5257800"/>
                <a:ext cx="685800" cy="808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19FF8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17" name="Rectangle 16"/>
          <p:cNvSpPr/>
          <p:nvPr/>
        </p:nvSpPr>
        <p:spPr bwMode="auto">
          <a:xfrm>
            <a:off x="385624" y="515158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5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SNOMED CT </a:t>
            </a:r>
            <a:r>
              <a:rPr lang="en-US" dirty="0" smtClean="0">
                <a:solidFill>
                  <a:srgbClr val="19FF81"/>
                </a:solidFill>
              </a:rPr>
              <a:t>inside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FF6600"/>
                </a:solidFill>
              </a:rPr>
              <a:t>outside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199"/>
            <a:ext cx="4924425" cy="5124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81000" y="1905000"/>
            <a:ext cx="3581400" cy="32004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1000" y="5943600"/>
            <a:ext cx="3581400" cy="7250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541020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1600199"/>
            <a:ext cx="8677275" cy="5124450"/>
            <a:chOff x="381000" y="1600199"/>
            <a:chExt cx="8677275" cy="512445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1000" y="5682668"/>
              <a:ext cx="3581400" cy="228600"/>
            </a:xfrm>
            <a:prstGeom prst="rect">
              <a:avLst/>
            </a:prstGeom>
            <a:solidFill>
              <a:srgbClr val="19FF81">
                <a:alpha val="50196"/>
              </a:srgbClr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1600199"/>
              <a:ext cx="4867275" cy="512445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4495800" y="1600199"/>
              <a:ext cx="4562474" cy="5124450"/>
            </a:xfrm>
            <a:prstGeom prst="rect">
              <a:avLst/>
            </a:prstGeom>
            <a:noFill/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22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62400" y="5791200"/>
              <a:ext cx="533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381000" y="5151580"/>
            <a:ext cx="3581400" cy="228600"/>
          </a:xfrm>
          <a:prstGeom prst="rect">
            <a:avLst/>
          </a:prstGeom>
          <a:noFill/>
          <a:ln w="28575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2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DB68A-9D44-4073-920F-D08D647C06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‘Adverse events’</a:t>
            </a:r>
            <a:endParaRPr lang="en-US" altLang="en-US" sz="4000" dirty="0"/>
          </a:p>
        </p:txBody>
      </p:sp>
      <p:sp>
        <p:nvSpPr>
          <p:cNvPr id="131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4025" lvl="1" indent="-454025">
              <a:lnSpc>
                <a:spcPct val="90000"/>
              </a:lnSpc>
              <a:buNone/>
            </a:pPr>
            <a:r>
              <a:rPr lang="en-US" altLang="en-US" sz="3200" dirty="0" err="1"/>
              <a:t>ReMINE’s</a:t>
            </a:r>
            <a:r>
              <a:rPr lang="en-US" altLang="en-US" sz="3200" dirty="0"/>
              <a:t> notion of adverse event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/>
            </a:pPr>
            <a:r>
              <a:rPr lang="en-US" altLang="en-US" sz="3200" dirty="0" smtClean="0"/>
              <a:t>an </a:t>
            </a:r>
            <a:r>
              <a:rPr lang="en-US" altLang="en-US" sz="3200" dirty="0"/>
              <a:t>‘</a:t>
            </a:r>
            <a:r>
              <a:rPr lang="en-US" altLang="en-US" sz="3200" b="1" i="1" dirty="0"/>
              <a:t>incident</a:t>
            </a:r>
            <a:r>
              <a:rPr lang="en-US" altLang="en-US" sz="3200" dirty="0"/>
              <a:t> [that] </a:t>
            </a:r>
            <a:r>
              <a:rPr lang="en-US" altLang="en-US" sz="3200" b="1" i="1" dirty="0"/>
              <a:t>occurred during the past</a:t>
            </a:r>
            <a:r>
              <a:rPr lang="en-US" altLang="en-US" sz="3200" i="1" dirty="0"/>
              <a:t> </a:t>
            </a:r>
            <a:r>
              <a:rPr lang="en-US" altLang="en-US" sz="3200" b="1" i="1" dirty="0"/>
              <a:t>and</a:t>
            </a:r>
            <a:r>
              <a:rPr lang="en-US" altLang="en-US" sz="3200" dirty="0"/>
              <a:t> [is] </a:t>
            </a:r>
            <a:r>
              <a:rPr lang="en-US" altLang="en-US" sz="3200" b="1" i="1" dirty="0"/>
              <a:t>documented in a database of adverse events</a:t>
            </a:r>
            <a:r>
              <a:rPr lang="en-US" altLang="en-US" sz="3200" dirty="0"/>
              <a:t>’</a:t>
            </a:r>
          </a:p>
          <a:p>
            <a:pPr marL="2289175" lvl="3" indent="-381000">
              <a:lnSpc>
                <a:spcPct val="90000"/>
              </a:lnSpc>
            </a:pPr>
            <a:r>
              <a:rPr lang="en-US" altLang="en-US" dirty="0"/>
              <a:t>Stefano </a:t>
            </a:r>
            <a:r>
              <a:rPr lang="en-US" altLang="en-US" dirty="0" err="1"/>
              <a:t>Arici</a:t>
            </a:r>
            <a:r>
              <a:rPr lang="en-US" altLang="en-US" dirty="0"/>
              <a:t>, Paolo </a:t>
            </a:r>
            <a:r>
              <a:rPr lang="en-US" altLang="en-US" dirty="0" err="1"/>
              <a:t>Bertele</a:t>
            </a:r>
            <a:r>
              <a:rPr lang="en-US" altLang="en-US" dirty="0"/>
              <a:t>. </a:t>
            </a:r>
            <a:r>
              <a:rPr lang="en-US" altLang="en-US" dirty="0" err="1"/>
              <a:t>ReMINE</a:t>
            </a:r>
            <a:r>
              <a:rPr lang="en-US" altLang="en-US" dirty="0"/>
              <a:t> Deliverable D4.1 – RAPS Taxonomy: approach and definition. V1.0 (Final) August 8, 2008. (p21)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3600" dirty="0"/>
              <a:t>		</a:t>
            </a:r>
            <a:r>
              <a:rPr lang="en-US" altLang="en-US" dirty="0"/>
              <a:t>… which is a ‘</a:t>
            </a:r>
            <a:r>
              <a:rPr lang="en-US" altLang="en-US" b="1" i="1" dirty="0" err="1"/>
              <a:t>perdurant</a:t>
            </a:r>
            <a:r>
              <a:rPr lang="en-US" altLang="en-US" dirty="0"/>
              <a:t>’</a:t>
            </a:r>
            <a:r>
              <a:rPr lang="en-US" altLang="en-US" sz="36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(p26)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2800" dirty="0"/>
              <a:t>		</a:t>
            </a:r>
            <a:r>
              <a:rPr lang="en-US" altLang="en-US" dirty="0"/>
              <a:t>… ‘</a:t>
            </a:r>
            <a:r>
              <a:rPr lang="en-US" altLang="en-US" b="1" i="1" dirty="0"/>
              <a:t>that occurs to a patient</a:t>
            </a:r>
            <a:r>
              <a:rPr lang="en-US" altLang="en-US" dirty="0"/>
              <a:t>’</a:t>
            </a:r>
            <a:r>
              <a:rPr lang="en-US" altLang="en-US" sz="2800" dirty="0"/>
              <a:t>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 startAt="2"/>
            </a:pPr>
            <a:r>
              <a:rPr lang="en-US" altLang="en-US" sz="3200" dirty="0"/>
              <a:t>an expectation of some future happening that can be prevented </a:t>
            </a:r>
            <a:r>
              <a:rPr lang="en-US" altLang="en-US" sz="2000" dirty="0"/>
              <a:t>- </a:t>
            </a:r>
            <a:r>
              <a:rPr lang="en-US" altLang="en-US" sz="2000" dirty="0" err="1"/>
              <a:t>ibidem</a:t>
            </a:r>
            <a:r>
              <a:rPr lang="en-US" altLang="en-US" sz="2000" dirty="0"/>
              <a:t> (p23)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9128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Terminologists agree, ontologists think …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</a:t>
            </a:r>
            <a:r>
              <a:rPr lang="en-US" altLang="en-US" b="1" i="1"/>
              <a:t>incident</a:t>
            </a:r>
            <a:r>
              <a:rPr lang="en-US" altLang="en-US"/>
              <a:t> be at the same time an </a:t>
            </a:r>
            <a:r>
              <a:rPr lang="en-US" altLang="en-US" b="1" i="1"/>
              <a:t>expectation</a:t>
            </a:r>
            <a:r>
              <a:rPr lang="en-US" altLang="en-US"/>
              <a:t> ?</a:t>
            </a:r>
          </a:p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incident a time t, later </a:t>
            </a:r>
            <a:r>
              <a:rPr lang="en-US" altLang="en-US" b="1" i="1" u="sng"/>
              <a:t>become</a:t>
            </a:r>
            <a:r>
              <a:rPr lang="en-US" altLang="en-US"/>
              <a:t> an adverse event simply because </a:t>
            </a:r>
            <a:r>
              <a:rPr lang="en-US" altLang="en-US" b="1" i="1" u="sng"/>
              <a:t>it</a:t>
            </a:r>
            <a:r>
              <a:rPr lang="en-US" altLang="en-US"/>
              <a:t> [?] has been entered in a database ?</a:t>
            </a:r>
          </a:p>
          <a:p>
            <a:r>
              <a:rPr lang="en-US" altLang="en-US"/>
              <a:t>Can adverse events really occur in software ?</a:t>
            </a:r>
          </a:p>
          <a:p>
            <a:r>
              <a:rPr lang="en-US" altLang="en-US"/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429000"/>
            <a:ext cx="8305800" cy="838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sz="3500" i="1" u="sng" dirty="0" smtClean="0"/>
              <a:t>Terminological</a:t>
            </a:r>
            <a:r>
              <a:rPr lang="en-US" altLang="en-US" sz="3500" dirty="0" smtClean="0"/>
              <a:t> versus </a:t>
            </a:r>
            <a:r>
              <a:rPr lang="en-US" altLang="en-US" sz="3500" i="1" u="sng" dirty="0" smtClean="0"/>
              <a:t>Ontological</a:t>
            </a:r>
            <a:r>
              <a:rPr lang="en-US" altLang="en-US" sz="3500" dirty="0" smtClean="0"/>
              <a:t> approach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The terminologist defines:</a:t>
            </a:r>
          </a:p>
          <a:p>
            <a:pPr lvl="1" eaLnBrk="1" hangingPunct="1"/>
            <a:r>
              <a:rPr lang="en-US" altLang="en-US" sz="2400" dirty="0" smtClean="0"/>
              <a:t>‘</a:t>
            </a:r>
            <a:r>
              <a:rPr lang="en-GB" altLang="en-US" sz="2400" i="1" dirty="0" smtClean="0"/>
              <a:t>a clinical drug is a pharmaceutical product given to (or taken by) a patient with a therapeutic or diagnostic intent</a:t>
            </a:r>
            <a:r>
              <a:rPr lang="en-GB" altLang="en-US" sz="2400" dirty="0" smtClean="0"/>
              <a:t>’. (</a:t>
            </a:r>
            <a:r>
              <a:rPr lang="en-US" altLang="en-US" sz="2400" dirty="0" err="1" smtClean="0"/>
              <a:t>RxNorm</a:t>
            </a:r>
            <a:r>
              <a:rPr lang="en-US" altLang="en-US" sz="2400" dirty="0" smtClean="0"/>
              <a:t>)</a:t>
            </a:r>
            <a:endParaRPr lang="en-GB" altLang="en-US" sz="2400" dirty="0" smtClean="0"/>
          </a:p>
          <a:p>
            <a:pPr eaLnBrk="1" hangingPunct="1"/>
            <a:r>
              <a:rPr lang="en-US" altLang="en-US" sz="2800" dirty="0" smtClean="0"/>
              <a:t>The (good, real) </a:t>
            </a:r>
            <a:r>
              <a:rPr lang="en-US" altLang="en-US" sz="2800" dirty="0" err="1" smtClean="0"/>
              <a:t>ontologist</a:t>
            </a:r>
            <a:r>
              <a:rPr lang="en-US" altLang="en-US" sz="2800" dirty="0" smtClean="0"/>
              <a:t> thinks:</a:t>
            </a:r>
          </a:p>
          <a:p>
            <a:pPr lvl="1" eaLnBrk="1" hangingPunct="1"/>
            <a:r>
              <a:rPr lang="en-US" altLang="en-US" sz="2400" dirty="0" smtClean="0"/>
              <a:t>Does ‘</a:t>
            </a:r>
            <a:r>
              <a:rPr lang="en-US" altLang="en-US" sz="2400" i="1" dirty="0" smtClean="0"/>
              <a:t>given</a:t>
            </a:r>
            <a:r>
              <a:rPr lang="en-US" altLang="en-US" sz="2400" dirty="0" smtClean="0"/>
              <a:t>’ includes ‘</a:t>
            </a:r>
            <a:r>
              <a:rPr lang="en-US" altLang="en-US" sz="2400" i="1" dirty="0" smtClean="0"/>
              <a:t>prescribed</a:t>
            </a:r>
            <a:r>
              <a:rPr lang="en-US" altLang="en-US" sz="2400" dirty="0" smtClean="0"/>
              <a:t>’? </a:t>
            </a:r>
          </a:p>
          <a:p>
            <a:pPr lvl="1" eaLnBrk="1" hangingPunct="1"/>
            <a:r>
              <a:rPr lang="en-US" altLang="en-US" sz="2400" dirty="0" smtClean="0"/>
              <a:t>Is manufactured with the intent to … not </a:t>
            </a:r>
            <a:r>
              <a:rPr lang="en-US" altLang="en-US" sz="2400" dirty="0" smtClean="0"/>
              <a:t>better?</a:t>
            </a:r>
            <a:endParaRPr lang="en-US" altLang="en-US" sz="2400" dirty="0" smtClean="0"/>
          </a:p>
          <a:p>
            <a:pPr lvl="2" eaLnBrk="1" hangingPunct="1"/>
            <a:r>
              <a:rPr lang="en-US" altLang="en-US" sz="2000" dirty="0" smtClean="0"/>
              <a:t>Are newly marketed products – available in the pharmacy, but not yet prescribed – not clinical drugs?</a:t>
            </a:r>
          </a:p>
          <a:p>
            <a:pPr lvl="2" eaLnBrk="1" hangingPunct="1"/>
            <a:r>
              <a:rPr lang="en-US" altLang="en-US" sz="2000" dirty="0" smtClean="0"/>
              <a:t>Are products stolen from a pharmacy not clinical drugs?</a:t>
            </a:r>
          </a:p>
          <a:p>
            <a:pPr lvl="2" eaLnBrk="1" hangingPunct="1"/>
            <a:r>
              <a:rPr lang="en-US" altLang="en-US" sz="2000" dirty="0" smtClean="0"/>
              <a:t>What about such products taken by persons that are not patients?</a:t>
            </a:r>
          </a:p>
          <a:p>
            <a:pPr lvl="3" eaLnBrk="1" hangingPunct="1"/>
            <a:r>
              <a:rPr lang="en-US" altLang="en-US" sz="1800" dirty="0" smtClean="0"/>
              <a:t>e.g. children mistaking tablets for candies. </a:t>
            </a:r>
          </a:p>
        </p:txBody>
      </p:sp>
    </p:spTree>
    <p:extLst>
      <p:ext uri="{BB962C8B-B14F-4D97-AF65-F5344CB8AC3E}">
        <p14:creationId xmlns:p14="http://schemas.microsoft.com/office/powerpoint/2010/main" val="9400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1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 smtClean="0"/>
              <a:t>Error: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smtClean="0"/>
              <a:t> confusing particulars with types</a:t>
            </a:r>
            <a:endParaRPr lang="en-US" kern="0" dirty="0"/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 smtClean="0"/>
              <a:t>Do you see the ambiguity ?</a:t>
            </a:r>
            <a:endParaRPr lang="en-US" altLang="en-US" dirty="0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Persistent idiopathic facial pain (PIFP)</a:t>
            </a:r>
            <a:r>
              <a:rPr lang="en-US" altLang="en-US" smtClean="0"/>
              <a:t>’ </a:t>
            </a:r>
          </a:p>
          <a:p>
            <a:pPr lvl="1">
              <a:buFontTx/>
              <a:buNone/>
            </a:pPr>
            <a:r>
              <a:rPr lang="en-US" altLang="en-US" smtClean="0"/>
              <a:t>= ‘</a:t>
            </a:r>
            <a:r>
              <a:rPr lang="en-US" altLang="en-US" i="1" smtClean="0"/>
              <a:t>persistent facial pain with varying presentations …’</a:t>
            </a: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B7572-2CBD-485F-8A44-1E887188765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 smtClean="0"/>
              <a:t>‘</a:t>
            </a:r>
            <a:r>
              <a:rPr lang="en-US" altLang="en-US" i="1" dirty="0" smtClean="0"/>
              <a:t>Persistent idiopathic facial pain (PIFP)</a:t>
            </a:r>
            <a:r>
              <a:rPr lang="en-US" altLang="en-US" dirty="0" smtClean="0"/>
              <a:t>’ </a:t>
            </a:r>
          </a:p>
          <a:p>
            <a:pPr lvl="1">
              <a:buFontTx/>
              <a:buNone/>
            </a:pPr>
            <a:r>
              <a:rPr lang="en-US" altLang="en-US" dirty="0" smtClean="0"/>
              <a:t>= ‘</a:t>
            </a:r>
            <a:r>
              <a:rPr lang="en-US" altLang="en-US" i="1" dirty="0" smtClean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>
              <a:buFontTx/>
              <a:buNone/>
            </a:pPr>
            <a:endParaRPr lang="en-US" altLang="en-US" i="1" dirty="0" smtClean="0"/>
          </a:p>
          <a:p>
            <a:pPr lvl="1"/>
            <a:r>
              <a:rPr lang="en-US" altLang="en-US" sz="2400" i="1" dirty="0" smtClean="0"/>
              <a:t>if the description is about types, then the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three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olidFill>
                  <a:srgbClr val="00FF00"/>
                </a:solidFill>
              </a:rPr>
              <a:t>pains</a:t>
            </a:r>
            <a:r>
              <a:rPr lang="en-US" altLang="en-US" sz="2400" i="1" dirty="0" smtClean="0"/>
              <a:t> fall under PIFP.</a:t>
            </a:r>
          </a:p>
          <a:p>
            <a:pPr lvl="1"/>
            <a:r>
              <a:rPr lang="en-US" altLang="en-US" sz="2400" i="1" dirty="0" smtClean="0"/>
              <a:t>if the description is about (arbitrary) particulars, then only </a:t>
            </a:r>
            <a:r>
              <a:rPr lang="en-US" altLang="en-US" sz="2400" i="1" dirty="0" smtClean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 smtClean="0"/>
              <a:t> falls under PIFP.</a:t>
            </a:r>
            <a:endParaRPr lang="en-US" altLang="en-US" sz="2400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338" y="6510338"/>
            <a:ext cx="614362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2256FD-A6D5-48F8-B3D5-F857AFB2345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NEVER FORGET !!!</a:t>
            </a:r>
            <a:br>
              <a:rPr lang="en-US" dirty="0" smtClean="0"/>
            </a:br>
            <a:r>
              <a:rPr lang="en-US" dirty="0" smtClean="0"/>
              <a:t>(major take home message)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 smtClean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/>
              <a:t>ontology </a:t>
            </a:r>
            <a:r>
              <a:rPr lang="en-US" sz="4800" dirty="0" smtClean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</a:t>
            </a:r>
            <a:r>
              <a:rPr lang="en-US" sz="4800" dirty="0" smtClean="0">
                <a:sym typeface="Wingdings" panose="05000000000000000000" pitchFamily="2" charset="2"/>
              </a:rPr>
              <a:t>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>
                <a:sym typeface="Wingdings" panose="05000000000000000000" pitchFamily="2" charset="2"/>
              </a:rPr>
              <a:t>continuants  </a:t>
            </a:r>
            <a:r>
              <a:rPr lang="en-US" sz="4800" dirty="0" err="1" smtClean="0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tried to solve first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" y="1620932"/>
            <a:ext cx="9138684" cy="52370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429000" y="609600"/>
            <a:ext cx="57150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59426" name="Picture 2" descr="Image result for doctor handwriting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53"/>
            <a:ext cx="5867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762000"/>
            <a:ext cx="5029200" cy="762000"/>
          </a:xfrm>
        </p:spPr>
        <p:txBody>
          <a:bodyPr/>
          <a:lstStyle/>
          <a:p>
            <a:r>
              <a:rPr lang="en-US" dirty="0" smtClean="0">
                <a:solidFill>
                  <a:srgbClr val="16165D"/>
                </a:solidFill>
              </a:rPr>
              <a:t>What it solved next</a:t>
            </a:r>
            <a:endParaRPr lang="en-US" dirty="0">
              <a:solidFill>
                <a:srgbClr val="16165D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1" y="2533428"/>
            <a:ext cx="3379603" cy="4352925"/>
          </a:xfrm>
        </p:spPr>
      </p:pic>
      <p:sp>
        <p:nvSpPr>
          <p:cNvPr id="5" name="Rectangle 4"/>
          <p:cNvSpPr/>
          <p:nvPr/>
        </p:nvSpPr>
        <p:spPr>
          <a:xfrm>
            <a:off x="4267200" y="138811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6165D"/>
                </a:solidFill>
              </a:rPr>
              <a:t>http://topyaps.com/doctors-handwriting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09600"/>
            <a:ext cx="3619500" cy="3228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33400" y="4648200"/>
            <a:ext cx="12954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57600" y="4258408"/>
            <a:ext cx="42672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b="1" u="sng" dirty="0" smtClean="0"/>
              <a:t>Thesis</a:t>
            </a:r>
            <a:r>
              <a:rPr lang="en-US" altLang="en-US" sz="2800" dirty="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 smtClean="0"/>
              <a:t>Root causes</a:t>
            </a:r>
            <a:r>
              <a:rPr lang="en-US" altLang="en-US" sz="2800" dirty="0" smtClean="0"/>
              <a:t>: </a:t>
            </a:r>
          </a:p>
          <a:p>
            <a:pPr lvl="1" defTabSz="1431925"/>
            <a:r>
              <a:rPr lang="en-US" altLang="en-US" sz="2000" dirty="0" smtClean="0"/>
              <a:t>inadequacy of their conceptual semantic foundations, </a:t>
            </a:r>
          </a:p>
          <a:p>
            <a:pPr lvl="1" defTabSz="1431925"/>
            <a:r>
              <a:rPr lang="en-US" altLang="en-US" sz="2000" dirty="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 smtClean="0"/>
              <a:t>Proposed solution</a:t>
            </a:r>
            <a:r>
              <a:rPr lang="en-US" altLang="en-US" sz="2800" dirty="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Better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3505200" cy="1752600"/>
          </a:xfrm>
        </p:spPr>
      </p:pic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http://www.opendental.com/images/rxAlertEditMs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6629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43000" y="4267200"/>
            <a:ext cx="24384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knowledge or a system of knowledge covering general truths or the operation of general laws especially as obtained and tested through </a:t>
            </a:r>
            <a:r>
              <a:rPr lang="en-US" sz="2800" dirty="0" smtClean="0"/>
              <a:t>the scientific method.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physical world 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</a:t>
            </a:r>
            <a:r>
              <a:rPr lang="en-US" dirty="0"/>
              <a:t>science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</a:t>
            </a:r>
            <a:r>
              <a:rPr lang="en-US" sz="2800" dirty="0" smtClean="0"/>
              <a:t> </a:t>
            </a:r>
            <a:r>
              <a:rPr lang="en-US" sz="2800" dirty="0"/>
              <a:t>:  </a:t>
            </a:r>
            <a:r>
              <a:rPr lang="en-US" sz="2800" dirty="0">
                <a:solidFill>
                  <a:srgbClr val="1FE115"/>
                </a:solidFill>
              </a:rPr>
              <a:t>knowledge</a:t>
            </a:r>
            <a:r>
              <a:rPr lang="en-US" sz="2800" dirty="0"/>
              <a:t> or a system of knowledge covering </a:t>
            </a:r>
            <a:r>
              <a:rPr lang="en-US" sz="2800" dirty="0">
                <a:solidFill>
                  <a:srgbClr val="1FE115"/>
                </a:solidFill>
              </a:rPr>
              <a:t>general truths </a:t>
            </a:r>
            <a:r>
              <a:rPr lang="en-US" sz="2800" dirty="0"/>
              <a:t>or the operation of general laws especially as obtained and tested </a:t>
            </a:r>
            <a:r>
              <a:rPr lang="en-US" sz="2800" dirty="0" smtClean="0"/>
              <a:t>through the </a:t>
            </a:r>
            <a:r>
              <a:rPr lang="en-US" sz="2800" dirty="0">
                <a:solidFill>
                  <a:srgbClr val="1FE115"/>
                </a:solidFill>
              </a:rPr>
              <a:t>scientific </a:t>
            </a:r>
            <a:r>
              <a:rPr lang="en-US" sz="2800" dirty="0" smtClean="0">
                <a:solidFill>
                  <a:srgbClr val="1FE115"/>
                </a:solidFill>
              </a:rPr>
              <a:t>method</a:t>
            </a:r>
            <a:r>
              <a:rPr lang="en-US" sz="2800" dirty="0" smtClean="0"/>
              <a:t>.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</a:t>
            </a:r>
            <a:r>
              <a:rPr lang="en-US" sz="2800" dirty="0" smtClean="0"/>
              <a:t> </a:t>
            </a:r>
            <a:r>
              <a:rPr lang="en-US" sz="2800" dirty="0"/>
              <a:t>:  such knowledge or such a system of knowledge concerned with the </a:t>
            </a:r>
            <a:r>
              <a:rPr lang="en-US" sz="2800" dirty="0">
                <a:solidFill>
                  <a:srgbClr val="1FE115"/>
                </a:solidFill>
              </a:rPr>
              <a:t>physical world </a:t>
            </a:r>
            <a:r>
              <a:rPr lang="en-US" sz="2800" dirty="0"/>
              <a:t>and its </a:t>
            </a:r>
            <a:r>
              <a:rPr lang="en-US" sz="2800" dirty="0" smtClean="0"/>
              <a:t>phenomena:</a:t>
            </a:r>
            <a:r>
              <a:rPr lang="en-US" sz="2800" dirty="0"/>
              <a:t>  natural </a:t>
            </a:r>
            <a:r>
              <a:rPr lang="en-US" sz="2800" dirty="0" smtClean="0"/>
              <a:t>science.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4600" y="6019800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/>
              <a:t>discovery and interpretation of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theories or laws in the </a:t>
            </a:r>
            <a:r>
              <a:rPr lang="en-US" dirty="0" smtClean="0"/>
              <a:t>			  light </a:t>
            </a:r>
            <a:r>
              <a:rPr lang="en-US" dirty="0"/>
              <a:t>of new facts,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application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9723" y="1282124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Keywords?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</a:t>
            </a:r>
            <a:r>
              <a:rPr lang="en-US" dirty="0" smtClean="0"/>
              <a:t>search.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</a:t>
            </a:r>
            <a:r>
              <a:rPr lang="en-US" dirty="0" smtClean="0"/>
              <a:t>laws.</a:t>
            </a: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</a:t>
            </a:r>
            <a:r>
              <a:rPr lang="en-US" dirty="0" smtClean="0"/>
              <a:t>subject.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‘research’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200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careful </a:t>
            </a:r>
            <a:r>
              <a:rPr lang="en-US" dirty="0"/>
              <a:t>or diligent 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studious </a:t>
            </a:r>
            <a:r>
              <a:rPr lang="en-US" dirty="0"/>
              <a:t>inquiry or examination; </a:t>
            </a:r>
            <a:r>
              <a:rPr lang="en-US" i="1" dirty="0"/>
              <a:t>especially</a:t>
            </a:r>
            <a:r>
              <a:rPr lang="en-US" dirty="0"/>
              <a:t> : 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investigation </a:t>
            </a:r>
            <a:r>
              <a:rPr lang="en-US" dirty="0"/>
              <a:t>or experimentation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aimed </a:t>
            </a:r>
            <a:r>
              <a:rPr lang="en-US" dirty="0"/>
              <a:t>at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the </a:t>
            </a:r>
            <a:r>
              <a:rPr lang="en-US" dirty="0">
                <a:solidFill>
                  <a:srgbClr val="1FE115"/>
                </a:solidFill>
              </a:rPr>
              <a:t>discovery</a:t>
            </a:r>
            <a:r>
              <a:rPr lang="en-US" dirty="0"/>
              <a:t> and </a:t>
            </a:r>
            <a:r>
              <a:rPr lang="en-US" dirty="0">
                <a:solidFill>
                  <a:srgbClr val="1FE115"/>
                </a:solidFill>
              </a:rPr>
              <a:t>interpretation</a:t>
            </a:r>
            <a:r>
              <a:rPr lang="en-US" dirty="0"/>
              <a:t> of </a:t>
            </a:r>
            <a:r>
              <a:rPr lang="en-US" dirty="0">
                <a:solidFill>
                  <a:srgbClr val="1FE115"/>
                </a:solidFill>
              </a:rPr>
              <a:t>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revision </a:t>
            </a:r>
            <a:r>
              <a:rPr lang="en-US" dirty="0"/>
              <a:t>of accepted </a:t>
            </a:r>
            <a:r>
              <a:rPr lang="en-US" dirty="0">
                <a:solidFill>
                  <a:srgbClr val="1FE115"/>
                </a:solidFill>
              </a:rPr>
              <a:t>theories</a:t>
            </a:r>
            <a:r>
              <a:rPr lang="en-US" dirty="0"/>
              <a:t> or </a:t>
            </a:r>
            <a:r>
              <a:rPr lang="en-US" dirty="0">
                <a:solidFill>
                  <a:srgbClr val="1FE115"/>
                </a:solidFill>
              </a:rPr>
              <a:t>laws</a:t>
            </a:r>
            <a:r>
              <a:rPr lang="en-US" dirty="0"/>
              <a:t> in the </a:t>
            </a:r>
            <a:r>
              <a:rPr lang="en-US" dirty="0" smtClean="0"/>
              <a:t>			  light </a:t>
            </a:r>
            <a:r>
              <a:rPr lang="en-US" dirty="0"/>
              <a:t>of </a:t>
            </a:r>
            <a:r>
              <a:rPr lang="en-US" dirty="0">
                <a:solidFill>
                  <a:srgbClr val="1FE115"/>
                </a:solidFill>
              </a:rPr>
              <a:t>new facts</a:t>
            </a:r>
            <a:r>
              <a:rPr lang="en-US" dirty="0"/>
              <a:t>, </a:t>
            </a:r>
            <a:endParaRPr lang="en-US" dirty="0" smtClean="0"/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	- or </a:t>
            </a:r>
            <a:r>
              <a:rPr lang="en-US" dirty="0"/>
              <a:t>practical </a:t>
            </a:r>
            <a:r>
              <a:rPr lang="en-US" dirty="0">
                <a:solidFill>
                  <a:srgbClr val="1FE115"/>
                </a:solidFill>
              </a:rPr>
              <a:t>application</a:t>
            </a:r>
            <a:r>
              <a:rPr lang="en-US" dirty="0"/>
              <a:t> of such new or revised </a:t>
            </a:r>
            <a:r>
              <a:rPr lang="en-US" dirty="0" smtClean="0"/>
              <a:t>		  theories </a:t>
            </a:r>
            <a:r>
              <a:rPr lang="en-US" dirty="0"/>
              <a:t>or laws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collecting of information about a particular subject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8600" y="61722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http://www.merriam-webster.com/dictionary/research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2133600"/>
            <a:ext cx="8610600" cy="335280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282124"/>
            <a:ext cx="187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115"/>
                </a:solidFill>
              </a:rPr>
              <a:t>keywords</a:t>
            </a:r>
            <a:endParaRPr lang="en-US" dirty="0">
              <a:solidFill>
                <a:srgbClr val="1FE115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162800" y="3429000"/>
            <a:ext cx="838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352800" y="4191000"/>
            <a:ext cx="1524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NEVER FORGET !!!</a:t>
            </a:r>
            <a:br>
              <a:rPr lang="en-US" dirty="0" smtClean="0"/>
            </a:br>
            <a:r>
              <a:rPr lang="en-US" dirty="0" smtClean="0"/>
              <a:t>(major take home message)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 smtClean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/>
              <a:t>ontology </a:t>
            </a:r>
            <a:r>
              <a:rPr lang="en-US" sz="4800" dirty="0" smtClean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</a:t>
            </a:r>
            <a:r>
              <a:rPr lang="en-US" sz="4800" dirty="0" smtClean="0">
                <a:sym typeface="Wingdings" panose="05000000000000000000" pitchFamily="2" charset="2"/>
              </a:rPr>
              <a:t>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>
                <a:sym typeface="Wingdings" panose="05000000000000000000" pitchFamily="2" charset="2"/>
              </a:rPr>
              <a:t>continuants  </a:t>
            </a:r>
            <a:r>
              <a:rPr lang="en-US" sz="4800" dirty="0" err="1" smtClean="0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Beings, happenings and descriptions</a:t>
            </a:r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</a:t>
            </a:r>
            <a:r>
              <a:rPr lang="en-US" dirty="0" smtClean="0"/>
              <a:t>relevant disciplines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27"/>
          <p:cNvGrpSpPr>
            <a:grpSpLocks/>
          </p:cNvGrpSpPr>
          <p:nvPr/>
        </p:nvGrpSpPr>
        <p:grpSpPr bwMode="auto">
          <a:xfrm>
            <a:off x="2362200" y="2519363"/>
            <a:ext cx="5672138" cy="3479800"/>
            <a:chOff x="2362200" y="2519363"/>
            <a:chExt cx="5672138" cy="3479800"/>
          </a:xfrm>
        </p:grpSpPr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2590800" y="2519363"/>
              <a:ext cx="3962400" cy="17018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rgbClr val="FF505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 rot="20395306" flipV="1">
              <a:off x="2362200" y="4525963"/>
              <a:ext cx="4343400" cy="1473200"/>
            </a:xfrm>
            <a:custGeom>
              <a:avLst/>
              <a:gdLst>
                <a:gd name="T0" fmla="*/ 0 w 2496"/>
                <a:gd name="T1" fmla="*/ 2147483647 h 1072"/>
                <a:gd name="T2" fmla="*/ 2147483647 w 2496"/>
                <a:gd name="T3" fmla="*/ 2147483647 h 1072"/>
                <a:gd name="T4" fmla="*/ 2147483647 w 2496"/>
                <a:gd name="T5" fmla="*/ 2147483647 h 1072"/>
                <a:gd name="T6" fmla="*/ 0 60000 65536"/>
                <a:gd name="T7" fmla="*/ 0 60000 65536"/>
                <a:gd name="T8" fmla="*/ 0 60000 65536"/>
                <a:gd name="T9" fmla="*/ 0 w 2496"/>
                <a:gd name="T10" fmla="*/ 0 h 1072"/>
                <a:gd name="T11" fmla="*/ 2496 w 2496"/>
                <a:gd name="T12" fmla="*/ 1072 h 10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96" h="1072">
                  <a:moveTo>
                    <a:pt x="0" y="1072"/>
                  </a:moveTo>
                  <a:cubicBezTo>
                    <a:pt x="224" y="600"/>
                    <a:pt x="448" y="128"/>
                    <a:pt x="864" y="64"/>
                  </a:cubicBezTo>
                  <a:cubicBezTo>
                    <a:pt x="1280" y="0"/>
                    <a:pt x="1888" y="344"/>
                    <a:pt x="2496" y="688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6484938" y="3582988"/>
              <a:ext cx="1524000" cy="152400"/>
            </a:xfrm>
            <a:prstGeom prst="rect">
              <a:avLst/>
            </a:prstGeom>
            <a:solidFill>
              <a:srgbClr val="FF5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6510338" y="4225925"/>
              <a:ext cx="1524000" cy="152400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6863" y="6642929"/>
            <a:ext cx="56505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https://ubphoto.smugmug.com/Years/2017/17011-Medicine-Satyanarayana-Lakshminrusimha-Newborn-MFS/i-Vj8g6p2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(1)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Data science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an </a:t>
            </a:r>
            <a:r>
              <a:rPr lang="en-US" sz="2400" b="0" i="1" dirty="0">
                <a:solidFill>
                  <a:schemeClr val="bg1"/>
                </a:solidFill>
              </a:rPr>
              <a:t>interdisciplinary field about scientific methods, processes, and systems to extract knowledge or insights from data in various forms, either structured or unstructured, similar to data </a:t>
            </a:r>
            <a:r>
              <a:rPr lang="en-US" sz="2400" b="0" i="1" dirty="0" smtClean="0">
                <a:solidFill>
                  <a:schemeClr val="bg1"/>
                </a:solidFill>
              </a:rPr>
              <a:t>mining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523601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https://en.wikipedia.org/wiki/Data_science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(2)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Statistics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 </a:t>
            </a:r>
            <a:r>
              <a:rPr lang="en-US" sz="2400" b="0" i="1" dirty="0">
                <a:solidFill>
                  <a:schemeClr val="bg1"/>
                </a:solidFill>
              </a:rPr>
              <a:t>branch of mathematics dealing with the collection, analysis, interpretation, presentation, and organization of </a:t>
            </a:r>
            <a:r>
              <a:rPr lang="en-US" sz="2400" b="0" i="1" dirty="0" smtClean="0">
                <a:solidFill>
                  <a:schemeClr val="bg1"/>
                </a:solidFill>
              </a:rPr>
              <a:t>data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809493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https://en.wikipedia.org/wiki/Statistics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disciplines</a:t>
            </a:r>
            <a:r>
              <a:rPr lang="en-US" dirty="0" smtClean="0"/>
              <a:t>: (3)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Descriptions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Beings &amp; happenings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(research) data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4655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Several branches of philosophy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Philosophy of science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Ontology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1247" y="4343400"/>
            <a:ext cx="6009554" cy="2011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i="1" kern="0" dirty="0"/>
              <a:t>‘Science can't be free of philosophy any more than baseball can be free of physics’</a:t>
            </a:r>
            <a:r>
              <a:rPr lang="en-US" sz="2800" kern="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kern="0" dirty="0"/>
              <a:t>Jeffrey L. </a:t>
            </a:r>
            <a:r>
              <a:rPr lang="en-US" sz="1400" kern="0" dirty="0" err="1"/>
              <a:t>Kasser</a:t>
            </a:r>
            <a:r>
              <a:rPr lang="en-US" sz="1400" kern="0" dirty="0"/>
              <a:t>, Ph.D. http://www.thegreatcourses.com/courses/philosophy-of-science.html#BVRRWidgetID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68800"/>
            <a:ext cx="1508775" cy="2011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6096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38200"/>
            <a:ext cx="8096250" cy="592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590863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By </a:t>
            </a:r>
            <a:r>
              <a:rPr lang="en-US" sz="1200" dirty="0" err="1">
                <a:solidFill>
                  <a:schemeClr val="bg1"/>
                </a:solidFill>
              </a:rPr>
              <a:t>ArchonMagnus</a:t>
            </a:r>
            <a:r>
              <a:rPr lang="en-US" sz="1200" dirty="0">
                <a:solidFill>
                  <a:schemeClr val="bg1"/>
                </a:solidFill>
              </a:rPr>
              <a:t> - Own work, CC BY-SA 4.0, https://commons.wikimedia.org/w/index.php?curid=42164616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Freedom from Personal Biases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Measurement </a:t>
            </a:r>
            <a:r>
              <a:rPr lang="en-US" dirty="0"/>
              <a:t>and Quantification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Inductive </a:t>
            </a:r>
            <a:r>
              <a:rPr lang="en-US" dirty="0"/>
              <a:t>and Statistical Inference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this in mind, you will be 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</a:t>
            </a:r>
            <a:r>
              <a:rPr lang="en-US" sz="2200" dirty="0" smtClean="0"/>
              <a:t>justice to the differences between general truths and individual facts: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e.g. </a:t>
            </a:r>
            <a:r>
              <a:rPr lang="en-US" dirty="0" smtClean="0">
                <a:solidFill>
                  <a:srgbClr val="FFFF00"/>
                </a:solidFill>
              </a:rPr>
              <a:t>tumors are disorders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has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</a:t>
            </a:r>
            <a:r>
              <a:rPr lang="en-US" sz="2200" dirty="0" smtClean="0"/>
              <a:t>justice to the differences between representations and what they are about: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‘</a:t>
            </a:r>
            <a:r>
              <a:rPr lang="en-US" i="1" dirty="0" smtClean="0">
                <a:solidFill>
                  <a:srgbClr val="000000"/>
                </a:solidFill>
              </a:rPr>
              <a:t>tumors are disorders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FFFF00"/>
                </a:solidFill>
              </a:rPr>
              <a:t>tumors being disorders</a:t>
            </a:r>
            <a:r>
              <a:rPr lang="en-US" dirty="0" smtClean="0"/>
              <a:t>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‘</a:t>
            </a:r>
            <a:r>
              <a:rPr lang="en-US" i="1" dirty="0" smtClean="0">
                <a:solidFill>
                  <a:srgbClr val="000000"/>
                </a:solidFill>
              </a:rPr>
              <a:t>this person has now a tumor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having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o</a:t>
            </a:r>
            <a:r>
              <a:rPr lang="en-US" sz="2200" dirty="0" smtClean="0"/>
              <a:t>ntologies that contain </a:t>
            </a:r>
            <a:r>
              <a:rPr lang="en-US" sz="2200" dirty="0" smtClean="0"/>
              <a:t>only representations of general truths, </a:t>
            </a:r>
            <a:endParaRPr lang="en-US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</a:t>
            </a:r>
            <a:r>
              <a:rPr lang="en-US" sz="2200" dirty="0" smtClean="0"/>
              <a:t>information systems that </a:t>
            </a:r>
            <a:r>
              <a:rPr lang="en-US" sz="2200" dirty="0" smtClean="0"/>
              <a:t>contain representations of individual </a:t>
            </a:r>
            <a:r>
              <a:rPr lang="en-US" sz="2200" dirty="0" smtClean="0"/>
              <a:t>facts (perhaps in combination with general truths).</a:t>
            </a:r>
            <a:endParaRPr lang="en-US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see that representations </a:t>
            </a:r>
            <a:r>
              <a:rPr lang="en-US" sz="2200" dirty="0" smtClean="0"/>
              <a:t>are not always faithful to reality.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u</a:t>
            </a:r>
            <a:r>
              <a:rPr lang="en-US" sz="2200" dirty="0" smtClean="0"/>
              <a:t>se Ontological </a:t>
            </a:r>
            <a:r>
              <a:rPr lang="en-US" sz="2200" dirty="0" smtClean="0"/>
              <a:t>Realism </a:t>
            </a:r>
            <a:r>
              <a:rPr lang="en-US" sz="2200" dirty="0" smtClean="0"/>
              <a:t>as a tool to create </a:t>
            </a:r>
            <a:r>
              <a:rPr lang="en-US" sz="2200" dirty="0" smtClean="0"/>
              <a:t>faithful representations.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Objectivity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72000"/>
          </a:xfrm>
        </p:spPr>
        <p:txBody>
          <a:bodyPr/>
          <a:lstStyle/>
          <a:p>
            <a:pPr marL="0" indent="0"/>
            <a:r>
              <a:rPr lang="en-US" dirty="0"/>
              <a:t>S</a:t>
            </a:r>
            <a:r>
              <a:rPr lang="en-US" dirty="0" smtClean="0"/>
              <a:t>cience </a:t>
            </a:r>
            <a:r>
              <a:rPr lang="en-US" dirty="0"/>
              <a:t>is objective in that, or to the extent </a:t>
            </a:r>
            <a:r>
              <a:rPr lang="en-US" dirty="0" smtClean="0"/>
              <a:t>that: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its </a:t>
            </a:r>
            <a:r>
              <a:rPr lang="en-US" dirty="0"/>
              <a:t>products—theories, laws, experimental results and observations—constitute accurate representations of the </a:t>
            </a:r>
            <a:r>
              <a:rPr lang="en-US" dirty="0">
                <a:solidFill>
                  <a:srgbClr val="FFFF00"/>
                </a:solidFill>
              </a:rPr>
              <a:t>external world</a:t>
            </a:r>
            <a:r>
              <a:rPr lang="en-US" dirty="0"/>
              <a:t>. The products of science are not tainted by human desires, goals, capabilities or experience.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 smtClean="0"/>
              <a:t>product objectivity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processes and methods that characterize it neither depend on contingent social and ethical values, nor on the individual bias of a </a:t>
            </a:r>
            <a:r>
              <a:rPr lang="en-US" dirty="0" smtClean="0"/>
              <a:t>scientist</a:t>
            </a:r>
          </a:p>
          <a:p>
            <a:pPr marL="400050" lvl="1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process </a:t>
            </a:r>
            <a:r>
              <a:rPr lang="en-US" b="1" dirty="0"/>
              <a:t>objectivity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nowhere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1752600"/>
          </a:xfrm>
        </p:spPr>
        <p:txBody>
          <a:bodyPr/>
          <a:lstStyle/>
          <a:p>
            <a:r>
              <a:rPr lang="en-US" dirty="0"/>
              <a:t>There </a:t>
            </a:r>
            <a:r>
              <a:rPr lang="en-US" dirty="0" smtClean="0"/>
              <a:t>are </a:t>
            </a:r>
            <a:r>
              <a:rPr lang="en-US" dirty="0"/>
              <a:t>two kinds of qualities: ones that vary with the perspective one has or takes, and ones that remain constant </a:t>
            </a:r>
            <a:r>
              <a:rPr lang="en-US" dirty="0" smtClean="0"/>
              <a:t>through/despite </a:t>
            </a:r>
            <a:r>
              <a:rPr lang="en-US" dirty="0"/>
              <a:t>changes of perspective. The latter are the objective properties. </a:t>
            </a:r>
            <a:endParaRPr lang="en-US" dirty="0" smtClean="0"/>
          </a:p>
        </p:txBody>
      </p:sp>
      <p:sp>
        <p:nvSpPr>
          <p:cNvPr id="5" name="AutoShape 2" descr="Image result for different perspectiv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62927"/>
            <a:ext cx="4953000" cy="249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2" name="Freeform 1"/>
          <p:cNvSpPr/>
          <p:nvPr/>
        </p:nvSpPr>
        <p:spPr bwMode="auto">
          <a:xfrm>
            <a:off x="2925691" y="5663901"/>
            <a:ext cx="3087834" cy="852427"/>
          </a:xfrm>
          <a:custGeom>
            <a:avLst/>
            <a:gdLst>
              <a:gd name="connsiteX0" fmla="*/ 688878 w 3087834"/>
              <a:gd name="connsiteY0" fmla="*/ 26894 h 852427"/>
              <a:gd name="connsiteX1" fmla="*/ 721151 w 3087834"/>
              <a:gd name="connsiteY1" fmla="*/ 32273 h 852427"/>
              <a:gd name="connsiteX2" fmla="*/ 737288 w 3087834"/>
              <a:gd name="connsiteY2" fmla="*/ 26894 h 852427"/>
              <a:gd name="connsiteX3" fmla="*/ 834107 w 3087834"/>
              <a:gd name="connsiteY3" fmla="*/ 37652 h 852427"/>
              <a:gd name="connsiteX4" fmla="*/ 877137 w 3087834"/>
              <a:gd name="connsiteY4" fmla="*/ 48410 h 852427"/>
              <a:gd name="connsiteX5" fmla="*/ 925547 w 3087834"/>
              <a:gd name="connsiteY5" fmla="*/ 59167 h 852427"/>
              <a:gd name="connsiteX6" fmla="*/ 947062 w 3087834"/>
              <a:gd name="connsiteY6" fmla="*/ 64546 h 852427"/>
              <a:gd name="connsiteX7" fmla="*/ 1000850 w 3087834"/>
              <a:gd name="connsiteY7" fmla="*/ 69925 h 852427"/>
              <a:gd name="connsiteX8" fmla="*/ 1119184 w 3087834"/>
              <a:gd name="connsiteY8" fmla="*/ 64546 h 852427"/>
              <a:gd name="connsiteX9" fmla="*/ 1194488 w 3087834"/>
              <a:gd name="connsiteY9" fmla="*/ 64546 h 852427"/>
              <a:gd name="connsiteX10" fmla="*/ 1221382 w 3087834"/>
              <a:gd name="connsiteY10" fmla="*/ 69925 h 852427"/>
              <a:gd name="connsiteX11" fmla="*/ 1242897 w 3087834"/>
              <a:gd name="connsiteY11" fmla="*/ 75304 h 852427"/>
              <a:gd name="connsiteX12" fmla="*/ 1269791 w 3087834"/>
              <a:gd name="connsiteY12" fmla="*/ 69925 h 852427"/>
              <a:gd name="connsiteX13" fmla="*/ 1323580 w 3087834"/>
              <a:gd name="connsiteY13" fmla="*/ 64546 h 852427"/>
              <a:gd name="connsiteX14" fmla="*/ 1452671 w 3087834"/>
              <a:gd name="connsiteY14" fmla="*/ 59167 h 852427"/>
              <a:gd name="connsiteX15" fmla="*/ 1506460 w 3087834"/>
              <a:gd name="connsiteY15" fmla="*/ 43031 h 852427"/>
              <a:gd name="connsiteX16" fmla="*/ 1554869 w 3087834"/>
              <a:gd name="connsiteY16" fmla="*/ 37652 h 852427"/>
              <a:gd name="connsiteX17" fmla="*/ 1614036 w 3087834"/>
              <a:gd name="connsiteY17" fmla="*/ 26894 h 852427"/>
              <a:gd name="connsiteX18" fmla="*/ 1662445 w 3087834"/>
              <a:gd name="connsiteY18" fmla="*/ 32273 h 852427"/>
              <a:gd name="connsiteX19" fmla="*/ 1694718 w 3087834"/>
              <a:gd name="connsiteY19" fmla="*/ 32273 h 852427"/>
              <a:gd name="connsiteX20" fmla="*/ 1716234 w 3087834"/>
              <a:gd name="connsiteY20" fmla="*/ 26894 h 852427"/>
              <a:gd name="connsiteX21" fmla="*/ 1753885 w 3087834"/>
              <a:gd name="connsiteY21" fmla="*/ 32273 h 852427"/>
              <a:gd name="connsiteX22" fmla="*/ 1780780 w 3087834"/>
              <a:gd name="connsiteY22" fmla="*/ 37652 h 852427"/>
              <a:gd name="connsiteX23" fmla="*/ 1813053 w 3087834"/>
              <a:gd name="connsiteY23" fmla="*/ 32273 h 852427"/>
              <a:gd name="connsiteX24" fmla="*/ 1877598 w 3087834"/>
              <a:gd name="connsiteY24" fmla="*/ 21515 h 852427"/>
              <a:gd name="connsiteX25" fmla="*/ 1909871 w 3087834"/>
              <a:gd name="connsiteY25" fmla="*/ 10758 h 852427"/>
              <a:gd name="connsiteX26" fmla="*/ 1926008 w 3087834"/>
              <a:gd name="connsiteY26" fmla="*/ 5379 h 852427"/>
              <a:gd name="connsiteX27" fmla="*/ 2006690 w 3087834"/>
              <a:gd name="connsiteY27" fmla="*/ 0 h 852427"/>
              <a:gd name="connsiteX28" fmla="*/ 2087373 w 3087834"/>
              <a:gd name="connsiteY28" fmla="*/ 5379 h 852427"/>
              <a:gd name="connsiteX29" fmla="*/ 2125024 w 3087834"/>
              <a:gd name="connsiteY29" fmla="*/ 5379 h 852427"/>
              <a:gd name="connsiteX30" fmla="*/ 2146540 w 3087834"/>
              <a:gd name="connsiteY30" fmla="*/ 10758 h 852427"/>
              <a:gd name="connsiteX31" fmla="*/ 2237980 w 3087834"/>
              <a:gd name="connsiteY31" fmla="*/ 21515 h 852427"/>
              <a:gd name="connsiteX32" fmla="*/ 2254116 w 3087834"/>
              <a:gd name="connsiteY32" fmla="*/ 32273 h 852427"/>
              <a:gd name="connsiteX33" fmla="*/ 2291768 w 3087834"/>
              <a:gd name="connsiteY33" fmla="*/ 43031 h 852427"/>
              <a:gd name="connsiteX34" fmla="*/ 2356314 w 3087834"/>
              <a:gd name="connsiteY34" fmla="*/ 59167 h 852427"/>
              <a:gd name="connsiteX35" fmla="*/ 2410102 w 3087834"/>
              <a:gd name="connsiteY35" fmla="*/ 75304 h 852427"/>
              <a:gd name="connsiteX36" fmla="*/ 2458511 w 3087834"/>
              <a:gd name="connsiteY36" fmla="*/ 80683 h 852427"/>
              <a:gd name="connsiteX37" fmla="*/ 2528436 w 3087834"/>
              <a:gd name="connsiteY37" fmla="*/ 96819 h 852427"/>
              <a:gd name="connsiteX38" fmla="*/ 2549951 w 3087834"/>
              <a:gd name="connsiteY38" fmla="*/ 102198 h 852427"/>
              <a:gd name="connsiteX39" fmla="*/ 2566088 w 3087834"/>
              <a:gd name="connsiteY39" fmla="*/ 107577 h 852427"/>
              <a:gd name="connsiteX40" fmla="*/ 2695180 w 3087834"/>
              <a:gd name="connsiteY40" fmla="*/ 123713 h 852427"/>
              <a:gd name="connsiteX41" fmla="*/ 2754347 w 3087834"/>
              <a:gd name="connsiteY41" fmla="*/ 139850 h 852427"/>
              <a:gd name="connsiteX42" fmla="*/ 2770483 w 3087834"/>
              <a:gd name="connsiteY42" fmla="*/ 145228 h 852427"/>
              <a:gd name="connsiteX43" fmla="*/ 2797377 w 3087834"/>
              <a:gd name="connsiteY43" fmla="*/ 150607 h 852427"/>
              <a:gd name="connsiteX44" fmla="*/ 2818893 w 3087834"/>
              <a:gd name="connsiteY44" fmla="*/ 155986 h 852427"/>
              <a:gd name="connsiteX45" fmla="*/ 2840408 w 3087834"/>
              <a:gd name="connsiteY45" fmla="*/ 166744 h 852427"/>
              <a:gd name="connsiteX46" fmla="*/ 2878060 w 3087834"/>
              <a:gd name="connsiteY46" fmla="*/ 188259 h 852427"/>
              <a:gd name="connsiteX47" fmla="*/ 2899575 w 3087834"/>
              <a:gd name="connsiteY47" fmla="*/ 193638 h 852427"/>
              <a:gd name="connsiteX48" fmla="*/ 2942605 w 3087834"/>
              <a:gd name="connsiteY48" fmla="*/ 209774 h 852427"/>
              <a:gd name="connsiteX49" fmla="*/ 2964121 w 3087834"/>
              <a:gd name="connsiteY49" fmla="*/ 231290 h 852427"/>
              <a:gd name="connsiteX50" fmla="*/ 3023288 w 3087834"/>
              <a:gd name="connsiteY50" fmla="*/ 258184 h 852427"/>
              <a:gd name="connsiteX51" fmla="*/ 3039424 w 3087834"/>
              <a:gd name="connsiteY51" fmla="*/ 268941 h 852427"/>
              <a:gd name="connsiteX52" fmla="*/ 3066318 w 3087834"/>
              <a:gd name="connsiteY52" fmla="*/ 360381 h 852427"/>
              <a:gd name="connsiteX53" fmla="*/ 3087834 w 3087834"/>
              <a:gd name="connsiteY53" fmla="*/ 408791 h 852427"/>
              <a:gd name="connsiteX54" fmla="*/ 3087834 w 3087834"/>
              <a:gd name="connsiteY54" fmla="*/ 446443 h 852427"/>
              <a:gd name="connsiteX55" fmla="*/ 3082455 w 3087834"/>
              <a:gd name="connsiteY55" fmla="*/ 473337 h 852427"/>
              <a:gd name="connsiteX56" fmla="*/ 3066318 w 3087834"/>
              <a:gd name="connsiteY56" fmla="*/ 527125 h 852427"/>
              <a:gd name="connsiteX57" fmla="*/ 3060940 w 3087834"/>
              <a:gd name="connsiteY57" fmla="*/ 543261 h 852427"/>
              <a:gd name="connsiteX58" fmla="*/ 3055561 w 3087834"/>
              <a:gd name="connsiteY58" fmla="*/ 564777 h 852427"/>
              <a:gd name="connsiteX59" fmla="*/ 3044803 w 3087834"/>
              <a:gd name="connsiteY59" fmla="*/ 640080 h 852427"/>
              <a:gd name="connsiteX60" fmla="*/ 3034045 w 3087834"/>
              <a:gd name="connsiteY60" fmla="*/ 656217 h 852427"/>
              <a:gd name="connsiteX61" fmla="*/ 3012530 w 3087834"/>
              <a:gd name="connsiteY61" fmla="*/ 672353 h 852427"/>
              <a:gd name="connsiteX62" fmla="*/ 2985636 w 3087834"/>
              <a:gd name="connsiteY62" fmla="*/ 699247 h 852427"/>
              <a:gd name="connsiteX63" fmla="*/ 2937227 w 3087834"/>
              <a:gd name="connsiteY63" fmla="*/ 736899 h 852427"/>
              <a:gd name="connsiteX64" fmla="*/ 2921090 w 3087834"/>
              <a:gd name="connsiteY64" fmla="*/ 742278 h 852427"/>
              <a:gd name="connsiteX65" fmla="*/ 2888817 w 3087834"/>
              <a:gd name="connsiteY65" fmla="*/ 763793 h 852427"/>
              <a:gd name="connsiteX66" fmla="*/ 2856544 w 3087834"/>
              <a:gd name="connsiteY66" fmla="*/ 779930 h 852427"/>
              <a:gd name="connsiteX67" fmla="*/ 2840408 w 3087834"/>
              <a:gd name="connsiteY67" fmla="*/ 785308 h 852427"/>
              <a:gd name="connsiteX68" fmla="*/ 2802756 w 3087834"/>
              <a:gd name="connsiteY68" fmla="*/ 801445 h 852427"/>
              <a:gd name="connsiteX69" fmla="*/ 2770483 w 3087834"/>
              <a:gd name="connsiteY69" fmla="*/ 817581 h 852427"/>
              <a:gd name="connsiteX70" fmla="*/ 2754347 w 3087834"/>
              <a:gd name="connsiteY70" fmla="*/ 812203 h 852427"/>
              <a:gd name="connsiteX71" fmla="*/ 2738210 w 3087834"/>
              <a:gd name="connsiteY71" fmla="*/ 817581 h 852427"/>
              <a:gd name="connsiteX72" fmla="*/ 2662907 w 3087834"/>
              <a:gd name="connsiteY72" fmla="*/ 828339 h 852427"/>
              <a:gd name="connsiteX73" fmla="*/ 2625255 w 3087834"/>
              <a:gd name="connsiteY73" fmla="*/ 828339 h 852427"/>
              <a:gd name="connsiteX74" fmla="*/ 2523057 w 3087834"/>
              <a:gd name="connsiteY74" fmla="*/ 833718 h 852427"/>
              <a:gd name="connsiteX75" fmla="*/ 2496163 w 3087834"/>
              <a:gd name="connsiteY75" fmla="*/ 839097 h 852427"/>
              <a:gd name="connsiteX76" fmla="*/ 2480027 w 3087834"/>
              <a:gd name="connsiteY76" fmla="*/ 844475 h 852427"/>
              <a:gd name="connsiteX77" fmla="*/ 2388587 w 3087834"/>
              <a:gd name="connsiteY77" fmla="*/ 849854 h 852427"/>
              <a:gd name="connsiteX78" fmla="*/ 1581763 w 3087834"/>
              <a:gd name="connsiteY78" fmla="*/ 839097 h 852427"/>
              <a:gd name="connsiteX79" fmla="*/ 1393504 w 3087834"/>
              <a:gd name="connsiteY79" fmla="*/ 828339 h 852427"/>
              <a:gd name="connsiteX80" fmla="*/ 1334337 w 3087834"/>
              <a:gd name="connsiteY80" fmla="*/ 817581 h 852427"/>
              <a:gd name="connsiteX81" fmla="*/ 1307443 w 3087834"/>
              <a:gd name="connsiteY81" fmla="*/ 822960 h 852427"/>
              <a:gd name="connsiteX82" fmla="*/ 1210624 w 3087834"/>
              <a:gd name="connsiteY82" fmla="*/ 812203 h 852427"/>
              <a:gd name="connsiteX83" fmla="*/ 1016987 w 3087834"/>
              <a:gd name="connsiteY83" fmla="*/ 801445 h 852427"/>
              <a:gd name="connsiteX84" fmla="*/ 973956 w 3087834"/>
              <a:gd name="connsiteY84" fmla="*/ 790687 h 852427"/>
              <a:gd name="connsiteX85" fmla="*/ 855622 w 3087834"/>
              <a:gd name="connsiteY85" fmla="*/ 779930 h 852427"/>
              <a:gd name="connsiteX86" fmla="*/ 791076 w 3087834"/>
              <a:gd name="connsiteY86" fmla="*/ 769172 h 852427"/>
              <a:gd name="connsiteX87" fmla="*/ 774940 w 3087834"/>
              <a:gd name="connsiteY87" fmla="*/ 763793 h 852427"/>
              <a:gd name="connsiteX88" fmla="*/ 726530 w 3087834"/>
              <a:gd name="connsiteY88" fmla="*/ 758414 h 852427"/>
              <a:gd name="connsiteX89" fmla="*/ 688878 w 3087834"/>
              <a:gd name="connsiteY89" fmla="*/ 747657 h 852427"/>
              <a:gd name="connsiteX90" fmla="*/ 640469 w 3087834"/>
              <a:gd name="connsiteY90" fmla="*/ 720763 h 852427"/>
              <a:gd name="connsiteX91" fmla="*/ 624333 w 3087834"/>
              <a:gd name="connsiteY91" fmla="*/ 710005 h 852427"/>
              <a:gd name="connsiteX92" fmla="*/ 586681 w 3087834"/>
              <a:gd name="connsiteY92" fmla="*/ 699247 h 852427"/>
              <a:gd name="connsiteX93" fmla="*/ 549029 w 3087834"/>
              <a:gd name="connsiteY93" fmla="*/ 683111 h 852427"/>
              <a:gd name="connsiteX94" fmla="*/ 473725 w 3087834"/>
              <a:gd name="connsiteY94" fmla="*/ 683111 h 852427"/>
              <a:gd name="connsiteX95" fmla="*/ 403801 w 3087834"/>
              <a:gd name="connsiteY95" fmla="*/ 672353 h 852427"/>
              <a:gd name="connsiteX96" fmla="*/ 355391 w 3087834"/>
              <a:gd name="connsiteY96" fmla="*/ 656217 h 852427"/>
              <a:gd name="connsiteX97" fmla="*/ 301603 w 3087834"/>
              <a:gd name="connsiteY97" fmla="*/ 629323 h 852427"/>
              <a:gd name="connsiteX98" fmla="*/ 285467 w 3087834"/>
              <a:gd name="connsiteY98" fmla="*/ 623944 h 852427"/>
              <a:gd name="connsiteX99" fmla="*/ 231678 w 3087834"/>
              <a:gd name="connsiteY99" fmla="*/ 597050 h 852427"/>
              <a:gd name="connsiteX100" fmla="*/ 156375 w 3087834"/>
              <a:gd name="connsiteY100" fmla="*/ 554019 h 852427"/>
              <a:gd name="connsiteX101" fmla="*/ 118723 w 3087834"/>
              <a:gd name="connsiteY101" fmla="*/ 521746 h 852427"/>
              <a:gd name="connsiteX102" fmla="*/ 102587 w 3087834"/>
              <a:gd name="connsiteY102" fmla="*/ 510988 h 852427"/>
              <a:gd name="connsiteX103" fmla="*/ 86450 w 3087834"/>
              <a:gd name="connsiteY103" fmla="*/ 494852 h 852427"/>
              <a:gd name="connsiteX104" fmla="*/ 54177 w 3087834"/>
              <a:gd name="connsiteY104" fmla="*/ 473337 h 852427"/>
              <a:gd name="connsiteX105" fmla="*/ 27283 w 3087834"/>
              <a:gd name="connsiteY105" fmla="*/ 441064 h 852427"/>
              <a:gd name="connsiteX106" fmla="*/ 11147 w 3087834"/>
              <a:gd name="connsiteY106" fmla="*/ 419548 h 852427"/>
              <a:gd name="connsiteX107" fmla="*/ 389 w 3087834"/>
              <a:gd name="connsiteY107" fmla="*/ 376518 h 852427"/>
              <a:gd name="connsiteX108" fmla="*/ 11147 w 3087834"/>
              <a:gd name="connsiteY108" fmla="*/ 317351 h 852427"/>
              <a:gd name="connsiteX109" fmla="*/ 21904 w 3087834"/>
              <a:gd name="connsiteY109" fmla="*/ 290457 h 852427"/>
              <a:gd name="connsiteX110" fmla="*/ 27283 w 3087834"/>
              <a:gd name="connsiteY110" fmla="*/ 268941 h 852427"/>
              <a:gd name="connsiteX111" fmla="*/ 43420 w 3087834"/>
              <a:gd name="connsiteY111" fmla="*/ 225911 h 852427"/>
              <a:gd name="connsiteX112" fmla="*/ 48798 w 3087834"/>
              <a:gd name="connsiteY112" fmla="*/ 199017 h 852427"/>
              <a:gd name="connsiteX113" fmla="*/ 64935 w 3087834"/>
              <a:gd name="connsiteY113" fmla="*/ 188259 h 852427"/>
              <a:gd name="connsiteX114" fmla="*/ 81071 w 3087834"/>
              <a:gd name="connsiteY114" fmla="*/ 172123 h 852427"/>
              <a:gd name="connsiteX115" fmla="*/ 113344 w 3087834"/>
              <a:gd name="connsiteY115" fmla="*/ 129092 h 852427"/>
              <a:gd name="connsiteX116" fmla="*/ 140238 w 3087834"/>
              <a:gd name="connsiteY116" fmla="*/ 107577 h 852427"/>
              <a:gd name="connsiteX117" fmla="*/ 188648 w 3087834"/>
              <a:gd name="connsiteY117" fmla="*/ 59167 h 852427"/>
              <a:gd name="connsiteX118" fmla="*/ 263951 w 3087834"/>
              <a:gd name="connsiteY118" fmla="*/ 16137 h 852427"/>
              <a:gd name="connsiteX119" fmla="*/ 296224 w 3087834"/>
              <a:gd name="connsiteY119" fmla="*/ 5379 h 852427"/>
              <a:gd name="connsiteX120" fmla="*/ 355391 w 3087834"/>
              <a:gd name="connsiteY120" fmla="*/ 10758 h 852427"/>
              <a:gd name="connsiteX121" fmla="*/ 489862 w 3087834"/>
              <a:gd name="connsiteY121" fmla="*/ 16137 h 852427"/>
              <a:gd name="connsiteX122" fmla="*/ 511377 w 3087834"/>
              <a:gd name="connsiteY122" fmla="*/ 21515 h 852427"/>
              <a:gd name="connsiteX123" fmla="*/ 554408 w 3087834"/>
              <a:gd name="connsiteY123" fmla="*/ 26894 h 852427"/>
              <a:gd name="connsiteX124" fmla="*/ 570544 w 3087834"/>
              <a:gd name="connsiteY124" fmla="*/ 21515 h 852427"/>
              <a:gd name="connsiteX125" fmla="*/ 688878 w 3087834"/>
              <a:gd name="connsiteY125" fmla="*/ 26894 h 8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87834" h="852427">
                <a:moveTo>
                  <a:pt x="688878" y="26894"/>
                </a:moveTo>
                <a:cubicBezTo>
                  <a:pt x="713979" y="28687"/>
                  <a:pt x="710245" y="32273"/>
                  <a:pt x="721151" y="32273"/>
                </a:cubicBezTo>
                <a:cubicBezTo>
                  <a:pt x="726821" y="32273"/>
                  <a:pt x="731618" y="26894"/>
                  <a:pt x="737288" y="26894"/>
                </a:cubicBezTo>
                <a:cubicBezTo>
                  <a:pt x="757144" y="26894"/>
                  <a:pt x="810100" y="33651"/>
                  <a:pt x="834107" y="37652"/>
                </a:cubicBezTo>
                <a:cubicBezTo>
                  <a:pt x="873489" y="44216"/>
                  <a:pt x="848031" y="40095"/>
                  <a:pt x="877137" y="48410"/>
                </a:cubicBezTo>
                <a:cubicBezTo>
                  <a:pt x="900078" y="54964"/>
                  <a:pt x="900610" y="53625"/>
                  <a:pt x="925547" y="59167"/>
                </a:cubicBezTo>
                <a:cubicBezTo>
                  <a:pt x="932763" y="60771"/>
                  <a:pt x="939744" y="63501"/>
                  <a:pt x="947062" y="64546"/>
                </a:cubicBezTo>
                <a:cubicBezTo>
                  <a:pt x="964900" y="67094"/>
                  <a:pt x="982921" y="68132"/>
                  <a:pt x="1000850" y="69925"/>
                </a:cubicBezTo>
                <a:cubicBezTo>
                  <a:pt x="1040295" y="68132"/>
                  <a:pt x="1079699" y="64546"/>
                  <a:pt x="1119184" y="64546"/>
                </a:cubicBezTo>
                <a:cubicBezTo>
                  <a:pt x="1204786" y="64546"/>
                  <a:pt x="1145458" y="76804"/>
                  <a:pt x="1194488" y="64546"/>
                </a:cubicBezTo>
                <a:cubicBezTo>
                  <a:pt x="1203453" y="66339"/>
                  <a:pt x="1212458" y="67942"/>
                  <a:pt x="1221382" y="69925"/>
                </a:cubicBezTo>
                <a:cubicBezTo>
                  <a:pt x="1228598" y="71529"/>
                  <a:pt x="1235505" y="75304"/>
                  <a:pt x="1242897" y="75304"/>
                </a:cubicBezTo>
                <a:cubicBezTo>
                  <a:pt x="1252039" y="75304"/>
                  <a:pt x="1260729" y="71133"/>
                  <a:pt x="1269791" y="69925"/>
                </a:cubicBezTo>
                <a:cubicBezTo>
                  <a:pt x="1287652" y="67543"/>
                  <a:pt x="1305592" y="65604"/>
                  <a:pt x="1323580" y="64546"/>
                </a:cubicBezTo>
                <a:cubicBezTo>
                  <a:pt x="1366573" y="62017"/>
                  <a:pt x="1409641" y="60960"/>
                  <a:pt x="1452671" y="59167"/>
                </a:cubicBezTo>
                <a:cubicBezTo>
                  <a:pt x="1465235" y="54979"/>
                  <a:pt x="1491364" y="45353"/>
                  <a:pt x="1506460" y="43031"/>
                </a:cubicBezTo>
                <a:cubicBezTo>
                  <a:pt x="1522507" y="40562"/>
                  <a:pt x="1538733" y="39445"/>
                  <a:pt x="1554869" y="37652"/>
                </a:cubicBezTo>
                <a:cubicBezTo>
                  <a:pt x="1577562" y="30087"/>
                  <a:pt x="1583625" y="26894"/>
                  <a:pt x="1614036" y="26894"/>
                </a:cubicBezTo>
                <a:cubicBezTo>
                  <a:pt x="1630272" y="26894"/>
                  <a:pt x="1646309" y="30480"/>
                  <a:pt x="1662445" y="32273"/>
                </a:cubicBezTo>
                <a:cubicBezTo>
                  <a:pt x="1705478" y="17929"/>
                  <a:pt x="1651687" y="32273"/>
                  <a:pt x="1694718" y="32273"/>
                </a:cubicBezTo>
                <a:cubicBezTo>
                  <a:pt x="1702111" y="32273"/>
                  <a:pt x="1709062" y="28687"/>
                  <a:pt x="1716234" y="26894"/>
                </a:cubicBezTo>
                <a:cubicBezTo>
                  <a:pt x="1728784" y="28687"/>
                  <a:pt x="1741380" y="30189"/>
                  <a:pt x="1753885" y="32273"/>
                </a:cubicBezTo>
                <a:cubicBezTo>
                  <a:pt x="1762903" y="33776"/>
                  <a:pt x="1771637" y="37652"/>
                  <a:pt x="1780780" y="37652"/>
                </a:cubicBezTo>
                <a:cubicBezTo>
                  <a:pt x="1791686" y="37652"/>
                  <a:pt x="1802274" y="33931"/>
                  <a:pt x="1813053" y="32273"/>
                </a:cubicBezTo>
                <a:cubicBezTo>
                  <a:pt x="1830712" y="29556"/>
                  <a:pt x="1859215" y="26528"/>
                  <a:pt x="1877598" y="21515"/>
                </a:cubicBezTo>
                <a:cubicBezTo>
                  <a:pt x="1888538" y="18531"/>
                  <a:pt x="1899113" y="14344"/>
                  <a:pt x="1909871" y="10758"/>
                </a:cubicBezTo>
                <a:cubicBezTo>
                  <a:pt x="1915250" y="8965"/>
                  <a:pt x="1920351" y="5756"/>
                  <a:pt x="1926008" y="5379"/>
                </a:cubicBezTo>
                <a:lnTo>
                  <a:pt x="2006690" y="0"/>
                </a:lnTo>
                <a:cubicBezTo>
                  <a:pt x="2033584" y="1793"/>
                  <a:pt x="2060567" y="2557"/>
                  <a:pt x="2087373" y="5379"/>
                </a:cubicBezTo>
                <a:cubicBezTo>
                  <a:pt x="2123303" y="9161"/>
                  <a:pt x="2095037" y="15375"/>
                  <a:pt x="2125024" y="5379"/>
                </a:cubicBezTo>
                <a:cubicBezTo>
                  <a:pt x="2132196" y="7172"/>
                  <a:pt x="2139198" y="9894"/>
                  <a:pt x="2146540" y="10758"/>
                </a:cubicBezTo>
                <a:cubicBezTo>
                  <a:pt x="2247627" y="22651"/>
                  <a:pt x="2186261" y="8588"/>
                  <a:pt x="2237980" y="21515"/>
                </a:cubicBezTo>
                <a:cubicBezTo>
                  <a:pt x="2243359" y="25101"/>
                  <a:pt x="2248334" y="29382"/>
                  <a:pt x="2254116" y="32273"/>
                </a:cubicBezTo>
                <a:cubicBezTo>
                  <a:pt x="2263152" y="36791"/>
                  <a:pt x="2283153" y="40447"/>
                  <a:pt x="2291768" y="43031"/>
                </a:cubicBezTo>
                <a:cubicBezTo>
                  <a:pt x="2345039" y="59012"/>
                  <a:pt x="2302611" y="50216"/>
                  <a:pt x="2356314" y="59167"/>
                </a:cubicBezTo>
                <a:cubicBezTo>
                  <a:pt x="2372225" y="64471"/>
                  <a:pt x="2396025" y="72664"/>
                  <a:pt x="2410102" y="75304"/>
                </a:cubicBezTo>
                <a:cubicBezTo>
                  <a:pt x="2426060" y="78296"/>
                  <a:pt x="2442375" y="78890"/>
                  <a:pt x="2458511" y="80683"/>
                </a:cubicBezTo>
                <a:cubicBezTo>
                  <a:pt x="2514056" y="99197"/>
                  <a:pt x="2466987" y="85646"/>
                  <a:pt x="2528436" y="96819"/>
                </a:cubicBezTo>
                <a:cubicBezTo>
                  <a:pt x="2535709" y="98141"/>
                  <a:pt x="2542843" y="100167"/>
                  <a:pt x="2549951" y="102198"/>
                </a:cubicBezTo>
                <a:cubicBezTo>
                  <a:pt x="2555403" y="103756"/>
                  <a:pt x="2560479" y="106746"/>
                  <a:pt x="2566088" y="107577"/>
                </a:cubicBezTo>
                <a:cubicBezTo>
                  <a:pt x="2608985" y="113932"/>
                  <a:pt x="2652149" y="118334"/>
                  <a:pt x="2695180" y="123713"/>
                </a:cubicBezTo>
                <a:cubicBezTo>
                  <a:pt x="2722120" y="130448"/>
                  <a:pt x="2722367" y="130256"/>
                  <a:pt x="2754347" y="139850"/>
                </a:cubicBezTo>
                <a:cubicBezTo>
                  <a:pt x="2759777" y="141479"/>
                  <a:pt x="2764983" y="143853"/>
                  <a:pt x="2770483" y="145228"/>
                </a:cubicBezTo>
                <a:cubicBezTo>
                  <a:pt x="2779352" y="147445"/>
                  <a:pt x="2788452" y="148624"/>
                  <a:pt x="2797377" y="150607"/>
                </a:cubicBezTo>
                <a:cubicBezTo>
                  <a:pt x="2804594" y="152211"/>
                  <a:pt x="2811721" y="154193"/>
                  <a:pt x="2818893" y="155986"/>
                </a:cubicBezTo>
                <a:cubicBezTo>
                  <a:pt x="2826065" y="159572"/>
                  <a:pt x="2833369" y="162904"/>
                  <a:pt x="2840408" y="166744"/>
                </a:cubicBezTo>
                <a:cubicBezTo>
                  <a:pt x="2853098" y="173666"/>
                  <a:pt x="2864900" y="182277"/>
                  <a:pt x="2878060" y="188259"/>
                </a:cubicBezTo>
                <a:cubicBezTo>
                  <a:pt x="2884790" y="191318"/>
                  <a:pt x="2892653" y="191042"/>
                  <a:pt x="2899575" y="193638"/>
                </a:cubicBezTo>
                <a:cubicBezTo>
                  <a:pt x="2955829" y="214733"/>
                  <a:pt x="2887379" y="195967"/>
                  <a:pt x="2942605" y="209774"/>
                </a:cubicBezTo>
                <a:cubicBezTo>
                  <a:pt x="2949777" y="216946"/>
                  <a:pt x="2955682" y="225664"/>
                  <a:pt x="2964121" y="231290"/>
                </a:cubicBezTo>
                <a:cubicBezTo>
                  <a:pt x="3052774" y="290393"/>
                  <a:pt x="2977600" y="235341"/>
                  <a:pt x="3023288" y="258184"/>
                </a:cubicBezTo>
                <a:cubicBezTo>
                  <a:pt x="3029070" y="261075"/>
                  <a:pt x="3034045" y="265355"/>
                  <a:pt x="3039424" y="268941"/>
                </a:cubicBezTo>
                <a:cubicBezTo>
                  <a:pt x="3055361" y="340658"/>
                  <a:pt x="3042658" y="294132"/>
                  <a:pt x="3066318" y="360381"/>
                </a:cubicBezTo>
                <a:cubicBezTo>
                  <a:pt x="3081089" y="401740"/>
                  <a:pt x="3069664" y="381535"/>
                  <a:pt x="3087834" y="408791"/>
                </a:cubicBezTo>
                <a:cubicBezTo>
                  <a:pt x="3071019" y="476048"/>
                  <a:pt x="3087834" y="392428"/>
                  <a:pt x="3087834" y="446443"/>
                </a:cubicBezTo>
                <a:cubicBezTo>
                  <a:pt x="3087834" y="455585"/>
                  <a:pt x="3084438" y="464413"/>
                  <a:pt x="3082455" y="473337"/>
                </a:cubicBezTo>
                <a:cubicBezTo>
                  <a:pt x="3077035" y="497726"/>
                  <a:pt x="3075258" y="500305"/>
                  <a:pt x="3066318" y="527125"/>
                </a:cubicBezTo>
                <a:cubicBezTo>
                  <a:pt x="3064525" y="532504"/>
                  <a:pt x="3062315" y="537761"/>
                  <a:pt x="3060940" y="543261"/>
                </a:cubicBezTo>
                <a:lnTo>
                  <a:pt x="3055561" y="564777"/>
                </a:lnTo>
                <a:cubicBezTo>
                  <a:pt x="3054186" y="579896"/>
                  <a:pt x="3055151" y="619384"/>
                  <a:pt x="3044803" y="640080"/>
                </a:cubicBezTo>
                <a:cubicBezTo>
                  <a:pt x="3041912" y="645862"/>
                  <a:pt x="3038616" y="651646"/>
                  <a:pt x="3034045" y="656217"/>
                </a:cubicBezTo>
                <a:cubicBezTo>
                  <a:pt x="3027706" y="662556"/>
                  <a:pt x="3019702" y="666974"/>
                  <a:pt x="3012530" y="672353"/>
                </a:cubicBezTo>
                <a:cubicBezTo>
                  <a:pt x="2992808" y="701939"/>
                  <a:pt x="3012532" y="676834"/>
                  <a:pt x="2985636" y="699247"/>
                </a:cubicBezTo>
                <a:cubicBezTo>
                  <a:pt x="2967069" y="714719"/>
                  <a:pt x="2964422" y="727834"/>
                  <a:pt x="2937227" y="736899"/>
                </a:cubicBezTo>
                <a:cubicBezTo>
                  <a:pt x="2931848" y="738692"/>
                  <a:pt x="2926046" y="739524"/>
                  <a:pt x="2921090" y="742278"/>
                </a:cubicBezTo>
                <a:cubicBezTo>
                  <a:pt x="2909788" y="748557"/>
                  <a:pt x="2901082" y="759704"/>
                  <a:pt x="2888817" y="763793"/>
                </a:cubicBezTo>
                <a:cubicBezTo>
                  <a:pt x="2848253" y="777315"/>
                  <a:pt x="2898259" y="759073"/>
                  <a:pt x="2856544" y="779930"/>
                </a:cubicBezTo>
                <a:cubicBezTo>
                  <a:pt x="2851473" y="782465"/>
                  <a:pt x="2845619" y="783075"/>
                  <a:pt x="2840408" y="785308"/>
                </a:cubicBezTo>
                <a:cubicBezTo>
                  <a:pt x="2793874" y="805251"/>
                  <a:pt x="2840606" y="788828"/>
                  <a:pt x="2802756" y="801445"/>
                </a:cubicBezTo>
                <a:cubicBezTo>
                  <a:pt x="2794595" y="806886"/>
                  <a:pt x="2781621" y="817581"/>
                  <a:pt x="2770483" y="817581"/>
                </a:cubicBezTo>
                <a:cubicBezTo>
                  <a:pt x="2764813" y="817581"/>
                  <a:pt x="2759726" y="813996"/>
                  <a:pt x="2754347" y="812203"/>
                </a:cubicBezTo>
                <a:cubicBezTo>
                  <a:pt x="2748968" y="813996"/>
                  <a:pt x="2743794" y="816596"/>
                  <a:pt x="2738210" y="817581"/>
                </a:cubicBezTo>
                <a:cubicBezTo>
                  <a:pt x="2713240" y="821987"/>
                  <a:pt x="2662907" y="828339"/>
                  <a:pt x="2662907" y="828339"/>
                </a:cubicBezTo>
                <a:cubicBezTo>
                  <a:pt x="2614425" y="816218"/>
                  <a:pt x="2664867" y="824738"/>
                  <a:pt x="2625255" y="828339"/>
                </a:cubicBezTo>
                <a:cubicBezTo>
                  <a:pt x="2591282" y="831428"/>
                  <a:pt x="2557123" y="831925"/>
                  <a:pt x="2523057" y="833718"/>
                </a:cubicBezTo>
                <a:cubicBezTo>
                  <a:pt x="2514092" y="835511"/>
                  <a:pt x="2505032" y="836880"/>
                  <a:pt x="2496163" y="839097"/>
                </a:cubicBezTo>
                <a:cubicBezTo>
                  <a:pt x="2490663" y="840472"/>
                  <a:pt x="2485668" y="843911"/>
                  <a:pt x="2480027" y="844475"/>
                </a:cubicBezTo>
                <a:cubicBezTo>
                  <a:pt x="2449646" y="847513"/>
                  <a:pt x="2419067" y="848061"/>
                  <a:pt x="2388587" y="849854"/>
                </a:cubicBezTo>
                <a:cubicBezTo>
                  <a:pt x="2119646" y="846268"/>
                  <a:pt x="1849624" y="863449"/>
                  <a:pt x="1581763" y="839097"/>
                </a:cubicBezTo>
                <a:cubicBezTo>
                  <a:pt x="1479705" y="829819"/>
                  <a:pt x="1542382" y="834542"/>
                  <a:pt x="1393504" y="828339"/>
                </a:cubicBezTo>
                <a:cubicBezTo>
                  <a:pt x="1374673" y="823631"/>
                  <a:pt x="1353610" y="817581"/>
                  <a:pt x="1334337" y="817581"/>
                </a:cubicBezTo>
                <a:cubicBezTo>
                  <a:pt x="1325195" y="817581"/>
                  <a:pt x="1316408" y="821167"/>
                  <a:pt x="1307443" y="822960"/>
                </a:cubicBezTo>
                <a:cubicBezTo>
                  <a:pt x="1262974" y="811842"/>
                  <a:pt x="1288333" y="816865"/>
                  <a:pt x="1210624" y="812203"/>
                </a:cubicBezTo>
                <a:lnTo>
                  <a:pt x="1016987" y="801445"/>
                </a:lnTo>
                <a:cubicBezTo>
                  <a:pt x="1002643" y="797859"/>
                  <a:pt x="988651" y="792320"/>
                  <a:pt x="973956" y="790687"/>
                </a:cubicBezTo>
                <a:cubicBezTo>
                  <a:pt x="902313" y="782726"/>
                  <a:pt x="941735" y="786553"/>
                  <a:pt x="855622" y="779930"/>
                </a:cubicBezTo>
                <a:cubicBezTo>
                  <a:pt x="798619" y="765679"/>
                  <a:pt x="883413" y="785961"/>
                  <a:pt x="791076" y="769172"/>
                </a:cubicBezTo>
                <a:cubicBezTo>
                  <a:pt x="785498" y="768158"/>
                  <a:pt x="780533" y="764725"/>
                  <a:pt x="774940" y="763793"/>
                </a:cubicBezTo>
                <a:cubicBezTo>
                  <a:pt x="758925" y="761124"/>
                  <a:pt x="742667" y="760207"/>
                  <a:pt x="726530" y="758414"/>
                </a:cubicBezTo>
                <a:cubicBezTo>
                  <a:pt x="721473" y="757150"/>
                  <a:pt x="695187" y="751162"/>
                  <a:pt x="688878" y="747657"/>
                </a:cubicBezTo>
                <a:cubicBezTo>
                  <a:pt x="633390" y="716831"/>
                  <a:pt x="676982" y="732933"/>
                  <a:pt x="640469" y="720763"/>
                </a:cubicBezTo>
                <a:cubicBezTo>
                  <a:pt x="635090" y="717177"/>
                  <a:pt x="630275" y="712552"/>
                  <a:pt x="624333" y="710005"/>
                </a:cubicBezTo>
                <a:cubicBezTo>
                  <a:pt x="600188" y="699657"/>
                  <a:pt x="607628" y="709720"/>
                  <a:pt x="586681" y="699247"/>
                </a:cubicBezTo>
                <a:cubicBezTo>
                  <a:pt x="549537" y="680675"/>
                  <a:pt x="593804" y="694305"/>
                  <a:pt x="549029" y="683111"/>
                </a:cubicBezTo>
                <a:cubicBezTo>
                  <a:pt x="510805" y="692667"/>
                  <a:pt x="532988" y="689696"/>
                  <a:pt x="473725" y="683111"/>
                </a:cubicBezTo>
                <a:cubicBezTo>
                  <a:pt x="459832" y="681567"/>
                  <a:pt x="420704" y="677424"/>
                  <a:pt x="403801" y="672353"/>
                </a:cubicBezTo>
                <a:cubicBezTo>
                  <a:pt x="302603" y="641992"/>
                  <a:pt x="437910" y="676843"/>
                  <a:pt x="355391" y="656217"/>
                </a:cubicBezTo>
                <a:cubicBezTo>
                  <a:pt x="337462" y="647252"/>
                  <a:pt x="320620" y="635662"/>
                  <a:pt x="301603" y="629323"/>
                </a:cubicBezTo>
                <a:cubicBezTo>
                  <a:pt x="296224" y="627530"/>
                  <a:pt x="290423" y="626698"/>
                  <a:pt x="285467" y="623944"/>
                </a:cubicBezTo>
                <a:cubicBezTo>
                  <a:pt x="233074" y="594836"/>
                  <a:pt x="273724" y="607560"/>
                  <a:pt x="231678" y="597050"/>
                </a:cubicBezTo>
                <a:cubicBezTo>
                  <a:pt x="210072" y="586247"/>
                  <a:pt x="168507" y="566151"/>
                  <a:pt x="156375" y="554019"/>
                </a:cubicBezTo>
                <a:cubicBezTo>
                  <a:pt x="136827" y="534472"/>
                  <a:pt x="142872" y="538996"/>
                  <a:pt x="118723" y="521746"/>
                </a:cubicBezTo>
                <a:cubicBezTo>
                  <a:pt x="113463" y="517988"/>
                  <a:pt x="107553" y="515126"/>
                  <a:pt x="102587" y="510988"/>
                </a:cubicBezTo>
                <a:cubicBezTo>
                  <a:pt x="96743" y="506118"/>
                  <a:pt x="92455" y="499522"/>
                  <a:pt x="86450" y="494852"/>
                </a:cubicBezTo>
                <a:cubicBezTo>
                  <a:pt x="76244" y="486914"/>
                  <a:pt x="54177" y="473337"/>
                  <a:pt x="54177" y="473337"/>
                </a:cubicBezTo>
                <a:cubicBezTo>
                  <a:pt x="30401" y="437670"/>
                  <a:pt x="58345" y="477304"/>
                  <a:pt x="27283" y="441064"/>
                </a:cubicBezTo>
                <a:cubicBezTo>
                  <a:pt x="21449" y="434257"/>
                  <a:pt x="16526" y="426720"/>
                  <a:pt x="11147" y="419548"/>
                </a:cubicBezTo>
                <a:cubicBezTo>
                  <a:pt x="7561" y="405205"/>
                  <a:pt x="-2042" y="391102"/>
                  <a:pt x="389" y="376518"/>
                </a:cubicBezTo>
                <a:cubicBezTo>
                  <a:pt x="1666" y="368856"/>
                  <a:pt x="8327" y="326750"/>
                  <a:pt x="11147" y="317351"/>
                </a:cubicBezTo>
                <a:cubicBezTo>
                  <a:pt x="13921" y="308103"/>
                  <a:pt x="18851" y="299617"/>
                  <a:pt x="21904" y="290457"/>
                </a:cubicBezTo>
                <a:cubicBezTo>
                  <a:pt x="24242" y="283444"/>
                  <a:pt x="25252" y="276049"/>
                  <a:pt x="27283" y="268941"/>
                </a:cubicBezTo>
                <a:cubicBezTo>
                  <a:pt x="31498" y="254187"/>
                  <a:pt x="37738" y="240116"/>
                  <a:pt x="43420" y="225911"/>
                </a:cubicBezTo>
                <a:cubicBezTo>
                  <a:pt x="45213" y="216946"/>
                  <a:pt x="44262" y="206955"/>
                  <a:pt x="48798" y="199017"/>
                </a:cubicBezTo>
                <a:cubicBezTo>
                  <a:pt x="52005" y="193404"/>
                  <a:pt x="59969" y="192398"/>
                  <a:pt x="64935" y="188259"/>
                </a:cubicBezTo>
                <a:cubicBezTo>
                  <a:pt x="70779" y="183389"/>
                  <a:pt x="76254" y="178010"/>
                  <a:pt x="81071" y="172123"/>
                </a:cubicBezTo>
                <a:cubicBezTo>
                  <a:pt x="92425" y="158246"/>
                  <a:pt x="99343" y="140292"/>
                  <a:pt x="113344" y="129092"/>
                </a:cubicBezTo>
                <a:cubicBezTo>
                  <a:pt x="122309" y="121920"/>
                  <a:pt x="131825" y="115389"/>
                  <a:pt x="140238" y="107577"/>
                </a:cubicBezTo>
                <a:cubicBezTo>
                  <a:pt x="156961" y="92049"/>
                  <a:pt x="169660" y="71826"/>
                  <a:pt x="188648" y="59167"/>
                </a:cubicBezTo>
                <a:cubicBezTo>
                  <a:pt x="212256" y="43428"/>
                  <a:pt x="236654" y="25236"/>
                  <a:pt x="263951" y="16137"/>
                </a:cubicBezTo>
                <a:lnTo>
                  <a:pt x="296224" y="5379"/>
                </a:lnTo>
                <a:cubicBezTo>
                  <a:pt x="315946" y="7172"/>
                  <a:pt x="335618" y="9659"/>
                  <a:pt x="355391" y="10758"/>
                </a:cubicBezTo>
                <a:cubicBezTo>
                  <a:pt x="400181" y="13246"/>
                  <a:pt x="445109" y="13051"/>
                  <a:pt x="489862" y="16137"/>
                </a:cubicBezTo>
                <a:cubicBezTo>
                  <a:pt x="497237" y="16646"/>
                  <a:pt x="504085" y="20300"/>
                  <a:pt x="511377" y="21515"/>
                </a:cubicBezTo>
                <a:cubicBezTo>
                  <a:pt x="525636" y="23891"/>
                  <a:pt x="540064" y="25101"/>
                  <a:pt x="554408" y="26894"/>
                </a:cubicBezTo>
                <a:cubicBezTo>
                  <a:pt x="559787" y="25101"/>
                  <a:pt x="564874" y="21515"/>
                  <a:pt x="570544" y="21515"/>
                </a:cubicBezTo>
                <a:cubicBezTo>
                  <a:pt x="606448" y="21515"/>
                  <a:pt x="663777" y="25101"/>
                  <a:pt x="688878" y="2689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369" y="2483834"/>
            <a:ext cx="2372780" cy="857536"/>
            <a:chOff x="3429369" y="2483834"/>
            <a:chExt cx="2372780" cy="857536"/>
          </a:xfrm>
        </p:grpSpPr>
        <p:sp>
          <p:nvSpPr>
            <p:cNvPr id="8" name="Freeform 7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369" y="2483834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674" y="2592680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7" name="Freeform 6"/>
          <p:cNvSpPr/>
          <p:nvPr/>
        </p:nvSpPr>
        <p:spPr bwMode="auto">
          <a:xfrm>
            <a:off x="2946183" y="4886960"/>
            <a:ext cx="3119337" cy="863600"/>
          </a:xfrm>
          <a:custGeom>
            <a:avLst/>
            <a:gdLst>
              <a:gd name="connsiteX0" fmla="*/ 325337 w 3119337"/>
              <a:gd name="connsiteY0" fmla="*/ 81280 h 863600"/>
              <a:gd name="connsiteX1" fmla="*/ 376137 w 3119337"/>
              <a:gd name="connsiteY1" fmla="*/ 71120 h 863600"/>
              <a:gd name="connsiteX2" fmla="*/ 406617 w 3119337"/>
              <a:gd name="connsiteY2" fmla="*/ 50800 h 863600"/>
              <a:gd name="connsiteX3" fmla="*/ 437097 w 3119337"/>
              <a:gd name="connsiteY3" fmla="*/ 40640 h 863600"/>
              <a:gd name="connsiteX4" fmla="*/ 467577 w 3119337"/>
              <a:gd name="connsiteY4" fmla="*/ 20320 h 863600"/>
              <a:gd name="connsiteX5" fmla="*/ 508217 w 3119337"/>
              <a:gd name="connsiteY5" fmla="*/ 10160 h 863600"/>
              <a:gd name="connsiteX6" fmla="*/ 538697 w 3119337"/>
              <a:gd name="connsiteY6" fmla="*/ 0 h 863600"/>
              <a:gd name="connsiteX7" fmla="*/ 691097 w 3119337"/>
              <a:gd name="connsiteY7" fmla="*/ 10160 h 863600"/>
              <a:gd name="connsiteX8" fmla="*/ 721577 w 3119337"/>
              <a:gd name="connsiteY8" fmla="*/ 20320 h 863600"/>
              <a:gd name="connsiteX9" fmla="*/ 752057 w 3119337"/>
              <a:gd name="connsiteY9" fmla="*/ 10160 h 863600"/>
              <a:gd name="connsiteX10" fmla="*/ 823177 w 3119337"/>
              <a:gd name="connsiteY10" fmla="*/ 0 h 863600"/>
              <a:gd name="connsiteX11" fmla="*/ 1087337 w 3119337"/>
              <a:gd name="connsiteY11" fmla="*/ 10160 h 863600"/>
              <a:gd name="connsiteX12" fmla="*/ 1168617 w 3119337"/>
              <a:gd name="connsiteY12" fmla="*/ 20320 h 863600"/>
              <a:gd name="connsiteX13" fmla="*/ 1524217 w 3119337"/>
              <a:gd name="connsiteY13" fmla="*/ 30480 h 863600"/>
              <a:gd name="connsiteX14" fmla="*/ 1646137 w 3119337"/>
              <a:gd name="connsiteY14" fmla="*/ 20320 h 863600"/>
              <a:gd name="connsiteX15" fmla="*/ 1686777 w 3119337"/>
              <a:gd name="connsiteY15" fmla="*/ 30480 h 863600"/>
              <a:gd name="connsiteX16" fmla="*/ 1869657 w 3119337"/>
              <a:gd name="connsiteY16" fmla="*/ 40640 h 863600"/>
              <a:gd name="connsiteX17" fmla="*/ 2022057 w 3119337"/>
              <a:gd name="connsiteY17" fmla="*/ 60960 h 863600"/>
              <a:gd name="connsiteX18" fmla="*/ 2062697 w 3119337"/>
              <a:gd name="connsiteY18" fmla="*/ 71120 h 863600"/>
              <a:gd name="connsiteX19" fmla="*/ 2397977 w 3119337"/>
              <a:gd name="connsiteY19" fmla="*/ 81280 h 863600"/>
              <a:gd name="connsiteX20" fmla="*/ 2530057 w 3119337"/>
              <a:gd name="connsiteY20" fmla="*/ 172720 h 863600"/>
              <a:gd name="connsiteX21" fmla="*/ 2570697 w 3119337"/>
              <a:gd name="connsiteY21" fmla="*/ 182880 h 863600"/>
              <a:gd name="connsiteX22" fmla="*/ 2601177 w 3119337"/>
              <a:gd name="connsiteY22" fmla="*/ 203200 h 863600"/>
              <a:gd name="connsiteX23" fmla="*/ 2631657 w 3119337"/>
              <a:gd name="connsiteY23" fmla="*/ 213360 h 863600"/>
              <a:gd name="connsiteX24" fmla="*/ 2855177 w 3119337"/>
              <a:gd name="connsiteY24" fmla="*/ 233680 h 863600"/>
              <a:gd name="connsiteX25" fmla="*/ 2895817 w 3119337"/>
              <a:gd name="connsiteY25" fmla="*/ 254000 h 863600"/>
              <a:gd name="connsiteX26" fmla="*/ 2946617 w 3119337"/>
              <a:gd name="connsiteY26" fmla="*/ 284480 h 863600"/>
              <a:gd name="connsiteX27" fmla="*/ 2997417 w 3119337"/>
              <a:gd name="connsiteY27" fmla="*/ 304800 h 863600"/>
              <a:gd name="connsiteX28" fmla="*/ 3027897 w 3119337"/>
              <a:gd name="connsiteY28" fmla="*/ 314960 h 863600"/>
              <a:gd name="connsiteX29" fmla="*/ 3058377 w 3119337"/>
              <a:gd name="connsiteY29" fmla="*/ 335280 h 863600"/>
              <a:gd name="connsiteX30" fmla="*/ 3099017 w 3119337"/>
              <a:gd name="connsiteY30" fmla="*/ 396240 h 863600"/>
              <a:gd name="connsiteX31" fmla="*/ 3119337 w 3119337"/>
              <a:gd name="connsiteY31" fmla="*/ 457200 h 863600"/>
              <a:gd name="connsiteX32" fmla="*/ 3099017 w 3119337"/>
              <a:gd name="connsiteY32" fmla="*/ 518160 h 863600"/>
              <a:gd name="connsiteX33" fmla="*/ 3068537 w 3119337"/>
              <a:gd name="connsiteY33" fmla="*/ 640080 h 863600"/>
              <a:gd name="connsiteX34" fmla="*/ 3048217 w 3119337"/>
              <a:gd name="connsiteY34" fmla="*/ 670560 h 863600"/>
              <a:gd name="connsiteX35" fmla="*/ 3038057 w 3119337"/>
              <a:gd name="connsiteY35" fmla="*/ 701040 h 863600"/>
              <a:gd name="connsiteX36" fmla="*/ 2977097 w 3119337"/>
              <a:gd name="connsiteY36" fmla="*/ 721360 h 863600"/>
              <a:gd name="connsiteX37" fmla="*/ 2956777 w 3119337"/>
              <a:gd name="connsiteY37" fmla="*/ 751840 h 863600"/>
              <a:gd name="connsiteX38" fmla="*/ 2895817 w 3119337"/>
              <a:gd name="connsiteY38" fmla="*/ 782320 h 863600"/>
              <a:gd name="connsiteX39" fmla="*/ 2865337 w 3119337"/>
              <a:gd name="connsiteY39" fmla="*/ 802640 h 863600"/>
              <a:gd name="connsiteX40" fmla="*/ 2804377 w 3119337"/>
              <a:gd name="connsiteY40" fmla="*/ 822960 h 863600"/>
              <a:gd name="connsiteX41" fmla="*/ 2773897 w 3119337"/>
              <a:gd name="connsiteY41" fmla="*/ 833120 h 863600"/>
              <a:gd name="connsiteX42" fmla="*/ 2641817 w 3119337"/>
              <a:gd name="connsiteY42" fmla="*/ 822960 h 863600"/>
              <a:gd name="connsiteX43" fmla="*/ 2611337 w 3119337"/>
              <a:gd name="connsiteY43" fmla="*/ 833120 h 863600"/>
              <a:gd name="connsiteX44" fmla="*/ 2570697 w 3119337"/>
              <a:gd name="connsiteY44" fmla="*/ 843280 h 863600"/>
              <a:gd name="connsiteX45" fmla="*/ 2448777 w 3119337"/>
              <a:gd name="connsiteY45" fmla="*/ 833120 h 863600"/>
              <a:gd name="connsiteX46" fmla="*/ 2408137 w 3119337"/>
              <a:gd name="connsiteY46" fmla="*/ 822960 h 863600"/>
              <a:gd name="connsiteX47" fmla="*/ 2347177 w 3119337"/>
              <a:gd name="connsiteY47" fmla="*/ 812800 h 863600"/>
              <a:gd name="connsiteX48" fmla="*/ 2245577 w 3119337"/>
              <a:gd name="connsiteY48" fmla="*/ 822960 h 863600"/>
              <a:gd name="connsiteX49" fmla="*/ 2174457 w 3119337"/>
              <a:gd name="connsiteY49" fmla="*/ 822960 h 863600"/>
              <a:gd name="connsiteX50" fmla="*/ 2093177 w 3119337"/>
              <a:gd name="connsiteY50" fmla="*/ 812800 h 863600"/>
              <a:gd name="connsiteX51" fmla="*/ 2032217 w 3119337"/>
              <a:gd name="connsiteY51" fmla="*/ 772160 h 863600"/>
              <a:gd name="connsiteX52" fmla="*/ 1950937 w 3119337"/>
              <a:gd name="connsiteY52" fmla="*/ 741680 h 863600"/>
              <a:gd name="connsiteX53" fmla="*/ 1879817 w 3119337"/>
              <a:gd name="connsiteY53" fmla="*/ 751840 h 863600"/>
              <a:gd name="connsiteX54" fmla="*/ 1818857 w 3119337"/>
              <a:gd name="connsiteY54" fmla="*/ 772160 h 863600"/>
              <a:gd name="connsiteX55" fmla="*/ 1666457 w 3119337"/>
              <a:gd name="connsiteY55" fmla="*/ 792480 h 863600"/>
              <a:gd name="connsiteX56" fmla="*/ 1595337 w 3119337"/>
              <a:gd name="connsiteY56" fmla="*/ 802640 h 863600"/>
              <a:gd name="connsiteX57" fmla="*/ 1554697 w 3119337"/>
              <a:gd name="connsiteY57" fmla="*/ 812800 h 863600"/>
              <a:gd name="connsiteX58" fmla="*/ 1412457 w 3119337"/>
              <a:gd name="connsiteY58" fmla="*/ 833120 h 863600"/>
              <a:gd name="connsiteX59" fmla="*/ 1381977 w 3119337"/>
              <a:gd name="connsiteY59" fmla="*/ 822960 h 863600"/>
              <a:gd name="connsiteX60" fmla="*/ 1310857 w 3119337"/>
              <a:gd name="connsiteY60" fmla="*/ 843280 h 863600"/>
              <a:gd name="connsiteX61" fmla="*/ 1260057 w 3119337"/>
              <a:gd name="connsiteY61" fmla="*/ 853440 h 863600"/>
              <a:gd name="connsiteX62" fmla="*/ 1219417 w 3119337"/>
              <a:gd name="connsiteY62" fmla="*/ 863600 h 863600"/>
              <a:gd name="connsiteX63" fmla="*/ 1056857 w 3119337"/>
              <a:gd name="connsiteY63" fmla="*/ 853440 h 863600"/>
              <a:gd name="connsiteX64" fmla="*/ 985737 w 3119337"/>
              <a:gd name="connsiteY64" fmla="*/ 843280 h 863600"/>
              <a:gd name="connsiteX65" fmla="*/ 772377 w 3119337"/>
              <a:gd name="connsiteY65" fmla="*/ 822960 h 863600"/>
              <a:gd name="connsiteX66" fmla="*/ 640297 w 3119337"/>
              <a:gd name="connsiteY66" fmla="*/ 802640 h 863600"/>
              <a:gd name="connsiteX67" fmla="*/ 579337 w 3119337"/>
              <a:gd name="connsiteY67" fmla="*/ 792480 h 863600"/>
              <a:gd name="connsiteX68" fmla="*/ 508217 w 3119337"/>
              <a:gd name="connsiteY68" fmla="*/ 762000 h 863600"/>
              <a:gd name="connsiteX69" fmla="*/ 477737 w 3119337"/>
              <a:gd name="connsiteY69" fmla="*/ 751840 h 863600"/>
              <a:gd name="connsiteX70" fmla="*/ 437097 w 3119337"/>
              <a:gd name="connsiteY70" fmla="*/ 741680 h 863600"/>
              <a:gd name="connsiteX71" fmla="*/ 406617 w 3119337"/>
              <a:gd name="connsiteY71" fmla="*/ 731520 h 863600"/>
              <a:gd name="connsiteX72" fmla="*/ 355817 w 3119337"/>
              <a:gd name="connsiteY72" fmla="*/ 721360 h 863600"/>
              <a:gd name="connsiteX73" fmla="*/ 274537 w 3119337"/>
              <a:gd name="connsiteY73" fmla="*/ 690880 h 863600"/>
              <a:gd name="connsiteX74" fmla="*/ 213577 w 3119337"/>
              <a:gd name="connsiteY74" fmla="*/ 680720 h 863600"/>
              <a:gd name="connsiteX75" fmla="*/ 142457 w 3119337"/>
              <a:gd name="connsiteY75" fmla="*/ 640080 h 863600"/>
              <a:gd name="connsiteX76" fmla="*/ 40857 w 3119337"/>
              <a:gd name="connsiteY76" fmla="*/ 579120 h 863600"/>
              <a:gd name="connsiteX77" fmla="*/ 20537 w 3119337"/>
              <a:gd name="connsiteY77" fmla="*/ 538480 h 863600"/>
              <a:gd name="connsiteX78" fmla="*/ 217 w 3119337"/>
              <a:gd name="connsiteY78" fmla="*/ 467360 h 863600"/>
              <a:gd name="connsiteX79" fmla="*/ 10377 w 3119337"/>
              <a:gd name="connsiteY79" fmla="*/ 436880 h 863600"/>
              <a:gd name="connsiteX80" fmla="*/ 217 w 3119337"/>
              <a:gd name="connsiteY80" fmla="*/ 396240 h 863600"/>
              <a:gd name="connsiteX81" fmla="*/ 20537 w 3119337"/>
              <a:gd name="connsiteY81" fmla="*/ 365760 h 863600"/>
              <a:gd name="connsiteX82" fmla="*/ 30697 w 3119337"/>
              <a:gd name="connsiteY82" fmla="*/ 335280 h 863600"/>
              <a:gd name="connsiteX83" fmla="*/ 20537 w 3119337"/>
              <a:gd name="connsiteY83" fmla="*/ 304800 h 863600"/>
              <a:gd name="connsiteX84" fmla="*/ 61177 w 3119337"/>
              <a:gd name="connsiteY84" fmla="*/ 254000 h 863600"/>
              <a:gd name="connsiteX85" fmla="*/ 91657 w 3119337"/>
              <a:gd name="connsiteY85" fmla="*/ 223520 h 863600"/>
              <a:gd name="connsiteX86" fmla="*/ 111977 w 3119337"/>
              <a:gd name="connsiteY86" fmla="*/ 193040 h 863600"/>
              <a:gd name="connsiteX87" fmla="*/ 203417 w 3119337"/>
              <a:gd name="connsiteY87" fmla="*/ 142240 h 863600"/>
              <a:gd name="connsiteX88" fmla="*/ 233897 w 3119337"/>
              <a:gd name="connsiteY88" fmla="*/ 121920 h 863600"/>
              <a:gd name="connsiteX89" fmla="*/ 305017 w 3119337"/>
              <a:gd name="connsiteY89" fmla="*/ 101600 h 863600"/>
              <a:gd name="connsiteX90" fmla="*/ 325337 w 3119337"/>
              <a:gd name="connsiteY90" fmla="*/ 8128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119337" h="863600">
                <a:moveTo>
                  <a:pt x="325337" y="81280"/>
                </a:moveTo>
                <a:cubicBezTo>
                  <a:pt x="337190" y="76200"/>
                  <a:pt x="359968" y="77183"/>
                  <a:pt x="376137" y="71120"/>
                </a:cubicBezTo>
                <a:cubicBezTo>
                  <a:pt x="387570" y="66833"/>
                  <a:pt x="395695" y="56261"/>
                  <a:pt x="406617" y="50800"/>
                </a:cubicBezTo>
                <a:cubicBezTo>
                  <a:pt x="416196" y="46011"/>
                  <a:pt x="427518" y="45429"/>
                  <a:pt x="437097" y="40640"/>
                </a:cubicBezTo>
                <a:cubicBezTo>
                  <a:pt x="448019" y="35179"/>
                  <a:pt x="456354" y="25130"/>
                  <a:pt x="467577" y="20320"/>
                </a:cubicBezTo>
                <a:cubicBezTo>
                  <a:pt x="480412" y="14819"/>
                  <a:pt x="494791" y="13996"/>
                  <a:pt x="508217" y="10160"/>
                </a:cubicBezTo>
                <a:cubicBezTo>
                  <a:pt x="518515" y="7218"/>
                  <a:pt x="528537" y="3387"/>
                  <a:pt x="538697" y="0"/>
                </a:cubicBezTo>
                <a:cubicBezTo>
                  <a:pt x="589497" y="3387"/>
                  <a:pt x="640496" y="4538"/>
                  <a:pt x="691097" y="10160"/>
                </a:cubicBezTo>
                <a:cubicBezTo>
                  <a:pt x="701741" y="11343"/>
                  <a:pt x="710867" y="20320"/>
                  <a:pt x="721577" y="20320"/>
                </a:cubicBezTo>
                <a:cubicBezTo>
                  <a:pt x="732287" y="20320"/>
                  <a:pt x="741555" y="12260"/>
                  <a:pt x="752057" y="10160"/>
                </a:cubicBezTo>
                <a:cubicBezTo>
                  <a:pt x="775539" y="5464"/>
                  <a:pt x="799470" y="3387"/>
                  <a:pt x="823177" y="0"/>
                </a:cubicBezTo>
                <a:cubicBezTo>
                  <a:pt x="911230" y="3387"/>
                  <a:pt x="999371" y="4986"/>
                  <a:pt x="1087337" y="10160"/>
                </a:cubicBezTo>
                <a:cubicBezTo>
                  <a:pt x="1114594" y="11763"/>
                  <a:pt x="1141342" y="19051"/>
                  <a:pt x="1168617" y="20320"/>
                </a:cubicBezTo>
                <a:cubicBezTo>
                  <a:pt x="1287071" y="25829"/>
                  <a:pt x="1405684" y="27093"/>
                  <a:pt x="1524217" y="30480"/>
                </a:cubicBezTo>
                <a:cubicBezTo>
                  <a:pt x="1564857" y="27093"/>
                  <a:pt x="1605356" y="20320"/>
                  <a:pt x="1646137" y="20320"/>
                </a:cubicBezTo>
                <a:cubicBezTo>
                  <a:pt x="1660101" y="20320"/>
                  <a:pt x="1672871" y="29216"/>
                  <a:pt x="1686777" y="30480"/>
                </a:cubicBezTo>
                <a:cubicBezTo>
                  <a:pt x="1747580" y="36008"/>
                  <a:pt x="1808697" y="37253"/>
                  <a:pt x="1869657" y="40640"/>
                </a:cubicBezTo>
                <a:cubicBezTo>
                  <a:pt x="1999032" y="66515"/>
                  <a:pt x="1814187" y="31264"/>
                  <a:pt x="2022057" y="60960"/>
                </a:cubicBezTo>
                <a:cubicBezTo>
                  <a:pt x="2035880" y="62935"/>
                  <a:pt x="2048754" y="70366"/>
                  <a:pt x="2062697" y="71120"/>
                </a:cubicBezTo>
                <a:cubicBezTo>
                  <a:pt x="2174345" y="77155"/>
                  <a:pt x="2286217" y="77893"/>
                  <a:pt x="2397977" y="81280"/>
                </a:cubicBezTo>
                <a:cubicBezTo>
                  <a:pt x="2441890" y="115434"/>
                  <a:pt x="2478211" y="153278"/>
                  <a:pt x="2530057" y="172720"/>
                </a:cubicBezTo>
                <a:cubicBezTo>
                  <a:pt x="2543132" y="177623"/>
                  <a:pt x="2557150" y="179493"/>
                  <a:pt x="2570697" y="182880"/>
                </a:cubicBezTo>
                <a:cubicBezTo>
                  <a:pt x="2580857" y="189653"/>
                  <a:pt x="2590255" y="197739"/>
                  <a:pt x="2601177" y="203200"/>
                </a:cubicBezTo>
                <a:cubicBezTo>
                  <a:pt x="2610756" y="207989"/>
                  <a:pt x="2621024" y="212084"/>
                  <a:pt x="2631657" y="213360"/>
                </a:cubicBezTo>
                <a:cubicBezTo>
                  <a:pt x="2705938" y="222274"/>
                  <a:pt x="2780670" y="226907"/>
                  <a:pt x="2855177" y="233680"/>
                </a:cubicBezTo>
                <a:cubicBezTo>
                  <a:pt x="2868724" y="240453"/>
                  <a:pt x="2882577" y="246645"/>
                  <a:pt x="2895817" y="254000"/>
                </a:cubicBezTo>
                <a:cubicBezTo>
                  <a:pt x="2913079" y="263590"/>
                  <a:pt x="2928954" y="275649"/>
                  <a:pt x="2946617" y="284480"/>
                </a:cubicBezTo>
                <a:cubicBezTo>
                  <a:pt x="2962929" y="292636"/>
                  <a:pt x="2980340" y="298396"/>
                  <a:pt x="2997417" y="304800"/>
                </a:cubicBezTo>
                <a:cubicBezTo>
                  <a:pt x="3007445" y="308560"/>
                  <a:pt x="3018318" y="310171"/>
                  <a:pt x="3027897" y="314960"/>
                </a:cubicBezTo>
                <a:cubicBezTo>
                  <a:pt x="3038819" y="320421"/>
                  <a:pt x="3048217" y="328507"/>
                  <a:pt x="3058377" y="335280"/>
                </a:cubicBezTo>
                <a:cubicBezTo>
                  <a:pt x="3071924" y="355600"/>
                  <a:pt x="3091294" y="373072"/>
                  <a:pt x="3099017" y="396240"/>
                </a:cubicBezTo>
                <a:lnTo>
                  <a:pt x="3119337" y="457200"/>
                </a:lnTo>
                <a:cubicBezTo>
                  <a:pt x="3112564" y="477520"/>
                  <a:pt x="3102538" y="497032"/>
                  <a:pt x="3099017" y="518160"/>
                </a:cubicBezTo>
                <a:cubicBezTo>
                  <a:pt x="3093939" y="548631"/>
                  <a:pt x="3086427" y="613246"/>
                  <a:pt x="3068537" y="640080"/>
                </a:cubicBezTo>
                <a:cubicBezTo>
                  <a:pt x="3061764" y="650240"/>
                  <a:pt x="3053678" y="659638"/>
                  <a:pt x="3048217" y="670560"/>
                </a:cubicBezTo>
                <a:cubicBezTo>
                  <a:pt x="3043428" y="680139"/>
                  <a:pt x="3046772" y="694815"/>
                  <a:pt x="3038057" y="701040"/>
                </a:cubicBezTo>
                <a:cubicBezTo>
                  <a:pt x="3020628" y="713490"/>
                  <a:pt x="2977097" y="721360"/>
                  <a:pt x="2977097" y="721360"/>
                </a:cubicBezTo>
                <a:cubicBezTo>
                  <a:pt x="2970324" y="731520"/>
                  <a:pt x="2965411" y="743206"/>
                  <a:pt x="2956777" y="751840"/>
                </a:cubicBezTo>
                <a:cubicBezTo>
                  <a:pt x="2927660" y="780957"/>
                  <a:pt x="2928871" y="765793"/>
                  <a:pt x="2895817" y="782320"/>
                </a:cubicBezTo>
                <a:cubicBezTo>
                  <a:pt x="2884895" y="787781"/>
                  <a:pt x="2876495" y="797681"/>
                  <a:pt x="2865337" y="802640"/>
                </a:cubicBezTo>
                <a:cubicBezTo>
                  <a:pt x="2845764" y="811339"/>
                  <a:pt x="2824697" y="816187"/>
                  <a:pt x="2804377" y="822960"/>
                </a:cubicBezTo>
                <a:lnTo>
                  <a:pt x="2773897" y="833120"/>
                </a:lnTo>
                <a:cubicBezTo>
                  <a:pt x="2729870" y="829733"/>
                  <a:pt x="2685974" y="822960"/>
                  <a:pt x="2641817" y="822960"/>
                </a:cubicBezTo>
                <a:cubicBezTo>
                  <a:pt x="2631107" y="822960"/>
                  <a:pt x="2621635" y="830178"/>
                  <a:pt x="2611337" y="833120"/>
                </a:cubicBezTo>
                <a:cubicBezTo>
                  <a:pt x="2597911" y="836956"/>
                  <a:pt x="2584244" y="839893"/>
                  <a:pt x="2570697" y="843280"/>
                </a:cubicBezTo>
                <a:cubicBezTo>
                  <a:pt x="2530057" y="839893"/>
                  <a:pt x="2489243" y="838178"/>
                  <a:pt x="2448777" y="833120"/>
                </a:cubicBezTo>
                <a:cubicBezTo>
                  <a:pt x="2434921" y="831388"/>
                  <a:pt x="2421829" y="825698"/>
                  <a:pt x="2408137" y="822960"/>
                </a:cubicBezTo>
                <a:cubicBezTo>
                  <a:pt x="2387937" y="818920"/>
                  <a:pt x="2367497" y="816187"/>
                  <a:pt x="2347177" y="812800"/>
                </a:cubicBezTo>
                <a:cubicBezTo>
                  <a:pt x="2313310" y="816187"/>
                  <a:pt x="2279613" y="822960"/>
                  <a:pt x="2245577" y="822960"/>
                </a:cubicBezTo>
                <a:cubicBezTo>
                  <a:pt x="2156275" y="822960"/>
                  <a:pt x="2247538" y="798600"/>
                  <a:pt x="2174457" y="822960"/>
                </a:cubicBezTo>
                <a:cubicBezTo>
                  <a:pt x="2147364" y="819573"/>
                  <a:pt x="2118890" y="821983"/>
                  <a:pt x="2093177" y="812800"/>
                </a:cubicBezTo>
                <a:cubicBezTo>
                  <a:pt x="2070178" y="804586"/>
                  <a:pt x="2055385" y="779883"/>
                  <a:pt x="2032217" y="772160"/>
                </a:cubicBezTo>
                <a:cubicBezTo>
                  <a:pt x="1984435" y="756233"/>
                  <a:pt x="2011681" y="765977"/>
                  <a:pt x="1950937" y="741680"/>
                </a:cubicBezTo>
                <a:cubicBezTo>
                  <a:pt x="1927230" y="745067"/>
                  <a:pt x="1903151" y="746455"/>
                  <a:pt x="1879817" y="751840"/>
                </a:cubicBezTo>
                <a:cubicBezTo>
                  <a:pt x="1858946" y="756656"/>
                  <a:pt x="1840145" y="769795"/>
                  <a:pt x="1818857" y="772160"/>
                </a:cubicBezTo>
                <a:cubicBezTo>
                  <a:pt x="1666207" y="789121"/>
                  <a:pt x="1785030" y="774238"/>
                  <a:pt x="1666457" y="792480"/>
                </a:cubicBezTo>
                <a:cubicBezTo>
                  <a:pt x="1642788" y="796121"/>
                  <a:pt x="1618898" y="798356"/>
                  <a:pt x="1595337" y="802640"/>
                </a:cubicBezTo>
                <a:cubicBezTo>
                  <a:pt x="1581599" y="805138"/>
                  <a:pt x="1568471" y="810504"/>
                  <a:pt x="1554697" y="812800"/>
                </a:cubicBezTo>
                <a:cubicBezTo>
                  <a:pt x="1507454" y="820674"/>
                  <a:pt x="1412457" y="833120"/>
                  <a:pt x="1412457" y="833120"/>
                </a:cubicBezTo>
                <a:cubicBezTo>
                  <a:pt x="1402297" y="829733"/>
                  <a:pt x="1392687" y="822960"/>
                  <a:pt x="1381977" y="822960"/>
                </a:cubicBezTo>
                <a:cubicBezTo>
                  <a:pt x="1362973" y="822960"/>
                  <a:pt x="1330022" y="838489"/>
                  <a:pt x="1310857" y="843280"/>
                </a:cubicBezTo>
                <a:cubicBezTo>
                  <a:pt x="1294104" y="847468"/>
                  <a:pt x="1276914" y="849694"/>
                  <a:pt x="1260057" y="853440"/>
                </a:cubicBezTo>
                <a:cubicBezTo>
                  <a:pt x="1246426" y="856469"/>
                  <a:pt x="1232964" y="860213"/>
                  <a:pt x="1219417" y="863600"/>
                </a:cubicBezTo>
                <a:cubicBezTo>
                  <a:pt x="1165230" y="860213"/>
                  <a:pt x="1110945" y="858143"/>
                  <a:pt x="1056857" y="853440"/>
                </a:cubicBezTo>
                <a:cubicBezTo>
                  <a:pt x="1033000" y="851365"/>
                  <a:pt x="1009576" y="845550"/>
                  <a:pt x="985737" y="843280"/>
                </a:cubicBezTo>
                <a:cubicBezTo>
                  <a:pt x="736547" y="819548"/>
                  <a:pt x="932400" y="845820"/>
                  <a:pt x="772377" y="822960"/>
                </a:cubicBezTo>
                <a:cubicBezTo>
                  <a:pt x="705369" y="800624"/>
                  <a:pt x="766024" y="818356"/>
                  <a:pt x="640297" y="802640"/>
                </a:cubicBezTo>
                <a:cubicBezTo>
                  <a:pt x="619856" y="800085"/>
                  <a:pt x="599657" y="795867"/>
                  <a:pt x="579337" y="792480"/>
                </a:cubicBezTo>
                <a:cubicBezTo>
                  <a:pt x="532936" y="761546"/>
                  <a:pt x="565624" y="778402"/>
                  <a:pt x="508217" y="762000"/>
                </a:cubicBezTo>
                <a:cubicBezTo>
                  <a:pt x="497919" y="759058"/>
                  <a:pt x="488035" y="754782"/>
                  <a:pt x="477737" y="751840"/>
                </a:cubicBezTo>
                <a:cubicBezTo>
                  <a:pt x="464311" y="748004"/>
                  <a:pt x="450523" y="745516"/>
                  <a:pt x="437097" y="741680"/>
                </a:cubicBezTo>
                <a:cubicBezTo>
                  <a:pt x="426799" y="738738"/>
                  <a:pt x="417007" y="734117"/>
                  <a:pt x="406617" y="731520"/>
                </a:cubicBezTo>
                <a:cubicBezTo>
                  <a:pt x="389864" y="727332"/>
                  <a:pt x="372570" y="725548"/>
                  <a:pt x="355817" y="721360"/>
                </a:cubicBezTo>
                <a:cubicBezTo>
                  <a:pt x="283484" y="703277"/>
                  <a:pt x="377090" y="718849"/>
                  <a:pt x="274537" y="690880"/>
                </a:cubicBezTo>
                <a:cubicBezTo>
                  <a:pt x="254663" y="685460"/>
                  <a:pt x="233897" y="684107"/>
                  <a:pt x="213577" y="680720"/>
                </a:cubicBezTo>
                <a:cubicBezTo>
                  <a:pt x="108140" y="610428"/>
                  <a:pt x="271361" y="717423"/>
                  <a:pt x="142457" y="640080"/>
                </a:cubicBezTo>
                <a:cubicBezTo>
                  <a:pt x="19854" y="566518"/>
                  <a:pt x="133754" y="625569"/>
                  <a:pt x="40857" y="579120"/>
                </a:cubicBezTo>
                <a:cubicBezTo>
                  <a:pt x="34084" y="565573"/>
                  <a:pt x="26503" y="552401"/>
                  <a:pt x="20537" y="538480"/>
                </a:cubicBezTo>
                <a:cubicBezTo>
                  <a:pt x="11792" y="518074"/>
                  <a:pt x="5373" y="487983"/>
                  <a:pt x="217" y="467360"/>
                </a:cubicBezTo>
                <a:cubicBezTo>
                  <a:pt x="3604" y="457200"/>
                  <a:pt x="10377" y="447590"/>
                  <a:pt x="10377" y="436880"/>
                </a:cubicBezTo>
                <a:cubicBezTo>
                  <a:pt x="10377" y="422916"/>
                  <a:pt x="-1758" y="410063"/>
                  <a:pt x="217" y="396240"/>
                </a:cubicBezTo>
                <a:cubicBezTo>
                  <a:pt x="1944" y="384152"/>
                  <a:pt x="15076" y="376682"/>
                  <a:pt x="20537" y="365760"/>
                </a:cubicBezTo>
                <a:cubicBezTo>
                  <a:pt x="25326" y="356181"/>
                  <a:pt x="27310" y="345440"/>
                  <a:pt x="30697" y="335280"/>
                </a:cubicBezTo>
                <a:cubicBezTo>
                  <a:pt x="27310" y="325120"/>
                  <a:pt x="20537" y="315510"/>
                  <a:pt x="20537" y="304800"/>
                </a:cubicBezTo>
                <a:cubicBezTo>
                  <a:pt x="20537" y="268662"/>
                  <a:pt x="37773" y="273503"/>
                  <a:pt x="61177" y="254000"/>
                </a:cubicBezTo>
                <a:cubicBezTo>
                  <a:pt x="72215" y="244802"/>
                  <a:pt x="82459" y="234558"/>
                  <a:pt x="91657" y="223520"/>
                </a:cubicBezTo>
                <a:cubicBezTo>
                  <a:pt x="99474" y="214139"/>
                  <a:pt x="102787" y="201081"/>
                  <a:pt x="111977" y="193040"/>
                </a:cubicBezTo>
                <a:cubicBezTo>
                  <a:pt x="197403" y="118292"/>
                  <a:pt x="142947" y="172475"/>
                  <a:pt x="203417" y="142240"/>
                </a:cubicBezTo>
                <a:cubicBezTo>
                  <a:pt x="214339" y="136779"/>
                  <a:pt x="222674" y="126730"/>
                  <a:pt x="233897" y="121920"/>
                </a:cubicBezTo>
                <a:cubicBezTo>
                  <a:pt x="279471" y="102388"/>
                  <a:pt x="265474" y="121371"/>
                  <a:pt x="305017" y="101600"/>
                </a:cubicBezTo>
                <a:cubicBezTo>
                  <a:pt x="309301" y="99458"/>
                  <a:pt x="313484" y="86360"/>
                  <a:pt x="325337" y="8128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86296" y="2502955"/>
            <a:ext cx="2438940" cy="820275"/>
            <a:chOff x="3286296" y="2502955"/>
            <a:chExt cx="2438940" cy="820275"/>
          </a:xfrm>
        </p:grpSpPr>
        <p:sp>
          <p:nvSpPr>
            <p:cNvPr id="8" name="Freeform 7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0458" y="2595993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6296" y="2502955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15400" cy="762000"/>
          </a:xfrm>
        </p:spPr>
        <p:txBody>
          <a:bodyPr/>
          <a:lstStyle/>
          <a:p>
            <a:r>
              <a:rPr lang="en-US" sz="2800" dirty="0" smtClean="0"/>
              <a:t>Which of the two quality types are taken as basis here?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grpSp>
        <p:nvGrpSpPr>
          <p:cNvPr id="3" name="Group 2"/>
          <p:cNvGrpSpPr/>
          <p:nvPr/>
        </p:nvGrpSpPr>
        <p:grpSpPr>
          <a:xfrm>
            <a:off x="3361380" y="2342345"/>
            <a:ext cx="2393327" cy="1039744"/>
            <a:chOff x="3361380" y="2342345"/>
            <a:chExt cx="2393327" cy="1039744"/>
          </a:xfrm>
        </p:grpSpPr>
        <p:sp>
          <p:nvSpPr>
            <p:cNvPr id="7" name="Freeform 6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896" y="2427982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61380" y="2342345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pPr marL="0" indent="0" algn="ctr"/>
            <a:r>
              <a:rPr lang="en-US" sz="4000" dirty="0" smtClean="0"/>
              <a:t>Is</a:t>
            </a:r>
          </a:p>
          <a:p>
            <a:pPr marL="0" indent="0" algn="ctr"/>
            <a:r>
              <a:rPr lang="en-US" sz="4000" dirty="0" smtClean="0"/>
              <a:t>Biomedical Informatics </a:t>
            </a:r>
          </a:p>
          <a:p>
            <a:pPr marL="0" indent="0" algn="ctr"/>
            <a:r>
              <a:rPr lang="en-US" sz="4000" dirty="0" smtClean="0"/>
              <a:t>the Holy Grail </a:t>
            </a:r>
          </a:p>
          <a:p>
            <a:pPr marL="0" indent="0" algn="ctr"/>
            <a:r>
              <a:rPr lang="en-US" sz="4000" dirty="0" smtClean="0"/>
              <a:t>for better healthcare?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6050" name="Picture 2" descr="https://image.slidesharecdn.com/5computerscienceandontology-110917095023-phpapp02/95/computer-science-and-ontology-9-728.jpg?cb=1316253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665480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r>
              <a:rPr lang="en-US" dirty="0" smtClean="0"/>
              <a:t>Biomedical Informatics to the rescue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5640"/>
            <a:ext cx="5086859" cy="6182360"/>
          </a:xfrm>
          <a:prstGeom prst="rect">
            <a:avLst/>
          </a:prstGeom>
          <a:ln w="38100">
            <a:solidFill>
              <a:srgbClr val="16165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69" y="675640"/>
            <a:ext cx="4041031" cy="6182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 bwMode="auto">
          <a:xfrm>
            <a:off x="5273040" y="6024880"/>
            <a:ext cx="3850640" cy="843280"/>
          </a:xfrm>
          <a:custGeom>
            <a:avLst/>
            <a:gdLst>
              <a:gd name="connsiteX0" fmla="*/ 1148080 w 3850640"/>
              <a:gd name="connsiteY0" fmla="*/ 0 h 843280"/>
              <a:gd name="connsiteX1" fmla="*/ 3850640 w 3850640"/>
              <a:gd name="connsiteY1" fmla="*/ 0 h 843280"/>
              <a:gd name="connsiteX2" fmla="*/ 3850640 w 3850640"/>
              <a:gd name="connsiteY2" fmla="*/ 629920 h 843280"/>
              <a:gd name="connsiteX3" fmla="*/ 457200 w 3850640"/>
              <a:gd name="connsiteY3" fmla="*/ 629920 h 843280"/>
              <a:gd name="connsiteX4" fmla="*/ 457200 w 3850640"/>
              <a:gd name="connsiteY4" fmla="*/ 843280 h 843280"/>
              <a:gd name="connsiteX5" fmla="*/ 0 w 3850640"/>
              <a:gd name="connsiteY5" fmla="*/ 843280 h 843280"/>
              <a:gd name="connsiteX6" fmla="*/ 0 w 3850640"/>
              <a:gd name="connsiteY6" fmla="*/ 213360 h 843280"/>
              <a:gd name="connsiteX7" fmla="*/ 1178560 w 3850640"/>
              <a:gd name="connsiteY7" fmla="*/ 213360 h 843280"/>
              <a:gd name="connsiteX8" fmla="*/ 1148080 w 3850640"/>
              <a:gd name="connsiteY8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0640" h="843280">
                <a:moveTo>
                  <a:pt x="1148080" y="0"/>
                </a:moveTo>
                <a:lnTo>
                  <a:pt x="3850640" y="0"/>
                </a:lnTo>
                <a:lnTo>
                  <a:pt x="3850640" y="629920"/>
                </a:lnTo>
                <a:lnTo>
                  <a:pt x="457200" y="629920"/>
                </a:lnTo>
                <a:lnTo>
                  <a:pt x="457200" y="843280"/>
                </a:lnTo>
                <a:lnTo>
                  <a:pt x="0" y="843280"/>
                </a:lnTo>
                <a:lnTo>
                  <a:pt x="0" y="213360"/>
                </a:lnTo>
                <a:lnTo>
                  <a:pt x="1178560" y="213360"/>
                </a:lnTo>
                <a:lnTo>
                  <a:pt x="1148080" y="0"/>
                </a:lnTo>
                <a:close/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can play a crucial role!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Early goals </a:t>
            </a:r>
            <a:r>
              <a:rPr lang="en-US" dirty="0" smtClean="0"/>
              <a:t>of Biomedical Ontology in</a:t>
            </a:r>
            <a:br>
              <a:rPr lang="en-US" dirty="0" smtClean="0"/>
            </a:br>
            <a:r>
              <a:rPr lang="en-US" dirty="0" smtClean="0"/>
              <a:t>Healthcare Information Technology </a:t>
            </a:r>
            <a:r>
              <a:rPr lang="en-US" sz="2800" dirty="0" smtClean="0"/>
              <a:t>(HIT)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</a:t>
            </a:r>
            <a:r>
              <a:rPr lang="en-US" dirty="0" smtClean="0"/>
              <a:t>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Test on lecture pre-readings;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Highlighting the activities in biomedical informatics that require good insight in ontology;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Contributions of philosophy to science and research relevant for biomedical </a:t>
            </a:r>
            <a:r>
              <a:rPr lang="en-US" dirty="0" err="1" smtClean="0"/>
              <a:t>informaticists</a:t>
            </a:r>
            <a:r>
              <a:rPr lang="en-US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‘ontology’ and what are ‘ontologies’;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Principles of high quality ontology design and examples of violations thereof in heavily used systems;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Ontological Realism as an example of a discipline based on these </a:t>
            </a:r>
            <a:r>
              <a:rPr lang="en-US" dirty="0" smtClean="0"/>
              <a:t>principles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6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 smtClean="0"/>
              <a:t>Adequate taxonomy design and classification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 smtClean="0"/>
              <a:t>Taxonomy design</a:t>
            </a:r>
            <a:r>
              <a:rPr lang="en-US" sz="22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examples of </a:t>
            </a:r>
            <a:r>
              <a:rPr lang="en-US" sz="2200" dirty="0" smtClean="0">
                <a:solidFill>
                  <a:srgbClr val="FFFF00"/>
                </a:solidFill>
              </a:rPr>
              <a:t>particulars </a:t>
            </a:r>
            <a:r>
              <a:rPr lang="en-US" sz="2200" dirty="0" smtClean="0"/>
              <a:t>(‘</a:t>
            </a:r>
            <a:r>
              <a:rPr lang="en-US" sz="2200" dirty="0"/>
              <a:t>individuals</a:t>
            </a:r>
            <a:r>
              <a:rPr lang="en-US" sz="2200" dirty="0" smtClean="0"/>
              <a:t>’, </a:t>
            </a:r>
            <a:r>
              <a:rPr lang="en-US" sz="2200" dirty="0"/>
              <a:t>‘things’, ‘entities’, </a:t>
            </a:r>
            <a:r>
              <a:rPr lang="en-US" sz="2200" dirty="0" smtClean="0"/>
              <a:t>…) you want to classify;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the various </a:t>
            </a:r>
            <a:r>
              <a:rPr lang="en-US" sz="2200" dirty="0" smtClean="0">
                <a:solidFill>
                  <a:srgbClr val="FFFF00"/>
                </a:solidFill>
              </a:rPr>
              <a:t>characteristics</a:t>
            </a:r>
            <a:r>
              <a:rPr lang="en-US" sz="2200" dirty="0" smtClean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groups (</a:t>
            </a:r>
            <a:r>
              <a:rPr lang="en-US" sz="2200" dirty="0" smtClean="0">
                <a:solidFill>
                  <a:srgbClr val="FFFF00"/>
                </a:solidFill>
              </a:rPr>
              <a:t>classes</a:t>
            </a:r>
            <a:r>
              <a:rPr lang="en-US" sz="2200" dirty="0" smtClean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Organize the groups </a:t>
            </a:r>
            <a:r>
              <a:rPr lang="en-US" sz="2200" dirty="0" smtClean="0">
                <a:solidFill>
                  <a:srgbClr val="FFFF00"/>
                </a:solidFill>
              </a:rPr>
              <a:t>hierarchically</a:t>
            </a:r>
            <a:r>
              <a:rPr lang="en-US" sz="2200" dirty="0" smtClean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Name the groups with </a:t>
            </a:r>
            <a:r>
              <a:rPr lang="en-US" sz="2200" dirty="0" smtClean="0">
                <a:solidFill>
                  <a:srgbClr val="FFFF00"/>
                </a:solidFill>
              </a:rPr>
              <a:t>terms that have face value</a:t>
            </a:r>
            <a:r>
              <a:rPr lang="en-US" sz="2200" dirty="0" smtClean="0"/>
              <a:t>.</a:t>
            </a:r>
          </a:p>
          <a:p>
            <a:pPr marL="0" indent="0"/>
            <a:r>
              <a:rPr lang="en-US" sz="2200" b="1" u="sng" dirty="0" smtClean="0"/>
              <a:t>Classification</a:t>
            </a:r>
            <a:r>
              <a:rPr lang="en-US" sz="2200" dirty="0" smtClean="0"/>
              <a:t>:</a:t>
            </a:r>
          </a:p>
          <a:p>
            <a:pPr marL="400050" indent="0"/>
            <a:r>
              <a:rPr lang="en-US" sz="2200" dirty="0" smtClean="0">
                <a:solidFill>
                  <a:srgbClr val="FFFF00"/>
                </a:solidFill>
              </a:rPr>
              <a:t>Assign</a:t>
            </a:r>
            <a:r>
              <a:rPr lang="en-US" sz="2200" dirty="0" smtClean="0"/>
              <a:t> individual entities to the groups that correspond with the combination of characteristics they exhibit.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collection of individual entities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524000"/>
            <a:ext cx="6604000" cy="4953000"/>
          </a:xfrm>
        </p:spPr>
      </p:pic>
      <p:sp>
        <p:nvSpPr>
          <p:cNvPr id="5" name="Rectangle 4"/>
          <p:cNvSpPr/>
          <p:nvPr/>
        </p:nvSpPr>
        <p:spPr>
          <a:xfrm>
            <a:off x="1378733" y="6560124"/>
            <a:ext cx="6386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https://clipartfest.com/download/c2bd0a0071663cef17ac2126d73bf9350a9d15e2.html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based on material composition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67600" cy="49706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for glass divided by color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6" y="1905000"/>
            <a:ext cx="8766632" cy="39394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3886200"/>
            <a:ext cx="3333750" cy="26193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7" y="3733800"/>
            <a:ext cx="8447666" cy="2895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05337"/>
            <a:ext cx="4876800" cy="2524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Goals of Biomedical Ontology in</a:t>
            </a:r>
            <a:br>
              <a:rPr lang="en-US" dirty="0" smtClean="0"/>
            </a:br>
            <a:r>
              <a:rPr lang="en-US" dirty="0" smtClean="0"/>
              <a:t>Healthcare Information Technology </a:t>
            </a:r>
            <a:r>
              <a:rPr lang="en-US" sz="2800" dirty="0" smtClean="0"/>
              <a:t>(HIT)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</a:t>
            </a:r>
            <a:r>
              <a:rPr lang="en-US" b="1" i="1" u="sng" dirty="0" smtClean="0"/>
              <a:t>can</a:t>
            </a:r>
            <a:r>
              <a:rPr lang="en-US" dirty="0" smtClean="0"/>
              <a:t> play a crucial role.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85800" y="3940175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/>
                <a:ea typeface="ＭＳ Ｐゴシック" pitchFamily="122" charset="-128"/>
                <a:cs typeface="ＭＳ Ｐゴシック" pitchFamily="12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b="0" kern="0" dirty="0" smtClean="0"/>
              <a:t>Only </a:t>
            </a:r>
            <a:r>
              <a:rPr lang="en-US" i="1" u="sng" kern="0" dirty="0" smtClean="0"/>
              <a:t>realism-based ontology </a:t>
            </a:r>
            <a:r>
              <a:rPr lang="en-US" b="0" kern="0" dirty="0" smtClean="0"/>
              <a:t>will do so adequately!</a:t>
            </a:r>
            <a:endParaRPr lang="en-US" b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Test on pre-lecture readings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Additional Goals </a:t>
            </a:r>
            <a:r>
              <a:rPr lang="en-US" dirty="0" smtClean="0"/>
              <a:t>of </a:t>
            </a:r>
            <a:r>
              <a:rPr lang="en-US" b="1" u="sng" dirty="0" smtClean="0">
                <a:solidFill>
                  <a:srgbClr val="92D050"/>
                </a:solidFill>
              </a:rPr>
              <a:t>Realism-based</a:t>
            </a:r>
            <a:r>
              <a:rPr lang="en-US" dirty="0" smtClean="0"/>
              <a:t> Biomedical Ontology in HIT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identification of what sorts of </a:t>
            </a:r>
            <a:r>
              <a:rPr lang="en-US" dirty="0" smtClean="0">
                <a:solidFill>
                  <a:srgbClr val="FFFF00"/>
                </a:solidFill>
              </a:rPr>
              <a:t>biomedical entities</a:t>
            </a:r>
            <a:r>
              <a:rPr lang="en-US" dirty="0" smtClean="0"/>
              <a:t> exist, how they relate to each other and how they are best represented.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assisting in the </a:t>
            </a:r>
            <a:r>
              <a:rPr lang="en-US" dirty="0" smtClean="0">
                <a:solidFill>
                  <a:srgbClr val="FFFF00"/>
                </a:solidFill>
              </a:rPr>
              <a:t>education</a:t>
            </a:r>
            <a:r>
              <a:rPr lang="en-US" dirty="0" smtClean="0"/>
              <a:t> of healthcare workers.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1905000"/>
            <a:ext cx="8763000" cy="1143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" y="5943599"/>
            <a:ext cx="8763000" cy="55098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61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14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0069" y="4172338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solves certain issues related to </a:t>
            </a:r>
            <a:r>
              <a:rPr lang="en-US" altLang="en-US" sz="2400" i="1" u="sng" dirty="0" smtClean="0"/>
              <a:t>language use</a:t>
            </a:r>
            <a:r>
              <a:rPr lang="en-US" altLang="en-US" sz="2400" dirty="0" smtClean="0"/>
              <a:t>, i.e. with respect to </a:t>
            </a:r>
            <a:r>
              <a:rPr lang="en-US" altLang="en-US" sz="2400" i="1" u="sng" dirty="0" smtClean="0"/>
              <a:t>how</a:t>
            </a:r>
            <a:r>
              <a:rPr lang="en-US" altLang="en-US" sz="2400" dirty="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 smtClean="0"/>
              <a:t>Relations between terms / </a:t>
            </a:r>
            <a:r>
              <a:rPr lang="en-US" altLang="en-US" sz="2000" i="1" dirty="0" smtClean="0"/>
              <a:t>‘concepts’</a:t>
            </a:r>
            <a:endParaRPr lang="en-US" altLang="en-US" sz="2000" i="1" dirty="0" smtClean="0"/>
          </a:p>
          <a:p>
            <a:pPr lvl="1" eaLnBrk="1" hangingPunct="1"/>
            <a:r>
              <a:rPr lang="en-US" altLang="en-US" sz="2400" dirty="0" smtClean="0"/>
              <a:t>does not provide an adequate means to represent independent of use </a:t>
            </a:r>
            <a:r>
              <a:rPr lang="en-US" altLang="en-US" sz="2400" i="1" u="sng" dirty="0" smtClean="0"/>
              <a:t>what</a:t>
            </a:r>
            <a:r>
              <a:rPr lang="en-US" altLang="en-US" sz="2400" dirty="0" smtClean="0"/>
              <a:t> we talk about, i.e. how reality is structured;</a:t>
            </a:r>
          </a:p>
          <a:p>
            <a:pPr lvl="2" eaLnBrk="1" hangingPunct="1"/>
            <a:r>
              <a:rPr lang="en-US" altLang="en-US" sz="2000" dirty="0" smtClean="0"/>
              <a:t>Women, Fire and Dangerous Things (</a:t>
            </a:r>
            <a:r>
              <a:rPr lang="en-US" altLang="en-US" sz="2000" dirty="0" err="1" smtClean="0"/>
              <a:t>Lakoff</a:t>
            </a:r>
            <a:r>
              <a:rPr lang="en-US" altLang="en-US" sz="2000" dirty="0" smtClean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 smtClean="0"/>
              <a:t>Ontology </a:t>
            </a:r>
            <a:r>
              <a:rPr lang="en-US" altLang="en-US" sz="1600" b="1" dirty="0" smtClean="0"/>
              <a:t>(of the right sort)</a:t>
            </a:r>
            <a:r>
              <a:rPr lang="en-US" altLang="en-US" sz="2800" b="1" dirty="0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66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Take a good look</a:t>
            </a:r>
            <a:endParaRPr lang="en-US" altLang="en-US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 smtClean="0">
                <a:solidFill>
                  <a:srgbClr val="FFFF00"/>
                </a:solidFill>
              </a:rPr>
              <a:t>Ontology</a:t>
            </a:r>
            <a:r>
              <a:rPr lang="en-US" altLang="en-US" sz="2400" dirty="0" smtClean="0"/>
              <a:t> </a:t>
            </a:r>
            <a:r>
              <a:rPr lang="en-US" altLang="en-US" sz="1600" dirty="0" smtClean="0"/>
              <a:t>(no plural)</a:t>
            </a:r>
            <a:r>
              <a:rPr lang="en-US" altLang="en-US" sz="2400" dirty="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by some philosophers taken to be synonymous with </a:t>
            </a:r>
            <a:r>
              <a:rPr lang="en-US" altLang="en-US" sz="2400" dirty="0" smtClean="0"/>
              <a:t>‘</a:t>
            </a:r>
            <a:r>
              <a:rPr lang="en-US" altLang="en-US" sz="2400" b="1" i="1" u="sng" dirty="0" smtClean="0">
                <a:solidFill>
                  <a:srgbClr val="00B050"/>
                </a:solidFill>
              </a:rPr>
              <a:t>metaphysics</a:t>
            </a:r>
            <a:r>
              <a:rPr lang="en-US" altLang="en-US" sz="2400" dirty="0" smtClean="0"/>
              <a:t>’ </a:t>
            </a:r>
            <a:r>
              <a:rPr lang="en-US" altLang="en-US" sz="2000" dirty="0" smtClean="0"/>
              <a:t>while others draw distinctions in many distinct ways</a:t>
            </a:r>
            <a:r>
              <a:rPr lang="en-US" altLang="en-US" sz="2400" dirty="0" smtClean="0"/>
              <a:t> </a:t>
            </a:r>
            <a:r>
              <a:rPr lang="en-US" altLang="en-US" sz="1200" dirty="0" smtClean="0"/>
              <a:t>(the distinctions being irrelevant for this talk)</a:t>
            </a:r>
            <a:r>
              <a:rPr lang="en-US" altLang="en-US" sz="2400" dirty="0" smtClean="0"/>
              <a:t>, </a:t>
            </a:r>
            <a:r>
              <a:rPr lang="en-US" altLang="en-US" sz="2000" dirty="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FFFF00"/>
                </a:solidFill>
              </a:rPr>
              <a:t>ontology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B050"/>
                </a:solidFill>
              </a:rPr>
              <a:t>epistemology</a:t>
            </a:r>
            <a:r>
              <a:rPr lang="en-US" altLang="en-US" sz="2000" dirty="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CC99"/>
                </a:solidFill>
              </a:rPr>
              <a:t>terminology</a:t>
            </a:r>
            <a:r>
              <a:rPr lang="en-US" altLang="en-US" sz="2000" dirty="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Pre-lecture test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54906"/>
              </p:ext>
            </p:extLst>
          </p:nvPr>
        </p:nvGraphicFramePr>
        <p:xfrm>
          <a:off x="214313" y="2720975"/>
          <a:ext cx="8777287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36" name="Photo Editor-foto" r:id="rId4" imgW="5830114" imgH="1228571" progId="MSPhotoEd.3">
                  <p:embed/>
                </p:oleObj>
              </mc:Choice>
              <mc:Fallback>
                <p:oleObj name="Photo Editor-foto" r:id="rId4" imgW="5830114" imgH="1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20975"/>
                        <a:ext cx="8777287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dirty="0" smtClean="0"/>
              <a:t>Consistent </a:t>
            </a:r>
            <a:r>
              <a:rPr lang="nl-BE" altLang="en-US" sz="2800" dirty="0" err="1" smtClean="0"/>
              <a:t>reasoning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with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nonsensical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representations</a:t>
            </a:r>
            <a:endParaRPr lang="en-US" altLang="en-US" sz="2800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5825" y="5943600"/>
            <a:ext cx="82581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Ceusters W, Smith B, Flanagan J. Ontology and Medical Terminology: why Descriptions Logics are not enough. Proceedings of the conference Towards an Electronic Patient Record (TEPR 2003),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San Antonio, 10-14 May 2003 (electronic publication 5pp)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88440"/>
            <a:ext cx="8305801" cy="4836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62585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the main stream view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UB Department of BMI’s view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929491" y="1862554"/>
            <a:ext cx="1447800" cy="366767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Informatics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3948031" y="5257800"/>
            <a:ext cx="1437640" cy="366767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Philosophy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>
            <a:stCxn id="38" idx="2"/>
            <a:endCxn id="24580" idx="0"/>
          </p:cNvCxnSpPr>
          <p:nvPr/>
        </p:nvCxnSpPr>
        <p:spPr bwMode="auto">
          <a:xfrm>
            <a:off x="3653391" y="2229321"/>
            <a:ext cx="1013461" cy="15816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stCxn id="39" idx="0"/>
            <a:endCxn id="24580" idx="2"/>
          </p:cNvCxnSpPr>
          <p:nvPr/>
        </p:nvCxnSpPr>
        <p:spPr bwMode="auto">
          <a:xfrm flipV="1">
            <a:off x="4666851" y="4516341"/>
            <a:ext cx="1" cy="741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33"/>
          <p:cNvSpPr>
            <a:spLocks noChangeArrowheads="1"/>
          </p:cNvSpPr>
          <p:nvPr/>
        </p:nvSpPr>
        <p:spPr bwMode="auto">
          <a:xfrm>
            <a:off x="3005691" y="5954799"/>
            <a:ext cx="1625600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Philosophy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Of Science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4832422" y="5951585"/>
            <a:ext cx="1616946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(Biomedical)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Ontology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>
            <a:stCxn id="39" idx="2"/>
            <a:endCxn id="25" idx="0"/>
          </p:cNvCxnSpPr>
          <p:nvPr/>
        </p:nvCxnSpPr>
        <p:spPr bwMode="auto">
          <a:xfrm flipH="1">
            <a:off x="3818491" y="5624567"/>
            <a:ext cx="848360" cy="3302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39" idx="2"/>
            <a:endCxn id="26" idx="0"/>
          </p:cNvCxnSpPr>
          <p:nvPr/>
        </p:nvCxnSpPr>
        <p:spPr bwMode="auto">
          <a:xfrm>
            <a:off x="4666851" y="5624567"/>
            <a:ext cx="974044" cy="327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4590465" y="1847003"/>
            <a:ext cx="1806222" cy="643766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squar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Human factors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</a:rPr>
              <a:t>ergonomics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>
            <a:stCxn id="40" idx="2"/>
            <a:endCxn id="24580" idx="0"/>
          </p:cNvCxnSpPr>
          <p:nvPr/>
        </p:nvCxnSpPr>
        <p:spPr bwMode="auto">
          <a:xfrm flipH="1">
            <a:off x="4666852" y="2490769"/>
            <a:ext cx="826724" cy="13202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0034" y="4666867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</a:t>
            </a:r>
            <a:r>
              <a:rPr lang="en-US" dirty="0" smtClean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  <a:endParaRPr lang="en-US" sz="2400" dirty="0">
              <a:solidFill>
                <a:srgbClr val="FFFF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</a:t>
            </a:r>
            <a:r>
              <a:rPr lang="en-US" dirty="0" smtClean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71268"/>
            <a:ext cx="6847114" cy="45533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Reviewers’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Although </a:t>
            </a:r>
            <a:r>
              <a:rPr lang="en-US" i="1" dirty="0"/>
              <a:t>it is not mentioned explicitly, it gives the impression that the authors assume that there is only one reality and that this reality can be faithfully </a:t>
            </a:r>
            <a:r>
              <a:rPr lang="en-US" i="1" dirty="0" smtClean="0"/>
              <a:t>modelled</a:t>
            </a:r>
            <a:r>
              <a:rPr lang="en-US" dirty="0" smtClean="0"/>
              <a:t>’ 	(reviewer 3, </a:t>
            </a:r>
            <a:r>
              <a:rPr lang="en-US" dirty="0" err="1" smtClean="0"/>
              <a:t>WOMOCoE</a:t>
            </a:r>
            <a:r>
              <a:rPr lang="en-US" dirty="0" smtClean="0"/>
              <a:t>);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The </a:t>
            </a:r>
            <a:r>
              <a:rPr lang="en-US" i="1" dirty="0"/>
              <a:t>somewhat naive realism that seems to </a:t>
            </a:r>
            <a:r>
              <a:rPr lang="en-US" i="1" dirty="0" err="1"/>
              <a:t>underly</a:t>
            </a:r>
            <a:r>
              <a:rPr lang="en-US" i="1" dirty="0"/>
              <a:t> the </a:t>
            </a:r>
            <a:r>
              <a:rPr lang="en-US" i="1" dirty="0" smtClean="0"/>
              <a:t>work, namely</a:t>
            </a:r>
            <a:r>
              <a:rPr lang="en-US" i="1" dirty="0"/>
              <a:t>, that there is an objective reality out there to be observed and </a:t>
            </a:r>
            <a:r>
              <a:rPr lang="en-US" i="1" dirty="0" smtClean="0"/>
              <a:t>recognized</a:t>
            </a:r>
            <a:r>
              <a:rPr lang="en-US" dirty="0" smtClean="0"/>
              <a:t>’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(reviewer 3, FOIS main).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4840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Ceusters W, Bona J. Representing SNOMED CT Concept Evolutions using Process Profiles. International Workshop on Ontology Modularity, </a:t>
            </a:r>
            <a:r>
              <a:rPr lang="en-US" sz="1400" dirty="0" err="1">
                <a:solidFill>
                  <a:schemeClr val="bg1"/>
                </a:solidFill>
              </a:rPr>
              <a:t>Contextuality</a:t>
            </a:r>
            <a:r>
              <a:rPr lang="en-US" sz="1400" dirty="0">
                <a:solidFill>
                  <a:schemeClr val="bg1"/>
                </a:solidFill>
              </a:rPr>
              <a:t>, and Evolution (</a:t>
            </a:r>
            <a:r>
              <a:rPr lang="en-US" sz="1400" dirty="0" err="1">
                <a:solidFill>
                  <a:schemeClr val="bg1"/>
                </a:solidFill>
              </a:rPr>
              <a:t>WOMoCoE</a:t>
            </a:r>
            <a:r>
              <a:rPr lang="en-US" sz="1400" dirty="0">
                <a:solidFill>
                  <a:schemeClr val="bg1"/>
                </a:solidFill>
              </a:rPr>
              <a:t> 2016), Annecy, France, July 6, 2016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</a:t>
            </a:r>
            <a:r>
              <a:rPr lang="en-US" dirty="0" smtClean="0"/>
              <a:t>triangle: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smtClean="0"/>
              <a:t>the sandbox of the conceptualist)</a:t>
            </a:r>
            <a:endParaRPr lang="en-US" sz="2400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851031"/>
            <a:ext cx="49530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‘Biomedical Informatics’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6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171950" cy="2359025"/>
            <a:chOff x="672" y="1008"/>
            <a:chExt cx="2628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878" y="1008"/>
              <a:ext cx="26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>
                  <a:solidFill>
                    <a:schemeClr val="bg1"/>
                  </a:solidFill>
                </a:rPr>
                <a:t>?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527550" cy="2359025"/>
            <a:chOff x="672" y="1008"/>
            <a:chExt cx="2852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 err="1">
                  <a:solidFill>
                    <a:schemeClr val="bg1"/>
                  </a:solidFill>
                </a:rPr>
                <a:t>wisdom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0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smtClean="0">
                    <a:solidFill>
                      <a:schemeClr val="bg1"/>
                    </a:solidFill>
                  </a:rPr>
                  <a:t>What 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99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 smtClean="0">
                <a:solidFill>
                  <a:srgbClr val="FFFF00"/>
                </a:solidFill>
              </a:rPr>
              <a:t>Representation</a:t>
            </a:r>
            <a:endParaRPr lang="nl-BE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21266</TotalTime>
  <Words>6417</Words>
  <Application>Microsoft Office PowerPoint</Application>
  <PresentationFormat>On-screen Show (4:3)</PresentationFormat>
  <Paragraphs>1506</Paragraphs>
  <Slides>164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80" baseType="lpstr">
      <vt:lpstr>AVGmdBU</vt:lpstr>
      <vt:lpstr>Batang</vt:lpstr>
      <vt:lpstr>MS Mincho</vt:lpstr>
      <vt:lpstr>MS PGothic</vt:lpstr>
      <vt:lpstr>Arial</vt:lpstr>
      <vt:lpstr>Georgia</vt:lpstr>
      <vt:lpstr>Helvetica</vt:lpstr>
      <vt:lpstr>Minion-Regular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Sept 26, 2018 Department of Biomedical Informatics, University at Buffalo</vt:lpstr>
      <vt:lpstr>Context of this lecture</vt:lpstr>
      <vt:lpstr>What you should NEVER FORGET !!! (major take home message)</vt:lpstr>
      <vt:lpstr>Keeping this in mind, you will be able to:</vt:lpstr>
      <vt:lpstr>Components of this lecture</vt:lpstr>
      <vt:lpstr>Test on pre-lecture readings</vt:lpstr>
      <vt:lpstr>Pre-lecture test (1)</vt:lpstr>
      <vt:lpstr>Pre-lecture test (2)</vt:lpstr>
      <vt:lpstr>Pre-lecture test (3)</vt:lpstr>
      <vt:lpstr>Pre-lecture test (4)</vt:lpstr>
      <vt:lpstr>What is biomedical informatics?</vt:lpstr>
      <vt:lpstr>Biomedical Informatics</vt:lpstr>
      <vt:lpstr>Health status US / OECD</vt:lpstr>
      <vt:lpstr>Biomedical Informatics</vt:lpstr>
      <vt:lpstr>Interdisciplinary Nature of Biomedical Informatics: the mainstream view</vt:lpstr>
      <vt:lpstr>Biomedical Informatics</vt:lpstr>
      <vt:lpstr>What it tried to solve first</vt:lpstr>
      <vt:lpstr>What it solved next</vt:lpstr>
      <vt:lpstr>Biomedical Informatics</vt:lpstr>
      <vt:lpstr>PowerPoint Presentation</vt:lpstr>
      <vt:lpstr>PowerPoint Presentation</vt:lpstr>
      <vt:lpstr>Biomedical Informatics</vt:lpstr>
      <vt:lpstr>Definition of ‘science’</vt:lpstr>
      <vt:lpstr>Definition of ‘science’</vt:lpstr>
      <vt:lpstr>Definition of ‘research’</vt:lpstr>
      <vt:lpstr>Definition of ‘research’</vt:lpstr>
      <vt:lpstr>Definition of ‘research’</vt:lpstr>
      <vt:lpstr>Definition of ‘research’</vt:lpstr>
      <vt:lpstr>Beings, happenings and descriptions</vt:lpstr>
      <vt:lpstr>Beings, happenings and descriptions</vt:lpstr>
      <vt:lpstr>Three relevant disciplines</vt:lpstr>
      <vt:lpstr>Three relevant disciplines: (1)</vt:lpstr>
      <vt:lpstr>Three relevant disciplines: (2)</vt:lpstr>
      <vt:lpstr>Three relevant disciplines: (3)</vt:lpstr>
      <vt:lpstr>Philosophy of science: use(ful/less)?</vt:lpstr>
      <vt:lpstr>Philosophy of science: use(ful/less)?</vt:lpstr>
      <vt:lpstr>PowerPoint Presentation</vt:lpstr>
      <vt:lpstr>Scientific Objectivity (1)</vt:lpstr>
      <vt:lpstr>Scientific Objectivity (1)</vt:lpstr>
      <vt:lpstr>Scientific Objectivity (2)</vt:lpstr>
      <vt:lpstr>The view from nowhere</vt:lpstr>
      <vt:lpstr>Which of the two quality types are taken as basis here?</vt:lpstr>
      <vt:lpstr>Which of the two quality types are taken as basis here?</vt:lpstr>
      <vt:lpstr>And here?</vt:lpstr>
      <vt:lpstr>PowerPoint Presentation</vt:lpstr>
      <vt:lpstr>PowerPoint Presentation</vt:lpstr>
      <vt:lpstr>Biomedical Informatics to the rescue ?</vt:lpstr>
      <vt:lpstr>In all these aspects of  biomedical informatics,  ontology can play a crucial role!</vt:lpstr>
      <vt:lpstr>Early goals of Biomedical Ontology in Healthcare Information Technology (HIT)</vt:lpstr>
      <vt:lpstr>Adequate taxonomy design and classification</vt:lpstr>
      <vt:lpstr>A large collection of individual entities</vt:lpstr>
      <vt:lpstr>Groups based on material composition</vt:lpstr>
      <vt:lpstr>Groups for glass divided by color </vt:lpstr>
      <vt:lpstr>PowerPoint Presentation</vt:lpstr>
      <vt:lpstr>PowerPoint Presentation</vt:lpstr>
      <vt:lpstr>PowerPoint Presentation</vt:lpstr>
      <vt:lpstr>PowerPoint Presentation</vt:lpstr>
      <vt:lpstr>Goals of Biomedical Ontology in Healthcare Information Technology (HIT)</vt:lpstr>
      <vt:lpstr>In all these aspects of  biomedical informatics,  ontology can play a crucial role. </vt:lpstr>
      <vt:lpstr>Additional Goals of Realism-based Biomedical Ontology in HIT</vt:lpstr>
      <vt:lpstr>Biomedical Informatics</vt:lpstr>
      <vt:lpstr>Biomedical Informatics</vt:lpstr>
      <vt:lpstr>Biomedical Informatics</vt:lpstr>
      <vt:lpstr>‘Ontology’</vt:lpstr>
      <vt:lpstr>‘Ontology’</vt:lpstr>
      <vt:lpstr>The Terminology / Ontology divide</vt:lpstr>
      <vt:lpstr>Take a good look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Consistent reasoning with nonsensical representations</vt:lpstr>
      <vt:lpstr>Correction</vt:lpstr>
      <vt:lpstr>Philosophical approach to ontology</vt:lpstr>
      <vt:lpstr>Interdisciplinary Nature of Biomedical Informatics: the main stream view</vt:lpstr>
      <vt:lpstr>Interdisciplinary Nature of Biomedical Informatics: UB Department of BMI’s view </vt:lpstr>
      <vt:lpstr>Biomedical Informatics</vt:lpstr>
      <vt:lpstr>Reality  Representation</vt:lpstr>
      <vt:lpstr>Reality  Representation</vt:lpstr>
      <vt:lpstr>Reality  Representation</vt:lpstr>
      <vt:lpstr>Reviewers’ comments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triangle: (the sandbox of the conceptualist)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SNOMED about diseases and concepts (until 2010) </vt:lpstr>
      <vt:lpstr>Remember: ‘Biomedical Informatics’</vt:lpstr>
      <vt:lpstr>Current mainstream informatics thinking</vt:lpstr>
      <vt:lpstr>Current mainstream informatics thinking</vt:lpstr>
      <vt:lpstr>Current mainstream informatics thinking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Realism-based Ontology (RBO)</vt:lpstr>
      <vt:lpstr>Biomedical Informatics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Biomedical Informatics</vt:lpstr>
      <vt:lpstr>Continuants  Occurrents</vt:lpstr>
      <vt:lpstr>An ontological square</vt:lpstr>
      <vt:lpstr>An ontological square</vt:lpstr>
      <vt:lpstr>Simple, yet seemingly hard to grasp …</vt:lpstr>
      <vt:lpstr>How could the distinction account for it ?</vt:lpstr>
      <vt:lpstr>The importance of temporal indexing</vt:lpstr>
      <vt:lpstr>The importance of temporal indexing</vt:lpstr>
      <vt:lpstr>Continuants preserve identity while changing</vt:lpstr>
      <vt:lpstr>What happens if you don’t pay attention to these distinctions?</vt:lpstr>
      <vt:lpstr>Shopping for ‘chicken’</vt:lpstr>
      <vt:lpstr>PowerPoint Presentation</vt:lpstr>
      <vt:lpstr>PowerPoint Presentation</vt:lpstr>
      <vt:lpstr>Considered to be true in NDO</vt:lpstr>
      <vt:lpstr>Considered to be true in NDO</vt:lpstr>
      <vt:lpstr>Border’s classification of medicine: what’s wrong ?</vt:lpstr>
      <vt:lpstr>What type of mistake in ICHD?</vt:lpstr>
      <vt:lpstr>Geographic Locations: a good hierarchy ?</vt:lpstr>
      <vt:lpstr>Geographic Locations [Z01]</vt:lpstr>
      <vt:lpstr>Geographic Locations [Z01]</vt:lpstr>
      <vt:lpstr>Principle</vt:lpstr>
      <vt:lpstr>Diabetes Mellitus in MeSH 2008</vt:lpstr>
      <vt:lpstr>DM in MeSH 2018 (Sept 25)</vt:lpstr>
      <vt:lpstr>DM in MeSH 2018 (Sept 25)</vt:lpstr>
      <vt:lpstr>PowerPoint Presentation</vt:lpstr>
      <vt:lpstr>MeSH: some paths from top to Wolfram Syndrome</vt:lpstr>
      <vt:lpstr>What would it mean if used in the context of a patient ?</vt:lpstr>
      <vt:lpstr>From MeSH, Sept 25, 2018</vt:lpstr>
      <vt:lpstr>Principle</vt:lpstr>
      <vt:lpstr>PowerPoint Presentation</vt:lpstr>
      <vt:lpstr>SNOMED-CT: what is wrong here?</vt:lpstr>
      <vt:lpstr>Coding / Classification confusion</vt:lpstr>
      <vt:lpstr>SNOMED CT</vt:lpstr>
      <vt:lpstr>Concepts and confusions in SNOMED CT</vt:lpstr>
      <vt:lpstr>Consequence: more confusion</vt:lpstr>
      <vt:lpstr>Inside versus outside an ontology</vt:lpstr>
      <vt:lpstr>Inside versus outside an ontology</vt:lpstr>
      <vt:lpstr>Inside versus outside an ontology</vt:lpstr>
      <vt:lpstr>Inside versus outside an ontology</vt:lpstr>
      <vt:lpstr>SNOMED CT inside versus outside</vt:lpstr>
      <vt:lpstr>SNOMED CT inside versus outside</vt:lpstr>
      <vt:lpstr>‘Adverse events’</vt:lpstr>
      <vt:lpstr>Terminologists agree, ontologists think …</vt:lpstr>
      <vt:lpstr>Terminological versus Ontological approach</vt:lpstr>
      <vt:lpstr>Error: </vt:lpstr>
      <vt:lpstr>Do you see the ambiguity ?</vt:lpstr>
      <vt:lpstr>PowerPoint Presentation</vt:lpstr>
      <vt:lpstr>What you should NEVER FORGET !!! (major take home message)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1030</cp:revision>
  <dcterms:created xsi:type="dcterms:W3CDTF">1601-01-01T00:00:00Z</dcterms:created>
  <dcterms:modified xsi:type="dcterms:W3CDTF">2018-09-25T22:25:57Z</dcterms:modified>
</cp:coreProperties>
</file>