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73"/>
  </p:notesMasterIdLst>
  <p:sldIdLst>
    <p:sldId id="1339" r:id="rId2"/>
    <p:sldId id="1392" r:id="rId3"/>
    <p:sldId id="1393" r:id="rId4"/>
    <p:sldId id="1394" r:id="rId5"/>
    <p:sldId id="1398" r:id="rId6"/>
    <p:sldId id="1395" r:id="rId7"/>
    <p:sldId id="1396" r:id="rId8"/>
    <p:sldId id="1400" r:id="rId9"/>
    <p:sldId id="1399" r:id="rId10"/>
    <p:sldId id="1401" r:id="rId11"/>
    <p:sldId id="1344" r:id="rId12"/>
    <p:sldId id="1367" r:id="rId13"/>
    <p:sldId id="1369" r:id="rId14"/>
    <p:sldId id="1368" r:id="rId15"/>
    <p:sldId id="1370" r:id="rId16"/>
    <p:sldId id="1373" r:id="rId17"/>
    <p:sldId id="1378" r:id="rId18"/>
    <p:sldId id="1431" r:id="rId19"/>
    <p:sldId id="1379" r:id="rId20"/>
    <p:sldId id="1380" r:id="rId21"/>
    <p:sldId id="1381" r:id="rId22"/>
    <p:sldId id="1382" r:id="rId23"/>
    <p:sldId id="1377" r:id="rId24"/>
    <p:sldId id="1413" r:id="rId25"/>
    <p:sldId id="1383" r:id="rId26"/>
    <p:sldId id="1384" r:id="rId27"/>
    <p:sldId id="1414" r:id="rId28"/>
    <p:sldId id="1403" r:id="rId29"/>
    <p:sldId id="1345" r:id="rId30"/>
    <p:sldId id="1346" r:id="rId31"/>
    <p:sldId id="1347" r:id="rId32"/>
    <p:sldId id="1350" r:id="rId33"/>
    <p:sldId id="1404" r:id="rId34"/>
    <p:sldId id="1406" r:id="rId35"/>
    <p:sldId id="1372" r:id="rId36"/>
    <p:sldId id="1407" r:id="rId37"/>
    <p:sldId id="1405" r:id="rId38"/>
    <p:sldId id="1408" r:id="rId39"/>
    <p:sldId id="1409" r:id="rId40"/>
    <p:sldId id="1415" r:id="rId41"/>
    <p:sldId id="1418" r:id="rId42"/>
    <p:sldId id="1417" r:id="rId43"/>
    <p:sldId id="1410" r:id="rId44"/>
    <p:sldId id="1437" r:id="rId45"/>
    <p:sldId id="1411" r:id="rId46"/>
    <p:sldId id="1432" r:id="rId47"/>
    <p:sldId id="1433" r:id="rId48"/>
    <p:sldId id="1434" r:id="rId49"/>
    <p:sldId id="1436" r:id="rId50"/>
    <p:sldId id="1430" r:id="rId51"/>
    <p:sldId id="1438" r:id="rId52"/>
    <p:sldId id="1385" r:id="rId53"/>
    <p:sldId id="1389" r:id="rId54"/>
    <p:sldId id="1439" r:id="rId55"/>
    <p:sldId id="1440" r:id="rId56"/>
    <p:sldId id="1446" r:id="rId57"/>
    <p:sldId id="1441" r:id="rId58"/>
    <p:sldId id="1390" r:id="rId59"/>
    <p:sldId id="1391" r:id="rId60"/>
    <p:sldId id="1412" r:id="rId61"/>
    <p:sldId id="1435" r:id="rId62"/>
    <p:sldId id="1416" r:id="rId63"/>
    <p:sldId id="1426" r:id="rId64"/>
    <p:sldId id="1419" r:id="rId65"/>
    <p:sldId id="1420" r:id="rId66"/>
    <p:sldId id="1421" r:id="rId67"/>
    <p:sldId id="1422" r:id="rId68"/>
    <p:sldId id="1428" r:id="rId69"/>
    <p:sldId id="1447" r:id="rId70"/>
    <p:sldId id="1423" r:id="rId71"/>
    <p:sldId id="1425" r:id="rId72"/>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65D"/>
    <a:srgbClr val="FF0066"/>
    <a:srgbClr val="FFFF66"/>
    <a:srgbClr val="00FF00"/>
    <a:srgbClr val="1FE115"/>
    <a:srgbClr val="FF0000"/>
    <a:srgbClr val="FF6600"/>
    <a:srgbClr val="A2CCE8"/>
    <a:srgbClr val="AAE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autoAdjust="0"/>
    <p:restoredTop sz="95507" autoAdjust="0"/>
  </p:normalViewPr>
  <p:slideViewPr>
    <p:cSldViewPr>
      <p:cViewPr varScale="1">
        <p:scale>
          <a:sx n="79" d="100"/>
          <a:sy n="79" d="100"/>
        </p:scale>
        <p:origin x="126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858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5086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534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4958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29</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304974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30</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87353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31</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39928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32</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172586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33</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a:p>
        </p:txBody>
      </p:sp>
    </p:spTree>
    <p:extLst>
      <p:ext uri="{BB962C8B-B14F-4D97-AF65-F5344CB8AC3E}">
        <p14:creationId xmlns:p14="http://schemas.microsoft.com/office/powerpoint/2010/main" val="312421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51183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780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983974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36</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a:p>
        </p:txBody>
      </p:sp>
    </p:spTree>
    <p:extLst>
      <p:ext uri="{BB962C8B-B14F-4D97-AF65-F5344CB8AC3E}">
        <p14:creationId xmlns:p14="http://schemas.microsoft.com/office/powerpoint/2010/main" val="3647527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37</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a:p>
        </p:txBody>
      </p:sp>
    </p:spTree>
    <p:extLst>
      <p:ext uri="{BB962C8B-B14F-4D97-AF65-F5344CB8AC3E}">
        <p14:creationId xmlns:p14="http://schemas.microsoft.com/office/powerpoint/2010/main" val="781616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A798E4-C809-493F-8C89-E39418AC2997}" type="slidenum">
              <a:rPr lang="en-US" sz="1200" b="0"/>
              <a:pPr eaLnBrk="1" hangingPunct="1"/>
              <a:t>58</a:t>
            </a:fld>
            <a:endParaRPr 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p>
        </p:txBody>
      </p:sp>
    </p:spTree>
    <p:extLst>
      <p:ext uri="{BB962C8B-B14F-4D97-AF65-F5344CB8AC3E}">
        <p14:creationId xmlns:p14="http://schemas.microsoft.com/office/powerpoint/2010/main" val="284901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69873A-D0A3-4651-983A-874C0DE25257}" type="slidenum">
              <a:rPr lang="en-US"/>
              <a:pPr/>
              <a:t>59</a:t>
            </a:fld>
            <a:endParaRPr lang="en-US"/>
          </a:p>
        </p:txBody>
      </p:sp>
      <p:sp>
        <p:nvSpPr>
          <p:cNvPr id="2137090" name="Rectangle 2"/>
          <p:cNvSpPr>
            <a:spLocks noGrp="1" noRot="1" noChangeAspect="1" noChangeArrowheads="1" noTextEdit="1"/>
          </p:cNvSpPr>
          <p:nvPr>
            <p:ph type="sldImg"/>
          </p:nvPr>
        </p:nvSpPr>
        <p:spPr>
          <a:ln/>
        </p:spPr>
      </p:sp>
      <p:sp>
        <p:nvSpPr>
          <p:cNvPr id="213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7719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6782B-B3F2-433C-9C22-97821A56DCB0}" type="slidenum">
              <a:rPr lang="en-US" altLang="en-US"/>
              <a:pPr/>
              <a:t>64</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842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87591-844B-4FC5-BA87-ED0CB59B0085}" type="slidenum">
              <a:rPr lang="en-US" altLang="en-US"/>
              <a:pPr/>
              <a:t>65</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87502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BC7324-51ED-479C-A21F-332407035518}" type="slidenum">
              <a:rPr lang="en-US" altLang="en-US"/>
              <a:pPr/>
              <a:t>66</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741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6C3A-D7D2-4D29-997C-51AFF9796114}" type="slidenum">
              <a:rPr lang="en-US" altLang="en-US"/>
              <a:pPr/>
              <a:t>67</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41854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3C64B-4570-40D2-8E41-023A395FF2D0}" type="slidenum">
              <a:rPr lang="en-US" altLang="en-US"/>
              <a:pPr/>
              <a:t>70</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622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84374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A88D-83A7-4880-9EB8-EB5C2538543E}" type="slidenum">
              <a:rPr lang="en-US" altLang="en-US"/>
              <a:pPr/>
              <a:t>71</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0596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840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1238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2172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4239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6454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954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50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Rectangle 5"/>
          <p:cNvSpPr>
            <a:spLocks noGrp="1" noChangeArrowheads="1"/>
          </p:cNvSpPr>
          <p:nvPr>
            <p:ph type="sldNum" sz="quarter" idx="10"/>
          </p:nvPr>
        </p:nvSpPr>
        <p:spPr>
          <a:xfrm>
            <a:off x="723900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09448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934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346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14112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927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785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4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004"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005"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a:t>Click icon to add table</a:t>
            </a:r>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hyperlink" Target="http://images.google.com/imgres?imgurl=http://www.math.sfu.ca/histmath/Europe/Euclid300BC/HIPPOCRATES.JPG&amp;imgrefurl=http://www.math.sfu.ca/histmath/Europe/Euclid300BC/&amp;h=326&amp;w=268&amp;sz=11&amp;tbnid=ETy_g3qaEY0J:&amp;tbnh=113&amp;tbnw=93&amp;start=4&amp;prev=/images?q%3Dhippocrates%26hl%3Dnl%26lr%3D" TargetMode="External"/><Relationship Id="rId13" Type="http://schemas.openxmlformats.org/officeDocument/2006/relationships/image" Target="../media/image59.png"/><Relationship Id="rId18" Type="http://schemas.openxmlformats.org/officeDocument/2006/relationships/image" Target="../media/image62.jpeg"/><Relationship Id="rId26" Type="http://schemas.openxmlformats.org/officeDocument/2006/relationships/image" Target="../media/image67.png"/><Relationship Id="rId3" Type="http://schemas.openxmlformats.org/officeDocument/2006/relationships/notesSlide" Target="../notesSlides/notesSlide23.xml"/><Relationship Id="rId21" Type="http://schemas.openxmlformats.org/officeDocument/2006/relationships/hyperlink" Target="http://images.google.be/imgres?imgurl=http://www.guido.be/imagegallery/Onderwijs/rug.jpg&amp;imgrefurl=http://www.guido.be/desktopmodules/articledetail.aspx?mid%3D361%26itemid%3D768%26tabid%3D69%26pageid%3D100&amp;h=180&amp;w=180&amp;sz=8&amp;hl=nl&amp;start=11&amp;tbnid=p1yWKTqCineCgM:&amp;tbnh=101&amp;tbnw=101&amp;prev=/images?q%3Drug%2Bgent%26svnum%3D10%26hl%3Dnl%26lr%3D%26rls%3DGGLJ,GGLJ:2006-09,GGLJ:en%26sa%3DN" TargetMode="External"/><Relationship Id="rId7" Type="http://schemas.openxmlformats.org/officeDocument/2006/relationships/image" Target="../media/image54.png"/><Relationship Id="rId12" Type="http://schemas.openxmlformats.org/officeDocument/2006/relationships/image" Target="../media/image58.jpeg"/><Relationship Id="rId17" Type="http://schemas.openxmlformats.org/officeDocument/2006/relationships/image" Target="../media/image50.png"/><Relationship Id="rId25" Type="http://schemas.openxmlformats.org/officeDocument/2006/relationships/hyperlink" Target="http://nl.prorec.be/index.cfm" TargetMode="External"/><Relationship Id="rId2" Type="http://schemas.openxmlformats.org/officeDocument/2006/relationships/slideLayout" Target="../slideLayouts/slideLayout10.xml"/><Relationship Id="rId16" Type="http://schemas.openxmlformats.org/officeDocument/2006/relationships/oleObject" Target="../embeddings/oleObject3.bin"/><Relationship Id="rId20" Type="http://schemas.openxmlformats.org/officeDocument/2006/relationships/image" Target="../media/image63.jpeg"/><Relationship Id="rId1" Type="http://schemas.openxmlformats.org/officeDocument/2006/relationships/vmlDrawing" Target="../drawings/vmlDrawing2.vml"/><Relationship Id="rId6" Type="http://schemas.openxmlformats.org/officeDocument/2006/relationships/image" Target="../media/image53.jpeg"/><Relationship Id="rId11" Type="http://schemas.openxmlformats.org/officeDocument/2006/relationships/image" Target="../media/image57.jpeg"/><Relationship Id="rId24" Type="http://schemas.openxmlformats.org/officeDocument/2006/relationships/image" Target="../media/image66.png"/><Relationship Id="rId5" Type="http://schemas.openxmlformats.org/officeDocument/2006/relationships/image" Target="../media/image52.jpeg"/><Relationship Id="rId15" Type="http://schemas.openxmlformats.org/officeDocument/2006/relationships/image" Target="../media/image61.jpeg"/><Relationship Id="rId23" Type="http://schemas.openxmlformats.org/officeDocument/2006/relationships/image" Target="../media/image65.png"/><Relationship Id="rId10" Type="http://schemas.openxmlformats.org/officeDocument/2006/relationships/image" Target="../media/image56.png"/><Relationship Id="rId19" Type="http://schemas.openxmlformats.org/officeDocument/2006/relationships/hyperlink" Target="http://www.ifomis.org/" TargetMode="External"/><Relationship Id="rId4" Type="http://schemas.openxmlformats.org/officeDocument/2006/relationships/image" Target="../media/image51.png"/><Relationship Id="rId9" Type="http://schemas.openxmlformats.org/officeDocument/2006/relationships/image" Target="../media/image55.jpeg"/><Relationship Id="rId14" Type="http://schemas.openxmlformats.org/officeDocument/2006/relationships/image" Target="../media/image60.png"/><Relationship Id="rId22" Type="http://schemas.openxmlformats.org/officeDocument/2006/relationships/image" Target="../media/image6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www.massdevice.com/elon-musks-neuralink-moving-forward-with-brain-implant/" TargetMode="External"/><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www.maxmore.co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0" y="990600"/>
            <a:ext cx="9144000" cy="2895600"/>
          </a:xfrm>
        </p:spPr>
        <p:txBody>
          <a:bodyPr/>
          <a:lstStyle/>
          <a:p>
            <a:pPr>
              <a:tabLst>
                <a:tab pos="5376863" algn="l"/>
              </a:tabLst>
            </a:pPr>
            <a:r>
              <a:rPr lang="en-US" sz="4000" dirty="0"/>
              <a:t>Biomedical Informatics as a discipline: </a:t>
            </a:r>
            <a:br>
              <a:rPr lang="en-US" sz="4000" dirty="0"/>
            </a:br>
            <a:r>
              <a:rPr lang="en-US" sz="4000" dirty="0"/>
              <a:t>technologies and applications</a:t>
            </a:r>
            <a:br>
              <a:rPr lang="en-US" sz="3200" dirty="0"/>
            </a:br>
            <a:br>
              <a:rPr lang="en-US" sz="3200" dirty="0"/>
            </a:br>
            <a:r>
              <a:rPr lang="en-GB" sz="1800" dirty="0">
                <a:latin typeface="Times New Roman" panose="02020603050405020304" pitchFamily="18" charset="0"/>
                <a:cs typeface="Times New Roman" panose="02020603050405020304" pitchFamily="18" charset="0"/>
              </a:rPr>
              <a:t>Lecture in BMI199: </a:t>
            </a:r>
            <a:r>
              <a:rPr lang="en-US" sz="1800" i="1" dirty="0">
                <a:latin typeface="Times New Roman" panose="02020603050405020304" pitchFamily="18" charset="0"/>
                <a:cs typeface="Times New Roman" panose="02020603050405020304" pitchFamily="18" charset="0"/>
              </a:rPr>
              <a:t>What is Biomedical Informatics?</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Sept 17, 2021</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on-line, </a:t>
            </a:r>
            <a:r>
              <a:rPr lang="en-US" sz="1800" dirty="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a:ea typeface="ＭＳ 明朝" pitchFamily="49" charset="-128"/>
              </a:rPr>
              <a:t>Werner CEUSTERS, MD</a:t>
            </a:r>
            <a:endParaRPr lang="en-GB" altLang="ja-JP" sz="2800" b="1" baseline="30000" dirty="0">
              <a:ea typeface="ＭＳ 明朝" pitchFamily="49" charset="-128"/>
            </a:endParaRPr>
          </a:p>
          <a:p>
            <a:pPr defTabSz="566738" eaLnBrk="1" hangingPunct="1">
              <a:lnSpc>
                <a:spcPct val="120000"/>
              </a:lnSpc>
            </a:pPr>
            <a:endParaRPr lang="en-US" altLang="ja-JP" sz="1800" b="1" dirty="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a:ea typeface="ＭＳ 明朝" pitchFamily="49" charset="-128"/>
              </a:rPr>
              <a:t>Ontology Research Group, </a:t>
            </a:r>
            <a:r>
              <a:rPr lang="en-GB" altLang="ja-JP" sz="1800" i="1" dirty="0" err="1">
                <a:ea typeface="ＭＳ 明朝" pitchFamily="49" charset="-128"/>
              </a:rPr>
              <a:t>Center</a:t>
            </a:r>
            <a:r>
              <a:rPr lang="en-GB" altLang="ja-JP" sz="1800" i="1" dirty="0">
                <a:ea typeface="ＭＳ 明朝" pitchFamily="49" charset="-128"/>
              </a:rPr>
              <a:t> of Excellence in Bioinformatics and Life Sciences,</a:t>
            </a:r>
          </a:p>
          <a:p>
            <a:pPr defTabSz="566738" eaLnBrk="1" hangingPunct="1">
              <a:lnSpc>
                <a:spcPct val="120000"/>
              </a:lnSpc>
            </a:pPr>
            <a:r>
              <a:rPr lang="en-GB" altLang="ja-JP" sz="1800" i="1" dirty="0">
                <a:ea typeface="ＭＳ 明朝" pitchFamily="49" charset="-128"/>
              </a:rPr>
              <a:t>University at Buffalo, NY, USA</a:t>
            </a:r>
          </a:p>
          <a:p>
            <a:pPr defTabSz="566738" eaLnBrk="1" hangingPunct="1">
              <a:lnSpc>
                <a:spcPct val="80000"/>
              </a:lnSpc>
            </a:pPr>
            <a:endParaRPr lang="en-US" altLang="ja-JP" sz="2000" i="1" dirty="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is what you can get away with</a:t>
            </a:r>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583" b="19283"/>
          <a:stretch/>
        </p:blipFill>
        <p:spPr>
          <a:xfrm>
            <a:off x="304799" y="1752600"/>
            <a:ext cx="3424715" cy="3962400"/>
          </a:xfrm>
          <a:prstGeom prst="rect">
            <a:avLst/>
          </a:prstGeom>
        </p:spPr>
      </p:pic>
      <p:sp>
        <p:nvSpPr>
          <p:cNvPr id="3" name="Rectangle 2"/>
          <p:cNvSpPr/>
          <p:nvPr/>
        </p:nvSpPr>
        <p:spPr bwMode="auto">
          <a:xfrm>
            <a:off x="3729514" y="1752600"/>
            <a:ext cx="5033486" cy="388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4" name="TextBox 3"/>
          <p:cNvSpPr txBox="1"/>
          <p:nvPr/>
        </p:nvSpPr>
        <p:spPr>
          <a:xfrm>
            <a:off x="4346711" y="2057400"/>
            <a:ext cx="3950365" cy="1384995"/>
          </a:xfrm>
          <a:prstGeom prst="rect">
            <a:avLst/>
          </a:prstGeom>
          <a:noFill/>
        </p:spPr>
        <p:txBody>
          <a:bodyPr wrap="square" rtlCol="0">
            <a:spAutoFit/>
          </a:bodyPr>
          <a:lstStyle/>
          <a:p>
            <a:r>
              <a:rPr lang="en-US" sz="2800" dirty="0">
                <a:solidFill>
                  <a:schemeClr val="bg1"/>
                </a:solidFill>
              </a:rPr>
              <a:t>Biomedical informatics is not something you can get easily away with.</a:t>
            </a:r>
          </a:p>
        </p:txBody>
      </p:sp>
      <p:sp>
        <p:nvSpPr>
          <p:cNvPr id="8" name="TextBox 7"/>
          <p:cNvSpPr txBox="1"/>
          <p:nvPr/>
        </p:nvSpPr>
        <p:spPr>
          <a:xfrm>
            <a:off x="4911091" y="4038600"/>
            <a:ext cx="2821605" cy="369332"/>
          </a:xfrm>
          <a:prstGeom prst="rect">
            <a:avLst/>
          </a:prstGeom>
          <a:noFill/>
        </p:spPr>
        <p:txBody>
          <a:bodyPr wrap="none" rtlCol="0">
            <a:spAutoFit/>
          </a:bodyPr>
          <a:lstStyle/>
          <a:p>
            <a:r>
              <a:rPr lang="en-US" sz="1800" dirty="0">
                <a:solidFill>
                  <a:schemeClr val="bg1"/>
                </a:solidFill>
                <a:latin typeface="Segoe Script" panose="020B0504020000000003" pitchFamily="34" charset="0"/>
              </a:rPr>
              <a:t>-  Werner Ceusters  -</a:t>
            </a:r>
          </a:p>
        </p:txBody>
      </p:sp>
    </p:spTree>
    <p:extLst>
      <p:ext uri="{BB962C8B-B14F-4D97-AF65-F5344CB8AC3E}">
        <p14:creationId xmlns:p14="http://schemas.microsoft.com/office/powerpoint/2010/main" val="2937416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86636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1570437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a:latin typeface="Arial" charset="0"/>
                <a:cs typeface="Arial" charset="0"/>
              </a:rPr>
              <a:t>Interdisciplinary Nature of Biomedical Informatics:</a:t>
            </a:r>
            <a:br>
              <a:rPr lang="en-US" dirty="0">
                <a:latin typeface="Arial" charset="0"/>
                <a:cs typeface="Arial" charset="0"/>
              </a:rPr>
            </a:br>
            <a:r>
              <a:rPr lang="en-US" dirty="0">
                <a:latin typeface="Arial" charset="0"/>
                <a:cs typeface="Arial" charset="0"/>
              </a:rPr>
              <a:t>the main stream view</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(hardware)</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1095330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a:latin typeface="Arial" charset="0"/>
                <a:cs typeface="Arial" charset="0"/>
              </a:rPr>
              <a:t>Interdisciplinary Nature of Biomedical Informatics:</a:t>
            </a:r>
            <a:br>
              <a:rPr lang="en-US" dirty="0">
                <a:latin typeface="Arial" charset="0"/>
                <a:cs typeface="Arial" charset="0"/>
              </a:rPr>
            </a:br>
            <a:r>
              <a:rPr lang="en-US" dirty="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(hardware)</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Informatics</a:t>
            </a: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Philosophy</a:t>
            </a: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Philosophy</a:t>
            </a:r>
          </a:p>
          <a:p>
            <a:pPr algn="ctr" eaLnBrk="1" hangingPunct="1">
              <a:spcBef>
                <a:spcPct val="0"/>
              </a:spcBef>
              <a:buFontTx/>
              <a:buNone/>
            </a:pPr>
            <a:r>
              <a:rPr lang="en-US" altLang="en-US" sz="1800" dirty="0">
                <a:solidFill>
                  <a:schemeClr val="bg1"/>
                </a:solidFill>
              </a:rPr>
              <a:t>Of Science</a:t>
            </a: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(Biomedical)</a:t>
            </a:r>
          </a:p>
          <a:p>
            <a:pPr algn="ctr" eaLnBrk="1" hangingPunct="1">
              <a:spcBef>
                <a:spcPct val="0"/>
              </a:spcBef>
              <a:buFontTx/>
              <a:buNone/>
            </a:pPr>
            <a:r>
              <a:rPr lang="en-US" altLang="en-US" sz="1800" dirty="0">
                <a:solidFill>
                  <a:schemeClr val="bg1"/>
                </a:solidFill>
              </a:rPr>
              <a:t>Ontology</a:t>
            </a: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Human factors</a:t>
            </a:r>
          </a:p>
          <a:p>
            <a:pPr algn="ctr" eaLnBrk="1" hangingPunct="1">
              <a:spcBef>
                <a:spcPct val="0"/>
              </a:spcBef>
              <a:buFontTx/>
              <a:buNone/>
            </a:pPr>
            <a:r>
              <a:rPr lang="en-US" altLang="en-US" sz="1800" dirty="0">
                <a:solidFill>
                  <a:schemeClr val="bg1"/>
                </a:solidFill>
              </a:rPr>
              <a:t>ergonomics</a:t>
            </a: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371078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Sociotechnical and Human Centered </a:t>
              </a:r>
            </a:p>
            <a:p>
              <a:pPr algn="ctr" eaLnBrk="1" hangingPunct="1">
                <a:spcBef>
                  <a:spcPct val="0"/>
                </a:spcBef>
                <a:buFontTx/>
                <a:buNone/>
              </a:pPr>
              <a:r>
                <a:rPr lang="en-US" altLang="en-US" sz="1800" b="1" dirty="0">
                  <a:solidFill>
                    <a:schemeClr val="bg1"/>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Imaging</a:t>
              </a: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386742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318414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36214" y="4871335"/>
            <a:ext cx="1774142" cy="1687677"/>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pPr eaLnBrk="1" hangingPunct="1"/>
            <a:r>
              <a:rPr lang="en-US" altLang="en-US" sz="3600" b="1" dirty="0" err="1">
                <a:latin typeface="Arial" panose="020B0604020202020204" pitchFamily="34" charset="0"/>
                <a:cs typeface="Arial" panose="020B0604020202020204" pitchFamily="34" charset="0"/>
              </a:rPr>
              <a:t>Subdiscipline</a:t>
            </a:r>
            <a:r>
              <a:rPr lang="en-US" altLang="en-US" sz="3600" b="1" dirty="0">
                <a:latin typeface="Arial" panose="020B0604020202020204" pitchFamily="34" charset="0"/>
                <a:cs typeface="Arial" panose="020B0604020202020204" pitchFamily="34" charset="0"/>
              </a:rPr>
              <a:t>: Bio-informatics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p>
          <a:p>
            <a:pPr algn="ctr" eaLnBrk="1" hangingPunct="1">
              <a:spcBef>
                <a:spcPct val="0"/>
              </a:spcBef>
              <a:buFontTx/>
              <a:buNone/>
            </a:pPr>
            <a:r>
              <a:rPr lang="en-US" altLang="en-US" sz="2800" dirty="0">
                <a:solidFill>
                  <a:srgbClr val="FFC000"/>
                </a:solidFill>
              </a:rPr>
              <a:t>Bioinformatics</a:t>
            </a:r>
          </a:p>
        </p:txBody>
      </p:sp>
      <p:sp>
        <p:nvSpPr>
          <p:cNvPr id="4" name="Rounded Rectangle 3"/>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722424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44000" cy="6286500"/>
          </a:xfrm>
        </p:spPr>
      </p:pic>
      <p:sp>
        <p:nvSpPr>
          <p:cNvPr id="5" name="Rectangle 4"/>
          <p:cNvSpPr/>
          <p:nvPr/>
        </p:nvSpPr>
        <p:spPr>
          <a:xfrm>
            <a:off x="251637" y="6550223"/>
            <a:ext cx="8763000" cy="307777"/>
          </a:xfrm>
          <a:prstGeom prst="rect">
            <a:avLst/>
          </a:prstGeom>
        </p:spPr>
        <p:txBody>
          <a:bodyPr wrap="square">
            <a:spAutoFit/>
          </a:bodyPr>
          <a:lstStyle/>
          <a:p>
            <a:r>
              <a:rPr lang="en-US" sz="1400" dirty="0"/>
              <a:t>A Bioinformatics Pep Talk David </a:t>
            </a:r>
            <a:r>
              <a:rPr lang="en-US" sz="1400" dirty="0" err="1"/>
              <a:t>Wishart</a:t>
            </a:r>
            <a:r>
              <a:rPr lang="en-US" sz="1400" dirty="0"/>
              <a:t> University of Alberta. http://slideplayer.com/slide/4545718/</a:t>
            </a:r>
          </a:p>
        </p:txBody>
      </p:sp>
    </p:spTree>
    <p:extLst>
      <p:ext uri="{BB962C8B-B14F-4D97-AF65-F5344CB8AC3E}">
        <p14:creationId xmlns:p14="http://schemas.microsoft.com/office/powerpoint/2010/main" val="915719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Health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51" name="Rounded Rectangle 50"/>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7656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in biomedical informatics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649412"/>
            <a:ext cx="3667125" cy="4876800"/>
          </a:xfrm>
          <a:prstGeom prst="rect">
            <a:avLst/>
          </a:prstGeom>
        </p:spPr>
      </p:pic>
      <p:sp>
        <p:nvSpPr>
          <p:cNvPr id="5" name="Rectangle 4"/>
          <p:cNvSpPr/>
          <p:nvPr/>
        </p:nvSpPr>
        <p:spPr>
          <a:xfrm>
            <a:off x="38100" y="6526212"/>
            <a:ext cx="9067800" cy="276999"/>
          </a:xfrm>
          <a:prstGeom prst="rect">
            <a:avLst/>
          </a:prstGeom>
        </p:spPr>
        <p:txBody>
          <a:bodyPr wrap="square">
            <a:spAutoFit/>
          </a:bodyPr>
          <a:lstStyle/>
          <a:p>
            <a:r>
              <a:rPr lang="en-US" sz="1200" dirty="0">
                <a:solidFill>
                  <a:schemeClr val="bg1"/>
                </a:solidFill>
              </a:rPr>
              <a:t>Nov 13, 2017: https://3.bp.blogspot.com/_FuYHZ06Yub8/S7OgCrNfIBI/AAAAAAAACsc/a0547FtS47s/s1600/confused-face2.jpg</a:t>
            </a:r>
          </a:p>
        </p:txBody>
      </p:sp>
    </p:spTree>
    <p:extLst>
      <p:ext uri="{BB962C8B-B14F-4D97-AF65-F5344CB8AC3E}">
        <p14:creationId xmlns:p14="http://schemas.microsoft.com/office/powerpoint/2010/main" val="36011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430767" y="4615031"/>
            <a:ext cx="4658061" cy="1839557"/>
          </a:xfrm>
          <a:custGeom>
            <a:avLst/>
            <a:gdLst>
              <a:gd name="connsiteX0" fmla="*/ 0 w 4658061"/>
              <a:gd name="connsiteY0" fmla="*/ 1828800 h 1839557"/>
              <a:gd name="connsiteX1" fmla="*/ 0 w 4658061"/>
              <a:gd name="connsiteY1" fmla="*/ 0 h 1839557"/>
              <a:gd name="connsiteX2" fmla="*/ 4658061 w 4658061"/>
              <a:gd name="connsiteY2" fmla="*/ 0 h 1839557"/>
              <a:gd name="connsiteX3" fmla="*/ 4658061 w 4658061"/>
              <a:gd name="connsiteY3" fmla="*/ 1699708 h 1839557"/>
              <a:gd name="connsiteX4" fmla="*/ 3334871 w 4658061"/>
              <a:gd name="connsiteY4" fmla="*/ 1699708 h 1839557"/>
              <a:gd name="connsiteX5" fmla="*/ 3334871 w 4658061"/>
              <a:gd name="connsiteY5" fmla="*/ 236668 h 1839557"/>
              <a:gd name="connsiteX6" fmla="*/ 1753497 w 4658061"/>
              <a:gd name="connsiteY6" fmla="*/ 236668 h 1839557"/>
              <a:gd name="connsiteX7" fmla="*/ 1753497 w 4658061"/>
              <a:gd name="connsiteY7" fmla="*/ 1839557 h 1839557"/>
              <a:gd name="connsiteX8" fmla="*/ 0 w 4658061"/>
              <a:gd name="connsiteY8" fmla="*/ 1828800 h 18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061" h="1839557">
                <a:moveTo>
                  <a:pt x="0" y="1828800"/>
                </a:moveTo>
                <a:lnTo>
                  <a:pt x="0" y="0"/>
                </a:lnTo>
                <a:lnTo>
                  <a:pt x="4658061" y="0"/>
                </a:lnTo>
                <a:lnTo>
                  <a:pt x="4658061" y="1699708"/>
                </a:lnTo>
                <a:lnTo>
                  <a:pt x="3334871" y="1699708"/>
                </a:lnTo>
                <a:lnTo>
                  <a:pt x="3334871" y="236668"/>
                </a:lnTo>
                <a:lnTo>
                  <a:pt x="1753497" y="236668"/>
                </a:lnTo>
                <a:lnTo>
                  <a:pt x="1753497" y="1839557"/>
                </a:lnTo>
                <a:lnTo>
                  <a:pt x="0" y="1828800"/>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Pharmacogenomics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219710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Consumer health</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425338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18215" y="4719455"/>
            <a:ext cx="3170759" cy="1769212"/>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Biomolecular imaging</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Imaging</a:t>
              </a:r>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952027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7736" y="3012141"/>
            <a:ext cx="7756264" cy="3463963"/>
            <a:chOff x="1387736" y="3012141"/>
            <a:chExt cx="7756264" cy="3463963"/>
          </a:xfrm>
        </p:grpSpPr>
        <p:sp>
          <p:nvSpPr>
            <p:cNvPr id="3" name="Freeform 2"/>
            <p:cNvSpPr/>
            <p:nvPr/>
          </p:nvSpPr>
          <p:spPr bwMode="auto">
            <a:xfrm>
              <a:off x="1387736" y="3012141"/>
              <a:ext cx="7756264" cy="3463963"/>
            </a:xfrm>
            <a:custGeom>
              <a:avLst/>
              <a:gdLst>
                <a:gd name="connsiteX0" fmla="*/ 75304 w 7756264"/>
                <a:gd name="connsiteY0" fmla="*/ 1592132 h 3463963"/>
                <a:gd name="connsiteX1" fmla="*/ 5852160 w 7756264"/>
                <a:gd name="connsiteY1" fmla="*/ 1592132 h 3463963"/>
                <a:gd name="connsiteX2" fmla="*/ 5852160 w 7756264"/>
                <a:gd name="connsiteY2" fmla="*/ 0 h 3463963"/>
                <a:gd name="connsiteX3" fmla="*/ 7756264 w 7756264"/>
                <a:gd name="connsiteY3" fmla="*/ 0 h 3463963"/>
                <a:gd name="connsiteX4" fmla="*/ 7756264 w 7756264"/>
                <a:gd name="connsiteY4" fmla="*/ 3463963 h 3463963"/>
                <a:gd name="connsiteX5" fmla="*/ 0 w 7756264"/>
                <a:gd name="connsiteY5" fmla="*/ 3463963 h 3463963"/>
                <a:gd name="connsiteX6" fmla="*/ 75304 w 7756264"/>
                <a:gd name="connsiteY6" fmla="*/ 1592132 h 34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264" h="3463963">
                  <a:moveTo>
                    <a:pt x="75304" y="1592132"/>
                  </a:moveTo>
                  <a:lnTo>
                    <a:pt x="5852160" y="1592132"/>
                  </a:lnTo>
                  <a:lnTo>
                    <a:pt x="5852160" y="0"/>
                  </a:lnTo>
                  <a:lnTo>
                    <a:pt x="7756264" y="0"/>
                  </a:lnTo>
                  <a:lnTo>
                    <a:pt x="7756264" y="3463963"/>
                  </a:lnTo>
                  <a:lnTo>
                    <a:pt x="0" y="3463963"/>
                  </a:lnTo>
                  <a:lnTo>
                    <a:pt x="75304" y="1592132"/>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Combinations: Translational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Sociotechnical and Human Centered </a:t>
              </a:r>
            </a:p>
            <a:p>
              <a:pPr algn="ctr" eaLnBrk="1" hangingPunct="1">
                <a:spcBef>
                  <a:spcPct val="0"/>
                </a:spcBef>
                <a:buFontTx/>
                <a:buNone/>
              </a:pPr>
              <a:r>
                <a:rPr lang="en-US" altLang="en-US" sz="1800" b="1" dirty="0"/>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Imaging</a:t>
              </a:r>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50" name="Line 17"/>
          <p:cNvSpPr>
            <a:spLocks noChangeShapeType="1"/>
          </p:cNvSpPr>
          <p:nvPr/>
        </p:nvSpPr>
        <p:spPr bwMode="auto">
          <a:xfrm>
            <a:off x="1431926" y="5479183"/>
            <a:ext cx="763587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90488" tIns="44450" rIns="90488" bIns="44450">
            <a:spAutoFit/>
          </a:bodyPr>
          <a:lstStyle/>
          <a:p>
            <a:endParaRPr lang="en-US" sz="1400">
              <a:latin typeface="+mj-lt"/>
            </a:endParaRPr>
          </a:p>
        </p:txBody>
      </p:sp>
    </p:spTree>
    <p:extLst>
      <p:ext uri="{BB962C8B-B14F-4D97-AF65-F5344CB8AC3E}">
        <p14:creationId xmlns:p14="http://schemas.microsoft.com/office/powerpoint/2010/main" val="588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Tree>
    <p:extLst>
      <p:ext uri="{BB962C8B-B14F-4D97-AF65-F5344CB8AC3E}">
        <p14:creationId xmlns:p14="http://schemas.microsoft.com/office/powerpoint/2010/main" val="2784667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 name="Group 3"/>
          <p:cNvGrpSpPr/>
          <p:nvPr/>
        </p:nvGrpSpPr>
        <p:grpSpPr>
          <a:xfrm>
            <a:off x="3211158" y="2449800"/>
            <a:ext cx="1463675" cy="3654283"/>
            <a:chOff x="3211158" y="2449800"/>
            <a:chExt cx="1463675" cy="3654283"/>
          </a:xfrm>
        </p:grpSpPr>
        <p:sp>
          <p:nvSpPr>
            <p:cNvPr id="30" name="Text Box 19"/>
            <p:cNvSpPr txBox="1">
              <a:spLocks noChangeArrowheads="1"/>
            </p:cNvSpPr>
            <p:nvPr/>
          </p:nvSpPr>
          <p:spPr bwMode="auto">
            <a:xfrm>
              <a:off x="3276602" y="5583095"/>
              <a:ext cx="1263650"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Biomedical </a:t>
              </a:r>
              <a:r>
                <a:rPr lang="en-US" altLang="en-US" sz="1800" dirty="0">
                  <a:solidFill>
                    <a:srgbClr val="FFFF00"/>
                  </a:solidFill>
                </a:rPr>
                <a:t>Ontol</a:t>
              </a:r>
              <a:r>
                <a:rPr lang="en-US" altLang="en-US" sz="1800" dirty="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11004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418215" y="2819400"/>
            <a:ext cx="7725785" cy="3669267"/>
          </a:xfrm>
          <a:prstGeom prst="roundRect">
            <a:avLst>
              <a:gd name="adj" fmla="val 9044"/>
            </a:avLst>
          </a:prstGeom>
          <a:pattFill prst="narVert">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Sociotechnical and Human Centered </a:t>
              </a:r>
            </a:p>
            <a:p>
              <a:pPr algn="ctr" eaLnBrk="1" hangingPunct="1">
                <a:spcBef>
                  <a:spcPct val="0"/>
                </a:spcBef>
                <a:buFontTx/>
                <a:buNone/>
              </a:pPr>
              <a:r>
                <a:rPr lang="en-US" altLang="en-US" sz="1800" b="1" dirty="0"/>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Biomedical </a:t>
              </a:r>
              <a:r>
                <a:rPr lang="en-US" altLang="en-US" sz="1800" dirty="0">
                  <a:solidFill>
                    <a:srgbClr val="FFFF00"/>
                  </a:solidFill>
                </a:rPr>
                <a:t>Ontol</a:t>
              </a:r>
              <a:r>
                <a:rPr lang="en-US" altLang="en-US" sz="1800" dirty="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4036188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6200" y="609600"/>
            <a:ext cx="9220199" cy="2724150"/>
          </a:xfrm>
          <a:prstGeom prst="rect">
            <a:avLst/>
          </a:prstGeom>
        </p:spPr>
      </p:pic>
      <p:sp>
        <p:nvSpPr>
          <p:cNvPr id="10" name="Rectangle 9"/>
          <p:cNvSpPr/>
          <p:nvPr/>
        </p:nvSpPr>
        <p:spPr bwMode="auto">
          <a:xfrm>
            <a:off x="0" y="2624771"/>
            <a:ext cx="4495800" cy="42332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stretch>
            <a:fillRect/>
          </a:stretch>
        </p:blipFill>
        <p:spPr>
          <a:xfrm>
            <a:off x="1525524" y="2653796"/>
            <a:ext cx="704850" cy="4143375"/>
          </a:xfrm>
          <a:prstGeom prst="rect">
            <a:avLst/>
          </a:prstGeom>
        </p:spPr>
      </p:pic>
      <p:pic>
        <p:nvPicPr>
          <p:cNvPr id="4" name="Picture 3"/>
          <p:cNvPicPr>
            <a:picLocks noChangeAspect="1"/>
          </p:cNvPicPr>
          <p:nvPr/>
        </p:nvPicPr>
        <p:blipFill>
          <a:blip r:embed="rId4"/>
          <a:stretch>
            <a:fillRect/>
          </a:stretch>
        </p:blipFill>
        <p:spPr>
          <a:xfrm>
            <a:off x="80795" y="2646777"/>
            <a:ext cx="733425" cy="4143375"/>
          </a:xfrm>
          <a:prstGeom prst="rect">
            <a:avLst/>
          </a:prstGeom>
        </p:spPr>
      </p:pic>
      <p:pic>
        <p:nvPicPr>
          <p:cNvPr id="5" name="Picture 4"/>
          <p:cNvPicPr>
            <a:picLocks noChangeAspect="1"/>
          </p:cNvPicPr>
          <p:nvPr/>
        </p:nvPicPr>
        <p:blipFill>
          <a:blip r:embed="rId5"/>
          <a:stretch>
            <a:fillRect/>
          </a:stretch>
        </p:blipFill>
        <p:spPr>
          <a:xfrm>
            <a:off x="800481" y="2624771"/>
            <a:ext cx="726059" cy="4143375"/>
          </a:xfrm>
          <a:prstGeom prst="rect">
            <a:avLst/>
          </a:prstGeom>
        </p:spPr>
      </p:pic>
      <p:pic>
        <p:nvPicPr>
          <p:cNvPr id="7" name="Picture 6"/>
          <p:cNvPicPr>
            <a:picLocks noChangeAspect="1"/>
          </p:cNvPicPr>
          <p:nvPr/>
        </p:nvPicPr>
        <p:blipFill>
          <a:blip r:embed="rId6"/>
          <a:stretch>
            <a:fillRect/>
          </a:stretch>
        </p:blipFill>
        <p:spPr>
          <a:xfrm>
            <a:off x="2228180" y="2642666"/>
            <a:ext cx="733425" cy="4143375"/>
          </a:xfrm>
          <a:prstGeom prst="rect">
            <a:avLst/>
          </a:prstGeom>
        </p:spPr>
      </p:pic>
      <p:pic>
        <p:nvPicPr>
          <p:cNvPr id="8" name="Picture 7"/>
          <p:cNvPicPr>
            <a:picLocks noChangeAspect="1"/>
          </p:cNvPicPr>
          <p:nvPr/>
        </p:nvPicPr>
        <p:blipFill>
          <a:blip r:embed="rId7"/>
          <a:stretch>
            <a:fillRect/>
          </a:stretch>
        </p:blipFill>
        <p:spPr>
          <a:xfrm>
            <a:off x="2963733" y="2638556"/>
            <a:ext cx="723900" cy="4162425"/>
          </a:xfrm>
          <a:prstGeom prst="rect">
            <a:avLst/>
          </a:prstGeom>
        </p:spPr>
      </p:pic>
      <p:pic>
        <p:nvPicPr>
          <p:cNvPr id="9" name="Picture 8"/>
          <p:cNvPicPr>
            <a:picLocks noChangeAspect="1"/>
          </p:cNvPicPr>
          <p:nvPr/>
        </p:nvPicPr>
        <p:blipFill>
          <a:blip r:embed="rId8"/>
          <a:stretch>
            <a:fillRect/>
          </a:stretch>
        </p:blipFill>
        <p:spPr>
          <a:xfrm>
            <a:off x="3682047" y="2629851"/>
            <a:ext cx="723900" cy="4143375"/>
          </a:xfrm>
          <a:prstGeom prst="rect">
            <a:avLst/>
          </a:prstGeom>
        </p:spPr>
      </p:pic>
      <p:pic>
        <p:nvPicPr>
          <p:cNvPr id="12" name="Picture 11"/>
          <p:cNvPicPr>
            <a:picLocks noChangeAspect="1"/>
          </p:cNvPicPr>
          <p:nvPr/>
        </p:nvPicPr>
        <p:blipFill>
          <a:blip r:embed="rId9"/>
          <a:stretch>
            <a:fillRect/>
          </a:stretch>
        </p:blipFill>
        <p:spPr>
          <a:xfrm>
            <a:off x="4497928" y="1981200"/>
            <a:ext cx="4646072" cy="4876800"/>
          </a:xfrm>
          <a:prstGeom prst="rect">
            <a:avLst/>
          </a:prstGeom>
        </p:spPr>
      </p:pic>
    </p:spTree>
    <p:extLst>
      <p:ext uri="{BB962C8B-B14F-4D97-AF65-F5344CB8AC3E}">
        <p14:creationId xmlns:p14="http://schemas.microsoft.com/office/powerpoint/2010/main" val="4019906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10000"/>
            <a:ext cx="50292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998637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Current</a:t>
            </a:r>
            <a:r>
              <a:rPr lang="nl-BE" altLang="en-US" dirty="0"/>
              <a:t> mainstream </a:t>
            </a:r>
            <a:r>
              <a:rPr lang="nl-BE" altLang="en-US" dirty="0" err="1"/>
              <a:t>informatics</a:t>
            </a:r>
            <a:r>
              <a:rPr lang="nl-BE" altLang="en-US" dirty="0"/>
              <a:t> thinking</a:t>
            </a:r>
            <a:endParaRPr lang="en-GB" altLang="en-US" dirty="0"/>
          </a:p>
        </p:txBody>
      </p:sp>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4227665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524000"/>
            <a:ext cx="4427220" cy="4699809"/>
          </a:xfrm>
          <a:prstGeom prst="rect">
            <a:avLst/>
          </a:prstGeom>
        </p:spPr>
      </p:pic>
      <p:sp>
        <p:nvSpPr>
          <p:cNvPr id="9" name="Rectangle 8"/>
          <p:cNvSpPr/>
          <p:nvPr/>
        </p:nvSpPr>
        <p:spPr>
          <a:xfrm>
            <a:off x="4724400" y="6324600"/>
            <a:ext cx="3813810" cy="153888"/>
          </a:xfrm>
          <a:prstGeom prst="rect">
            <a:avLst/>
          </a:prstGeom>
        </p:spPr>
        <p:txBody>
          <a:bodyPr wrap="square">
            <a:spAutoFit/>
          </a:bodyPr>
          <a:lstStyle/>
          <a:p>
            <a:r>
              <a:rPr lang="en-US" sz="400" dirty="0">
                <a:solidFill>
                  <a:schemeClr val="bg1"/>
                </a:solidFill>
              </a:rPr>
              <a:t>http://painting.about.com/od/famouspainters/ig/famous-paintings/Ad-Reinhardt-.htm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9" y="1524000"/>
            <a:ext cx="3548062" cy="4718462"/>
          </a:xfrm>
          <a:prstGeom prst="rect">
            <a:avLst/>
          </a:prstGeom>
        </p:spPr>
      </p:pic>
      <p:sp>
        <p:nvSpPr>
          <p:cNvPr id="11" name="Rectangle 10"/>
          <p:cNvSpPr/>
          <p:nvPr/>
        </p:nvSpPr>
        <p:spPr>
          <a:xfrm>
            <a:off x="439738" y="6202680"/>
            <a:ext cx="3667125" cy="584775"/>
          </a:xfrm>
          <a:prstGeom prst="rect">
            <a:avLst/>
          </a:prstGeom>
        </p:spPr>
        <p:txBody>
          <a:bodyPr wrap="square">
            <a:spAutoFit/>
          </a:bodyPr>
          <a:lstStyle/>
          <a:p>
            <a:r>
              <a:rPr lang="en-US" sz="1200" dirty="0">
                <a:solidFill>
                  <a:schemeClr val="bg1"/>
                </a:solidFill>
              </a:rPr>
              <a:t>Nov 13, 2017: https://3.bp.blogspot.com/_</a:t>
            </a:r>
            <a:r>
              <a:rPr lang="en-US" sz="800" dirty="0">
                <a:solidFill>
                  <a:schemeClr val="bg1"/>
                </a:solidFill>
              </a:rPr>
              <a:t>FuYHZ06Yub8/S7OgCrNfIBI/AAAAAAAACsc/a0547FtS47s/s1600/confused-face2.jpg</a:t>
            </a:r>
          </a:p>
        </p:txBody>
      </p:sp>
    </p:spTree>
    <p:extLst>
      <p:ext uri="{BB962C8B-B14F-4D97-AF65-F5344CB8AC3E}">
        <p14:creationId xmlns:p14="http://schemas.microsoft.com/office/powerpoint/2010/main" val="1486884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171950" cy="2359025"/>
            <a:chOff x="672" y="1008"/>
            <a:chExt cx="2628"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878" y="1008"/>
              <a:ext cx="26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a:solidFill>
                    <a:schemeClr val="bg1"/>
                  </a:solidFill>
                </a:rPr>
                <a:t>?</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Current</a:t>
            </a:r>
            <a:r>
              <a:rPr lang="nl-BE" altLang="en-US" dirty="0"/>
              <a:t> mainstream </a:t>
            </a:r>
            <a:r>
              <a:rPr lang="nl-BE" altLang="en-US" dirty="0" err="1"/>
              <a:t>informatics</a:t>
            </a:r>
            <a:r>
              <a:rPr lang="nl-BE" altLang="en-US" dirty="0"/>
              <a:t> thinking</a:t>
            </a:r>
            <a:endParaRPr lang="en-GB" altLang="en-US" dirty="0"/>
          </a:p>
        </p:txBody>
      </p:sp>
    </p:spTree>
    <p:extLst>
      <p:ext uri="{BB962C8B-B14F-4D97-AF65-F5344CB8AC3E}">
        <p14:creationId xmlns:p14="http://schemas.microsoft.com/office/powerpoint/2010/main" val="2661247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527550" cy="2359025"/>
            <a:chOff x="672" y="1008"/>
            <a:chExt cx="2852"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496" y="1008"/>
              <a:ext cx="102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err="1">
                  <a:solidFill>
                    <a:schemeClr val="bg1"/>
                  </a:solidFill>
                </a:rPr>
                <a:t>wisdom</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Current</a:t>
            </a:r>
            <a:r>
              <a:rPr lang="nl-BE" altLang="en-US" dirty="0"/>
              <a:t> mainstream </a:t>
            </a:r>
            <a:r>
              <a:rPr lang="nl-BE" altLang="en-US" dirty="0" err="1"/>
              <a:t>informatics</a:t>
            </a:r>
            <a:r>
              <a:rPr lang="nl-BE" altLang="en-US" dirty="0"/>
              <a:t> thinking</a:t>
            </a:r>
            <a:endParaRPr lang="en-GB" altLang="en-US" dirty="0"/>
          </a:p>
        </p:txBody>
      </p:sp>
    </p:spTree>
    <p:extLst>
      <p:ext uri="{BB962C8B-B14F-4D97-AF65-F5344CB8AC3E}">
        <p14:creationId xmlns:p14="http://schemas.microsoft.com/office/powerpoint/2010/main" val="1439834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Where</a:t>
            </a:r>
            <a:r>
              <a:rPr lang="nl-BE" altLang="en-US" dirty="0"/>
              <a:t> do data </a:t>
            </a:r>
            <a:r>
              <a:rPr lang="nl-BE" altLang="en-US" dirty="0" err="1"/>
              <a:t>come</a:t>
            </a:r>
            <a:r>
              <a:rPr lang="nl-BE" altLang="en-US" dirty="0"/>
              <a:t> </a:t>
            </a:r>
            <a:r>
              <a:rPr lang="nl-BE" altLang="en-US" dirty="0" err="1"/>
              <a:t>from</a:t>
            </a:r>
            <a:r>
              <a:rPr lang="nl-BE" altLang="en-US" dirty="0"/>
              <a:t>?</a:t>
            </a:r>
            <a:endParaRPr lang="en-GB" altLang="en-US" dirty="0"/>
          </a:p>
        </p:txBody>
      </p:sp>
    </p:spTree>
    <p:extLst>
      <p:ext uri="{BB962C8B-B14F-4D97-AF65-F5344CB8AC3E}">
        <p14:creationId xmlns:p14="http://schemas.microsoft.com/office/powerpoint/2010/main" val="3028000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1243825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a:solidFill>
                    <a:schemeClr val="bg1"/>
                  </a:solidFill>
                </a:rPr>
                <a:t>parts</a:t>
              </a:r>
              <a:r>
                <a:rPr lang="nl-BE" altLang="en-US" sz="2000" b="0" dirty="0">
                  <a:solidFill>
                    <a:schemeClr val="bg1"/>
                  </a:solidFill>
                </a:rPr>
                <a:t> of </a:t>
              </a:r>
              <a:r>
                <a:rPr lang="nl-BE" altLang="en-US" sz="2000" b="0" dirty="0" err="1">
                  <a:solidFill>
                    <a:schemeClr val="bg1"/>
                  </a:solidFill>
                </a:rPr>
                <a:t>our</a:t>
              </a:r>
              <a:r>
                <a:rPr lang="nl-BE" altLang="en-US" sz="2000" b="0" dirty="0">
                  <a:solidFill>
                    <a:schemeClr val="bg1"/>
                  </a:solidFill>
                </a:rPr>
                <a:t> data </a:t>
              </a:r>
              <a:r>
                <a:rPr lang="nl-BE" altLang="en-US" sz="2000" b="0" dirty="0" err="1">
                  <a:solidFill>
                    <a:schemeClr val="bg1"/>
                  </a:solidFill>
                </a:rPr>
                <a:t>correspond</a:t>
              </a:r>
              <a:r>
                <a:rPr lang="nl-BE" altLang="en-US" sz="2000" b="0" dirty="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a:solidFill>
                    <a:schemeClr val="bg1"/>
                  </a:solidFill>
                </a:rPr>
                <a:t>parts</a:t>
              </a:r>
              <a:r>
                <a:rPr lang="nl-BE" altLang="en-US" sz="2000" b="0" dirty="0">
                  <a:solidFill>
                    <a:schemeClr val="bg1"/>
                  </a:solidFill>
                </a:rPr>
                <a:t> of </a:t>
              </a:r>
              <a:r>
                <a:rPr lang="nl-BE" altLang="en-US" sz="2000" b="0" dirty="0" err="1">
                  <a:solidFill>
                    <a:schemeClr val="bg1"/>
                  </a:solidFill>
                </a:rPr>
                <a:t>reality</a:t>
              </a:r>
              <a:r>
                <a:rPr lang="nl-BE" altLang="en-US" sz="2000" b="0" dirty="0">
                  <a:solidFill>
                    <a:schemeClr val="bg1"/>
                  </a:solidFill>
                </a:rPr>
                <a:t> 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a:solidFill>
                    <a:schemeClr val="bg1"/>
                  </a:solidFill>
                </a:rPr>
                <a:t>they</a:t>
              </a:r>
              <a:r>
                <a:rPr lang="nl-BE" altLang="en-US" sz="2000" b="0" dirty="0">
                  <a:solidFill>
                    <a:schemeClr val="bg1"/>
                  </a:solidFill>
                </a:rPr>
                <a:t> are 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Where</a:t>
            </a:r>
            <a:r>
              <a:rPr lang="nl-BE" altLang="en-US" dirty="0"/>
              <a:t> do data </a:t>
            </a:r>
            <a:r>
              <a:rPr lang="nl-BE" altLang="en-US" dirty="0" err="1"/>
              <a:t>come</a:t>
            </a:r>
            <a:r>
              <a:rPr lang="nl-BE" altLang="en-US" dirty="0"/>
              <a:t> </a:t>
            </a:r>
            <a:r>
              <a:rPr lang="nl-BE" altLang="en-US" dirty="0" err="1"/>
              <a:t>from</a:t>
            </a:r>
            <a:r>
              <a:rPr lang="nl-BE" altLang="en-US" dirty="0"/>
              <a:t>?</a:t>
            </a:r>
            <a:endParaRPr lang="en-GB" altLang="en-US" dirty="0"/>
          </a:p>
        </p:txBody>
      </p:sp>
    </p:spTree>
    <p:extLst>
      <p:ext uri="{BB962C8B-B14F-4D97-AF65-F5344CB8AC3E}">
        <p14:creationId xmlns:p14="http://schemas.microsoft.com/office/powerpoint/2010/main" val="149381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a:solidFill>
                    <a:schemeClr val="bg1"/>
                  </a:solidFill>
                </a:rPr>
                <a:t>parts</a:t>
              </a:r>
              <a:r>
                <a:rPr lang="nl-BE" altLang="en-US" sz="2000" b="0" dirty="0">
                  <a:solidFill>
                    <a:schemeClr val="bg1"/>
                  </a:solidFill>
                </a:rPr>
                <a:t> of </a:t>
              </a:r>
              <a:r>
                <a:rPr lang="nl-BE" altLang="en-US" sz="2000" b="0" dirty="0" err="1">
                  <a:solidFill>
                    <a:schemeClr val="bg1"/>
                  </a:solidFill>
                </a:rPr>
                <a:t>our</a:t>
              </a:r>
              <a:r>
                <a:rPr lang="nl-BE" altLang="en-US" sz="2000" b="0" dirty="0">
                  <a:solidFill>
                    <a:schemeClr val="bg1"/>
                  </a:solidFill>
                </a:rPr>
                <a:t> data </a:t>
              </a:r>
              <a:r>
                <a:rPr lang="nl-BE" altLang="en-US" sz="2000" b="0" dirty="0" err="1">
                  <a:solidFill>
                    <a:schemeClr val="bg1"/>
                  </a:solidFill>
                </a:rPr>
                <a:t>correspond</a:t>
              </a:r>
              <a:r>
                <a:rPr lang="nl-BE" altLang="en-US" sz="2000" b="0" dirty="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a:solidFill>
                    <a:schemeClr val="bg1"/>
                  </a:solidFill>
                </a:rPr>
                <a:t>parts</a:t>
              </a:r>
              <a:r>
                <a:rPr lang="nl-BE" altLang="en-US" sz="2000" b="0" dirty="0">
                  <a:solidFill>
                    <a:schemeClr val="bg1"/>
                  </a:solidFill>
                </a:rPr>
                <a:t> of </a:t>
              </a:r>
              <a:r>
                <a:rPr lang="nl-BE" altLang="en-US" sz="2000" b="0" dirty="0" err="1">
                  <a:solidFill>
                    <a:schemeClr val="bg1"/>
                  </a:solidFill>
                </a:rPr>
                <a:t>reality</a:t>
              </a:r>
              <a:r>
                <a:rPr lang="nl-BE" altLang="en-US" sz="2000" b="0" dirty="0">
                  <a:solidFill>
                    <a:schemeClr val="bg1"/>
                  </a:solidFill>
                </a:rPr>
                <a:t> 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a:solidFill>
                    <a:schemeClr val="bg1"/>
                  </a:solidFill>
                </a:rPr>
                <a:t>they</a:t>
              </a:r>
              <a:r>
                <a:rPr lang="nl-BE" altLang="en-US" sz="2000" b="0" dirty="0">
                  <a:solidFill>
                    <a:schemeClr val="bg1"/>
                  </a:solidFill>
                </a:rPr>
                <a:t> are 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Where</a:t>
            </a:r>
            <a:r>
              <a:rPr lang="nl-BE" altLang="en-US" dirty="0"/>
              <a:t> do data </a:t>
            </a:r>
            <a:r>
              <a:rPr lang="nl-BE" altLang="en-US" dirty="0" err="1"/>
              <a:t>come</a:t>
            </a:r>
            <a:r>
              <a:rPr lang="nl-BE" altLang="en-US" dirty="0"/>
              <a:t> </a:t>
            </a:r>
            <a:r>
              <a:rPr lang="nl-BE" altLang="en-US" dirty="0" err="1"/>
              <a:t>from</a:t>
            </a:r>
            <a:r>
              <a:rPr lang="nl-BE" altLang="en-US" dirty="0"/>
              <a:t>?</a:t>
            </a:r>
            <a:endParaRPr lang="en-GB" altLang="en-US" dirty="0"/>
          </a:p>
        </p:txBody>
      </p:sp>
      <p:sp>
        <p:nvSpPr>
          <p:cNvPr id="18" name="Rectangle 17"/>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rgbClr val="1FE115"/>
                </a:solidFill>
              </a:rPr>
              <a:t>Ontology</a:t>
            </a:r>
          </a:p>
        </p:txBody>
      </p:sp>
    </p:spTree>
    <p:extLst>
      <p:ext uri="{BB962C8B-B14F-4D97-AF65-F5344CB8AC3E}">
        <p14:creationId xmlns:p14="http://schemas.microsoft.com/office/powerpoint/2010/main" val="383435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3488622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sz="2400" dirty="0"/>
              <a:t>Reality as benchmark for data organization and representation</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00"/>
                </a:gs>
                <a:gs pos="100000">
                  <a:schemeClr val="hlink"/>
                </a:gs>
              </a:gsLst>
              <a:lin ang="0" scaled="1"/>
            </a:gradFill>
            <a:ln w="9525">
              <a:noFill/>
              <a:miter lim="800000"/>
              <a:headEnd/>
              <a:tailEnd/>
            </a:ln>
          </p:spPr>
          <p:txBody>
            <a:bodyPr rot="10800000" wrap="none" anchor="ctr"/>
            <a:lstStyle/>
            <a:p>
              <a:r>
                <a:rPr lang="en-US" sz="2000" dirty="0"/>
                <a:t>verify</a:t>
              </a:r>
            </a:p>
          </p:txBody>
        </p:sp>
      </p:grpSp>
      <p:sp>
        <p:nvSpPr>
          <p:cNvPr id="7204"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10" name="AutoShape 280"/>
          <p:cNvSpPr>
            <a:spLocks noChangeArrowheads="1"/>
          </p:cNvSpPr>
          <p:nvPr/>
        </p:nvSpPr>
        <p:spPr bwMode="auto">
          <a:xfrm rot="17685397">
            <a:off x="4688432" y="3982086"/>
            <a:ext cx="2206118"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1" name="AutoShape 280"/>
          <p:cNvSpPr>
            <a:spLocks noChangeArrowheads="1"/>
          </p:cNvSpPr>
          <p:nvPr/>
        </p:nvSpPr>
        <p:spPr bwMode="auto">
          <a:xfrm rot="19056791">
            <a:off x="5019581" y="4074467"/>
            <a:ext cx="2512982"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2" name="AutoShape 280"/>
          <p:cNvSpPr>
            <a:spLocks noChangeArrowheads="1"/>
          </p:cNvSpPr>
          <p:nvPr/>
        </p:nvSpPr>
        <p:spPr bwMode="auto">
          <a:xfrm rot="1384625">
            <a:off x="5217606" y="5154638"/>
            <a:ext cx="1518447" cy="493713"/>
          </a:xfrm>
          <a:prstGeom prst="rightArrow">
            <a:avLst>
              <a:gd name="adj1" fmla="val 46630"/>
              <a:gd name="adj2" fmla="val 57245"/>
            </a:avLst>
          </a:prstGeom>
          <a:gradFill rotWithShape="1">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4" name="Rectangle 313"/>
          <p:cNvSpPr/>
          <p:nvPr/>
        </p:nvSpPr>
        <p:spPr bwMode="auto">
          <a:xfrm rot="10800000" flipV="1">
            <a:off x="2971800" y="5018809"/>
            <a:ext cx="2514600" cy="304800"/>
          </a:xfrm>
          <a:prstGeom prst="rect">
            <a:avLst/>
          </a:prstGeom>
          <a:gradFill>
            <a:gsLst>
              <a:gs pos="0">
                <a:srgbClr val="FF3399"/>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000066"/>
              </a:solidFill>
              <a:effectLst/>
              <a:latin typeface="Times New Roman" pitchFamily="18" charset="0"/>
            </a:endParaRPr>
          </a:p>
        </p:txBody>
      </p:sp>
    </p:spTree>
    <p:extLst>
      <p:ext uri="{BB962C8B-B14F-4D97-AF65-F5344CB8AC3E}">
        <p14:creationId xmlns:p14="http://schemas.microsoft.com/office/powerpoint/2010/main" val="1953434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67200"/>
            <a:ext cx="76962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3871958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health records</a:t>
            </a:r>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Tree>
    <p:extLst>
      <p:ext uri="{BB962C8B-B14F-4D97-AF65-F5344CB8AC3E}">
        <p14:creationId xmlns:p14="http://schemas.microsoft.com/office/powerpoint/2010/main" val="238227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762000"/>
            <a:ext cx="8650224" cy="762000"/>
          </a:xfrm>
        </p:spPr>
        <p:txBody>
          <a:bodyPr/>
          <a:lstStyle/>
          <a:p>
            <a:r>
              <a:rPr lang="en-US" sz="3200" dirty="0"/>
              <a:t>Art?         Depends on who the creator 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 y="1676400"/>
            <a:ext cx="4306824" cy="4572000"/>
          </a:xfrm>
          <a:prstGeom prst="rect">
            <a:avLst/>
          </a:prstGeom>
        </p:spPr>
      </p:pic>
      <p:sp>
        <p:nvSpPr>
          <p:cNvPr id="7" name="Rectangle 6"/>
          <p:cNvSpPr/>
          <p:nvPr/>
        </p:nvSpPr>
        <p:spPr>
          <a:xfrm>
            <a:off x="4953000" y="5586680"/>
            <a:ext cx="3962400" cy="892552"/>
          </a:xfrm>
          <a:prstGeom prst="rect">
            <a:avLst/>
          </a:prstGeom>
        </p:spPr>
        <p:txBody>
          <a:bodyPr wrap="square">
            <a:spAutoFit/>
          </a:bodyPr>
          <a:lstStyle/>
          <a:p>
            <a:pPr algn="ctr"/>
            <a:r>
              <a:rPr lang="en-US" sz="2000" b="1" dirty="0">
                <a:solidFill>
                  <a:schemeClr val="bg1"/>
                </a:solidFill>
              </a:rPr>
              <a:t>Adolph ‘Ad’ Frederick Reinhardt</a:t>
            </a:r>
          </a:p>
          <a:p>
            <a:pPr algn="ctr"/>
            <a:r>
              <a:rPr lang="en-US" sz="1600" dirty="0">
                <a:solidFill>
                  <a:schemeClr val="bg1"/>
                </a:solidFill>
              </a:rPr>
              <a:t>✳ Buffalo, NY 12/24/1913 </a:t>
            </a:r>
          </a:p>
          <a:p>
            <a:pPr algn="ctr"/>
            <a:r>
              <a:rPr lang="en-US" sz="1600" dirty="0">
                <a:solidFill>
                  <a:schemeClr val="bg1"/>
                </a:solidFill>
              </a:rPr>
              <a:t>† Manhattan, NY 8/30/1967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676400"/>
            <a:ext cx="2667000" cy="3550740"/>
          </a:xfrm>
          <a:prstGeom prst="rect">
            <a:avLst/>
          </a:prstGeom>
        </p:spPr>
      </p:pic>
      <p:sp>
        <p:nvSpPr>
          <p:cNvPr id="9" name="Rectangle 8"/>
          <p:cNvSpPr/>
          <p:nvPr/>
        </p:nvSpPr>
        <p:spPr>
          <a:xfrm>
            <a:off x="228600" y="6248400"/>
            <a:ext cx="4343400" cy="230832"/>
          </a:xfrm>
          <a:prstGeom prst="rect">
            <a:avLst/>
          </a:prstGeom>
        </p:spPr>
        <p:txBody>
          <a:bodyPr wrap="square">
            <a:spAutoFit/>
          </a:bodyPr>
          <a:lstStyle/>
          <a:p>
            <a:pPr algn="ctr"/>
            <a:r>
              <a:rPr lang="en-US" sz="900" dirty="0">
                <a:solidFill>
                  <a:schemeClr val="bg1"/>
                </a:solidFill>
              </a:rPr>
              <a:t>http://painting.about.com/od/famouspainters/ig/famous-paintings/Ad-Reinhardt-.htm</a:t>
            </a:r>
          </a:p>
        </p:txBody>
      </p:sp>
      <p:sp>
        <p:nvSpPr>
          <p:cNvPr id="10" name="Rectangle 9"/>
          <p:cNvSpPr/>
          <p:nvPr/>
        </p:nvSpPr>
        <p:spPr>
          <a:xfrm>
            <a:off x="5638800" y="5215110"/>
            <a:ext cx="2667000" cy="338554"/>
          </a:xfrm>
          <a:prstGeom prst="rect">
            <a:avLst/>
          </a:prstGeom>
        </p:spPr>
        <p:txBody>
          <a:bodyPr wrap="square">
            <a:spAutoFit/>
          </a:bodyPr>
          <a:lstStyle/>
          <a:p>
            <a:r>
              <a:rPr lang="en-US" sz="800" dirty="0">
                <a:solidFill>
                  <a:schemeClr val="bg1"/>
                </a:solidFill>
              </a:rPr>
              <a:t>http://ludwig-mies-vanderrohe.blogspot.com/2011/07/ad-reinhardt-abstract-expressionist.html</a:t>
            </a:r>
          </a:p>
        </p:txBody>
      </p:sp>
    </p:spTree>
    <p:extLst>
      <p:ext uri="{BB962C8B-B14F-4D97-AF65-F5344CB8AC3E}">
        <p14:creationId xmlns:p14="http://schemas.microsoft.com/office/powerpoint/2010/main" val="266699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it tried to solve first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Tree>
    <p:extLst>
      <p:ext uri="{BB962C8B-B14F-4D97-AF65-F5344CB8AC3E}">
        <p14:creationId xmlns:p14="http://schemas.microsoft.com/office/powerpoint/2010/main" val="355909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Tree>
    <p:extLst>
      <p:ext uri="{BB962C8B-B14F-4D97-AF65-F5344CB8AC3E}">
        <p14:creationId xmlns:p14="http://schemas.microsoft.com/office/powerpoint/2010/main" val="2989540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a:solidFill>
                  <a:srgbClr val="16165D"/>
                </a:solidFill>
              </a:rPr>
              <a:t>What it solved next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Tree>
    <p:extLst>
      <p:ext uri="{BB962C8B-B14F-4D97-AF65-F5344CB8AC3E}">
        <p14:creationId xmlns:p14="http://schemas.microsoft.com/office/powerpoint/2010/main" val="91775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69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to functionality (US)</a:t>
            </a:r>
          </a:p>
        </p:txBody>
      </p:sp>
      <p:sp>
        <p:nvSpPr>
          <p:cNvPr id="5" name="Content Placeholder 4"/>
          <p:cNvSpPr>
            <a:spLocks noGrp="1"/>
          </p:cNvSpPr>
          <p:nvPr>
            <p:ph idx="1"/>
          </p:nvPr>
        </p:nvSpPr>
        <p:spPr>
          <a:xfrm>
            <a:off x="228600" y="1981200"/>
            <a:ext cx="8839200" cy="4648200"/>
          </a:xfrm>
        </p:spPr>
        <p:txBody>
          <a:bodyPr/>
          <a:lstStyle/>
          <a:p>
            <a:r>
              <a:rPr lang="en-US" dirty="0"/>
              <a:t>		      </a:t>
            </a:r>
            <a:r>
              <a:rPr lang="en-US" dirty="0">
                <a:sym typeface="Wingdings" panose="05000000000000000000" pitchFamily="2" charset="2"/>
              </a:rPr>
              <a:t> </a:t>
            </a:r>
            <a:r>
              <a:rPr lang="en-US" dirty="0"/>
              <a:t>Billing	</a:t>
            </a:r>
          </a:p>
          <a:p>
            <a:endParaRPr lang="en-US" dirty="0"/>
          </a:p>
          <a:p>
            <a:r>
              <a:rPr lang="en-US" dirty="0"/>
              <a:t>				</a:t>
            </a:r>
            <a:r>
              <a:rPr lang="en-US" dirty="0">
                <a:sym typeface="Wingdings" panose="05000000000000000000" pitchFamily="2" charset="2"/>
              </a:rPr>
              <a:t> Practice management</a:t>
            </a:r>
          </a:p>
          <a:p>
            <a:endParaRPr lang="en-US" dirty="0">
              <a:sym typeface="Wingdings" panose="05000000000000000000" pitchFamily="2" charset="2"/>
            </a:endParaRPr>
          </a:p>
          <a:p>
            <a:r>
              <a:rPr lang="en-US" dirty="0">
                <a:sym typeface="Wingdings" panose="05000000000000000000" pitchFamily="2" charset="2"/>
              </a:rPr>
              <a:t>					   Lab results</a:t>
            </a:r>
          </a:p>
          <a:p>
            <a:endParaRPr lang="en-US" sz="1400" dirty="0">
              <a:sym typeface="Wingdings" panose="05000000000000000000" pitchFamily="2" charset="2"/>
            </a:endParaRPr>
          </a:p>
          <a:p>
            <a:r>
              <a:rPr lang="en-US" dirty="0">
                <a:sym typeface="Wingdings" panose="05000000000000000000" pitchFamily="2" charset="2"/>
              </a:rPr>
              <a:t>						     </a:t>
            </a:r>
            <a:r>
              <a:rPr lang="en-US" dirty="0" err="1">
                <a:sym typeface="Wingdings" panose="05000000000000000000" pitchFamily="2" charset="2"/>
              </a:rPr>
              <a:t>ePrescribing</a:t>
            </a:r>
            <a:endParaRPr lang="en-US" dirty="0">
              <a:sym typeface="Wingdings" panose="05000000000000000000" pitchFamily="2" charset="2"/>
            </a:endParaRPr>
          </a:p>
          <a:p>
            <a:endParaRPr lang="en-US" sz="1200" dirty="0">
              <a:sym typeface="Wingdings" panose="05000000000000000000" pitchFamily="2" charset="2"/>
            </a:endParaRPr>
          </a:p>
          <a:p>
            <a:r>
              <a:rPr lang="en-US" dirty="0">
                <a:sym typeface="Wingdings" panose="05000000000000000000" pitchFamily="2" charset="2"/>
              </a:rPr>
              <a:t>							       Regulations</a:t>
            </a:r>
          </a:p>
          <a:p>
            <a:endParaRPr lang="en-US" dirty="0">
              <a:sym typeface="Wingdings" panose="05000000000000000000" pitchFamily="2" charset="2"/>
            </a:endParaRPr>
          </a:p>
          <a:p>
            <a:r>
              <a:rPr lang="en-US" dirty="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81145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00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Decision Support</a:t>
            </a:r>
          </a:p>
        </p:txBody>
      </p:sp>
      <p:pic>
        <p:nvPicPr>
          <p:cNvPr id="4" name="Content Placeholder 3"/>
          <p:cNvPicPr>
            <a:picLocks noGrp="1" noChangeAspect="1"/>
          </p:cNvPicPr>
          <p:nvPr>
            <p:ph idx="1"/>
          </p:nvPr>
        </p:nvPicPr>
        <p:blipFill>
          <a:blip r:embed="rId2"/>
          <a:stretch>
            <a:fillRect/>
          </a:stretch>
        </p:blipFill>
        <p:spPr>
          <a:xfrm>
            <a:off x="533400" y="1600200"/>
            <a:ext cx="8153400" cy="4957656"/>
          </a:xfrm>
          <a:prstGeom prst="rect">
            <a:avLst/>
          </a:prstGeom>
        </p:spPr>
      </p:pic>
    </p:spTree>
    <p:extLst>
      <p:ext uri="{BB962C8B-B14F-4D97-AF65-F5344CB8AC3E}">
        <p14:creationId xmlns:p14="http://schemas.microsoft.com/office/powerpoint/2010/main" val="1053308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600"/>
            <a:ext cx="9138920" cy="6248400"/>
          </a:xfrm>
          <a:prstGeom prst="rect">
            <a:avLst/>
          </a:prstGeom>
        </p:spPr>
      </p:pic>
      <p:sp>
        <p:nvSpPr>
          <p:cNvPr id="5" name="Rectangle 4"/>
          <p:cNvSpPr/>
          <p:nvPr/>
        </p:nvSpPr>
        <p:spPr>
          <a:xfrm>
            <a:off x="1828800" y="6391255"/>
            <a:ext cx="7315200" cy="461665"/>
          </a:xfrm>
          <a:prstGeom prst="rect">
            <a:avLst/>
          </a:prstGeom>
        </p:spPr>
        <p:txBody>
          <a:bodyPr wrap="square">
            <a:spAutoFit/>
          </a:bodyPr>
          <a:lstStyle/>
          <a:p>
            <a:pPr algn="r"/>
            <a:r>
              <a:rPr lang="en-US" sz="1200" dirty="0"/>
              <a:t>https://www.genomeweb.com/molecular-diagnostics/</a:t>
            </a:r>
          </a:p>
          <a:p>
            <a:pPr algn="r"/>
            <a:r>
              <a:rPr lang="en-US" sz="1200" dirty="0"/>
              <a:t>acmg-developing-decision-support-tools-non-geneticist-docs-secondary-findings</a:t>
            </a:r>
          </a:p>
        </p:txBody>
      </p:sp>
    </p:spTree>
    <p:extLst>
      <p:ext uri="{BB962C8B-B14F-4D97-AF65-F5344CB8AC3E}">
        <p14:creationId xmlns:p14="http://schemas.microsoft.com/office/powerpoint/2010/main" val="516540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599"/>
            <a:ext cx="9138920" cy="6248401"/>
          </a:xfrm>
          <a:prstGeom prst="rect">
            <a:avLst/>
          </a:prstGeom>
        </p:spPr>
      </p:pic>
    </p:spTree>
    <p:extLst>
      <p:ext uri="{BB962C8B-B14F-4D97-AF65-F5344CB8AC3E}">
        <p14:creationId xmlns:p14="http://schemas.microsoft.com/office/powerpoint/2010/main" val="3385628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571500"/>
            <a:ext cx="8686800" cy="762000"/>
          </a:xfrm>
        </p:spPr>
        <p:txBody>
          <a:bodyPr/>
          <a:lstStyle/>
          <a:p>
            <a:r>
              <a:rPr lang="en-US" dirty="0"/>
              <a:t>Patient Portals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19200"/>
            <a:ext cx="9144000" cy="5638800"/>
          </a:xfrm>
          <a:prstGeom prst="rect">
            <a:avLst/>
          </a:prstGeom>
        </p:spPr>
      </p:pic>
    </p:spTree>
    <p:extLst>
      <p:ext uri="{BB962C8B-B14F-4D97-AF65-F5344CB8AC3E}">
        <p14:creationId xmlns:p14="http://schemas.microsoft.com/office/powerpoint/2010/main" val="169492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181224" y="3581400"/>
            <a:ext cx="4067176" cy="3048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pitchFamily="12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45" y="1752600"/>
            <a:ext cx="1754632" cy="3352800"/>
          </a:xfrm>
          <a:prstGeom prst="rect">
            <a:avLst/>
          </a:prstGeom>
        </p:spPr>
      </p:pic>
      <p:sp>
        <p:nvSpPr>
          <p:cNvPr id="4" name="Title 3"/>
          <p:cNvSpPr>
            <a:spLocks noGrp="1"/>
          </p:cNvSpPr>
          <p:nvPr>
            <p:ph type="title"/>
          </p:nvPr>
        </p:nvSpPr>
        <p:spPr>
          <a:xfrm>
            <a:off x="4267200" y="762000"/>
            <a:ext cx="4648200" cy="762000"/>
          </a:xfrm>
        </p:spPr>
        <p:txBody>
          <a:bodyPr/>
          <a:lstStyle/>
          <a:p>
            <a:r>
              <a:rPr lang="en-US" dirty="0"/>
              <a:t>For sale</a:t>
            </a:r>
          </a:p>
        </p:txBody>
      </p:sp>
      <p:sp>
        <p:nvSpPr>
          <p:cNvPr id="7" name="Content Placeholder 6"/>
          <p:cNvSpPr>
            <a:spLocks noGrp="1"/>
          </p:cNvSpPr>
          <p:nvPr>
            <p:ph idx="1"/>
          </p:nvPr>
        </p:nvSpPr>
        <p:spPr>
          <a:xfrm>
            <a:off x="2181224" y="1676400"/>
            <a:ext cx="6734175" cy="4953000"/>
          </a:xfrm>
        </p:spPr>
        <p:txBody>
          <a:bodyPr/>
          <a:lstStyle/>
          <a:p>
            <a:r>
              <a:rPr lang="en-US" sz="1400" dirty="0"/>
              <a:t>Ad Reinhardt, Buffalo/New York 1913 – 1967 New York</a:t>
            </a:r>
          </a:p>
          <a:p>
            <a:r>
              <a:rPr lang="en-US" sz="1400" dirty="0"/>
              <a:t>IRIS MYSTIQUE</a:t>
            </a:r>
          </a:p>
          <a:p>
            <a:r>
              <a:rPr lang="en-US" sz="1400" dirty="0"/>
              <a:t>1957. Oil on canvas in artist's frame.</a:t>
            </a:r>
          </a:p>
          <a:p>
            <a:r>
              <a:rPr lang="en-US" sz="1400" dirty="0"/>
              <a:t> 96,5 x 45 cm (without frame), 102 x 51 cm (framed) (38 x 17 ¾ in. (without frame), 40 </a:t>
            </a:r>
            <a:r>
              <a:rPr lang="zh-CN" altLang="en-US" sz="1400" dirty="0"/>
              <a:t>⅛</a:t>
            </a:r>
            <a:r>
              <a:rPr lang="en-US" altLang="zh-CN" sz="1400" dirty="0"/>
              <a:t> x 20 </a:t>
            </a:r>
            <a:r>
              <a:rPr lang="zh-CN" altLang="en-US" sz="1400" dirty="0"/>
              <a:t>⅛</a:t>
            </a:r>
            <a:r>
              <a:rPr lang="en-US" altLang="zh-CN" sz="1400" dirty="0"/>
              <a:t> in. (framed)) </a:t>
            </a:r>
            <a:r>
              <a:rPr lang="en-US" sz="1400" dirty="0"/>
              <a:t>Inscribed on the reverse : Ad Reinhardt Portrait </a:t>
            </a:r>
            <a:r>
              <a:rPr lang="en-US" sz="1400" dirty="0" err="1"/>
              <a:t>d‘Iris</a:t>
            </a:r>
            <a:r>
              <a:rPr lang="en-US" sz="1400" dirty="0"/>
              <a:t> </a:t>
            </a:r>
            <a:r>
              <a:rPr lang="en-US" sz="1400" dirty="0" err="1"/>
              <a:t>Clert</a:t>
            </a:r>
            <a:r>
              <a:rPr lang="en-US" sz="1400" dirty="0"/>
              <a:t> 1957 Oil Collection </a:t>
            </a:r>
            <a:r>
              <a:rPr lang="en-US" sz="1400" dirty="0" err="1"/>
              <a:t>Ahrenberg</a:t>
            </a:r>
            <a:r>
              <a:rPr lang="en-US" sz="1400" dirty="0"/>
              <a:t> </a:t>
            </a:r>
            <a:r>
              <a:rPr lang="en-US" sz="1400" dirty="0" err="1"/>
              <a:t>Chexbres</a:t>
            </a:r>
            <a:r>
              <a:rPr lang="en-US" sz="1400" dirty="0"/>
              <a:t>. On the stretcher a label of the Pace Gallery, New York.</a:t>
            </a:r>
          </a:p>
          <a:p>
            <a:r>
              <a:rPr lang="en-US" sz="1400" dirty="0"/>
              <a:t>Relined..</a:t>
            </a:r>
          </a:p>
          <a:p>
            <a:r>
              <a:rPr lang="en-US" sz="1400" dirty="0"/>
              <a:t>EUR 250.000 – 350.000  /  US $ 324,000 – 453,000</a:t>
            </a:r>
          </a:p>
          <a:p>
            <a:r>
              <a:rPr lang="en-US" sz="1400" dirty="0"/>
              <a:t>We would like to thank Anna Reinhardt, New York, for kindly providing additional information</a:t>
            </a:r>
          </a:p>
          <a:p>
            <a:r>
              <a:rPr lang="en-US" sz="1400" dirty="0"/>
              <a:t>Provenance: Theodor </a:t>
            </a:r>
            <a:r>
              <a:rPr lang="en-US" sz="1400" dirty="0" err="1"/>
              <a:t>Ahrenberg</a:t>
            </a:r>
            <a:r>
              <a:rPr lang="en-US" sz="1400" dirty="0"/>
              <a:t>, </a:t>
            </a:r>
            <a:r>
              <a:rPr lang="en-US" sz="1400" dirty="0" err="1"/>
              <a:t>Chexbres</a:t>
            </a:r>
            <a:r>
              <a:rPr lang="en-US" sz="1400" dirty="0"/>
              <a:t> (Acquired in 1961 from the </a:t>
            </a:r>
            <a:r>
              <a:rPr lang="en-US" sz="1400" dirty="0" err="1"/>
              <a:t>Galerie</a:t>
            </a:r>
            <a:r>
              <a:rPr lang="en-US" sz="1400" dirty="0"/>
              <a:t> Iris </a:t>
            </a:r>
            <a:r>
              <a:rPr lang="en-US" sz="1400" dirty="0" err="1"/>
              <a:t>Clert</a:t>
            </a:r>
            <a:r>
              <a:rPr lang="en-US" sz="1400" dirty="0"/>
              <a:t>, Paris) / Pace Gallery, New York (1997) / Private collection, Berlin</a:t>
            </a:r>
          </a:p>
          <a:p>
            <a:r>
              <a:rPr lang="en-US" sz="1400" dirty="0"/>
              <a:t>Exhibitions: Les 41 </a:t>
            </a:r>
            <a:r>
              <a:rPr lang="en-US" sz="1400" dirty="0" err="1"/>
              <a:t>presentent</a:t>
            </a:r>
            <a:r>
              <a:rPr lang="en-US" sz="1400" dirty="0"/>
              <a:t>: Iris </a:t>
            </a:r>
            <a:r>
              <a:rPr lang="en-US" sz="1400" dirty="0" err="1"/>
              <a:t>Clert</a:t>
            </a:r>
            <a:r>
              <a:rPr lang="en-US" sz="1400" dirty="0"/>
              <a:t>. Paris, </a:t>
            </a:r>
            <a:r>
              <a:rPr lang="en-US" sz="1400" dirty="0" err="1"/>
              <a:t>Galerie</a:t>
            </a:r>
            <a:r>
              <a:rPr lang="en-US" sz="1400" dirty="0"/>
              <a:t> Iris </a:t>
            </a:r>
            <a:r>
              <a:rPr lang="en-US" sz="1400" dirty="0" err="1"/>
              <a:t>Clert</a:t>
            </a:r>
            <a:r>
              <a:rPr lang="en-US" sz="1400" dirty="0"/>
              <a:t>, 1961 (no. cat.) / </a:t>
            </a:r>
            <a:r>
              <a:rPr lang="en-US" sz="1400" dirty="0" err="1"/>
              <a:t>Kompass</a:t>
            </a:r>
            <a:r>
              <a:rPr lang="en-US" sz="1400" dirty="0"/>
              <a:t> New York. Frankfurt, </a:t>
            </a:r>
            <a:r>
              <a:rPr lang="en-US" sz="1400" dirty="0" err="1"/>
              <a:t>Kunstverein</a:t>
            </a:r>
            <a:r>
              <a:rPr lang="en-US" sz="1400" dirty="0"/>
              <a:t>, 1968, cat. no. 50, ill. / Der </a:t>
            </a:r>
            <a:r>
              <a:rPr lang="en-US" sz="1400" dirty="0" err="1"/>
              <a:t>Sammler</a:t>
            </a:r>
            <a:r>
              <a:rPr lang="en-US" sz="1400" dirty="0"/>
              <a:t> Theodor </a:t>
            </a:r>
            <a:r>
              <a:rPr lang="en-US" sz="1400" dirty="0" err="1"/>
              <a:t>Ahrenberg</a:t>
            </a:r>
            <a:r>
              <a:rPr lang="en-US" sz="1400" dirty="0"/>
              <a:t> und das Atelier in </a:t>
            </a:r>
            <a:r>
              <a:rPr lang="en-US" sz="1400" dirty="0" err="1"/>
              <a:t>Chexbres</a:t>
            </a:r>
            <a:r>
              <a:rPr lang="en-US" sz="1400" dirty="0"/>
              <a:t>. 15 </a:t>
            </a:r>
            <a:r>
              <a:rPr lang="en-US" sz="1400" dirty="0" err="1"/>
              <a:t>Jahre</a:t>
            </a:r>
            <a:r>
              <a:rPr lang="en-US" sz="1400" dirty="0"/>
              <a:t> </a:t>
            </a:r>
            <a:r>
              <a:rPr lang="en-US" sz="1400" dirty="0" err="1"/>
              <a:t>mit</a:t>
            </a:r>
            <a:r>
              <a:rPr lang="en-US" sz="1400" dirty="0"/>
              <a:t> </a:t>
            </a:r>
            <a:r>
              <a:rPr lang="en-US" sz="1400" dirty="0" err="1"/>
              <a:t>Kunst</a:t>
            </a:r>
            <a:r>
              <a:rPr lang="en-US" sz="1400" dirty="0"/>
              <a:t> and </a:t>
            </a:r>
            <a:r>
              <a:rPr lang="en-US" sz="1400" dirty="0" err="1"/>
              <a:t>Künstlern</a:t>
            </a:r>
            <a:r>
              <a:rPr lang="en-US" sz="1400" dirty="0"/>
              <a:t> 1960 - 1975. Düsseldorf, </a:t>
            </a:r>
            <a:r>
              <a:rPr lang="en-US" sz="1400" dirty="0" err="1"/>
              <a:t>Kunsthalle</a:t>
            </a:r>
            <a:r>
              <a:rPr lang="en-US" sz="1400" dirty="0"/>
              <a:t>, 1977, Kat-no. 289, full-page ill., </a:t>
            </a:r>
            <a:r>
              <a:rPr lang="en-US" sz="1400" dirty="0" err="1"/>
              <a:t>o.S</a:t>
            </a:r>
            <a:endParaRPr lang="en-US" sz="1400" dirty="0"/>
          </a:p>
          <a:p>
            <a:r>
              <a:rPr lang="en-US" sz="1400" dirty="0"/>
              <a:t>Literature and Illustration: </a:t>
            </a:r>
            <a:r>
              <a:rPr lang="en-US" sz="1400" dirty="0" err="1"/>
              <a:t>Exh</a:t>
            </a:r>
            <a:r>
              <a:rPr lang="en-US" sz="1400" dirty="0"/>
              <a:t>. cat. Norman Lewis. Black Paintings 1944-1977. New York, Studio Museum of Harlem, 1998, ill. p. 17 pl. 9 (not exhibited)</a:t>
            </a:r>
          </a:p>
        </p:txBody>
      </p:sp>
      <p:pic>
        <p:nvPicPr>
          <p:cNvPr id="6" name="Picture 5"/>
          <p:cNvPicPr>
            <a:picLocks noChangeAspect="1"/>
          </p:cNvPicPr>
          <p:nvPr/>
        </p:nvPicPr>
        <p:blipFill>
          <a:blip r:embed="rId3"/>
          <a:stretch>
            <a:fillRect/>
          </a:stretch>
        </p:blipFill>
        <p:spPr>
          <a:xfrm>
            <a:off x="152400" y="876300"/>
            <a:ext cx="3962400" cy="533400"/>
          </a:xfrm>
          <a:prstGeom prst="rect">
            <a:avLst/>
          </a:prstGeom>
        </p:spPr>
      </p:pic>
      <p:sp>
        <p:nvSpPr>
          <p:cNvPr id="8" name="Rectangle 7"/>
          <p:cNvSpPr/>
          <p:nvPr/>
        </p:nvSpPr>
        <p:spPr>
          <a:xfrm>
            <a:off x="4580646" y="6479401"/>
            <a:ext cx="4572000" cy="276999"/>
          </a:xfrm>
          <a:prstGeom prst="rect">
            <a:avLst/>
          </a:prstGeom>
        </p:spPr>
        <p:txBody>
          <a:bodyPr>
            <a:spAutoFit/>
          </a:bodyPr>
          <a:lstStyle/>
          <a:p>
            <a:pPr algn="r"/>
            <a:r>
              <a:rPr lang="en-US" sz="1200" dirty="0">
                <a:solidFill>
                  <a:schemeClr val="bg1"/>
                </a:solidFill>
              </a:rPr>
              <a:t>http://www.arcadja.com/auctions/en/reinhardt_ad/artist/24077/</a:t>
            </a:r>
          </a:p>
        </p:txBody>
      </p:sp>
    </p:spTree>
    <p:extLst>
      <p:ext uri="{BB962C8B-B14F-4D97-AF65-F5344CB8AC3E}">
        <p14:creationId xmlns:p14="http://schemas.microsoft.com/office/powerpoint/2010/main" val="1820355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Semantic interoperability</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Tree>
    <p:extLst>
      <p:ext uri="{BB962C8B-B14F-4D97-AF65-F5344CB8AC3E}">
        <p14:creationId xmlns:p14="http://schemas.microsoft.com/office/powerpoint/2010/main" val="698556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543300"/>
            <a:ext cx="4419600" cy="33147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00" y="1564640"/>
            <a:ext cx="4368800" cy="3276600"/>
          </a:xfrm>
          <a:prstGeom prst="rect">
            <a:avLst/>
          </a:prstGeom>
        </p:spPr>
      </p:pic>
    </p:spTree>
    <p:extLst>
      <p:ext uri="{BB962C8B-B14F-4D97-AF65-F5344CB8AC3E}">
        <p14:creationId xmlns:p14="http://schemas.microsoft.com/office/powerpoint/2010/main" val="2899862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28600" y="1828800"/>
            <a:ext cx="4267200" cy="4114800"/>
          </a:xfrm>
        </p:spPr>
        <p:txBody>
          <a:bodyPr/>
          <a:lstStyle/>
          <a:p>
            <a:pPr>
              <a:buFont typeface="Arial" panose="020B0604020202020204" pitchFamily="34" charset="0"/>
              <a:buChar char="•"/>
            </a:pPr>
            <a:r>
              <a:rPr lang="en-US" sz="1600" dirty="0"/>
              <a:t>Chief Medical Information Officers</a:t>
            </a:r>
          </a:p>
          <a:p>
            <a:pPr>
              <a:buFont typeface="Arial" panose="020B0604020202020204" pitchFamily="34" charset="0"/>
              <a:buChar char="•"/>
            </a:pPr>
            <a:r>
              <a:rPr lang="en-US" sz="1600" dirty="0"/>
              <a:t>Chief Medical Officers (CMOs)</a:t>
            </a:r>
          </a:p>
          <a:p>
            <a:pPr>
              <a:buFont typeface="Arial" panose="020B0604020202020204" pitchFamily="34" charset="0"/>
              <a:buChar char="•"/>
            </a:pPr>
            <a:r>
              <a:rPr lang="en-US" sz="1600" dirty="0"/>
              <a:t>Chief Information Officers (CIOs)</a:t>
            </a:r>
          </a:p>
          <a:p>
            <a:pPr>
              <a:buFont typeface="Arial" panose="020B0604020202020204" pitchFamily="34" charset="0"/>
              <a:buChar char="•"/>
            </a:pPr>
            <a:r>
              <a:rPr lang="en-US" sz="1600" dirty="0"/>
              <a:t>Directors of Medical Informatics</a:t>
            </a:r>
          </a:p>
          <a:p>
            <a:pPr>
              <a:buFont typeface="Arial" panose="020B0604020202020204" pitchFamily="34" charset="0"/>
              <a:buChar char="•"/>
            </a:pPr>
            <a:r>
              <a:rPr lang="en-US" sz="1600" dirty="0"/>
              <a:t>Chief Nursing Information Officers</a:t>
            </a:r>
          </a:p>
          <a:p>
            <a:pPr>
              <a:buFont typeface="Arial" panose="020B0604020202020204" pitchFamily="34" charset="0"/>
              <a:buChar char="•"/>
            </a:pPr>
            <a:r>
              <a:rPr lang="en-US" sz="1600" dirty="0"/>
              <a:t>Project managers</a:t>
            </a:r>
          </a:p>
          <a:p>
            <a:pPr>
              <a:buFont typeface="Arial" panose="020B0604020202020204" pitchFamily="34" charset="0"/>
              <a:buChar char="•"/>
            </a:pPr>
            <a:r>
              <a:rPr lang="en-US" sz="1600" dirty="0"/>
              <a:t>Implementation specialists</a:t>
            </a:r>
          </a:p>
          <a:p>
            <a:pPr>
              <a:buFont typeface="Arial" panose="020B0604020202020204" pitchFamily="34" charset="0"/>
              <a:buChar char="•"/>
            </a:pPr>
            <a:r>
              <a:rPr lang="en-US" sz="1600" dirty="0"/>
              <a:t>Project designers</a:t>
            </a:r>
          </a:p>
          <a:p>
            <a:pPr>
              <a:buFont typeface="Arial" panose="020B0604020202020204" pitchFamily="34" charset="0"/>
              <a:buChar char="•"/>
            </a:pPr>
            <a:r>
              <a:rPr lang="en-US" sz="1600" dirty="0"/>
              <a:t>Researchers</a:t>
            </a:r>
          </a:p>
          <a:p>
            <a:pPr>
              <a:buFont typeface="Arial" panose="020B0604020202020204" pitchFamily="34" charset="0"/>
              <a:buChar char="•"/>
            </a:pPr>
            <a:r>
              <a:rPr lang="en-US" sz="1600" dirty="0"/>
              <a:t>Programmers</a:t>
            </a:r>
          </a:p>
          <a:p>
            <a:pPr>
              <a:buFont typeface="Arial" panose="020B0604020202020204" pitchFamily="34" charset="0"/>
              <a:buChar char="•"/>
            </a:pPr>
            <a:r>
              <a:rPr lang="en-US" sz="1600" dirty="0"/>
              <a:t>Clinical systems analysts</a:t>
            </a:r>
          </a:p>
          <a:p>
            <a:pPr>
              <a:buFont typeface="Arial" panose="020B0604020202020204" pitchFamily="34" charset="0"/>
              <a:buChar char="•"/>
            </a:pPr>
            <a:r>
              <a:rPr lang="en-US" sz="1600" dirty="0"/>
              <a:t>Health information technology (HIT) educators and trainers</a:t>
            </a:r>
          </a:p>
          <a:p>
            <a:pPr>
              <a:buFont typeface="Arial" panose="020B0604020202020204" pitchFamily="34" charset="0"/>
              <a:buChar char="•"/>
            </a:pPr>
            <a:r>
              <a:rPr lang="en-US" sz="1600" dirty="0"/>
              <a:t>HIT consultants</a:t>
            </a:r>
          </a:p>
          <a:p>
            <a:pPr>
              <a:buFont typeface="Arial" panose="020B0604020202020204" pitchFamily="34" charset="0"/>
              <a:buChar char="•"/>
            </a:pPr>
            <a:r>
              <a:rPr lang="en-US" sz="1600" dirty="0"/>
              <a:t>Template writers</a:t>
            </a:r>
          </a:p>
          <a:p>
            <a:pPr>
              <a:buFont typeface="Arial" panose="020B0604020202020204" pitchFamily="34" charset="0"/>
              <a:buChar char="•"/>
            </a:pPr>
            <a:r>
              <a:rPr lang="en-US" sz="1600" dirty="0"/>
              <a:t>Nursing informatics specialists</a:t>
            </a:r>
          </a:p>
          <a:p>
            <a:pPr>
              <a:buFont typeface="Arial" panose="020B0604020202020204" pitchFamily="34" charset="0"/>
              <a:buChar char="•"/>
            </a:pPr>
            <a:r>
              <a:rPr lang="en-US" sz="1600" dirty="0"/>
              <a:t>Account representatives</a:t>
            </a:r>
          </a:p>
          <a:p>
            <a:pPr>
              <a:buFont typeface="Arial" panose="020B0604020202020204" pitchFamily="34" charset="0"/>
              <a:buChar char="•"/>
            </a:pPr>
            <a:endParaRPr lang="en-US" sz="1600" dirty="0"/>
          </a:p>
        </p:txBody>
      </p:sp>
      <p:sp>
        <p:nvSpPr>
          <p:cNvPr id="5" name="Content Placeholder 4"/>
          <p:cNvSpPr>
            <a:spLocks noGrp="1"/>
          </p:cNvSpPr>
          <p:nvPr>
            <p:ph sz="half" idx="2"/>
          </p:nvPr>
        </p:nvSpPr>
        <p:spPr>
          <a:xfrm>
            <a:off x="4648200" y="1828800"/>
            <a:ext cx="4267200" cy="4109049"/>
          </a:xfrm>
        </p:spPr>
        <p:txBody>
          <a:bodyPr/>
          <a:lstStyle/>
          <a:p>
            <a:pPr>
              <a:buFont typeface="Arial" panose="020B0604020202020204" pitchFamily="34" charset="0"/>
              <a:buChar char="•"/>
            </a:pPr>
            <a:r>
              <a:rPr lang="en-US" sz="1600" dirty="0"/>
              <a:t>Hospitals and health systems</a:t>
            </a:r>
          </a:p>
          <a:p>
            <a:pPr>
              <a:buFont typeface="Arial" panose="020B0604020202020204" pitchFamily="34" charset="0"/>
              <a:buChar char="•"/>
            </a:pPr>
            <a:r>
              <a:rPr lang="en-US" sz="1600" dirty="0"/>
              <a:t>Community health centers</a:t>
            </a:r>
          </a:p>
          <a:p>
            <a:pPr>
              <a:buFont typeface="Arial" panose="020B0604020202020204" pitchFamily="34" charset="0"/>
              <a:buChar char="•"/>
            </a:pPr>
            <a:r>
              <a:rPr lang="en-US" sz="1600" dirty="0"/>
              <a:t>Physician practices and clinics</a:t>
            </a:r>
          </a:p>
          <a:p>
            <a:pPr>
              <a:buFont typeface="Arial" panose="020B0604020202020204" pitchFamily="34" charset="0"/>
              <a:buChar char="•"/>
            </a:pPr>
            <a:r>
              <a:rPr lang="en-US" sz="1600" dirty="0"/>
              <a:t>Health care agencies within federal and state government</a:t>
            </a:r>
          </a:p>
          <a:p>
            <a:pPr>
              <a:buFont typeface="Arial" panose="020B0604020202020204" pitchFamily="34" charset="0"/>
              <a:buChar char="•"/>
            </a:pPr>
            <a:r>
              <a:rPr lang="en-US" sz="1600" dirty="0"/>
              <a:t>Health information technology system vendors</a:t>
            </a:r>
          </a:p>
          <a:p>
            <a:pPr>
              <a:buFont typeface="Arial" panose="020B0604020202020204" pitchFamily="34" charset="0"/>
              <a:buChar char="•"/>
            </a:pPr>
            <a:r>
              <a:rPr lang="en-US" sz="1600" dirty="0"/>
              <a:t>eHealth companies</a:t>
            </a:r>
          </a:p>
          <a:p>
            <a:pPr>
              <a:buFont typeface="Arial" panose="020B0604020202020204" pitchFamily="34" charset="0"/>
              <a:buChar char="•"/>
            </a:pPr>
            <a:r>
              <a:rPr lang="en-US" sz="1600" dirty="0"/>
              <a:t>Health insurance companies</a:t>
            </a:r>
          </a:p>
          <a:p>
            <a:pPr>
              <a:buFont typeface="Arial" panose="020B0604020202020204" pitchFamily="34" charset="0"/>
              <a:buChar char="•"/>
            </a:pPr>
            <a:r>
              <a:rPr lang="en-US" sz="1600" dirty="0"/>
              <a:t>Pharmaceutical companies</a:t>
            </a:r>
          </a:p>
          <a:p>
            <a:pPr>
              <a:buFont typeface="Arial" panose="020B0604020202020204" pitchFamily="34" charset="0"/>
              <a:buChar char="•"/>
            </a:pPr>
            <a:r>
              <a:rPr lang="en-US" sz="1600" dirty="0"/>
              <a:t>Academic institutions</a:t>
            </a:r>
          </a:p>
          <a:p>
            <a:pPr>
              <a:buFont typeface="Arial" panose="020B0604020202020204" pitchFamily="34" charset="0"/>
              <a:buChar char="•"/>
            </a:pPr>
            <a:r>
              <a:rPr lang="en-US" sz="1600" dirty="0"/>
              <a:t>Consulting services</a:t>
            </a:r>
          </a:p>
          <a:p>
            <a:pPr>
              <a:buFont typeface="Arial" panose="020B0604020202020204" pitchFamily="34" charset="0"/>
              <a:buChar char="•"/>
            </a:pPr>
            <a:endParaRPr lang="en-US" sz="1600" dirty="0"/>
          </a:p>
        </p:txBody>
      </p:sp>
      <p:sp>
        <p:nvSpPr>
          <p:cNvPr id="2" name="Title 1"/>
          <p:cNvSpPr>
            <a:spLocks noGrp="1"/>
          </p:cNvSpPr>
          <p:nvPr>
            <p:ph type="title"/>
          </p:nvPr>
        </p:nvSpPr>
        <p:spPr>
          <a:xfrm>
            <a:off x="228600" y="609600"/>
            <a:ext cx="8686800" cy="762000"/>
          </a:xfrm>
        </p:spPr>
        <p:txBody>
          <a:bodyPr/>
          <a:lstStyle/>
          <a:p>
            <a:r>
              <a:rPr lang="en-US" dirty="0"/>
              <a:t>Careers in Biomedical Informatics</a:t>
            </a:r>
          </a:p>
        </p:txBody>
      </p:sp>
      <p:sp>
        <p:nvSpPr>
          <p:cNvPr id="6" name="TextBox 5"/>
          <p:cNvSpPr txBox="1"/>
          <p:nvPr/>
        </p:nvSpPr>
        <p:spPr>
          <a:xfrm>
            <a:off x="584200" y="1244025"/>
            <a:ext cx="6340197" cy="523220"/>
          </a:xfrm>
          <a:prstGeom prst="rect">
            <a:avLst/>
          </a:prstGeom>
          <a:noFill/>
        </p:spPr>
        <p:txBody>
          <a:bodyPr wrap="none" rtlCol="0">
            <a:spAutoFit/>
          </a:bodyPr>
          <a:lstStyle/>
          <a:p>
            <a:pPr algn="l"/>
            <a:r>
              <a:rPr lang="en-US" sz="2800" u="sng" dirty="0">
                <a:solidFill>
                  <a:schemeClr val="bg1"/>
                </a:solidFill>
              </a:rPr>
              <a:t>Positions</a:t>
            </a:r>
            <a:r>
              <a:rPr lang="en-US" sz="2800" dirty="0">
                <a:solidFill>
                  <a:schemeClr val="bg1"/>
                </a:solidFill>
              </a:rPr>
              <a:t>			        </a:t>
            </a:r>
            <a:r>
              <a:rPr lang="en-US" sz="2800" u="sng" dirty="0">
                <a:solidFill>
                  <a:schemeClr val="bg1"/>
                </a:solidFill>
              </a:rPr>
              <a:t>Employers</a:t>
            </a:r>
          </a:p>
        </p:txBody>
      </p:sp>
    </p:spTree>
    <p:extLst>
      <p:ext uri="{BB962C8B-B14F-4D97-AF65-F5344CB8AC3E}">
        <p14:creationId xmlns:p14="http://schemas.microsoft.com/office/powerpoint/2010/main" val="1641574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762000"/>
          </a:xfrm>
        </p:spPr>
        <p:txBody>
          <a:bodyPr/>
          <a:lstStyle/>
          <a:p>
            <a:r>
              <a:rPr lang="en-US" dirty="0"/>
              <a:t>HIMMS Conferences</a:t>
            </a:r>
          </a:p>
        </p:txBody>
      </p:sp>
      <p:pic>
        <p:nvPicPr>
          <p:cNvPr id="4" name="Picture 3"/>
          <p:cNvPicPr>
            <a:picLocks noChangeAspect="1"/>
          </p:cNvPicPr>
          <p:nvPr/>
        </p:nvPicPr>
        <p:blipFill>
          <a:blip r:embed="rId2"/>
          <a:stretch>
            <a:fillRect/>
          </a:stretch>
        </p:blipFill>
        <p:spPr>
          <a:xfrm>
            <a:off x="5079" y="1524001"/>
            <a:ext cx="9135001" cy="5334000"/>
          </a:xfrm>
          <a:prstGeom prst="rect">
            <a:avLst/>
          </a:prstGeom>
        </p:spPr>
      </p:pic>
      <p:sp>
        <p:nvSpPr>
          <p:cNvPr id="5" name="Rectangle 4"/>
          <p:cNvSpPr/>
          <p:nvPr/>
        </p:nvSpPr>
        <p:spPr>
          <a:xfrm>
            <a:off x="15240" y="1247001"/>
            <a:ext cx="9104744" cy="276999"/>
          </a:xfrm>
          <a:prstGeom prst="rect">
            <a:avLst/>
          </a:prstGeom>
        </p:spPr>
        <p:txBody>
          <a:bodyPr wrap="square">
            <a:spAutoFit/>
          </a:bodyPr>
          <a:lstStyle/>
          <a:p>
            <a:pPr algn="r"/>
            <a:r>
              <a:rPr lang="en-US" sz="1200" dirty="0">
                <a:solidFill>
                  <a:schemeClr val="bg1"/>
                </a:solidFill>
              </a:rPr>
              <a:t>http://www.orlandosentinel.com/health/os-pictures-himss-healthcare-information-technology-conference-140224,0,1443512.photogallery</a:t>
            </a:r>
          </a:p>
        </p:txBody>
      </p:sp>
    </p:spTree>
    <p:extLst>
      <p:ext uri="{BB962C8B-B14F-4D97-AF65-F5344CB8AC3E}">
        <p14:creationId xmlns:p14="http://schemas.microsoft.com/office/powerpoint/2010/main" val="1797883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609600"/>
            <a:ext cx="9144000" cy="6248400"/>
          </a:xfrm>
          <a:prstGeom prst="rect">
            <a:avLst/>
          </a:prstGeom>
        </p:spPr>
      </p:pic>
      <p:sp>
        <p:nvSpPr>
          <p:cNvPr id="5" name="TextBox 4"/>
          <p:cNvSpPr txBox="1"/>
          <p:nvPr/>
        </p:nvSpPr>
        <p:spPr>
          <a:xfrm>
            <a:off x="7402088" y="6172200"/>
            <a:ext cx="1665712" cy="584775"/>
          </a:xfrm>
          <a:prstGeom prst="rect">
            <a:avLst/>
          </a:prstGeom>
          <a:noFill/>
        </p:spPr>
        <p:txBody>
          <a:bodyPr wrap="none" rtlCol="0">
            <a:spAutoFit/>
          </a:bodyPr>
          <a:lstStyle/>
          <a:p>
            <a:r>
              <a:rPr lang="en-US" sz="1600" dirty="0"/>
              <a:t>Sept 11, 2019</a:t>
            </a:r>
          </a:p>
          <a:p>
            <a:r>
              <a:rPr lang="en-US" sz="1600" dirty="0"/>
              <a:t>www.indeed.com</a:t>
            </a:r>
          </a:p>
        </p:txBody>
      </p:sp>
    </p:spTree>
    <p:extLst>
      <p:ext uri="{BB962C8B-B14F-4D97-AF65-F5344CB8AC3E}">
        <p14:creationId xmlns:p14="http://schemas.microsoft.com/office/powerpoint/2010/main" val="904431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a:t>Positions &amp; salaries going up dramatically !</a:t>
            </a:r>
          </a:p>
        </p:txBody>
      </p:sp>
      <p:sp>
        <p:nvSpPr>
          <p:cNvPr id="3" name="Content Placeholder 2"/>
          <p:cNvSpPr>
            <a:spLocks noGrp="1"/>
          </p:cNvSpPr>
          <p:nvPr>
            <p:ph idx="1"/>
          </p:nvPr>
        </p:nvSpPr>
        <p:spPr>
          <a:xfrm>
            <a:off x="228600" y="1447800"/>
            <a:ext cx="8686800" cy="4953000"/>
          </a:xfrm>
        </p:spPr>
        <p:txBody>
          <a:bodyPr/>
          <a:lstStyle/>
          <a:p>
            <a:r>
              <a:rPr lang="en-US" dirty="0"/>
              <a:t>                        Nov 2017</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Sept 2019</a:t>
            </a:r>
          </a:p>
        </p:txBody>
      </p:sp>
      <p:pic>
        <p:nvPicPr>
          <p:cNvPr id="4" name="Picture 3"/>
          <p:cNvPicPr>
            <a:picLocks noChangeAspect="1"/>
          </p:cNvPicPr>
          <p:nvPr/>
        </p:nvPicPr>
        <p:blipFill>
          <a:blip r:embed="rId2"/>
          <a:stretch>
            <a:fillRect/>
          </a:stretch>
        </p:blipFill>
        <p:spPr>
          <a:xfrm>
            <a:off x="241300" y="1522257"/>
            <a:ext cx="1981200" cy="4804086"/>
          </a:xfrm>
          <a:prstGeom prst="rect">
            <a:avLst/>
          </a:prstGeom>
        </p:spPr>
      </p:pic>
      <p:sp>
        <p:nvSpPr>
          <p:cNvPr id="6" name="Right Arrow 5"/>
          <p:cNvSpPr/>
          <p:nvPr/>
        </p:nvSpPr>
        <p:spPr bwMode="auto">
          <a:xfrm>
            <a:off x="3962400" y="5755804"/>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ight Arrow 6"/>
          <p:cNvSpPr/>
          <p:nvPr/>
        </p:nvSpPr>
        <p:spPr bwMode="auto">
          <a:xfrm flipH="1">
            <a:off x="2362200" y="18288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pic>
        <p:nvPicPr>
          <p:cNvPr id="9" name="Picture 8"/>
          <p:cNvPicPr>
            <a:picLocks noChangeAspect="1"/>
          </p:cNvPicPr>
          <p:nvPr/>
        </p:nvPicPr>
        <p:blipFill>
          <a:blip r:embed="rId3"/>
          <a:stretch>
            <a:fillRect/>
          </a:stretch>
        </p:blipFill>
        <p:spPr>
          <a:xfrm>
            <a:off x="5410200" y="1642582"/>
            <a:ext cx="1676400" cy="4616970"/>
          </a:xfrm>
          <a:prstGeom prst="rect">
            <a:avLst/>
          </a:prstGeom>
        </p:spPr>
      </p:pic>
    </p:spTree>
    <p:extLst>
      <p:ext uri="{BB962C8B-B14F-4D97-AF65-F5344CB8AC3E}">
        <p14:creationId xmlns:p14="http://schemas.microsoft.com/office/powerpoint/2010/main" val="4106532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5D8-4CE1-423C-BDCB-F063E5A42B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D7258D-D7F4-412B-AC0E-2F79D695F8D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7688DAB-4483-424E-B166-79E06316584A}"/>
              </a:ext>
            </a:extLst>
          </p:cNvPr>
          <p:cNvPicPr>
            <a:picLocks noChangeAspect="1"/>
          </p:cNvPicPr>
          <p:nvPr/>
        </p:nvPicPr>
        <p:blipFill>
          <a:blip r:embed="rId2"/>
          <a:stretch>
            <a:fillRect/>
          </a:stretch>
        </p:blipFill>
        <p:spPr>
          <a:xfrm>
            <a:off x="0" y="628650"/>
            <a:ext cx="9144000" cy="6221080"/>
          </a:xfrm>
          <a:prstGeom prst="rect">
            <a:avLst/>
          </a:prstGeom>
        </p:spPr>
      </p:pic>
      <p:sp>
        <p:nvSpPr>
          <p:cNvPr id="5" name="TextBox 4">
            <a:extLst>
              <a:ext uri="{FF2B5EF4-FFF2-40B4-BE49-F238E27FC236}">
                <a16:creationId xmlns:a16="http://schemas.microsoft.com/office/drawing/2014/main" id="{FA719E37-19F7-41C4-8C90-9574C81C4961}"/>
              </a:ext>
            </a:extLst>
          </p:cNvPr>
          <p:cNvSpPr txBox="1"/>
          <p:nvPr/>
        </p:nvSpPr>
        <p:spPr>
          <a:xfrm>
            <a:off x="5867400" y="1657350"/>
            <a:ext cx="2292615" cy="584775"/>
          </a:xfrm>
          <a:prstGeom prst="rect">
            <a:avLst/>
          </a:prstGeom>
          <a:noFill/>
        </p:spPr>
        <p:txBody>
          <a:bodyPr wrap="none" rtlCol="0">
            <a:spAutoFit/>
          </a:bodyPr>
          <a:lstStyle/>
          <a:p>
            <a:r>
              <a:rPr lang="en-US" dirty="0"/>
              <a:t>Sept 2, 2020</a:t>
            </a:r>
          </a:p>
        </p:txBody>
      </p:sp>
    </p:spTree>
    <p:extLst>
      <p:ext uri="{BB962C8B-B14F-4D97-AF65-F5344CB8AC3E}">
        <p14:creationId xmlns:p14="http://schemas.microsoft.com/office/powerpoint/2010/main" val="3724287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BMI positions New York State</a:t>
            </a:r>
          </a:p>
        </p:txBody>
      </p:sp>
      <p:pic>
        <p:nvPicPr>
          <p:cNvPr id="4" name="Picture 3"/>
          <p:cNvPicPr>
            <a:picLocks noChangeAspect="1"/>
          </p:cNvPicPr>
          <p:nvPr/>
        </p:nvPicPr>
        <p:blipFill>
          <a:blip r:embed="rId2"/>
          <a:stretch>
            <a:fillRect/>
          </a:stretch>
        </p:blipFill>
        <p:spPr>
          <a:xfrm>
            <a:off x="381000" y="1644127"/>
            <a:ext cx="1666875" cy="4781550"/>
          </a:xfrm>
          <a:prstGeom prst="rect">
            <a:avLst/>
          </a:prstGeom>
        </p:spPr>
      </p:pic>
      <p:sp>
        <p:nvSpPr>
          <p:cNvPr id="6" name="Content Placeholder 2"/>
          <p:cNvSpPr>
            <a:spLocks noGrp="1"/>
          </p:cNvSpPr>
          <p:nvPr>
            <p:ph idx="1"/>
          </p:nvPr>
        </p:nvSpPr>
        <p:spPr>
          <a:xfrm>
            <a:off x="228600" y="1447800"/>
            <a:ext cx="8686800" cy="4953000"/>
          </a:xfrm>
        </p:spPr>
        <p:txBody>
          <a:bodyPr/>
          <a:lstStyle/>
          <a:p>
            <a:r>
              <a:rPr lang="en-US" dirty="0"/>
              <a:t>                        Nov 2017</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Sept 2019</a:t>
            </a:r>
          </a:p>
        </p:txBody>
      </p:sp>
      <p:sp>
        <p:nvSpPr>
          <p:cNvPr id="7" name="Right Arrow 6"/>
          <p:cNvSpPr/>
          <p:nvPr/>
        </p:nvSpPr>
        <p:spPr bwMode="auto">
          <a:xfrm>
            <a:off x="3962400" y="57912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ight Arrow 7"/>
          <p:cNvSpPr/>
          <p:nvPr/>
        </p:nvSpPr>
        <p:spPr bwMode="auto">
          <a:xfrm flipH="1">
            <a:off x="2362200" y="18288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pic>
        <p:nvPicPr>
          <p:cNvPr id="3" name="Picture 2"/>
          <p:cNvPicPr>
            <a:picLocks noChangeAspect="1"/>
          </p:cNvPicPr>
          <p:nvPr/>
        </p:nvPicPr>
        <p:blipFill>
          <a:blip r:embed="rId3"/>
          <a:stretch>
            <a:fillRect/>
          </a:stretch>
        </p:blipFill>
        <p:spPr>
          <a:xfrm>
            <a:off x="5724525" y="1644127"/>
            <a:ext cx="1947863" cy="4723249"/>
          </a:xfrm>
          <a:prstGeom prst="rect">
            <a:avLst/>
          </a:prstGeom>
        </p:spPr>
      </p:pic>
    </p:spTree>
    <p:extLst>
      <p:ext uri="{BB962C8B-B14F-4D97-AF65-F5344CB8AC3E}">
        <p14:creationId xmlns:p14="http://schemas.microsoft.com/office/powerpoint/2010/main" val="1347755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886450" y="794731"/>
            <a:ext cx="2260538" cy="996810"/>
          </a:xfrm>
          <a:prstGeom prst="rect">
            <a:avLst/>
          </a:prstGeom>
        </p:spPr>
      </p:pic>
      <p:pic>
        <p:nvPicPr>
          <p:cNvPr id="4099" name="Picture 3" descr="dem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029200"/>
            <a:ext cx="1038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078" y="4913244"/>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5"/>
          <p:cNvGrpSpPr>
            <a:grpSpLocks/>
          </p:cNvGrpSpPr>
          <p:nvPr/>
        </p:nvGrpSpPr>
        <p:grpSpPr bwMode="auto">
          <a:xfrm>
            <a:off x="304800" y="2133600"/>
            <a:ext cx="996950" cy="1219200"/>
            <a:chOff x="2736" y="1344"/>
            <a:chExt cx="724" cy="941"/>
          </a:xfrm>
        </p:grpSpPr>
        <p:sp>
          <p:nvSpPr>
            <p:cNvPr id="4130" name="Rectangle 6"/>
            <p:cNvSpPr>
              <a:spLocks noChangeArrowheads="1"/>
            </p:cNvSpPr>
            <p:nvPr/>
          </p:nvSpPr>
          <p:spPr bwMode="auto">
            <a:xfrm>
              <a:off x="2736" y="1344"/>
              <a:ext cx="720" cy="912"/>
            </a:xfrm>
            <a:prstGeom prst="rect">
              <a:avLst/>
            </a:prstGeom>
            <a:solidFill>
              <a:schemeClr val="folHlink"/>
            </a:solidFill>
            <a:ln w="9525">
              <a:solidFill>
                <a:schemeClr val="hlink"/>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pic>
          <p:nvPicPr>
            <p:cNvPr id="4131" name="Picture 7" descr="aristo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 y="1344"/>
              <a:ext cx="72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8" descr="HIPPOCRATES">
            <a:hlinkClick r:id="rId8"/>
          </p:cNvPr>
          <p:cNvPicPr>
            <a:picLocks noChangeAspect="1" noChangeArrowheads="1"/>
          </p:cNvPicPr>
          <p:nvPr/>
        </p:nvPicPr>
        <p:blipFill>
          <a:blip r:embed="rId9">
            <a:lum bright="14000"/>
            <a:extLst>
              <a:ext uri="{28A0092B-C50C-407E-A947-70E740481C1C}">
                <a14:useLocalDpi xmlns:a14="http://schemas.microsoft.com/office/drawing/2010/main" val="0"/>
              </a:ext>
            </a:extLst>
          </a:blip>
          <a:srcRect/>
          <a:stretch>
            <a:fillRect/>
          </a:stretch>
        </p:blipFill>
        <p:spPr bwMode="auto">
          <a:xfrm>
            <a:off x="1219200" y="914400"/>
            <a:ext cx="8778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trans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4177" y="2497863"/>
            <a:ext cx="1806575" cy="754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04" name="Picture 10" descr="ceust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1014413"/>
            <a:ext cx="1041400" cy="13716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4105" name="AutoShape 11"/>
          <p:cNvSpPr>
            <a:spLocks noGrp="1" noChangeArrowheads="1"/>
          </p:cNvSpPr>
          <p:nvPr>
            <p:ph type="title"/>
          </p:nvPr>
        </p:nvSpPr>
        <p:spPr>
          <a:xfrm>
            <a:off x="3048000" y="3200400"/>
            <a:ext cx="2819400" cy="1041400"/>
          </a:xfrm>
        </p:spPr>
        <p:txBody>
          <a:bodyPr/>
          <a:lstStyle/>
          <a:p>
            <a:pPr eaLnBrk="1" hangingPunct="1"/>
            <a:r>
              <a:rPr lang="nl-BE" sz="2800">
                <a:solidFill>
                  <a:schemeClr val="bg1"/>
                </a:solidFill>
              </a:rPr>
              <a:t>Short personal history</a:t>
            </a:r>
            <a:endParaRPr lang="nl-NL" sz="2800">
              <a:solidFill>
                <a:schemeClr val="bg1"/>
              </a:solidFill>
            </a:endParaRPr>
          </a:p>
        </p:txBody>
      </p:sp>
      <p:grpSp>
        <p:nvGrpSpPr>
          <p:cNvPr id="4106" name="Group 12"/>
          <p:cNvGrpSpPr>
            <a:grpSpLocks/>
          </p:cNvGrpSpPr>
          <p:nvPr/>
        </p:nvGrpSpPr>
        <p:grpSpPr bwMode="auto">
          <a:xfrm>
            <a:off x="3203575" y="990600"/>
            <a:ext cx="1903413" cy="1985963"/>
            <a:chOff x="2640" y="720"/>
            <a:chExt cx="1199" cy="1251"/>
          </a:xfrm>
        </p:grpSpPr>
        <p:pic>
          <p:nvPicPr>
            <p:cNvPr id="4128" name="Picture 13" descr="cb-bab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6" y="720"/>
              <a:ext cx="65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Text Box 14"/>
            <p:cNvSpPr txBox="1">
              <a:spLocks noChangeArrowheads="1"/>
            </p:cNvSpPr>
            <p:nvPr/>
          </p:nvSpPr>
          <p:spPr bwMode="auto">
            <a:xfrm>
              <a:off x="2640" y="1680"/>
              <a:ext cx="1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rgbClr val="FFFF00"/>
                  </a:solidFill>
                  <a:cs typeface="Times New Roman" panose="02020603050405020304" pitchFamily="18" charset="0"/>
                </a:rPr>
                <a:t>  1959     -      </a:t>
              </a:r>
              <a:endParaRPr lang="nl-NL" dirty="0">
                <a:solidFill>
                  <a:srgbClr val="FFFF00"/>
                </a:solidFill>
                <a:cs typeface="Times New Roman" panose="02020603050405020304" pitchFamily="18" charset="0"/>
              </a:endParaRPr>
            </a:p>
          </p:txBody>
        </p:sp>
      </p:grpSp>
      <p:pic>
        <p:nvPicPr>
          <p:cNvPr id="4107" name="Picture 15" descr="Bikit (2938 byt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743200"/>
            <a:ext cx="1447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Rami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114800"/>
            <a:ext cx="1447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ogosmal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5486400"/>
            <a:ext cx="152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18"/>
          <p:cNvGraphicFramePr>
            <a:graphicFrameLocks noChangeAspect="1"/>
          </p:cNvGraphicFramePr>
          <p:nvPr>
            <p:extLst/>
          </p:nvPr>
        </p:nvGraphicFramePr>
        <p:xfrm>
          <a:off x="4724400" y="5105400"/>
          <a:ext cx="1143000" cy="577850"/>
        </p:xfrm>
        <a:graphic>
          <a:graphicData uri="http://schemas.openxmlformats.org/presentationml/2006/ole">
            <mc:AlternateContent xmlns:mc="http://schemas.openxmlformats.org/markup-compatibility/2006">
              <mc:Choice xmlns:v="urn:schemas-microsoft-com:vml" Requires="v">
                <p:oleObj spid="_x0000_s358457" name="Photo Editor-foto" r:id="rId16" imgW="809738" imgH="409632" progId="MSPhotoEd.3">
                  <p:embed/>
                </p:oleObj>
              </mc:Choice>
              <mc:Fallback>
                <p:oleObj name="Photo Editor-foto" r:id="rId16" imgW="809738" imgH="409632"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4400" y="5105400"/>
                        <a:ext cx="1143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0" name="Picture 19" descr="eco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32766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0" descr="IFOMIS 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419600"/>
            <a:ext cx="1565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21"/>
          <p:cNvSpPr txBox="1">
            <a:spLocks noChangeArrowheads="1"/>
          </p:cNvSpPr>
          <p:nvPr/>
        </p:nvSpPr>
        <p:spPr bwMode="auto">
          <a:xfrm>
            <a:off x="1981200" y="2133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1977</a:t>
            </a:r>
            <a:endParaRPr lang="nl-NL">
              <a:solidFill>
                <a:schemeClr val="bg1"/>
              </a:solidFill>
              <a:cs typeface="Times New Roman" panose="02020603050405020304" pitchFamily="18" charset="0"/>
            </a:endParaRPr>
          </a:p>
        </p:txBody>
      </p:sp>
      <p:sp>
        <p:nvSpPr>
          <p:cNvPr id="4113" name="Text Box 22"/>
          <p:cNvSpPr txBox="1">
            <a:spLocks noChangeArrowheads="1"/>
          </p:cNvSpPr>
          <p:nvPr/>
        </p:nvSpPr>
        <p:spPr bwMode="auto">
          <a:xfrm>
            <a:off x="990600" y="3581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1989</a:t>
            </a:r>
            <a:endParaRPr lang="nl-NL">
              <a:solidFill>
                <a:schemeClr val="bg1"/>
              </a:solidFill>
              <a:cs typeface="Times New Roman" panose="02020603050405020304" pitchFamily="18" charset="0"/>
            </a:endParaRPr>
          </a:p>
        </p:txBody>
      </p:sp>
      <p:sp>
        <p:nvSpPr>
          <p:cNvPr id="4114" name="Text Box 23"/>
          <p:cNvSpPr txBox="1">
            <a:spLocks noChangeArrowheads="1"/>
          </p:cNvSpPr>
          <p:nvPr/>
        </p:nvSpPr>
        <p:spPr bwMode="auto">
          <a:xfrm>
            <a:off x="1676400" y="4876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1992</a:t>
            </a:r>
            <a:endParaRPr lang="nl-NL">
              <a:solidFill>
                <a:schemeClr val="bg1"/>
              </a:solidFill>
              <a:cs typeface="Times New Roman" panose="02020603050405020304" pitchFamily="18" charset="0"/>
            </a:endParaRPr>
          </a:p>
        </p:txBody>
      </p:sp>
      <p:sp>
        <p:nvSpPr>
          <p:cNvPr id="4115" name="Text Box 24"/>
          <p:cNvSpPr txBox="1">
            <a:spLocks noChangeArrowheads="1"/>
          </p:cNvSpPr>
          <p:nvPr/>
        </p:nvSpPr>
        <p:spPr bwMode="auto">
          <a:xfrm>
            <a:off x="48006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1998</a:t>
            </a:r>
            <a:endParaRPr lang="nl-NL">
              <a:solidFill>
                <a:schemeClr val="bg1"/>
              </a:solidFill>
              <a:cs typeface="Times New Roman" panose="02020603050405020304" pitchFamily="18" charset="0"/>
            </a:endParaRPr>
          </a:p>
        </p:txBody>
      </p:sp>
      <p:sp>
        <p:nvSpPr>
          <p:cNvPr id="4116" name="Text Box 25"/>
          <p:cNvSpPr txBox="1">
            <a:spLocks noChangeArrowheads="1"/>
          </p:cNvSpPr>
          <p:nvPr/>
        </p:nvSpPr>
        <p:spPr bwMode="auto">
          <a:xfrm>
            <a:off x="6248400" y="5257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2002</a:t>
            </a:r>
            <a:endParaRPr lang="nl-NL">
              <a:solidFill>
                <a:schemeClr val="bg1"/>
              </a:solidFill>
              <a:cs typeface="Times New Roman" panose="02020603050405020304" pitchFamily="18" charset="0"/>
            </a:endParaRPr>
          </a:p>
        </p:txBody>
      </p:sp>
      <p:sp>
        <p:nvSpPr>
          <p:cNvPr id="4117" name="Text Box 26"/>
          <p:cNvSpPr txBox="1">
            <a:spLocks noChangeArrowheads="1"/>
          </p:cNvSpPr>
          <p:nvPr/>
        </p:nvSpPr>
        <p:spPr bwMode="auto">
          <a:xfrm>
            <a:off x="7543800" y="3505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2004</a:t>
            </a:r>
            <a:endParaRPr lang="nl-NL">
              <a:solidFill>
                <a:schemeClr val="bg1"/>
              </a:solidFill>
              <a:cs typeface="Times New Roman" panose="02020603050405020304" pitchFamily="18" charset="0"/>
            </a:endParaRPr>
          </a:p>
        </p:txBody>
      </p:sp>
      <p:pic>
        <p:nvPicPr>
          <p:cNvPr id="4118" name="Picture 27" descr="ru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2200" y="1371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3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48400" y="1879169"/>
            <a:ext cx="164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AutoShape 29"/>
          <p:cNvSpPr>
            <a:spLocks noChangeArrowheads="1"/>
          </p:cNvSpPr>
          <p:nvPr/>
        </p:nvSpPr>
        <p:spPr bwMode="auto">
          <a:xfrm flipV="1">
            <a:off x="609600" y="914400"/>
            <a:ext cx="8001000" cy="548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392 h 21600"/>
            </a:gdLst>
            <a:ahLst/>
            <a:cxnLst>
              <a:cxn ang="T8">
                <a:pos x="T0" y="T1"/>
              </a:cxn>
              <a:cxn ang="T9">
                <a:pos x="T2" y="T3"/>
              </a:cxn>
              <a:cxn ang="T10">
                <a:pos x="T4" y="T5"/>
              </a:cxn>
              <a:cxn ang="T11">
                <a:pos x="T6" y="T7"/>
              </a:cxn>
            </a:cxnLst>
            <a:rect l="T12" t="T13" r="T14" b="T15"/>
            <a:pathLst>
              <a:path w="21600" h="21600">
                <a:moveTo>
                  <a:pt x="7701" y="20661"/>
                </a:moveTo>
                <a:cubicBezTo>
                  <a:pt x="3393" y="19307"/>
                  <a:pt x="463" y="15315"/>
                  <a:pt x="463" y="10800"/>
                </a:cubicBezTo>
                <a:cubicBezTo>
                  <a:pt x="463" y="5091"/>
                  <a:pt x="5091" y="463"/>
                  <a:pt x="10800" y="463"/>
                </a:cubicBezTo>
                <a:cubicBezTo>
                  <a:pt x="16508" y="463"/>
                  <a:pt x="21137" y="5091"/>
                  <a:pt x="21137" y="10800"/>
                </a:cubicBezTo>
                <a:cubicBezTo>
                  <a:pt x="21137" y="15315"/>
                  <a:pt x="18206" y="19307"/>
                  <a:pt x="13898" y="20661"/>
                </a:cubicBezTo>
                <a:lnTo>
                  <a:pt x="14037" y="21103"/>
                </a:lnTo>
                <a:cubicBezTo>
                  <a:pt x="18538" y="19689"/>
                  <a:pt x="21600" y="15517"/>
                  <a:pt x="21600" y="10800"/>
                </a:cubicBezTo>
                <a:cubicBezTo>
                  <a:pt x="21600" y="4835"/>
                  <a:pt x="16764" y="0"/>
                  <a:pt x="10800" y="0"/>
                </a:cubicBezTo>
                <a:cubicBezTo>
                  <a:pt x="4835" y="0"/>
                  <a:pt x="0" y="4835"/>
                  <a:pt x="0" y="10800"/>
                </a:cubicBezTo>
                <a:cubicBezTo>
                  <a:pt x="-1" y="15517"/>
                  <a:pt x="3061" y="19689"/>
                  <a:pt x="7562" y="21103"/>
                </a:cubicBezTo>
                <a:close/>
              </a:path>
            </a:pathLst>
          </a:custGeom>
          <a:gradFill rotWithShape="0">
            <a:gsLst>
              <a:gs pos="0">
                <a:srgbClr val="66FF33"/>
              </a:gs>
              <a:gs pos="100000">
                <a:srgbClr val="FF0000"/>
              </a:gs>
            </a:gsLst>
            <a:lin ang="2700000" scaled="1"/>
          </a:gradFill>
          <a:ln w="9525">
            <a:solidFill>
              <a:schemeClr val="tx1"/>
            </a:solidFill>
            <a:miter lim="800000"/>
            <a:headEnd/>
            <a:tailEnd/>
          </a:ln>
        </p:spPr>
        <p:txBody>
          <a:bodyPr wrap="none" anchor="ctr"/>
          <a:lstStyle/>
          <a:p>
            <a:endParaRPr lang="en-US"/>
          </a:p>
        </p:txBody>
      </p:sp>
      <p:sp>
        <p:nvSpPr>
          <p:cNvPr id="4121" name="AutoShape 30"/>
          <p:cNvSpPr>
            <a:spLocks noChangeArrowheads="1"/>
          </p:cNvSpPr>
          <p:nvPr/>
        </p:nvSpPr>
        <p:spPr bwMode="auto">
          <a:xfrm rot="891021">
            <a:off x="5695950" y="1000125"/>
            <a:ext cx="381000" cy="228600"/>
          </a:xfrm>
          <a:prstGeom prst="leftArrow">
            <a:avLst>
              <a:gd name="adj1" fmla="val 50000"/>
              <a:gd name="adj2" fmla="val 41667"/>
            </a:avLst>
          </a:prstGeom>
          <a:gradFill rotWithShape="1">
            <a:gsLst>
              <a:gs pos="0">
                <a:srgbClr val="74DC3A"/>
              </a:gs>
              <a:gs pos="100000">
                <a:srgbClr val="AAE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4122" name="Text Box 31"/>
          <p:cNvSpPr txBox="1">
            <a:spLocks noChangeArrowheads="1"/>
          </p:cNvSpPr>
          <p:nvPr/>
        </p:nvSpPr>
        <p:spPr bwMode="auto">
          <a:xfrm>
            <a:off x="5447250" y="278456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2006</a:t>
            </a:r>
            <a:endParaRPr lang="nl-NL" dirty="0">
              <a:solidFill>
                <a:schemeClr val="bg1"/>
              </a:solidFill>
              <a:cs typeface="Times New Roman" panose="02020603050405020304" pitchFamily="18" charset="0"/>
            </a:endParaRPr>
          </a:p>
        </p:txBody>
      </p:sp>
      <p:pic>
        <p:nvPicPr>
          <p:cNvPr id="4123" name="Picture 32" descr="ub_blu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49584" y="2582908"/>
            <a:ext cx="838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Text Box 33"/>
          <p:cNvSpPr txBox="1">
            <a:spLocks noChangeArrowheads="1"/>
          </p:cNvSpPr>
          <p:nvPr/>
        </p:nvSpPr>
        <p:spPr bwMode="auto">
          <a:xfrm>
            <a:off x="2057400" y="6076122"/>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1993</a:t>
            </a:r>
            <a:endParaRPr lang="nl-NL" dirty="0">
              <a:solidFill>
                <a:schemeClr val="bg1"/>
              </a:solidFill>
              <a:cs typeface="Times New Roman" panose="02020603050405020304" pitchFamily="18" charset="0"/>
            </a:endParaRPr>
          </a:p>
        </p:txBody>
      </p:sp>
      <p:sp>
        <p:nvSpPr>
          <p:cNvPr id="4125" name="Text Box 34"/>
          <p:cNvSpPr txBox="1">
            <a:spLocks noChangeArrowheads="1"/>
          </p:cNvSpPr>
          <p:nvPr/>
        </p:nvSpPr>
        <p:spPr bwMode="auto">
          <a:xfrm>
            <a:off x="34290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1995</a:t>
            </a:r>
            <a:endParaRPr lang="nl-NL">
              <a:solidFill>
                <a:schemeClr val="bg1"/>
              </a:solidFill>
              <a:cs typeface="Times New Roman" panose="02020603050405020304" pitchFamily="18" charset="0"/>
            </a:endParaRPr>
          </a:p>
        </p:txBody>
      </p:sp>
      <p:pic>
        <p:nvPicPr>
          <p:cNvPr id="4126" name="Picture 35" descr="Logo PROREC-B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52800" y="50292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 name="Text Box 31"/>
          <p:cNvSpPr txBox="1">
            <a:spLocks noChangeArrowheads="1"/>
          </p:cNvSpPr>
          <p:nvPr/>
        </p:nvSpPr>
        <p:spPr bwMode="auto">
          <a:xfrm>
            <a:off x="7976535" y="1747837"/>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2012</a:t>
            </a:r>
            <a:endParaRPr lang="nl-NL" dirty="0">
              <a:solidFill>
                <a:schemeClr val="bg1"/>
              </a:solidFill>
              <a:cs typeface="Times New Roman" panose="02020603050405020304" pitchFamily="18" charset="0"/>
            </a:endParaRPr>
          </a:p>
        </p:txBody>
      </p:sp>
      <p:sp>
        <p:nvSpPr>
          <p:cNvPr id="37" name="Text Box 31"/>
          <p:cNvSpPr txBox="1">
            <a:spLocks noChangeArrowheads="1"/>
          </p:cNvSpPr>
          <p:nvPr/>
        </p:nvSpPr>
        <p:spPr bwMode="auto">
          <a:xfrm>
            <a:off x="8288338" y="101441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2014</a:t>
            </a:r>
            <a:endParaRPr lang="nl-NL"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583135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066" name="AutoShape 2"/>
          <p:cNvSpPr>
            <a:spLocks noGrp="1" noChangeArrowheads="1"/>
          </p:cNvSpPr>
          <p:nvPr>
            <p:ph type="title"/>
          </p:nvPr>
        </p:nvSpPr>
        <p:spPr>
          <a:xfrm>
            <a:off x="255588" y="609600"/>
            <a:ext cx="8632825" cy="631825"/>
          </a:xfrm>
        </p:spPr>
        <p:txBody>
          <a:bodyPr/>
          <a:lstStyle/>
          <a:p>
            <a:r>
              <a:rPr lang="en-US" dirty="0"/>
              <a:t>A trajectory of mixes and mingles …</a:t>
            </a:r>
          </a:p>
        </p:txBody>
      </p:sp>
      <p:grpSp>
        <p:nvGrpSpPr>
          <p:cNvPr id="2136067" name="Group 3"/>
          <p:cNvGrpSpPr>
            <a:grpSpLocks/>
          </p:cNvGrpSpPr>
          <p:nvPr/>
        </p:nvGrpSpPr>
        <p:grpSpPr bwMode="auto">
          <a:xfrm>
            <a:off x="1538288" y="3203575"/>
            <a:ext cx="7481887" cy="3143250"/>
            <a:chOff x="969" y="2256"/>
            <a:chExt cx="4713" cy="1980"/>
          </a:xfrm>
        </p:grpSpPr>
        <p:sp>
          <p:nvSpPr>
            <p:cNvPr id="2136068" name="Text Box 4"/>
            <p:cNvSpPr txBox="1">
              <a:spLocks noChangeArrowheads="1"/>
            </p:cNvSpPr>
            <p:nvPr/>
          </p:nvSpPr>
          <p:spPr bwMode="auto">
            <a:xfrm>
              <a:off x="1174" y="3999"/>
              <a:ext cx="586"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Biology</a:t>
              </a:r>
            </a:p>
          </p:txBody>
        </p:sp>
        <p:grpSp>
          <p:nvGrpSpPr>
            <p:cNvPr id="2136069" name="Group 5"/>
            <p:cNvGrpSpPr>
              <a:grpSpLocks/>
            </p:cNvGrpSpPr>
            <p:nvPr/>
          </p:nvGrpSpPr>
          <p:grpSpPr bwMode="auto">
            <a:xfrm>
              <a:off x="969" y="2256"/>
              <a:ext cx="4713" cy="1980"/>
              <a:chOff x="969" y="2256"/>
              <a:chExt cx="4713" cy="1980"/>
            </a:xfrm>
          </p:grpSpPr>
          <p:sp>
            <p:nvSpPr>
              <p:cNvPr id="2136070" name="Rectangle 6"/>
              <p:cNvSpPr>
                <a:spLocks noChangeArrowheads="1"/>
              </p:cNvSpPr>
              <p:nvPr/>
            </p:nvSpPr>
            <p:spPr bwMode="auto">
              <a:xfrm>
                <a:off x="4080" y="2256"/>
                <a:ext cx="1248" cy="1296"/>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6071" name="Text Box 7"/>
              <p:cNvSpPr txBox="1">
                <a:spLocks noChangeArrowheads="1"/>
              </p:cNvSpPr>
              <p:nvPr/>
            </p:nvSpPr>
            <p:spPr bwMode="auto">
              <a:xfrm>
                <a:off x="1830" y="2976"/>
                <a:ext cx="954" cy="410"/>
              </a:xfrm>
              <a:prstGeom prst="rect">
                <a:avLst/>
              </a:prstGeom>
              <a:gradFill rotWithShape="1">
                <a:gsLst>
                  <a:gs pos="0">
                    <a:srgbClr val="FF6600"/>
                  </a:gs>
                  <a:gs pos="100000">
                    <a:schemeClr val="accent2"/>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Translational</a:t>
                </a:r>
              </a:p>
              <a:p>
                <a:r>
                  <a:rPr lang="en-US" sz="1800">
                    <a:solidFill>
                      <a:schemeClr val="bg1"/>
                    </a:solidFill>
                  </a:rPr>
                  <a:t>Research</a:t>
                </a:r>
              </a:p>
            </p:txBody>
          </p:sp>
          <p:sp>
            <p:nvSpPr>
              <p:cNvPr id="2136072" name="Text Box 8"/>
              <p:cNvSpPr txBox="1">
                <a:spLocks noChangeArrowheads="1"/>
              </p:cNvSpPr>
              <p:nvPr/>
            </p:nvSpPr>
            <p:spPr bwMode="auto">
              <a:xfrm>
                <a:off x="4848"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Defense &amp;</a:t>
                </a:r>
              </a:p>
              <a:p>
                <a:r>
                  <a:rPr lang="en-US" sz="1800">
                    <a:solidFill>
                      <a:schemeClr val="bg1"/>
                    </a:solidFill>
                  </a:rPr>
                  <a:t>Intelligence</a:t>
                </a:r>
              </a:p>
            </p:txBody>
          </p:sp>
          <p:sp>
            <p:nvSpPr>
              <p:cNvPr id="2136073" name="Text Box 9"/>
              <p:cNvSpPr txBox="1">
                <a:spLocks noChangeArrowheads="1"/>
              </p:cNvSpPr>
              <p:nvPr/>
            </p:nvSpPr>
            <p:spPr bwMode="auto">
              <a:xfrm>
                <a:off x="2350" y="3999"/>
                <a:ext cx="101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Pharmacology</a:t>
                </a:r>
              </a:p>
            </p:txBody>
          </p:sp>
          <p:sp>
            <p:nvSpPr>
              <p:cNvPr id="2136074" name="Text Box 10"/>
              <p:cNvSpPr txBox="1">
                <a:spLocks noChangeArrowheads="1"/>
              </p:cNvSpPr>
              <p:nvPr/>
            </p:nvSpPr>
            <p:spPr bwMode="auto">
              <a:xfrm>
                <a:off x="2196" y="3552"/>
                <a:ext cx="1322"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Pharmacogenomics</a:t>
                </a:r>
              </a:p>
            </p:txBody>
          </p:sp>
          <p:sp>
            <p:nvSpPr>
              <p:cNvPr id="2136075" name="Text Box 11"/>
              <p:cNvSpPr txBox="1">
                <a:spLocks noChangeArrowheads="1"/>
              </p:cNvSpPr>
              <p:nvPr/>
            </p:nvSpPr>
            <p:spPr bwMode="auto">
              <a:xfrm>
                <a:off x="3792"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Performing</a:t>
                </a:r>
              </a:p>
              <a:p>
                <a:r>
                  <a:rPr lang="en-US" sz="1800">
                    <a:solidFill>
                      <a:schemeClr val="bg1"/>
                    </a:solidFill>
                  </a:rPr>
                  <a:t>Arts</a:t>
                </a:r>
              </a:p>
            </p:txBody>
          </p:sp>
          <p:cxnSp>
            <p:nvCxnSpPr>
              <p:cNvPr id="2136076" name="AutoShape 12"/>
              <p:cNvCxnSpPr>
                <a:cxnSpLocks noChangeShapeType="1"/>
                <a:stCxn id="2136095" idx="0"/>
                <a:endCxn id="2136071" idx="1"/>
              </p:cNvCxnSpPr>
              <p:nvPr/>
            </p:nvCxnSpPr>
            <p:spPr bwMode="auto">
              <a:xfrm flipV="1">
                <a:off x="969" y="3181"/>
                <a:ext cx="861" cy="37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7" name="AutoShape 13"/>
              <p:cNvCxnSpPr>
                <a:cxnSpLocks noChangeShapeType="1"/>
                <a:stCxn id="2136068" idx="0"/>
                <a:endCxn id="2136071" idx="2"/>
              </p:cNvCxnSpPr>
              <p:nvPr/>
            </p:nvCxnSpPr>
            <p:spPr bwMode="auto">
              <a:xfrm flipV="1">
                <a:off x="1467" y="3386"/>
                <a:ext cx="840" cy="61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8" name="AutoShape 14"/>
              <p:cNvCxnSpPr>
                <a:cxnSpLocks noChangeShapeType="1"/>
                <a:stCxn id="2136068" idx="0"/>
                <a:endCxn id="2136074" idx="1"/>
              </p:cNvCxnSpPr>
              <p:nvPr/>
            </p:nvCxnSpPr>
            <p:spPr bwMode="auto">
              <a:xfrm flipV="1">
                <a:off x="1467" y="3671"/>
                <a:ext cx="729" cy="32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9" name="AutoShape 15"/>
              <p:cNvCxnSpPr>
                <a:cxnSpLocks noChangeShapeType="1"/>
                <a:stCxn id="2136073" idx="0"/>
                <a:endCxn id="2136074" idx="2"/>
              </p:cNvCxnSpPr>
              <p:nvPr/>
            </p:nvCxnSpPr>
            <p:spPr bwMode="auto">
              <a:xfrm flipV="1">
                <a:off x="2855" y="3789"/>
                <a:ext cx="2" cy="21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0" name="AutoShape 16"/>
              <p:cNvCxnSpPr>
                <a:cxnSpLocks noChangeShapeType="1"/>
                <a:stCxn id="2136070" idx="1"/>
                <a:endCxn id="2136071" idx="3"/>
              </p:cNvCxnSpPr>
              <p:nvPr/>
            </p:nvCxnSpPr>
            <p:spPr bwMode="auto">
              <a:xfrm flipH="1">
                <a:off x="2784" y="2904"/>
                <a:ext cx="1296" cy="27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1" name="AutoShape 17"/>
              <p:cNvCxnSpPr>
                <a:cxnSpLocks noChangeShapeType="1"/>
                <a:stCxn id="2136070" idx="1"/>
                <a:endCxn id="2136074" idx="0"/>
              </p:cNvCxnSpPr>
              <p:nvPr/>
            </p:nvCxnSpPr>
            <p:spPr bwMode="auto">
              <a:xfrm flipH="1">
                <a:off x="2857" y="2904"/>
                <a:ext cx="1223" cy="64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2" name="AutoShape 18"/>
              <p:cNvCxnSpPr>
                <a:cxnSpLocks noChangeShapeType="1"/>
                <a:stCxn id="2136070" idx="2"/>
                <a:endCxn id="2136075" idx="0"/>
              </p:cNvCxnSpPr>
              <p:nvPr/>
            </p:nvCxnSpPr>
            <p:spPr bwMode="auto">
              <a:xfrm flipH="1">
                <a:off x="4209" y="3552"/>
                <a:ext cx="495"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3" name="AutoShape 19"/>
              <p:cNvCxnSpPr>
                <a:cxnSpLocks noChangeShapeType="1"/>
                <a:stCxn id="2136070" idx="2"/>
                <a:endCxn id="2136072" idx="0"/>
              </p:cNvCxnSpPr>
              <p:nvPr/>
            </p:nvCxnSpPr>
            <p:spPr bwMode="auto">
              <a:xfrm>
                <a:off x="4704" y="3552"/>
                <a:ext cx="561"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136084" name="Group 20"/>
          <p:cNvGrpSpPr>
            <a:grpSpLocks/>
          </p:cNvGrpSpPr>
          <p:nvPr/>
        </p:nvGrpSpPr>
        <p:grpSpPr bwMode="auto">
          <a:xfrm>
            <a:off x="1049338" y="2016125"/>
            <a:ext cx="4332287" cy="3244849"/>
            <a:chOff x="661" y="1508"/>
            <a:chExt cx="2729" cy="2044"/>
          </a:xfrm>
        </p:grpSpPr>
        <p:sp>
          <p:nvSpPr>
            <p:cNvPr id="2136085" name="Text Box 21"/>
            <p:cNvSpPr txBox="1">
              <a:spLocks noChangeArrowheads="1"/>
            </p:cNvSpPr>
            <p:nvPr/>
          </p:nvSpPr>
          <p:spPr bwMode="auto">
            <a:xfrm>
              <a:off x="1920" y="1584"/>
              <a:ext cx="79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Linguistics</a:t>
              </a:r>
            </a:p>
          </p:txBody>
        </p:sp>
        <p:sp>
          <p:nvSpPr>
            <p:cNvPr id="2136086" name="Text Box 22"/>
            <p:cNvSpPr txBox="1">
              <a:spLocks noChangeArrowheads="1"/>
            </p:cNvSpPr>
            <p:nvPr/>
          </p:nvSpPr>
          <p:spPr bwMode="auto">
            <a:xfrm>
              <a:off x="918" y="1920"/>
              <a:ext cx="182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solidFill>
                    <a:schemeClr val="tx1"/>
                  </a:solidFill>
                </a:rPr>
                <a:t>Computational Linguistics</a:t>
              </a:r>
            </a:p>
          </p:txBody>
        </p:sp>
        <p:sp>
          <p:nvSpPr>
            <p:cNvPr id="2136087" name="Text Box 23"/>
            <p:cNvSpPr txBox="1">
              <a:spLocks noChangeArrowheads="1"/>
            </p:cNvSpPr>
            <p:nvPr/>
          </p:nvSpPr>
          <p:spPr bwMode="auto">
            <a:xfrm>
              <a:off x="987" y="2400"/>
              <a:ext cx="1686"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Medical Natural</a:t>
              </a:r>
            </a:p>
            <a:p>
              <a:r>
                <a:rPr lang="en-US" sz="1800">
                  <a:solidFill>
                    <a:schemeClr val="tx1"/>
                  </a:solidFill>
                </a:rPr>
                <a:t>Language Understanding</a:t>
              </a:r>
            </a:p>
          </p:txBody>
        </p:sp>
        <p:cxnSp>
          <p:nvCxnSpPr>
            <p:cNvPr id="2136088" name="AutoShape 24"/>
            <p:cNvCxnSpPr>
              <a:cxnSpLocks noChangeShapeType="1"/>
              <a:stCxn id="2136085" idx="1"/>
              <a:endCxn id="2136086" idx="0"/>
            </p:cNvCxnSpPr>
            <p:nvPr/>
          </p:nvCxnSpPr>
          <p:spPr bwMode="auto">
            <a:xfrm flipH="1">
              <a:off x="1830" y="1703"/>
              <a:ext cx="90" cy="21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9" name="AutoShape 25"/>
            <p:cNvCxnSpPr>
              <a:cxnSpLocks noChangeShapeType="1"/>
              <a:stCxn id="2136094" idx="2"/>
              <a:endCxn id="2136086" idx="0"/>
            </p:cNvCxnSpPr>
            <p:nvPr/>
          </p:nvCxnSpPr>
          <p:spPr bwMode="auto">
            <a:xfrm>
              <a:off x="661" y="1629"/>
              <a:ext cx="1169" cy="29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0" name="AutoShape 26"/>
            <p:cNvCxnSpPr>
              <a:cxnSpLocks noChangeShapeType="1"/>
              <a:stCxn id="2136086" idx="2"/>
              <a:endCxn id="2136087" idx="0"/>
            </p:cNvCxnSpPr>
            <p:nvPr/>
          </p:nvCxnSpPr>
          <p:spPr bwMode="auto">
            <a:xfrm>
              <a:off x="1830" y="2157"/>
              <a:ext cx="0"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1" name="AutoShape 27"/>
            <p:cNvCxnSpPr>
              <a:cxnSpLocks noChangeShapeType="1"/>
              <a:stCxn id="2136095" idx="0"/>
              <a:endCxn id="2136087" idx="2"/>
            </p:cNvCxnSpPr>
            <p:nvPr/>
          </p:nvCxnSpPr>
          <p:spPr bwMode="auto">
            <a:xfrm flipV="1">
              <a:off x="969" y="2810"/>
              <a:ext cx="861" cy="74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2" name="AutoShape 28"/>
            <p:cNvCxnSpPr>
              <a:cxnSpLocks noChangeShapeType="1"/>
              <a:stCxn id="2136096" idx="1"/>
              <a:endCxn id="2136087" idx="3"/>
            </p:cNvCxnSpPr>
            <p:nvPr/>
          </p:nvCxnSpPr>
          <p:spPr bwMode="auto">
            <a:xfrm flipH="1">
              <a:off x="2673" y="1508"/>
              <a:ext cx="717" cy="109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093" name="Group 29"/>
          <p:cNvGrpSpPr>
            <a:grpSpLocks/>
          </p:cNvGrpSpPr>
          <p:nvPr/>
        </p:nvGrpSpPr>
        <p:grpSpPr bwMode="auto">
          <a:xfrm>
            <a:off x="152400" y="1828800"/>
            <a:ext cx="8058150" cy="3808413"/>
            <a:chOff x="96" y="1390"/>
            <a:chExt cx="5076" cy="2399"/>
          </a:xfrm>
        </p:grpSpPr>
        <p:sp>
          <p:nvSpPr>
            <p:cNvPr id="2136094" name="Text Box 30"/>
            <p:cNvSpPr txBox="1">
              <a:spLocks noChangeArrowheads="1"/>
            </p:cNvSpPr>
            <p:nvPr/>
          </p:nvSpPr>
          <p:spPr bwMode="auto">
            <a:xfrm>
              <a:off x="240" y="1392"/>
              <a:ext cx="84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Informatics</a:t>
              </a:r>
            </a:p>
          </p:txBody>
        </p:sp>
        <p:sp>
          <p:nvSpPr>
            <p:cNvPr id="2136095" name="Text Box 31"/>
            <p:cNvSpPr txBox="1">
              <a:spLocks noChangeArrowheads="1"/>
            </p:cNvSpPr>
            <p:nvPr/>
          </p:nvSpPr>
          <p:spPr bwMode="auto">
            <a:xfrm>
              <a:off x="624" y="3552"/>
              <a:ext cx="69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Medicine</a:t>
              </a:r>
            </a:p>
          </p:txBody>
        </p:sp>
        <p:sp>
          <p:nvSpPr>
            <p:cNvPr id="2136096" name="Text Box 32"/>
            <p:cNvSpPr txBox="1">
              <a:spLocks noChangeArrowheads="1"/>
            </p:cNvSpPr>
            <p:nvPr/>
          </p:nvSpPr>
          <p:spPr bwMode="auto">
            <a:xfrm>
              <a:off x="3390" y="1390"/>
              <a:ext cx="178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Knowledge Representation</a:t>
              </a:r>
            </a:p>
          </p:txBody>
        </p:sp>
        <p:cxnSp>
          <p:nvCxnSpPr>
            <p:cNvPr id="2136097" name="AutoShape 33"/>
            <p:cNvCxnSpPr>
              <a:cxnSpLocks noChangeShapeType="1"/>
              <a:stCxn id="2136094" idx="3"/>
              <a:endCxn id="2136096" idx="1"/>
            </p:cNvCxnSpPr>
            <p:nvPr/>
          </p:nvCxnSpPr>
          <p:spPr bwMode="auto">
            <a:xfrm flipV="1">
              <a:off x="1082" y="1509"/>
              <a:ext cx="2308" cy="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6098" name="Text Box 34"/>
            <p:cNvSpPr txBox="1">
              <a:spLocks noChangeArrowheads="1"/>
            </p:cNvSpPr>
            <p:nvPr/>
          </p:nvSpPr>
          <p:spPr bwMode="auto">
            <a:xfrm>
              <a:off x="96" y="2880"/>
              <a:ext cx="1078"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Electronic</a:t>
              </a:r>
            </a:p>
            <a:p>
              <a:r>
                <a:rPr lang="en-US" sz="1800">
                  <a:solidFill>
                    <a:schemeClr val="tx1"/>
                  </a:solidFill>
                </a:rPr>
                <a:t>Health Records</a:t>
              </a:r>
            </a:p>
          </p:txBody>
        </p:sp>
        <p:cxnSp>
          <p:nvCxnSpPr>
            <p:cNvPr id="2136099" name="AutoShape 35"/>
            <p:cNvCxnSpPr>
              <a:cxnSpLocks noChangeShapeType="1"/>
              <a:stCxn id="2136094" idx="2"/>
              <a:endCxn id="2136098" idx="0"/>
            </p:cNvCxnSpPr>
            <p:nvPr/>
          </p:nvCxnSpPr>
          <p:spPr bwMode="auto">
            <a:xfrm flipH="1">
              <a:off x="635" y="1629"/>
              <a:ext cx="26" cy="125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0" name="AutoShape 36"/>
            <p:cNvCxnSpPr>
              <a:cxnSpLocks noChangeShapeType="1"/>
              <a:stCxn id="2136095" idx="0"/>
              <a:endCxn id="2136098" idx="2"/>
            </p:cNvCxnSpPr>
            <p:nvPr/>
          </p:nvCxnSpPr>
          <p:spPr bwMode="auto">
            <a:xfrm flipH="1" flipV="1">
              <a:off x="635" y="3290"/>
              <a:ext cx="334"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1" name="Group 37"/>
          <p:cNvGrpSpPr>
            <a:grpSpLocks/>
          </p:cNvGrpSpPr>
          <p:nvPr/>
        </p:nvGrpSpPr>
        <p:grpSpPr bwMode="auto">
          <a:xfrm>
            <a:off x="152400" y="4006850"/>
            <a:ext cx="7845425" cy="1066800"/>
            <a:chOff x="96" y="2762"/>
            <a:chExt cx="4942" cy="672"/>
          </a:xfrm>
        </p:grpSpPr>
        <p:sp>
          <p:nvSpPr>
            <p:cNvPr id="2136102" name="Text Box 38"/>
            <p:cNvSpPr txBox="1">
              <a:spLocks noChangeArrowheads="1"/>
            </p:cNvSpPr>
            <p:nvPr/>
          </p:nvSpPr>
          <p:spPr bwMode="auto">
            <a:xfrm>
              <a:off x="4348" y="3024"/>
              <a:ext cx="690"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Referent</a:t>
              </a:r>
            </a:p>
            <a:p>
              <a:r>
                <a:rPr lang="en-US" sz="1800">
                  <a:solidFill>
                    <a:schemeClr val="tx1"/>
                  </a:solidFill>
                </a:rPr>
                <a:t>Tracking</a:t>
              </a:r>
            </a:p>
          </p:txBody>
        </p:sp>
        <p:cxnSp>
          <p:nvCxnSpPr>
            <p:cNvPr id="2136103" name="AutoShape 39"/>
            <p:cNvCxnSpPr>
              <a:cxnSpLocks noChangeShapeType="1"/>
              <a:stCxn id="2136108" idx="2"/>
              <a:endCxn id="2136102" idx="0"/>
            </p:cNvCxnSpPr>
            <p:nvPr/>
          </p:nvCxnSpPr>
          <p:spPr bwMode="auto">
            <a:xfrm>
              <a:off x="4693" y="2762"/>
              <a:ext cx="0"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4" name="AutoShape 40"/>
            <p:cNvCxnSpPr>
              <a:cxnSpLocks noChangeShapeType="1"/>
              <a:stCxn id="2136102" idx="3"/>
              <a:endCxn id="2136098" idx="1"/>
            </p:cNvCxnSpPr>
            <p:nvPr/>
          </p:nvCxnSpPr>
          <p:spPr bwMode="auto">
            <a:xfrm flipH="1" flipV="1">
              <a:off x="96" y="3037"/>
              <a:ext cx="4942" cy="192"/>
            </a:xfrm>
            <a:prstGeom prst="bentConnector5">
              <a:avLst>
                <a:gd name="adj1" fmla="val -13745"/>
                <a:gd name="adj2" fmla="val -630350"/>
                <a:gd name="adj3" fmla="val 101384"/>
              </a:avLst>
            </a:prstGeom>
            <a:noFill/>
            <a:ln w="1905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5" name="Group 41"/>
          <p:cNvGrpSpPr>
            <a:grpSpLocks/>
          </p:cNvGrpSpPr>
          <p:nvPr/>
        </p:nvGrpSpPr>
        <p:grpSpPr bwMode="auto">
          <a:xfrm>
            <a:off x="4243388" y="2128838"/>
            <a:ext cx="4725987" cy="1878012"/>
            <a:chOff x="2673" y="1579"/>
            <a:chExt cx="2977" cy="1183"/>
          </a:xfrm>
        </p:grpSpPr>
        <p:sp>
          <p:nvSpPr>
            <p:cNvPr id="2136106" name="Text Box 42"/>
            <p:cNvSpPr txBox="1">
              <a:spLocks noChangeArrowheads="1"/>
            </p:cNvSpPr>
            <p:nvPr/>
          </p:nvSpPr>
          <p:spPr bwMode="auto">
            <a:xfrm>
              <a:off x="4848" y="1872"/>
              <a:ext cx="80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Philosophy</a:t>
              </a:r>
            </a:p>
          </p:txBody>
        </p:sp>
        <p:sp>
          <p:nvSpPr>
            <p:cNvPr id="2136107" name="Text Box 43"/>
            <p:cNvSpPr txBox="1">
              <a:spLocks noChangeArrowheads="1"/>
            </p:cNvSpPr>
            <p:nvPr/>
          </p:nvSpPr>
          <p:spPr bwMode="auto">
            <a:xfrm>
              <a:off x="3936" y="1872"/>
              <a:ext cx="690"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Ontology</a:t>
              </a:r>
            </a:p>
          </p:txBody>
        </p:sp>
        <p:sp>
          <p:nvSpPr>
            <p:cNvPr id="2136108" name="Text Box 44"/>
            <p:cNvSpPr txBox="1">
              <a:spLocks noChangeArrowheads="1"/>
            </p:cNvSpPr>
            <p:nvPr/>
          </p:nvSpPr>
          <p:spPr bwMode="auto">
            <a:xfrm>
              <a:off x="4176" y="2352"/>
              <a:ext cx="1034"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Realism-Based</a:t>
              </a:r>
            </a:p>
            <a:p>
              <a:r>
                <a:rPr lang="en-US" sz="1800">
                  <a:solidFill>
                    <a:schemeClr val="tx1"/>
                  </a:solidFill>
                </a:rPr>
                <a:t>Ontology</a:t>
              </a:r>
            </a:p>
          </p:txBody>
        </p:sp>
        <p:cxnSp>
          <p:nvCxnSpPr>
            <p:cNvPr id="2136109" name="AutoShape 45"/>
            <p:cNvCxnSpPr>
              <a:cxnSpLocks noChangeShapeType="1"/>
              <a:stCxn id="2136106" idx="2"/>
              <a:endCxn id="2136108" idx="0"/>
            </p:cNvCxnSpPr>
            <p:nvPr/>
          </p:nvCxnSpPr>
          <p:spPr bwMode="auto">
            <a:xfrm flipH="1">
              <a:off x="4693" y="2109"/>
              <a:ext cx="556"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0" name="AutoShape 46"/>
            <p:cNvCxnSpPr>
              <a:cxnSpLocks noChangeShapeType="1"/>
              <a:stCxn id="2136096" idx="2"/>
              <a:endCxn id="2136107" idx="0"/>
            </p:cNvCxnSpPr>
            <p:nvPr/>
          </p:nvCxnSpPr>
          <p:spPr bwMode="auto">
            <a:xfrm>
              <a:off x="4281" y="1579"/>
              <a:ext cx="0" cy="29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1" name="AutoShape 47"/>
            <p:cNvCxnSpPr>
              <a:cxnSpLocks noChangeShapeType="1"/>
              <a:stCxn id="2136107" idx="2"/>
              <a:endCxn id="2136108" idx="0"/>
            </p:cNvCxnSpPr>
            <p:nvPr/>
          </p:nvCxnSpPr>
          <p:spPr bwMode="auto">
            <a:xfrm>
              <a:off x="4281" y="2109"/>
              <a:ext cx="412"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2" name="AutoShape 48"/>
            <p:cNvCxnSpPr>
              <a:cxnSpLocks noChangeShapeType="1"/>
              <a:stCxn id="2136108" idx="1"/>
              <a:endCxn id="2136087" idx="3"/>
            </p:cNvCxnSpPr>
            <p:nvPr/>
          </p:nvCxnSpPr>
          <p:spPr bwMode="auto">
            <a:xfrm flipH="1">
              <a:off x="2673" y="2557"/>
              <a:ext cx="1503" cy="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577591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420" r="31420"/>
          <a:stretch/>
        </p:blipFill>
        <p:spPr>
          <a:xfrm>
            <a:off x="3162300" y="2133992"/>
            <a:ext cx="5867400" cy="3975164"/>
          </a:xfrm>
          <a:prstGeom prst="rect">
            <a:avLst/>
          </a:prstGeom>
        </p:spPr>
      </p:pic>
      <p:sp>
        <p:nvSpPr>
          <p:cNvPr id="5" name="Rectangle 4"/>
          <p:cNvSpPr/>
          <p:nvPr/>
        </p:nvSpPr>
        <p:spPr>
          <a:xfrm>
            <a:off x="5543550" y="6109156"/>
            <a:ext cx="3200400" cy="215444"/>
          </a:xfrm>
          <a:prstGeom prst="rect">
            <a:avLst/>
          </a:prstGeom>
        </p:spPr>
        <p:txBody>
          <a:bodyPr wrap="square">
            <a:spAutoFit/>
          </a:bodyPr>
          <a:lstStyle/>
          <a:p>
            <a:pPr algn="ctr"/>
            <a:r>
              <a:rPr lang="en-US" sz="800" dirty="0">
                <a:solidFill>
                  <a:schemeClr val="bg1"/>
                </a:solidFill>
              </a:rPr>
              <a:t>http://minimalissimo.com/2012/10/black-paintings/</a:t>
            </a:r>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1" y="2144956"/>
            <a:ext cx="4838700" cy="3964200"/>
          </a:xfrm>
        </p:spPr>
      </p:pic>
      <p:sp>
        <p:nvSpPr>
          <p:cNvPr id="7" name="Rectangle 6"/>
          <p:cNvSpPr/>
          <p:nvPr/>
        </p:nvSpPr>
        <p:spPr>
          <a:xfrm>
            <a:off x="1181101" y="6109156"/>
            <a:ext cx="2705100" cy="215444"/>
          </a:xfrm>
          <a:prstGeom prst="rect">
            <a:avLst/>
          </a:prstGeom>
        </p:spPr>
        <p:txBody>
          <a:bodyPr wrap="square">
            <a:spAutoFit/>
          </a:bodyPr>
          <a:lstStyle/>
          <a:p>
            <a:r>
              <a:rPr lang="en-US" sz="800" dirty="0">
                <a:solidFill>
                  <a:schemeClr val="bg1"/>
                </a:solidFill>
              </a:rPr>
              <a:t>http://thesingleroad.blogspot.com/2011_02_01_archive.html</a:t>
            </a:r>
          </a:p>
        </p:txBody>
      </p:sp>
      <p:sp>
        <p:nvSpPr>
          <p:cNvPr id="3" name="Title 2"/>
          <p:cNvSpPr>
            <a:spLocks noGrp="1"/>
          </p:cNvSpPr>
          <p:nvPr>
            <p:ph type="title"/>
          </p:nvPr>
        </p:nvSpPr>
        <p:spPr/>
        <p:txBody>
          <a:bodyPr/>
          <a:lstStyle/>
          <a:p>
            <a:r>
              <a:rPr lang="en-US" dirty="0"/>
              <a:t>A ‘rich’ collection</a:t>
            </a:r>
          </a:p>
        </p:txBody>
      </p:sp>
    </p:spTree>
    <p:extLst>
      <p:ext uri="{BB962C8B-B14F-4D97-AF65-F5344CB8AC3E}">
        <p14:creationId xmlns:p14="http://schemas.microsoft.com/office/powerpoint/2010/main" val="1201216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6050" name="Picture 2" descr="https://image.slidesharecdn.com/5computerscienceandontology-110917095023-phpapp02/95/computer-science-and-ontology-9-728.jpg?cb=1316253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1440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66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320" y="609599"/>
            <a:ext cx="9123680" cy="1561711"/>
          </a:xfrm>
          <a:prstGeom prst="rect">
            <a:avLst/>
          </a:prstGeom>
        </p:spPr>
      </p:pic>
      <p:pic>
        <p:nvPicPr>
          <p:cNvPr id="5" name="Picture 4"/>
          <p:cNvPicPr>
            <a:picLocks noChangeAspect="1"/>
          </p:cNvPicPr>
          <p:nvPr/>
        </p:nvPicPr>
        <p:blipFill>
          <a:blip r:embed="rId3"/>
          <a:stretch>
            <a:fillRect/>
          </a:stretch>
        </p:blipFill>
        <p:spPr>
          <a:xfrm>
            <a:off x="1" y="2171310"/>
            <a:ext cx="9144000" cy="4686690"/>
          </a:xfrm>
          <a:prstGeom prst="rect">
            <a:avLst/>
          </a:prstGeom>
        </p:spPr>
      </p:pic>
    </p:spTree>
    <p:extLst>
      <p:ext uri="{BB962C8B-B14F-4D97-AF65-F5344CB8AC3E}">
        <p14:creationId xmlns:p14="http://schemas.microsoft.com/office/powerpoint/2010/main" val="2200338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63625"/>
          </a:xfrm>
          <a:prstGeom prst="rect">
            <a:avLst/>
          </a:prstGeom>
        </p:spPr>
      </p:pic>
      <p:sp>
        <p:nvSpPr>
          <p:cNvPr id="5" name="Rectangle 4"/>
          <p:cNvSpPr/>
          <p:nvPr/>
        </p:nvSpPr>
        <p:spPr>
          <a:xfrm>
            <a:off x="6819900" y="6211669"/>
            <a:ext cx="2324100" cy="646331"/>
          </a:xfrm>
          <a:prstGeom prst="rect">
            <a:avLst/>
          </a:prstGeom>
        </p:spPr>
        <p:txBody>
          <a:bodyPr wrap="square">
            <a:spAutoFit/>
          </a:bodyPr>
          <a:lstStyle/>
          <a:p>
            <a:r>
              <a:rPr lang="en-US" sz="1200" dirty="0"/>
              <a:t>http://www.thesmokinggun.com/file/springsteen-medical-records-sale</a:t>
            </a:r>
          </a:p>
        </p:txBody>
      </p:sp>
    </p:spTree>
    <p:extLst>
      <p:ext uri="{BB962C8B-B14F-4D97-AF65-F5344CB8AC3E}">
        <p14:creationId xmlns:p14="http://schemas.microsoft.com/office/powerpoint/2010/main" val="2839737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Necessary involvements</a:t>
            </a:r>
          </a:p>
        </p:txBody>
      </p:sp>
      <p:sp>
        <p:nvSpPr>
          <p:cNvPr id="4" name="Oval 3"/>
          <p:cNvSpPr/>
          <p:nvPr/>
        </p:nvSpPr>
        <p:spPr bwMode="auto">
          <a:xfrm>
            <a:off x="762000" y="1676400"/>
            <a:ext cx="4724400" cy="3429000"/>
          </a:xfrm>
          <a:prstGeom prst="ellipse">
            <a:avLst/>
          </a:prstGeom>
          <a:solidFill>
            <a:srgbClr val="00FF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a:ln>
                  <a:noFill/>
                </a:ln>
                <a:solidFill>
                  <a:schemeClr val="bg1"/>
                </a:solidFill>
                <a:effectLst/>
                <a:latin typeface="Times" pitchFamily="122" charset="0"/>
              </a:rPr>
              <a:t>Academia</a:t>
            </a:r>
          </a:p>
        </p:txBody>
      </p:sp>
      <p:sp>
        <p:nvSpPr>
          <p:cNvPr id="5" name="Oval 4"/>
          <p:cNvSpPr/>
          <p:nvPr/>
        </p:nvSpPr>
        <p:spPr bwMode="auto">
          <a:xfrm>
            <a:off x="3657600" y="1676400"/>
            <a:ext cx="4724400" cy="3429000"/>
          </a:xfrm>
          <a:prstGeom prst="ellipse">
            <a:avLst/>
          </a:prstGeom>
          <a:solidFill>
            <a:srgbClr val="FFFF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r>
              <a:rPr lang="en-US" dirty="0">
                <a:solidFill>
                  <a:schemeClr val="bg1"/>
                </a:solidFill>
                <a:latin typeface="Times" pitchFamily="122" charset="0"/>
              </a:rPr>
              <a:t>         Government</a:t>
            </a:r>
          </a:p>
        </p:txBody>
      </p:sp>
      <p:sp>
        <p:nvSpPr>
          <p:cNvPr id="6" name="Oval 5"/>
          <p:cNvSpPr/>
          <p:nvPr/>
        </p:nvSpPr>
        <p:spPr bwMode="auto">
          <a:xfrm>
            <a:off x="685800" y="3124200"/>
            <a:ext cx="4724400" cy="3429000"/>
          </a:xfrm>
          <a:prstGeom prst="ellipse">
            <a:avLst/>
          </a:prstGeom>
          <a:solidFill>
            <a:srgbClr val="FF00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r>
              <a:rPr lang="en-US" dirty="0">
                <a:solidFill>
                  <a:schemeClr val="bg1"/>
                </a:solidFill>
                <a:latin typeface="Times" pitchFamily="122" charset="0"/>
              </a:rPr>
              <a:t>   Industry</a:t>
            </a:r>
          </a:p>
        </p:txBody>
      </p:sp>
      <p:sp>
        <p:nvSpPr>
          <p:cNvPr id="7" name="Oval 6"/>
          <p:cNvSpPr/>
          <p:nvPr/>
        </p:nvSpPr>
        <p:spPr bwMode="auto">
          <a:xfrm>
            <a:off x="3657600" y="3124200"/>
            <a:ext cx="4724400" cy="3429000"/>
          </a:xfrm>
          <a:prstGeom prst="ellipse">
            <a:avLst/>
          </a:prstGeom>
          <a:solidFill>
            <a:srgbClr val="00B0F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r>
              <a:rPr lang="en-US" dirty="0">
                <a:solidFill>
                  <a:schemeClr val="bg1"/>
                </a:solidFill>
                <a:latin typeface="Times" pitchFamily="122" charset="0"/>
              </a:rPr>
              <a:t>            Citizens</a:t>
            </a:r>
          </a:p>
        </p:txBody>
      </p:sp>
    </p:spTree>
    <p:extLst>
      <p:ext uri="{BB962C8B-B14F-4D97-AF65-F5344CB8AC3E}">
        <p14:creationId xmlns:p14="http://schemas.microsoft.com/office/powerpoint/2010/main" val="1194637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ken-tele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079116" cy="51816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733800" y="6491288"/>
            <a:ext cx="533400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800" dirty="0">
                <a:solidFill>
                  <a:schemeClr val="bg1"/>
                </a:solidFill>
              </a:rPr>
              <a:t>http://www.youtube.com/watch?v=-vT1Jm0jKmM </a:t>
            </a:r>
          </a:p>
        </p:txBody>
      </p:sp>
      <p:pic>
        <p:nvPicPr>
          <p:cNvPr id="2" name="doctorex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2438400"/>
            <a:ext cx="6096000" cy="4052888"/>
          </a:xfrm>
          <a:prstGeom prst="rect">
            <a:avLst/>
          </a:prstGeom>
        </p:spPr>
      </p:pic>
      <p:sp>
        <p:nvSpPr>
          <p:cNvPr id="3" name="Title 2"/>
          <p:cNvSpPr>
            <a:spLocks noGrp="1"/>
          </p:cNvSpPr>
          <p:nvPr>
            <p:ph type="title"/>
          </p:nvPr>
        </p:nvSpPr>
        <p:spPr>
          <a:xfrm>
            <a:off x="0" y="762000"/>
            <a:ext cx="9144000" cy="762000"/>
          </a:xfrm>
        </p:spPr>
        <p:txBody>
          <a:bodyPr/>
          <a:lstStyle/>
          <a:p>
            <a:r>
              <a:rPr lang="en-US" sz="3400" dirty="0"/>
              <a:t>A possible end-goal for biomedical informatics</a:t>
            </a:r>
          </a:p>
        </p:txBody>
      </p:sp>
    </p:spTree>
    <p:extLst>
      <p:ext uri="{BB962C8B-B14F-4D97-AF65-F5344CB8AC3E}">
        <p14:creationId xmlns:p14="http://schemas.microsoft.com/office/powerpoint/2010/main" val="11168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r>
              <a:rPr lang="en-US" altLang="en-US"/>
              <a:t>Why should we be surprised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619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04800" y="2057400"/>
            <a:ext cx="6019800" cy="838200"/>
            <a:chOff x="192" y="1296"/>
            <a:chExt cx="3792" cy="528"/>
          </a:xfrm>
        </p:grpSpPr>
        <p:sp>
          <p:nvSpPr>
            <p:cNvPr id="15365" name="Text Box 5"/>
            <p:cNvSpPr txBox="1">
              <a:spLocks noChangeArrowheads="1"/>
            </p:cNvSpPr>
            <p:nvPr/>
          </p:nvSpPr>
          <p:spPr bwMode="auto">
            <a:xfrm>
              <a:off x="192" y="1296"/>
              <a:ext cx="3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A human being with function enhancing electronic implants</a:t>
              </a:r>
            </a:p>
          </p:txBody>
        </p:sp>
        <p:sp>
          <p:nvSpPr>
            <p:cNvPr id="15366" name="Line 6"/>
            <p:cNvSpPr>
              <a:spLocks noChangeShapeType="1"/>
            </p:cNvSpPr>
            <p:nvPr/>
          </p:nvSpPr>
          <p:spPr bwMode="auto">
            <a:xfrm>
              <a:off x="1392" y="1536"/>
              <a:ext cx="720"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67" name="Group 7"/>
          <p:cNvGrpSpPr>
            <a:grpSpLocks/>
          </p:cNvGrpSpPr>
          <p:nvPr/>
        </p:nvGrpSpPr>
        <p:grpSpPr bwMode="auto">
          <a:xfrm>
            <a:off x="152400" y="3505200"/>
            <a:ext cx="4114800" cy="1143000"/>
            <a:chOff x="96" y="2208"/>
            <a:chExt cx="2592" cy="720"/>
          </a:xfrm>
        </p:grpSpPr>
        <p:sp>
          <p:nvSpPr>
            <p:cNvPr id="15368" name="Text Box 8"/>
            <p:cNvSpPr txBox="1">
              <a:spLocks noChangeArrowheads="1"/>
            </p:cNvSpPr>
            <p:nvPr/>
          </p:nvSpPr>
          <p:spPr bwMode="auto">
            <a:xfrm>
              <a:off x="96" y="2208"/>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tiny scanner capable of detecting bodily anomalies</a:t>
              </a:r>
            </a:p>
          </p:txBody>
        </p:sp>
        <p:sp>
          <p:nvSpPr>
            <p:cNvPr id="15369" name="Line 9"/>
            <p:cNvSpPr>
              <a:spLocks noChangeShapeType="1"/>
            </p:cNvSpPr>
            <p:nvPr/>
          </p:nvSpPr>
          <p:spPr bwMode="auto">
            <a:xfrm flipV="1">
              <a:off x="1968" y="2448"/>
              <a:ext cx="720" cy="19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0" name="Line 10"/>
            <p:cNvSpPr>
              <a:spLocks noChangeShapeType="1"/>
            </p:cNvSpPr>
            <p:nvPr/>
          </p:nvSpPr>
          <p:spPr bwMode="auto">
            <a:xfrm>
              <a:off x="1968" y="2640"/>
              <a:ext cx="576"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1" name="Line 11"/>
            <p:cNvSpPr>
              <a:spLocks noChangeShapeType="1"/>
            </p:cNvSpPr>
            <p:nvPr/>
          </p:nvSpPr>
          <p:spPr bwMode="auto">
            <a:xfrm flipV="1">
              <a:off x="1440" y="2640"/>
              <a:ext cx="57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72" name="Group 12"/>
          <p:cNvGrpSpPr>
            <a:grpSpLocks/>
          </p:cNvGrpSpPr>
          <p:nvPr/>
        </p:nvGrpSpPr>
        <p:grpSpPr bwMode="auto">
          <a:xfrm>
            <a:off x="6781800" y="3124200"/>
            <a:ext cx="2209800" cy="2563813"/>
            <a:chOff x="4272" y="1968"/>
            <a:chExt cx="1392" cy="1615"/>
          </a:xfrm>
        </p:grpSpPr>
        <p:sp>
          <p:nvSpPr>
            <p:cNvPr id="15373" name="Text Box 13"/>
            <p:cNvSpPr txBox="1">
              <a:spLocks noChangeArrowheads="1"/>
            </p:cNvSpPr>
            <p:nvPr/>
          </p:nvSpPr>
          <p:spPr bwMode="auto">
            <a:xfrm>
              <a:off x="4608" y="1968"/>
              <a:ext cx="1056"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‘doctor’ who is in fact some sort of computer program capable of making medical diagnoses</a:t>
              </a:r>
            </a:p>
          </p:txBody>
        </p:sp>
        <p:sp>
          <p:nvSpPr>
            <p:cNvPr id="15374" name="Line 14"/>
            <p:cNvSpPr>
              <a:spLocks noChangeShapeType="1"/>
            </p:cNvSpPr>
            <p:nvPr/>
          </p:nvSpPr>
          <p:spPr bwMode="auto">
            <a:xfrm flipH="1" flipV="1">
              <a:off x="4272" y="2448"/>
              <a:ext cx="48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5375" name="Text Box 15"/>
          <p:cNvSpPr txBox="1">
            <a:spLocks noChangeArrowheads="1"/>
          </p:cNvSpPr>
          <p:nvPr/>
        </p:nvSpPr>
        <p:spPr bwMode="auto">
          <a:xfrm>
            <a:off x="1790700" y="6172200"/>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Flawless communication between a human and a computer</a:t>
            </a:r>
          </a:p>
        </p:txBody>
      </p:sp>
    </p:spTree>
    <p:extLst>
      <p:ext uri="{BB962C8B-B14F-4D97-AF65-F5344CB8AC3E}">
        <p14:creationId xmlns:p14="http://schemas.microsoft.com/office/powerpoint/2010/main" val="2472494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down)">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wipe(right)">
                                      <p:cBhvr>
                                        <p:cTn id="12" dur="500"/>
                                        <p:tgtEl>
                                          <p:spTgt spid="15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left)">
                                      <p:cBhvr>
                                        <p:cTn id="17" dur="500"/>
                                        <p:tgtEl>
                                          <p:spTgt spid="15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dissolve">
                                      <p:cBhvr>
                                        <p:cTn id="2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r>
              <a:rPr lang="en-US" altLang="en-US"/>
              <a:t>Or not ?   … towards a bionic eye</a:t>
            </a:r>
          </a:p>
        </p:txBody>
      </p:sp>
      <p:sp>
        <p:nvSpPr>
          <p:cNvPr id="2" name="Content Placeholder 1"/>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3340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32956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ChangeArrowheads="1"/>
          </p:cNvSpPr>
          <p:nvPr/>
        </p:nvSpPr>
        <p:spPr bwMode="auto">
          <a:xfrm>
            <a:off x="6997700" y="6553200"/>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http://bionicvision.org.au/</a:t>
            </a:r>
          </a:p>
        </p:txBody>
      </p:sp>
    </p:spTree>
    <p:extLst>
      <p:ext uri="{BB962C8B-B14F-4D97-AF65-F5344CB8AC3E}">
        <p14:creationId xmlns:p14="http://schemas.microsoft.com/office/powerpoint/2010/main" val="2789067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a:t>Or not ?   … mobile diagnostics</a:t>
            </a:r>
          </a:p>
        </p:txBody>
      </p:sp>
      <p:pic>
        <p:nvPicPr>
          <p:cNvPr id="19459" name="Picture 3" descr="SilhouetteMobile-Med-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1148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562600" y="5334000"/>
            <a:ext cx="2486025"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bg1"/>
                </a:solidFill>
              </a:rPr>
              <a:t>GlucoPack™</a:t>
            </a:r>
          </a:p>
          <a:p>
            <a:endParaRPr lang="en-US" altLang="en-US" sz="1400">
              <a:solidFill>
                <a:schemeClr val="bg1"/>
              </a:solidFill>
            </a:endParaRPr>
          </a:p>
          <a:p>
            <a:r>
              <a:rPr lang="en-US" altLang="en-US" sz="1400">
                <a:solidFill>
                  <a:schemeClr val="bg1"/>
                </a:solidFill>
              </a:rPr>
              <a:t>reads and transmits glucose readings</a:t>
            </a:r>
          </a:p>
        </p:txBody>
      </p:sp>
      <p:sp>
        <p:nvSpPr>
          <p:cNvPr id="19462" name="Rectangle 6"/>
          <p:cNvSpPr>
            <a:spLocks noChangeArrowheads="1"/>
          </p:cNvSpPr>
          <p:nvPr/>
        </p:nvSpPr>
        <p:spPr bwMode="auto">
          <a:xfrm>
            <a:off x="304800" y="5334000"/>
            <a:ext cx="4114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a:solidFill>
                  <a:schemeClr val="bg1"/>
                </a:solidFill>
              </a:rPr>
              <a:t>SilhouetteMobile™</a:t>
            </a:r>
          </a:p>
          <a:p>
            <a:endParaRPr lang="en-GB" altLang="en-US" sz="1400">
              <a:solidFill>
                <a:schemeClr val="bg1"/>
              </a:solidFill>
            </a:endParaRPr>
          </a:p>
          <a:p>
            <a:r>
              <a:rPr lang="en-GB" altLang="en-US" sz="1400">
                <a:solidFill>
                  <a:schemeClr val="bg1"/>
                </a:solidFill>
              </a:rPr>
              <a:t>scans and stores information about a wound's width and depth, which helps nurses track healing over time as new tissue fills in the injury</a:t>
            </a:r>
            <a:endParaRPr lang="en-US" altLang="en-US" sz="1400">
              <a:solidFill>
                <a:schemeClr val="bg1"/>
              </a:solidFill>
            </a:endParaRPr>
          </a:p>
        </p:txBody>
      </p:sp>
    </p:spTree>
    <p:extLst>
      <p:ext uri="{BB962C8B-B14F-4D97-AF65-F5344CB8AC3E}">
        <p14:creationId xmlns:p14="http://schemas.microsoft.com/office/powerpoint/2010/main" val="25895371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pic>
        <p:nvPicPr>
          <p:cNvPr id="5" name="Picture 4"/>
          <p:cNvPicPr>
            <a:picLocks noChangeAspect="1"/>
          </p:cNvPicPr>
          <p:nvPr/>
        </p:nvPicPr>
        <p:blipFill>
          <a:blip r:embed="rId3"/>
          <a:stretch>
            <a:fillRect/>
          </a:stretch>
        </p:blipFill>
        <p:spPr>
          <a:xfrm>
            <a:off x="0" y="633413"/>
            <a:ext cx="9143999" cy="866775"/>
          </a:xfrm>
          <a:prstGeom prst="rect">
            <a:avLst/>
          </a:prstGeom>
        </p:spPr>
      </p:pic>
      <p:sp>
        <p:nvSpPr>
          <p:cNvPr id="6" name="Title 3"/>
          <p:cNvSpPr txBox="1">
            <a:spLocks/>
          </p:cNvSpPr>
          <p:nvPr/>
        </p:nvSpPr>
        <p:spPr>
          <a:xfrm>
            <a:off x="5072232" y="1021979"/>
            <a:ext cx="40386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kern="0">
                <a:solidFill>
                  <a:srgbClr val="16165D"/>
                </a:solidFill>
              </a:rPr>
              <a:t>Internet of Things</a:t>
            </a:r>
            <a:endParaRPr lang="en-US" kern="0" dirty="0">
              <a:solidFill>
                <a:srgbClr val="16165D"/>
              </a:solidFill>
            </a:endParaRPr>
          </a:p>
        </p:txBody>
      </p:sp>
    </p:spTree>
    <p:extLst>
      <p:ext uri="{BB962C8B-B14F-4D97-AF65-F5344CB8AC3E}">
        <p14:creationId xmlns:p14="http://schemas.microsoft.com/office/powerpoint/2010/main" val="3676756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AECF-C028-4146-9108-0991F856C3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C39A5F-03FD-4F48-B11C-C6DBD7948F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19A6AB-D638-45C7-AA21-70D012122D1C}"/>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CF5A6C73-B1DA-464A-92AA-CE5F7F1681EA}"/>
              </a:ext>
            </a:extLst>
          </p:cNvPr>
          <p:cNvSpPr/>
          <p:nvPr/>
        </p:nvSpPr>
        <p:spPr>
          <a:xfrm>
            <a:off x="76200" y="1305580"/>
            <a:ext cx="6858000" cy="307777"/>
          </a:xfrm>
          <a:prstGeom prst="rect">
            <a:avLst/>
          </a:prstGeom>
        </p:spPr>
        <p:txBody>
          <a:bodyPr wrap="square">
            <a:spAutoFit/>
          </a:bodyPr>
          <a:lstStyle/>
          <a:p>
            <a:pPr algn="l"/>
            <a:r>
              <a:rPr lang="en-US" sz="1400" b="0" dirty="0">
                <a:hlinkClick r:id="rId3"/>
              </a:rPr>
              <a:t>https://www.massdevice.com/elon-musks-neuralink-moving-forward-with-brain-implant/</a:t>
            </a:r>
            <a:r>
              <a:rPr lang="en-US" sz="1400" b="0" dirty="0"/>
              <a:t> </a:t>
            </a:r>
          </a:p>
        </p:txBody>
      </p:sp>
    </p:spTree>
    <p:extLst>
      <p:ext uri="{BB962C8B-B14F-4D97-AF65-F5344CB8AC3E}">
        <p14:creationId xmlns:p14="http://schemas.microsoft.com/office/powerpoint/2010/main" val="19528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a:t>Nevertheless, people don’t seem to be impressed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338" r="10338"/>
          <a:stretch/>
        </p:blipFill>
        <p:spPr>
          <a:xfrm>
            <a:off x="-228600" y="2392078"/>
            <a:ext cx="5020613" cy="3347075"/>
          </a:xfrm>
          <a:prstGeom prst="rect">
            <a:avLst/>
          </a:prstGeom>
        </p:spPr>
      </p:pic>
      <p:sp>
        <p:nvSpPr>
          <p:cNvPr id="5" name="Rectangle 4"/>
          <p:cNvSpPr/>
          <p:nvPr/>
        </p:nvSpPr>
        <p:spPr>
          <a:xfrm>
            <a:off x="296213" y="5937386"/>
            <a:ext cx="4572000" cy="246221"/>
          </a:xfrm>
          <a:prstGeom prst="rect">
            <a:avLst/>
          </a:prstGeom>
        </p:spPr>
        <p:txBody>
          <a:bodyPr>
            <a:spAutoFit/>
          </a:bodyPr>
          <a:lstStyle/>
          <a:p>
            <a:r>
              <a:rPr lang="en-US" sz="1000" dirty="0">
                <a:solidFill>
                  <a:schemeClr val="bg1"/>
                </a:solidFill>
              </a:rPr>
              <a:t>http://www.nytimes.com/slideshow/2008/08/01/arts/0801-BLACK_index.html?_r=0</a:t>
            </a:r>
          </a:p>
        </p:txBody>
      </p:sp>
      <p:pic>
        <p:nvPicPr>
          <p:cNvPr id="6" name="Picture 5"/>
          <p:cNvPicPr>
            <a:picLocks noChangeAspect="1"/>
          </p:cNvPicPr>
          <p:nvPr/>
        </p:nvPicPr>
        <p:blipFill>
          <a:blip r:embed="rId3"/>
          <a:stretch>
            <a:fillRect/>
          </a:stretch>
        </p:blipFill>
        <p:spPr>
          <a:xfrm>
            <a:off x="5334000" y="2360824"/>
            <a:ext cx="3475941" cy="3347849"/>
          </a:xfrm>
          <a:prstGeom prst="rect">
            <a:avLst/>
          </a:prstGeom>
        </p:spPr>
      </p:pic>
      <p:sp>
        <p:nvSpPr>
          <p:cNvPr id="8" name="Rectangle 7"/>
          <p:cNvSpPr/>
          <p:nvPr/>
        </p:nvSpPr>
        <p:spPr>
          <a:xfrm>
            <a:off x="5273040" y="5924490"/>
            <a:ext cx="3581400" cy="400110"/>
          </a:xfrm>
          <a:prstGeom prst="rect">
            <a:avLst/>
          </a:prstGeom>
        </p:spPr>
        <p:txBody>
          <a:bodyPr wrap="square">
            <a:spAutoFit/>
          </a:bodyPr>
          <a:lstStyle/>
          <a:p>
            <a:r>
              <a:rPr lang="en-US" sz="1000" dirty="0">
                <a:solidFill>
                  <a:schemeClr val="bg1"/>
                </a:solidFill>
              </a:rPr>
              <a:t>http://www.artbabble.org/video/smarthistory/ad-reinhardt-abstract-painting-1963</a:t>
            </a:r>
          </a:p>
        </p:txBody>
      </p:sp>
    </p:spTree>
    <p:extLst>
      <p:ext uri="{BB962C8B-B14F-4D97-AF65-F5344CB8AC3E}">
        <p14:creationId xmlns:p14="http://schemas.microsoft.com/office/powerpoint/2010/main" val="3944927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r>
              <a:rPr lang="en-US" altLang="en-US"/>
              <a:t>Or not ?   … Transhumanism</a:t>
            </a:r>
          </a:p>
        </p:txBody>
      </p:sp>
      <p:sp>
        <p:nvSpPr>
          <p:cNvPr id="21507" name="Rectangle 3"/>
          <p:cNvSpPr>
            <a:spLocks noGrp="1" noChangeArrowheads="1"/>
          </p:cNvSpPr>
          <p:nvPr>
            <p:ph idx="1"/>
          </p:nvPr>
        </p:nvSpPr>
        <p:spPr>
          <a:xfrm>
            <a:off x="4114800" y="2057400"/>
            <a:ext cx="4800600" cy="4572000"/>
          </a:xfrm>
        </p:spPr>
        <p:txBody>
          <a:bodyPr/>
          <a:lstStyle/>
          <a:p>
            <a:pPr>
              <a:lnSpc>
                <a:spcPct val="90000"/>
              </a:lnSpc>
            </a:pPr>
            <a:r>
              <a:rPr lang="en-GB" altLang="en-US" dirty="0"/>
              <a:t>"</a:t>
            </a:r>
            <a:r>
              <a:rPr lang="en-GB" altLang="en-US" i="1" dirty="0"/>
              <a:t>Philosophies of life that seek the continuation and acceleration of the evolution of intelligent life beyond its currently human form and human limitations by means of science and technology, guided by life-promoting principles and values.</a:t>
            </a:r>
            <a:r>
              <a:rPr lang="en-GB" altLang="en-US" dirty="0"/>
              <a:t>" </a:t>
            </a:r>
            <a:endParaRPr lang="en-US" altLang="en-US" dirty="0"/>
          </a:p>
        </p:txBody>
      </p:sp>
      <p:pic>
        <p:nvPicPr>
          <p:cNvPr id="21508" name="Picture 4" descr="Max Mo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622675"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143000" y="5791200"/>
            <a:ext cx="202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Max More</a:t>
            </a:r>
          </a:p>
        </p:txBody>
      </p:sp>
    </p:spTree>
    <p:extLst>
      <p:ext uri="{BB962C8B-B14F-4D97-AF65-F5344CB8AC3E}">
        <p14:creationId xmlns:p14="http://schemas.microsoft.com/office/powerpoint/2010/main" val="516181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to … mind uploading ?</a:t>
            </a:r>
          </a:p>
        </p:txBody>
      </p:sp>
      <p:pic>
        <p:nvPicPr>
          <p:cNvPr id="25603" name="Picture 3" descr="kurzw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791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62000" y="6324600"/>
            <a:ext cx="478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Ray Kurzweil receives National Medal of Technology (1999).</a:t>
            </a: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31972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773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right)">
                                      <p:cBhvr>
                                        <p:cTn id="7" dur="500"/>
                                        <p:tgtEl>
                                          <p:spTgt spid="2560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 this one</a:t>
            </a:r>
          </a:p>
        </p:txBody>
      </p:sp>
      <p:grpSp>
        <p:nvGrpSpPr>
          <p:cNvPr id="12" name="Group 11"/>
          <p:cNvGrpSpPr/>
          <p:nvPr/>
        </p:nvGrpSpPr>
        <p:grpSpPr>
          <a:xfrm>
            <a:off x="1981200" y="1600200"/>
            <a:ext cx="5334000" cy="5105400"/>
            <a:chOff x="4800600" y="1776796"/>
            <a:chExt cx="4212936" cy="4296188"/>
          </a:xfrm>
        </p:grpSpPr>
        <p:pic>
          <p:nvPicPr>
            <p:cNvPr id="7" name="Picture 6"/>
            <p:cNvPicPr>
              <a:picLocks noChangeAspect="1"/>
            </p:cNvPicPr>
            <p:nvPr/>
          </p:nvPicPr>
          <p:blipFill>
            <a:blip r:embed="rId2"/>
            <a:stretch>
              <a:fillRect/>
            </a:stretch>
          </p:blipFill>
          <p:spPr>
            <a:xfrm>
              <a:off x="4800600" y="1776796"/>
              <a:ext cx="4212936" cy="3322879"/>
            </a:xfrm>
            <a:prstGeom prst="rect">
              <a:avLst/>
            </a:prstGeom>
          </p:spPr>
        </p:pic>
        <p:sp>
          <p:nvSpPr>
            <p:cNvPr id="10" name="Rectangle 9"/>
            <p:cNvSpPr/>
            <p:nvPr/>
          </p:nvSpPr>
          <p:spPr>
            <a:xfrm>
              <a:off x="5041204" y="5099675"/>
              <a:ext cx="3731727" cy="400110"/>
            </a:xfrm>
            <a:prstGeom prst="rect">
              <a:avLst/>
            </a:prstGeom>
          </p:spPr>
          <p:txBody>
            <a:bodyPr wrap="none">
              <a:spAutoFit/>
            </a:bodyPr>
            <a:lstStyle/>
            <a:p>
              <a:r>
                <a:rPr lang="en-US" sz="2000" dirty="0">
                  <a:solidFill>
                    <a:schemeClr val="bg1"/>
                  </a:solidFill>
                </a:rPr>
                <a:t>William O’Brian, August 19, 1967</a:t>
              </a:r>
            </a:p>
          </p:txBody>
        </p:sp>
        <p:sp>
          <p:nvSpPr>
            <p:cNvPr id="11" name="Rectangle 10"/>
            <p:cNvSpPr/>
            <p:nvPr/>
          </p:nvSpPr>
          <p:spPr>
            <a:xfrm>
              <a:off x="5181600" y="5518986"/>
              <a:ext cx="3352800" cy="553998"/>
            </a:xfrm>
            <a:prstGeom prst="rect">
              <a:avLst/>
            </a:prstGeom>
          </p:spPr>
          <p:txBody>
            <a:bodyPr wrap="square">
              <a:spAutoFit/>
            </a:bodyPr>
            <a:lstStyle/>
            <a:p>
              <a:r>
                <a:rPr lang="en-US" sz="1000" dirty="0">
                  <a:solidFill>
                    <a:schemeClr val="bg1"/>
                  </a:solidFill>
                </a:rPr>
                <a:t>http://www.newyorker.com/online/blogs/culture/2013/12/slide-show-ad-reinhardts-cartoons-make-an-appearance-at-at-david-zwirner.html#slide_ss_0=1</a:t>
              </a:r>
            </a:p>
          </p:txBody>
        </p:sp>
      </p:grpSp>
    </p:spTree>
    <p:extLst>
      <p:ext uri="{BB962C8B-B14F-4D97-AF65-F5344CB8AC3E}">
        <p14:creationId xmlns:p14="http://schemas.microsoft.com/office/powerpoint/2010/main" val="396068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is what you can get away with</a:t>
            </a:r>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sp>
        <p:nvSpPr>
          <p:cNvPr id="7" name="Rectangle 6"/>
          <p:cNvSpPr/>
          <p:nvPr/>
        </p:nvSpPr>
        <p:spPr>
          <a:xfrm>
            <a:off x="2362200" y="5940623"/>
            <a:ext cx="4572000" cy="307777"/>
          </a:xfrm>
          <a:prstGeom prst="rect">
            <a:avLst/>
          </a:prstGeom>
        </p:spPr>
        <p:txBody>
          <a:bodyPr>
            <a:spAutoFit/>
          </a:bodyPr>
          <a:lstStyle/>
          <a:p>
            <a:r>
              <a:rPr lang="en-US" sz="1400" dirty="0">
                <a:solidFill>
                  <a:schemeClr val="bg1"/>
                </a:solidFill>
              </a:rPr>
              <a:t>http://www.azquotes.com/quote/356243</a:t>
            </a:r>
          </a:p>
        </p:txBody>
      </p:sp>
    </p:spTree>
    <p:extLst>
      <p:ext uri="{BB962C8B-B14F-4D97-AF65-F5344CB8AC3E}">
        <p14:creationId xmlns:p14="http://schemas.microsoft.com/office/powerpoint/2010/main" val="3966305866"/>
      </p:ext>
    </p:extLst>
  </p:cSld>
  <p:clrMapOvr>
    <a:masterClrMapping/>
  </p:clrMapOvr>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27652</TotalTime>
  <Words>2603</Words>
  <Application>Microsoft Office PowerPoint</Application>
  <PresentationFormat>On-screen Show (4:3)</PresentationFormat>
  <Paragraphs>643</Paragraphs>
  <Slides>71</Slides>
  <Notes>30</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5" baseType="lpstr">
      <vt:lpstr>Batang</vt:lpstr>
      <vt:lpstr>ＭＳ 明朝</vt:lpstr>
      <vt:lpstr>ＭＳ Ｐゴシック</vt:lpstr>
      <vt:lpstr>Arial</vt:lpstr>
      <vt:lpstr>Georgia</vt:lpstr>
      <vt:lpstr>Helvetica</vt:lpstr>
      <vt:lpstr>Segoe Script</vt:lpstr>
      <vt:lpstr>Times</vt:lpstr>
      <vt:lpstr>Times New Roman</vt:lpstr>
      <vt:lpstr>Trebuchet MS</vt:lpstr>
      <vt:lpstr>Verdana</vt:lpstr>
      <vt:lpstr>Wingdings</vt:lpstr>
      <vt:lpstr>2014-Indianapolis</vt:lpstr>
      <vt:lpstr>Photo Editor-foto</vt:lpstr>
      <vt:lpstr>Biomedical Informatics as a discipline:  technologies and applications  Lecture in BMI199: What is Biomedical Informatics? Sept 17, 2021 on-line, University at Buffalo</vt:lpstr>
      <vt:lpstr>I’m in biomedical informatics</vt:lpstr>
      <vt:lpstr>Art ?</vt:lpstr>
      <vt:lpstr>Art?         Depends on who the creator is.</vt:lpstr>
      <vt:lpstr>For sale</vt:lpstr>
      <vt:lpstr>A ‘rich’ collection</vt:lpstr>
      <vt:lpstr>Nevertheless, people don’t seem to be impressed</vt:lpstr>
      <vt:lpstr>Except this one</vt:lpstr>
      <vt:lpstr>Art is what you can get away with</vt:lpstr>
      <vt:lpstr>Art is what you can get away with</vt:lpstr>
      <vt:lpstr>Biomedical Informatics</vt:lpstr>
      <vt:lpstr>Biomedical Informatics</vt:lpstr>
      <vt:lpstr>Interdisciplinary Nature of Biomedical Informatics: the main stream view</vt:lpstr>
      <vt:lpstr>Interdisciplinary Nature of Biomedical Informatics: UB Department of BMI’s view </vt:lpstr>
      <vt:lpstr>Biomedical Informatics in Perspective</vt:lpstr>
      <vt:lpstr>Biomedical Informatics in Perspective</vt:lpstr>
      <vt:lpstr>Subdiscipline: Bio-informatics</vt:lpstr>
      <vt:lpstr>PowerPoint Presentation</vt:lpstr>
      <vt:lpstr>Combinations: Health Informatics</vt:lpstr>
      <vt:lpstr>Combinations: Pharmacogenomics</vt:lpstr>
      <vt:lpstr>Combinations: Consumer health</vt:lpstr>
      <vt:lpstr>Combinations: Biomolecular imaging</vt:lpstr>
      <vt:lpstr>Combinations: Translational Informatics</vt:lpstr>
      <vt:lpstr>PowerPoint Presentation</vt:lpstr>
      <vt:lpstr>UB BMI Divisions</vt:lpstr>
      <vt:lpstr>UB BMI Divisions</vt:lpstr>
      <vt:lpstr>PowerPoint Presentation</vt:lpstr>
      <vt:lpstr>Biomedical Informatics</vt:lpstr>
      <vt:lpstr>Current mainstream informatics thinking</vt:lpstr>
      <vt:lpstr>Current mainstream informatics thinking</vt:lpstr>
      <vt:lpstr>Current mainstream informatics thinking</vt:lpstr>
      <vt:lpstr>Where do data come from?</vt:lpstr>
      <vt:lpstr>Generalization: data generation and use</vt:lpstr>
      <vt:lpstr>Where do data come from?</vt:lpstr>
      <vt:lpstr>Where do data come from?</vt:lpstr>
      <vt:lpstr>Generalization: data generation and use</vt:lpstr>
      <vt:lpstr>Reality as benchmark for data organization and representation</vt:lpstr>
      <vt:lpstr>Biomedical Informatics</vt:lpstr>
      <vt:lpstr>Electronic health records</vt:lpstr>
      <vt:lpstr>What it tried to solve first</vt:lpstr>
      <vt:lpstr>PowerPoint Presentation</vt:lpstr>
      <vt:lpstr>What it solved next</vt:lpstr>
      <vt:lpstr>PowerPoint Presentation</vt:lpstr>
      <vt:lpstr>Attention to functionality (US)</vt:lpstr>
      <vt:lpstr>PowerPoint Presentation</vt:lpstr>
      <vt:lpstr>Clinical Decision Support</vt:lpstr>
      <vt:lpstr>PowerPoint Presentation</vt:lpstr>
      <vt:lpstr>PowerPoint Presentation</vt:lpstr>
      <vt:lpstr>Patient Portals</vt:lpstr>
      <vt:lpstr>Semantic interoperability</vt:lpstr>
      <vt:lpstr>PowerPoint Presentation</vt:lpstr>
      <vt:lpstr>Careers in Biomedical Informatics</vt:lpstr>
      <vt:lpstr>HIMMS Conferences</vt:lpstr>
      <vt:lpstr>PowerPoint Presentation</vt:lpstr>
      <vt:lpstr>Positions &amp; salaries going up dramatically !</vt:lpstr>
      <vt:lpstr>PowerPoint Presentation</vt:lpstr>
      <vt:lpstr>Open BMI positions New York State</vt:lpstr>
      <vt:lpstr>Short personal history</vt:lpstr>
      <vt:lpstr>A trajectory of mixes and mingles …</vt:lpstr>
      <vt:lpstr>PowerPoint Presentation</vt:lpstr>
      <vt:lpstr>PowerPoint Presentation</vt:lpstr>
      <vt:lpstr>PowerPoint Presentation</vt:lpstr>
      <vt:lpstr>Necessary involvements</vt:lpstr>
      <vt:lpstr>A possible end-goal for biomedical informatics</vt:lpstr>
      <vt:lpstr>Why should we be surprised ?</vt:lpstr>
      <vt:lpstr>Or not ?   … towards a bionic eye</vt:lpstr>
      <vt:lpstr>Or not ?   … mobile diagnostics</vt:lpstr>
      <vt:lpstr>PowerPoint Presentation</vt:lpstr>
      <vt:lpstr>PowerPoint Presentation</vt:lpstr>
      <vt:lpstr>Or not ?   … Transhumanism</vt:lpstr>
      <vt:lpstr>to … mind uploading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Reviewer</cp:lastModifiedBy>
  <cp:revision>1247</cp:revision>
  <dcterms:created xsi:type="dcterms:W3CDTF">1601-01-01T00:00:00Z</dcterms:created>
  <dcterms:modified xsi:type="dcterms:W3CDTF">2021-09-16T19:26:19Z</dcterms:modified>
</cp:coreProperties>
</file>