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74"/>
  </p:notesMasterIdLst>
  <p:sldIdLst>
    <p:sldId id="1339" r:id="rId2"/>
    <p:sldId id="1392" r:id="rId3"/>
    <p:sldId id="1443" r:id="rId4"/>
    <p:sldId id="1393" r:id="rId5"/>
    <p:sldId id="1394" r:id="rId6"/>
    <p:sldId id="1398" r:id="rId7"/>
    <p:sldId id="1395" r:id="rId8"/>
    <p:sldId id="1396" r:id="rId9"/>
    <p:sldId id="1400" r:id="rId10"/>
    <p:sldId id="1399" r:id="rId11"/>
    <p:sldId id="1401" r:id="rId12"/>
    <p:sldId id="1344" r:id="rId13"/>
    <p:sldId id="1367" r:id="rId14"/>
    <p:sldId id="1369" r:id="rId15"/>
    <p:sldId id="1368" r:id="rId16"/>
    <p:sldId id="1370" r:id="rId17"/>
    <p:sldId id="1373" r:id="rId18"/>
    <p:sldId id="1378" r:id="rId19"/>
    <p:sldId id="1431" r:id="rId20"/>
    <p:sldId id="1379" r:id="rId21"/>
    <p:sldId id="1380" r:id="rId22"/>
    <p:sldId id="1381" r:id="rId23"/>
    <p:sldId id="1382" r:id="rId24"/>
    <p:sldId id="1377" r:id="rId25"/>
    <p:sldId id="1413" r:id="rId26"/>
    <p:sldId id="1383" r:id="rId27"/>
    <p:sldId id="1384" r:id="rId28"/>
    <p:sldId id="1414" r:id="rId29"/>
    <p:sldId id="1403" r:id="rId30"/>
    <p:sldId id="1345" r:id="rId31"/>
    <p:sldId id="1346" r:id="rId32"/>
    <p:sldId id="1347" r:id="rId33"/>
    <p:sldId id="1350" r:id="rId34"/>
    <p:sldId id="1404" r:id="rId35"/>
    <p:sldId id="1406" r:id="rId36"/>
    <p:sldId id="1372" r:id="rId37"/>
    <p:sldId id="1407" r:id="rId38"/>
    <p:sldId id="1405" r:id="rId39"/>
    <p:sldId id="1408" r:id="rId40"/>
    <p:sldId id="1409" r:id="rId41"/>
    <p:sldId id="1415" r:id="rId42"/>
    <p:sldId id="1418" r:id="rId43"/>
    <p:sldId id="1417" r:id="rId44"/>
    <p:sldId id="1410" r:id="rId45"/>
    <p:sldId id="1437" r:id="rId46"/>
    <p:sldId id="1411" r:id="rId47"/>
    <p:sldId id="1432" r:id="rId48"/>
    <p:sldId id="1433" r:id="rId49"/>
    <p:sldId id="1434" r:id="rId50"/>
    <p:sldId id="1436" r:id="rId51"/>
    <p:sldId id="1430" r:id="rId52"/>
    <p:sldId id="1438" r:id="rId53"/>
    <p:sldId id="1385" r:id="rId54"/>
    <p:sldId id="1389" r:id="rId55"/>
    <p:sldId id="1439" r:id="rId56"/>
    <p:sldId id="1440" r:id="rId57"/>
    <p:sldId id="1446" r:id="rId58"/>
    <p:sldId id="1441" r:id="rId59"/>
    <p:sldId id="1390" r:id="rId60"/>
    <p:sldId id="1391" r:id="rId61"/>
    <p:sldId id="1412" r:id="rId62"/>
    <p:sldId id="1435" r:id="rId63"/>
    <p:sldId id="1416" r:id="rId64"/>
    <p:sldId id="1426" r:id="rId65"/>
    <p:sldId id="1419" r:id="rId66"/>
    <p:sldId id="1420" r:id="rId67"/>
    <p:sldId id="1421" r:id="rId68"/>
    <p:sldId id="1422" r:id="rId69"/>
    <p:sldId id="1428" r:id="rId70"/>
    <p:sldId id="1447" r:id="rId71"/>
    <p:sldId id="1423" r:id="rId72"/>
    <p:sldId id="1425" r:id="rId73"/>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5D"/>
    <a:srgbClr val="FF0066"/>
    <a:srgbClr val="FFFF66"/>
    <a:srgbClr val="00FF00"/>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autoAdjust="0"/>
    <p:restoredTop sz="95507" autoAdjust="0"/>
  </p:normalViewPr>
  <p:slideViewPr>
    <p:cSldViewPr>
      <p:cViewPr varScale="1">
        <p:scale>
          <a:sx n="106" d="100"/>
          <a:sy n="106" d="100"/>
        </p:scale>
        <p:origin x="13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858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508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534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4958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330497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31</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87353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39928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17258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34</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a:p>
        </p:txBody>
      </p:sp>
    </p:spTree>
    <p:extLst>
      <p:ext uri="{BB962C8B-B14F-4D97-AF65-F5344CB8AC3E}">
        <p14:creationId xmlns:p14="http://schemas.microsoft.com/office/powerpoint/2010/main" val="31242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151183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780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extLst>
      <p:ext uri="{BB962C8B-B14F-4D97-AF65-F5344CB8AC3E}">
        <p14:creationId xmlns:p14="http://schemas.microsoft.com/office/powerpoint/2010/main" val="2983974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a:p>
        </p:txBody>
      </p:sp>
    </p:spTree>
    <p:extLst>
      <p:ext uri="{BB962C8B-B14F-4D97-AF65-F5344CB8AC3E}">
        <p14:creationId xmlns:p14="http://schemas.microsoft.com/office/powerpoint/2010/main" val="364752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38</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a:p>
        </p:txBody>
      </p:sp>
    </p:spTree>
    <p:extLst>
      <p:ext uri="{BB962C8B-B14F-4D97-AF65-F5344CB8AC3E}">
        <p14:creationId xmlns:p14="http://schemas.microsoft.com/office/powerpoint/2010/main" val="781616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798E4-C809-493F-8C89-E39418AC2997}" type="slidenum">
              <a:rPr lang="en-US" sz="1200" b="0"/>
              <a:pPr eaLnBrk="1" hangingPunct="1"/>
              <a:t>59</a:t>
            </a:fld>
            <a:endParaRPr 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p>
        </p:txBody>
      </p:sp>
    </p:spTree>
    <p:extLst>
      <p:ext uri="{BB962C8B-B14F-4D97-AF65-F5344CB8AC3E}">
        <p14:creationId xmlns:p14="http://schemas.microsoft.com/office/powerpoint/2010/main" val="284901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9873A-D0A3-4651-983A-874C0DE25257}" type="slidenum">
              <a:rPr lang="en-US"/>
              <a:pPr/>
              <a:t>60</a:t>
            </a:fld>
            <a:endParaRPr lang="en-US"/>
          </a:p>
        </p:txBody>
      </p:sp>
      <p:sp>
        <p:nvSpPr>
          <p:cNvPr id="2137090" name="Rectangle 2"/>
          <p:cNvSpPr>
            <a:spLocks noGrp="1" noRot="1" noChangeAspect="1" noChangeArrowheads="1" noTextEdit="1"/>
          </p:cNvSpPr>
          <p:nvPr>
            <p:ph type="sldImg"/>
          </p:nvPr>
        </p:nvSpPr>
        <p:spPr>
          <a:ln/>
        </p:spPr>
      </p:sp>
      <p:sp>
        <p:nvSpPr>
          <p:cNvPr id="213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719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65</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842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66</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8750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67</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741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68</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185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71</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22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8437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72</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596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840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123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2172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4239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6454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954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93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346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Tree>
    <p:extLst>
      <p:ext uri="{BB962C8B-B14F-4D97-AF65-F5344CB8AC3E}">
        <p14:creationId xmlns:p14="http://schemas.microsoft.com/office/powerpoint/2010/main" val="14112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2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85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4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002"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003"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a:t>Click icon to add table</a:t>
            </a:r>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59.png"/><Relationship Id="rId18" Type="http://schemas.openxmlformats.org/officeDocument/2006/relationships/image" Target="../media/image62.jpeg"/><Relationship Id="rId26" Type="http://schemas.openxmlformats.org/officeDocument/2006/relationships/image" Target="../media/image67.png"/><Relationship Id="rId3" Type="http://schemas.openxmlformats.org/officeDocument/2006/relationships/notesSlide" Target="../notesSlides/notesSlide23.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54.png"/><Relationship Id="rId12" Type="http://schemas.openxmlformats.org/officeDocument/2006/relationships/image" Target="../media/image58.jpeg"/><Relationship Id="rId17" Type="http://schemas.openxmlformats.org/officeDocument/2006/relationships/image" Target="../media/image50.png"/><Relationship Id="rId25" Type="http://schemas.openxmlformats.org/officeDocument/2006/relationships/hyperlink" Target="http://nl.prorec.be/index.cfm" TargetMode="External"/><Relationship Id="rId2" Type="http://schemas.openxmlformats.org/officeDocument/2006/relationships/slideLayout" Target="../slideLayouts/slideLayout10.xml"/><Relationship Id="rId16" Type="http://schemas.openxmlformats.org/officeDocument/2006/relationships/oleObject" Target="../embeddings/oleObject3.bin"/><Relationship Id="rId20" Type="http://schemas.openxmlformats.org/officeDocument/2006/relationships/image" Target="../media/image63.jpeg"/><Relationship Id="rId1" Type="http://schemas.openxmlformats.org/officeDocument/2006/relationships/vmlDrawing" Target="../drawings/vmlDrawing2.vml"/><Relationship Id="rId6" Type="http://schemas.openxmlformats.org/officeDocument/2006/relationships/image" Target="../media/image53.jpeg"/><Relationship Id="rId11" Type="http://schemas.openxmlformats.org/officeDocument/2006/relationships/image" Target="../media/image57.jpeg"/><Relationship Id="rId24" Type="http://schemas.openxmlformats.org/officeDocument/2006/relationships/image" Target="../media/image66.png"/><Relationship Id="rId5" Type="http://schemas.openxmlformats.org/officeDocument/2006/relationships/image" Target="../media/image52.jpeg"/><Relationship Id="rId15" Type="http://schemas.openxmlformats.org/officeDocument/2006/relationships/image" Target="../media/image61.jpeg"/><Relationship Id="rId23" Type="http://schemas.openxmlformats.org/officeDocument/2006/relationships/image" Target="../media/image65.png"/><Relationship Id="rId10" Type="http://schemas.openxmlformats.org/officeDocument/2006/relationships/image" Target="../media/image56.png"/><Relationship Id="rId19" Type="http://schemas.openxmlformats.org/officeDocument/2006/relationships/hyperlink" Target="http://www.ifomis.org/" TargetMode="External"/><Relationship Id="rId4" Type="http://schemas.openxmlformats.org/officeDocument/2006/relationships/image" Target="../media/image51.png"/><Relationship Id="rId9" Type="http://schemas.openxmlformats.org/officeDocument/2006/relationships/image" Target="../media/image55.jpeg"/><Relationship Id="rId14" Type="http://schemas.openxmlformats.org/officeDocument/2006/relationships/image" Target="../media/image60.png"/><Relationship Id="rId22"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5.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www.massdevice.com/elon-musks-neuralink-moving-forward-with-brain-implant/" TargetMode="External"/><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895600"/>
          </a:xfrm>
        </p:spPr>
        <p:txBody>
          <a:bodyPr/>
          <a:lstStyle/>
          <a:p>
            <a:pPr>
              <a:tabLst>
                <a:tab pos="5376863" algn="l"/>
              </a:tabLst>
            </a:pPr>
            <a:r>
              <a:rPr lang="en-US" sz="4000" dirty="0"/>
              <a:t>Biomedical Informatics as a discipline: </a:t>
            </a:r>
            <a:br>
              <a:rPr lang="en-US" sz="4000" dirty="0"/>
            </a:br>
            <a:r>
              <a:rPr lang="en-US" sz="4000" dirty="0"/>
              <a:t>technologies and applications</a:t>
            </a:r>
            <a:br>
              <a:rPr lang="en-US" sz="3200" dirty="0"/>
            </a:br>
            <a:br>
              <a:rPr lang="en-US" sz="3200" dirty="0"/>
            </a:br>
            <a:r>
              <a:rPr lang="en-GB" sz="1800" dirty="0">
                <a:latin typeface="Times New Roman" panose="02020603050405020304" pitchFamily="18" charset="0"/>
                <a:cs typeface="Times New Roman" panose="02020603050405020304" pitchFamily="18" charset="0"/>
              </a:rPr>
              <a:t>Lecture in BMI199: </a:t>
            </a:r>
            <a:r>
              <a:rPr lang="en-US" sz="1800" i="1" dirty="0">
                <a:latin typeface="Times New Roman" panose="02020603050405020304" pitchFamily="18" charset="0"/>
                <a:cs typeface="Times New Roman" panose="02020603050405020304" pitchFamily="18" charset="0"/>
              </a:rPr>
              <a:t>What is Biomedical Informatics?</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Sept 10, 2020</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on-line, </a:t>
            </a:r>
            <a:r>
              <a:rPr lang="en-US" sz="1800" dirty="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a:ea typeface="ＭＳ 明朝" pitchFamily="49" charset="-128"/>
              </a:rPr>
              <a:t>Werner CEUSTERS, MD</a:t>
            </a:r>
            <a:endParaRPr lang="en-GB" altLang="ja-JP" sz="2800" b="1" baseline="30000" dirty="0">
              <a:ea typeface="ＭＳ 明朝" pitchFamily="49" charset="-128"/>
            </a:endParaRPr>
          </a:p>
          <a:p>
            <a:pPr defTabSz="566738" eaLnBrk="1" hangingPunct="1">
              <a:lnSpc>
                <a:spcPct val="120000"/>
              </a:lnSpc>
            </a:pPr>
            <a:endParaRPr lang="en-US" altLang="ja-JP" sz="1800" b="1" dirty="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a:ea typeface="ＭＳ 明朝" pitchFamily="49" charset="-128"/>
              </a:rPr>
              <a:t>Ontology Research Group, </a:t>
            </a:r>
            <a:r>
              <a:rPr lang="en-GB" altLang="ja-JP" sz="1800" i="1" dirty="0" err="1">
                <a:ea typeface="ＭＳ 明朝" pitchFamily="49" charset="-128"/>
              </a:rPr>
              <a:t>Center</a:t>
            </a:r>
            <a:r>
              <a:rPr lang="en-GB" altLang="ja-JP" sz="1800" i="1" dirty="0">
                <a:ea typeface="ＭＳ 明朝" pitchFamily="49" charset="-128"/>
              </a:rPr>
              <a:t> of Excellence in Bioinformatics and Life Sciences,</a:t>
            </a:r>
          </a:p>
          <a:p>
            <a:pPr defTabSz="566738" eaLnBrk="1" hangingPunct="1">
              <a:lnSpc>
                <a:spcPct val="120000"/>
              </a:lnSpc>
            </a:pPr>
            <a:r>
              <a:rPr lang="en-GB" altLang="ja-JP" sz="1800" i="1" dirty="0">
                <a:ea typeface="ＭＳ 明朝" pitchFamily="49" charset="-128"/>
              </a:rPr>
              <a:t>University at Buffalo, NY, USA</a:t>
            </a:r>
          </a:p>
          <a:p>
            <a:pPr defTabSz="566738" eaLnBrk="1" hangingPunct="1">
              <a:lnSpc>
                <a:spcPct val="80000"/>
              </a:lnSpc>
            </a:pPr>
            <a:endParaRPr lang="en-US" altLang="ja-JP" sz="2000" i="1" dirty="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is what you can get away with</a:t>
            </a:r>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sp>
        <p:nvSpPr>
          <p:cNvPr id="7" name="Rectangle 6"/>
          <p:cNvSpPr/>
          <p:nvPr/>
        </p:nvSpPr>
        <p:spPr>
          <a:xfrm>
            <a:off x="2362200" y="5940623"/>
            <a:ext cx="4572000" cy="307777"/>
          </a:xfrm>
          <a:prstGeom prst="rect">
            <a:avLst/>
          </a:prstGeom>
        </p:spPr>
        <p:txBody>
          <a:bodyPr>
            <a:spAutoFit/>
          </a:bodyPr>
          <a:lstStyle/>
          <a:p>
            <a:r>
              <a:rPr lang="en-US" sz="1400" dirty="0">
                <a:solidFill>
                  <a:schemeClr val="bg1"/>
                </a:solidFill>
              </a:rPr>
              <a:t>http://www.azquotes.com/quote/356243</a:t>
            </a:r>
          </a:p>
        </p:txBody>
      </p:sp>
    </p:spTree>
    <p:extLst>
      <p:ext uri="{BB962C8B-B14F-4D97-AF65-F5344CB8AC3E}">
        <p14:creationId xmlns:p14="http://schemas.microsoft.com/office/powerpoint/2010/main" val="3966305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is what you can get away with</a:t>
            </a:r>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83" b="19283"/>
          <a:stretch/>
        </p:blipFill>
        <p:spPr>
          <a:xfrm>
            <a:off x="304799" y="1752600"/>
            <a:ext cx="3424715" cy="3962400"/>
          </a:xfrm>
          <a:prstGeom prst="rect">
            <a:avLst/>
          </a:prstGeom>
        </p:spPr>
      </p:pic>
      <p:sp>
        <p:nvSpPr>
          <p:cNvPr id="3" name="Rectangle 2"/>
          <p:cNvSpPr/>
          <p:nvPr/>
        </p:nvSpPr>
        <p:spPr bwMode="auto">
          <a:xfrm>
            <a:off x="3729514" y="1752600"/>
            <a:ext cx="5033486"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4" name="TextBox 3"/>
          <p:cNvSpPr txBox="1"/>
          <p:nvPr/>
        </p:nvSpPr>
        <p:spPr>
          <a:xfrm>
            <a:off x="4346711" y="2057400"/>
            <a:ext cx="3950365" cy="1384995"/>
          </a:xfrm>
          <a:prstGeom prst="rect">
            <a:avLst/>
          </a:prstGeom>
          <a:noFill/>
        </p:spPr>
        <p:txBody>
          <a:bodyPr wrap="square" rtlCol="0">
            <a:spAutoFit/>
          </a:bodyPr>
          <a:lstStyle/>
          <a:p>
            <a:r>
              <a:rPr lang="en-US" sz="2800" dirty="0">
                <a:solidFill>
                  <a:schemeClr val="bg1"/>
                </a:solidFill>
              </a:rPr>
              <a:t>Biomedical informatics is not something you can get easily away with.</a:t>
            </a:r>
          </a:p>
        </p:txBody>
      </p:sp>
      <p:sp>
        <p:nvSpPr>
          <p:cNvPr id="8" name="TextBox 7"/>
          <p:cNvSpPr txBox="1"/>
          <p:nvPr/>
        </p:nvSpPr>
        <p:spPr>
          <a:xfrm>
            <a:off x="4911091" y="4038600"/>
            <a:ext cx="2821605" cy="369332"/>
          </a:xfrm>
          <a:prstGeom prst="rect">
            <a:avLst/>
          </a:prstGeom>
          <a:noFill/>
        </p:spPr>
        <p:txBody>
          <a:bodyPr wrap="none" rtlCol="0">
            <a:spAutoFit/>
          </a:bodyPr>
          <a:lstStyle/>
          <a:p>
            <a:r>
              <a:rPr lang="en-US" sz="1800" dirty="0">
                <a:solidFill>
                  <a:schemeClr val="bg1"/>
                </a:solidFill>
                <a:latin typeface="Segoe Script" panose="020B0504020000000003" pitchFamily="34" charset="0"/>
              </a:rPr>
              <a:t>-  Werner Ceusters  -</a:t>
            </a:r>
          </a:p>
        </p:txBody>
      </p:sp>
    </p:spTree>
    <p:extLst>
      <p:ext uri="{BB962C8B-B14F-4D97-AF65-F5344CB8AC3E}">
        <p14:creationId xmlns:p14="http://schemas.microsoft.com/office/powerpoint/2010/main" val="2937416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866366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157043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the main stream view</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095330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Informatics</a:t>
            </a: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a:p>
            <a:pPr algn="ctr" eaLnBrk="1" hangingPunct="1">
              <a:spcBef>
                <a:spcPct val="0"/>
              </a:spcBef>
              <a:buFontTx/>
              <a:buNone/>
            </a:pPr>
            <a:r>
              <a:rPr lang="en-US" altLang="en-US" sz="1800" dirty="0">
                <a:solidFill>
                  <a:schemeClr val="bg1"/>
                </a:solidFill>
              </a:rPr>
              <a:t>Of Science</a:t>
            </a: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(Biomedical)</a:t>
            </a:r>
          </a:p>
          <a:p>
            <a:pPr algn="ctr" eaLnBrk="1" hangingPunct="1">
              <a:spcBef>
                <a:spcPct val="0"/>
              </a:spcBef>
              <a:buFontTx/>
              <a:buNone/>
            </a:pPr>
            <a:r>
              <a:rPr lang="en-US" altLang="en-US" sz="1800" dirty="0">
                <a:solidFill>
                  <a:schemeClr val="bg1"/>
                </a:solidFill>
              </a:rPr>
              <a:t>Ontology</a:t>
            </a: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Human factors</a:t>
            </a:r>
          </a:p>
          <a:p>
            <a:pPr algn="ctr" eaLnBrk="1" hangingPunct="1">
              <a:spcBef>
                <a:spcPct val="0"/>
              </a:spcBef>
              <a:buFontTx/>
              <a:buNone/>
            </a:pPr>
            <a:r>
              <a:rPr lang="en-US" altLang="en-US" sz="1800" dirty="0">
                <a:solidFill>
                  <a:schemeClr val="bg1"/>
                </a:solidFill>
              </a:rPr>
              <a:t>ergonomics</a:t>
            </a: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710781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Sociotechnical and Human Centered </a:t>
              </a:r>
            </a:p>
            <a:p>
              <a:pPr algn="ctr" eaLnBrk="1" hangingPunct="1">
                <a:spcBef>
                  <a:spcPct val="0"/>
                </a:spcBef>
                <a:buFontTx/>
                <a:buNone/>
              </a:pPr>
              <a:r>
                <a:rPr lang="en-US" altLang="en-US" sz="1800" b="1" dirty="0">
                  <a:solidFill>
                    <a:schemeClr val="bg1"/>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Imaging</a:t>
              </a: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38674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318414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a:latin typeface="Arial" panose="020B0604020202020204" pitchFamily="34" charset="0"/>
                <a:cs typeface="Arial" panose="020B0604020202020204" pitchFamily="34" charset="0"/>
              </a:rPr>
              <a:t>Subdiscipline</a:t>
            </a:r>
            <a:r>
              <a:rPr lang="en-US" altLang="en-US" sz="3600" b="1" dirty="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p>
          <a:p>
            <a:pPr algn="ctr" eaLnBrk="1" hangingPunct="1">
              <a:spcBef>
                <a:spcPct val="0"/>
              </a:spcBef>
              <a:buFontTx/>
              <a:buNone/>
            </a:pPr>
            <a:r>
              <a:rPr lang="en-US" altLang="en-US" sz="2800" dirty="0">
                <a:solidFill>
                  <a:srgbClr val="FFC000"/>
                </a:solidFill>
              </a:rPr>
              <a:t>Bioinformatics</a:t>
            </a: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2242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6286500"/>
          </a:xfrm>
        </p:spPr>
      </p:pic>
      <p:sp>
        <p:nvSpPr>
          <p:cNvPr id="5" name="Rectangle 4"/>
          <p:cNvSpPr/>
          <p:nvPr/>
        </p:nvSpPr>
        <p:spPr>
          <a:xfrm>
            <a:off x="251637" y="6550223"/>
            <a:ext cx="8763000" cy="307777"/>
          </a:xfrm>
          <a:prstGeom prst="rect">
            <a:avLst/>
          </a:prstGeom>
        </p:spPr>
        <p:txBody>
          <a:bodyPr wrap="square">
            <a:spAutoFit/>
          </a:bodyPr>
          <a:lstStyle/>
          <a:p>
            <a:r>
              <a:rPr lang="en-US" sz="1400" dirty="0"/>
              <a:t>A Bioinformatics Pep Talk David </a:t>
            </a:r>
            <a:r>
              <a:rPr lang="en-US" sz="1400" dirty="0" err="1"/>
              <a:t>Wishart</a:t>
            </a:r>
            <a:r>
              <a:rPr lang="en-US" sz="1400" dirty="0"/>
              <a:t> University of Alberta. http://slideplayer.com/slide/4545718/</a:t>
            </a:r>
          </a:p>
        </p:txBody>
      </p:sp>
    </p:spTree>
    <p:extLst>
      <p:ext uri="{BB962C8B-B14F-4D97-AF65-F5344CB8AC3E}">
        <p14:creationId xmlns:p14="http://schemas.microsoft.com/office/powerpoint/2010/main" val="915719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in biomedical informatics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49412"/>
            <a:ext cx="3667125" cy="4876800"/>
          </a:xfrm>
          <a:prstGeom prst="rect">
            <a:avLst/>
          </a:prstGeom>
        </p:spPr>
      </p:pic>
      <p:sp>
        <p:nvSpPr>
          <p:cNvPr id="5" name="Rectangle 4"/>
          <p:cNvSpPr/>
          <p:nvPr/>
        </p:nvSpPr>
        <p:spPr>
          <a:xfrm>
            <a:off x="38100" y="6526212"/>
            <a:ext cx="9067800" cy="276999"/>
          </a:xfrm>
          <a:prstGeom prst="rect">
            <a:avLst/>
          </a:prstGeom>
        </p:spPr>
        <p:txBody>
          <a:bodyPr wrap="square">
            <a:spAutoFit/>
          </a:bodyPr>
          <a:lstStyle/>
          <a:p>
            <a:r>
              <a:rPr lang="en-US" sz="1200" dirty="0">
                <a:solidFill>
                  <a:schemeClr val="bg1"/>
                </a:solidFill>
              </a:rPr>
              <a:t>Nov 13, 2017: https://3.bp.blogspot.com/_FuYHZ06Yub8/S7OgCrNfIBI/AAAAAAAACsc/a0547FtS47s/s1600/confused-face2.jpg</a:t>
            </a:r>
          </a:p>
        </p:txBody>
      </p:sp>
    </p:spTree>
    <p:extLst>
      <p:ext uri="{BB962C8B-B14F-4D97-AF65-F5344CB8AC3E}">
        <p14:creationId xmlns:p14="http://schemas.microsoft.com/office/powerpoint/2010/main" val="36011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76561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2197101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425338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95202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Tree>
    <p:extLst>
      <p:ext uri="{BB962C8B-B14F-4D97-AF65-F5344CB8AC3E}">
        <p14:creationId xmlns:p14="http://schemas.microsoft.com/office/powerpoint/2010/main" val="588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Tree>
    <p:extLst>
      <p:ext uri="{BB962C8B-B14F-4D97-AF65-F5344CB8AC3E}">
        <p14:creationId xmlns:p14="http://schemas.microsoft.com/office/powerpoint/2010/main" val="2784667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11004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4036188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6200" y="609600"/>
            <a:ext cx="9220199" cy="2724150"/>
          </a:xfrm>
          <a:prstGeom prst="rect">
            <a:avLst/>
          </a:prstGeom>
        </p:spPr>
      </p:pic>
      <p:sp>
        <p:nvSpPr>
          <p:cNvPr id="10" name="Rectangle 9"/>
          <p:cNvSpPr/>
          <p:nvPr/>
        </p:nvSpPr>
        <p:spPr bwMode="auto">
          <a:xfrm>
            <a:off x="0" y="2624771"/>
            <a:ext cx="4495800" cy="42332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1525524" y="2653796"/>
            <a:ext cx="704850" cy="4143375"/>
          </a:xfrm>
          <a:prstGeom prst="rect">
            <a:avLst/>
          </a:prstGeom>
        </p:spPr>
      </p:pic>
      <p:pic>
        <p:nvPicPr>
          <p:cNvPr id="4" name="Picture 3"/>
          <p:cNvPicPr>
            <a:picLocks noChangeAspect="1"/>
          </p:cNvPicPr>
          <p:nvPr/>
        </p:nvPicPr>
        <p:blipFill>
          <a:blip r:embed="rId4"/>
          <a:stretch>
            <a:fillRect/>
          </a:stretch>
        </p:blipFill>
        <p:spPr>
          <a:xfrm>
            <a:off x="80795" y="2646777"/>
            <a:ext cx="733425" cy="4143375"/>
          </a:xfrm>
          <a:prstGeom prst="rect">
            <a:avLst/>
          </a:prstGeom>
        </p:spPr>
      </p:pic>
      <p:pic>
        <p:nvPicPr>
          <p:cNvPr id="5" name="Picture 4"/>
          <p:cNvPicPr>
            <a:picLocks noChangeAspect="1"/>
          </p:cNvPicPr>
          <p:nvPr/>
        </p:nvPicPr>
        <p:blipFill>
          <a:blip r:embed="rId5"/>
          <a:stretch>
            <a:fillRect/>
          </a:stretch>
        </p:blipFill>
        <p:spPr>
          <a:xfrm>
            <a:off x="800481" y="2624771"/>
            <a:ext cx="726059" cy="4143375"/>
          </a:xfrm>
          <a:prstGeom prst="rect">
            <a:avLst/>
          </a:prstGeom>
        </p:spPr>
      </p:pic>
      <p:pic>
        <p:nvPicPr>
          <p:cNvPr id="7" name="Picture 6"/>
          <p:cNvPicPr>
            <a:picLocks noChangeAspect="1"/>
          </p:cNvPicPr>
          <p:nvPr/>
        </p:nvPicPr>
        <p:blipFill>
          <a:blip r:embed="rId6"/>
          <a:stretch>
            <a:fillRect/>
          </a:stretch>
        </p:blipFill>
        <p:spPr>
          <a:xfrm>
            <a:off x="2228180" y="2642666"/>
            <a:ext cx="733425" cy="4143375"/>
          </a:xfrm>
          <a:prstGeom prst="rect">
            <a:avLst/>
          </a:prstGeom>
        </p:spPr>
      </p:pic>
      <p:pic>
        <p:nvPicPr>
          <p:cNvPr id="8" name="Picture 7"/>
          <p:cNvPicPr>
            <a:picLocks noChangeAspect="1"/>
          </p:cNvPicPr>
          <p:nvPr/>
        </p:nvPicPr>
        <p:blipFill>
          <a:blip r:embed="rId7"/>
          <a:stretch>
            <a:fillRect/>
          </a:stretch>
        </p:blipFill>
        <p:spPr>
          <a:xfrm>
            <a:off x="2963733" y="2638556"/>
            <a:ext cx="723900" cy="4162425"/>
          </a:xfrm>
          <a:prstGeom prst="rect">
            <a:avLst/>
          </a:prstGeom>
        </p:spPr>
      </p:pic>
      <p:pic>
        <p:nvPicPr>
          <p:cNvPr id="9" name="Picture 8"/>
          <p:cNvPicPr>
            <a:picLocks noChangeAspect="1"/>
          </p:cNvPicPr>
          <p:nvPr/>
        </p:nvPicPr>
        <p:blipFill>
          <a:blip r:embed="rId8"/>
          <a:stretch>
            <a:fillRect/>
          </a:stretch>
        </p:blipFill>
        <p:spPr>
          <a:xfrm>
            <a:off x="3682047" y="2629851"/>
            <a:ext cx="723900" cy="4143375"/>
          </a:xfrm>
          <a:prstGeom prst="rect">
            <a:avLst/>
          </a:prstGeom>
        </p:spPr>
      </p:pic>
      <p:pic>
        <p:nvPicPr>
          <p:cNvPr id="12" name="Picture 11"/>
          <p:cNvPicPr>
            <a:picLocks noChangeAspect="1"/>
          </p:cNvPicPr>
          <p:nvPr/>
        </p:nvPicPr>
        <p:blipFill>
          <a:blip r:embed="rId9"/>
          <a:stretch>
            <a:fillRect/>
          </a:stretch>
        </p:blipFill>
        <p:spPr>
          <a:xfrm>
            <a:off x="4497928" y="1981200"/>
            <a:ext cx="4646072" cy="4876800"/>
          </a:xfrm>
          <a:prstGeom prst="rect">
            <a:avLst/>
          </a:prstGeom>
        </p:spPr>
      </p:pic>
    </p:spTree>
    <p:extLst>
      <p:ext uri="{BB962C8B-B14F-4D97-AF65-F5344CB8AC3E}">
        <p14:creationId xmlns:p14="http://schemas.microsoft.com/office/powerpoint/2010/main" val="4019906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99863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you read the paper, so you know!</a:t>
            </a:r>
          </a:p>
        </p:txBody>
      </p:sp>
      <p:sp>
        <p:nvSpPr>
          <p:cNvPr id="3" name="Content Placeholder 2"/>
          <p:cNvSpPr>
            <a:spLocks noGrp="1"/>
          </p:cNvSpPr>
          <p:nvPr>
            <p:ph idx="1"/>
          </p:nvPr>
        </p:nvSpPr>
        <p:spPr>
          <a:xfrm>
            <a:off x="228600" y="2438400"/>
            <a:ext cx="8686800" cy="4191000"/>
          </a:xfrm>
        </p:spPr>
        <p:txBody>
          <a:bodyPr/>
          <a:lstStyle/>
          <a:p>
            <a:pPr algn="ctr"/>
            <a:r>
              <a:rPr lang="en-US" b="1" dirty="0"/>
              <a:t>Elmer V. </a:t>
            </a:r>
            <a:r>
              <a:rPr lang="en-US" b="1" dirty="0" err="1"/>
              <a:t>Bernstam</a:t>
            </a:r>
            <a:r>
              <a:rPr lang="en-US" b="1" dirty="0"/>
              <a:t>, Jack W. Smith, </a:t>
            </a:r>
            <a:r>
              <a:rPr lang="en-US" dirty="0"/>
              <a:t>and </a:t>
            </a:r>
            <a:r>
              <a:rPr lang="en-US" b="1" dirty="0"/>
              <a:t>Todd R. Johnson</a:t>
            </a:r>
          </a:p>
          <a:p>
            <a:pPr algn="ctr"/>
            <a:r>
              <a:rPr lang="en-US" b="1" dirty="0"/>
              <a:t>What is biomedical informatics?</a:t>
            </a:r>
          </a:p>
          <a:p>
            <a:pPr algn="ctr"/>
            <a:r>
              <a:rPr lang="en-US" i="1" dirty="0"/>
              <a:t>J Biomed Inform</a:t>
            </a:r>
            <a:r>
              <a:rPr lang="en-US" dirty="0"/>
              <a:t>. 2010 February ; 43(1): 104.</a:t>
            </a:r>
          </a:p>
          <a:p>
            <a:pPr algn="ctr"/>
            <a:endParaRPr lang="en-US" dirty="0"/>
          </a:p>
          <a:p>
            <a:pPr algn="ctr"/>
            <a:endParaRPr lang="en-US" dirty="0"/>
          </a:p>
          <a:p>
            <a:pPr algn="ctr"/>
            <a:r>
              <a:rPr lang="en-US" sz="4800" dirty="0"/>
              <a:t>Quiz!</a:t>
            </a:r>
          </a:p>
          <a:p>
            <a:pPr algn="ctr"/>
            <a:r>
              <a:rPr lang="en-US" sz="3600" dirty="0"/>
              <a:t>(closed book)</a:t>
            </a:r>
          </a:p>
        </p:txBody>
      </p:sp>
    </p:spTree>
    <p:extLst>
      <p:ext uri="{BB962C8B-B14F-4D97-AF65-F5344CB8AC3E}">
        <p14:creationId xmlns:p14="http://schemas.microsoft.com/office/powerpoint/2010/main" val="3808006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Current</a:t>
            </a:r>
            <a:r>
              <a:rPr lang="nl-BE" altLang="en-US" dirty="0"/>
              <a:t> mainstream </a:t>
            </a:r>
            <a:r>
              <a:rPr lang="nl-BE" altLang="en-US" dirty="0" err="1"/>
              <a:t>informatics</a:t>
            </a:r>
            <a:r>
              <a:rPr lang="nl-BE" altLang="en-US" dirty="0"/>
              <a:t> thinking</a:t>
            </a:r>
            <a:endParaRPr lang="en-GB" altLang="en-US" dirty="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227665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Current</a:t>
            </a:r>
            <a:r>
              <a:rPr lang="nl-BE" altLang="en-US" dirty="0"/>
              <a:t> mainstream </a:t>
            </a:r>
            <a:r>
              <a:rPr lang="nl-BE" altLang="en-US" dirty="0" err="1"/>
              <a:t>informatics</a:t>
            </a:r>
            <a:r>
              <a:rPr lang="nl-BE" altLang="en-US" dirty="0"/>
              <a:t> thinking</a:t>
            </a:r>
            <a:endParaRPr lang="en-GB" altLang="en-US" dirty="0"/>
          </a:p>
        </p:txBody>
      </p:sp>
    </p:spTree>
    <p:extLst>
      <p:ext uri="{BB962C8B-B14F-4D97-AF65-F5344CB8AC3E}">
        <p14:creationId xmlns:p14="http://schemas.microsoft.com/office/powerpoint/2010/main" val="2661247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Current</a:t>
            </a:r>
            <a:r>
              <a:rPr lang="nl-BE" altLang="en-US" dirty="0"/>
              <a:t> mainstream </a:t>
            </a:r>
            <a:r>
              <a:rPr lang="nl-BE" altLang="en-US" dirty="0" err="1"/>
              <a:t>informatics</a:t>
            </a:r>
            <a:r>
              <a:rPr lang="nl-BE" altLang="en-US" dirty="0"/>
              <a:t> thinking</a:t>
            </a:r>
            <a:endParaRPr lang="en-GB" altLang="en-US" dirty="0"/>
          </a:p>
        </p:txBody>
      </p:sp>
    </p:spTree>
    <p:extLst>
      <p:ext uri="{BB962C8B-B14F-4D97-AF65-F5344CB8AC3E}">
        <p14:creationId xmlns:p14="http://schemas.microsoft.com/office/powerpoint/2010/main" val="143983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Where</a:t>
            </a:r>
            <a:r>
              <a:rPr lang="nl-BE" altLang="en-US" dirty="0"/>
              <a:t> do data </a:t>
            </a:r>
            <a:r>
              <a:rPr lang="nl-BE" altLang="en-US" dirty="0" err="1"/>
              <a:t>come</a:t>
            </a:r>
            <a:r>
              <a:rPr lang="nl-BE" altLang="en-US" dirty="0"/>
              <a:t> </a:t>
            </a:r>
            <a:r>
              <a:rPr lang="nl-BE" altLang="en-US" dirty="0" err="1"/>
              <a:t>from</a:t>
            </a:r>
            <a:r>
              <a:rPr lang="nl-BE" altLang="en-US" dirty="0"/>
              <a:t>?</a:t>
            </a:r>
            <a:endParaRPr lang="en-GB" altLang="en-US" dirty="0"/>
          </a:p>
        </p:txBody>
      </p:sp>
    </p:spTree>
    <p:extLst>
      <p:ext uri="{BB962C8B-B14F-4D97-AF65-F5344CB8AC3E}">
        <p14:creationId xmlns:p14="http://schemas.microsoft.com/office/powerpoint/2010/main" val="3028000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1243825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our</a:t>
              </a:r>
              <a:r>
                <a:rPr lang="nl-BE" altLang="en-US" sz="2000" b="0" dirty="0">
                  <a:solidFill>
                    <a:schemeClr val="bg1"/>
                  </a:solidFill>
                </a:rPr>
                <a:t> data </a:t>
              </a:r>
              <a:r>
                <a:rPr lang="nl-BE" altLang="en-US" sz="2000" b="0" dirty="0" err="1">
                  <a:solidFill>
                    <a:schemeClr val="bg1"/>
                  </a:solidFill>
                </a:rPr>
                <a:t>correspond</a:t>
              </a:r>
              <a:r>
                <a:rPr lang="nl-BE" altLang="en-US" sz="2000" b="0" dirty="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reality</a:t>
              </a:r>
              <a:r>
                <a:rPr lang="nl-BE" altLang="en-US" sz="2000" b="0" dirty="0">
                  <a:solidFill>
                    <a:schemeClr val="bg1"/>
                  </a:solidFill>
                </a:rPr>
                <a:t> 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a:solidFill>
                    <a:schemeClr val="bg1"/>
                  </a:solidFill>
                </a:rPr>
                <a:t>they</a:t>
              </a:r>
              <a:r>
                <a:rPr lang="nl-BE" altLang="en-US" sz="2000" b="0" dirty="0">
                  <a:solidFill>
                    <a:schemeClr val="bg1"/>
                  </a:solidFill>
                </a:rPr>
                <a:t> are 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Where</a:t>
            </a:r>
            <a:r>
              <a:rPr lang="nl-BE" altLang="en-US" dirty="0"/>
              <a:t> do data </a:t>
            </a:r>
            <a:r>
              <a:rPr lang="nl-BE" altLang="en-US" dirty="0" err="1"/>
              <a:t>come</a:t>
            </a:r>
            <a:r>
              <a:rPr lang="nl-BE" altLang="en-US" dirty="0"/>
              <a:t> </a:t>
            </a:r>
            <a:r>
              <a:rPr lang="nl-BE" altLang="en-US" dirty="0" err="1"/>
              <a:t>from</a:t>
            </a:r>
            <a:r>
              <a:rPr lang="nl-BE" altLang="en-US" dirty="0"/>
              <a:t>?</a:t>
            </a:r>
            <a:endParaRPr lang="en-GB" altLang="en-US" dirty="0"/>
          </a:p>
        </p:txBody>
      </p:sp>
    </p:spTree>
    <p:extLst>
      <p:ext uri="{BB962C8B-B14F-4D97-AF65-F5344CB8AC3E}">
        <p14:creationId xmlns:p14="http://schemas.microsoft.com/office/powerpoint/2010/main" val="149381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our</a:t>
              </a:r>
              <a:r>
                <a:rPr lang="nl-BE" altLang="en-US" sz="2000" b="0" dirty="0">
                  <a:solidFill>
                    <a:schemeClr val="bg1"/>
                  </a:solidFill>
                </a:rPr>
                <a:t> data </a:t>
              </a:r>
              <a:r>
                <a:rPr lang="nl-BE" altLang="en-US" sz="2000" b="0" dirty="0" err="1">
                  <a:solidFill>
                    <a:schemeClr val="bg1"/>
                  </a:solidFill>
                </a:rPr>
                <a:t>correspond</a:t>
              </a:r>
              <a:r>
                <a:rPr lang="nl-BE" altLang="en-US" sz="2000" b="0" dirty="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a:solidFill>
                    <a:schemeClr val="bg1"/>
                  </a:solidFill>
                </a:rPr>
                <a:t>parts</a:t>
              </a:r>
              <a:r>
                <a:rPr lang="nl-BE" altLang="en-US" sz="2000" b="0" dirty="0">
                  <a:solidFill>
                    <a:schemeClr val="bg1"/>
                  </a:solidFill>
                </a:rPr>
                <a:t> of </a:t>
              </a:r>
              <a:r>
                <a:rPr lang="nl-BE" altLang="en-US" sz="2000" b="0" dirty="0" err="1">
                  <a:solidFill>
                    <a:schemeClr val="bg1"/>
                  </a:solidFill>
                </a:rPr>
                <a:t>reality</a:t>
              </a:r>
              <a:r>
                <a:rPr lang="nl-BE" altLang="en-US" sz="2000" b="0" dirty="0">
                  <a:solidFill>
                    <a:schemeClr val="bg1"/>
                  </a:solidFill>
                </a:rPr>
                <a:t> 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a:solidFill>
                    <a:schemeClr val="bg1"/>
                  </a:solidFill>
                </a:rPr>
                <a:t>they</a:t>
              </a:r>
              <a:r>
                <a:rPr lang="nl-BE" altLang="en-US" sz="2000" b="0" dirty="0">
                  <a:solidFill>
                    <a:schemeClr val="bg1"/>
                  </a:solidFill>
                </a:rPr>
                <a:t> are 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a:t>Where</a:t>
            </a:r>
            <a:r>
              <a:rPr lang="nl-BE" altLang="en-US" dirty="0"/>
              <a:t> do data </a:t>
            </a:r>
            <a:r>
              <a:rPr lang="nl-BE" altLang="en-US" dirty="0" err="1"/>
              <a:t>come</a:t>
            </a:r>
            <a:r>
              <a:rPr lang="nl-BE" altLang="en-US" dirty="0"/>
              <a:t> </a:t>
            </a:r>
            <a:r>
              <a:rPr lang="nl-BE" altLang="en-US" dirty="0" err="1"/>
              <a:t>from</a:t>
            </a:r>
            <a:r>
              <a:rPr lang="nl-BE" altLang="en-US" dirty="0"/>
              <a:t>?</a:t>
            </a:r>
            <a:endParaRPr lang="en-GB" altLang="en-US" dirty="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rgbClr val="1FE115"/>
                </a:solidFill>
              </a:rPr>
              <a:t>Ontology</a:t>
            </a:r>
          </a:p>
        </p:txBody>
      </p:sp>
    </p:spTree>
    <p:extLst>
      <p:ext uri="{BB962C8B-B14F-4D97-AF65-F5344CB8AC3E}">
        <p14:creationId xmlns:p14="http://schemas.microsoft.com/office/powerpoint/2010/main" val="383435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348862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000066"/>
              </a:solidFill>
              <a:effectLst/>
              <a:latin typeface="Times New Roman" pitchFamily="18" charset="0"/>
            </a:endParaRPr>
          </a:p>
        </p:txBody>
      </p:sp>
    </p:spTree>
    <p:extLst>
      <p:ext uri="{BB962C8B-B14F-4D97-AF65-F5344CB8AC3E}">
        <p14:creationId xmlns:p14="http://schemas.microsoft.com/office/powerpoint/2010/main" val="1953434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87195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0"/>
            <a:ext cx="4427220" cy="4699809"/>
          </a:xfrm>
          <a:prstGeom prst="rect">
            <a:avLst/>
          </a:prstGeom>
        </p:spPr>
      </p:pic>
      <p:sp>
        <p:nvSpPr>
          <p:cNvPr id="9" name="Rectangle 8"/>
          <p:cNvSpPr/>
          <p:nvPr/>
        </p:nvSpPr>
        <p:spPr>
          <a:xfrm>
            <a:off x="4724400" y="6324600"/>
            <a:ext cx="3813810" cy="153888"/>
          </a:xfrm>
          <a:prstGeom prst="rect">
            <a:avLst/>
          </a:prstGeom>
        </p:spPr>
        <p:txBody>
          <a:bodyPr wrap="square">
            <a:spAutoFit/>
          </a:bodyPr>
          <a:lstStyle/>
          <a:p>
            <a:r>
              <a:rPr lang="en-US" sz="400" dirty="0">
                <a:solidFill>
                  <a:schemeClr val="bg1"/>
                </a:solidFill>
              </a:rPr>
              <a:t>http://painting.about.com/od/famouspainters/ig/famous-paintings/Ad-Reinhardt-.htm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9" y="1524000"/>
            <a:ext cx="3548062" cy="4718462"/>
          </a:xfrm>
          <a:prstGeom prst="rect">
            <a:avLst/>
          </a:prstGeom>
        </p:spPr>
      </p:pic>
      <p:sp>
        <p:nvSpPr>
          <p:cNvPr id="11" name="Rectangle 10"/>
          <p:cNvSpPr/>
          <p:nvPr/>
        </p:nvSpPr>
        <p:spPr>
          <a:xfrm>
            <a:off x="439738" y="6202680"/>
            <a:ext cx="3667125" cy="584775"/>
          </a:xfrm>
          <a:prstGeom prst="rect">
            <a:avLst/>
          </a:prstGeom>
        </p:spPr>
        <p:txBody>
          <a:bodyPr wrap="square">
            <a:spAutoFit/>
          </a:bodyPr>
          <a:lstStyle/>
          <a:p>
            <a:r>
              <a:rPr lang="en-US" sz="1200" dirty="0">
                <a:solidFill>
                  <a:schemeClr val="bg1"/>
                </a:solidFill>
              </a:rPr>
              <a:t>Nov 13, 2017: https://3.bp.blogspot.com/_</a:t>
            </a:r>
            <a:r>
              <a:rPr lang="en-US" sz="800" dirty="0">
                <a:solidFill>
                  <a:schemeClr val="bg1"/>
                </a:solidFill>
              </a:rPr>
              <a:t>FuYHZ06Yub8/S7OgCrNfIBI/AAAAAAAACsc/a0547FtS47s/s1600/confused-face2.jpg</a:t>
            </a:r>
          </a:p>
        </p:txBody>
      </p:sp>
    </p:spTree>
    <p:extLst>
      <p:ext uri="{BB962C8B-B14F-4D97-AF65-F5344CB8AC3E}">
        <p14:creationId xmlns:p14="http://schemas.microsoft.com/office/powerpoint/2010/main" val="1486884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health records</a:t>
            </a:r>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Tree>
    <p:extLst>
      <p:ext uri="{BB962C8B-B14F-4D97-AF65-F5344CB8AC3E}">
        <p14:creationId xmlns:p14="http://schemas.microsoft.com/office/powerpoint/2010/main" val="2382279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tried to solve first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Tree>
    <p:extLst>
      <p:ext uri="{BB962C8B-B14F-4D97-AF65-F5344CB8AC3E}">
        <p14:creationId xmlns:p14="http://schemas.microsoft.com/office/powerpoint/2010/main" val="355909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Tree>
    <p:extLst>
      <p:ext uri="{BB962C8B-B14F-4D97-AF65-F5344CB8AC3E}">
        <p14:creationId xmlns:p14="http://schemas.microsoft.com/office/powerpoint/2010/main" val="2989540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a:solidFill>
                  <a:srgbClr val="16165D"/>
                </a:solidFill>
              </a:rPr>
              <a:t>What it solved next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Tree>
    <p:extLst>
      <p:ext uri="{BB962C8B-B14F-4D97-AF65-F5344CB8AC3E}">
        <p14:creationId xmlns:p14="http://schemas.microsoft.com/office/powerpoint/2010/main" val="91775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69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to functionality (US)</a:t>
            </a:r>
          </a:p>
        </p:txBody>
      </p:sp>
      <p:sp>
        <p:nvSpPr>
          <p:cNvPr id="5" name="Content Placeholder 4"/>
          <p:cNvSpPr>
            <a:spLocks noGrp="1"/>
          </p:cNvSpPr>
          <p:nvPr>
            <p:ph idx="1"/>
          </p:nvPr>
        </p:nvSpPr>
        <p:spPr>
          <a:xfrm>
            <a:off x="228600" y="1981200"/>
            <a:ext cx="8839200" cy="4648200"/>
          </a:xfrm>
        </p:spPr>
        <p:txBody>
          <a:bodyPr/>
          <a:lstStyle/>
          <a:p>
            <a:r>
              <a:rPr lang="en-US" dirty="0"/>
              <a:t>		      </a:t>
            </a:r>
            <a:r>
              <a:rPr lang="en-US" dirty="0">
                <a:sym typeface="Wingdings" panose="05000000000000000000" pitchFamily="2" charset="2"/>
              </a:rPr>
              <a:t> </a:t>
            </a:r>
            <a:r>
              <a:rPr lang="en-US" dirty="0"/>
              <a:t>Billing	</a:t>
            </a:r>
          </a:p>
          <a:p>
            <a:endParaRPr lang="en-US" dirty="0"/>
          </a:p>
          <a:p>
            <a:r>
              <a:rPr lang="en-US" dirty="0"/>
              <a:t>				</a:t>
            </a:r>
            <a:r>
              <a:rPr lang="en-US" dirty="0">
                <a:sym typeface="Wingdings" panose="05000000000000000000" pitchFamily="2" charset="2"/>
              </a:rPr>
              <a:t> Practice management</a:t>
            </a:r>
          </a:p>
          <a:p>
            <a:endParaRPr lang="en-US" dirty="0">
              <a:sym typeface="Wingdings" panose="05000000000000000000" pitchFamily="2" charset="2"/>
            </a:endParaRPr>
          </a:p>
          <a:p>
            <a:r>
              <a:rPr lang="en-US" dirty="0">
                <a:sym typeface="Wingdings" panose="05000000000000000000" pitchFamily="2" charset="2"/>
              </a:rPr>
              <a:t>					   Lab results</a:t>
            </a:r>
          </a:p>
          <a:p>
            <a:endParaRPr lang="en-US" sz="1400" dirty="0">
              <a:sym typeface="Wingdings" panose="05000000000000000000" pitchFamily="2" charset="2"/>
            </a:endParaRPr>
          </a:p>
          <a:p>
            <a:r>
              <a:rPr lang="en-US" dirty="0">
                <a:sym typeface="Wingdings" panose="05000000000000000000" pitchFamily="2" charset="2"/>
              </a:rPr>
              <a:t>						     </a:t>
            </a:r>
            <a:r>
              <a:rPr lang="en-US" dirty="0" err="1">
                <a:sym typeface="Wingdings" panose="05000000000000000000" pitchFamily="2" charset="2"/>
              </a:rPr>
              <a:t>ePrescribing</a:t>
            </a:r>
            <a:endParaRPr lang="en-US" dirty="0">
              <a:sym typeface="Wingdings" panose="05000000000000000000" pitchFamily="2" charset="2"/>
            </a:endParaRPr>
          </a:p>
          <a:p>
            <a:endParaRPr lang="en-US" sz="1200" dirty="0">
              <a:sym typeface="Wingdings" panose="05000000000000000000" pitchFamily="2" charset="2"/>
            </a:endParaRPr>
          </a:p>
          <a:p>
            <a:r>
              <a:rPr lang="en-US" dirty="0">
                <a:sym typeface="Wingdings" panose="05000000000000000000" pitchFamily="2" charset="2"/>
              </a:rPr>
              <a:t>							       Regulations</a:t>
            </a:r>
          </a:p>
          <a:p>
            <a:endParaRPr lang="en-US" dirty="0">
              <a:sym typeface="Wingdings" panose="05000000000000000000" pitchFamily="2" charset="2"/>
            </a:endParaRPr>
          </a:p>
          <a:p>
            <a:r>
              <a:rPr lang="en-US" dirty="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1145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00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Decision Support</a:t>
            </a:r>
          </a:p>
        </p:txBody>
      </p:sp>
      <p:pic>
        <p:nvPicPr>
          <p:cNvPr id="4" name="Content Placeholder 3"/>
          <p:cNvPicPr>
            <a:picLocks noGrp="1" noChangeAspect="1"/>
          </p:cNvPicPr>
          <p:nvPr>
            <p:ph idx="1"/>
          </p:nvPr>
        </p:nvPicPr>
        <p:blipFill>
          <a:blip r:embed="rId2"/>
          <a:stretch>
            <a:fillRect/>
          </a:stretch>
        </p:blipFill>
        <p:spPr>
          <a:xfrm>
            <a:off x="533400" y="1600200"/>
            <a:ext cx="8153400" cy="4957656"/>
          </a:xfrm>
          <a:prstGeom prst="rect">
            <a:avLst/>
          </a:prstGeom>
        </p:spPr>
      </p:pic>
    </p:spTree>
    <p:extLst>
      <p:ext uri="{BB962C8B-B14F-4D97-AF65-F5344CB8AC3E}">
        <p14:creationId xmlns:p14="http://schemas.microsoft.com/office/powerpoint/2010/main" val="1053308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p>
          <a:p>
            <a:pPr algn="r"/>
            <a:r>
              <a:rPr lang="en-US" sz="1200" dirty="0"/>
              <a:t>acmg-developing-decision-support-tools-non-geneticist-docs-secondary-findings</a:t>
            </a:r>
          </a:p>
        </p:txBody>
      </p:sp>
    </p:spTree>
    <p:extLst>
      <p:ext uri="{BB962C8B-B14F-4D97-AF65-F5344CB8AC3E}">
        <p14:creationId xmlns:p14="http://schemas.microsoft.com/office/powerpoint/2010/main" val="516540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Tree>
    <p:extLst>
      <p:ext uri="{BB962C8B-B14F-4D97-AF65-F5344CB8AC3E}">
        <p14:creationId xmlns:p14="http://schemas.microsoft.com/office/powerpoint/2010/main" val="3385628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762000"/>
            <a:ext cx="8650224" cy="762000"/>
          </a:xfrm>
        </p:spPr>
        <p:txBody>
          <a:bodyPr/>
          <a:lstStyle/>
          <a:p>
            <a:r>
              <a:rPr lang="en-US" sz="3200" dirty="0"/>
              <a:t>Art?         Depends on who the creator 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1676400"/>
            <a:ext cx="4306824" cy="4572000"/>
          </a:xfrm>
          <a:prstGeom prst="rect">
            <a:avLst/>
          </a:prstGeom>
        </p:spPr>
      </p:pic>
      <p:sp>
        <p:nvSpPr>
          <p:cNvPr id="7" name="Rectangle 6"/>
          <p:cNvSpPr/>
          <p:nvPr/>
        </p:nvSpPr>
        <p:spPr>
          <a:xfrm>
            <a:off x="4953000" y="5586680"/>
            <a:ext cx="3962400" cy="892552"/>
          </a:xfrm>
          <a:prstGeom prst="rect">
            <a:avLst/>
          </a:prstGeom>
        </p:spPr>
        <p:txBody>
          <a:bodyPr wrap="square">
            <a:spAutoFit/>
          </a:bodyPr>
          <a:lstStyle/>
          <a:p>
            <a:pPr algn="ctr"/>
            <a:r>
              <a:rPr lang="en-US" sz="2000" b="1" dirty="0">
                <a:solidFill>
                  <a:schemeClr val="bg1"/>
                </a:solidFill>
              </a:rPr>
              <a:t>Adolph ‘Ad’ Frederick Reinhardt</a:t>
            </a:r>
          </a:p>
          <a:p>
            <a:pPr algn="ctr"/>
            <a:r>
              <a:rPr lang="en-US" sz="1600" dirty="0">
                <a:solidFill>
                  <a:schemeClr val="bg1"/>
                </a:solidFill>
              </a:rPr>
              <a:t>✳ Buffalo, NY 12/24/1913 </a:t>
            </a:r>
          </a:p>
          <a:p>
            <a:pPr algn="ctr"/>
            <a:r>
              <a:rPr lang="en-US" sz="1600" dirty="0">
                <a:solidFill>
                  <a:schemeClr val="bg1"/>
                </a:solidFill>
              </a:rPr>
              <a:t>† Manhattan, NY 8/30/1967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667000" cy="3550740"/>
          </a:xfrm>
          <a:prstGeom prst="rect">
            <a:avLst/>
          </a:prstGeom>
        </p:spPr>
      </p:pic>
      <p:sp>
        <p:nvSpPr>
          <p:cNvPr id="9" name="Rectangle 8"/>
          <p:cNvSpPr/>
          <p:nvPr/>
        </p:nvSpPr>
        <p:spPr>
          <a:xfrm>
            <a:off x="228600" y="6248400"/>
            <a:ext cx="4343400" cy="230832"/>
          </a:xfrm>
          <a:prstGeom prst="rect">
            <a:avLst/>
          </a:prstGeom>
        </p:spPr>
        <p:txBody>
          <a:bodyPr wrap="square">
            <a:spAutoFit/>
          </a:bodyPr>
          <a:lstStyle/>
          <a:p>
            <a:pPr algn="ctr"/>
            <a:r>
              <a:rPr lang="en-US" sz="900" dirty="0">
                <a:solidFill>
                  <a:schemeClr val="bg1"/>
                </a:solidFill>
              </a:rPr>
              <a:t>http://painting.about.com/od/famouspainters/ig/famous-paintings/Ad-Reinhardt-.htm</a:t>
            </a:r>
          </a:p>
        </p:txBody>
      </p:sp>
      <p:sp>
        <p:nvSpPr>
          <p:cNvPr id="10" name="Rectangle 9"/>
          <p:cNvSpPr/>
          <p:nvPr/>
        </p:nvSpPr>
        <p:spPr>
          <a:xfrm>
            <a:off x="5638800" y="5215110"/>
            <a:ext cx="2667000" cy="338554"/>
          </a:xfrm>
          <a:prstGeom prst="rect">
            <a:avLst/>
          </a:prstGeom>
        </p:spPr>
        <p:txBody>
          <a:bodyPr wrap="square">
            <a:spAutoFit/>
          </a:bodyPr>
          <a:lstStyle/>
          <a:p>
            <a:r>
              <a:rPr lang="en-US" sz="800" dirty="0">
                <a:solidFill>
                  <a:schemeClr val="bg1"/>
                </a:solidFill>
              </a:rPr>
              <a:t>http://ludwig-mies-vanderrohe.blogspot.com/2011/07/ad-reinhardt-abstract-expressionist.html</a:t>
            </a:r>
          </a:p>
        </p:txBody>
      </p:sp>
    </p:spTree>
    <p:extLst>
      <p:ext uri="{BB962C8B-B14F-4D97-AF65-F5344CB8AC3E}">
        <p14:creationId xmlns:p14="http://schemas.microsoft.com/office/powerpoint/2010/main" val="26669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571500"/>
            <a:ext cx="8686800" cy="762000"/>
          </a:xfrm>
        </p:spPr>
        <p:txBody>
          <a:bodyPr/>
          <a:lstStyle/>
          <a:p>
            <a:r>
              <a:rPr lang="en-US" dirty="0"/>
              <a:t>Patient Portals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val="1694923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698556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43300"/>
            <a:ext cx="4419600" cy="3314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564640"/>
            <a:ext cx="4368800" cy="3276600"/>
          </a:xfrm>
          <a:prstGeom prst="rect">
            <a:avLst/>
          </a:prstGeom>
        </p:spPr>
      </p:pic>
    </p:spTree>
    <p:extLst>
      <p:ext uri="{BB962C8B-B14F-4D97-AF65-F5344CB8AC3E}">
        <p14:creationId xmlns:p14="http://schemas.microsoft.com/office/powerpoint/2010/main" val="2899862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1828800"/>
            <a:ext cx="4267200" cy="4114800"/>
          </a:xfrm>
        </p:spPr>
        <p:txBody>
          <a:bodyPr/>
          <a:lstStyle/>
          <a:p>
            <a:pPr>
              <a:buFont typeface="Arial" panose="020B0604020202020204" pitchFamily="34" charset="0"/>
              <a:buChar char="•"/>
            </a:pPr>
            <a:r>
              <a:rPr lang="en-US" sz="1600" dirty="0"/>
              <a:t>Chief Medical Information Officers</a:t>
            </a:r>
          </a:p>
          <a:p>
            <a:pPr>
              <a:buFont typeface="Arial" panose="020B0604020202020204" pitchFamily="34" charset="0"/>
              <a:buChar char="•"/>
            </a:pPr>
            <a:r>
              <a:rPr lang="en-US" sz="1600" dirty="0"/>
              <a:t>Chief Medical Officers (CMOs)</a:t>
            </a:r>
          </a:p>
          <a:p>
            <a:pPr>
              <a:buFont typeface="Arial" panose="020B0604020202020204" pitchFamily="34" charset="0"/>
              <a:buChar char="•"/>
            </a:pPr>
            <a:r>
              <a:rPr lang="en-US" sz="1600" dirty="0"/>
              <a:t>Chief Information Officers (CIOs)</a:t>
            </a:r>
          </a:p>
          <a:p>
            <a:pPr>
              <a:buFont typeface="Arial" panose="020B0604020202020204" pitchFamily="34" charset="0"/>
              <a:buChar char="•"/>
            </a:pPr>
            <a:r>
              <a:rPr lang="en-US" sz="1600" dirty="0"/>
              <a:t>Directors of Medical Informatics</a:t>
            </a:r>
          </a:p>
          <a:p>
            <a:pPr>
              <a:buFont typeface="Arial" panose="020B0604020202020204" pitchFamily="34" charset="0"/>
              <a:buChar char="•"/>
            </a:pPr>
            <a:r>
              <a:rPr lang="en-US" sz="1600" dirty="0"/>
              <a:t>Chief Nursing Information Officers</a:t>
            </a:r>
          </a:p>
          <a:p>
            <a:pPr>
              <a:buFont typeface="Arial" panose="020B0604020202020204" pitchFamily="34" charset="0"/>
              <a:buChar char="•"/>
            </a:pPr>
            <a:r>
              <a:rPr lang="en-US" sz="1600" dirty="0"/>
              <a:t>Project managers</a:t>
            </a:r>
          </a:p>
          <a:p>
            <a:pPr>
              <a:buFont typeface="Arial" panose="020B0604020202020204" pitchFamily="34" charset="0"/>
              <a:buChar char="•"/>
            </a:pPr>
            <a:r>
              <a:rPr lang="en-US" sz="1600" dirty="0"/>
              <a:t>Implementation specialists</a:t>
            </a:r>
          </a:p>
          <a:p>
            <a:pPr>
              <a:buFont typeface="Arial" panose="020B0604020202020204" pitchFamily="34" charset="0"/>
              <a:buChar char="•"/>
            </a:pPr>
            <a:r>
              <a:rPr lang="en-US" sz="1600" dirty="0"/>
              <a:t>Project designers</a:t>
            </a:r>
          </a:p>
          <a:p>
            <a:pPr>
              <a:buFont typeface="Arial" panose="020B0604020202020204" pitchFamily="34" charset="0"/>
              <a:buChar char="•"/>
            </a:pPr>
            <a:r>
              <a:rPr lang="en-US" sz="1600" dirty="0"/>
              <a:t>Researchers</a:t>
            </a:r>
          </a:p>
          <a:p>
            <a:pPr>
              <a:buFont typeface="Arial" panose="020B0604020202020204" pitchFamily="34" charset="0"/>
              <a:buChar char="•"/>
            </a:pPr>
            <a:r>
              <a:rPr lang="en-US" sz="1600" dirty="0"/>
              <a:t>Programmers</a:t>
            </a:r>
          </a:p>
          <a:p>
            <a:pPr>
              <a:buFont typeface="Arial" panose="020B0604020202020204" pitchFamily="34" charset="0"/>
              <a:buChar char="•"/>
            </a:pPr>
            <a:r>
              <a:rPr lang="en-US" sz="1600" dirty="0"/>
              <a:t>Clinical systems analysts</a:t>
            </a:r>
          </a:p>
          <a:p>
            <a:pPr>
              <a:buFont typeface="Arial" panose="020B0604020202020204" pitchFamily="34" charset="0"/>
              <a:buChar char="•"/>
            </a:pPr>
            <a:r>
              <a:rPr lang="en-US" sz="1600" dirty="0"/>
              <a:t>Health information technology (HIT) educators and trainers</a:t>
            </a:r>
          </a:p>
          <a:p>
            <a:pPr>
              <a:buFont typeface="Arial" panose="020B0604020202020204" pitchFamily="34" charset="0"/>
              <a:buChar char="•"/>
            </a:pPr>
            <a:r>
              <a:rPr lang="en-US" sz="1600" dirty="0"/>
              <a:t>HIT consultants</a:t>
            </a:r>
          </a:p>
          <a:p>
            <a:pPr>
              <a:buFont typeface="Arial" panose="020B0604020202020204" pitchFamily="34" charset="0"/>
              <a:buChar char="•"/>
            </a:pPr>
            <a:r>
              <a:rPr lang="en-US" sz="1600" dirty="0"/>
              <a:t>Template writers</a:t>
            </a:r>
          </a:p>
          <a:p>
            <a:pPr>
              <a:buFont typeface="Arial" panose="020B0604020202020204" pitchFamily="34" charset="0"/>
              <a:buChar char="•"/>
            </a:pPr>
            <a:r>
              <a:rPr lang="en-US" sz="1600" dirty="0"/>
              <a:t>Nursing informatics specialists</a:t>
            </a:r>
          </a:p>
          <a:p>
            <a:pPr>
              <a:buFont typeface="Arial" panose="020B0604020202020204" pitchFamily="34" charset="0"/>
              <a:buChar char="•"/>
            </a:pPr>
            <a:r>
              <a:rPr lang="en-US" sz="1600" dirty="0"/>
              <a:t>Account representatives</a:t>
            </a:r>
          </a:p>
          <a:p>
            <a:pPr>
              <a:buFont typeface="Arial" panose="020B0604020202020204" pitchFamily="34" charset="0"/>
              <a:buChar char="•"/>
            </a:pPr>
            <a:endParaRPr lang="en-US" sz="1600" dirty="0"/>
          </a:p>
        </p:txBody>
      </p:sp>
      <p:sp>
        <p:nvSpPr>
          <p:cNvPr id="5" name="Content Placeholder 4"/>
          <p:cNvSpPr>
            <a:spLocks noGrp="1"/>
          </p:cNvSpPr>
          <p:nvPr>
            <p:ph sz="half" idx="2"/>
          </p:nvPr>
        </p:nvSpPr>
        <p:spPr>
          <a:xfrm>
            <a:off x="4648200" y="1828800"/>
            <a:ext cx="4267200" cy="4109049"/>
          </a:xfrm>
        </p:spPr>
        <p:txBody>
          <a:bodyPr/>
          <a:lstStyle/>
          <a:p>
            <a:pPr>
              <a:buFont typeface="Arial" panose="020B0604020202020204" pitchFamily="34" charset="0"/>
              <a:buChar char="•"/>
            </a:pPr>
            <a:r>
              <a:rPr lang="en-US" sz="1600" dirty="0"/>
              <a:t>Hospitals and health systems</a:t>
            </a:r>
          </a:p>
          <a:p>
            <a:pPr>
              <a:buFont typeface="Arial" panose="020B0604020202020204" pitchFamily="34" charset="0"/>
              <a:buChar char="•"/>
            </a:pPr>
            <a:r>
              <a:rPr lang="en-US" sz="1600" dirty="0"/>
              <a:t>Community health centers</a:t>
            </a:r>
          </a:p>
          <a:p>
            <a:pPr>
              <a:buFont typeface="Arial" panose="020B0604020202020204" pitchFamily="34" charset="0"/>
              <a:buChar char="•"/>
            </a:pPr>
            <a:r>
              <a:rPr lang="en-US" sz="1600" dirty="0"/>
              <a:t>Physician practices and clinics</a:t>
            </a:r>
          </a:p>
          <a:p>
            <a:pPr>
              <a:buFont typeface="Arial" panose="020B0604020202020204" pitchFamily="34" charset="0"/>
              <a:buChar char="•"/>
            </a:pPr>
            <a:r>
              <a:rPr lang="en-US" sz="1600" dirty="0"/>
              <a:t>Health care agencies within federal and state government</a:t>
            </a:r>
          </a:p>
          <a:p>
            <a:pPr>
              <a:buFont typeface="Arial" panose="020B0604020202020204" pitchFamily="34" charset="0"/>
              <a:buChar char="•"/>
            </a:pPr>
            <a:r>
              <a:rPr lang="en-US" sz="1600" dirty="0"/>
              <a:t>Health information technology system vendors</a:t>
            </a:r>
          </a:p>
          <a:p>
            <a:pPr>
              <a:buFont typeface="Arial" panose="020B0604020202020204" pitchFamily="34" charset="0"/>
              <a:buChar char="•"/>
            </a:pPr>
            <a:r>
              <a:rPr lang="en-US" sz="1600" dirty="0"/>
              <a:t>eHealth companies</a:t>
            </a:r>
          </a:p>
          <a:p>
            <a:pPr>
              <a:buFont typeface="Arial" panose="020B0604020202020204" pitchFamily="34" charset="0"/>
              <a:buChar char="•"/>
            </a:pPr>
            <a:r>
              <a:rPr lang="en-US" sz="1600" dirty="0"/>
              <a:t>Health insurance companies</a:t>
            </a:r>
          </a:p>
          <a:p>
            <a:pPr>
              <a:buFont typeface="Arial" panose="020B0604020202020204" pitchFamily="34" charset="0"/>
              <a:buChar char="•"/>
            </a:pPr>
            <a:r>
              <a:rPr lang="en-US" sz="1600" dirty="0"/>
              <a:t>Pharmaceutical companies</a:t>
            </a:r>
          </a:p>
          <a:p>
            <a:pPr>
              <a:buFont typeface="Arial" panose="020B0604020202020204" pitchFamily="34" charset="0"/>
              <a:buChar char="•"/>
            </a:pPr>
            <a:r>
              <a:rPr lang="en-US" sz="1600" dirty="0"/>
              <a:t>Academic institutions</a:t>
            </a:r>
          </a:p>
          <a:p>
            <a:pPr>
              <a:buFont typeface="Arial" panose="020B0604020202020204" pitchFamily="34" charset="0"/>
              <a:buChar char="•"/>
            </a:pPr>
            <a:r>
              <a:rPr lang="en-US" sz="1600" dirty="0"/>
              <a:t>Consulting services</a:t>
            </a:r>
          </a:p>
          <a:p>
            <a:pPr>
              <a:buFont typeface="Arial" panose="020B0604020202020204" pitchFamily="34" charset="0"/>
              <a:buChar char="•"/>
            </a:pPr>
            <a:endParaRPr lang="en-US" sz="1600" dirty="0"/>
          </a:p>
        </p:txBody>
      </p:sp>
      <p:sp>
        <p:nvSpPr>
          <p:cNvPr id="2" name="Title 1"/>
          <p:cNvSpPr>
            <a:spLocks noGrp="1"/>
          </p:cNvSpPr>
          <p:nvPr>
            <p:ph type="title"/>
          </p:nvPr>
        </p:nvSpPr>
        <p:spPr>
          <a:xfrm>
            <a:off x="228600" y="609600"/>
            <a:ext cx="8686800" cy="762000"/>
          </a:xfrm>
        </p:spPr>
        <p:txBody>
          <a:bodyPr/>
          <a:lstStyle/>
          <a:p>
            <a:r>
              <a:rPr lang="en-US" dirty="0"/>
              <a:t>Careers in Biomedical Informatics</a:t>
            </a:r>
          </a:p>
        </p:txBody>
      </p:sp>
      <p:sp>
        <p:nvSpPr>
          <p:cNvPr id="6" name="TextBox 5"/>
          <p:cNvSpPr txBox="1"/>
          <p:nvPr/>
        </p:nvSpPr>
        <p:spPr>
          <a:xfrm>
            <a:off x="584200" y="1244025"/>
            <a:ext cx="6340197" cy="523220"/>
          </a:xfrm>
          <a:prstGeom prst="rect">
            <a:avLst/>
          </a:prstGeom>
          <a:noFill/>
        </p:spPr>
        <p:txBody>
          <a:bodyPr wrap="none" rtlCol="0">
            <a:spAutoFit/>
          </a:bodyPr>
          <a:lstStyle/>
          <a:p>
            <a:pPr algn="l"/>
            <a:r>
              <a:rPr lang="en-US" sz="2800" u="sng" dirty="0">
                <a:solidFill>
                  <a:schemeClr val="bg1"/>
                </a:solidFill>
              </a:rPr>
              <a:t>Positions</a:t>
            </a:r>
            <a:r>
              <a:rPr lang="en-US" sz="2800" dirty="0">
                <a:solidFill>
                  <a:schemeClr val="bg1"/>
                </a:solidFill>
              </a:rPr>
              <a:t>			        </a:t>
            </a:r>
            <a:r>
              <a:rPr lang="en-US" sz="2800" u="sng" dirty="0">
                <a:solidFill>
                  <a:schemeClr val="bg1"/>
                </a:solidFill>
              </a:rPr>
              <a:t>Employers</a:t>
            </a:r>
          </a:p>
        </p:txBody>
      </p:sp>
    </p:spTree>
    <p:extLst>
      <p:ext uri="{BB962C8B-B14F-4D97-AF65-F5344CB8AC3E}">
        <p14:creationId xmlns:p14="http://schemas.microsoft.com/office/powerpoint/2010/main" val="1641574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762000"/>
          </a:xfrm>
        </p:spPr>
        <p:txBody>
          <a:bodyPr/>
          <a:lstStyle/>
          <a:p>
            <a:r>
              <a:rPr lang="en-US" dirty="0"/>
              <a:t>HIMMS Conferences</a:t>
            </a:r>
          </a:p>
        </p:txBody>
      </p:sp>
      <p:pic>
        <p:nvPicPr>
          <p:cNvPr id="4" name="Picture 3"/>
          <p:cNvPicPr>
            <a:picLocks noChangeAspect="1"/>
          </p:cNvPicPr>
          <p:nvPr/>
        </p:nvPicPr>
        <p:blipFill>
          <a:blip r:embed="rId2"/>
          <a:stretch>
            <a:fillRect/>
          </a:stretch>
        </p:blipFill>
        <p:spPr>
          <a:xfrm>
            <a:off x="5079" y="1524001"/>
            <a:ext cx="9135001" cy="5334000"/>
          </a:xfrm>
          <a:prstGeom prst="rect">
            <a:avLst/>
          </a:prstGeom>
        </p:spPr>
      </p:pic>
      <p:sp>
        <p:nvSpPr>
          <p:cNvPr id="5" name="Rectangle 4"/>
          <p:cNvSpPr/>
          <p:nvPr/>
        </p:nvSpPr>
        <p:spPr>
          <a:xfrm>
            <a:off x="15240" y="1247001"/>
            <a:ext cx="9104744" cy="276999"/>
          </a:xfrm>
          <a:prstGeom prst="rect">
            <a:avLst/>
          </a:prstGeom>
        </p:spPr>
        <p:txBody>
          <a:bodyPr wrap="square">
            <a:spAutoFit/>
          </a:bodyPr>
          <a:lstStyle/>
          <a:p>
            <a:pPr algn="r"/>
            <a:r>
              <a:rPr lang="en-US" sz="1200" dirty="0">
                <a:solidFill>
                  <a:schemeClr val="bg1"/>
                </a:solidFill>
              </a:rPr>
              <a:t>http://www.orlandosentinel.com/health/os-pictures-himss-healthcare-information-technology-conference-140224,0,1443512.photogallery</a:t>
            </a:r>
          </a:p>
        </p:txBody>
      </p:sp>
    </p:spTree>
    <p:extLst>
      <p:ext uri="{BB962C8B-B14F-4D97-AF65-F5344CB8AC3E}">
        <p14:creationId xmlns:p14="http://schemas.microsoft.com/office/powerpoint/2010/main" val="1797883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609600"/>
            <a:ext cx="9144000" cy="6248400"/>
          </a:xfrm>
          <a:prstGeom prst="rect">
            <a:avLst/>
          </a:prstGeom>
        </p:spPr>
      </p:pic>
      <p:sp>
        <p:nvSpPr>
          <p:cNvPr id="5" name="TextBox 4"/>
          <p:cNvSpPr txBox="1"/>
          <p:nvPr/>
        </p:nvSpPr>
        <p:spPr>
          <a:xfrm>
            <a:off x="7402088" y="6172200"/>
            <a:ext cx="1665712" cy="584775"/>
          </a:xfrm>
          <a:prstGeom prst="rect">
            <a:avLst/>
          </a:prstGeom>
          <a:noFill/>
        </p:spPr>
        <p:txBody>
          <a:bodyPr wrap="none" rtlCol="0">
            <a:spAutoFit/>
          </a:bodyPr>
          <a:lstStyle/>
          <a:p>
            <a:r>
              <a:rPr lang="en-US" sz="1600" dirty="0"/>
              <a:t>Sept 11, 2019</a:t>
            </a:r>
          </a:p>
          <a:p>
            <a:r>
              <a:rPr lang="en-US" sz="1600" dirty="0"/>
              <a:t>www.indeed.com</a:t>
            </a:r>
          </a:p>
        </p:txBody>
      </p:sp>
    </p:spTree>
    <p:extLst>
      <p:ext uri="{BB962C8B-B14F-4D97-AF65-F5344CB8AC3E}">
        <p14:creationId xmlns:p14="http://schemas.microsoft.com/office/powerpoint/2010/main" val="90443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Positions &amp; salaries going up dramatically !</a:t>
            </a:r>
          </a:p>
        </p:txBody>
      </p:sp>
      <p:sp>
        <p:nvSpPr>
          <p:cNvPr id="3" name="Content Placeholder 2"/>
          <p:cNvSpPr>
            <a:spLocks noGrp="1"/>
          </p:cNvSpPr>
          <p:nvPr>
            <p:ph idx="1"/>
          </p:nvPr>
        </p:nvSpPr>
        <p:spPr>
          <a:xfrm>
            <a:off x="228600" y="1447800"/>
            <a:ext cx="8686800" cy="4953000"/>
          </a:xfrm>
        </p:spPr>
        <p:txBody>
          <a:bodyPr/>
          <a:lstStyle/>
          <a:p>
            <a:r>
              <a:rPr lang="en-US" dirty="0"/>
              <a:t>                        Nov 2017</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Sept 2019</a:t>
            </a:r>
          </a:p>
        </p:txBody>
      </p:sp>
      <p:pic>
        <p:nvPicPr>
          <p:cNvPr id="4" name="Picture 3"/>
          <p:cNvPicPr>
            <a:picLocks noChangeAspect="1"/>
          </p:cNvPicPr>
          <p:nvPr/>
        </p:nvPicPr>
        <p:blipFill>
          <a:blip r:embed="rId2"/>
          <a:stretch>
            <a:fillRect/>
          </a:stretch>
        </p:blipFill>
        <p:spPr>
          <a:xfrm>
            <a:off x="241300" y="1522257"/>
            <a:ext cx="1981200" cy="4804086"/>
          </a:xfrm>
          <a:prstGeom prst="rect">
            <a:avLst/>
          </a:prstGeom>
        </p:spPr>
      </p:pic>
      <p:sp>
        <p:nvSpPr>
          <p:cNvPr id="6" name="Right Arrow 5"/>
          <p:cNvSpPr/>
          <p:nvPr/>
        </p:nvSpPr>
        <p:spPr bwMode="auto">
          <a:xfrm>
            <a:off x="3962400" y="5755804"/>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ight Arrow 6"/>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pic>
        <p:nvPicPr>
          <p:cNvPr id="9" name="Picture 8"/>
          <p:cNvPicPr>
            <a:picLocks noChangeAspect="1"/>
          </p:cNvPicPr>
          <p:nvPr/>
        </p:nvPicPr>
        <p:blipFill>
          <a:blip r:embed="rId3"/>
          <a:stretch>
            <a:fillRect/>
          </a:stretch>
        </p:blipFill>
        <p:spPr>
          <a:xfrm>
            <a:off x="5410200" y="1642582"/>
            <a:ext cx="1676400" cy="4616970"/>
          </a:xfrm>
          <a:prstGeom prst="rect">
            <a:avLst/>
          </a:prstGeom>
        </p:spPr>
      </p:pic>
    </p:spTree>
    <p:extLst>
      <p:ext uri="{BB962C8B-B14F-4D97-AF65-F5344CB8AC3E}">
        <p14:creationId xmlns:p14="http://schemas.microsoft.com/office/powerpoint/2010/main" val="4106532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5D8-4CE1-423C-BDCB-F063E5A42B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D7258D-D7F4-412B-AC0E-2F79D695F8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7688DAB-4483-424E-B166-79E06316584A}"/>
              </a:ext>
            </a:extLst>
          </p:cNvPr>
          <p:cNvPicPr>
            <a:picLocks noChangeAspect="1"/>
          </p:cNvPicPr>
          <p:nvPr/>
        </p:nvPicPr>
        <p:blipFill>
          <a:blip r:embed="rId2"/>
          <a:stretch>
            <a:fillRect/>
          </a:stretch>
        </p:blipFill>
        <p:spPr>
          <a:xfrm>
            <a:off x="0" y="628650"/>
            <a:ext cx="9144000" cy="6221080"/>
          </a:xfrm>
          <a:prstGeom prst="rect">
            <a:avLst/>
          </a:prstGeom>
        </p:spPr>
      </p:pic>
      <p:sp>
        <p:nvSpPr>
          <p:cNvPr id="5" name="TextBox 4">
            <a:extLst>
              <a:ext uri="{FF2B5EF4-FFF2-40B4-BE49-F238E27FC236}">
                <a16:creationId xmlns:a16="http://schemas.microsoft.com/office/drawing/2014/main" id="{FA719E37-19F7-41C4-8C90-9574C81C4961}"/>
              </a:ext>
            </a:extLst>
          </p:cNvPr>
          <p:cNvSpPr txBox="1"/>
          <p:nvPr/>
        </p:nvSpPr>
        <p:spPr>
          <a:xfrm>
            <a:off x="5867400" y="1657350"/>
            <a:ext cx="2292615" cy="584775"/>
          </a:xfrm>
          <a:prstGeom prst="rect">
            <a:avLst/>
          </a:prstGeom>
          <a:noFill/>
        </p:spPr>
        <p:txBody>
          <a:bodyPr wrap="none" rtlCol="0">
            <a:spAutoFit/>
          </a:bodyPr>
          <a:lstStyle/>
          <a:p>
            <a:r>
              <a:rPr lang="en-US" dirty="0"/>
              <a:t>Sept 2, 2020</a:t>
            </a:r>
          </a:p>
        </p:txBody>
      </p:sp>
    </p:spTree>
    <p:extLst>
      <p:ext uri="{BB962C8B-B14F-4D97-AF65-F5344CB8AC3E}">
        <p14:creationId xmlns:p14="http://schemas.microsoft.com/office/powerpoint/2010/main" val="3724287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BMI positions New York State</a:t>
            </a:r>
          </a:p>
        </p:txBody>
      </p:sp>
      <p:pic>
        <p:nvPicPr>
          <p:cNvPr id="4" name="Picture 3"/>
          <p:cNvPicPr>
            <a:picLocks noChangeAspect="1"/>
          </p:cNvPicPr>
          <p:nvPr/>
        </p:nvPicPr>
        <p:blipFill>
          <a:blip r:embed="rId2"/>
          <a:stretch>
            <a:fillRect/>
          </a:stretch>
        </p:blipFill>
        <p:spPr>
          <a:xfrm>
            <a:off x="381000" y="1644127"/>
            <a:ext cx="1666875" cy="4781550"/>
          </a:xfrm>
          <a:prstGeom prst="rect">
            <a:avLst/>
          </a:prstGeom>
        </p:spPr>
      </p:pic>
      <p:sp>
        <p:nvSpPr>
          <p:cNvPr id="6" name="Content Placeholder 2"/>
          <p:cNvSpPr>
            <a:spLocks noGrp="1"/>
          </p:cNvSpPr>
          <p:nvPr>
            <p:ph idx="1"/>
          </p:nvPr>
        </p:nvSpPr>
        <p:spPr>
          <a:xfrm>
            <a:off x="228600" y="1447800"/>
            <a:ext cx="8686800" cy="4953000"/>
          </a:xfrm>
        </p:spPr>
        <p:txBody>
          <a:bodyPr/>
          <a:lstStyle/>
          <a:p>
            <a:r>
              <a:rPr lang="en-US" dirty="0"/>
              <a:t>                        Nov 2017</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Sept 2019</a:t>
            </a:r>
          </a:p>
        </p:txBody>
      </p:sp>
      <p:sp>
        <p:nvSpPr>
          <p:cNvPr id="7" name="Right Arrow 6"/>
          <p:cNvSpPr/>
          <p:nvPr/>
        </p:nvSpPr>
        <p:spPr bwMode="auto">
          <a:xfrm>
            <a:off x="3962400" y="57912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ight Arrow 7"/>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pic>
        <p:nvPicPr>
          <p:cNvPr id="3" name="Picture 2"/>
          <p:cNvPicPr>
            <a:picLocks noChangeAspect="1"/>
          </p:cNvPicPr>
          <p:nvPr/>
        </p:nvPicPr>
        <p:blipFill>
          <a:blip r:embed="rId3"/>
          <a:stretch>
            <a:fillRect/>
          </a:stretch>
        </p:blipFill>
        <p:spPr>
          <a:xfrm>
            <a:off x="5724525" y="1644127"/>
            <a:ext cx="1947863" cy="4723249"/>
          </a:xfrm>
          <a:prstGeom prst="rect">
            <a:avLst/>
          </a:prstGeom>
        </p:spPr>
      </p:pic>
    </p:spTree>
    <p:extLst>
      <p:ext uri="{BB962C8B-B14F-4D97-AF65-F5344CB8AC3E}">
        <p14:creationId xmlns:p14="http://schemas.microsoft.com/office/powerpoint/2010/main" val="1347755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6450" y="794731"/>
            <a:ext cx="2260538" cy="996810"/>
          </a:xfrm>
          <a:prstGeom prst="rect">
            <a:avLst/>
          </a:prstGeom>
        </p:spPr>
      </p:pic>
      <p:pic>
        <p:nvPicPr>
          <p:cNvPr id="4099"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292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078" y="4913244"/>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304800" y="2133600"/>
            <a:ext cx="996950" cy="1219200"/>
            <a:chOff x="2736" y="1344"/>
            <a:chExt cx="724" cy="941"/>
          </a:xfrm>
        </p:grpSpPr>
        <p:sp>
          <p:nvSpPr>
            <p:cNvPr id="4130"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pic>
          <p:nvPicPr>
            <p:cNvPr id="4131"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9144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4177" y="2497863"/>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4"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10144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4105" name="AutoShape 11"/>
          <p:cNvSpPr>
            <a:spLocks noGrp="1" noChangeArrowheads="1"/>
          </p:cNvSpPr>
          <p:nvPr>
            <p:ph type="title"/>
          </p:nvPr>
        </p:nvSpPr>
        <p:spPr>
          <a:xfrm>
            <a:off x="3048000" y="3200400"/>
            <a:ext cx="2819400" cy="1041400"/>
          </a:xfrm>
        </p:spPr>
        <p:txBody>
          <a:bodyPr/>
          <a:lstStyle/>
          <a:p>
            <a:pPr eaLnBrk="1" hangingPunct="1"/>
            <a:r>
              <a:rPr lang="nl-BE" sz="2800">
                <a:solidFill>
                  <a:schemeClr val="bg1"/>
                </a:solidFill>
              </a:rPr>
              <a:t>Short personal history</a:t>
            </a:r>
            <a:endParaRPr lang="nl-NL" sz="2800">
              <a:solidFill>
                <a:schemeClr val="bg1"/>
              </a:solidFill>
            </a:endParaRPr>
          </a:p>
        </p:txBody>
      </p:sp>
      <p:grpSp>
        <p:nvGrpSpPr>
          <p:cNvPr id="4106" name="Group 12"/>
          <p:cNvGrpSpPr>
            <a:grpSpLocks/>
          </p:cNvGrpSpPr>
          <p:nvPr/>
        </p:nvGrpSpPr>
        <p:grpSpPr bwMode="auto">
          <a:xfrm>
            <a:off x="3203575" y="990600"/>
            <a:ext cx="1903413" cy="1985963"/>
            <a:chOff x="2640" y="720"/>
            <a:chExt cx="1199" cy="1251"/>
          </a:xfrm>
        </p:grpSpPr>
        <p:pic>
          <p:nvPicPr>
            <p:cNvPr id="4128"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rgbClr val="FFFF00"/>
                  </a:solidFill>
                  <a:cs typeface="Times New Roman" panose="02020603050405020304" pitchFamily="18" charset="0"/>
                </a:rPr>
                <a:t>  1959     -      </a:t>
              </a:r>
              <a:endParaRPr lang="nl-NL" dirty="0">
                <a:solidFill>
                  <a:srgbClr val="FFFF00"/>
                </a:solidFill>
                <a:cs typeface="Times New Roman" panose="02020603050405020304" pitchFamily="18" charset="0"/>
              </a:endParaRPr>
            </a:p>
          </p:txBody>
        </p:sp>
      </p:grpSp>
      <p:pic>
        <p:nvPicPr>
          <p:cNvPr id="4107"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7432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1148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864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18"/>
          <p:cNvGraphicFramePr>
            <a:graphicFrameLocks noChangeAspect="1"/>
          </p:cNvGraphicFramePr>
          <p:nvPr>
            <p:extLst/>
          </p:nvPr>
        </p:nvGraphicFramePr>
        <p:xfrm>
          <a:off x="4724400" y="5105400"/>
          <a:ext cx="1143000" cy="577850"/>
        </p:xfrm>
        <a:graphic>
          <a:graphicData uri="http://schemas.openxmlformats.org/presentationml/2006/ole">
            <mc:AlternateContent xmlns:mc="http://schemas.openxmlformats.org/markup-compatibility/2006">
              <mc:Choice xmlns:v="urn:schemas-microsoft-com:vml" Requires="v">
                <p:oleObj spid="_x0000_s358456" name="Photo Editor-foto" r:id="rId16" imgW="809738" imgH="409632" progId="MSPhotoEd.3">
                  <p:embed/>
                </p:oleObj>
              </mc:Choice>
              <mc:Fallback>
                <p:oleObj name="Photo Editor-foto" r:id="rId16" imgW="809738" imgH="409632"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1054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0"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766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4196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21"/>
          <p:cNvSpPr txBox="1">
            <a:spLocks noChangeArrowheads="1"/>
          </p:cNvSpPr>
          <p:nvPr/>
        </p:nvSpPr>
        <p:spPr bwMode="auto">
          <a:xfrm>
            <a:off x="1981200" y="2133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1977</a:t>
            </a:r>
            <a:endParaRPr lang="nl-NL">
              <a:solidFill>
                <a:schemeClr val="bg1"/>
              </a:solidFill>
              <a:cs typeface="Times New Roman" panose="02020603050405020304" pitchFamily="18" charset="0"/>
            </a:endParaRPr>
          </a:p>
        </p:txBody>
      </p:sp>
      <p:sp>
        <p:nvSpPr>
          <p:cNvPr id="4113" name="Text Box 22"/>
          <p:cNvSpPr txBox="1">
            <a:spLocks noChangeArrowheads="1"/>
          </p:cNvSpPr>
          <p:nvPr/>
        </p:nvSpPr>
        <p:spPr bwMode="auto">
          <a:xfrm>
            <a:off x="990600" y="3581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1989</a:t>
            </a:r>
            <a:endParaRPr lang="nl-NL">
              <a:solidFill>
                <a:schemeClr val="bg1"/>
              </a:solidFill>
              <a:cs typeface="Times New Roman" panose="02020603050405020304" pitchFamily="18" charset="0"/>
            </a:endParaRPr>
          </a:p>
        </p:txBody>
      </p:sp>
      <p:sp>
        <p:nvSpPr>
          <p:cNvPr id="4114" name="Text Box 23"/>
          <p:cNvSpPr txBox="1">
            <a:spLocks noChangeArrowheads="1"/>
          </p:cNvSpPr>
          <p:nvPr/>
        </p:nvSpPr>
        <p:spPr bwMode="auto">
          <a:xfrm>
            <a:off x="1676400" y="4876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1992</a:t>
            </a:r>
            <a:endParaRPr lang="nl-NL">
              <a:solidFill>
                <a:schemeClr val="bg1"/>
              </a:solidFill>
              <a:cs typeface="Times New Roman" panose="02020603050405020304" pitchFamily="18" charset="0"/>
            </a:endParaRPr>
          </a:p>
        </p:txBody>
      </p:sp>
      <p:sp>
        <p:nvSpPr>
          <p:cNvPr id="4115" name="Text Box 24"/>
          <p:cNvSpPr txBox="1">
            <a:spLocks noChangeArrowheads="1"/>
          </p:cNvSpPr>
          <p:nvPr/>
        </p:nvSpPr>
        <p:spPr bwMode="auto">
          <a:xfrm>
            <a:off x="48006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1998</a:t>
            </a:r>
            <a:endParaRPr lang="nl-NL">
              <a:solidFill>
                <a:schemeClr val="bg1"/>
              </a:solidFill>
              <a:cs typeface="Times New Roman" panose="02020603050405020304" pitchFamily="18" charset="0"/>
            </a:endParaRPr>
          </a:p>
        </p:txBody>
      </p:sp>
      <p:sp>
        <p:nvSpPr>
          <p:cNvPr id="4116" name="Text Box 25"/>
          <p:cNvSpPr txBox="1">
            <a:spLocks noChangeArrowheads="1"/>
          </p:cNvSpPr>
          <p:nvPr/>
        </p:nvSpPr>
        <p:spPr bwMode="auto">
          <a:xfrm>
            <a:off x="6248400" y="5257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2002</a:t>
            </a:r>
            <a:endParaRPr lang="nl-NL">
              <a:solidFill>
                <a:schemeClr val="bg1"/>
              </a:solidFill>
              <a:cs typeface="Times New Roman" panose="02020603050405020304" pitchFamily="18" charset="0"/>
            </a:endParaRPr>
          </a:p>
        </p:txBody>
      </p:sp>
      <p:sp>
        <p:nvSpPr>
          <p:cNvPr id="4117" name="Text Box 26"/>
          <p:cNvSpPr txBox="1">
            <a:spLocks noChangeArrowheads="1"/>
          </p:cNvSpPr>
          <p:nvPr/>
        </p:nvSpPr>
        <p:spPr bwMode="auto">
          <a:xfrm>
            <a:off x="75438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2004</a:t>
            </a:r>
            <a:endParaRPr lang="nl-NL">
              <a:solidFill>
                <a:schemeClr val="bg1"/>
              </a:solidFill>
              <a:cs typeface="Times New Roman" panose="02020603050405020304" pitchFamily="18" charset="0"/>
            </a:endParaRPr>
          </a:p>
        </p:txBody>
      </p:sp>
      <p:pic>
        <p:nvPicPr>
          <p:cNvPr id="4118"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371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48400" y="1879169"/>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flipV="1">
            <a:off x="609600" y="914400"/>
            <a:ext cx="8001000" cy="548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4121" name="AutoShape 30"/>
          <p:cNvSpPr>
            <a:spLocks noChangeArrowheads="1"/>
          </p:cNvSpPr>
          <p:nvPr/>
        </p:nvSpPr>
        <p:spPr bwMode="auto">
          <a:xfrm rot="891021">
            <a:off x="5695950" y="10001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4122" name="Text Box 31"/>
          <p:cNvSpPr txBox="1">
            <a:spLocks noChangeArrowheads="1"/>
          </p:cNvSpPr>
          <p:nvPr/>
        </p:nvSpPr>
        <p:spPr bwMode="auto">
          <a:xfrm>
            <a:off x="5447250" y="278456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2006</a:t>
            </a:r>
            <a:endParaRPr lang="nl-NL" dirty="0">
              <a:solidFill>
                <a:schemeClr val="bg1"/>
              </a:solidFill>
              <a:cs typeface="Times New Roman" panose="02020603050405020304" pitchFamily="18" charset="0"/>
            </a:endParaRPr>
          </a:p>
        </p:txBody>
      </p:sp>
      <p:pic>
        <p:nvPicPr>
          <p:cNvPr id="4123"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49584" y="2582908"/>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3"/>
          <p:cNvSpPr txBox="1">
            <a:spLocks noChangeArrowheads="1"/>
          </p:cNvSpPr>
          <p:nvPr/>
        </p:nvSpPr>
        <p:spPr bwMode="auto">
          <a:xfrm>
            <a:off x="2057400" y="6076122"/>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1993</a:t>
            </a:r>
            <a:endParaRPr lang="nl-NL" dirty="0">
              <a:solidFill>
                <a:schemeClr val="bg1"/>
              </a:solidFill>
              <a:cs typeface="Times New Roman" panose="02020603050405020304" pitchFamily="18" charset="0"/>
            </a:endParaRPr>
          </a:p>
        </p:txBody>
      </p:sp>
      <p:sp>
        <p:nvSpPr>
          <p:cNvPr id="4125" name="Text Box 34"/>
          <p:cNvSpPr txBox="1">
            <a:spLocks noChangeArrowheads="1"/>
          </p:cNvSpPr>
          <p:nvPr/>
        </p:nvSpPr>
        <p:spPr bwMode="auto">
          <a:xfrm>
            <a:off x="34290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1995</a:t>
            </a:r>
            <a:endParaRPr lang="nl-NL">
              <a:solidFill>
                <a:schemeClr val="bg1"/>
              </a:solidFill>
              <a:cs typeface="Times New Roman" panose="02020603050405020304" pitchFamily="18" charset="0"/>
            </a:endParaRPr>
          </a:p>
        </p:txBody>
      </p:sp>
      <p:pic>
        <p:nvPicPr>
          <p:cNvPr id="4126"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50292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Text Box 31"/>
          <p:cNvSpPr txBox="1">
            <a:spLocks noChangeArrowheads="1"/>
          </p:cNvSpPr>
          <p:nvPr/>
        </p:nvSpPr>
        <p:spPr bwMode="auto">
          <a:xfrm>
            <a:off x="7976535"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2012</a:t>
            </a:r>
            <a:endParaRPr lang="nl-NL"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288338" y="10144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2014</a:t>
            </a:r>
            <a:endParaRPr lang="nl-NL"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58313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181224" y="3581400"/>
            <a:ext cx="4067176" cy="304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 y="1752600"/>
            <a:ext cx="1754632" cy="3352800"/>
          </a:xfrm>
          <a:prstGeom prst="rect">
            <a:avLst/>
          </a:prstGeom>
        </p:spPr>
      </p:pic>
      <p:sp>
        <p:nvSpPr>
          <p:cNvPr id="4" name="Title 3"/>
          <p:cNvSpPr>
            <a:spLocks noGrp="1"/>
          </p:cNvSpPr>
          <p:nvPr>
            <p:ph type="title"/>
          </p:nvPr>
        </p:nvSpPr>
        <p:spPr>
          <a:xfrm>
            <a:off x="4267200" y="762000"/>
            <a:ext cx="4648200" cy="762000"/>
          </a:xfrm>
        </p:spPr>
        <p:txBody>
          <a:bodyPr/>
          <a:lstStyle/>
          <a:p>
            <a:r>
              <a:rPr lang="en-US" dirty="0"/>
              <a:t>For sale</a:t>
            </a:r>
          </a:p>
        </p:txBody>
      </p:sp>
      <p:sp>
        <p:nvSpPr>
          <p:cNvPr id="7" name="Content Placeholder 6"/>
          <p:cNvSpPr>
            <a:spLocks noGrp="1"/>
          </p:cNvSpPr>
          <p:nvPr>
            <p:ph idx="1"/>
          </p:nvPr>
        </p:nvSpPr>
        <p:spPr>
          <a:xfrm>
            <a:off x="2181224" y="1676400"/>
            <a:ext cx="6734175" cy="4953000"/>
          </a:xfrm>
        </p:spPr>
        <p:txBody>
          <a:bodyPr/>
          <a:lstStyle/>
          <a:p>
            <a:r>
              <a:rPr lang="en-US" sz="1400" dirty="0"/>
              <a:t>Ad Reinhardt, Buffalo/New York 1913 – 1967 New York</a:t>
            </a:r>
          </a:p>
          <a:p>
            <a:r>
              <a:rPr lang="en-US" sz="1400" dirty="0"/>
              <a:t>IRIS MYSTIQUE</a:t>
            </a:r>
          </a:p>
          <a:p>
            <a:r>
              <a:rPr lang="en-US" sz="1400" dirty="0"/>
              <a:t>1957. Oil on canvas in artist's frame.</a:t>
            </a:r>
          </a:p>
          <a:p>
            <a:r>
              <a:rPr lang="en-US" sz="1400" dirty="0"/>
              <a:t> 96,5 x 45 cm (without frame), 102 x 51 cm (framed) (38 x 17 ¾ in. (without frame), 40 </a:t>
            </a:r>
            <a:r>
              <a:rPr lang="zh-CN" altLang="en-US" sz="1400" dirty="0"/>
              <a:t>⅛</a:t>
            </a:r>
            <a:r>
              <a:rPr lang="en-US" altLang="zh-CN" sz="1400" dirty="0"/>
              <a:t> x 20 </a:t>
            </a:r>
            <a:r>
              <a:rPr lang="zh-CN" altLang="en-US" sz="1400" dirty="0"/>
              <a:t>⅛</a:t>
            </a:r>
            <a:r>
              <a:rPr lang="en-US" altLang="zh-CN" sz="1400" dirty="0"/>
              <a:t> in. (framed)) </a:t>
            </a:r>
            <a:r>
              <a:rPr lang="en-US" sz="1400" dirty="0"/>
              <a:t>Inscribed on the reverse : Ad Reinhardt Portrait </a:t>
            </a:r>
            <a:r>
              <a:rPr lang="en-US" sz="1400" dirty="0" err="1"/>
              <a:t>d‘Iris</a:t>
            </a:r>
            <a:r>
              <a:rPr lang="en-US" sz="1400" dirty="0"/>
              <a:t> </a:t>
            </a:r>
            <a:r>
              <a:rPr lang="en-US" sz="1400" dirty="0" err="1"/>
              <a:t>Clert</a:t>
            </a:r>
            <a:r>
              <a:rPr lang="en-US" sz="1400" dirty="0"/>
              <a:t> 1957 Oil Collection </a:t>
            </a:r>
            <a:r>
              <a:rPr lang="en-US" sz="1400" dirty="0" err="1"/>
              <a:t>Ahrenberg</a:t>
            </a:r>
            <a:r>
              <a:rPr lang="en-US" sz="1400" dirty="0"/>
              <a:t> </a:t>
            </a:r>
            <a:r>
              <a:rPr lang="en-US" sz="1400" dirty="0" err="1"/>
              <a:t>Chexbres</a:t>
            </a:r>
            <a:r>
              <a:rPr lang="en-US" sz="1400" dirty="0"/>
              <a:t>. On the stretcher a label of the Pace Gallery, New York.</a:t>
            </a:r>
          </a:p>
          <a:p>
            <a:r>
              <a:rPr lang="en-US" sz="1400" dirty="0"/>
              <a:t>Relined..</a:t>
            </a:r>
          </a:p>
          <a:p>
            <a:r>
              <a:rPr lang="en-US" sz="1400" dirty="0"/>
              <a:t>EUR 250.000 – 350.000  /  US $ 324,000 – 453,000</a:t>
            </a:r>
          </a:p>
          <a:p>
            <a:r>
              <a:rPr lang="en-US" sz="1400" dirty="0"/>
              <a:t>We would like to thank Anna Reinhardt, New York, for kindly providing additional information</a:t>
            </a:r>
          </a:p>
          <a:p>
            <a:r>
              <a:rPr lang="en-US" sz="1400" dirty="0"/>
              <a:t>Provenance: Theodor </a:t>
            </a:r>
            <a:r>
              <a:rPr lang="en-US" sz="1400" dirty="0" err="1"/>
              <a:t>Ahrenberg</a:t>
            </a:r>
            <a:r>
              <a:rPr lang="en-US" sz="1400" dirty="0"/>
              <a:t>, </a:t>
            </a:r>
            <a:r>
              <a:rPr lang="en-US" sz="1400" dirty="0" err="1"/>
              <a:t>Chexbres</a:t>
            </a:r>
            <a:r>
              <a:rPr lang="en-US" sz="1400" dirty="0"/>
              <a:t> (Acquired in 1961 from the </a:t>
            </a:r>
            <a:r>
              <a:rPr lang="en-US" sz="1400" dirty="0" err="1"/>
              <a:t>Galerie</a:t>
            </a:r>
            <a:r>
              <a:rPr lang="en-US" sz="1400" dirty="0"/>
              <a:t> Iris </a:t>
            </a:r>
            <a:r>
              <a:rPr lang="en-US" sz="1400" dirty="0" err="1"/>
              <a:t>Clert</a:t>
            </a:r>
            <a:r>
              <a:rPr lang="en-US" sz="1400" dirty="0"/>
              <a:t>, Paris) / Pace Gallery, New York (1997) / Private collection, Berlin</a:t>
            </a:r>
          </a:p>
          <a:p>
            <a:r>
              <a:rPr lang="en-US" sz="1400" dirty="0"/>
              <a:t>Exhibitions: Les 41 </a:t>
            </a:r>
            <a:r>
              <a:rPr lang="en-US" sz="1400" dirty="0" err="1"/>
              <a:t>presentent</a:t>
            </a:r>
            <a:r>
              <a:rPr lang="en-US" sz="1400" dirty="0"/>
              <a:t>: Iris </a:t>
            </a:r>
            <a:r>
              <a:rPr lang="en-US" sz="1400" dirty="0" err="1"/>
              <a:t>Clert</a:t>
            </a:r>
            <a:r>
              <a:rPr lang="en-US" sz="1400" dirty="0"/>
              <a:t>. Paris, </a:t>
            </a:r>
            <a:r>
              <a:rPr lang="en-US" sz="1400" dirty="0" err="1"/>
              <a:t>Galerie</a:t>
            </a:r>
            <a:r>
              <a:rPr lang="en-US" sz="1400" dirty="0"/>
              <a:t> Iris </a:t>
            </a:r>
            <a:r>
              <a:rPr lang="en-US" sz="1400" dirty="0" err="1"/>
              <a:t>Clert</a:t>
            </a:r>
            <a:r>
              <a:rPr lang="en-US" sz="1400" dirty="0"/>
              <a:t>, 1961 (no. cat.) / </a:t>
            </a:r>
            <a:r>
              <a:rPr lang="en-US" sz="1400" dirty="0" err="1"/>
              <a:t>Kompass</a:t>
            </a:r>
            <a:r>
              <a:rPr lang="en-US" sz="1400" dirty="0"/>
              <a:t> New York. Frankfurt, </a:t>
            </a:r>
            <a:r>
              <a:rPr lang="en-US" sz="1400" dirty="0" err="1"/>
              <a:t>Kunstverein</a:t>
            </a:r>
            <a:r>
              <a:rPr lang="en-US" sz="1400" dirty="0"/>
              <a:t>, 1968, cat. no. 50, ill. / Der </a:t>
            </a:r>
            <a:r>
              <a:rPr lang="en-US" sz="1400" dirty="0" err="1"/>
              <a:t>Sammler</a:t>
            </a:r>
            <a:r>
              <a:rPr lang="en-US" sz="1400" dirty="0"/>
              <a:t> Theodor </a:t>
            </a:r>
            <a:r>
              <a:rPr lang="en-US" sz="1400" dirty="0" err="1"/>
              <a:t>Ahrenberg</a:t>
            </a:r>
            <a:r>
              <a:rPr lang="en-US" sz="1400" dirty="0"/>
              <a:t> und das Atelier in </a:t>
            </a:r>
            <a:r>
              <a:rPr lang="en-US" sz="1400" dirty="0" err="1"/>
              <a:t>Chexbres</a:t>
            </a:r>
            <a:r>
              <a:rPr lang="en-US" sz="1400" dirty="0"/>
              <a:t>. 15 </a:t>
            </a:r>
            <a:r>
              <a:rPr lang="en-US" sz="1400" dirty="0" err="1"/>
              <a:t>Jahre</a:t>
            </a:r>
            <a:r>
              <a:rPr lang="en-US" sz="1400" dirty="0"/>
              <a:t> </a:t>
            </a:r>
            <a:r>
              <a:rPr lang="en-US" sz="1400" dirty="0" err="1"/>
              <a:t>mit</a:t>
            </a:r>
            <a:r>
              <a:rPr lang="en-US" sz="1400" dirty="0"/>
              <a:t> </a:t>
            </a:r>
            <a:r>
              <a:rPr lang="en-US" sz="1400" dirty="0" err="1"/>
              <a:t>Kunst</a:t>
            </a:r>
            <a:r>
              <a:rPr lang="en-US" sz="1400" dirty="0"/>
              <a:t> and </a:t>
            </a:r>
            <a:r>
              <a:rPr lang="en-US" sz="1400" dirty="0" err="1"/>
              <a:t>Künstlern</a:t>
            </a:r>
            <a:r>
              <a:rPr lang="en-US" sz="1400" dirty="0"/>
              <a:t> 1960 - 1975. Düsseldorf, </a:t>
            </a:r>
            <a:r>
              <a:rPr lang="en-US" sz="1400" dirty="0" err="1"/>
              <a:t>Kunsthalle</a:t>
            </a:r>
            <a:r>
              <a:rPr lang="en-US" sz="1400" dirty="0"/>
              <a:t>, 1977, Kat-no. 289, full-page ill., </a:t>
            </a:r>
            <a:r>
              <a:rPr lang="en-US" sz="1400" dirty="0" err="1"/>
              <a:t>o.S</a:t>
            </a:r>
            <a:endParaRPr lang="en-US" sz="1400" dirty="0"/>
          </a:p>
          <a:p>
            <a:r>
              <a:rPr lang="en-US" sz="1400" dirty="0"/>
              <a:t>Literature and Illustration: </a:t>
            </a:r>
            <a:r>
              <a:rPr lang="en-US" sz="1400" dirty="0" err="1"/>
              <a:t>Exh</a:t>
            </a:r>
            <a:r>
              <a:rPr lang="en-US" sz="1400" dirty="0"/>
              <a:t>. cat. Norman Lewis. Black Paintings 1944-1977. New York, Studio Museum of Harlem, 1998, ill. p. 17 pl. 9 (not exhibited)</a:t>
            </a:r>
          </a:p>
        </p:txBody>
      </p:sp>
      <p:pic>
        <p:nvPicPr>
          <p:cNvPr id="6" name="Picture 5"/>
          <p:cNvPicPr>
            <a:picLocks noChangeAspect="1"/>
          </p:cNvPicPr>
          <p:nvPr/>
        </p:nvPicPr>
        <p:blipFill>
          <a:blip r:embed="rId3"/>
          <a:stretch>
            <a:fillRect/>
          </a:stretch>
        </p:blipFill>
        <p:spPr>
          <a:xfrm>
            <a:off x="152400" y="876300"/>
            <a:ext cx="3962400" cy="533400"/>
          </a:xfrm>
          <a:prstGeom prst="rect">
            <a:avLst/>
          </a:prstGeom>
        </p:spPr>
      </p:pic>
      <p:sp>
        <p:nvSpPr>
          <p:cNvPr id="8" name="Rectangle 7"/>
          <p:cNvSpPr/>
          <p:nvPr/>
        </p:nvSpPr>
        <p:spPr>
          <a:xfrm>
            <a:off x="4580646" y="6479401"/>
            <a:ext cx="4572000" cy="276999"/>
          </a:xfrm>
          <a:prstGeom prst="rect">
            <a:avLst/>
          </a:prstGeom>
        </p:spPr>
        <p:txBody>
          <a:bodyPr>
            <a:spAutoFit/>
          </a:bodyPr>
          <a:lstStyle/>
          <a:p>
            <a:pPr algn="r"/>
            <a:r>
              <a:rPr lang="en-US" sz="1200" dirty="0">
                <a:solidFill>
                  <a:schemeClr val="bg1"/>
                </a:solidFill>
              </a:rPr>
              <a:t>http://www.arcadja.com/auctions/en/reinhardt_ad/artist/24077/</a:t>
            </a:r>
          </a:p>
        </p:txBody>
      </p:sp>
    </p:spTree>
    <p:extLst>
      <p:ext uri="{BB962C8B-B14F-4D97-AF65-F5344CB8AC3E}">
        <p14:creationId xmlns:p14="http://schemas.microsoft.com/office/powerpoint/2010/main" val="1820355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AutoShape 2"/>
          <p:cNvSpPr>
            <a:spLocks noGrp="1" noChangeArrowheads="1"/>
          </p:cNvSpPr>
          <p:nvPr>
            <p:ph type="title"/>
          </p:nvPr>
        </p:nvSpPr>
        <p:spPr>
          <a:xfrm>
            <a:off x="255588" y="609600"/>
            <a:ext cx="8632825" cy="631825"/>
          </a:xfrm>
        </p:spPr>
        <p:txBody>
          <a:bodyPr/>
          <a:lstStyle/>
          <a:p>
            <a:r>
              <a:rPr lang="en-US" dirty="0"/>
              <a:t>A trajectory of mixes and mingles …</a:t>
            </a:r>
          </a:p>
        </p:txBody>
      </p:sp>
      <p:grpSp>
        <p:nvGrpSpPr>
          <p:cNvPr id="2136067" name="Group 3"/>
          <p:cNvGrpSpPr>
            <a:grpSpLocks/>
          </p:cNvGrpSpPr>
          <p:nvPr/>
        </p:nvGrpSpPr>
        <p:grpSpPr bwMode="auto">
          <a:xfrm>
            <a:off x="1538288" y="3203575"/>
            <a:ext cx="7481887" cy="3143250"/>
            <a:chOff x="969" y="2256"/>
            <a:chExt cx="4713" cy="1980"/>
          </a:xfrm>
        </p:grpSpPr>
        <p:sp>
          <p:nvSpPr>
            <p:cNvPr id="2136068" name="Text Box 4"/>
            <p:cNvSpPr txBox="1">
              <a:spLocks noChangeArrowheads="1"/>
            </p:cNvSpPr>
            <p:nvPr/>
          </p:nvSpPr>
          <p:spPr bwMode="auto">
            <a:xfrm>
              <a:off x="1174" y="3999"/>
              <a:ext cx="586"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Biology</a:t>
              </a:r>
            </a:p>
          </p:txBody>
        </p:sp>
        <p:grpSp>
          <p:nvGrpSpPr>
            <p:cNvPr id="2136069" name="Group 5"/>
            <p:cNvGrpSpPr>
              <a:grpSpLocks/>
            </p:cNvGrpSpPr>
            <p:nvPr/>
          </p:nvGrpSpPr>
          <p:grpSpPr bwMode="auto">
            <a:xfrm>
              <a:off x="969" y="2256"/>
              <a:ext cx="4713" cy="1980"/>
              <a:chOff x="969" y="2256"/>
              <a:chExt cx="4713" cy="1980"/>
            </a:xfrm>
          </p:grpSpPr>
          <p:sp>
            <p:nvSpPr>
              <p:cNvPr id="2136070" name="Rectangle 6"/>
              <p:cNvSpPr>
                <a:spLocks noChangeArrowheads="1"/>
              </p:cNvSpPr>
              <p:nvPr/>
            </p:nvSpPr>
            <p:spPr bwMode="auto">
              <a:xfrm>
                <a:off x="4080" y="2256"/>
                <a:ext cx="1248" cy="1296"/>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6071" name="Text Box 7"/>
              <p:cNvSpPr txBox="1">
                <a:spLocks noChangeArrowheads="1"/>
              </p:cNvSpPr>
              <p:nvPr/>
            </p:nvSpPr>
            <p:spPr bwMode="auto">
              <a:xfrm>
                <a:off x="1830" y="2976"/>
                <a:ext cx="954" cy="410"/>
              </a:xfrm>
              <a:prstGeom prst="rect">
                <a:avLst/>
              </a:prstGeom>
              <a:gradFill rotWithShape="1">
                <a:gsLst>
                  <a:gs pos="0">
                    <a:srgbClr val="FF6600"/>
                  </a:gs>
                  <a:gs pos="100000">
                    <a:schemeClr val="accent2"/>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Translational</a:t>
                </a:r>
              </a:p>
              <a:p>
                <a:r>
                  <a:rPr lang="en-US" sz="1800">
                    <a:solidFill>
                      <a:schemeClr val="bg1"/>
                    </a:solidFill>
                  </a:rPr>
                  <a:t>Research</a:t>
                </a:r>
              </a:p>
            </p:txBody>
          </p:sp>
          <p:sp>
            <p:nvSpPr>
              <p:cNvPr id="2136072" name="Text Box 8"/>
              <p:cNvSpPr txBox="1">
                <a:spLocks noChangeArrowheads="1"/>
              </p:cNvSpPr>
              <p:nvPr/>
            </p:nvSpPr>
            <p:spPr bwMode="auto">
              <a:xfrm>
                <a:off x="4848"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Defense &amp;</a:t>
                </a:r>
              </a:p>
              <a:p>
                <a:r>
                  <a:rPr lang="en-US" sz="1800">
                    <a:solidFill>
                      <a:schemeClr val="bg1"/>
                    </a:solidFill>
                  </a:rPr>
                  <a:t>Intelligence</a:t>
                </a:r>
              </a:p>
            </p:txBody>
          </p:sp>
          <p:sp>
            <p:nvSpPr>
              <p:cNvPr id="2136073" name="Text Box 9"/>
              <p:cNvSpPr txBox="1">
                <a:spLocks noChangeArrowheads="1"/>
              </p:cNvSpPr>
              <p:nvPr/>
            </p:nvSpPr>
            <p:spPr bwMode="auto">
              <a:xfrm>
                <a:off x="2350" y="3999"/>
                <a:ext cx="101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Pharmacology</a:t>
                </a:r>
              </a:p>
            </p:txBody>
          </p:sp>
          <p:sp>
            <p:nvSpPr>
              <p:cNvPr id="2136074" name="Text Box 10"/>
              <p:cNvSpPr txBox="1">
                <a:spLocks noChangeArrowheads="1"/>
              </p:cNvSpPr>
              <p:nvPr/>
            </p:nvSpPr>
            <p:spPr bwMode="auto">
              <a:xfrm>
                <a:off x="2196" y="3552"/>
                <a:ext cx="1322"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Pharmacogenomics</a:t>
                </a:r>
              </a:p>
            </p:txBody>
          </p:sp>
          <p:sp>
            <p:nvSpPr>
              <p:cNvPr id="2136075" name="Text Box 11"/>
              <p:cNvSpPr txBox="1">
                <a:spLocks noChangeArrowheads="1"/>
              </p:cNvSpPr>
              <p:nvPr/>
            </p:nvSpPr>
            <p:spPr bwMode="auto">
              <a:xfrm>
                <a:off x="3792"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Performing</a:t>
                </a:r>
              </a:p>
              <a:p>
                <a:r>
                  <a:rPr lang="en-US" sz="1800">
                    <a:solidFill>
                      <a:schemeClr val="bg1"/>
                    </a:solidFill>
                  </a:rPr>
                  <a:t>Arts</a:t>
                </a:r>
              </a:p>
            </p:txBody>
          </p:sp>
          <p:cxnSp>
            <p:nvCxnSpPr>
              <p:cNvPr id="2136076" name="AutoShape 12"/>
              <p:cNvCxnSpPr>
                <a:cxnSpLocks noChangeShapeType="1"/>
                <a:stCxn id="2136095" idx="0"/>
                <a:endCxn id="2136071" idx="1"/>
              </p:cNvCxnSpPr>
              <p:nvPr/>
            </p:nvCxnSpPr>
            <p:spPr bwMode="auto">
              <a:xfrm flipV="1">
                <a:off x="969" y="3181"/>
                <a:ext cx="861" cy="37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7" name="AutoShape 13"/>
              <p:cNvCxnSpPr>
                <a:cxnSpLocks noChangeShapeType="1"/>
                <a:stCxn id="2136068" idx="0"/>
                <a:endCxn id="2136071" idx="2"/>
              </p:cNvCxnSpPr>
              <p:nvPr/>
            </p:nvCxnSpPr>
            <p:spPr bwMode="auto">
              <a:xfrm flipV="1">
                <a:off x="1467" y="3386"/>
                <a:ext cx="840" cy="61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8" name="AutoShape 14"/>
              <p:cNvCxnSpPr>
                <a:cxnSpLocks noChangeShapeType="1"/>
                <a:stCxn id="2136068" idx="0"/>
                <a:endCxn id="2136074" idx="1"/>
              </p:cNvCxnSpPr>
              <p:nvPr/>
            </p:nvCxnSpPr>
            <p:spPr bwMode="auto">
              <a:xfrm flipV="1">
                <a:off x="1467" y="3671"/>
                <a:ext cx="729" cy="32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9" name="AutoShape 15"/>
              <p:cNvCxnSpPr>
                <a:cxnSpLocks noChangeShapeType="1"/>
                <a:stCxn id="2136073" idx="0"/>
                <a:endCxn id="2136074" idx="2"/>
              </p:cNvCxnSpPr>
              <p:nvPr/>
            </p:nvCxnSpPr>
            <p:spPr bwMode="auto">
              <a:xfrm flipV="1">
                <a:off x="2855" y="3789"/>
                <a:ext cx="2" cy="21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0" name="AutoShape 16"/>
              <p:cNvCxnSpPr>
                <a:cxnSpLocks noChangeShapeType="1"/>
                <a:stCxn id="2136070" idx="1"/>
                <a:endCxn id="2136071" idx="3"/>
              </p:cNvCxnSpPr>
              <p:nvPr/>
            </p:nvCxnSpPr>
            <p:spPr bwMode="auto">
              <a:xfrm flipH="1">
                <a:off x="2784" y="2904"/>
                <a:ext cx="1296" cy="27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1" name="AutoShape 17"/>
              <p:cNvCxnSpPr>
                <a:cxnSpLocks noChangeShapeType="1"/>
                <a:stCxn id="2136070" idx="1"/>
                <a:endCxn id="2136074" idx="0"/>
              </p:cNvCxnSpPr>
              <p:nvPr/>
            </p:nvCxnSpPr>
            <p:spPr bwMode="auto">
              <a:xfrm flipH="1">
                <a:off x="2857" y="2904"/>
                <a:ext cx="1223" cy="64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2" name="AutoShape 18"/>
              <p:cNvCxnSpPr>
                <a:cxnSpLocks noChangeShapeType="1"/>
                <a:stCxn id="2136070" idx="2"/>
                <a:endCxn id="2136075" idx="0"/>
              </p:cNvCxnSpPr>
              <p:nvPr/>
            </p:nvCxnSpPr>
            <p:spPr bwMode="auto">
              <a:xfrm flipH="1">
                <a:off x="4209" y="3552"/>
                <a:ext cx="495"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3" name="AutoShape 19"/>
              <p:cNvCxnSpPr>
                <a:cxnSpLocks noChangeShapeType="1"/>
                <a:stCxn id="2136070" idx="2"/>
                <a:endCxn id="2136072" idx="0"/>
              </p:cNvCxnSpPr>
              <p:nvPr/>
            </p:nvCxnSpPr>
            <p:spPr bwMode="auto">
              <a:xfrm>
                <a:off x="4704" y="3552"/>
                <a:ext cx="561"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36084" name="Group 20"/>
          <p:cNvGrpSpPr>
            <a:grpSpLocks/>
          </p:cNvGrpSpPr>
          <p:nvPr/>
        </p:nvGrpSpPr>
        <p:grpSpPr bwMode="auto">
          <a:xfrm>
            <a:off x="1049338" y="2016125"/>
            <a:ext cx="4332287" cy="3244849"/>
            <a:chOff x="661" y="1508"/>
            <a:chExt cx="2729" cy="2044"/>
          </a:xfrm>
        </p:grpSpPr>
        <p:sp>
          <p:nvSpPr>
            <p:cNvPr id="2136085" name="Text Box 21"/>
            <p:cNvSpPr txBox="1">
              <a:spLocks noChangeArrowheads="1"/>
            </p:cNvSpPr>
            <p:nvPr/>
          </p:nvSpPr>
          <p:spPr bwMode="auto">
            <a:xfrm>
              <a:off x="1920" y="1584"/>
              <a:ext cx="79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Linguistics</a:t>
              </a:r>
            </a:p>
          </p:txBody>
        </p:sp>
        <p:sp>
          <p:nvSpPr>
            <p:cNvPr id="2136086" name="Text Box 22"/>
            <p:cNvSpPr txBox="1">
              <a:spLocks noChangeArrowheads="1"/>
            </p:cNvSpPr>
            <p:nvPr/>
          </p:nvSpPr>
          <p:spPr bwMode="auto">
            <a:xfrm>
              <a:off x="918" y="1920"/>
              <a:ext cx="182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solidFill>
                    <a:schemeClr val="tx1"/>
                  </a:solidFill>
                </a:rPr>
                <a:t>Computational Linguistics</a:t>
              </a:r>
            </a:p>
          </p:txBody>
        </p:sp>
        <p:sp>
          <p:nvSpPr>
            <p:cNvPr id="2136087" name="Text Box 23"/>
            <p:cNvSpPr txBox="1">
              <a:spLocks noChangeArrowheads="1"/>
            </p:cNvSpPr>
            <p:nvPr/>
          </p:nvSpPr>
          <p:spPr bwMode="auto">
            <a:xfrm>
              <a:off x="987" y="2400"/>
              <a:ext cx="1686"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Medical Natural</a:t>
              </a:r>
            </a:p>
            <a:p>
              <a:r>
                <a:rPr lang="en-US" sz="1800">
                  <a:solidFill>
                    <a:schemeClr val="tx1"/>
                  </a:solidFill>
                </a:rPr>
                <a:t>Language Understanding</a:t>
              </a:r>
            </a:p>
          </p:txBody>
        </p:sp>
        <p:cxnSp>
          <p:nvCxnSpPr>
            <p:cNvPr id="2136088" name="AutoShape 24"/>
            <p:cNvCxnSpPr>
              <a:cxnSpLocks noChangeShapeType="1"/>
              <a:stCxn id="2136085" idx="1"/>
              <a:endCxn id="2136086" idx="0"/>
            </p:cNvCxnSpPr>
            <p:nvPr/>
          </p:nvCxnSpPr>
          <p:spPr bwMode="auto">
            <a:xfrm flipH="1">
              <a:off x="1830" y="1703"/>
              <a:ext cx="90" cy="21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9" name="AutoShape 25"/>
            <p:cNvCxnSpPr>
              <a:cxnSpLocks noChangeShapeType="1"/>
              <a:stCxn id="2136094" idx="2"/>
              <a:endCxn id="2136086" idx="0"/>
            </p:cNvCxnSpPr>
            <p:nvPr/>
          </p:nvCxnSpPr>
          <p:spPr bwMode="auto">
            <a:xfrm>
              <a:off x="661" y="1629"/>
              <a:ext cx="1169" cy="29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0" name="AutoShape 26"/>
            <p:cNvCxnSpPr>
              <a:cxnSpLocks noChangeShapeType="1"/>
              <a:stCxn id="2136086" idx="2"/>
              <a:endCxn id="2136087" idx="0"/>
            </p:cNvCxnSpPr>
            <p:nvPr/>
          </p:nvCxnSpPr>
          <p:spPr bwMode="auto">
            <a:xfrm>
              <a:off x="1830" y="2157"/>
              <a:ext cx="0"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1" name="AutoShape 27"/>
            <p:cNvCxnSpPr>
              <a:cxnSpLocks noChangeShapeType="1"/>
              <a:stCxn id="2136095" idx="0"/>
              <a:endCxn id="2136087" idx="2"/>
            </p:cNvCxnSpPr>
            <p:nvPr/>
          </p:nvCxnSpPr>
          <p:spPr bwMode="auto">
            <a:xfrm flipV="1">
              <a:off x="969" y="2810"/>
              <a:ext cx="861" cy="74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2" name="AutoShape 28"/>
            <p:cNvCxnSpPr>
              <a:cxnSpLocks noChangeShapeType="1"/>
              <a:stCxn id="2136096" idx="1"/>
              <a:endCxn id="2136087" idx="3"/>
            </p:cNvCxnSpPr>
            <p:nvPr/>
          </p:nvCxnSpPr>
          <p:spPr bwMode="auto">
            <a:xfrm flipH="1">
              <a:off x="2673" y="1508"/>
              <a:ext cx="717" cy="109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093" name="Group 29"/>
          <p:cNvGrpSpPr>
            <a:grpSpLocks/>
          </p:cNvGrpSpPr>
          <p:nvPr/>
        </p:nvGrpSpPr>
        <p:grpSpPr bwMode="auto">
          <a:xfrm>
            <a:off x="152400" y="1828800"/>
            <a:ext cx="8058150" cy="3808413"/>
            <a:chOff x="96" y="1390"/>
            <a:chExt cx="5076" cy="2399"/>
          </a:xfrm>
        </p:grpSpPr>
        <p:sp>
          <p:nvSpPr>
            <p:cNvPr id="2136094" name="Text Box 30"/>
            <p:cNvSpPr txBox="1">
              <a:spLocks noChangeArrowheads="1"/>
            </p:cNvSpPr>
            <p:nvPr/>
          </p:nvSpPr>
          <p:spPr bwMode="auto">
            <a:xfrm>
              <a:off x="240" y="1392"/>
              <a:ext cx="84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Informatics</a:t>
              </a:r>
            </a:p>
          </p:txBody>
        </p:sp>
        <p:sp>
          <p:nvSpPr>
            <p:cNvPr id="2136095" name="Text Box 31"/>
            <p:cNvSpPr txBox="1">
              <a:spLocks noChangeArrowheads="1"/>
            </p:cNvSpPr>
            <p:nvPr/>
          </p:nvSpPr>
          <p:spPr bwMode="auto">
            <a:xfrm>
              <a:off x="624" y="3552"/>
              <a:ext cx="69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Medicine</a:t>
              </a:r>
            </a:p>
          </p:txBody>
        </p:sp>
        <p:sp>
          <p:nvSpPr>
            <p:cNvPr id="2136096" name="Text Box 32"/>
            <p:cNvSpPr txBox="1">
              <a:spLocks noChangeArrowheads="1"/>
            </p:cNvSpPr>
            <p:nvPr/>
          </p:nvSpPr>
          <p:spPr bwMode="auto">
            <a:xfrm>
              <a:off x="3390" y="1390"/>
              <a:ext cx="178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Knowledge Representation</a:t>
              </a:r>
            </a:p>
          </p:txBody>
        </p:sp>
        <p:cxnSp>
          <p:nvCxnSpPr>
            <p:cNvPr id="2136097" name="AutoShape 33"/>
            <p:cNvCxnSpPr>
              <a:cxnSpLocks noChangeShapeType="1"/>
              <a:stCxn id="2136094" idx="3"/>
              <a:endCxn id="2136096" idx="1"/>
            </p:cNvCxnSpPr>
            <p:nvPr/>
          </p:nvCxnSpPr>
          <p:spPr bwMode="auto">
            <a:xfrm flipV="1">
              <a:off x="1082" y="1509"/>
              <a:ext cx="2308" cy="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6098" name="Text Box 34"/>
            <p:cNvSpPr txBox="1">
              <a:spLocks noChangeArrowheads="1"/>
            </p:cNvSpPr>
            <p:nvPr/>
          </p:nvSpPr>
          <p:spPr bwMode="auto">
            <a:xfrm>
              <a:off x="96" y="2880"/>
              <a:ext cx="1078"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Electronic</a:t>
              </a:r>
            </a:p>
            <a:p>
              <a:r>
                <a:rPr lang="en-US" sz="1800">
                  <a:solidFill>
                    <a:schemeClr val="tx1"/>
                  </a:solidFill>
                </a:rPr>
                <a:t>Health Records</a:t>
              </a:r>
            </a:p>
          </p:txBody>
        </p:sp>
        <p:cxnSp>
          <p:nvCxnSpPr>
            <p:cNvPr id="2136099" name="AutoShape 35"/>
            <p:cNvCxnSpPr>
              <a:cxnSpLocks noChangeShapeType="1"/>
              <a:stCxn id="2136094" idx="2"/>
              <a:endCxn id="2136098" idx="0"/>
            </p:cNvCxnSpPr>
            <p:nvPr/>
          </p:nvCxnSpPr>
          <p:spPr bwMode="auto">
            <a:xfrm flipH="1">
              <a:off x="635" y="1629"/>
              <a:ext cx="26" cy="125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0" name="AutoShape 36"/>
            <p:cNvCxnSpPr>
              <a:cxnSpLocks noChangeShapeType="1"/>
              <a:stCxn id="2136095" idx="0"/>
              <a:endCxn id="2136098" idx="2"/>
            </p:cNvCxnSpPr>
            <p:nvPr/>
          </p:nvCxnSpPr>
          <p:spPr bwMode="auto">
            <a:xfrm flipH="1" flipV="1">
              <a:off x="635" y="3290"/>
              <a:ext cx="334"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1" name="Group 37"/>
          <p:cNvGrpSpPr>
            <a:grpSpLocks/>
          </p:cNvGrpSpPr>
          <p:nvPr/>
        </p:nvGrpSpPr>
        <p:grpSpPr bwMode="auto">
          <a:xfrm>
            <a:off x="152400" y="4006850"/>
            <a:ext cx="7845425" cy="1066800"/>
            <a:chOff x="96" y="2762"/>
            <a:chExt cx="4942" cy="672"/>
          </a:xfrm>
        </p:grpSpPr>
        <p:sp>
          <p:nvSpPr>
            <p:cNvPr id="2136102" name="Text Box 38"/>
            <p:cNvSpPr txBox="1">
              <a:spLocks noChangeArrowheads="1"/>
            </p:cNvSpPr>
            <p:nvPr/>
          </p:nvSpPr>
          <p:spPr bwMode="auto">
            <a:xfrm>
              <a:off x="4348" y="3024"/>
              <a:ext cx="690"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Referent</a:t>
              </a:r>
            </a:p>
            <a:p>
              <a:r>
                <a:rPr lang="en-US" sz="1800">
                  <a:solidFill>
                    <a:schemeClr val="tx1"/>
                  </a:solidFill>
                </a:rPr>
                <a:t>Tracking</a:t>
              </a:r>
            </a:p>
          </p:txBody>
        </p:sp>
        <p:cxnSp>
          <p:nvCxnSpPr>
            <p:cNvPr id="2136103" name="AutoShape 39"/>
            <p:cNvCxnSpPr>
              <a:cxnSpLocks noChangeShapeType="1"/>
              <a:stCxn id="2136108" idx="2"/>
              <a:endCxn id="2136102" idx="0"/>
            </p:cNvCxnSpPr>
            <p:nvPr/>
          </p:nvCxnSpPr>
          <p:spPr bwMode="auto">
            <a:xfrm>
              <a:off x="4693" y="2762"/>
              <a:ext cx="0"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4" name="AutoShape 40"/>
            <p:cNvCxnSpPr>
              <a:cxnSpLocks noChangeShapeType="1"/>
              <a:stCxn id="2136102" idx="3"/>
              <a:endCxn id="2136098" idx="1"/>
            </p:cNvCxnSpPr>
            <p:nvPr/>
          </p:nvCxnSpPr>
          <p:spPr bwMode="auto">
            <a:xfrm flipH="1" flipV="1">
              <a:off x="96" y="3037"/>
              <a:ext cx="4942" cy="192"/>
            </a:xfrm>
            <a:prstGeom prst="bentConnector5">
              <a:avLst>
                <a:gd name="adj1" fmla="val -13745"/>
                <a:gd name="adj2" fmla="val -630350"/>
                <a:gd name="adj3" fmla="val 101384"/>
              </a:avLst>
            </a:prstGeom>
            <a:noFill/>
            <a:ln w="1905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5" name="Group 41"/>
          <p:cNvGrpSpPr>
            <a:grpSpLocks/>
          </p:cNvGrpSpPr>
          <p:nvPr/>
        </p:nvGrpSpPr>
        <p:grpSpPr bwMode="auto">
          <a:xfrm>
            <a:off x="4243388" y="2128838"/>
            <a:ext cx="4725987" cy="1878012"/>
            <a:chOff x="2673" y="1579"/>
            <a:chExt cx="2977" cy="1183"/>
          </a:xfrm>
        </p:grpSpPr>
        <p:sp>
          <p:nvSpPr>
            <p:cNvPr id="2136106" name="Text Box 42"/>
            <p:cNvSpPr txBox="1">
              <a:spLocks noChangeArrowheads="1"/>
            </p:cNvSpPr>
            <p:nvPr/>
          </p:nvSpPr>
          <p:spPr bwMode="auto">
            <a:xfrm>
              <a:off x="4848" y="1872"/>
              <a:ext cx="80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Philosophy</a:t>
              </a:r>
            </a:p>
          </p:txBody>
        </p:sp>
        <p:sp>
          <p:nvSpPr>
            <p:cNvPr id="2136107" name="Text Box 43"/>
            <p:cNvSpPr txBox="1">
              <a:spLocks noChangeArrowheads="1"/>
            </p:cNvSpPr>
            <p:nvPr/>
          </p:nvSpPr>
          <p:spPr bwMode="auto">
            <a:xfrm>
              <a:off x="3936" y="1872"/>
              <a:ext cx="690"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Ontology</a:t>
              </a:r>
            </a:p>
          </p:txBody>
        </p:sp>
        <p:sp>
          <p:nvSpPr>
            <p:cNvPr id="2136108" name="Text Box 44"/>
            <p:cNvSpPr txBox="1">
              <a:spLocks noChangeArrowheads="1"/>
            </p:cNvSpPr>
            <p:nvPr/>
          </p:nvSpPr>
          <p:spPr bwMode="auto">
            <a:xfrm>
              <a:off x="4176" y="2352"/>
              <a:ext cx="1034"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Realism-Based</a:t>
              </a:r>
            </a:p>
            <a:p>
              <a:r>
                <a:rPr lang="en-US" sz="1800">
                  <a:solidFill>
                    <a:schemeClr val="tx1"/>
                  </a:solidFill>
                </a:rPr>
                <a:t>Ontology</a:t>
              </a:r>
            </a:p>
          </p:txBody>
        </p:sp>
        <p:cxnSp>
          <p:nvCxnSpPr>
            <p:cNvPr id="2136109" name="AutoShape 45"/>
            <p:cNvCxnSpPr>
              <a:cxnSpLocks noChangeShapeType="1"/>
              <a:stCxn id="2136106" idx="2"/>
              <a:endCxn id="2136108" idx="0"/>
            </p:cNvCxnSpPr>
            <p:nvPr/>
          </p:nvCxnSpPr>
          <p:spPr bwMode="auto">
            <a:xfrm flipH="1">
              <a:off x="4693" y="2109"/>
              <a:ext cx="556"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0" name="AutoShape 46"/>
            <p:cNvCxnSpPr>
              <a:cxnSpLocks noChangeShapeType="1"/>
              <a:stCxn id="2136096" idx="2"/>
              <a:endCxn id="2136107" idx="0"/>
            </p:cNvCxnSpPr>
            <p:nvPr/>
          </p:nvCxnSpPr>
          <p:spPr bwMode="auto">
            <a:xfrm>
              <a:off x="4281" y="1579"/>
              <a:ext cx="0" cy="29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1" name="AutoShape 47"/>
            <p:cNvCxnSpPr>
              <a:cxnSpLocks noChangeShapeType="1"/>
              <a:stCxn id="2136107" idx="2"/>
              <a:endCxn id="2136108" idx="0"/>
            </p:cNvCxnSpPr>
            <p:nvPr/>
          </p:nvCxnSpPr>
          <p:spPr bwMode="auto">
            <a:xfrm>
              <a:off x="4281" y="2109"/>
              <a:ext cx="412"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2" name="AutoShape 48"/>
            <p:cNvCxnSpPr>
              <a:cxnSpLocks noChangeShapeType="1"/>
              <a:stCxn id="2136108" idx="1"/>
              <a:endCxn id="2136087" idx="3"/>
            </p:cNvCxnSpPr>
            <p:nvPr/>
          </p:nvCxnSpPr>
          <p:spPr bwMode="auto">
            <a:xfrm flipH="1">
              <a:off x="2673" y="2557"/>
              <a:ext cx="1503" cy="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77591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s://image.slidesharecdn.com/5computerscienceandontology-110917095023-phpapp02/95/computer-science-and-ontology-9-728.jpg?cb=1316253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66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20" y="609599"/>
            <a:ext cx="9123680" cy="1561711"/>
          </a:xfrm>
          <a:prstGeom prst="rect">
            <a:avLst/>
          </a:prstGeom>
        </p:spPr>
      </p:pic>
      <p:pic>
        <p:nvPicPr>
          <p:cNvPr id="5" name="Picture 4"/>
          <p:cNvPicPr>
            <a:picLocks noChangeAspect="1"/>
          </p:cNvPicPr>
          <p:nvPr/>
        </p:nvPicPr>
        <p:blipFill>
          <a:blip r:embed="rId3"/>
          <a:stretch>
            <a:fillRect/>
          </a:stretch>
        </p:blipFill>
        <p:spPr>
          <a:xfrm>
            <a:off x="1" y="2171310"/>
            <a:ext cx="9144000" cy="4686690"/>
          </a:xfrm>
          <a:prstGeom prst="rect">
            <a:avLst/>
          </a:prstGeom>
        </p:spPr>
      </p:pic>
    </p:spTree>
    <p:extLst>
      <p:ext uri="{BB962C8B-B14F-4D97-AF65-F5344CB8AC3E}">
        <p14:creationId xmlns:p14="http://schemas.microsoft.com/office/powerpoint/2010/main" val="2200338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3625"/>
          </a:xfrm>
          <a:prstGeom prst="rect">
            <a:avLst/>
          </a:prstGeom>
        </p:spPr>
      </p:pic>
      <p:sp>
        <p:nvSpPr>
          <p:cNvPr id="5" name="Rectangle 4"/>
          <p:cNvSpPr/>
          <p:nvPr/>
        </p:nvSpPr>
        <p:spPr>
          <a:xfrm>
            <a:off x="6819900" y="6211669"/>
            <a:ext cx="2324100" cy="646331"/>
          </a:xfrm>
          <a:prstGeom prst="rect">
            <a:avLst/>
          </a:prstGeom>
        </p:spPr>
        <p:txBody>
          <a:bodyPr wrap="square">
            <a:spAutoFit/>
          </a:bodyPr>
          <a:lstStyle/>
          <a:p>
            <a:r>
              <a:rPr lang="en-US" sz="1200" dirty="0"/>
              <a:t>http://www.thesmokinggun.com/file/springsteen-medical-records-sale</a:t>
            </a:r>
          </a:p>
        </p:txBody>
      </p:sp>
    </p:spTree>
    <p:extLst>
      <p:ext uri="{BB962C8B-B14F-4D97-AF65-F5344CB8AC3E}">
        <p14:creationId xmlns:p14="http://schemas.microsoft.com/office/powerpoint/2010/main" val="2839737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Necessary involvements</a:t>
            </a:r>
          </a:p>
        </p:txBody>
      </p:sp>
      <p:sp>
        <p:nvSpPr>
          <p:cNvPr id="4" name="Oval 3"/>
          <p:cNvSpPr/>
          <p:nvPr/>
        </p:nvSpPr>
        <p:spPr bwMode="auto">
          <a:xfrm>
            <a:off x="762000" y="1676400"/>
            <a:ext cx="4724400" cy="3429000"/>
          </a:xfrm>
          <a:prstGeom prst="ellipse">
            <a:avLst/>
          </a:prstGeom>
          <a:solidFill>
            <a:srgbClr val="00FF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a:ln>
                  <a:noFill/>
                </a:ln>
                <a:solidFill>
                  <a:schemeClr val="bg1"/>
                </a:solidFill>
                <a:effectLst/>
                <a:latin typeface="Times" pitchFamily="122" charset="0"/>
              </a:rPr>
              <a:t>Academia</a:t>
            </a:r>
          </a:p>
        </p:txBody>
      </p:sp>
      <p:sp>
        <p:nvSpPr>
          <p:cNvPr id="5" name="Oval 4"/>
          <p:cNvSpPr/>
          <p:nvPr/>
        </p:nvSpPr>
        <p:spPr bwMode="auto">
          <a:xfrm>
            <a:off x="3657600" y="1676400"/>
            <a:ext cx="4724400" cy="3429000"/>
          </a:xfrm>
          <a:prstGeom prst="ellipse">
            <a:avLst/>
          </a:prstGeom>
          <a:solidFill>
            <a:srgbClr val="FFFF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r>
              <a:rPr lang="en-US" dirty="0">
                <a:solidFill>
                  <a:schemeClr val="bg1"/>
                </a:solidFill>
                <a:latin typeface="Times" pitchFamily="122" charset="0"/>
              </a:rPr>
              <a:t>         Government</a:t>
            </a:r>
          </a:p>
        </p:txBody>
      </p:sp>
      <p:sp>
        <p:nvSpPr>
          <p:cNvPr id="6" name="Oval 5"/>
          <p:cNvSpPr/>
          <p:nvPr/>
        </p:nvSpPr>
        <p:spPr bwMode="auto">
          <a:xfrm>
            <a:off x="685800" y="3124200"/>
            <a:ext cx="4724400" cy="3429000"/>
          </a:xfrm>
          <a:prstGeom prst="ellipse">
            <a:avLst/>
          </a:prstGeom>
          <a:solidFill>
            <a:srgbClr val="FF00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r>
              <a:rPr lang="en-US" dirty="0">
                <a:solidFill>
                  <a:schemeClr val="bg1"/>
                </a:solidFill>
                <a:latin typeface="Times" pitchFamily="122" charset="0"/>
              </a:rPr>
              <a:t>   Industry</a:t>
            </a:r>
          </a:p>
        </p:txBody>
      </p:sp>
      <p:sp>
        <p:nvSpPr>
          <p:cNvPr id="7" name="Oval 6"/>
          <p:cNvSpPr/>
          <p:nvPr/>
        </p:nvSpPr>
        <p:spPr bwMode="auto">
          <a:xfrm>
            <a:off x="3657600" y="3124200"/>
            <a:ext cx="4724400" cy="34290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r>
              <a:rPr lang="en-US" dirty="0">
                <a:solidFill>
                  <a:schemeClr val="bg1"/>
                </a:solidFill>
                <a:latin typeface="Times" pitchFamily="122" charset="0"/>
              </a:rPr>
              <a:t>            Citizens</a:t>
            </a:r>
          </a:p>
        </p:txBody>
      </p:sp>
    </p:spTree>
    <p:extLst>
      <p:ext uri="{BB962C8B-B14F-4D97-AF65-F5344CB8AC3E}">
        <p14:creationId xmlns:p14="http://schemas.microsoft.com/office/powerpoint/2010/main" val="1194637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33800" y="6491288"/>
            <a:ext cx="53340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8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a:t>A possible end-goal for biomedical informatics</a:t>
            </a:r>
          </a:p>
        </p:txBody>
      </p:sp>
    </p:spTree>
    <p:extLst>
      <p:ext uri="{BB962C8B-B14F-4D97-AF65-F5344CB8AC3E}">
        <p14:creationId xmlns:p14="http://schemas.microsoft.com/office/powerpoint/2010/main" val="11168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Tree>
    <p:extLst>
      <p:ext uri="{BB962C8B-B14F-4D97-AF65-F5344CB8AC3E}">
        <p14:creationId xmlns:p14="http://schemas.microsoft.com/office/powerpoint/2010/main" val="247249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Tree>
    <p:extLst>
      <p:ext uri="{BB962C8B-B14F-4D97-AF65-F5344CB8AC3E}">
        <p14:creationId xmlns:p14="http://schemas.microsoft.com/office/powerpoint/2010/main" val="2789067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Tree>
    <p:extLst>
      <p:ext uri="{BB962C8B-B14F-4D97-AF65-F5344CB8AC3E}">
        <p14:creationId xmlns:p14="http://schemas.microsoft.com/office/powerpoint/2010/main" val="2589537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a:solidFill>
                  <a:srgbClr val="16165D"/>
                </a:solidFill>
              </a:rPr>
              <a:t>Internet of Things</a:t>
            </a:r>
            <a:endParaRPr lang="en-US" kern="0" dirty="0">
              <a:solidFill>
                <a:srgbClr val="16165D"/>
              </a:solidFill>
            </a:endParaRPr>
          </a:p>
        </p:txBody>
      </p:sp>
    </p:spTree>
    <p:extLst>
      <p:ext uri="{BB962C8B-B14F-4D97-AF65-F5344CB8AC3E}">
        <p14:creationId xmlns:p14="http://schemas.microsoft.com/office/powerpoint/2010/main" val="367675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20" r="31420"/>
          <a:stretch/>
        </p:blipFill>
        <p:spPr>
          <a:xfrm>
            <a:off x="3162300" y="2133992"/>
            <a:ext cx="5867400" cy="3975164"/>
          </a:xfrm>
          <a:prstGeom prst="rect">
            <a:avLst/>
          </a:prstGeom>
        </p:spPr>
      </p:pic>
      <p:sp>
        <p:nvSpPr>
          <p:cNvPr id="5" name="Rectangle 4"/>
          <p:cNvSpPr/>
          <p:nvPr/>
        </p:nvSpPr>
        <p:spPr>
          <a:xfrm>
            <a:off x="5543550" y="6109156"/>
            <a:ext cx="3200400" cy="215444"/>
          </a:xfrm>
          <a:prstGeom prst="rect">
            <a:avLst/>
          </a:prstGeom>
        </p:spPr>
        <p:txBody>
          <a:bodyPr wrap="square">
            <a:spAutoFit/>
          </a:bodyPr>
          <a:lstStyle/>
          <a:p>
            <a:pPr algn="ctr"/>
            <a:r>
              <a:rPr lang="en-US" sz="800" dirty="0">
                <a:solidFill>
                  <a:schemeClr val="bg1"/>
                </a:solidFill>
              </a:rPr>
              <a:t>http://minimalissimo.com/2012/10/black-paintings/</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1" y="2144956"/>
            <a:ext cx="4838700" cy="3964200"/>
          </a:xfrm>
        </p:spPr>
      </p:pic>
      <p:sp>
        <p:nvSpPr>
          <p:cNvPr id="7" name="Rectangle 6"/>
          <p:cNvSpPr/>
          <p:nvPr/>
        </p:nvSpPr>
        <p:spPr>
          <a:xfrm>
            <a:off x="1181101" y="6109156"/>
            <a:ext cx="2705100" cy="215444"/>
          </a:xfrm>
          <a:prstGeom prst="rect">
            <a:avLst/>
          </a:prstGeom>
        </p:spPr>
        <p:txBody>
          <a:bodyPr wrap="square">
            <a:spAutoFit/>
          </a:bodyPr>
          <a:lstStyle/>
          <a:p>
            <a:r>
              <a:rPr lang="en-US" sz="800" dirty="0">
                <a:solidFill>
                  <a:schemeClr val="bg1"/>
                </a:solidFill>
              </a:rPr>
              <a:t>http://thesingleroad.blogspot.com/2011_02_01_archive.html</a:t>
            </a:r>
          </a:p>
        </p:txBody>
      </p:sp>
      <p:sp>
        <p:nvSpPr>
          <p:cNvPr id="3" name="Title 2"/>
          <p:cNvSpPr>
            <a:spLocks noGrp="1"/>
          </p:cNvSpPr>
          <p:nvPr>
            <p:ph type="title"/>
          </p:nvPr>
        </p:nvSpPr>
        <p:spPr/>
        <p:txBody>
          <a:bodyPr/>
          <a:lstStyle/>
          <a:p>
            <a:r>
              <a:rPr lang="en-US" dirty="0"/>
              <a:t>A ‘rich’ collection</a:t>
            </a:r>
          </a:p>
        </p:txBody>
      </p:sp>
    </p:spTree>
    <p:extLst>
      <p:ext uri="{BB962C8B-B14F-4D97-AF65-F5344CB8AC3E}">
        <p14:creationId xmlns:p14="http://schemas.microsoft.com/office/powerpoint/2010/main" val="1201216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AECF-C028-4146-9108-0991F856C3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C39A5F-03FD-4F48-B11C-C6DBD7948F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19A6AB-D638-45C7-AA21-70D012122D1C}"/>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CF5A6C73-B1DA-464A-92AA-CE5F7F1681EA}"/>
              </a:ext>
            </a:extLst>
          </p:cNvPr>
          <p:cNvSpPr/>
          <p:nvPr/>
        </p:nvSpPr>
        <p:spPr>
          <a:xfrm>
            <a:off x="76200" y="1305580"/>
            <a:ext cx="6858000" cy="307777"/>
          </a:xfrm>
          <a:prstGeom prst="rect">
            <a:avLst/>
          </a:prstGeom>
        </p:spPr>
        <p:txBody>
          <a:bodyPr wrap="square">
            <a:spAutoFit/>
          </a:bodyPr>
          <a:lstStyle/>
          <a:p>
            <a:pPr algn="l"/>
            <a:r>
              <a:rPr lang="en-US" sz="1400" b="0" dirty="0">
                <a:hlinkClick r:id="rId3"/>
              </a:rPr>
              <a:t>https://www.massdevice.com/elon-musks-neuralink-moving-forward-with-brain-implant/</a:t>
            </a:r>
            <a:r>
              <a:rPr lang="en-US" sz="1400" b="0" dirty="0"/>
              <a:t> </a:t>
            </a:r>
          </a:p>
        </p:txBody>
      </p:sp>
    </p:spTree>
    <p:extLst>
      <p:ext uri="{BB962C8B-B14F-4D97-AF65-F5344CB8AC3E}">
        <p14:creationId xmlns:p14="http://schemas.microsoft.com/office/powerpoint/2010/main" val="195289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Tree>
    <p:extLst>
      <p:ext uri="{BB962C8B-B14F-4D97-AF65-F5344CB8AC3E}">
        <p14:creationId xmlns:p14="http://schemas.microsoft.com/office/powerpoint/2010/main" val="516181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77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Nevertheless, people don’t seem to be impressed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38" r="10338"/>
          <a:stretch/>
        </p:blipFill>
        <p:spPr>
          <a:xfrm>
            <a:off x="-228600" y="2392078"/>
            <a:ext cx="5020613" cy="3347075"/>
          </a:xfrm>
          <a:prstGeom prst="rect">
            <a:avLst/>
          </a:prstGeom>
        </p:spPr>
      </p:pic>
      <p:sp>
        <p:nvSpPr>
          <p:cNvPr id="5" name="Rectangle 4"/>
          <p:cNvSpPr/>
          <p:nvPr/>
        </p:nvSpPr>
        <p:spPr>
          <a:xfrm>
            <a:off x="296213" y="5937386"/>
            <a:ext cx="4572000" cy="246221"/>
          </a:xfrm>
          <a:prstGeom prst="rect">
            <a:avLst/>
          </a:prstGeom>
        </p:spPr>
        <p:txBody>
          <a:bodyPr>
            <a:spAutoFit/>
          </a:bodyPr>
          <a:lstStyle/>
          <a:p>
            <a:r>
              <a:rPr lang="en-US" sz="1000" dirty="0">
                <a:solidFill>
                  <a:schemeClr val="bg1"/>
                </a:solidFill>
              </a:rPr>
              <a:t>http://www.nytimes.com/slideshow/2008/08/01/arts/0801-BLACK_index.html?_r=0</a:t>
            </a:r>
          </a:p>
        </p:txBody>
      </p:sp>
      <p:pic>
        <p:nvPicPr>
          <p:cNvPr id="6" name="Picture 5"/>
          <p:cNvPicPr>
            <a:picLocks noChangeAspect="1"/>
          </p:cNvPicPr>
          <p:nvPr/>
        </p:nvPicPr>
        <p:blipFill>
          <a:blip r:embed="rId3"/>
          <a:stretch>
            <a:fillRect/>
          </a:stretch>
        </p:blipFill>
        <p:spPr>
          <a:xfrm>
            <a:off x="5334000" y="2360824"/>
            <a:ext cx="3475941" cy="3347849"/>
          </a:xfrm>
          <a:prstGeom prst="rect">
            <a:avLst/>
          </a:prstGeom>
        </p:spPr>
      </p:pic>
      <p:sp>
        <p:nvSpPr>
          <p:cNvPr id="8" name="Rectangle 7"/>
          <p:cNvSpPr/>
          <p:nvPr/>
        </p:nvSpPr>
        <p:spPr>
          <a:xfrm>
            <a:off x="5273040" y="5924490"/>
            <a:ext cx="3581400" cy="400110"/>
          </a:xfrm>
          <a:prstGeom prst="rect">
            <a:avLst/>
          </a:prstGeom>
        </p:spPr>
        <p:txBody>
          <a:bodyPr wrap="square">
            <a:spAutoFit/>
          </a:bodyPr>
          <a:lstStyle/>
          <a:p>
            <a:r>
              <a:rPr lang="en-US" sz="1000" dirty="0">
                <a:solidFill>
                  <a:schemeClr val="bg1"/>
                </a:solidFill>
              </a:rPr>
              <a:t>http://www.artbabble.org/video/smarthistory/ad-reinhardt-abstract-painting-1963</a:t>
            </a:r>
          </a:p>
        </p:txBody>
      </p:sp>
    </p:spTree>
    <p:extLst>
      <p:ext uri="{BB962C8B-B14F-4D97-AF65-F5344CB8AC3E}">
        <p14:creationId xmlns:p14="http://schemas.microsoft.com/office/powerpoint/2010/main" val="394492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 this one</a:t>
            </a:r>
          </a:p>
        </p:txBody>
      </p:sp>
      <p:grpSp>
        <p:nvGrpSpPr>
          <p:cNvPr id="12" name="Group 11"/>
          <p:cNvGrpSpPr/>
          <p:nvPr/>
        </p:nvGrpSpPr>
        <p:grpSpPr>
          <a:xfrm>
            <a:off x="1981200" y="1600200"/>
            <a:ext cx="5334000" cy="5105400"/>
            <a:chOff x="4800600" y="1776796"/>
            <a:chExt cx="4212936" cy="4296188"/>
          </a:xfrm>
        </p:grpSpPr>
        <p:pic>
          <p:nvPicPr>
            <p:cNvPr id="7" name="Picture 6"/>
            <p:cNvPicPr>
              <a:picLocks noChangeAspect="1"/>
            </p:cNvPicPr>
            <p:nvPr/>
          </p:nvPicPr>
          <p:blipFill>
            <a:blip r:embed="rId2"/>
            <a:stretch>
              <a:fillRect/>
            </a:stretch>
          </p:blipFill>
          <p:spPr>
            <a:xfrm>
              <a:off x="4800600" y="1776796"/>
              <a:ext cx="4212936" cy="3322879"/>
            </a:xfrm>
            <a:prstGeom prst="rect">
              <a:avLst/>
            </a:prstGeom>
          </p:spPr>
        </p:pic>
        <p:sp>
          <p:nvSpPr>
            <p:cNvPr id="10" name="Rectangle 9"/>
            <p:cNvSpPr/>
            <p:nvPr/>
          </p:nvSpPr>
          <p:spPr>
            <a:xfrm>
              <a:off x="5041204" y="5099675"/>
              <a:ext cx="3731727" cy="400110"/>
            </a:xfrm>
            <a:prstGeom prst="rect">
              <a:avLst/>
            </a:prstGeom>
          </p:spPr>
          <p:txBody>
            <a:bodyPr wrap="none">
              <a:spAutoFit/>
            </a:bodyPr>
            <a:lstStyle/>
            <a:p>
              <a:r>
                <a:rPr lang="en-US" sz="2000" dirty="0">
                  <a:solidFill>
                    <a:schemeClr val="bg1"/>
                  </a:solidFill>
                </a:rPr>
                <a:t>William O’Brian, August 19, 1967</a:t>
              </a:r>
            </a:p>
          </p:txBody>
        </p:sp>
        <p:sp>
          <p:nvSpPr>
            <p:cNvPr id="11" name="Rectangle 10"/>
            <p:cNvSpPr/>
            <p:nvPr/>
          </p:nvSpPr>
          <p:spPr>
            <a:xfrm>
              <a:off x="5181600" y="5518986"/>
              <a:ext cx="3352800" cy="553998"/>
            </a:xfrm>
            <a:prstGeom prst="rect">
              <a:avLst/>
            </a:prstGeom>
          </p:spPr>
          <p:txBody>
            <a:bodyPr wrap="square">
              <a:spAutoFit/>
            </a:bodyPr>
            <a:lstStyle/>
            <a:p>
              <a:r>
                <a:rPr lang="en-US" sz="1000" dirty="0">
                  <a:solidFill>
                    <a:schemeClr val="bg1"/>
                  </a:solidFill>
                </a:rPr>
                <a:t>http://www.newyorker.com/online/blogs/culture/2013/12/slide-show-ad-reinhardts-cartoons-make-an-appearance-at-at-david-zwirner.html#slide_ss_0=1</a:t>
              </a:r>
            </a:p>
          </p:txBody>
        </p:sp>
      </p:grpSp>
    </p:spTree>
    <p:extLst>
      <p:ext uri="{BB962C8B-B14F-4D97-AF65-F5344CB8AC3E}">
        <p14:creationId xmlns:p14="http://schemas.microsoft.com/office/powerpoint/2010/main" val="3960688649"/>
      </p:ext>
    </p:extLst>
  </p:cSld>
  <p:clrMapOvr>
    <a:masterClrMapping/>
  </p:clrMapOvr>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27647</TotalTime>
  <Words>2650</Words>
  <Application>Microsoft Office PowerPoint</Application>
  <PresentationFormat>On-screen Show (4:3)</PresentationFormat>
  <Paragraphs>651</Paragraphs>
  <Slides>72</Slides>
  <Notes>30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6" baseType="lpstr">
      <vt:lpstr>Batang</vt:lpstr>
      <vt:lpstr>ＭＳ 明朝</vt:lpstr>
      <vt:lpstr>ＭＳ Ｐゴシック</vt:lpstr>
      <vt:lpstr>Arial</vt:lpstr>
      <vt:lpstr>Georgia</vt:lpstr>
      <vt:lpstr>Helvetica</vt:lpstr>
      <vt:lpstr>Segoe Script</vt:lpstr>
      <vt:lpstr>Times</vt:lpstr>
      <vt:lpstr>Times New Roman</vt:lpstr>
      <vt:lpstr>Trebuchet MS</vt:lpstr>
      <vt:lpstr>Verdana</vt:lpstr>
      <vt:lpstr>Wingdings</vt:lpstr>
      <vt:lpstr>2014-Indianapolis</vt:lpstr>
      <vt:lpstr>Photo Editor-foto</vt:lpstr>
      <vt:lpstr>Biomedical Informatics as a discipline:  technologies and applications  Lecture in BMI199: What is Biomedical Informatics? Sept 10, 2020 on-line, University at Buffalo</vt:lpstr>
      <vt:lpstr>I’m in biomedical informatics</vt:lpstr>
      <vt:lpstr>But you read the paper, so you know!</vt:lpstr>
      <vt:lpstr>Art ?</vt:lpstr>
      <vt:lpstr>Art?         Depends on who the creator is.</vt:lpstr>
      <vt:lpstr>For sale</vt:lpstr>
      <vt:lpstr>A ‘rich’ collection</vt:lpstr>
      <vt:lpstr>Nevertheless, people don’t seem to be impressed</vt:lpstr>
      <vt:lpstr>Except this one</vt:lpstr>
      <vt:lpstr>Art is what you can get away with</vt:lpstr>
      <vt:lpstr>Art is what you can get away with</vt:lpstr>
      <vt:lpstr>Biomedical Informatics</vt:lpstr>
      <vt:lpstr>Biomedical Informatics</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Subdiscipline: Bio-informatics</vt:lpstr>
      <vt:lpstr>PowerPoint Presentation</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PowerPoint Presentation</vt:lpstr>
      <vt:lpstr>Biomedical Informatics</vt:lpstr>
      <vt:lpstr>Current mainstream informatics thinking</vt:lpstr>
      <vt:lpstr>Current mainstream informatics thinking</vt:lpstr>
      <vt:lpstr>Current mainstream informatics thinking</vt:lpstr>
      <vt:lpstr>Where do data come from?</vt:lpstr>
      <vt:lpstr>Generalization: data generation and use</vt:lpstr>
      <vt:lpstr>Where do data come from?</vt:lpstr>
      <vt:lpstr>Where do data come from?</vt:lpstr>
      <vt:lpstr>Generalization: data generation and use</vt:lpstr>
      <vt:lpstr>Reality as benchmark for data organization and representation</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Clinical Decision Support</vt:lpstr>
      <vt:lpstr>PowerPoint Presentation</vt:lpstr>
      <vt:lpstr>PowerPoint Presentation</vt:lpstr>
      <vt:lpstr>Patient Portals</vt:lpstr>
      <vt:lpstr>Semantic interoperability</vt:lpstr>
      <vt:lpstr>PowerPoint Presentation</vt:lpstr>
      <vt:lpstr>Careers in Biomedical Informatics</vt:lpstr>
      <vt:lpstr>HIMMS Conferences</vt:lpstr>
      <vt:lpstr>PowerPoint Presentation</vt:lpstr>
      <vt:lpstr>Positions &amp; salaries going up dramatically !</vt:lpstr>
      <vt:lpstr>PowerPoint Presentation</vt:lpstr>
      <vt:lpstr>Open BMI positions New York State</vt:lpstr>
      <vt:lpstr>Short personal history</vt:lpstr>
      <vt:lpstr>A trajectory of mixes and mingles …</vt:lpstr>
      <vt:lpstr>PowerPoint Presentation</vt:lpstr>
      <vt:lpstr>PowerPoint Presentation</vt:lpstr>
      <vt:lpstr>PowerPoint Presentation</vt:lpstr>
      <vt:lpstr>Necessary involvements</vt:lpstr>
      <vt:lpstr>A possible end-goal for biomedical informatics</vt:lpstr>
      <vt:lpstr>Why should we be surprised ?</vt:lpstr>
      <vt:lpstr>Or not ?   … towards a bionic eye</vt:lpstr>
      <vt:lpstr>Or not ?   … mobile diagnostics</vt:lpstr>
      <vt:lpstr>PowerPoint Presentation</vt:lpstr>
      <vt:lpstr>PowerPoint Presentation</vt:lpstr>
      <vt:lpstr>Or not ?   … Transhumanism</vt:lpstr>
      <vt:lpstr>to … mind uploading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Ceusters</cp:lastModifiedBy>
  <cp:revision>1246</cp:revision>
  <dcterms:created xsi:type="dcterms:W3CDTF">1601-01-01T00:00:00Z</dcterms:created>
  <dcterms:modified xsi:type="dcterms:W3CDTF">2020-09-09T21:16:30Z</dcterms:modified>
</cp:coreProperties>
</file>