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4"/>
  </p:notesMasterIdLst>
  <p:sldIdLst>
    <p:sldId id="1339" r:id="rId2"/>
    <p:sldId id="1384" r:id="rId3"/>
    <p:sldId id="1398" r:id="rId4"/>
    <p:sldId id="1400" r:id="rId5"/>
    <p:sldId id="1402" r:id="rId6"/>
    <p:sldId id="1401" r:id="rId7"/>
    <p:sldId id="1399" r:id="rId8"/>
    <p:sldId id="1383" r:id="rId9"/>
    <p:sldId id="1387" r:id="rId10"/>
    <p:sldId id="1388" r:id="rId11"/>
    <p:sldId id="1389" r:id="rId12"/>
    <p:sldId id="1392" r:id="rId13"/>
    <p:sldId id="1391" r:id="rId14"/>
    <p:sldId id="1393" r:id="rId15"/>
    <p:sldId id="1394" r:id="rId16"/>
    <p:sldId id="1385" r:id="rId17"/>
    <p:sldId id="1386" r:id="rId18"/>
    <p:sldId id="1390" r:id="rId19"/>
    <p:sldId id="1395" r:id="rId20"/>
    <p:sldId id="1397" r:id="rId21"/>
    <p:sldId id="1396" r:id="rId22"/>
    <p:sldId id="136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16165D"/>
    <a:srgbClr val="FFFF66"/>
    <a:srgbClr val="00FF00"/>
    <a:srgbClr val="1FE115"/>
    <a:srgbClr val="FF6600"/>
    <a:srgbClr val="A2CCE8"/>
    <a:srgbClr val="AAE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7" autoAdjust="0"/>
    <p:restoredTop sz="95507" autoAdjust="0"/>
  </p:normalViewPr>
  <p:slideViewPr>
    <p:cSldViewPr>
      <p:cViewPr varScale="1">
        <p:scale>
          <a:sx n="106" d="100"/>
          <a:sy n="106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5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5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dwreginfo/drinking-water-regulation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national-primary-drinking-water-regulation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buffalowater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uffalowater.org/Quality/WaterQualityReport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basic-information-about-lead-drinking-water" TargetMode="External"/><Relationship Id="rId2" Type="http://schemas.openxmlformats.org/officeDocument/2006/relationships/hyperlink" Target="https://www.epa.gov/dwstandardsregulations/chromium-drinking-water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dirty="0"/>
              <a:t>Water quality reporting in</a:t>
            </a:r>
            <a:br>
              <a:rPr lang="en-US" dirty="0"/>
            </a:br>
            <a:r>
              <a:rPr lang="en-US" dirty="0"/>
              <a:t>Buffalo, NY.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 1, 2020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9AD7-8E77-4A71-80F7-0AEC7A07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Emerald channel water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A7B28-A647-482B-A91C-8C91241E3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0450" name="Picture 2" descr="https://buffaloah.com/a/water/waterintake/image/03.jpg">
            <a:extLst>
              <a:ext uri="{FF2B5EF4-FFF2-40B4-BE49-F238E27FC236}">
                <a16:creationId xmlns:a16="http://schemas.microsoft.com/office/drawing/2014/main" id="{42DCED8B-39C7-4015-95EB-3D8AD406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0" y="1417052"/>
            <a:ext cx="9144001" cy="54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A3B01-C0C0-4B10-A377-4EBD12C7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DE038-0491-4908-8D02-EB9078C875A6}"/>
              </a:ext>
            </a:extLst>
          </p:cNvPr>
          <p:cNvSpPr/>
          <p:nvPr/>
        </p:nvSpPr>
        <p:spPr>
          <a:xfrm>
            <a:off x="762000" y="6536937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https://buffaloah.com/a/water/waterintake/</a:t>
            </a:r>
          </a:p>
        </p:txBody>
      </p:sp>
    </p:spTree>
    <p:extLst>
      <p:ext uri="{BB962C8B-B14F-4D97-AF65-F5344CB8AC3E}">
        <p14:creationId xmlns:p14="http://schemas.microsoft.com/office/powerpoint/2010/main" val="38514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E792-3F1C-4FEC-96A6-DD28F7AE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24BA-15C0-4097-B7C3-2FE85629F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4" name="Picture 2" descr="https://buffaloah.com/a/water/waterintake/image/brady_7.jpg">
            <a:extLst>
              <a:ext uri="{FF2B5EF4-FFF2-40B4-BE49-F238E27FC236}">
                <a16:creationId xmlns:a16="http://schemas.microsoft.com/office/drawing/2014/main" id="{819AD3DE-87B0-40F0-9A3A-7E99C784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8DB454-90F0-4426-91DC-7F7F47EC6820}"/>
              </a:ext>
            </a:extLst>
          </p:cNvPr>
          <p:cNvSpPr/>
          <p:nvPr/>
        </p:nvSpPr>
        <p:spPr>
          <a:xfrm>
            <a:off x="762000" y="6536937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https://buffaloah.com/a/water/waterintake/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E5E6-8BFD-4246-A8FA-CCB8AB65A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EBFA-2804-4067-A809-5A32BCAF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Col. Ward Pumping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7133-AB68-4D0D-A948-485EB4EF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4546" name="Picture 2" descr="https://buffaloah.com/a/porter/ward/tc.jpg">
            <a:extLst>
              <a:ext uri="{FF2B5EF4-FFF2-40B4-BE49-F238E27FC236}">
                <a16:creationId xmlns:a16="http://schemas.microsoft.com/office/drawing/2014/main" id="{C9993E0D-C3E9-4288-A459-EBF39F77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2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2BB4F-89BE-4020-93DC-047A1808D606}"/>
              </a:ext>
            </a:extLst>
          </p:cNvPr>
          <p:cNvSpPr/>
          <p:nvPr/>
        </p:nvSpPr>
        <p:spPr>
          <a:xfrm>
            <a:off x="609600" y="6490900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https://buffaloah.com/a/porter/ward/ward.html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FD7EA-9D87-43E3-83A6-1CD0C352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5A9D-C067-49A6-8975-CAE4AB4F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5356-4EA8-417B-B762-3C066BAD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2498" name="Picture 2" descr="https://buffaloah.com/a/porter/ward/int06/image/06.jpg">
            <a:extLst>
              <a:ext uri="{FF2B5EF4-FFF2-40B4-BE49-F238E27FC236}">
                <a16:creationId xmlns:a16="http://schemas.microsoft.com/office/drawing/2014/main" id="{9AD752CF-EC8A-432D-B1D2-868E62EB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0"/>
            <a:ext cx="9106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CD86AC-B8D8-4FD2-9C3E-925AF8D4C297}"/>
              </a:ext>
            </a:extLst>
          </p:cNvPr>
          <p:cNvSpPr/>
          <p:nvPr/>
        </p:nvSpPr>
        <p:spPr>
          <a:xfrm>
            <a:off x="591767" y="6525878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https://buffaloah.com/a/porter/ward/int06/index.html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3E70D-9706-46DC-90DF-AD65A2169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E93D-3928-4B67-98FC-C31F28E8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9B0B-A657-4FF1-968C-AB111754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3522" name="Picture 2" descr="https://buffaloah.com/a/porter/ward/int06/image/08.jpg">
            <a:extLst>
              <a:ext uri="{FF2B5EF4-FFF2-40B4-BE49-F238E27FC236}">
                <a16:creationId xmlns:a16="http://schemas.microsoft.com/office/drawing/2014/main" id="{2C5248F4-5160-42CB-B15C-B3300F96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" y="0"/>
            <a:ext cx="90681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6119D0-9A81-4294-8C2F-C311D2B556A8}"/>
              </a:ext>
            </a:extLst>
          </p:cNvPr>
          <p:cNvSpPr/>
          <p:nvPr/>
        </p:nvSpPr>
        <p:spPr>
          <a:xfrm>
            <a:off x="591767" y="6525878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https://buffaloah.com/a/porter/ward/int06/index.html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22C9-8305-42CA-8EE7-F4401A404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2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AB47-6F22-45D2-8585-2750360B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‘Steam pumps’, not ‘steampunk’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6AF7F-9DF1-4CE2-A939-1C7A898D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65570" name="Picture 2" descr="Cthulhu leather Face Mask tentacles steampunk style octopus | Etsy">
            <a:extLst>
              <a:ext uri="{FF2B5EF4-FFF2-40B4-BE49-F238E27FC236}">
                <a16:creationId xmlns:a16="http://schemas.microsoft.com/office/drawing/2014/main" id="{A4AA8A93-7D72-4E47-8594-BEA98FCF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3" y="1744494"/>
            <a:ext cx="2867369" cy="43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2" name="Picture 4" descr="Dark Baron Steampunk Gas Mask | Angel Clothing">
            <a:extLst>
              <a:ext uri="{FF2B5EF4-FFF2-40B4-BE49-F238E27FC236}">
                <a16:creationId xmlns:a16="http://schemas.microsoft.com/office/drawing/2014/main" id="{D28C83E1-A5DE-42D7-BF7F-160B3546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50979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4" name="Picture 6" descr="Pin on Steampunk">
            <a:extLst>
              <a:ext uri="{FF2B5EF4-FFF2-40B4-BE49-F238E27FC236}">
                <a16:creationId xmlns:a16="http://schemas.microsoft.com/office/drawing/2014/main" id="{4B1CFB97-9B7B-4452-A16B-08AB9933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14" y="1744494"/>
            <a:ext cx="2861469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8A1E1E-313F-49BC-9B21-E7722B47405D}"/>
              </a:ext>
            </a:extLst>
          </p:cNvPr>
          <p:cNvSpPr/>
          <p:nvPr/>
        </p:nvSpPr>
        <p:spPr>
          <a:xfrm>
            <a:off x="4876800" y="6354375"/>
            <a:ext cx="4105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https://www.pinterest.com/pin/627478160554455896/</a:t>
            </a:r>
          </a:p>
        </p:txBody>
      </p:sp>
    </p:spTree>
    <p:extLst>
      <p:ext uri="{BB962C8B-B14F-4D97-AF65-F5344CB8AC3E}">
        <p14:creationId xmlns:p14="http://schemas.microsoft.com/office/powerpoint/2010/main" val="387055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E36581-C83C-4110-AFC8-04B70D441984}"/>
              </a:ext>
            </a:extLst>
          </p:cNvPr>
          <p:cNvSpPr/>
          <p:nvPr/>
        </p:nvSpPr>
        <p:spPr bwMode="auto">
          <a:xfrm>
            <a:off x="0" y="3720548"/>
            <a:ext cx="9144000" cy="31374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A0DF8-9B71-460E-A34F-526DA2A3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8A82F-1834-43F8-B7B7-38C835BB8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1037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14DEB-F532-4619-A4F0-275CDE2B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2120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33F003-B3E1-4B30-8096-1DBBD6EB0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53" y="3724275"/>
            <a:ext cx="6917847" cy="31337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464B78-1689-4BEE-912A-F59CB9483E2B}"/>
              </a:ext>
            </a:extLst>
          </p:cNvPr>
          <p:cNvSpPr/>
          <p:nvPr/>
        </p:nvSpPr>
        <p:spPr>
          <a:xfrm>
            <a:off x="2226153" y="3429000"/>
            <a:ext cx="6917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https://www.veolianorthamerica.com/what-we-do/water-capabilities/public-water-wastewater-systems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85EBD-68DE-4F6F-96F0-8C11268FB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BB8C-1A81-4C66-A175-7638CEE4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A8D9E-6308-4072-8AF7-72E4755FE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17961-6213-4231-A649-6B7FAA81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141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3C8F5-7004-411E-BDD4-1DE4BAA5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16956"/>
            <a:ext cx="9205631" cy="38410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50AEAF-6C3B-4BCD-93BE-9E11935D5E58}"/>
              </a:ext>
            </a:extLst>
          </p:cNvPr>
          <p:cNvSpPr/>
          <p:nvPr/>
        </p:nvSpPr>
        <p:spPr>
          <a:xfrm>
            <a:off x="4953000" y="6489632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</a:rPr>
              <a:t>https://buffalowater.org/about/departments/laboratory/</a:t>
            </a:r>
          </a:p>
        </p:txBody>
      </p:sp>
    </p:spTree>
    <p:extLst>
      <p:ext uri="{BB962C8B-B14F-4D97-AF65-F5344CB8AC3E}">
        <p14:creationId xmlns:p14="http://schemas.microsoft.com/office/powerpoint/2010/main" val="410026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2F3D-4AFE-44C5-B852-F1C80973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7A42-E8B3-4B84-B79E-011635EF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66ED4-10D6-4571-B1E8-AB9B6FFBB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37"/>
            <a:ext cx="9144000" cy="6237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3387-8DB8-4F25-A661-BC9026744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64418-3AB4-4F3F-B550-44075A6A30BE}"/>
              </a:ext>
            </a:extLst>
          </p:cNvPr>
          <p:cNvSpPr/>
          <p:nvPr/>
        </p:nvSpPr>
        <p:spPr>
          <a:xfrm>
            <a:off x="4837889" y="66052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https://www.epa.gov/dwreginfo/drinking-water-regulations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67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1C1B-276F-41C8-85AD-EAA4E24E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F3A6-BBB9-4933-8B02-14CDA4EB1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6445-C12F-4C15-BE89-7746753B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2665-A287-4B70-A69A-A870BE5BD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0718B8-DC7E-4412-8338-9F338AA8D921}"/>
              </a:ext>
            </a:extLst>
          </p:cNvPr>
          <p:cNvSpPr/>
          <p:nvPr/>
        </p:nvSpPr>
        <p:spPr>
          <a:xfrm>
            <a:off x="2209800" y="60311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hlinkClick r:id="rId3"/>
              </a:rPr>
              <a:t>https://www.epa.gov/ground-water-and-drinking-water/national-primary-drinking-water-regulations</a:t>
            </a:r>
            <a:endParaRPr lang="en-US" sz="1200" b="0" dirty="0"/>
          </a:p>
          <a:p>
            <a:pPr algn="r"/>
            <a:endParaRPr lang="en-US" sz="1200" b="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517B2A-91B8-420D-BC68-2D9B4D4F828C}"/>
              </a:ext>
            </a:extLst>
          </p:cNvPr>
          <p:cNvSpPr/>
          <p:nvPr/>
        </p:nvSpPr>
        <p:spPr bwMode="auto">
          <a:xfrm rot="13654978">
            <a:off x="3390649" y="830302"/>
            <a:ext cx="457200" cy="89776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4CF2-1D33-47A0-B31F-DE8B129E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Buffalo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9ED8-F480-4CF5-9731-353055181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5A6B9-4563-4A6E-8EC9-B19D8654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158"/>
            <a:ext cx="9144000" cy="4130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D15C4D-4B7E-4D2F-85AD-53BB3303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1468"/>
            <a:ext cx="9144000" cy="1255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365D2-D3D9-4737-AD56-8678DF4E2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312107"/>
            <a:ext cx="1752600" cy="447258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DE8F38-87E5-4261-A55A-ADD8124F57C0}"/>
              </a:ext>
            </a:extLst>
          </p:cNvPr>
          <p:cNvGrpSpPr/>
          <p:nvPr/>
        </p:nvGrpSpPr>
        <p:grpSpPr>
          <a:xfrm>
            <a:off x="2848716" y="2312107"/>
            <a:ext cx="2199533" cy="1212343"/>
            <a:chOff x="2848716" y="2312107"/>
            <a:chExt cx="2199533" cy="12123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4AAEC3-3571-4D13-8ABE-3C9D86D7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8716" y="2312107"/>
              <a:ext cx="2151169" cy="12123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03A586-1C03-484A-BDF5-DBA8B5FC6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0008" y="2611834"/>
              <a:ext cx="158241" cy="91261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67490-84F0-4987-B529-F62319F933F5}"/>
              </a:ext>
            </a:extLst>
          </p:cNvPr>
          <p:cNvSpPr/>
          <p:nvPr/>
        </p:nvSpPr>
        <p:spPr>
          <a:xfrm>
            <a:off x="6705600" y="1447800"/>
            <a:ext cx="2382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7"/>
              </a:rPr>
              <a:t>https://buffalowater.org/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F4184-0F0C-4367-A235-8BF46F29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2400" y="6492875"/>
            <a:ext cx="381000" cy="365125"/>
          </a:xfrm>
        </p:spPr>
        <p:txBody>
          <a:bodyPr/>
          <a:lstStyle/>
          <a:p>
            <a:fld id="{7071835E-551D-43E3-A34B-EA8AD7FDC91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E8C3B5-97EA-4646-9473-74A16AB61602}"/>
              </a:ext>
            </a:extLst>
          </p:cNvPr>
          <p:cNvSpPr/>
          <p:nvPr/>
        </p:nvSpPr>
        <p:spPr bwMode="auto">
          <a:xfrm>
            <a:off x="4191000" y="2156814"/>
            <a:ext cx="1143000" cy="415051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9D9A-653D-4629-9C85-4B01A015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F1BB0-81FB-4975-B03F-09B95919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17515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Access </a:t>
            </a:r>
            <a:r>
              <a:rPr lang="en-US" sz="2000" dirty="0">
                <a:hlinkClick r:id="rId2"/>
              </a:rPr>
              <a:t>https://buffalowater.org/Quality/WaterQualityReports/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ALL reports between and including 2000-2001 and 2019-2020: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Accumulate the levels of Barium, Copper, Fluoride, Lead, and Nitrate in a spreadsheet,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when regulations were violated,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Produce and interpret graphs showing the changes in concentration levels of these chemicals over the past 20 years,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Report on problems encountered with respect to information gathering, extraction, reformatting and interpretation. 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D15C-A919-4A03-BC17-FD9A1750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4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BBF1-414D-4FC5-B786-087143F9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contaminants regulations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FD40B7-565C-4786-8A81-B93C6418C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00114"/>
              </p:ext>
            </p:extLst>
          </p:nvPr>
        </p:nvGraphicFramePr>
        <p:xfrm>
          <a:off x="457200" y="1507792"/>
          <a:ext cx="8458200" cy="526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485">
                  <a:extLst>
                    <a:ext uri="{9D8B030D-6E8A-4147-A177-3AD203B41FA5}">
                      <a16:colId xmlns:a16="http://schemas.microsoft.com/office/drawing/2014/main" val="1678127675"/>
                    </a:ext>
                  </a:extLst>
                </a:gridCol>
                <a:gridCol w="3667715">
                  <a:extLst>
                    <a:ext uri="{9D8B030D-6E8A-4147-A177-3AD203B41FA5}">
                      <a16:colId xmlns:a16="http://schemas.microsoft.com/office/drawing/2014/main" val="2989550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Contaminant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MCLG (mg/L)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54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Antimony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0.006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702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Arsenic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583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Asbestos (fiber &gt; 10 micrometers)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7 million fibers per liter (MFL)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7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00"/>
                          </a:solidFill>
                          <a:effectLst/>
                        </a:rPr>
                        <a:t>Barium</a:t>
                      </a:r>
                      <a:endParaRPr lang="en-US" sz="2000" b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9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Beryllium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0.004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Cadmium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0.005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533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sng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Chromium (total)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19531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00"/>
                          </a:solidFill>
                          <a:effectLst/>
                        </a:rPr>
                        <a:t>Copper</a:t>
                      </a:r>
                      <a:endParaRPr lang="en-US" sz="2000" b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1.3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65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Cyanide (as free cyanide)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12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00"/>
                          </a:solidFill>
                          <a:effectLst/>
                        </a:rPr>
                        <a:t>Fluoride</a:t>
                      </a:r>
                      <a:endParaRPr lang="en-US" sz="2000" b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65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sng">
                          <a:solidFill>
                            <a:srgbClr val="FFFF0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Lead</a:t>
                      </a:r>
                      <a:endParaRPr lang="en-US" sz="2000" b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zero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9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Mercury (inorganic)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0.002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23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00"/>
                          </a:solidFill>
                          <a:effectLst/>
                        </a:rPr>
                        <a:t>Nitrate (measured as Nitrogen)</a:t>
                      </a:r>
                      <a:endParaRPr lang="en-US" sz="2000" b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554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Nitrite (measured as Nitrogen)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159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Selenium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0.05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9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Thallium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0.0005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077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86D8B-94D8-4435-94A8-BA9309912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86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359E-E359-4268-AA09-EE763A66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2574-B190-4054-934F-A689E239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Task description: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and graphs must be made in Excel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Interpretations, procedures, difficulties encountered and conclusions must be made in a Word document.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Files submitted must be named ‘A12-XXX.docx’ and ‘A12-XXX.xlsx’ (‘XXX’ replaced by your </a:t>
            </a:r>
            <a:r>
              <a:rPr lang="en-US" dirty="0" err="1"/>
              <a:t>Ubitname</a:t>
            </a:r>
            <a:r>
              <a:rPr lang="en-US" dirty="0"/>
              <a:t>) and be properly formatted as files of these types.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Send your work by email to wceusters@gmail.com not later than Monday Dec 7– 9AM.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9922-A72E-4E76-871B-C27CB2FA0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180C-2494-4571-B7F2-9D665A1D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2019 Buffalo water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488B-DACF-4CA9-9266-9B2AF23E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Treated over 24.8 billion gallons,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= 68 million gallons /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= 262 gallon /day / citizen in served area (260,000)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maximum on February 5, 2019: 80.5 million gallons.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3731-FC57-4BD8-B27F-4FAE3BEF4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433E-7AC8-4D84-86E1-CDC9F05B4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880BB-9DA5-437B-B617-C5E5B9367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67618" name="Picture 2" descr="Photos: Flooding in Western New York">
            <a:extLst>
              <a:ext uri="{FF2B5EF4-FFF2-40B4-BE49-F238E27FC236}">
                <a16:creationId xmlns:a16="http://schemas.microsoft.com/office/drawing/2014/main" id="{EE8CDA43-F4D4-484B-B006-5DADF5B2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46358-71B9-4B96-A30F-FCE98E0B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29732"/>
            <a:ext cx="8686800" cy="694267"/>
          </a:xfrm>
        </p:spPr>
        <p:txBody>
          <a:bodyPr/>
          <a:lstStyle/>
          <a:p>
            <a:r>
              <a:rPr lang="en-US" dirty="0"/>
              <a:t>Feb 5 2019</a:t>
            </a:r>
          </a:p>
        </p:txBody>
      </p:sp>
    </p:spTree>
    <p:extLst>
      <p:ext uri="{BB962C8B-B14F-4D97-AF65-F5344CB8AC3E}">
        <p14:creationId xmlns:p14="http://schemas.microsoft.com/office/powerpoint/2010/main" val="5595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1B19-A7E6-4205-8D1A-996B8F82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FC71-FBF1-4E27-8B77-BFE002381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B27FF-4B07-4724-83BA-EAD1672E5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24961-A747-4FF3-A0C2-0912D915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F811-702D-4DE4-B0EA-F77AD8A0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5AD4-021E-4C54-AB30-7CF6132D5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CCDFA-3FA2-476D-A236-E71F595D9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C4B39-81F2-4DA1-9DD0-FCDE89CA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180C-2494-4571-B7F2-9D665A1D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2019 Buffalo water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488B-DACF-4CA9-9266-9B2AF23E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Treated over 24.8 billion gallons,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= 68 million gallons /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= 262 gallon per Buffalo citizen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maximum on February 5, 2019: 80.5 million gallons.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825 miles of water main pipe (not including hydrant laterals and service connections),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23,860 valves,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80,000 service connections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7,966 fire hydrants.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3731-FC57-4BD8-B27F-4FAE3BEF4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0F55A6-B28B-45CB-AFD5-60A444F9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Buffalo’s water treatment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50209-B84F-4A75-833F-33A7C8C8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F3EF0-FA93-426F-9E72-9AF8A550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1"/>
            <a:ext cx="9144000" cy="533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22AFA-AB7A-490E-A96C-F643D4C46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94C742-FD15-46E3-8D36-D6AADB582250}"/>
              </a:ext>
            </a:extLst>
          </p:cNvPr>
          <p:cNvSpPr/>
          <p:nvPr/>
        </p:nvSpPr>
        <p:spPr>
          <a:xfrm>
            <a:off x="-76200" y="153465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https://buffalowater.org/quality/treatment/watertreatmentschematic/</a:t>
            </a:r>
          </a:p>
        </p:txBody>
      </p:sp>
    </p:spTree>
    <p:extLst>
      <p:ext uri="{BB962C8B-B14F-4D97-AF65-F5344CB8AC3E}">
        <p14:creationId xmlns:p14="http://schemas.microsoft.com/office/powerpoint/2010/main" val="345839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58C7-1E4D-4F90-8B4A-2B432CCB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06AB-66CA-4228-96F3-C238AE90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9426" name="Picture 2" descr="https://buffaloah.com/a/water/waterintake/image/01.jpg">
            <a:extLst>
              <a:ext uri="{FF2B5EF4-FFF2-40B4-BE49-F238E27FC236}">
                <a16:creationId xmlns:a16="http://schemas.microsoft.com/office/drawing/2014/main" id="{AEEDF3C5-978E-4998-9810-72EE4318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E921C4-85E2-4006-9DA0-94E5EF59C1FE}"/>
              </a:ext>
            </a:extLst>
          </p:cNvPr>
          <p:cNvSpPr/>
          <p:nvPr/>
        </p:nvSpPr>
        <p:spPr>
          <a:xfrm>
            <a:off x="762000" y="6536937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https://buffaloah.com/a/water/waterintake/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D034-A0A4-4D71-890C-CE6E2133E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71835E-551D-43E3-A34B-EA8AD7FDC9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79731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41867</TotalTime>
  <Words>625</Words>
  <Application>Microsoft Office PowerPoint</Application>
  <PresentationFormat>On-screen Show (4:3)</PresentationFormat>
  <Paragraphs>113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Water quality reporting in Buffalo, NY.  Lecture in BMI199: What is Biomedical Informatics? Dec 1, 2020 online, University at Buffalo</vt:lpstr>
      <vt:lpstr>Buffalo Water</vt:lpstr>
      <vt:lpstr>Some 2019 Buffalo water trivia</vt:lpstr>
      <vt:lpstr>Feb 5 2019</vt:lpstr>
      <vt:lpstr>PowerPoint Presentation</vt:lpstr>
      <vt:lpstr>PowerPoint Presentation</vt:lpstr>
      <vt:lpstr>Some 2019 Buffalo water trivia</vt:lpstr>
      <vt:lpstr>Buffalo’s water treatment system</vt:lpstr>
      <vt:lpstr>PowerPoint Presentation</vt:lpstr>
      <vt:lpstr>Emerald channel water intake</vt:lpstr>
      <vt:lpstr>PowerPoint Presentation</vt:lpstr>
      <vt:lpstr>Col. Ward Pumping station</vt:lpstr>
      <vt:lpstr>PowerPoint Presentation</vt:lpstr>
      <vt:lpstr>PowerPoint Presentation</vt:lpstr>
      <vt:lpstr>‘Steam pumps’, not ‘steampunk’</vt:lpstr>
      <vt:lpstr>PowerPoint Presentation</vt:lpstr>
      <vt:lpstr>Water quality control</vt:lpstr>
      <vt:lpstr>PowerPoint Presentation</vt:lpstr>
      <vt:lpstr>PowerPoint Presentation</vt:lpstr>
      <vt:lpstr>Assignment A12</vt:lpstr>
      <vt:lpstr>Inorganic contaminants regulations</vt:lpstr>
      <vt:lpstr>Assignment A12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1409</cp:revision>
  <dcterms:created xsi:type="dcterms:W3CDTF">1601-01-01T00:00:00Z</dcterms:created>
  <dcterms:modified xsi:type="dcterms:W3CDTF">2020-12-01T15:25:04Z</dcterms:modified>
</cp:coreProperties>
</file>