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82"/>
  </p:notesMasterIdLst>
  <p:sldIdLst>
    <p:sldId id="1369" r:id="rId2"/>
    <p:sldId id="1445" r:id="rId3"/>
    <p:sldId id="1432" r:id="rId4"/>
    <p:sldId id="1376" r:id="rId5"/>
    <p:sldId id="1385" r:id="rId6"/>
    <p:sldId id="1370" r:id="rId7"/>
    <p:sldId id="1387" r:id="rId8"/>
    <p:sldId id="1373" r:id="rId9"/>
    <p:sldId id="1374" r:id="rId10"/>
    <p:sldId id="1375" r:id="rId11"/>
    <p:sldId id="1388" r:id="rId12"/>
    <p:sldId id="1389" r:id="rId13"/>
    <p:sldId id="1390" r:id="rId14"/>
    <p:sldId id="1391" r:id="rId15"/>
    <p:sldId id="1392" r:id="rId16"/>
    <p:sldId id="1372" r:id="rId17"/>
    <p:sldId id="1394" r:id="rId18"/>
    <p:sldId id="1393" r:id="rId19"/>
    <p:sldId id="1395" r:id="rId20"/>
    <p:sldId id="1396" r:id="rId21"/>
    <p:sldId id="1371" r:id="rId22"/>
    <p:sldId id="1380" r:id="rId23"/>
    <p:sldId id="1386" r:id="rId24"/>
    <p:sldId id="1397" r:id="rId25"/>
    <p:sldId id="1398" r:id="rId26"/>
    <p:sldId id="1377" r:id="rId27"/>
    <p:sldId id="1378" r:id="rId28"/>
    <p:sldId id="1379" r:id="rId29"/>
    <p:sldId id="1399" r:id="rId30"/>
    <p:sldId id="1148" r:id="rId31"/>
    <p:sldId id="1156" r:id="rId32"/>
    <p:sldId id="1381" r:id="rId33"/>
    <p:sldId id="1382" r:id="rId34"/>
    <p:sldId id="1400" r:id="rId35"/>
    <p:sldId id="1384" r:id="rId36"/>
    <p:sldId id="1401" r:id="rId37"/>
    <p:sldId id="1402" r:id="rId38"/>
    <p:sldId id="1403" r:id="rId39"/>
    <p:sldId id="1404" r:id="rId40"/>
    <p:sldId id="1405" r:id="rId41"/>
    <p:sldId id="1406" r:id="rId42"/>
    <p:sldId id="1407" r:id="rId43"/>
    <p:sldId id="1408" r:id="rId44"/>
    <p:sldId id="1409" r:id="rId45"/>
    <p:sldId id="1410" r:id="rId46"/>
    <p:sldId id="1363" r:id="rId47"/>
    <p:sldId id="1411" r:id="rId48"/>
    <p:sldId id="1319" r:id="rId49"/>
    <p:sldId id="1412" r:id="rId50"/>
    <p:sldId id="1413" r:id="rId51"/>
    <p:sldId id="1414" r:id="rId52"/>
    <p:sldId id="1415" r:id="rId53"/>
    <p:sldId id="1416" r:id="rId54"/>
    <p:sldId id="1417" r:id="rId55"/>
    <p:sldId id="1418" r:id="rId56"/>
    <p:sldId id="1419" r:id="rId57"/>
    <p:sldId id="1420" r:id="rId58"/>
    <p:sldId id="1421" r:id="rId59"/>
    <p:sldId id="1434" r:id="rId60"/>
    <p:sldId id="1428" r:id="rId61"/>
    <p:sldId id="1429" r:id="rId62"/>
    <p:sldId id="1430" r:id="rId63"/>
    <p:sldId id="1433" r:id="rId64"/>
    <p:sldId id="1438" r:id="rId65"/>
    <p:sldId id="1439" r:id="rId66"/>
    <p:sldId id="1440" r:id="rId67"/>
    <p:sldId id="1441" r:id="rId68"/>
    <p:sldId id="1442" r:id="rId69"/>
    <p:sldId id="1443" r:id="rId70"/>
    <p:sldId id="1437" r:id="rId71"/>
    <p:sldId id="1444" r:id="rId72"/>
    <p:sldId id="1422" r:id="rId73"/>
    <p:sldId id="1423" r:id="rId74"/>
    <p:sldId id="1424" r:id="rId75"/>
    <p:sldId id="1425" r:id="rId76"/>
    <p:sldId id="1426" r:id="rId77"/>
    <p:sldId id="1427" r:id="rId78"/>
    <p:sldId id="1435" r:id="rId79"/>
    <p:sldId id="1436" r:id="rId80"/>
    <p:sldId id="1431" r:id="rId8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4" autoAdjust="0"/>
    <p:restoredTop sz="85992" autoAdjust="0"/>
  </p:normalViewPr>
  <p:slideViewPr>
    <p:cSldViewPr>
      <p:cViewPr varScale="1">
        <p:scale>
          <a:sx n="76" d="100"/>
          <a:sy n="76" d="100"/>
        </p:scale>
        <p:origin x="15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32656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E952635-63C2-4A6E-B8C6-EC11D53BEA4B}" type="slidenum">
              <a:rPr lang="en-US" altLang="en-US" sz="1200" b="0">
                <a:solidFill>
                  <a:schemeClr val="tx1"/>
                </a:solidFill>
              </a:rPr>
              <a:pPr eaLnBrk="1" hangingPunct="1"/>
              <a:t>47</a:t>
            </a:fld>
            <a:endParaRPr lang="en-US" altLang="en-US" sz="1200" b="0">
              <a:solidFill>
                <a:schemeClr val="tx1"/>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2420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u="none" strike="noStrike" kern="1200" dirty="0">
                <a:solidFill>
                  <a:schemeClr val="tx1"/>
                </a:solidFill>
                <a:effectLst/>
                <a:latin typeface="Times New Roman" pitchFamily="18" charset="0"/>
                <a:ea typeface="+mn-ea"/>
                <a:cs typeface="+mn-cs"/>
              </a:rPr>
              <a:t>Diagnostic and Statistical Manual of Mental Disorders </a:t>
            </a:r>
            <a:r>
              <a:rPr lang="en-US" sz="1200" b="0" i="0" u="none" strike="noStrike" kern="1200" dirty="0">
                <a:solidFill>
                  <a:schemeClr val="tx1"/>
                </a:solidFill>
                <a:effectLst/>
                <a:latin typeface="Times New Roman" pitchFamily="18" charset="0"/>
                <a:ea typeface="+mn-ea"/>
                <a:cs typeface="+mn-cs"/>
              </a:rPr>
              <a:t>(</a:t>
            </a:r>
            <a:r>
              <a:rPr lang="en-US" sz="1200" b="0" i="1" u="none" strike="noStrike" kern="1200" dirty="0">
                <a:solidFill>
                  <a:schemeClr val="tx1"/>
                </a:solidFill>
                <a:effectLst/>
                <a:latin typeface="Times New Roman" pitchFamily="18" charset="0"/>
                <a:ea typeface="+mn-ea"/>
                <a:cs typeface="+mn-cs"/>
              </a:rPr>
              <a:t>DSM–5</a:t>
            </a:r>
            <a:r>
              <a:rPr lang="en-US" sz="1200" b="0" i="0" u="none" strike="noStrike" kern="1200" dirty="0">
                <a:solidFill>
                  <a:schemeClr val="tx1"/>
                </a:solidFill>
                <a:effectLst/>
                <a:latin typeface="Times New Roman" pitchFamily="18" charset="0"/>
                <a:ea typeface="+mn-ea"/>
                <a:cs typeface="+mn-cs"/>
              </a:rPr>
              <a:t>), published on May 18, 2013</a:t>
            </a:r>
          </a:p>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48</a:t>
            </a:fld>
            <a:endParaRPr lang="en-US"/>
          </a:p>
        </p:txBody>
      </p:sp>
    </p:spTree>
    <p:extLst>
      <p:ext uri="{BB962C8B-B14F-4D97-AF65-F5344CB8AC3E}">
        <p14:creationId xmlns:p14="http://schemas.microsoft.com/office/powerpoint/2010/main" val="252549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E2642713-3D15-42E7-A647-6F01048D21A3}" type="slidenum">
              <a:rPr lang="en-US" altLang="en-US" sz="1200" b="0">
                <a:solidFill>
                  <a:schemeClr val="tx1"/>
                </a:solidFill>
              </a:rPr>
              <a:pPr eaLnBrk="1" hangingPunct="1"/>
              <a:t>49</a:t>
            </a:fld>
            <a:endParaRPr lang="en-US" altLang="en-US" sz="1200" b="0">
              <a:solidFill>
                <a:schemeClr val="tx1"/>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23897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34631A97-731C-499F-873A-C08D4E0913E7}" type="slidenum">
              <a:rPr lang="en-US" altLang="en-US" sz="1200" b="0">
                <a:solidFill>
                  <a:schemeClr val="tx1"/>
                </a:solidFill>
              </a:rPr>
              <a:pPr eaLnBrk="1" hangingPunct="1"/>
              <a:t>50</a:t>
            </a:fld>
            <a:endParaRPr lang="en-US" altLang="en-US" sz="1200" b="0">
              <a:solidFill>
                <a:schemeClr val="tx1"/>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94559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84EC684D-C3BF-43CB-8329-EDF81622B28A}" type="slidenum">
              <a:rPr lang="en-US" altLang="en-US" sz="1200" b="0">
                <a:solidFill>
                  <a:schemeClr val="tx1"/>
                </a:solidFill>
              </a:rPr>
              <a:pPr eaLnBrk="1" hangingPunct="1"/>
              <a:t>51</a:t>
            </a:fld>
            <a:endParaRPr lang="en-US" altLang="en-US" sz="1200" b="0">
              <a:solidFill>
                <a:schemeClr val="tx1"/>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73315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68078190-7ADD-44F3-AFDF-31B11715CBB9}" type="slidenum">
              <a:rPr lang="en-US" altLang="en-US" sz="1200" b="0">
                <a:solidFill>
                  <a:schemeClr val="tx1"/>
                </a:solidFill>
              </a:rPr>
              <a:pPr eaLnBrk="1" hangingPunct="1"/>
              <a:t>52</a:t>
            </a:fld>
            <a:endParaRPr lang="en-US" altLang="en-US" sz="1200" b="0">
              <a:solidFill>
                <a:schemeClr val="tx1"/>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39059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56D34EA-DA90-4101-A4BD-932C1AB9D55E}" type="slidenum">
              <a:rPr lang="en-US" altLang="en-US" sz="1200" b="0">
                <a:solidFill>
                  <a:schemeClr val="tx1"/>
                </a:solidFill>
              </a:rPr>
              <a:pPr eaLnBrk="1" hangingPunct="1"/>
              <a:t>53</a:t>
            </a:fld>
            <a:endParaRPr lang="en-US" altLang="en-US" sz="1200" b="0">
              <a:solidFill>
                <a:schemeClr val="tx1"/>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99785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109D08B4-D4F5-46EA-9980-23CBF9B33BBE}" type="slidenum">
              <a:rPr lang="en-US" altLang="en-US" sz="1200" b="0">
                <a:solidFill>
                  <a:schemeClr val="tx1"/>
                </a:solidFill>
              </a:rPr>
              <a:pPr eaLnBrk="1" hangingPunct="1"/>
              <a:t>54</a:t>
            </a:fld>
            <a:endParaRPr lang="en-US" altLang="en-US" sz="1200" b="0">
              <a:solidFill>
                <a:schemeClr val="tx1"/>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7353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6040827D-6574-499C-A323-2968DA523BFE}" type="slidenum">
              <a:rPr lang="en-US" altLang="en-US" sz="1200" b="0">
                <a:solidFill>
                  <a:schemeClr val="tx1"/>
                </a:solidFill>
              </a:rPr>
              <a:pPr eaLnBrk="1" hangingPunct="1"/>
              <a:t>55</a:t>
            </a:fld>
            <a:endParaRPr lang="en-US" altLang="en-US" sz="1200" b="0">
              <a:solidFill>
                <a:schemeClr val="tx1"/>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18244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9D21E230-6A2C-4E5A-BEEA-3C7DB705AAF4}" type="slidenum">
              <a:rPr lang="en-US" altLang="en-US" sz="1200" b="0">
                <a:solidFill>
                  <a:schemeClr val="tx1"/>
                </a:solidFill>
              </a:rPr>
              <a:pPr eaLnBrk="1" hangingPunct="1"/>
              <a:t>56</a:t>
            </a:fld>
            <a:endParaRPr lang="en-US" altLang="en-US" sz="1200" b="0">
              <a:solidFill>
                <a:schemeClr val="tx1"/>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9379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A585711-997A-4283-ABDD-191123A2BA7A}" type="slidenum">
              <a:rPr lang="en-US" altLang="en-US" sz="1200" b="0">
                <a:solidFill>
                  <a:schemeClr val="tx1"/>
                </a:solidFill>
              </a:rPr>
              <a:pPr eaLnBrk="1" hangingPunct="1"/>
              <a:t>30</a:t>
            </a:fld>
            <a:endParaRPr lang="en-US" altLang="en-US" sz="1200" b="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Social construct of mental illness</a:t>
            </a:r>
          </a:p>
        </p:txBody>
      </p:sp>
    </p:spTree>
    <p:extLst>
      <p:ext uri="{BB962C8B-B14F-4D97-AF65-F5344CB8AC3E}">
        <p14:creationId xmlns:p14="http://schemas.microsoft.com/office/powerpoint/2010/main" val="4114297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E54639D6-F6AE-4129-91E0-52889E04A538}" type="slidenum">
              <a:rPr lang="en-US" altLang="en-US" sz="1200" b="0">
                <a:solidFill>
                  <a:schemeClr val="tx1"/>
                </a:solidFill>
              </a:rPr>
              <a:pPr eaLnBrk="1" hangingPunct="1"/>
              <a:t>57</a:t>
            </a:fld>
            <a:endParaRPr lang="en-US" altLang="en-US" sz="1200" b="0">
              <a:solidFill>
                <a:schemeClr val="tx1"/>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62212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23BC9745-B501-40A9-A016-614CE0B0218D}" type="slidenum">
              <a:rPr lang="en-US" altLang="en-US" sz="1200" b="0">
                <a:solidFill>
                  <a:schemeClr val="tx1"/>
                </a:solidFill>
              </a:rPr>
              <a:pPr eaLnBrk="1" hangingPunct="1"/>
              <a:t>58</a:t>
            </a:fld>
            <a:endParaRPr lang="en-US" altLang="en-US" sz="1200" b="0">
              <a:solidFill>
                <a:schemeClr val="tx1"/>
              </a:solidFill>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639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2539A92E-7C58-4318-8839-5FD31996B83B}" type="slidenum">
              <a:rPr lang="en-US" altLang="en-US" sz="1200" b="0">
                <a:solidFill>
                  <a:schemeClr val="tx1"/>
                </a:solidFill>
              </a:rPr>
              <a:pPr eaLnBrk="1" hangingPunct="1"/>
              <a:t>36</a:t>
            </a:fld>
            <a:endParaRPr lang="en-US" altLang="en-US" sz="1200" b="0">
              <a:solidFill>
                <a:schemeClr val="tx1"/>
              </a:solidFill>
            </a:endParaRPr>
          </a:p>
        </p:txBody>
      </p:sp>
    </p:spTree>
    <p:extLst>
      <p:ext uri="{BB962C8B-B14F-4D97-AF65-F5344CB8AC3E}">
        <p14:creationId xmlns:p14="http://schemas.microsoft.com/office/powerpoint/2010/main" val="22775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84E856BB-8E36-401E-89E3-1C7B0D14FDB1}" type="slidenum">
              <a:rPr lang="en-US" altLang="en-US" sz="1200" b="0">
                <a:solidFill>
                  <a:schemeClr val="tx1"/>
                </a:solidFill>
              </a:rPr>
              <a:pPr eaLnBrk="1" hangingPunct="1"/>
              <a:t>39</a:t>
            </a:fld>
            <a:endParaRPr lang="en-US" altLang="en-US" sz="1200" b="0">
              <a:solidFill>
                <a:schemeClr val="tx1"/>
              </a:solidFill>
            </a:endParaRPr>
          </a:p>
        </p:txBody>
      </p:sp>
    </p:spTree>
    <p:extLst>
      <p:ext uri="{BB962C8B-B14F-4D97-AF65-F5344CB8AC3E}">
        <p14:creationId xmlns:p14="http://schemas.microsoft.com/office/powerpoint/2010/main" val="97195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19127CA-D1D4-46AA-88C0-ACCBF80E97A1}" type="slidenum">
              <a:rPr lang="en-US" altLang="en-US" sz="1200" b="0">
                <a:solidFill>
                  <a:schemeClr val="tx1"/>
                </a:solidFill>
              </a:rPr>
              <a:pPr eaLnBrk="1" hangingPunct="1"/>
              <a:t>40</a:t>
            </a:fld>
            <a:endParaRPr lang="en-US" altLang="en-US" sz="1200" b="0">
              <a:solidFill>
                <a:schemeClr val="tx1"/>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36807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4B7B89C-C501-42FC-AA57-7A2B9195281A}" type="slidenum">
              <a:rPr lang="en-US" altLang="en-US" sz="1200" b="0">
                <a:solidFill>
                  <a:schemeClr val="tx1"/>
                </a:solidFill>
              </a:rPr>
              <a:pPr eaLnBrk="1" hangingPunct="1"/>
              <a:t>41</a:t>
            </a:fld>
            <a:endParaRPr lang="en-US" altLang="en-US" sz="1200" b="0">
              <a:solidFill>
                <a:schemeClr val="tx1"/>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45918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89EA1D1-2A0C-4176-9EEE-A6C0D20C0EC2}" type="slidenum">
              <a:rPr lang="en-US" altLang="en-US" sz="1200" b="0">
                <a:solidFill>
                  <a:schemeClr val="tx1"/>
                </a:solidFill>
              </a:rPr>
              <a:pPr eaLnBrk="1" hangingPunct="1"/>
              <a:t>43</a:t>
            </a:fld>
            <a:endParaRPr lang="en-US" altLang="en-US" sz="1200" b="0">
              <a:solidFill>
                <a:schemeClr val="tx1"/>
              </a:solidFill>
            </a:endParaRPr>
          </a:p>
        </p:txBody>
      </p:sp>
    </p:spTree>
    <p:extLst>
      <p:ext uri="{BB962C8B-B14F-4D97-AF65-F5344CB8AC3E}">
        <p14:creationId xmlns:p14="http://schemas.microsoft.com/office/powerpoint/2010/main" val="170292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59BDC1BF-BC07-4229-8335-D43E225ECA58}" type="slidenum">
              <a:rPr lang="en-US" altLang="en-US" sz="1200" b="0">
                <a:solidFill>
                  <a:schemeClr val="tx1"/>
                </a:solidFill>
              </a:rPr>
              <a:pPr eaLnBrk="1" hangingPunct="1"/>
              <a:t>44</a:t>
            </a:fld>
            <a:endParaRPr lang="en-US" altLang="en-US" sz="1200" b="0">
              <a:solidFill>
                <a:schemeClr val="tx1"/>
              </a:solidFill>
            </a:endParaRPr>
          </a:p>
        </p:txBody>
      </p:sp>
    </p:spTree>
    <p:extLst>
      <p:ext uri="{BB962C8B-B14F-4D97-AF65-F5344CB8AC3E}">
        <p14:creationId xmlns:p14="http://schemas.microsoft.com/office/powerpoint/2010/main" val="2565696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070FBE77-70B8-491E-8B51-A831C38FAC7B}" type="slidenum">
              <a:rPr lang="en-US" altLang="en-US" sz="1200" b="0">
                <a:solidFill>
                  <a:schemeClr val="tx1"/>
                </a:solidFill>
              </a:rPr>
              <a:pPr eaLnBrk="1" hangingPunct="1"/>
              <a:t>45</a:t>
            </a:fld>
            <a:endParaRPr lang="en-US" altLang="en-US" sz="1200" b="0">
              <a:solidFill>
                <a:schemeClr val="tx1"/>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5137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F956F3D-4874-4710-ABA7-FE6B39A14FEE}"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3F956F3D-4874-4710-ABA7-FE6B39A14FEE}"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3F956F3D-4874-4710-ABA7-FE6B39A14FEE}"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3F956F3D-4874-4710-ABA7-FE6B39A14FEE}"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3F956F3D-4874-4710-ABA7-FE6B39A14FEE}"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3F956F3D-4874-4710-ABA7-FE6B39A14FEE}"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3F956F3D-4874-4710-ABA7-FE6B39A14FEE}"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7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7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896" y="6492875"/>
            <a:ext cx="456304" cy="365125"/>
          </a:xfrm>
          <a:prstGeom prst="rect">
            <a:avLst/>
          </a:prstGeom>
        </p:spPr>
        <p:txBody>
          <a:bodyPr vert="horz" lIns="91440" tIns="45720" rIns="91440" bIns="45720" rtlCol="0" anchor="ctr"/>
          <a:lstStyle>
            <a:lvl1pPr algn="r">
              <a:defRPr sz="1200">
                <a:solidFill>
                  <a:schemeClr val="bg1"/>
                </a:solidFill>
              </a:defRPr>
            </a:lvl1pPr>
          </a:lstStyle>
          <a:p>
            <a:fld id="{3F956F3D-4874-4710-ABA7-FE6B39A14FEE}"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ummit2009.amia.or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0" y="1233487"/>
            <a:ext cx="9144000" cy="2043113"/>
          </a:xfrm>
        </p:spPr>
        <p:txBody>
          <a:bodyPr/>
          <a:lstStyle/>
          <a:p>
            <a:pPr>
              <a:tabLst>
                <a:tab pos="5376863" algn="l"/>
              </a:tabLst>
            </a:pPr>
            <a:r>
              <a:rPr lang="en-US" sz="4400" dirty="0"/>
              <a:t>Do mental disorders exist? </a:t>
            </a:r>
            <a:r>
              <a:rPr lang="en-US" dirty="0" smtClean="0"/>
              <a:t/>
            </a:r>
            <a:br>
              <a:rPr lang="en-US" dirty="0" smtClean="0"/>
            </a:br>
            <a:r>
              <a:rPr lang="en-US" dirty="0" smtClean="0"/>
              <a:t>Explorations through </a:t>
            </a:r>
            <a:r>
              <a:rPr lang="en-US" dirty="0"/>
              <a:t>biomedical ontology.</a:t>
            </a:r>
            <a:r>
              <a:rPr lang="en-US" sz="3200" dirty="0" smtClean="0"/>
              <a:t/>
            </a:r>
            <a:br>
              <a:rPr lang="en-US" sz="3200" dirty="0" smtClean="0"/>
            </a:br>
            <a:r>
              <a:rPr lang="en-US" sz="1100" dirty="0" smtClean="0"/>
              <a:t/>
            </a:r>
            <a:br>
              <a:rPr lang="en-US" sz="1100" dirty="0" smtClean="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r>
              <a:rPr lang="en-GB" sz="1800" dirty="0">
                <a:latin typeface="Times New Roman" panose="02020603050405020304" pitchFamily="18" charset="0"/>
                <a:cs typeface="Times New Roman" panose="02020603050405020304" pitchFamily="18" charset="0"/>
              </a:rPr>
              <a:t/>
            </a:r>
            <a:br>
              <a:rPr lang="en-GB" sz="1800" dirty="0">
                <a:latin typeface="Times New Roman" panose="02020603050405020304" pitchFamily="18" charset="0"/>
                <a:cs typeface="Times New Roman" panose="02020603050405020304" pitchFamily="18" charset="0"/>
              </a:rPr>
            </a:br>
            <a:r>
              <a:rPr lang="en-GB" sz="1800" dirty="0" smtClean="0">
                <a:latin typeface="Times New Roman" panose="02020603050405020304" pitchFamily="18" charset="0"/>
                <a:cs typeface="Times New Roman" panose="02020603050405020304" pitchFamily="18" charset="0"/>
              </a:rPr>
              <a:t>Oct 10, </a:t>
            </a:r>
            <a:r>
              <a:rPr lang="en-GB" sz="1800" dirty="0">
                <a:latin typeface="Times New Roman" panose="02020603050405020304" pitchFamily="18" charset="0"/>
                <a:cs typeface="Times New Roman" panose="02020603050405020304" pitchFamily="18" charset="0"/>
              </a:rPr>
              <a:t>2019</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5 </a:t>
            </a:r>
            <a:r>
              <a:rPr lang="en-GB" sz="1800" dirty="0" err="1">
                <a:latin typeface="Times New Roman" panose="02020603050405020304" pitchFamily="18" charset="0"/>
                <a:cs typeface="Times New Roman" panose="02020603050405020304" pitchFamily="18" charset="0"/>
              </a:rPr>
              <a:t>Diefendorf</a:t>
            </a:r>
            <a:r>
              <a:rPr lang="en-GB"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University at Buffalo</a:t>
            </a:r>
            <a:endParaRPr lang="en-US" sz="1800" dirty="0" smtClean="0">
              <a:latin typeface="Times New Roman" panose="02020603050405020304" pitchFamily="18" charset="0"/>
              <a:cs typeface="Times New Roman" panose="02020603050405020304" pitchFamily="18" charset="0"/>
            </a:endParaRPr>
          </a:p>
        </p:txBody>
      </p:sp>
      <p:sp>
        <p:nvSpPr>
          <p:cNvPr id="6"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smtClean="0">
                <a:ea typeface="ＭＳ 明朝" pitchFamily="49" charset="-128"/>
              </a:rPr>
              <a:t>Werner CEUSTERS, MD</a:t>
            </a:r>
            <a:endParaRPr lang="en-GB" altLang="ja-JP" sz="2800" b="1" baseline="30000" dirty="0" smtClean="0">
              <a:ea typeface="ＭＳ 明朝" pitchFamily="49" charset="-128"/>
            </a:endParaRPr>
          </a:p>
          <a:p>
            <a:pPr defTabSz="566738" eaLnBrk="1" hangingPunct="1">
              <a:lnSpc>
                <a:spcPct val="120000"/>
              </a:lnSpc>
            </a:pPr>
            <a:endParaRPr lang="en-US" altLang="ja-JP" sz="1800" b="1" dirty="0" smtClean="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smtClean="0">
                <a:ea typeface="ＭＳ 明朝" pitchFamily="49" charset="-128"/>
              </a:rPr>
              <a:t>Ontology Research Group, </a:t>
            </a:r>
            <a:r>
              <a:rPr lang="en-GB" altLang="ja-JP" sz="1800" i="1" dirty="0" err="1" smtClean="0">
                <a:ea typeface="ＭＳ 明朝" pitchFamily="49" charset="-128"/>
              </a:rPr>
              <a:t>Center</a:t>
            </a:r>
            <a:r>
              <a:rPr lang="en-GB" altLang="ja-JP" sz="1800" i="1" dirty="0" smtClean="0">
                <a:ea typeface="ＭＳ 明朝" pitchFamily="49" charset="-128"/>
              </a:rPr>
              <a:t> of Excellence in Bioinformatics and Life Sciences,</a:t>
            </a:r>
          </a:p>
          <a:p>
            <a:pPr defTabSz="566738" eaLnBrk="1" hangingPunct="1">
              <a:lnSpc>
                <a:spcPct val="120000"/>
              </a:lnSpc>
            </a:pPr>
            <a:r>
              <a:rPr lang="en-GB" altLang="ja-JP" sz="1800" i="1" dirty="0" smtClean="0">
                <a:ea typeface="ＭＳ 明朝" pitchFamily="49" charset="-128"/>
              </a:rPr>
              <a:t>University at Buffalo, NY, USA</a:t>
            </a:r>
          </a:p>
          <a:p>
            <a:pPr defTabSz="566738" eaLnBrk="1" hangingPunct="1">
              <a:lnSpc>
                <a:spcPct val="80000"/>
              </a:lnSpc>
            </a:pPr>
            <a:endParaRPr lang="en-US" altLang="ja-JP" sz="2000" i="1" dirty="0" smtClean="0">
              <a:ea typeface="ＭＳ 明朝" pitchFamily="49" charset="-128"/>
            </a:endParaRPr>
          </a:p>
        </p:txBody>
      </p:sp>
    </p:spTree>
    <p:extLst>
      <p:ext uri="{BB962C8B-B14F-4D97-AF65-F5344CB8AC3E}">
        <p14:creationId xmlns:p14="http://schemas.microsoft.com/office/powerpoint/2010/main" val="1433895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897" y="609600"/>
            <a:ext cx="9143103" cy="6248400"/>
          </a:xfrm>
          <a:prstGeom prst="rect">
            <a:avLst/>
          </a:prstGeom>
        </p:spPr>
      </p:pic>
      <p:sp>
        <p:nvSpPr>
          <p:cNvPr id="4" name="Slide Number Placeholder 3"/>
          <p:cNvSpPr>
            <a:spLocks noGrp="1"/>
          </p:cNvSpPr>
          <p:nvPr>
            <p:ph type="sldNum" sz="quarter" idx="10"/>
          </p:nvPr>
        </p:nvSpPr>
        <p:spPr/>
        <p:txBody>
          <a:bodyPr/>
          <a:lstStyle/>
          <a:p>
            <a:fld id="{3F956F3D-4874-4710-ABA7-FE6B39A14FEE}" type="slidenum">
              <a:rPr lang="en-US" smtClean="0"/>
              <a:pPr/>
              <a:t>10</a:t>
            </a:fld>
            <a:endParaRPr lang="en-US"/>
          </a:p>
        </p:txBody>
      </p:sp>
      <p:sp>
        <p:nvSpPr>
          <p:cNvPr id="7" name="Rectangle 6"/>
          <p:cNvSpPr/>
          <p:nvPr/>
        </p:nvSpPr>
        <p:spPr>
          <a:xfrm>
            <a:off x="951603" y="6457950"/>
            <a:ext cx="8078097" cy="307777"/>
          </a:xfrm>
          <a:prstGeom prst="rect">
            <a:avLst/>
          </a:prstGeom>
        </p:spPr>
        <p:txBody>
          <a:bodyPr wrap="square">
            <a:spAutoFit/>
          </a:bodyPr>
          <a:lstStyle/>
          <a:p>
            <a:pPr algn="r"/>
            <a:r>
              <a:rPr lang="en-US" sz="1400" b="0" dirty="0">
                <a:solidFill>
                  <a:schemeClr val="bg1"/>
                </a:solidFill>
              </a:rPr>
              <a:t>https://fcihe.com/wp-content/uploads/2018/07/Mental-Health-in-PSE-Kelchner-2018.pdf</a:t>
            </a:r>
          </a:p>
        </p:txBody>
      </p:sp>
    </p:spTree>
    <p:extLst>
      <p:ext uri="{BB962C8B-B14F-4D97-AF65-F5344CB8AC3E}">
        <p14:creationId xmlns:p14="http://schemas.microsoft.com/office/powerpoint/2010/main" val="1785832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Anything odd about all these numbers?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F956F3D-4874-4710-ABA7-FE6B39A14FEE}" type="slidenum">
              <a:rPr lang="en-US" smtClean="0"/>
              <a:pPr/>
              <a:t>11</a:t>
            </a:fld>
            <a:endParaRPr lang="en-US"/>
          </a:p>
        </p:txBody>
      </p:sp>
    </p:spTree>
    <p:extLst>
      <p:ext uri="{BB962C8B-B14F-4D97-AF65-F5344CB8AC3E}">
        <p14:creationId xmlns:p14="http://schemas.microsoft.com/office/powerpoint/2010/main" val="1520172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F956F3D-4874-4710-ABA7-FE6B39A14FEE}" type="slidenum">
              <a:rPr lang="en-US" smtClean="0"/>
              <a:pPr/>
              <a:t>12</a:t>
            </a:fld>
            <a:endParaRPr lang="en-US"/>
          </a:p>
        </p:txBody>
      </p:sp>
      <p:pic>
        <p:nvPicPr>
          <p:cNvPr id="5" name="Picture 4"/>
          <p:cNvPicPr>
            <a:picLocks noChangeAspect="1"/>
          </p:cNvPicPr>
          <p:nvPr/>
        </p:nvPicPr>
        <p:blipFill>
          <a:blip r:embed="rId2"/>
          <a:stretch>
            <a:fillRect/>
          </a:stretch>
        </p:blipFill>
        <p:spPr>
          <a:xfrm>
            <a:off x="896" y="685801"/>
            <a:ext cx="7085703" cy="4872038"/>
          </a:xfrm>
          <a:prstGeom prst="rect">
            <a:avLst/>
          </a:prstGeom>
        </p:spPr>
      </p:pic>
      <p:pic>
        <p:nvPicPr>
          <p:cNvPr id="6" name="Picture 5"/>
          <p:cNvPicPr>
            <a:picLocks noChangeAspect="1"/>
          </p:cNvPicPr>
          <p:nvPr/>
        </p:nvPicPr>
        <p:blipFill>
          <a:blip r:embed="rId3"/>
          <a:stretch>
            <a:fillRect/>
          </a:stretch>
        </p:blipFill>
        <p:spPr>
          <a:xfrm>
            <a:off x="3200400" y="2773774"/>
            <a:ext cx="5930004" cy="3988976"/>
          </a:xfrm>
          <a:prstGeom prst="rect">
            <a:avLst/>
          </a:prstGeom>
        </p:spPr>
      </p:pic>
      <p:sp>
        <p:nvSpPr>
          <p:cNvPr id="7" name="Oval 6"/>
          <p:cNvSpPr/>
          <p:nvPr/>
        </p:nvSpPr>
        <p:spPr bwMode="auto">
          <a:xfrm>
            <a:off x="3581400" y="3886200"/>
            <a:ext cx="609600" cy="2209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13596" y="2057400"/>
            <a:ext cx="3948804" cy="5889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5867400" y="3131403"/>
            <a:ext cx="2667001" cy="830997"/>
          </a:xfrm>
          <a:prstGeom prst="rect">
            <a:avLst/>
          </a:prstGeom>
          <a:solidFill>
            <a:schemeClr val="bg1"/>
          </a:solidFill>
        </p:spPr>
        <p:txBody>
          <a:bodyPr wrap="square" rtlCol="0">
            <a:spAutoFit/>
          </a:bodyPr>
          <a:lstStyle/>
          <a:p>
            <a:r>
              <a:rPr lang="en-US" sz="1600" b="0" dirty="0" smtClean="0">
                <a:solidFill>
                  <a:srgbClr val="FF0000"/>
                </a:solidFill>
              </a:rPr>
              <a:t>Substance use disorders are even excluded from this study.</a:t>
            </a:r>
            <a:endParaRPr lang="en-US" sz="1600" b="0" dirty="0">
              <a:solidFill>
                <a:srgbClr val="FF0000"/>
              </a:solidFill>
            </a:endParaRPr>
          </a:p>
        </p:txBody>
      </p:sp>
    </p:spTree>
    <p:extLst>
      <p:ext uri="{BB962C8B-B14F-4D97-AF65-F5344CB8AC3E}">
        <p14:creationId xmlns:p14="http://schemas.microsoft.com/office/powerpoint/2010/main" val="363389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F956F3D-4874-4710-ABA7-FE6B39A14FEE}" type="slidenum">
              <a:rPr lang="en-US" smtClean="0"/>
              <a:pPr/>
              <a:t>13</a:t>
            </a:fld>
            <a:endParaRPr lang="en-US"/>
          </a:p>
        </p:txBody>
      </p:sp>
      <p:pic>
        <p:nvPicPr>
          <p:cNvPr id="5" name="Picture 4"/>
          <p:cNvPicPr>
            <a:picLocks noChangeAspect="1"/>
          </p:cNvPicPr>
          <p:nvPr/>
        </p:nvPicPr>
        <p:blipFill>
          <a:blip r:embed="rId2"/>
          <a:stretch>
            <a:fillRect/>
          </a:stretch>
        </p:blipFill>
        <p:spPr>
          <a:xfrm>
            <a:off x="896" y="685801"/>
            <a:ext cx="7085703" cy="4872038"/>
          </a:xfrm>
          <a:prstGeom prst="rect">
            <a:avLst/>
          </a:prstGeom>
        </p:spPr>
      </p:pic>
      <p:pic>
        <p:nvPicPr>
          <p:cNvPr id="6" name="Picture 5"/>
          <p:cNvPicPr>
            <a:picLocks noChangeAspect="1"/>
          </p:cNvPicPr>
          <p:nvPr/>
        </p:nvPicPr>
        <p:blipFill>
          <a:blip r:embed="rId3"/>
          <a:stretch>
            <a:fillRect/>
          </a:stretch>
        </p:blipFill>
        <p:spPr>
          <a:xfrm>
            <a:off x="4441569" y="-585786"/>
            <a:ext cx="6781800" cy="4429125"/>
          </a:xfrm>
          <a:prstGeom prst="rect">
            <a:avLst/>
          </a:prstGeom>
        </p:spPr>
      </p:pic>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2889338"/>
            <a:ext cx="5705729" cy="3921038"/>
          </a:xfrm>
          <a:prstGeom prst="rect">
            <a:avLst/>
          </a:prstGeom>
        </p:spPr>
      </p:pic>
      <p:sp>
        <p:nvSpPr>
          <p:cNvPr id="8" name="Oval 7"/>
          <p:cNvSpPr/>
          <p:nvPr/>
        </p:nvSpPr>
        <p:spPr bwMode="auto">
          <a:xfrm>
            <a:off x="13596" y="2819400"/>
            <a:ext cx="3948804" cy="5889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p:cNvSpPr/>
          <p:nvPr/>
        </p:nvSpPr>
        <p:spPr bwMode="auto">
          <a:xfrm>
            <a:off x="4343400" y="1981200"/>
            <a:ext cx="3110604" cy="5889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3886200" y="4114799"/>
            <a:ext cx="1295400" cy="5889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1130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F956F3D-4874-4710-ABA7-FE6B39A14FEE}" type="slidenum">
              <a:rPr lang="en-US" smtClean="0"/>
              <a:pPr/>
              <a:t>14</a:t>
            </a:fld>
            <a:endParaRPr lang="en-US"/>
          </a:p>
        </p:txBody>
      </p:sp>
      <p:pic>
        <p:nvPicPr>
          <p:cNvPr id="6" name="Picture 5"/>
          <p:cNvPicPr>
            <a:picLocks noChangeAspect="1"/>
          </p:cNvPicPr>
          <p:nvPr/>
        </p:nvPicPr>
        <p:blipFill>
          <a:blip r:embed="rId2"/>
          <a:stretch>
            <a:fillRect/>
          </a:stretch>
        </p:blipFill>
        <p:spPr>
          <a:xfrm>
            <a:off x="2508250" y="619169"/>
            <a:ext cx="6610350" cy="3781425"/>
          </a:xfrm>
          <a:prstGeom prst="rect">
            <a:avLst/>
          </a:prstGeom>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96" y="2440075"/>
            <a:ext cx="5705729" cy="3921038"/>
          </a:xfrm>
          <a:prstGeom prst="rect">
            <a:avLst/>
          </a:prstGeom>
        </p:spPr>
      </p:pic>
      <p:sp>
        <p:nvSpPr>
          <p:cNvPr id="7" name="Oval 6"/>
          <p:cNvSpPr/>
          <p:nvPr/>
        </p:nvSpPr>
        <p:spPr bwMode="auto">
          <a:xfrm>
            <a:off x="3429000" y="491351"/>
            <a:ext cx="4648200" cy="5889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25400" y="3461542"/>
            <a:ext cx="1346200" cy="93905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20490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10600" cy="1470025"/>
          </a:xfrm>
        </p:spPr>
        <p:txBody>
          <a:bodyPr/>
          <a:lstStyle/>
          <a:p>
            <a:r>
              <a:rPr lang="en-US" dirty="0" smtClean="0"/>
              <a:t>Whenever looking at numbers,</a:t>
            </a:r>
            <a:br>
              <a:rPr lang="en-US" dirty="0" smtClean="0"/>
            </a:br>
            <a:r>
              <a:rPr lang="en-US" dirty="0" smtClean="0"/>
              <a:t>obtain (at least) a correct view on:</a:t>
            </a:r>
            <a:br>
              <a:rPr lang="en-US" dirty="0" smtClean="0"/>
            </a:br>
            <a:r>
              <a:rPr lang="en-US" dirty="0" smtClean="0"/>
              <a:t/>
            </a:r>
            <a:br>
              <a:rPr lang="en-US" dirty="0" smtClean="0"/>
            </a:br>
            <a:r>
              <a:rPr lang="en-US" dirty="0" smtClean="0"/>
              <a:t>(1) what the numbers are exactly about,</a:t>
            </a:r>
            <a:br>
              <a:rPr lang="en-US" dirty="0" smtClean="0"/>
            </a:br>
            <a:r>
              <a:rPr lang="en-US" dirty="0" smtClean="0"/>
              <a:t>(2) from what population they are taken.</a:t>
            </a:r>
            <a:br>
              <a:rPr lang="en-US" dirty="0" smtClean="0"/>
            </a:br>
            <a:endParaRPr lang="en-US" dirty="0"/>
          </a:p>
        </p:txBody>
      </p:sp>
      <p:sp>
        <p:nvSpPr>
          <p:cNvPr id="4" name="Slide Number Placeholder 3"/>
          <p:cNvSpPr>
            <a:spLocks noGrp="1"/>
          </p:cNvSpPr>
          <p:nvPr>
            <p:ph type="sldNum" sz="quarter" idx="10"/>
          </p:nvPr>
        </p:nvSpPr>
        <p:spPr/>
        <p:txBody>
          <a:bodyPr/>
          <a:lstStyle/>
          <a:p>
            <a:fld id="{3F956F3D-4874-4710-ABA7-FE6B39A14FEE}" type="slidenum">
              <a:rPr lang="en-US" smtClean="0"/>
              <a:pPr/>
              <a:t>15</a:t>
            </a:fld>
            <a:endParaRPr lang="en-US"/>
          </a:p>
        </p:txBody>
      </p:sp>
    </p:spTree>
    <p:extLst>
      <p:ext uri="{BB962C8B-B14F-4D97-AF65-F5344CB8AC3E}">
        <p14:creationId xmlns:p14="http://schemas.microsoft.com/office/powerpoint/2010/main" val="785461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Prevalence is the </a:t>
            </a:r>
            <a:r>
              <a:rPr lang="en-US" sz="2800" dirty="0">
                <a:latin typeface="Times New Roman" panose="02020603050405020304" pitchFamily="18" charset="0"/>
                <a:cs typeface="Times New Roman" panose="02020603050405020304" pitchFamily="18" charset="0"/>
              </a:rPr>
              <a:t>total number of individuals in a population who have a disease or health condition at a specific period of time, usually expressed as a percentage of the population</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4740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294967295"/>
          </p:nvPr>
        </p:nvSpPr>
        <p:spPr/>
        <p:txBody>
          <a:bodyPr/>
          <a:lstStyle/>
          <a:p>
            <a:fld id="{90E28097-5348-46F4-A68E-6A0338650D1F}" type="slidenum">
              <a:rPr lang="en-US" smtClean="0"/>
              <a:pPr/>
              <a:t>16</a:t>
            </a:fld>
            <a:endParaRPr lang="en-US"/>
          </a:p>
        </p:txBody>
      </p:sp>
    </p:spTree>
    <p:extLst>
      <p:ext uri="{BB962C8B-B14F-4D97-AF65-F5344CB8AC3E}">
        <p14:creationId xmlns:p14="http://schemas.microsoft.com/office/powerpoint/2010/main" val="812225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Prevalence is the </a:t>
            </a:r>
            <a:r>
              <a:rPr lang="en-US" sz="2800" dirty="0">
                <a:latin typeface="Times New Roman" panose="02020603050405020304" pitchFamily="18" charset="0"/>
                <a:cs typeface="Times New Roman" panose="02020603050405020304" pitchFamily="18" charset="0"/>
              </a:rPr>
              <a:t>total number of individuals </a:t>
            </a:r>
            <a:r>
              <a:rPr lang="en-US" sz="2800" b="1" u="sng" dirty="0">
                <a:latin typeface="Times New Roman" panose="02020603050405020304" pitchFamily="18" charset="0"/>
                <a:cs typeface="Times New Roman" panose="02020603050405020304" pitchFamily="18" charset="0"/>
              </a:rPr>
              <a:t>in a population</a:t>
            </a:r>
            <a:r>
              <a:rPr lang="en-US" sz="2800" dirty="0">
                <a:latin typeface="Times New Roman" panose="02020603050405020304" pitchFamily="18" charset="0"/>
                <a:cs typeface="Times New Roman" panose="02020603050405020304" pitchFamily="18" charset="0"/>
              </a:rPr>
              <a:t> who have a disease or health condition </a:t>
            </a:r>
            <a:r>
              <a:rPr lang="en-US" sz="2800" b="1" u="sng" dirty="0">
                <a:latin typeface="Times New Roman" panose="02020603050405020304" pitchFamily="18" charset="0"/>
                <a:cs typeface="Times New Roman" panose="02020603050405020304" pitchFamily="18" charset="0"/>
              </a:rPr>
              <a:t>at a specific period of time</a:t>
            </a:r>
            <a:r>
              <a:rPr lang="en-US" sz="2800" dirty="0">
                <a:latin typeface="Times New Roman" panose="02020603050405020304" pitchFamily="18" charset="0"/>
                <a:cs typeface="Times New Roman" panose="02020603050405020304" pitchFamily="18" charset="0"/>
              </a:rPr>
              <a:t>, usually expressed as a percentage of the population</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4740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294967295"/>
          </p:nvPr>
        </p:nvSpPr>
        <p:spPr/>
        <p:txBody>
          <a:bodyPr/>
          <a:lstStyle/>
          <a:p>
            <a:fld id="{90E28097-5348-46F4-A68E-6A0338650D1F}" type="slidenum">
              <a:rPr lang="en-US" smtClean="0"/>
              <a:pPr/>
              <a:t>17</a:t>
            </a:fld>
            <a:endParaRPr lang="en-US"/>
          </a:p>
        </p:txBody>
      </p:sp>
    </p:spTree>
    <p:extLst>
      <p:ext uri="{BB962C8B-B14F-4D97-AF65-F5344CB8AC3E}">
        <p14:creationId xmlns:p14="http://schemas.microsoft.com/office/powerpoint/2010/main" val="429222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F956F3D-4874-4710-ABA7-FE6B39A14FEE}" type="slidenum">
              <a:rPr lang="en-US" smtClean="0"/>
              <a:pPr/>
              <a:t>18</a:t>
            </a:fld>
            <a:endParaRPr lang="en-US"/>
          </a:p>
        </p:txBody>
      </p:sp>
      <p:pic>
        <p:nvPicPr>
          <p:cNvPr id="5" name="Picture 4"/>
          <p:cNvPicPr>
            <a:picLocks noChangeAspect="1"/>
          </p:cNvPicPr>
          <p:nvPr/>
        </p:nvPicPr>
        <p:blipFill>
          <a:blip r:embed="rId2"/>
          <a:stretch>
            <a:fillRect/>
          </a:stretch>
        </p:blipFill>
        <p:spPr>
          <a:xfrm>
            <a:off x="896" y="685801"/>
            <a:ext cx="7085703" cy="4872038"/>
          </a:xfrm>
          <a:prstGeom prst="rect">
            <a:avLst/>
          </a:prstGeom>
        </p:spPr>
      </p:pic>
      <p:pic>
        <p:nvPicPr>
          <p:cNvPr id="6" name="Picture 5"/>
          <p:cNvPicPr>
            <a:picLocks noChangeAspect="1"/>
          </p:cNvPicPr>
          <p:nvPr/>
        </p:nvPicPr>
        <p:blipFill>
          <a:blip r:embed="rId3"/>
          <a:stretch>
            <a:fillRect/>
          </a:stretch>
        </p:blipFill>
        <p:spPr>
          <a:xfrm>
            <a:off x="4441569" y="-585786"/>
            <a:ext cx="6781800" cy="4429125"/>
          </a:xfrm>
          <a:prstGeom prst="rect">
            <a:avLst/>
          </a:prstGeom>
        </p:spPr>
      </p:pic>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2889338"/>
            <a:ext cx="5705729" cy="3921038"/>
          </a:xfrm>
          <a:prstGeom prst="rect">
            <a:avLst/>
          </a:prstGeom>
        </p:spPr>
      </p:pic>
      <p:sp>
        <p:nvSpPr>
          <p:cNvPr id="8" name="Oval 7"/>
          <p:cNvSpPr/>
          <p:nvPr/>
        </p:nvSpPr>
        <p:spPr bwMode="auto">
          <a:xfrm>
            <a:off x="13596" y="2819400"/>
            <a:ext cx="3948804" cy="5889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p:cNvSpPr/>
          <p:nvPr/>
        </p:nvSpPr>
        <p:spPr bwMode="auto">
          <a:xfrm>
            <a:off x="4343400" y="1981200"/>
            <a:ext cx="3110604" cy="5889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3886200" y="4114799"/>
            <a:ext cx="1295400" cy="5889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658346" y="2133600"/>
            <a:ext cx="2313454" cy="646331"/>
          </a:xfrm>
          <a:prstGeom prst="rect">
            <a:avLst/>
          </a:prstGeom>
          <a:solidFill>
            <a:srgbClr val="FF0000"/>
          </a:solidFill>
        </p:spPr>
        <p:txBody>
          <a:bodyPr wrap="none" rtlCol="0">
            <a:spAutoFit/>
          </a:bodyPr>
          <a:lstStyle/>
          <a:p>
            <a:r>
              <a:rPr lang="en-US" sz="1800" b="0" dirty="0" smtClean="0">
                <a:solidFill>
                  <a:schemeClr val="bg1"/>
                </a:solidFill>
              </a:rPr>
              <a:t>Population: all humans</a:t>
            </a:r>
          </a:p>
          <a:p>
            <a:r>
              <a:rPr lang="en-US" sz="1800" b="0" dirty="0" smtClean="0">
                <a:solidFill>
                  <a:schemeClr val="bg1"/>
                </a:solidFill>
              </a:rPr>
              <a:t>Time: 2017</a:t>
            </a:r>
            <a:endParaRPr lang="en-US" sz="1800" b="0" dirty="0">
              <a:solidFill>
                <a:schemeClr val="bg1"/>
              </a:solidFill>
            </a:endParaRPr>
          </a:p>
        </p:txBody>
      </p:sp>
      <p:sp>
        <p:nvSpPr>
          <p:cNvPr id="12" name="TextBox 11"/>
          <p:cNvSpPr txBox="1"/>
          <p:nvPr/>
        </p:nvSpPr>
        <p:spPr>
          <a:xfrm>
            <a:off x="4504436" y="1284048"/>
            <a:ext cx="3042756" cy="646331"/>
          </a:xfrm>
          <a:prstGeom prst="rect">
            <a:avLst/>
          </a:prstGeom>
          <a:solidFill>
            <a:srgbClr val="FF0000"/>
          </a:solidFill>
        </p:spPr>
        <p:txBody>
          <a:bodyPr wrap="none" rtlCol="0">
            <a:spAutoFit/>
          </a:bodyPr>
          <a:lstStyle/>
          <a:p>
            <a:r>
              <a:rPr lang="en-US" sz="1800" b="0" dirty="0" smtClean="0">
                <a:solidFill>
                  <a:schemeClr val="bg1"/>
                </a:solidFill>
              </a:rPr>
              <a:t>Population: all people in USA</a:t>
            </a:r>
          </a:p>
          <a:p>
            <a:r>
              <a:rPr lang="en-US" sz="1800" b="0" dirty="0" smtClean="0">
                <a:solidFill>
                  <a:schemeClr val="bg1"/>
                </a:solidFill>
              </a:rPr>
              <a:t>Time: any individual’s lifetime</a:t>
            </a:r>
            <a:endParaRPr lang="en-US" sz="1800" b="0" dirty="0">
              <a:solidFill>
                <a:schemeClr val="bg1"/>
              </a:solidFill>
            </a:endParaRPr>
          </a:p>
        </p:txBody>
      </p:sp>
      <p:sp>
        <p:nvSpPr>
          <p:cNvPr id="13" name="TextBox 12"/>
          <p:cNvSpPr txBox="1"/>
          <p:nvPr/>
        </p:nvSpPr>
        <p:spPr>
          <a:xfrm>
            <a:off x="5181600" y="3724870"/>
            <a:ext cx="3437197" cy="923330"/>
          </a:xfrm>
          <a:prstGeom prst="rect">
            <a:avLst/>
          </a:prstGeom>
          <a:solidFill>
            <a:srgbClr val="FF0000"/>
          </a:solidFill>
        </p:spPr>
        <p:txBody>
          <a:bodyPr wrap="square" rtlCol="0">
            <a:spAutoFit/>
          </a:bodyPr>
          <a:lstStyle/>
          <a:p>
            <a:r>
              <a:rPr lang="en-US" sz="1800" b="0" dirty="0" smtClean="0">
                <a:solidFill>
                  <a:schemeClr val="bg1"/>
                </a:solidFill>
              </a:rPr>
              <a:t>Population: college students in the US seeking </a:t>
            </a:r>
            <a:r>
              <a:rPr lang="en-US" sz="1800" b="0" dirty="0" err="1" smtClean="0">
                <a:solidFill>
                  <a:schemeClr val="bg1"/>
                </a:solidFill>
              </a:rPr>
              <a:t>counceling</a:t>
            </a:r>
            <a:endParaRPr lang="en-US" sz="1800" b="0" dirty="0" smtClean="0">
              <a:solidFill>
                <a:schemeClr val="bg1"/>
              </a:solidFill>
            </a:endParaRPr>
          </a:p>
          <a:p>
            <a:r>
              <a:rPr lang="en-US" sz="1800" b="0" dirty="0" smtClean="0">
                <a:solidFill>
                  <a:schemeClr val="bg1"/>
                </a:solidFill>
              </a:rPr>
              <a:t>Time: time of </a:t>
            </a:r>
            <a:r>
              <a:rPr lang="en-US" sz="1800" b="0" dirty="0" err="1" smtClean="0">
                <a:solidFill>
                  <a:schemeClr val="bg1"/>
                </a:solidFill>
              </a:rPr>
              <a:t>counceling</a:t>
            </a:r>
            <a:endParaRPr lang="en-US" sz="1800" b="0" dirty="0">
              <a:solidFill>
                <a:schemeClr val="bg1"/>
              </a:solidFill>
            </a:endParaRPr>
          </a:p>
        </p:txBody>
      </p:sp>
    </p:spTree>
    <p:extLst>
      <p:ext uri="{BB962C8B-B14F-4D97-AF65-F5344CB8AC3E}">
        <p14:creationId xmlns:p14="http://schemas.microsoft.com/office/powerpoint/2010/main" val="15573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F956F3D-4874-4710-ABA7-FE6B39A14FEE}" type="slidenum">
              <a:rPr lang="en-US" smtClean="0"/>
              <a:pPr/>
              <a:t>19</a:t>
            </a:fld>
            <a:endParaRPr lang="en-US"/>
          </a:p>
        </p:txBody>
      </p:sp>
      <p:pic>
        <p:nvPicPr>
          <p:cNvPr id="6" name="Picture 5"/>
          <p:cNvPicPr>
            <a:picLocks noChangeAspect="1"/>
          </p:cNvPicPr>
          <p:nvPr/>
        </p:nvPicPr>
        <p:blipFill>
          <a:blip r:embed="rId2"/>
          <a:stretch>
            <a:fillRect/>
          </a:stretch>
        </p:blipFill>
        <p:spPr>
          <a:xfrm>
            <a:off x="2508250" y="619169"/>
            <a:ext cx="6610350" cy="3781425"/>
          </a:xfrm>
          <a:prstGeom prst="rect">
            <a:avLst/>
          </a:prstGeom>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96" y="2440075"/>
            <a:ext cx="5705729" cy="3921038"/>
          </a:xfrm>
          <a:prstGeom prst="rect">
            <a:avLst/>
          </a:prstGeom>
        </p:spPr>
      </p:pic>
      <p:sp>
        <p:nvSpPr>
          <p:cNvPr id="7" name="Oval 6"/>
          <p:cNvSpPr/>
          <p:nvPr/>
        </p:nvSpPr>
        <p:spPr bwMode="auto">
          <a:xfrm>
            <a:off x="3429000" y="491351"/>
            <a:ext cx="4648200" cy="5889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25400" y="3461542"/>
            <a:ext cx="1346200" cy="93905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p:cNvSpPr txBox="1"/>
          <p:nvPr/>
        </p:nvSpPr>
        <p:spPr>
          <a:xfrm>
            <a:off x="4440348" y="1284048"/>
            <a:ext cx="3170933" cy="646331"/>
          </a:xfrm>
          <a:prstGeom prst="rect">
            <a:avLst/>
          </a:prstGeom>
          <a:solidFill>
            <a:srgbClr val="FF0000"/>
          </a:solidFill>
        </p:spPr>
        <p:txBody>
          <a:bodyPr wrap="none" rtlCol="0">
            <a:spAutoFit/>
          </a:bodyPr>
          <a:lstStyle/>
          <a:p>
            <a:r>
              <a:rPr lang="en-US" sz="1800" b="0" dirty="0" smtClean="0">
                <a:solidFill>
                  <a:schemeClr val="bg1"/>
                </a:solidFill>
              </a:rPr>
              <a:t>Population: health clinicians!!!</a:t>
            </a:r>
          </a:p>
          <a:p>
            <a:r>
              <a:rPr lang="en-US" sz="1800" b="0" dirty="0" smtClean="0">
                <a:solidFill>
                  <a:schemeClr val="bg1"/>
                </a:solidFill>
              </a:rPr>
              <a:t>Time: 2017-2018 academic year</a:t>
            </a:r>
            <a:endParaRPr lang="en-US" sz="1800" b="0" dirty="0">
              <a:solidFill>
                <a:schemeClr val="bg1"/>
              </a:solidFill>
            </a:endParaRPr>
          </a:p>
        </p:txBody>
      </p:sp>
      <p:sp>
        <p:nvSpPr>
          <p:cNvPr id="12" name="TextBox 11"/>
          <p:cNvSpPr txBox="1"/>
          <p:nvPr/>
        </p:nvSpPr>
        <p:spPr>
          <a:xfrm>
            <a:off x="1371600" y="3505200"/>
            <a:ext cx="3437197" cy="923330"/>
          </a:xfrm>
          <a:prstGeom prst="rect">
            <a:avLst/>
          </a:prstGeom>
          <a:solidFill>
            <a:srgbClr val="FF0000"/>
          </a:solidFill>
        </p:spPr>
        <p:txBody>
          <a:bodyPr wrap="square" rtlCol="0">
            <a:spAutoFit/>
          </a:bodyPr>
          <a:lstStyle/>
          <a:p>
            <a:r>
              <a:rPr lang="en-US" sz="1800" b="0" dirty="0" smtClean="0">
                <a:solidFill>
                  <a:schemeClr val="bg1"/>
                </a:solidFill>
              </a:rPr>
              <a:t>Population: college students in the US seeking </a:t>
            </a:r>
            <a:r>
              <a:rPr lang="en-US" sz="1800" b="0" dirty="0" err="1" smtClean="0">
                <a:solidFill>
                  <a:schemeClr val="bg1"/>
                </a:solidFill>
              </a:rPr>
              <a:t>counceling</a:t>
            </a:r>
            <a:endParaRPr lang="en-US" sz="1800" b="0" dirty="0" smtClean="0">
              <a:solidFill>
                <a:schemeClr val="bg1"/>
              </a:solidFill>
            </a:endParaRPr>
          </a:p>
          <a:p>
            <a:r>
              <a:rPr lang="en-US" sz="1800" b="0" dirty="0" smtClean="0">
                <a:solidFill>
                  <a:schemeClr val="bg1"/>
                </a:solidFill>
              </a:rPr>
              <a:t>Time: time of </a:t>
            </a:r>
            <a:r>
              <a:rPr lang="en-US" sz="1800" b="0" dirty="0" err="1" smtClean="0">
                <a:solidFill>
                  <a:schemeClr val="bg1"/>
                </a:solidFill>
              </a:rPr>
              <a:t>counceling</a:t>
            </a:r>
            <a:endParaRPr lang="en-US" sz="1800" b="0" dirty="0">
              <a:solidFill>
                <a:schemeClr val="bg1"/>
              </a:solidFill>
            </a:endParaRPr>
          </a:p>
        </p:txBody>
      </p:sp>
    </p:spTree>
    <p:extLst>
      <p:ext uri="{BB962C8B-B14F-4D97-AF65-F5344CB8AC3E}">
        <p14:creationId xmlns:p14="http://schemas.microsoft.com/office/powerpoint/2010/main" val="17655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Assignment</a:t>
            </a:r>
            <a:endParaRPr lang="en-US" dirty="0"/>
          </a:p>
        </p:txBody>
      </p:sp>
      <p:sp>
        <p:nvSpPr>
          <p:cNvPr id="6" name="Content Placeholder 5"/>
          <p:cNvSpPr>
            <a:spLocks noGrp="1"/>
          </p:cNvSpPr>
          <p:nvPr>
            <p:ph idx="1"/>
          </p:nvPr>
        </p:nvSpPr>
        <p:spPr>
          <a:xfrm>
            <a:off x="228600" y="1676400"/>
            <a:ext cx="8839200" cy="4953000"/>
          </a:xfrm>
        </p:spPr>
        <p:txBody>
          <a:bodyPr/>
          <a:lstStyle/>
          <a:p>
            <a:r>
              <a:rPr lang="en-US" dirty="0"/>
              <a:t>Read prior to W8: Casey BJ et al (2013). DSM-5 and </a:t>
            </a:r>
            <a:r>
              <a:rPr lang="en-US" dirty="0" err="1"/>
              <a:t>RDoC</a:t>
            </a:r>
            <a:r>
              <a:rPr lang="en-US" dirty="0"/>
              <a:t>: progress in psychiatry research? Nat Rev </a:t>
            </a:r>
            <a:r>
              <a:rPr lang="en-US" dirty="0" err="1"/>
              <a:t>Neurosci</a:t>
            </a:r>
            <a:r>
              <a:rPr lang="en-US" dirty="0"/>
              <a:t>. 2013 Nov; 14(11): 810–814. </a:t>
            </a:r>
            <a:r>
              <a:rPr lang="fr-FR" u="sng" dirty="0"/>
              <a:t>https://www.ncbi.nlm.nih.gov/pmc/articles/PMC4372467/</a:t>
            </a:r>
            <a:r>
              <a:rPr lang="fr-FR" dirty="0"/>
              <a:t>.</a:t>
            </a:r>
            <a:endParaRPr lang="en-US" dirty="0"/>
          </a:p>
          <a:p>
            <a:endParaRPr lang="fr-FR" dirty="0" smtClean="0"/>
          </a:p>
          <a:p>
            <a:r>
              <a:rPr lang="fr-FR" dirty="0" smtClean="0"/>
              <a:t>In-class </a:t>
            </a:r>
            <a:r>
              <a:rPr lang="fr-FR" dirty="0"/>
              <a:t>quiz on </a:t>
            </a:r>
            <a:r>
              <a:rPr lang="fr-FR" dirty="0" err="1"/>
              <a:t>paper</a:t>
            </a:r>
            <a:r>
              <a:rPr lang="fr-FR" dirty="0"/>
              <a:t>. </a:t>
            </a:r>
            <a:r>
              <a:rPr lang="en-US" dirty="0"/>
              <a:t>(Q4)</a:t>
            </a:r>
            <a:endParaRPr lang="en-US" dirty="0"/>
          </a:p>
        </p:txBody>
      </p:sp>
      <p:sp>
        <p:nvSpPr>
          <p:cNvPr id="4" name="Slide Number Placeholder 3"/>
          <p:cNvSpPr>
            <a:spLocks noGrp="1"/>
          </p:cNvSpPr>
          <p:nvPr>
            <p:ph type="sldNum" sz="quarter" idx="10"/>
          </p:nvPr>
        </p:nvSpPr>
        <p:spPr/>
        <p:txBody>
          <a:bodyPr/>
          <a:lstStyle/>
          <a:p>
            <a:fld id="{3F956F3D-4874-4710-ABA7-FE6B39A14FEE}" type="slidenum">
              <a:rPr lang="en-US" smtClean="0"/>
              <a:pPr/>
              <a:t>2</a:t>
            </a:fld>
            <a:endParaRPr lang="en-US"/>
          </a:p>
        </p:txBody>
      </p:sp>
    </p:spTree>
    <p:extLst>
      <p:ext uri="{BB962C8B-B14F-4D97-AF65-F5344CB8AC3E}">
        <p14:creationId xmlns:p14="http://schemas.microsoft.com/office/powerpoint/2010/main" val="2971899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F956F3D-4874-4710-ABA7-FE6B39A14FEE}" type="slidenum">
              <a:rPr lang="en-US" smtClean="0"/>
              <a:pPr/>
              <a:t>20</a:t>
            </a:fld>
            <a:endParaRPr lang="en-US"/>
          </a:p>
        </p:txBody>
      </p:sp>
      <p:pic>
        <p:nvPicPr>
          <p:cNvPr id="6" name="Picture 5"/>
          <p:cNvPicPr>
            <a:picLocks noChangeAspect="1"/>
          </p:cNvPicPr>
          <p:nvPr/>
        </p:nvPicPr>
        <p:blipFill>
          <a:blip r:embed="rId2"/>
          <a:stretch>
            <a:fillRect/>
          </a:stretch>
        </p:blipFill>
        <p:spPr>
          <a:xfrm>
            <a:off x="2508250" y="619169"/>
            <a:ext cx="6610350" cy="3781425"/>
          </a:xfrm>
          <a:prstGeom prst="rect">
            <a:avLst/>
          </a:prstGeom>
        </p:spPr>
      </p:pic>
      <p:pic>
        <p:nvPicPr>
          <p:cNvPr id="7" name="Picture 6"/>
          <p:cNvPicPr>
            <a:picLocks noChangeAspect="1"/>
          </p:cNvPicPr>
          <p:nvPr/>
        </p:nvPicPr>
        <p:blipFill>
          <a:blip r:embed="rId3"/>
          <a:stretch>
            <a:fillRect/>
          </a:stretch>
        </p:blipFill>
        <p:spPr>
          <a:xfrm>
            <a:off x="1752601" y="2147455"/>
            <a:ext cx="3276600" cy="2253139"/>
          </a:xfrm>
          <a:prstGeom prst="rect">
            <a:avLst/>
          </a:prstGeom>
        </p:spPr>
      </p:pic>
      <p:sp>
        <p:nvSpPr>
          <p:cNvPr id="8" name="Rectangle 7"/>
          <p:cNvSpPr/>
          <p:nvPr/>
        </p:nvSpPr>
        <p:spPr bwMode="auto">
          <a:xfrm>
            <a:off x="1752601" y="619169"/>
            <a:ext cx="914399" cy="152828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9" name="Picture 8"/>
          <p:cNvPicPr>
            <a:picLocks noChangeAspect="1"/>
          </p:cNvPicPr>
          <p:nvPr/>
        </p:nvPicPr>
        <p:blipFill>
          <a:blip r:embed="rId4"/>
          <a:stretch>
            <a:fillRect/>
          </a:stretch>
        </p:blipFill>
        <p:spPr>
          <a:xfrm>
            <a:off x="161926" y="2726432"/>
            <a:ext cx="3648074" cy="3779143"/>
          </a:xfrm>
          <a:prstGeom prst="rect">
            <a:avLst/>
          </a:prstGeom>
        </p:spPr>
      </p:pic>
      <p:sp>
        <p:nvSpPr>
          <p:cNvPr id="10" name="Oval 9"/>
          <p:cNvSpPr/>
          <p:nvPr/>
        </p:nvSpPr>
        <p:spPr bwMode="auto">
          <a:xfrm>
            <a:off x="3200400" y="2514600"/>
            <a:ext cx="2057400" cy="21183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Oval 10"/>
          <p:cNvSpPr/>
          <p:nvPr/>
        </p:nvSpPr>
        <p:spPr bwMode="auto">
          <a:xfrm>
            <a:off x="1371600" y="3019425"/>
            <a:ext cx="1295400" cy="138116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2019300" y="4468161"/>
            <a:ext cx="3437197" cy="1200329"/>
          </a:xfrm>
          <a:prstGeom prst="rect">
            <a:avLst/>
          </a:prstGeom>
          <a:solidFill>
            <a:srgbClr val="FF0000"/>
          </a:solidFill>
        </p:spPr>
        <p:txBody>
          <a:bodyPr wrap="square" rtlCol="0">
            <a:spAutoFit/>
          </a:bodyPr>
          <a:lstStyle/>
          <a:p>
            <a:r>
              <a:rPr lang="en-US" sz="1800" b="0" dirty="0" smtClean="0">
                <a:solidFill>
                  <a:schemeClr val="bg1"/>
                </a:solidFill>
              </a:rPr>
              <a:t>Population: college students in the US seeking </a:t>
            </a:r>
            <a:r>
              <a:rPr lang="en-US" sz="1800" b="0" dirty="0" err="1" smtClean="0">
                <a:solidFill>
                  <a:schemeClr val="bg1"/>
                </a:solidFill>
              </a:rPr>
              <a:t>counceling</a:t>
            </a:r>
            <a:r>
              <a:rPr lang="en-US" sz="1800" b="0" dirty="0" smtClean="0">
                <a:solidFill>
                  <a:schemeClr val="bg1"/>
                </a:solidFill>
              </a:rPr>
              <a:t> and already having a mental disorder</a:t>
            </a:r>
          </a:p>
          <a:p>
            <a:r>
              <a:rPr lang="en-US" sz="1800" b="0" dirty="0" smtClean="0">
                <a:solidFill>
                  <a:schemeClr val="bg1"/>
                </a:solidFill>
              </a:rPr>
              <a:t>Time: time of </a:t>
            </a:r>
            <a:r>
              <a:rPr lang="en-US" sz="1800" b="0" dirty="0" err="1" smtClean="0">
                <a:solidFill>
                  <a:schemeClr val="bg1"/>
                </a:solidFill>
              </a:rPr>
              <a:t>counceling</a:t>
            </a:r>
            <a:endParaRPr lang="en-US" sz="1800" b="0" dirty="0">
              <a:solidFill>
                <a:schemeClr val="bg1"/>
              </a:solidFill>
            </a:endParaRPr>
          </a:p>
        </p:txBody>
      </p:sp>
    </p:spTree>
    <p:extLst>
      <p:ext uri="{BB962C8B-B14F-4D97-AF65-F5344CB8AC3E}">
        <p14:creationId xmlns:p14="http://schemas.microsoft.com/office/powerpoint/2010/main" val="422874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number of </a:t>
            </a:r>
            <a:r>
              <a:rPr lang="en-US" b="1" u="sng" dirty="0"/>
              <a:t>new</a:t>
            </a:r>
            <a:r>
              <a:rPr lang="en-US" dirty="0"/>
              <a:t> cases or </a:t>
            </a:r>
            <a:r>
              <a:rPr lang="en-US" dirty="0" smtClean="0"/>
              <a:t>events occurring </a:t>
            </a:r>
            <a:r>
              <a:rPr lang="en-US" dirty="0"/>
              <a:t>in a defined population </a:t>
            </a:r>
            <a:r>
              <a:rPr lang="en-US" dirty="0" smtClean="0"/>
              <a:t>during a </a:t>
            </a:r>
            <a:r>
              <a:rPr lang="en-US" dirty="0"/>
              <a:t>specified time </a:t>
            </a:r>
            <a:r>
              <a:rPr lang="en-US" dirty="0" smtClean="0"/>
              <a:t>period.</a:t>
            </a:r>
          </a:p>
        </p:txBody>
      </p:sp>
      <p:sp>
        <p:nvSpPr>
          <p:cNvPr id="4" name="Slide Number Placeholder 3"/>
          <p:cNvSpPr>
            <a:spLocks noGrp="1"/>
          </p:cNvSpPr>
          <p:nvPr>
            <p:ph type="sldNum" sz="quarter" idx="4294967295"/>
          </p:nvPr>
        </p:nvSpPr>
        <p:spPr/>
        <p:txBody>
          <a:bodyPr/>
          <a:lstStyle/>
          <a:p>
            <a:fld id="{90E28097-5348-46F4-A68E-6A0338650D1F}" type="slidenum">
              <a:rPr lang="en-US" smtClean="0"/>
              <a:pPr/>
              <a:t>21</a:t>
            </a:fld>
            <a:endParaRPr lang="en-US"/>
          </a:p>
        </p:txBody>
      </p:sp>
    </p:spTree>
    <p:extLst>
      <p:ext uri="{BB962C8B-B14F-4D97-AF65-F5344CB8AC3E}">
        <p14:creationId xmlns:p14="http://schemas.microsoft.com/office/powerpoint/2010/main" val="1965341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 y="1828800"/>
            <a:ext cx="9143104" cy="1470025"/>
          </a:xfrm>
        </p:spPr>
        <p:txBody>
          <a:bodyPr/>
          <a:lstStyle/>
          <a:p>
            <a:r>
              <a:rPr lang="en-US" dirty="0" smtClean="0"/>
              <a:t>Is in light of the data on the previous slides</a:t>
            </a:r>
            <a:br>
              <a:rPr lang="en-US" dirty="0" smtClean="0"/>
            </a:br>
            <a:r>
              <a:rPr lang="en-US" dirty="0" smtClean="0"/>
              <a:t> </a:t>
            </a:r>
            <a:br>
              <a:rPr lang="en-US" dirty="0" smtClean="0"/>
            </a:br>
            <a:r>
              <a:rPr lang="en-US" dirty="0" smtClean="0"/>
              <a:t>‘</a:t>
            </a:r>
            <a:r>
              <a:rPr lang="en-US" i="1" dirty="0" smtClean="0"/>
              <a:t>Do mental disorders exist?</a:t>
            </a:r>
            <a:r>
              <a:rPr lang="en-US" dirty="0" smtClean="0"/>
              <a:t>’</a:t>
            </a:r>
            <a:br>
              <a:rPr lang="en-US" dirty="0" smtClean="0"/>
            </a:br>
            <a:r>
              <a:rPr lang="en-US" dirty="0" smtClean="0"/>
              <a:t/>
            </a:r>
            <a:br>
              <a:rPr lang="en-US" dirty="0" smtClean="0"/>
            </a:br>
            <a:r>
              <a:rPr lang="en-US" dirty="0" smtClean="0"/>
              <a:t>a sensible question?</a:t>
            </a:r>
            <a:endParaRPr lang="en-US" dirty="0"/>
          </a:p>
        </p:txBody>
      </p:sp>
      <p:sp>
        <p:nvSpPr>
          <p:cNvPr id="4" name="Slide Number Placeholder 3"/>
          <p:cNvSpPr>
            <a:spLocks noGrp="1"/>
          </p:cNvSpPr>
          <p:nvPr>
            <p:ph type="sldNum" sz="quarter" idx="10"/>
          </p:nvPr>
        </p:nvSpPr>
        <p:spPr/>
        <p:txBody>
          <a:bodyPr/>
          <a:lstStyle/>
          <a:p>
            <a:fld id="{3F956F3D-4874-4710-ABA7-FE6B39A14FEE}" type="slidenum">
              <a:rPr lang="en-US" smtClean="0"/>
              <a:pPr/>
              <a:t>22</a:t>
            </a:fld>
            <a:endParaRPr lang="en-US"/>
          </a:p>
        </p:txBody>
      </p:sp>
    </p:spTree>
    <p:extLst>
      <p:ext uri="{BB962C8B-B14F-4D97-AF65-F5344CB8AC3E}">
        <p14:creationId xmlns:p14="http://schemas.microsoft.com/office/powerpoint/2010/main" val="410582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There are many facets to the question</a:t>
            </a:r>
            <a:br>
              <a:rPr lang="en-US" dirty="0" smtClean="0"/>
            </a:br>
            <a:r>
              <a:rPr lang="en-US" dirty="0"/>
              <a:t>‘</a:t>
            </a:r>
            <a:r>
              <a:rPr lang="en-US" i="1" dirty="0"/>
              <a:t>Do mental disorders exist</a:t>
            </a:r>
            <a:r>
              <a:rPr lang="en-US" i="1" dirty="0" smtClean="0"/>
              <a:t>?</a:t>
            </a:r>
            <a:r>
              <a:rPr lang="en-US" dirty="0" smtClean="0"/>
              <a:t>’</a:t>
            </a:r>
            <a:br>
              <a:rPr lang="en-US" dirty="0" smtClean="0"/>
            </a:br>
            <a:r>
              <a:rPr lang="en-US" dirty="0"/>
              <a:t/>
            </a:r>
            <a:br>
              <a:rPr lang="en-US" dirty="0"/>
            </a:br>
            <a:r>
              <a:rPr lang="en-US" sz="1800" dirty="0" smtClean="0"/>
              <a:t>(We will cover only two)</a:t>
            </a:r>
            <a:r>
              <a:rPr lang="en-US" dirty="0" smtClean="0"/>
              <a:t/>
            </a:r>
            <a:br>
              <a:rPr lang="en-US" dirty="0" smtClean="0"/>
            </a:br>
            <a:r>
              <a:rPr lang="en-US" dirty="0"/>
              <a:t/>
            </a:r>
            <a:br>
              <a:rPr lang="en-US" dirty="0"/>
            </a:br>
            <a:r>
              <a:rPr lang="en-US" dirty="0"/>
              <a:t/>
            </a:r>
            <a:br>
              <a:rPr lang="en-US" dirty="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F956F3D-4874-4710-ABA7-FE6B39A14FEE}" type="slidenum">
              <a:rPr lang="en-US" smtClean="0"/>
              <a:pPr/>
              <a:t>23</a:t>
            </a:fld>
            <a:endParaRPr lang="en-US"/>
          </a:p>
        </p:txBody>
      </p:sp>
    </p:spTree>
    <p:extLst>
      <p:ext uri="{BB962C8B-B14F-4D97-AF65-F5344CB8AC3E}">
        <p14:creationId xmlns:p14="http://schemas.microsoft.com/office/powerpoint/2010/main" val="1927643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Facet 1: </a:t>
            </a:r>
            <a:endParaRPr lang="en-US" dirty="0"/>
          </a:p>
        </p:txBody>
      </p:sp>
      <p:sp>
        <p:nvSpPr>
          <p:cNvPr id="11" name="Content Placeholder 10"/>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3F956F3D-4874-4710-ABA7-FE6B39A14FEE}" type="slidenum">
              <a:rPr lang="en-US" smtClean="0"/>
              <a:pPr/>
              <a:t>24</a:t>
            </a:fld>
            <a:endParaRPr lang="en-US"/>
          </a:p>
        </p:txBody>
      </p:sp>
      <p:pic>
        <p:nvPicPr>
          <p:cNvPr id="5" name="Picture 4"/>
          <p:cNvPicPr>
            <a:picLocks noChangeAspect="1"/>
          </p:cNvPicPr>
          <p:nvPr/>
        </p:nvPicPr>
        <p:blipFill>
          <a:blip r:embed="rId2"/>
          <a:stretch>
            <a:fillRect/>
          </a:stretch>
        </p:blipFill>
        <p:spPr>
          <a:xfrm>
            <a:off x="26296" y="1524000"/>
            <a:ext cx="7085703" cy="4872038"/>
          </a:xfrm>
          <a:prstGeom prst="rect">
            <a:avLst/>
          </a:prstGeom>
        </p:spPr>
      </p:pic>
      <p:pic>
        <p:nvPicPr>
          <p:cNvPr id="6" name="Picture 5"/>
          <p:cNvPicPr>
            <a:picLocks noChangeAspect="1"/>
          </p:cNvPicPr>
          <p:nvPr/>
        </p:nvPicPr>
        <p:blipFill>
          <a:blip r:embed="rId3"/>
          <a:stretch>
            <a:fillRect/>
          </a:stretch>
        </p:blipFill>
        <p:spPr>
          <a:xfrm>
            <a:off x="3823596" y="2790443"/>
            <a:ext cx="5930004" cy="3988976"/>
          </a:xfrm>
          <a:prstGeom prst="rect">
            <a:avLst/>
          </a:prstGeom>
        </p:spPr>
      </p:pic>
      <p:sp>
        <p:nvSpPr>
          <p:cNvPr id="7" name="Oval 6"/>
          <p:cNvSpPr/>
          <p:nvPr/>
        </p:nvSpPr>
        <p:spPr bwMode="auto">
          <a:xfrm>
            <a:off x="4191000" y="3886200"/>
            <a:ext cx="609600" cy="2209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13596" y="2895600"/>
            <a:ext cx="3948804" cy="5889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5867400" y="3131403"/>
            <a:ext cx="2667001" cy="830997"/>
          </a:xfrm>
          <a:prstGeom prst="rect">
            <a:avLst/>
          </a:prstGeom>
          <a:solidFill>
            <a:schemeClr val="bg1"/>
          </a:solidFill>
        </p:spPr>
        <p:txBody>
          <a:bodyPr wrap="square" rtlCol="0">
            <a:spAutoFit/>
          </a:bodyPr>
          <a:lstStyle/>
          <a:p>
            <a:r>
              <a:rPr lang="en-US" sz="1600" b="0" dirty="0" smtClean="0">
                <a:solidFill>
                  <a:srgbClr val="FF0000"/>
                </a:solidFill>
              </a:rPr>
              <a:t>Substance use disorders are even excluded from this study.</a:t>
            </a:r>
            <a:endParaRPr lang="en-US" sz="1600" b="0" dirty="0">
              <a:solidFill>
                <a:srgbClr val="FF0000"/>
              </a:solidFill>
            </a:endParaRPr>
          </a:p>
        </p:txBody>
      </p:sp>
    </p:spTree>
    <p:extLst>
      <p:ext uri="{BB962C8B-B14F-4D97-AF65-F5344CB8AC3E}">
        <p14:creationId xmlns:p14="http://schemas.microsoft.com/office/powerpoint/2010/main" val="1603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Facet 1: if mental disorders exist, what things qualify to be included?</a:t>
            </a:r>
            <a:endParaRPr lang="en-US" dirty="0"/>
          </a:p>
        </p:txBody>
      </p:sp>
      <p:sp>
        <p:nvSpPr>
          <p:cNvPr id="11" name="Content Placeholder 10"/>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3F956F3D-4874-4710-ABA7-FE6B39A14FEE}" type="slidenum">
              <a:rPr lang="en-US" smtClean="0"/>
              <a:pPr/>
              <a:t>25</a:t>
            </a:fld>
            <a:endParaRPr lang="en-US"/>
          </a:p>
        </p:txBody>
      </p:sp>
      <p:pic>
        <p:nvPicPr>
          <p:cNvPr id="5" name="Picture 4"/>
          <p:cNvPicPr>
            <a:picLocks noChangeAspect="1"/>
          </p:cNvPicPr>
          <p:nvPr/>
        </p:nvPicPr>
        <p:blipFill>
          <a:blip r:embed="rId2"/>
          <a:stretch>
            <a:fillRect/>
          </a:stretch>
        </p:blipFill>
        <p:spPr>
          <a:xfrm>
            <a:off x="26296" y="1981200"/>
            <a:ext cx="7085703" cy="4414838"/>
          </a:xfrm>
          <a:prstGeom prst="rect">
            <a:avLst/>
          </a:prstGeom>
        </p:spPr>
      </p:pic>
      <p:pic>
        <p:nvPicPr>
          <p:cNvPr id="6" name="Picture 5"/>
          <p:cNvPicPr>
            <a:picLocks noChangeAspect="1"/>
          </p:cNvPicPr>
          <p:nvPr/>
        </p:nvPicPr>
        <p:blipFill>
          <a:blip r:embed="rId3"/>
          <a:stretch>
            <a:fillRect/>
          </a:stretch>
        </p:blipFill>
        <p:spPr>
          <a:xfrm>
            <a:off x="3823596" y="2790443"/>
            <a:ext cx="5930004" cy="3988976"/>
          </a:xfrm>
          <a:prstGeom prst="rect">
            <a:avLst/>
          </a:prstGeom>
        </p:spPr>
      </p:pic>
      <p:sp>
        <p:nvSpPr>
          <p:cNvPr id="7" name="Oval 6"/>
          <p:cNvSpPr/>
          <p:nvPr/>
        </p:nvSpPr>
        <p:spPr bwMode="auto">
          <a:xfrm>
            <a:off x="4191000" y="3886200"/>
            <a:ext cx="609600" cy="2209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13596" y="3200400"/>
            <a:ext cx="3948804" cy="5889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5867400" y="3131403"/>
            <a:ext cx="2667001" cy="830997"/>
          </a:xfrm>
          <a:prstGeom prst="rect">
            <a:avLst/>
          </a:prstGeom>
          <a:solidFill>
            <a:schemeClr val="bg1"/>
          </a:solidFill>
        </p:spPr>
        <p:txBody>
          <a:bodyPr wrap="square" rtlCol="0">
            <a:spAutoFit/>
          </a:bodyPr>
          <a:lstStyle/>
          <a:p>
            <a:r>
              <a:rPr lang="en-US" sz="1600" b="0" dirty="0" smtClean="0">
                <a:solidFill>
                  <a:srgbClr val="FF0000"/>
                </a:solidFill>
              </a:rPr>
              <a:t>Substance use disorders are even excluded from this study.</a:t>
            </a:r>
            <a:endParaRPr lang="en-US" sz="1600" b="0" dirty="0">
              <a:solidFill>
                <a:srgbClr val="FF0000"/>
              </a:solidFill>
            </a:endParaRPr>
          </a:p>
        </p:txBody>
      </p:sp>
    </p:spTree>
    <p:extLst>
      <p:ext uri="{BB962C8B-B14F-4D97-AF65-F5344CB8AC3E}">
        <p14:creationId xmlns:p14="http://schemas.microsoft.com/office/powerpoint/2010/main" val="232822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mental disorders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4878668"/>
              </p:ext>
            </p:extLst>
          </p:nvPr>
        </p:nvGraphicFramePr>
        <p:xfrm>
          <a:off x="152399" y="1542863"/>
          <a:ext cx="8839201" cy="4752673"/>
        </p:xfrm>
        <a:graphic>
          <a:graphicData uri="http://schemas.openxmlformats.org/drawingml/2006/table">
            <a:tbl>
              <a:tblPr>
                <a:tableStyleId>{5C22544A-7EE6-4342-B048-85BDC9FD1C3A}</a:tableStyleId>
              </a:tblPr>
              <a:tblGrid>
                <a:gridCol w="1676401">
                  <a:extLst>
                    <a:ext uri="{9D8B030D-6E8A-4147-A177-3AD203B41FA5}">
                      <a16:colId xmlns:a16="http://schemas.microsoft.com/office/drawing/2014/main" val="2310374915"/>
                    </a:ext>
                  </a:extLst>
                </a:gridCol>
                <a:gridCol w="3429000">
                  <a:extLst>
                    <a:ext uri="{9D8B030D-6E8A-4147-A177-3AD203B41FA5}">
                      <a16:colId xmlns:a16="http://schemas.microsoft.com/office/drawing/2014/main" val="2502259352"/>
                    </a:ext>
                  </a:extLst>
                </a:gridCol>
                <a:gridCol w="3733800">
                  <a:extLst>
                    <a:ext uri="{9D8B030D-6E8A-4147-A177-3AD203B41FA5}">
                      <a16:colId xmlns:a16="http://schemas.microsoft.com/office/drawing/2014/main" val="2993415285"/>
                    </a:ext>
                  </a:extLst>
                </a:gridCol>
              </a:tblGrid>
              <a:tr h="242541">
                <a:tc>
                  <a:txBody>
                    <a:bodyPr/>
                    <a:lstStyle/>
                    <a:p>
                      <a:pPr algn="ctr" fontAlgn="ctr"/>
                      <a:r>
                        <a:rPr lang="en-US" sz="1800" b="1" u="none" strike="noStrike" dirty="0">
                          <a:effectLst/>
                        </a:rPr>
                        <a:t>Level</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Adverse Factors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Protective Factors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935920"/>
                  </a:ext>
                </a:extLst>
              </a:tr>
              <a:tr h="257875">
                <a:tc rowSpan="4">
                  <a:txBody>
                    <a:bodyPr/>
                    <a:lstStyle/>
                    <a:p>
                      <a:pPr algn="ctr" fontAlgn="ctr"/>
                      <a:r>
                        <a:rPr lang="en-US" sz="1800" u="none" strike="noStrike" dirty="0" smtClean="0">
                          <a:effectLst/>
                        </a:rPr>
                        <a:t>Individual</a:t>
                      </a:r>
                    </a:p>
                    <a:p>
                      <a:pPr algn="ctr" fontAlgn="ctr"/>
                      <a:r>
                        <a:rPr lang="en-US" sz="1800" u="none" strike="noStrike" dirty="0" smtClean="0">
                          <a:effectLst/>
                        </a:rPr>
                        <a:t>attributes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Low self-esteem</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Self-esteem, confidence</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9801378"/>
                  </a:ext>
                </a:extLst>
              </a:tr>
              <a:tr h="481234">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Cognitive/emotional immaturity</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Ability to solve problems &amp; manage stress or adversity</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0857926"/>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Difficulties in communicating</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Communication skills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970164"/>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Medical illness, substance use</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Physical health, fitness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204513"/>
                  </a:ext>
                </a:extLst>
              </a:tr>
              <a:tr h="257875">
                <a:tc rowSpan="6">
                  <a:txBody>
                    <a:bodyPr/>
                    <a:lstStyle/>
                    <a:p>
                      <a:pPr algn="ctr" fontAlgn="ctr"/>
                      <a:r>
                        <a:rPr lang="en-US" sz="1800" u="none" strike="noStrike" dirty="0" smtClean="0">
                          <a:effectLst/>
                        </a:rPr>
                        <a:t>Social</a:t>
                      </a:r>
                    </a:p>
                    <a:p>
                      <a:pPr algn="ctr" fontAlgn="ctr"/>
                      <a:r>
                        <a:rPr lang="en-US" sz="1800" u="none" strike="noStrike" dirty="0" smtClean="0">
                          <a:effectLst/>
                        </a:rPr>
                        <a:t>circumstances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Loneliness, bereavement</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Social support of family &amp; friends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65000"/>
                  </a:ext>
                </a:extLst>
              </a:tr>
              <a:tr h="322343">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Neglect, family conflict</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Good parenting/family interaction</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164866"/>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Exposure to violence/abuse</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Physical security &amp; safety</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9866023"/>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Low income &amp; poverty</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Economic security</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6730144"/>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Difficulties or failure at school</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Scholastic achievement</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700582"/>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Work stress, unemployment</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Satisfaction &amp; success at work</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550898"/>
                  </a:ext>
                </a:extLst>
              </a:tr>
              <a:tr h="335764">
                <a:tc rowSpan="4">
                  <a:txBody>
                    <a:bodyPr/>
                    <a:lstStyle/>
                    <a:p>
                      <a:pPr algn="ctr" fontAlgn="ctr"/>
                      <a:r>
                        <a:rPr lang="en-US" sz="1800" u="none" strike="noStrike" dirty="0">
                          <a:effectLst/>
                        </a:rPr>
                        <a:t>Environmental factors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Poor access to basic services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Equality of access to basic services</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90491"/>
                  </a:ext>
                </a:extLst>
              </a:tr>
              <a:tr h="481234">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Injustice &amp; discrimination</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Social justice, tolerance, integration</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279195"/>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Social &amp; gender inequalities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Social &amp; gender equality</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665419"/>
                  </a:ext>
                </a:extLst>
              </a:tr>
              <a:tr h="242541">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Exposure to war or disaster</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Physical security &amp; safety</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1792437"/>
                  </a:ext>
                </a:extLst>
              </a:tr>
            </a:tbl>
          </a:graphicData>
        </a:graphic>
      </p:graphicFrame>
      <p:sp>
        <p:nvSpPr>
          <p:cNvPr id="4" name="Slide Number Placeholder 3"/>
          <p:cNvSpPr>
            <a:spLocks noGrp="1"/>
          </p:cNvSpPr>
          <p:nvPr>
            <p:ph type="sldNum" sz="quarter" idx="10"/>
          </p:nvPr>
        </p:nvSpPr>
        <p:spPr/>
        <p:txBody>
          <a:bodyPr/>
          <a:lstStyle/>
          <a:p>
            <a:fld id="{3F956F3D-4874-4710-ABA7-FE6B39A14FEE}" type="slidenum">
              <a:rPr lang="en-US" smtClean="0"/>
              <a:pPr/>
              <a:t>26</a:t>
            </a:fld>
            <a:endParaRPr lang="en-US"/>
          </a:p>
        </p:txBody>
      </p:sp>
      <p:sp>
        <p:nvSpPr>
          <p:cNvPr id="6" name="Rectangle 5"/>
          <p:cNvSpPr/>
          <p:nvPr/>
        </p:nvSpPr>
        <p:spPr>
          <a:xfrm>
            <a:off x="6324600" y="6611779"/>
            <a:ext cx="2743200" cy="246221"/>
          </a:xfrm>
          <a:prstGeom prst="rect">
            <a:avLst/>
          </a:prstGeom>
        </p:spPr>
        <p:txBody>
          <a:bodyPr wrap="square">
            <a:spAutoFit/>
          </a:bodyPr>
          <a:lstStyle/>
          <a:p>
            <a:pPr algn="r"/>
            <a:r>
              <a:rPr lang="en-US" sz="1000" b="0" dirty="0">
                <a:solidFill>
                  <a:schemeClr val="bg1"/>
                </a:solidFill>
              </a:rPr>
              <a:t>https://ourworldindata.org/mental-health</a:t>
            </a:r>
          </a:p>
        </p:txBody>
      </p:sp>
    </p:spTree>
    <p:extLst>
      <p:ext uri="{BB962C8B-B14F-4D97-AF65-F5344CB8AC3E}">
        <p14:creationId xmlns:p14="http://schemas.microsoft.com/office/powerpoint/2010/main" val="1723173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mental disorders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8243237"/>
              </p:ext>
            </p:extLst>
          </p:nvPr>
        </p:nvGraphicFramePr>
        <p:xfrm>
          <a:off x="152399" y="1542863"/>
          <a:ext cx="8839201" cy="4752673"/>
        </p:xfrm>
        <a:graphic>
          <a:graphicData uri="http://schemas.openxmlformats.org/drawingml/2006/table">
            <a:tbl>
              <a:tblPr>
                <a:tableStyleId>{5C22544A-7EE6-4342-B048-85BDC9FD1C3A}</a:tableStyleId>
              </a:tblPr>
              <a:tblGrid>
                <a:gridCol w="1676401">
                  <a:extLst>
                    <a:ext uri="{9D8B030D-6E8A-4147-A177-3AD203B41FA5}">
                      <a16:colId xmlns:a16="http://schemas.microsoft.com/office/drawing/2014/main" val="2310374915"/>
                    </a:ext>
                  </a:extLst>
                </a:gridCol>
                <a:gridCol w="3429000">
                  <a:extLst>
                    <a:ext uri="{9D8B030D-6E8A-4147-A177-3AD203B41FA5}">
                      <a16:colId xmlns:a16="http://schemas.microsoft.com/office/drawing/2014/main" val="2502259352"/>
                    </a:ext>
                  </a:extLst>
                </a:gridCol>
                <a:gridCol w="3733800">
                  <a:extLst>
                    <a:ext uri="{9D8B030D-6E8A-4147-A177-3AD203B41FA5}">
                      <a16:colId xmlns:a16="http://schemas.microsoft.com/office/drawing/2014/main" val="2993415285"/>
                    </a:ext>
                  </a:extLst>
                </a:gridCol>
              </a:tblGrid>
              <a:tr h="242541">
                <a:tc>
                  <a:txBody>
                    <a:bodyPr/>
                    <a:lstStyle/>
                    <a:p>
                      <a:pPr algn="ctr" fontAlgn="ctr"/>
                      <a:r>
                        <a:rPr lang="en-US" sz="1800" b="1" u="none" strike="noStrike" dirty="0">
                          <a:effectLst/>
                        </a:rPr>
                        <a:t>Level</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Adverse Factors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Protective Factors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935920"/>
                  </a:ext>
                </a:extLst>
              </a:tr>
              <a:tr h="257875">
                <a:tc rowSpan="4">
                  <a:txBody>
                    <a:bodyPr/>
                    <a:lstStyle/>
                    <a:p>
                      <a:pPr algn="ctr" fontAlgn="ctr"/>
                      <a:r>
                        <a:rPr lang="en-US" sz="1800" u="none" strike="noStrike" dirty="0" smtClean="0">
                          <a:effectLst/>
                        </a:rPr>
                        <a:t>Individual</a:t>
                      </a:r>
                    </a:p>
                    <a:p>
                      <a:pPr algn="ctr" fontAlgn="ctr"/>
                      <a:r>
                        <a:rPr lang="en-US" sz="1800" u="none" strike="noStrike" dirty="0" smtClean="0">
                          <a:effectLst/>
                        </a:rPr>
                        <a:t>attributes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solidFill>
                            <a:schemeClr val="bg1"/>
                          </a:solidFill>
                          <a:effectLst/>
                        </a:rPr>
                        <a:t>Low self-esteem</a:t>
                      </a:r>
                      <a:endParaRPr lang="en-US" sz="1800" b="0" i="0" u="none" strike="noStrike" dirty="0">
                        <a:solidFill>
                          <a:schemeClr val="bg1"/>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US" sz="1800" u="none" strike="noStrike">
                          <a:effectLst/>
                        </a:rPr>
                        <a:t>Self-esteem, confidence</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9801378"/>
                  </a:ext>
                </a:extLst>
              </a:tr>
              <a:tr h="481234">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solidFill>
                            <a:schemeClr val="bg1"/>
                          </a:solidFill>
                          <a:effectLst/>
                        </a:rPr>
                        <a:t>Cognitive/emotional immaturity</a:t>
                      </a:r>
                      <a:endParaRPr lang="en-US" sz="1800" b="0" i="0" u="none" strike="noStrike" dirty="0">
                        <a:solidFill>
                          <a:schemeClr val="bg1"/>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US" sz="1800" u="none" strike="noStrike">
                          <a:effectLst/>
                        </a:rPr>
                        <a:t>Ability to solve problems &amp; manage stress or adversity</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0857926"/>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Difficulties in communicating</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Communication skills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970164"/>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Medical illness, substance use</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Physical health, fitness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204513"/>
                  </a:ext>
                </a:extLst>
              </a:tr>
              <a:tr h="257875">
                <a:tc rowSpan="6">
                  <a:txBody>
                    <a:bodyPr/>
                    <a:lstStyle/>
                    <a:p>
                      <a:pPr algn="ctr" fontAlgn="ctr"/>
                      <a:r>
                        <a:rPr lang="en-US" sz="1800" u="none" strike="noStrike" dirty="0" smtClean="0">
                          <a:effectLst/>
                        </a:rPr>
                        <a:t>Social</a:t>
                      </a:r>
                    </a:p>
                    <a:p>
                      <a:pPr algn="ctr" fontAlgn="ctr"/>
                      <a:r>
                        <a:rPr lang="en-US" sz="1800" u="none" strike="noStrike" dirty="0" smtClean="0">
                          <a:effectLst/>
                        </a:rPr>
                        <a:t>circumstances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Loneliness, bereavement</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Social support of family &amp; friends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65000"/>
                  </a:ext>
                </a:extLst>
              </a:tr>
              <a:tr h="322343">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Neglect, family conflict</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Good parenting/family interaction</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164866"/>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Exposure to violence/abuse</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Physical security &amp; safety</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9866023"/>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Low income &amp; poverty</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Economic security</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6730144"/>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Difficulties or failure at school</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Scholastic achievement</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700582"/>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Work stress, unemployment</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Satisfaction &amp; success at work</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550898"/>
                  </a:ext>
                </a:extLst>
              </a:tr>
              <a:tr h="335764">
                <a:tc rowSpan="4">
                  <a:txBody>
                    <a:bodyPr/>
                    <a:lstStyle/>
                    <a:p>
                      <a:pPr algn="ctr" fontAlgn="ctr"/>
                      <a:r>
                        <a:rPr lang="en-US" sz="1800" u="none" strike="noStrike" dirty="0">
                          <a:effectLst/>
                        </a:rPr>
                        <a:t>Environmental factors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Poor access to basic services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Equality of access to basic services</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90491"/>
                  </a:ext>
                </a:extLst>
              </a:tr>
              <a:tr h="481234">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Injustice &amp; discrimination</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Social justice, tolerance, integration</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279195"/>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Social &amp; gender inequalities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Social &amp; gender equality</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665419"/>
                  </a:ext>
                </a:extLst>
              </a:tr>
              <a:tr h="242541">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Exposure to war or disaster</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Physical security &amp; safety</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1792437"/>
                  </a:ext>
                </a:extLst>
              </a:tr>
            </a:tbl>
          </a:graphicData>
        </a:graphic>
      </p:graphicFrame>
      <p:sp>
        <p:nvSpPr>
          <p:cNvPr id="4" name="Slide Number Placeholder 3"/>
          <p:cNvSpPr>
            <a:spLocks noGrp="1"/>
          </p:cNvSpPr>
          <p:nvPr>
            <p:ph type="sldNum" sz="quarter" idx="10"/>
          </p:nvPr>
        </p:nvSpPr>
        <p:spPr/>
        <p:txBody>
          <a:bodyPr/>
          <a:lstStyle/>
          <a:p>
            <a:fld id="{3F956F3D-4874-4710-ABA7-FE6B39A14FEE}" type="slidenum">
              <a:rPr lang="en-US" smtClean="0"/>
              <a:pPr/>
              <a:t>27</a:t>
            </a:fld>
            <a:endParaRPr lang="en-US"/>
          </a:p>
        </p:txBody>
      </p:sp>
      <p:sp>
        <p:nvSpPr>
          <p:cNvPr id="6" name="Rectangle 5"/>
          <p:cNvSpPr/>
          <p:nvPr/>
        </p:nvSpPr>
        <p:spPr>
          <a:xfrm>
            <a:off x="6324600" y="6611779"/>
            <a:ext cx="2743200" cy="246221"/>
          </a:xfrm>
          <a:prstGeom prst="rect">
            <a:avLst/>
          </a:prstGeom>
        </p:spPr>
        <p:txBody>
          <a:bodyPr wrap="square">
            <a:spAutoFit/>
          </a:bodyPr>
          <a:lstStyle/>
          <a:p>
            <a:pPr algn="r"/>
            <a:r>
              <a:rPr lang="en-US" sz="1000" b="0" dirty="0">
                <a:solidFill>
                  <a:schemeClr val="bg1"/>
                </a:solidFill>
              </a:rPr>
              <a:t>https://ourworldindata.org/mental-health</a:t>
            </a:r>
          </a:p>
        </p:txBody>
      </p:sp>
    </p:spTree>
    <p:extLst>
      <p:ext uri="{BB962C8B-B14F-4D97-AF65-F5344CB8AC3E}">
        <p14:creationId xmlns:p14="http://schemas.microsoft.com/office/powerpoint/2010/main" val="4236460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mental disorders</a:t>
            </a:r>
            <a:endParaRPr lang="en-US" dirty="0"/>
          </a:p>
        </p:txBody>
      </p:sp>
      <p:graphicFrame>
        <p:nvGraphicFramePr>
          <p:cNvPr id="5" name="Content Placeholder 4"/>
          <p:cNvGraphicFramePr>
            <a:graphicFrameLocks noGrp="1"/>
          </p:cNvGraphicFramePr>
          <p:nvPr>
            <p:ph idx="1"/>
          </p:nvPr>
        </p:nvGraphicFramePr>
        <p:xfrm>
          <a:off x="152399" y="1542863"/>
          <a:ext cx="8839201" cy="4752673"/>
        </p:xfrm>
        <a:graphic>
          <a:graphicData uri="http://schemas.openxmlformats.org/drawingml/2006/table">
            <a:tbl>
              <a:tblPr>
                <a:tableStyleId>{5C22544A-7EE6-4342-B048-85BDC9FD1C3A}</a:tableStyleId>
              </a:tblPr>
              <a:tblGrid>
                <a:gridCol w="1676401">
                  <a:extLst>
                    <a:ext uri="{9D8B030D-6E8A-4147-A177-3AD203B41FA5}">
                      <a16:colId xmlns:a16="http://schemas.microsoft.com/office/drawing/2014/main" val="2310374915"/>
                    </a:ext>
                  </a:extLst>
                </a:gridCol>
                <a:gridCol w="3429000">
                  <a:extLst>
                    <a:ext uri="{9D8B030D-6E8A-4147-A177-3AD203B41FA5}">
                      <a16:colId xmlns:a16="http://schemas.microsoft.com/office/drawing/2014/main" val="2502259352"/>
                    </a:ext>
                  </a:extLst>
                </a:gridCol>
                <a:gridCol w="3733800">
                  <a:extLst>
                    <a:ext uri="{9D8B030D-6E8A-4147-A177-3AD203B41FA5}">
                      <a16:colId xmlns:a16="http://schemas.microsoft.com/office/drawing/2014/main" val="2993415285"/>
                    </a:ext>
                  </a:extLst>
                </a:gridCol>
              </a:tblGrid>
              <a:tr h="242541">
                <a:tc>
                  <a:txBody>
                    <a:bodyPr/>
                    <a:lstStyle/>
                    <a:p>
                      <a:pPr algn="ctr" fontAlgn="ctr"/>
                      <a:r>
                        <a:rPr lang="en-US" sz="1800" b="1" u="none" strike="noStrike" dirty="0">
                          <a:effectLst/>
                        </a:rPr>
                        <a:t>Level</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Adverse Factors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Protective Factors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935920"/>
                  </a:ext>
                </a:extLst>
              </a:tr>
              <a:tr h="257875">
                <a:tc rowSpan="4">
                  <a:txBody>
                    <a:bodyPr/>
                    <a:lstStyle/>
                    <a:p>
                      <a:pPr algn="ctr" fontAlgn="ctr"/>
                      <a:r>
                        <a:rPr lang="en-US" sz="1800" u="none" strike="noStrike" dirty="0" smtClean="0">
                          <a:effectLst/>
                        </a:rPr>
                        <a:t>Individual</a:t>
                      </a:r>
                    </a:p>
                    <a:p>
                      <a:pPr algn="ctr" fontAlgn="ctr"/>
                      <a:r>
                        <a:rPr lang="en-US" sz="1800" u="none" strike="noStrike" dirty="0" smtClean="0">
                          <a:effectLst/>
                        </a:rPr>
                        <a:t>attributes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solidFill>
                            <a:schemeClr val="bg1"/>
                          </a:solidFill>
                          <a:effectLst/>
                        </a:rPr>
                        <a:t>Low self-esteem</a:t>
                      </a:r>
                      <a:endParaRPr lang="en-US" sz="1800" b="0" i="0" u="none" strike="noStrike" dirty="0">
                        <a:solidFill>
                          <a:schemeClr val="bg1"/>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US" sz="1800" u="none" strike="noStrike">
                          <a:effectLst/>
                        </a:rPr>
                        <a:t>Self-esteem, confidence</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9801378"/>
                  </a:ext>
                </a:extLst>
              </a:tr>
              <a:tr h="481234">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solidFill>
                            <a:schemeClr val="bg1"/>
                          </a:solidFill>
                          <a:effectLst/>
                        </a:rPr>
                        <a:t>Cognitive/emotional immaturity</a:t>
                      </a:r>
                      <a:endParaRPr lang="en-US" sz="1800" b="0" i="0" u="none" strike="noStrike" dirty="0">
                        <a:solidFill>
                          <a:schemeClr val="bg1"/>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US" sz="1800" u="none" strike="noStrike">
                          <a:effectLst/>
                        </a:rPr>
                        <a:t>Ability to solve problems &amp; manage stress or adversity</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0857926"/>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Difficulties in communicating</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Communication skills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970164"/>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Medical illness, substance use</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Physical health, fitness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204513"/>
                  </a:ext>
                </a:extLst>
              </a:tr>
              <a:tr h="257875">
                <a:tc rowSpan="6">
                  <a:txBody>
                    <a:bodyPr/>
                    <a:lstStyle/>
                    <a:p>
                      <a:pPr algn="ctr" fontAlgn="ctr"/>
                      <a:r>
                        <a:rPr lang="en-US" sz="1800" u="none" strike="noStrike" dirty="0" smtClean="0">
                          <a:effectLst/>
                        </a:rPr>
                        <a:t>Social</a:t>
                      </a:r>
                    </a:p>
                    <a:p>
                      <a:pPr algn="ctr" fontAlgn="ctr"/>
                      <a:r>
                        <a:rPr lang="en-US" sz="1800" u="none" strike="noStrike" dirty="0" smtClean="0">
                          <a:effectLst/>
                        </a:rPr>
                        <a:t>circumstances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Loneliness, bereavement</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Social support of family &amp; friends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65000"/>
                  </a:ext>
                </a:extLst>
              </a:tr>
              <a:tr h="322343">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Neglect, family conflict</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Good parenting/family interaction</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164866"/>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Exposure to violence/abuse</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Physical security &amp; safety</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9866023"/>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Low income &amp; poverty</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Economic security</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6730144"/>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Difficulties or failure at school</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Scholastic achievement</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700582"/>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Work stress, unemployment</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Satisfaction &amp; success at work</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550898"/>
                  </a:ext>
                </a:extLst>
              </a:tr>
              <a:tr h="335764">
                <a:tc rowSpan="4">
                  <a:txBody>
                    <a:bodyPr/>
                    <a:lstStyle/>
                    <a:p>
                      <a:pPr algn="ctr" fontAlgn="ctr"/>
                      <a:r>
                        <a:rPr lang="en-US" sz="1800" u="none" strike="noStrike" dirty="0">
                          <a:effectLst/>
                        </a:rPr>
                        <a:t>Environmental factors</a:t>
                      </a:r>
                      <a:endParaRPr lang="en-US" sz="1800" b="1"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Poor access to basic services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Equality of access to basic services</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90491"/>
                  </a:ext>
                </a:extLst>
              </a:tr>
              <a:tr h="481234">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Injustice &amp; discrimination</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Social justice, tolerance, integration</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279195"/>
                  </a:ext>
                </a:extLst>
              </a:tr>
              <a:tr h="257875">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Social &amp; gender inequalities</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Social &amp; gender equality</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665419"/>
                  </a:ext>
                </a:extLst>
              </a:tr>
              <a:tr h="242541">
                <a:tc vMerge="1">
                  <a:txBody>
                    <a:bodyPr/>
                    <a:lstStyle/>
                    <a:p>
                      <a:pPr algn="l" fontAlgn="ctr"/>
                      <a:endParaRPr lang="en-US" sz="17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Exposure to war or disaster</a:t>
                      </a:r>
                      <a:endParaRPr lang="en-US" sz="1800" b="0" i="0" u="none" strike="noStrike">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Physical security &amp; safety</a:t>
                      </a:r>
                      <a:endParaRPr lang="en-US" sz="1800" b="0" i="0" u="none" strike="noStrike" dirty="0">
                        <a:solidFill>
                          <a:srgbClr val="1D3D63"/>
                        </a:solidFill>
                        <a:effectLst/>
                        <a:latin typeface="Calibri" panose="020F0502020204030204" pitchFamily="34" charset="0"/>
                      </a:endParaRPr>
                    </a:p>
                  </a:txBody>
                  <a:tcPr marL="3931" marR="3931" marT="39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1792437"/>
                  </a:ext>
                </a:extLst>
              </a:tr>
            </a:tbl>
          </a:graphicData>
        </a:graphic>
      </p:graphicFrame>
      <p:sp>
        <p:nvSpPr>
          <p:cNvPr id="4" name="Slide Number Placeholder 3"/>
          <p:cNvSpPr>
            <a:spLocks noGrp="1"/>
          </p:cNvSpPr>
          <p:nvPr>
            <p:ph type="sldNum" sz="quarter" idx="10"/>
          </p:nvPr>
        </p:nvSpPr>
        <p:spPr/>
        <p:txBody>
          <a:bodyPr/>
          <a:lstStyle/>
          <a:p>
            <a:fld id="{3F956F3D-4874-4710-ABA7-FE6B39A14FEE}" type="slidenum">
              <a:rPr lang="en-US" smtClean="0"/>
              <a:pPr/>
              <a:t>28</a:t>
            </a:fld>
            <a:endParaRPr lang="en-US"/>
          </a:p>
        </p:txBody>
      </p:sp>
      <p:sp>
        <p:nvSpPr>
          <p:cNvPr id="6" name="Rectangle 5"/>
          <p:cNvSpPr/>
          <p:nvPr/>
        </p:nvSpPr>
        <p:spPr>
          <a:xfrm>
            <a:off x="6324600" y="6611779"/>
            <a:ext cx="2743200" cy="246221"/>
          </a:xfrm>
          <a:prstGeom prst="rect">
            <a:avLst/>
          </a:prstGeom>
        </p:spPr>
        <p:txBody>
          <a:bodyPr wrap="square">
            <a:spAutoFit/>
          </a:bodyPr>
          <a:lstStyle/>
          <a:p>
            <a:pPr algn="r"/>
            <a:r>
              <a:rPr lang="en-US" sz="1000" b="0" dirty="0">
                <a:solidFill>
                  <a:schemeClr val="bg1"/>
                </a:solidFill>
              </a:rPr>
              <a:t>https://ourworldindata.org/mental-health</a:t>
            </a:r>
          </a:p>
        </p:txBody>
      </p:sp>
      <p:sp>
        <p:nvSpPr>
          <p:cNvPr id="3" name="TextBox 2"/>
          <p:cNvSpPr txBox="1"/>
          <p:nvPr/>
        </p:nvSpPr>
        <p:spPr>
          <a:xfrm>
            <a:off x="1752600" y="2590800"/>
            <a:ext cx="7010701" cy="1569660"/>
          </a:xfrm>
          <a:prstGeom prst="rect">
            <a:avLst/>
          </a:prstGeom>
          <a:solidFill>
            <a:schemeClr val="bg1"/>
          </a:solidFill>
        </p:spPr>
        <p:txBody>
          <a:bodyPr wrap="square" rtlCol="0">
            <a:spAutoFit/>
          </a:bodyPr>
          <a:lstStyle/>
          <a:p>
            <a:r>
              <a:rPr lang="en-US" dirty="0" smtClean="0">
                <a:solidFill>
                  <a:srgbClr val="FF0000"/>
                </a:solidFill>
              </a:rPr>
              <a:t>Why would these be risk factors for mental disorder and not mental disorders themselves?</a:t>
            </a:r>
            <a:endParaRPr lang="en-US" dirty="0">
              <a:solidFill>
                <a:srgbClr val="FF0000"/>
              </a:solidFill>
            </a:endParaRPr>
          </a:p>
        </p:txBody>
      </p:sp>
    </p:spTree>
    <p:extLst>
      <p:ext uri="{BB962C8B-B14F-4D97-AF65-F5344CB8AC3E}">
        <p14:creationId xmlns:p14="http://schemas.microsoft.com/office/powerpoint/2010/main" val="1106722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There are many facets to the question</a:t>
            </a:r>
            <a:br>
              <a:rPr lang="en-US" dirty="0" smtClean="0"/>
            </a:br>
            <a:r>
              <a:rPr lang="en-US" dirty="0"/>
              <a:t>‘</a:t>
            </a:r>
            <a:r>
              <a:rPr lang="en-US" i="1" dirty="0"/>
              <a:t>Do mental disorders exist?</a:t>
            </a:r>
            <a:r>
              <a:rPr lang="en-US" dirty="0"/>
              <a:t>’</a:t>
            </a:r>
            <a:br>
              <a:rPr lang="en-US" dirty="0"/>
            </a:br>
            <a:r>
              <a:rPr lang="en-US" dirty="0" smtClean="0"/>
              <a:t/>
            </a:r>
            <a:br>
              <a:rPr lang="en-US" dirty="0" smtClean="0"/>
            </a:br>
            <a:endParaRPr lang="en-US" dirty="0"/>
          </a:p>
        </p:txBody>
      </p:sp>
      <p:sp>
        <p:nvSpPr>
          <p:cNvPr id="8" name="Content Placeholder 7"/>
          <p:cNvSpPr>
            <a:spLocks noGrp="1"/>
          </p:cNvSpPr>
          <p:nvPr>
            <p:ph idx="1"/>
          </p:nvPr>
        </p:nvSpPr>
        <p:spPr>
          <a:xfrm>
            <a:off x="228600" y="2438400"/>
            <a:ext cx="8686800" cy="4191000"/>
          </a:xfrm>
        </p:spPr>
        <p:txBody>
          <a:bodyPr/>
          <a:lstStyle/>
          <a:p>
            <a:pPr marL="457200" indent="-457200">
              <a:buFont typeface="+mj-lt"/>
              <a:buAutoNum type="arabicPeriod"/>
            </a:pPr>
            <a:r>
              <a:rPr lang="en-US" dirty="0" smtClean="0"/>
              <a:t>If mental disorders exist, what would qualify to be one?</a:t>
            </a:r>
          </a:p>
          <a:p>
            <a:pPr marL="457200" indent="-457200">
              <a:buFont typeface="+mj-lt"/>
              <a:buAutoNum type="arabicPeriod"/>
            </a:pPr>
            <a:r>
              <a:rPr lang="en-US" dirty="0" smtClean="0"/>
              <a:t>…</a:t>
            </a:r>
            <a:endParaRPr lang="en-US" dirty="0"/>
          </a:p>
        </p:txBody>
      </p:sp>
      <p:sp>
        <p:nvSpPr>
          <p:cNvPr id="4" name="Slide Number Placeholder 3"/>
          <p:cNvSpPr>
            <a:spLocks noGrp="1"/>
          </p:cNvSpPr>
          <p:nvPr>
            <p:ph type="sldNum" sz="quarter" idx="10"/>
          </p:nvPr>
        </p:nvSpPr>
        <p:spPr/>
        <p:txBody>
          <a:bodyPr/>
          <a:lstStyle/>
          <a:p>
            <a:fld id="{3F956F3D-4874-4710-ABA7-FE6B39A14FEE}" type="slidenum">
              <a:rPr lang="en-US" smtClean="0"/>
              <a:pPr/>
              <a:t>29</a:t>
            </a:fld>
            <a:endParaRPr lang="en-US"/>
          </a:p>
        </p:txBody>
      </p:sp>
    </p:spTree>
    <p:extLst>
      <p:ext uri="{BB962C8B-B14F-4D97-AF65-F5344CB8AC3E}">
        <p14:creationId xmlns:p14="http://schemas.microsoft.com/office/powerpoint/2010/main" val="3725535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objectives</a:t>
            </a:r>
            <a:endParaRPr lang="en-US" dirty="0"/>
          </a:p>
        </p:txBody>
      </p:sp>
      <p:sp>
        <p:nvSpPr>
          <p:cNvPr id="6" name="Content Placeholder 5"/>
          <p:cNvSpPr>
            <a:spLocks noGrp="1"/>
          </p:cNvSpPr>
          <p:nvPr>
            <p:ph idx="1"/>
          </p:nvPr>
        </p:nvSpPr>
        <p:spPr/>
        <p:txBody>
          <a:bodyPr/>
          <a:lstStyle/>
          <a:p>
            <a:r>
              <a:rPr lang="en-US" dirty="0" smtClean="0"/>
              <a:t>NOT: knowing the ins and outs of mental disorders!</a:t>
            </a:r>
          </a:p>
          <a:p>
            <a:endParaRPr lang="en-US" dirty="0"/>
          </a:p>
          <a:p>
            <a:r>
              <a:rPr lang="en-US" dirty="0" smtClean="0"/>
              <a:t>But: understanding some pitfalls in interpreting statistics.</a:t>
            </a:r>
          </a:p>
          <a:p>
            <a:endParaRPr lang="en-US" dirty="0"/>
          </a:p>
          <a:p>
            <a:pPr marL="457200" indent="-457200">
              <a:buAutoNum type="arabicPeriod"/>
            </a:pPr>
            <a:r>
              <a:rPr lang="en-US" dirty="0" smtClean="0"/>
              <a:t>Where numbers come from and what they are about,</a:t>
            </a:r>
          </a:p>
          <a:p>
            <a:pPr marL="457200" indent="-457200">
              <a:buAutoNum type="arabicPeriod"/>
            </a:pPr>
            <a:r>
              <a:rPr lang="en-US" dirty="0" smtClean="0"/>
              <a:t>Why statistics may be contradictory,</a:t>
            </a:r>
          </a:p>
          <a:p>
            <a:pPr marL="457200" indent="-457200">
              <a:buAutoNum type="arabicPeriod"/>
            </a:pPr>
            <a:r>
              <a:rPr lang="en-US" dirty="0" smtClean="0"/>
              <a:t>Why appropriate naming is key,</a:t>
            </a:r>
          </a:p>
          <a:p>
            <a:pPr marL="457200" indent="-457200">
              <a:buAutoNum type="arabicPeriod"/>
            </a:pPr>
            <a:r>
              <a:rPr lang="en-US" dirty="0" smtClean="0"/>
              <a:t>How classifications influence numbers.</a:t>
            </a:r>
          </a:p>
        </p:txBody>
      </p:sp>
      <p:sp>
        <p:nvSpPr>
          <p:cNvPr id="4" name="Slide Number Placeholder 3"/>
          <p:cNvSpPr>
            <a:spLocks noGrp="1"/>
          </p:cNvSpPr>
          <p:nvPr>
            <p:ph type="sldNum" sz="quarter" idx="10"/>
          </p:nvPr>
        </p:nvSpPr>
        <p:spPr/>
        <p:txBody>
          <a:bodyPr/>
          <a:lstStyle/>
          <a:p>
            <a:fld id="{3F956F3D-4874-4710-ABA7-FE6B39A14FEE}" type="slidenum">
              <a:rPr lang="en-US" smtClean="0"/>
              <a:pPr/>
              <a:t>3</a:t>
            </a:fld>
            <a:endParaRPr lang="en-US"/>
          </a:p>
        </p:txBody>
      </p:sp>
    </p:spTree>
    <p:extLst>
      <p:ext uri="{BB962C8B-B14F-4D97-AF65-F5344CB8AC3E}">
        <p14:creationId xmlns:p14="http://schemas.microsoft.com/office/powerpoint/2010/main" val="3701663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altLang="en-US" dirty="0" smtClean="0"/>
              <a:t>The Antipsychiatry Coalition:</a:t>
            </a:r>
            <a:r>
              <a:rPr lang="en-US" altLang="en-US" dirty="0"/>
              <a:t/>
            </a:r>
            <a:br>
              <a:rPr lang="en-US" altLang="en-US" dirty="0"/>
            </a:br>
            <a:r>
              <a:rPr lang="en-US" altLang="en-US" dirty="0" smtClean="0"/>
              <a:t>‘</a:t>
            </a:r>
            <a:r>
              <a:rPr lang="nl-BE" altLang="en-US" dirty="0" smtClean="0"/>
              <a:t>mental </a:t>
            </a:r>
            <a:r>
              <a:rPr lang="nl-BE" altLang="en-US" dirty="0"/>
              <a:t>disorders do not </a:t>
            </a:r>
            <a:r>
              <a:rPr lang="nl-BE" altLang="en-US" dirty="0" smtClean="0"/>
              <a:t>exist!’ </a:t>
            </a:r>
            <a:endParaRPr lang="en-US" altLang="en-US" dirty="0"/>
          </a:p>
        </p:txBody>
      </p:sp>
      <p:sp>
        <p:nvSpPr>
          <p:cNvPr id="409603" name="Rectangle 3"/>
          <p:cNvSpPr>
            <a:spLocks noGrp="1" noChangeArrowheads="1"/>
          </p:cNvSpPr>
          <p:nvPr>
            <p:ph idx="1"/>
          </p:nvPr>
        </p:nvSpPr>
        <p:spPr>
          <a:xfrm>
            <a:off x="3429000" y="2362200"/>
            <a:ext cx="5562600" cy="4171950"/>
          </a:xfrm>
        </p:spPr>
        <p:txBody>
          <a:bodyPr/>
          <a:lstStyle/>
          <a:p>
            <a:pPr marL="690563" lvl="1" indent="-214313" algn="just">
              <a:lnSpc>
                <a:spcPct val="90000"/>
              </a:lnSpc>
              <a:spcBef>
                <a:spcPts val="1200"/>
              </a:spcBef>
            </a:pPr>
            <a:r>
              <a:rPr lang="nl-BE" altLang="en-US" sz="2000" i="1" dirty="0" smtClean="0"/>
              <a:t>‘</a:t>
            </a:r>
            <a:r>
              <a:rPr lang="en-US" altLang="en-US" sz="2000" i="1" dirty="0"/>
              <a:t>there are no biological abnormalities responsible for so-called mental illness, mental disease, or mental disorder, therefore </a:t>
            </a:r>
            <a:r>
              <a:rPr lang="en-US" altLang="en-US" sz="2000" b="1" i="1" u="sng" dirty="0"/>
              <a:t>mental illness has no biological existence</a:t>
            </a:r>
            <a:r>
              <a:rPr lang="en-US" altLang="en-US" sz="2000" i="1" dirty="0"/>
              <a:t>.  </a:t>
            </a:r>
            <a:endParaRPr lang="nl-BE" altLang="en-US" sz="2000" i="1" dirty="0"/>
          </a:p>
          <a:p>
            <a:pPr marL="690563" lvl="1" indent="-214313" algn="just">
              <a:lnSpc>
                <a:spcPct val="90000"/>
              </a:lnSpc>
              <a:spcBef>
                <a:spcPts val="1200"/>
              </a:spcBef>
            </a:pPr>
            <a:r>
              <a:rPr lang="en-US" altLang="en-US" sz="2000" i="1" dirty="0"/>
              <a:t>Perhaps more importantly, however, </a:t>
            </a:r>
            <a:r>
              <a:rPr lang="en-US" altLang="en-US" sz="2000" b="1" i="1" u="sng" dirty="0"/>
              <a:t>mental illness also has no non-biological existence</a:t>
            </a:r>
            <a:r>
              <a:rPr lang="nl-BE" altLang="en-US" sz="2000" dirty="0"/>
              <a:t>,</a:t>
            </a:r>
            <a:r>
              <a:rPr lang="en-US" altLang="en-US" sz="2000" dirty="0"/>
              <a:t> </a:t>
            </a:r>
            <a:endParaRPr lang="nl-BE" altLang="en-US" sz="2000" dirty="0"/>
          </a:p>
          <a:p>
            <a:pPr marL="690563" lvl="1" indent="-214313" algn="just">
              <a:lnSpc>
                <a:spcPct val="90000"/>
              </a:lnSpc>
              <a:spcBef>
                <a:spcPts val="1200"/>
              </a:spcBef>
            </a:pPr>
            <a:r>
              <a:rPr lang="en-US" altLang="en-US" sz="2000" i="1" dirty="0"/>
              <a:t>except in the sense that the term is used to </a:t>
            </a:r>
            <a:r>
              <a:rPr lang="en-US" altLang="en-US" sz="2000" b="1" i="1" dirty="0"/>
              <a:t>indicate disapproval of some aspect of a person's mentality</a:t>
            </a:r>
            <a:r>
              <a:rPr lang="en-US" altLang="en-US" sz="2000" dirty="0"/>
              <a:t>.</a:t>
            </a:r>
            <a:r>
              <a:rPr lang="nl-BE" altLang="en-US" sz="2000" dirty="0"/>
              <a:t>’</a:t>
            </a:r>
          </a:p>
          <a:p>
            <a:pPr marL="476250" lvl="1" indent="3175">
              <a:lnSpc>
                <a:spcPct val="90000"/>
              </a:lnSpc>
              <a:spcBef>
                <a:spcPts val="1200"/>
              </a:spcBef>
              <a:buFontTx/>
              <a:buNone/>
            </a:pPr>
            <a:r>
              <a:rPr lang="nl-BE" altLang="en-US" sz="2000" dirty="0"/>
              <a:t>		</a:t>
            </a:r>
            <a:r>
              <a:rPr lang="en-US" altLang="en-US" sz="2000" dirty="0"/>
              <a:t>Lawrence Stevens, J.D</a:t>
            </a:r>
            <a:r>
              <a:rPr lang="nl-BE" altLang="en-US" sz="2000" dirty="0"/>
              <a:t>, 1999</a:t>
            </a:r>
            <a:endParaRPr lang="en-US" altLang="en-US" sz="2000" dirty="0"/>
          </a:p>
        </p:txBody>
      </p:sp>
      <p:pic>
        <p:nvPicPr>
          <p:cNvPr id="12294" name="Picture 9" descr="inkb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30861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3F956F3D-4874-4710-ABA7-FE6B39A14FEE}" type="slidenum">
              <a:rPr lang="en-US" smtClean="0"/>
              <a:pPr/>
              <a:t>30</a:t>
            </a:fld>
            <a:endParaRPr lang="en-US"/>
          </a:p>
        </p:txBody>
      </p:sp>
      <p:sp>
        <p:nvSpPr>
          <p:cNvPr id="4" name="Rectangle 3"/>
          <p:cNvSpPr/>
          <p:nvPr/>
        </p:nvSpPr>
        <p:spPr>
          <a:xfrm>
            <a:off x="345842" y="2286000"/>
            <a:ext cx="2831801" cy="535531"/>
          </a:xfrm>
          <a:prstGeom prst="rect">
            <a:avLst/>
          </a:prstGeom>
        </p:spPr>
        <p:txBody>
          <a:bodyPr wrap="none">
            <a:spAutoFit/>
          </a:bodyPr>
          <a:lstStyle/>
          <a:p>
            <a:pPr marL="187325" indent="-187325">
              <a:lnSpc>
                <a:spcPct val="90000"/>
              </a:lnSpc>
            </a:pPr>
            <a:r>
              <a:rPr lang="nl-BE" altLang="en-US" b="0" dirty="0">
                <a:solidFill>
                  <a:schemeClr val="bg1"/>
                </a:solidFill>
              </a:rPr>
              <a:t>Their argument:</a:t>
            </a:r>
          </a:p>
        </p:txBody>
      </p:sp>
      <p:sp>
        <p:nvSpPr>
          <p:cNvPr id="5" name="Rectangle 4"/>
          <p:cNvSpPr/>
          <p:nvPr/>
        </p:nvSpPr>
        <p:spPr>
          <a:xfrm>
            <a:off x="5562600" y="6432550"/>
            <a:ext cx="3543300" cy="307777"/>
          </a:xfrm>
          <a:prstGeom prst="rect">
            <a:avLst/>
          </a:prstGeom>
        </p:spPr>
        <p:txBody>
          <a:bodyPr wrap="square">
            <a:spAutoFit/>
          </a:bodyPr>
          <a:lstStyle/>
          <a:p>
            <a:pPr algn="r"/>
            <a:r>
              <a:rPr lang="en-US" sz="1400" b="0" dirty="0">
                <a:solidFill>
                  <a:schemeClr val="bg1"/>
                </a:solidFill>
              </a:rPr>
              <a:t>http://www.antipsychiatry.org/</a:t>
            </a:r>
          </a:p>
        </p:txBody>
      </p:sp>
    </p:spTree>
    <p:extLst>
      <p:ext uri="{BB962C8B-B14F-4D97-AF65-F5344CB8AC3E}">
        <p14:creationId xmlns:p14="http://schemas.microsoft.com/office/powerpoint/2010/main" val="3035675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nl-BE" altLang="en-US" dirty="0"/>
              <a:t>The “M</a:t>
            </a:r>
            <a:r>
              <a:rPr lang="en-US" altLang="en-US" dirty="0" err="1"/>
              <a:t>yth</a:t>
            </a:r>
            <a:r>
              <a:rPr lang="en-US" altLang="en-US" dirty="0"/>
              <a:t> of </a:t>
            </a:r>
            <a:r>
              <a:rPr lang="nl-BE" altLang="en-US" dirty="0"/>
              <a:t>M</a:t>
            </a:r>
            <a:r>
              <a:rPr lang="en-US" altLang="en-US" dirty="0" err="1"/>
              <a:t>ental</a:t>
            </a:r>
            <a:r>
              <a:rPr lang="en-US" altLang="en-US" dirty="0"/>
              <a:t> </a:t>
            </a:r>
            <a:r>
              <a:rPr lang="nl-BE" altLang="en-US" dirty="0"/>
              <a:t>I</a:t>
            </a:r>
            <a:r>
              <a:rPr lang="en-US" altLang="en-US" dirty="0" err="1"/>
              <a:t>llness</a:t>
            </a:r>
            <a:r>
              <a:rPr lang="nl-BE" altLang="en-US" dirty="0"/>
              <a:t>”</a:t>
            </a:r>
            <a:endParaRPr lang="en-US" altLang="en-US" dirty="0"/>
          </a:p>
        </p:txBody>
      </p:sp>
      <p:sp>
        <p:nvSpPr>
          <p:cNvPr id="20483" name="Content Placeholder 2"/>
          <p:cNvSpPr>
            <a:spLocks noGrp="1"/>
          </p:cNvSpPr>
          <p:nvPr>
            <p:ph idx="1"/>
          </p:nvPr>
        </p:nvSpPr>
        <p:spPr>
          <a:xfrm>
            <a:off x="228600" y="2438400"/>
            <a:ext cx="8686800" cy="4191000"/>
          </a:xfrm>
        </p:spPr>
        <p:txBody>
          <a:bodyPr/>
          <a:lstStyle/>
          <a:p>
            <a:pPr eaLnBrk="1" hangingPunct="1"/>
            <a:r>
              <a:rPr lang="en-US" altLang="en-US" dirty="0"/>
              <a:t>Szasz: ‘</a:t>
            </a:r>
            <a:r>
              <a:rPr lang="en-US" altLang="en-US" u="sng" dirty="0"/>
              <a:t>mental illness</a:t>
            </a:r>
            <a:r>
              <a:rPr lang="en-US" altLang="en-US" dirty="0"/>
              <a:t> </a:t>
            </a:r>
            <a:r>
              <a:rPr lang="en-US" altLang="en-US" i="1" dirty="0"/>
              <a:t>is a myth whose function it is to disguise and thus render more palatable the bitter pill of moral conflicts in human relations</a:t>
            </a:r>
            <a:r>
              <a:rPr lang="en-US" altLang="en-US" dirty="0"/>
              <a:t>’</a:t>
            </a:r>
          </a:p>
          <a:p>
            <a:pPr lvl="1" eaLnBrk="1" hangingPunct="1"/>
            <a:endParaRPr lang="en-GB" altLang="en-US" sz="1400" dirty="0">
              <a:solidFill>
                <a:schemeClr val="bg1"/>
              </a:solidFill>
            </a:endParaRPr>
          </a:p>
          <a:p>
            <a:pPr lvl="1" eaLnBrk="1" hangingPunct="1"/>
            <a:r>
              <a:rPr lang="en-GB" altLang="en-US" sz="2400" dirty="0">
                <a:solidFill>
                  <a:schemeClr val="bg1"/>
                </a:solidFill>
              </a:rPr>
              <a:t>Szasz TS: The Myth of Mental Illness. </a:t>
            </a:r>
            <a:r>
              <a:rPr lang="en-GB" altLang="en-US" sz="2400" i="1" dirty="0">
                <a:solidFill>
                  <a:schemeClr val="bg1"/>
                </a:solidFill>
              </a:rPr>
              <a:t>American Psychologist </a:t>
            </a:r>
            <a:r>
              <a:rPr lang="en-GB" altLang="en-US" sz="2400" dirty="0">
                <a:solidFill>
                  <a:schemeClr val="bg1"/>
                </a:solidFill>
              </a:rPr>
              <a:t>1960, 15:113-118.</a:t>
            </a:r>
            <a:endParaRPr lang="en-US" altLang="en-US" sz="2400" dirty="0">
              <a:solidFill>
                <a:schemeClr val="bg1"/>
              </a:solidFill>
            </a:endParaRPr>
          </a:p>
        </p:txBody>
      </p:sp>
      <p:sp>
        <p:nvSpPr>
          <p:cNvPr id="2" name="Slide Number Placeholder 1"/>
          <p:cNvSpPr>
            <a:spLocks noGrp="1"/>
          </p:cNvSpPr>
          <p:nvPr>
            <p:ph type="sldNum" sz="quarter" idx="10"/>
          </p:nvPr>
        </p:nvSpPr>
        <p:spPr/>
        <p:txBody>
          <a:bodyPr/>
          <a:lstStyle/>
          <a:p>
            <a:fld id="{3F956F3D-4874-4710-ABA7-FE6B39A14FEE}" type="slidenum">
              <a:rPr lang="en-US" smtClean="0"/>
              <a:pPr/>
              <a:t>31</a:t>
            </a:fld>
            <a:endParaRPr lang="en-US"/>
          </a:p>
        </p:txBody>
      </p:sp>
    </p:spTree>
    <p:extLst>
      <p:ext uri="{BB962C8B-B14F-4D97-AF65-F5344CB8AC3E}">
        <p14:creationId xmlns:p14="http://schemas.microsoft.com/office/powerpoint/2010/main" val="3494514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i="1" dirty="0"/>
              <a:t>Psychiatry is </a:t>
            </a:r>
            <a:r>
              <a:rPr lang="en-US" i="1" dirty="0" smtClean="0"/>
              <a:t/>
            </a:r>
            <a:br>
              <a:rPr lang="en-US" i="1" dirty="0" smtClean="0"/>
            </a:br>
            <a:r>
              <a:rPr lang="en-US" i="1" dirty="0" smtClean="0"/>
              <a:t>not </a:t>
            </a:r>
            <a:r>
              <a:rPr lang="en-US" i="1" dirty="0"/>
              <a:t>medicine or “medical </a:t>
            </a:r>
            <a:r>
              <a:rPr lang="en-US" i="1" dirty="0" smtClean="0"/>
              <a:t>science—</a:t>
            </a:r>
            <a:br>
              <a:rPr lang="en-US" i="1" dirty="0" smtClean="0"/>
            </a:br>
            <a:r>
              <a:rPr lang="en-US" i="1" dirty="0" smtClean="0"/>
              <a:t>it's </a:t>
            </a:r>
            <a:r>
              <a:rPr lang="en-US" i="1" dirty="0"/>
              <a:t>fraud in the service of social control</a:t>
            </a:r>
            <a:r>
              <a:rPr lang="en-US" dirty="0"/>
              <a:t>’.</a:t>
            </a:r>
            <a:br>
              <a:rPr lang="en-US" dirty="0"/>
            </a:br>
            <a:endParaRPr lang="en-US" dirty="0"/>
          </a:p>
        </p:txBody>
      </p:sp>
      <p:sp>
        <p:nvSpPr>
          <p:cNvPr id="3" name="Content Placeholder 2"/>
          <p:cNvSpPr>
            <a:spLocks noGrp="1"/>
          </p:cNvSpPr>
          <p:nvPr>
            <p:ph idx="1"/>
          </p:nvPr>
        </p:nvSpPr>
        <p:spPr>
          <a:xfrm>
            <a:off x="2209800" y="6294437"/>
            <a:ext cx="6731000" cy="381000"/>
          </a:xfrm>
        </p:spPr>
        <p:txBody>
          <a:bodyPr/>
          <a:lstStyle/>
          <a:p>
            <a:pPr algn="r"/>
            <a:r>
              <a:rPr lang="en-US" sz="1600" dirty="0" smtClean="0"/>
              <a:t>http</a:t>
            </a:r>
            <a:r>
              <a:rPr lang="en-US" sz="1600" dirty="0"/>
              <a:t>://psychiatrized.org/DonWeitz/PsychiatryAsSocialControl.pdf</a:t>
            </a:r>
          </a:p>
        </p:txBody>
      </p:sp>
      <p:sp>
        <p:nvSpPr>
          <p:cNvPr id="4" name="Slide Number Placeholder 3"/>
          <p:cNvSpPr>
            <a:spLocks noGrp="1"/>
          </p:cNvSpPr>
          <p:nvPr>
            <p:ph type="sldNum" sz="quarter" idx="10"/>
          </p:nvPr>
        </p:nvSpPr>
        <p:spPr/>
        <p:txBody>
          <a:bodyPr/>
          <a:lstStyle/>
          <a:p>
            <a:fld id="{3F956F3D-4874-4710-ABA7-FE6B39A14FEE}" type="slidenum">
              <a:rPr lang="en-US" smtClean="0"/>
              <a:pPr/>
              <a:t>32</a:t>
            </a:fld>
            <a:endParaRPr lang="en-US"/>
          </a:p>
        </p:txBody>
      </p:sp>
      <p:sp>
        <p:nvSpPr>
          <p:cNvPr id="5" name="Rectangle 4"/>
          <p:cNvSpPr/>
          <p:nvPr/>
        </p:nvSpPr>
        <p:spPr>
          <a:xfrm>
            <a:off x="5486400" y="5024875"/>
            <a:ext cx="2115066" cy="584775"/>
          </a:xfrm>
          <a:prstGeom prst="rect">
            <a:avLst/>
          </a:prstGeom>
        </p:spPr>
        <p:txBody>
          <a:bodyPr wrap="none">
            <a:spAutoFit/>
          </a:bodyPr>
          <a:lstStyle/>
          <a:p>
            <a:r>
              <a:rPr lang="en-US" b="0" dirty="0">
                <a:solidFill>
                  <a:schemeClr val="bg1"/>
                </a:solidFill>
              </a:rPr>
              <a:t>Don </a:t>
            </a:r>
            <a:r>
              <a:rPr lang="en-US" b="0" dirty="0" err="1">
                <a:solidFill>
                  <a:schemeClr val="bg1"/>
                </a:solidFill>
              </a:rPr>
              <a:t>Weitz</a:t>
            </a:r>
            <a:r>
              <a:rPr lang="en-US" b="0" dirty="0">
                <a:solidFill>
                  <a:schemeClr val="bg1"/>
                </a:solidFill>
              </a:rPr>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861687"/>
            <a:ext cx="4707467" cy="2647950"/>
          </a:xfrm>
          <a:prstGeom prst="rect">
            <a:avLst/>
          </a:prstGeom>
        </p:spPr>
      </p:pic>
      <p:sp>
        <p:nvSpPr>
          <p:cNvPr id="7" name="Rectangle 6"/>
          <p:cNvSpPr/>
          <p:nvPr/>
        </p:nvSpPr>
        <p:spPr>
          <a:xfrm>
            <a:off x="609600" y="5511493"/>
            <a:ext cx="3581400" cy="246221"/>
          </a:xfrm>
          <a:prstGeom prst="rect">
            <a:avLst/>
          </a:prstGeom>
        </p:spPr>
        <p:txBody>
          <a:bodyPr wrap="square">
            <a:spAutoFit/>
          </a:bodyPr>
          <a:lstStyle/>
          <a:p>
            <a:pPr algn="l"/>
            <a:r>
              <a:rPr lang="en-US" sz="1000" b="0" dirty="0">
                <a:solidFill>
                  <a:schemeClr val="bg1"/>
                </a:solidFill>
              </a:rPr>
              <a:t>https://www.youtube.com/watch?v=Sg8f7V0Atek</a:t>
            </a:r>
          </a:p>
        </p:txBody>
      </p:sp>
    </p:spTree>
    <p:extLst>
      <p:ext uri="{BB962C8B-B14F-4D97-AF65-F5344CB8AC3E}">
        <p14:creationId xmlns:p14="http://schemas.microsoft.com/office/powerpoint/2010/main" val="1291916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Objectivity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Objectivity </a:t>
            </a:r>
            <a:r>
              <a:rPr lang="en-US" dirty="0"/>
              <a:t>as Faithfulness to </a:t>
            </a:r>
            <a:r>
              <a:rPr lang="en-US" dirty="0" smtClean="0"/>
              <a:t>Facts.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Objectivity </a:t>
            </a:r>
            <a:r>
              <a:rPr lang="en-US" dirty="0"/>
              <a:t>as Absence of Normative Commitments and the Value-Free </a:t>
            </a:r>
            <a:r>
              <a:rPr lang="en-US" dirty="0" smtClean="0"/>
              <a:t>Ideal.</a:t>
            </a:r>
          </a:p>
          <a:p>
            <a:pPr>
              <a:buFont typeface="Arial" panose="020B0604020202020204" pitchFamily="34" charset="0"/>
              <a:buChar char="•"/>
            </a:pPr>
            <a:endParaRPr lang="en-US" dirty="0"/>
          </a:p>
          <a:p>
            <a:pPr>
              <a:buFont typeface="Arial" panose="020B0604020202020204" pitchFamily="34" charset="0"/>
              <a:buChar char="•"/>
            </a:pPr>
            <a:r>
              <a:rPr lang="en-US" dirty="0" smtClean="0"/>
              <a:t>Objectivity </a:t>
            </a:r>
            <a:r>
              <a:rPr lang="en-US" dirty="0"/>
              <a:t>as Freedom from Personal </a:t>
            </a:r>
            <a:r>
              <a:rPr lang="en-US" dirty="0" smtClean="0"/>
              <a:t>Biases.</a:t>
            </a:r>
          </a:p>
          <a:p>
            <a:pPr lvl="1">
              <a:buFont typeface="Arial" panose="020B0604020202020204" pitchFamily="34" charset="0"/>
              <a:buChar char="•"/>
            </a:pPr>
            <a:r>
              <a:rPr lang="en-US" dirty="0" smtClean="0"/>
              <a:t>Measurement </a:t>
            </a:r>
            <a:r>
              <a:rPr lang="en-US" dirty="0"/>
              <a:t>and </a:t>
            </a:r>
            <a:r>
              <a:rPr lang="en-US" dirty="0" smtClean="0"/>
              <a:t>Quantification.</a:t>
            </a:r>
            <a:endParaRPr lang="en-US" dirty="0"/>
          </a:p>
          <a:p>
            <a:pPr lvl="1">
              <a:buFont typeface="Arial" panose="020B0604020202020204" pitchFamily="34" charset="0"/>
              <a:buChar char="•"/>
            </a:pPr>
            <a:r>
              <a:rPr lang="en-US" dirty="0" smtClean="0"/>
              <a:t>Inductive </a:t>
            </a:r>
            <a:r>
              <a:rPr lang="en-US" dirty="0"/>
              <a:t>and Statistical </a:t>
            </a:r>
            <a:r>
              <a:rPr lang="en-US" dirty="0" smtClean="0"/>
              <a:t>Inference. </a:t>
            </a:r>
            <a:endParaRPr lang="en-US" dirty="0"/>
          </a:p>
          <a:p>
            <a:endParaRPr lang="en-US" dirty="0"/>
          </a:p>
          <a:p>
            <a:endParaRPr lang="en-US" dirty="0"/>
          </a:p>
        </p:txBody>
      </p:sp>
    </p:spTree>
    <p:extLst>
      <p:ext uri="{BB962C8B-B14F-4D97-AF65-F5344CB8AC3E}">
        <p14:creationId xmlns:p14="http://schemas.microsoft.com/office/powerpoint/2010/main" val="3673505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There are many facets to the question</a:t>
            </a:r>
            <a:br>
              <a:rPr lang="en-US" dirty="0" smtClean="0"/>
            </a:br>
            <a:r>
              <a:rPr lang="en-US" dirty="0"/>
              <a:t>‘</a:t>
            </a:r>
            <a:r>
              <a:rPr lang="en-US" i="1" dirty="0"/>
              <a:t>Do mental disorders exist?</a:t>
            </a:r>
            <a:r>
              <a:rPr lang="en-US" dirty="0"/>
              <a:t>’</a:t>
            </a:r>
            <a:br>
              <a:rPr lang="en-US" dirty="0"/>
            </a:br>
            <a:r>
              <a:rPr lang="en-US" dirty="0" smtClean="0"/>
              <a:t/>
            </a:r>
            <a:br>
              <a:rPr lang="en-US" dirty="0" smtClean="0"/>
            </a:br>
            <a:endParaRPr lang="en-US" dirty="0"/>
          </a:p>
        </p:txBody>
      </p:sp>
      <p:sp>
        <p:nvSpPr>
          <p:cNvPr id="8" name="Content Placeholder 7"/>
          <p:cNvSpPr>
            <a:spLocks noGrp="1"/>
          </p:cNvSpPr>
          <p:nvPr>
            <p:ph idx="1"/>
          </p:nvPr>
        </p:nvSpPr>
        <p:spPr>
          <a:xfrm>
            <a:off x="228600" y="2438400"/>
            <a:ext cx="8686800" cy="4191000"/>
          </a:xfrm>
        </p:spPr>
        <p:txBody>
          <a:bodyPr/>
          <a:lstStyle/>
          <a:p>
            <a:pPr marL="457200" indent="-457200">
              <a:buFont typeface="+mj-lt"/>
              <a:buAutoNum type="arabicPeriod"/>
            </a:pPr>
            <a:r>
              <a:rPr lang="en-US" dirty="0" smtClean="0"/>
              <a:t>If mental disorders exist, what would qualify to be one?</a:t>
            </a:r>
          </a:p>
          <a:p>
            <a:pPr marL="457200" indent="-457200">
              <a:buFont typeface="+mj-lt"/>
              <a:buAutoNum type="arabicPeriod"/>
            </a:pPr>
            <a:r>
              <a:rPr lang="en-US" dirty="0" smtClean="0"/>
              <a:t>‘Mental disorder’ is a misnomer.</a:t>
            </a:r>
            <a:endParaRPr lang="en-US" dirty="0"/>
          </a:p>
        </p:txBody>
      </p:sp>
      <p:sp>
        <p:nvSpPr>
          <p:cNvPr id="4" name="Slide Number Placeholder 3"/>
          <p:cNvSpPr>
            <a:spLocks noGrp="1"/>
          </p:cNvSpPr>
          <p:nvPr>
            <p:ph type="sldNum" sz="quarter" idx="10"/>
          </p:nvPr>
        </p:nvSpPr>
        <p:spPr/>
        <p:txBody>
          <a:bodyPr/>
          <a:lstStyle/>
          <a:p>
            <a:fld id="{3F956F3D-4874-4710-ABA7-FE6B39A14FEE}" type="slidenum">
              <a:rPr lang="en-US" smtClean="0"/>
              <a:pPr/>
              <a:t>34</a:t>
            </a:fld>
            <a:endParaRPr lang="en-US"/>
          </a:p>
        </p:txBody>
      </p:sp>
    </p:spTree>
    <p:extLst>
      <p:ext uri="{BB962C8B-B14F-4D97-AF65-F5344CB8AC3E}">
        <p14:creationId xmlns:p14="http://schemas.microsoft.com/office/powerpoint/2010/main" val="1241954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
            </a:r>
            <a:r>
              <a:rPr lang="en-US" i="1" dirty="0" smtClean="0"/>
              <a:t>Do mental disorders exist?</a:t>
            </a:r>
            <a:r>
              <a:rPr lang="en-US" dirty="0" smtClean="0"/>
              <a:t>’</a:t>
            </a:r>
            <a:br>
              <a:rPr lang="en-US" dirty="0" smtClean="0"/>
            </a:br>
            <a:r>
              <a:rPr lang="en-US" dirty="0"/>
              <a:t/>
            </a:r>
            <a:br>
              <a:rPr lang="en-US" dirty="0"/>
            </a:br>
            <a:r>
              <a:rPr lang="en-US" dirty="0" smtClean="0"/>
              <a:t>rephrased as</a:t>
            </a:r>
            <a:br>
              <a:rPr lang="en-US" dirty="0" smtClean="0"/>
            </a:br>
            <a:r>
              <a:rPr lang="en-US" dirty="0"/>
              <a:t/>
            </a:r>
            <a:br>
              <a:rPr lang="en-US" dirty="0"/>
            </a:br>
            <a:r>
              <a:rPr lang="en-US" dirty="0" smtClean="0"/>
              <a:t>‘</a:t>
            </a:r>
            <a:r>
              <a:rPr lang="en-US" i="1" dirty="0" smtClean="0"/>
              <a:t>Does what is commonly referred to as ‘mental disorder’ exist?</a:t>
            </a:r>
            <a:r>
              <a:rPr lang="en-US" dirty="0" smtClean="0"/>
              <a:t>’</a:t>
            </a:r>
            <a:endParaRPr lang="en-US" dirty="0"/>
          </a:p>
        </p:txBody>
      </p:sp>
      <p:sp>
        <p:nvSpPr>
          <p:cNvPr id="4" name="Slide Number Placeholder 3"/>
          <p:cNvSpPr>
            <a:spLocks noGrp="1"/>
          </p:cNvSpPr>
          <p:nvPr>
            <p:ph type="sldNum" sz="quarter" idx="10"/>
          </p:nvPr>
        </p:nvSpPr>
        <p:spPr/>
        <p:txBody>
          <a:bodyPr/>
          <a:lstStyle/>
          <a:p>
            <a:fld id="{3F956F3D-4874-4710-ABA7-FE6B39A14FEE}" type="slidenum">
              <a:rPr lang="en-US" smtClean="0"/>
              <a:pPr/>
              <a:t>35</a:t>
            </a:fld>
            <a:endParaRPr lang="en-US"/>
          </a:p>
        </p:txBody>
      </p:sp>
    </p:spTree>
    <p:extLst>
      <p:ext uri="{BB962C8B-B14F-4D97-AF65-F5344CB8AC3E}">
        <p14:creationId xmlns:p14="http://schemas.microsoft.com/office/powerpoint/2010/main" val="4217990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Our interpretation of Szasz (1)</a:t>
            </a:r>
          </a:p>
        </p:txBody>
      </p:sp>
      <p:sp>
        <p:nvSpPr>
          <p:cNvPr id="22531" name="Content Placeholder 2"/>
          <p:cNvSpPr>
            <a:spLocks noGrp="1"/>
          </p:cNvSpPr>
          <p:nvPr>
            <p:ph idx="1"/>
          </p:nvPr>
        </p:nvSpPr>
        <p:spPr/>
        <p:txBody>
          <a:bodyPr/>
          <a:lstStyle/>
          <a:p>
            <a:r>
              <a:rPr lang="en-US" altLang="en-US" sz="2800" smtClean="0"/>
              <a:t>the group of persons ‘</a:t>
            </a:r>
            <a:r>
              <a:rPr lang="en-US" altLang="en-US" sz="2800" i="1" smtClean="0"/>
              <a:t>known to manifest various peculiarities or disorders of thinking and behavior</a:t>
            </a:r>
            <a:r>
              <a:rPr lang="en-US" altLang="en-US" sz="2800" smtClean="0"/>
              <a:t>’ and about which </a:t>
            </a:r>
            <a:r>
              <a:rPr lang="en-US" altLang="en-US" sz="2800" u="sng" smtClean="0"/>
              <a:t>it is therefore said</a:t>
            </a:r>
            <a:r>
              <a:rPr lang="en-US" altLang="en-US" sz="2800" smtClean="0"/>
              <a:t> that they have a mental illness, consists of two subgroups: </a:t>
            </a:r>
          </a:p>
          <a:p>
            <a:pPr lvl="1"/>
            <a:r>
              <a:rPr lang="en-US" altLang="en-US" smtClean="0"/>
              <a:t>(1) those for which there is an underlying </a:t>
            </a:r>
            <a:r>
              <a:rPr lang="en-US" altLang="en-US" i="1" smtClean="0"/>
              <a:t>brain disorder</a:t>
            </a:r>
            <a:r>
              <a:rPr lang="en-US" altLang="en-US" smtClean="0"/>
              <a:t> perhaps not yet discoverable by what the state of the art is able to offer; and </a:t>
            </a:r>
          </a:p>
          <a:p>
            <a:pPr lvl="1"/>
            <a:r>
              <a:rPr lang="en-US" altLang="en-US" smtClean="0"/>
              <a:t>(2) those who exhibit in their behavior a ‘</a:t>
            </a:r>
            <a:r>
              <a:rPr lang="en-US" altLang="en-US" i="1" smtClean="0"/>
              <a:t>deviance … from certain psychosocial, ethical, or legal norms</a:t>
            </a:r>
            <a:r>
              <a:rPr lang="en-US" altLang="en-US" smtClean="0"/>
              <a:t>’ as judged by themselves, by clinicians, or by others. </a:t>
            </a:r>
          </a:p>
          <a:p>
            <a:pPr>
              <a:buFontTx/>
              <a:buNone/>
            </a:pPr>
            <a:endParaRPr lang="en-US" altLang="en-US" smtClean="0"/>
          </a:p>
        </p:txBody>
      </p:sp>
    </p:spTree>
    <p:extLst>
      <p:ext uri="{BB962C8B-B14F-4D97-AF65-F5344CB8AC3E}">
        <p14:creationId xmlns:p14="http://schemas.microsoft.com/office/powerpoint/2010/main" val="1788722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Our interpretation of Szasz (2)</a:t>
            </a:r>
          </a:p>
        </p:txBody>
      </p:sp>
      <p:sp>
        <p:nvSpPr>
          <p:cNvPr id="12291" name="Content Placeholder 2"/>
          <p:cNvSpPr>
            <a:spLocks noGrp="1"/>
          </p:cNvSpPr>
          <p:nvPr>
            <p:ph idx="1"/>
          </p:nvPr>
        </p:nvSpPr>
        <p:spPr/>
        <p:txBody>
          <a:bodyPr/>
          <a:lstStyle/>
          <a:p>
            <a:pPr marL="342900" lvl="1" indent="-342900">
              <a:buFontTx/>
              <a:buChar char="•"/>
              <a:defRPr/>
            </a:pPr>
            <a:r>
              <a:rPr lang="en-US" sz="2800" dirty="0" smtClean="0"/>
              <a:t>those for which there is an underlying </a:t>
            </a:r>
            <a:r>
              <a:rPr lang="en-US" sz="2800" i="1" dirty="0" smtClean="0"/>
              <a:t>brain disorder</a:t>
            </a:r>
            <a:r>
              <a:rPr lang="en-US" sz="2800" dirty="0" smtClean="0"/>
              <a:t> perhaps not yet discoverable by what the state of the art is able to offer</a:t>
            </a:r>
          </a:p>
          <a:p>
            <a:pPr lvl="1">
              <a:defRPr/>
            </a:pPr>
            <a:r>
              <a:rPr lang="en-US" sz="2400" dirty="0" smtClean="0"/>
              <a:t>would be better described as </a:t>
            </a:r>
            <a:r>
              <a:rPr lang="en-US" sz="2400" u="sng" dirty="0" smtClean="0"/>
              <a:t>having a brain disorder</a:t>
            </a:r>
            <a:r>
              <a:rPr lang="en-US" sz="2400" dirty="0" smtClean="0"/>
              <a:t>, </a:t>
            </a:r>
          </a:p>
          <a:p>
            <a:pPr marL="457200" indent="-457200">
              <a:buFont typeface="Arial" panose="020B0604020202020204" pitchFamily="34" charset="0"/>
              <a:buChar char="•"/>
              <a:defRPr/>
            </a:pPr>
            <a:r>
              <a:rPr lang="en-US" sz="2800" dirty="0" smtClean="0"/>
              <a:t>those who exhibit in their behavior a ‘</a:t>
            </a:r>
            <a:r>
              <a:rPr lang="en-US" sz="2800" i="1" dirty="0" smtClean="0"/>
              <a:t>deviance … from certain psychosocial, ethical, or legal norms</a:t>
            </a:r>
            <a:r>
              <a:rPr lang="en-US" sz="2800" dirty="0" smtClean="0"/>
              <a:t>’ as judged by themselves, by clinicians, or by others</a:t>
            </a:r>
          </a:p>
          <a:p>
            <a:pPr lvl="1">
              <a:defRPr/>
            </a:pPr>
            <a:r>
              <a:rPr lang="en-US" sz="2400" dirty="0" smtClean="0"/>
              <a:t>while they might indeed have ‘</a:t>
            </a:r>
            <a:r>
              <a:rPr lang="en-US" sz="2400" i="1" dirty="0" smtClean="0"/>
              <a:t>problems of living</a:t>
            </a:r>
            <a:r>
              <a:rPr lang="en-US" sz="2400" dirty="0" smtClean="0"/>
              <a:t>’, and thus be suffering, are not suffering because of some disorder of a special, mental kind. </a:t>
            </a:r>
          </a:p>
        </p:txBody>
      </p:sp>
    </p:spTree>
    <p:extLst>
      <p:ext uri="{BB962C8B-B14F-4D97-AF65-F5344CB8AC3E}">
        <p14:creationId xmlns:p14="http://schemas.microsoft.com/office/powerpoint/2010/main" val="435528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Differing views on mental disorder</a:t>
            </a:r>
          </a:p>
        </p:txBody>
      </p:sp>
      <p:sp>
        <p:nvSpPr>
          <p:cNvPr id="3" name="Content Placeholder 2"/>
          <p:cNvSpPr>
            <a:spLocks noGrp="1"/>
          </p:cNvSpPr>
          <p:nvPr>
            <p:ph idx="1"/>
          </p:nvPr>
        </p:nvSpPr>
        <p:spPr/>
        <p:txBody>
          <a:bodyPr/>
          <a:lstStyle/>
          <a:p>
            <a:pPr>
              <a:defRPr/>
            </a:pPr>
            <a:r>
              <a:rPr lang="en-US" sz="2800" dirty="0" smtClean="0"/>
              <a:t>The social-constructivist position: </a:t>
            </a:r>
          </a:p>
          <a:p>
            <a:pPr lvl="1">
              <a:defRPr/>
            </a:pPr>
            <a:r>
              <a:rPr lang="en-US" sz="2400" dirty="0" smtClean="0"/>
              <a:t>mental disorder is a value-laden social construct with no counterpart in biomedical reality.</a:t>
            </a:r>
          </a:p>
          <a:p>
            <a:pPr>
              <a:defRPr/>
            </a:pPr>
            <a:r>
              <a:rPr lang="en-US" sz="2800" dirty="0" smtClean="0"/>
              <a:t>The objectivist position: </a:t>
            </a:r>
          </a:p>
          <a:p>
            <a:pPr lvl="1">
              <a:defRPr/>
            </a:pPr>
            <a:r>
              <a:rPr lang="en-US" sz="2400" dirty="0" smtClean="0"/>
              <a:t>mental disorders are natural entities that could be understood in biological terms. </a:t>
            </a:r>
          </a:p>
          <a:p>
            <a:pPr>
              <a:defRPr/>
            </a:pPr>
            <a:r>
              <a:rPr lang="en-US" sz="2800" dirty="0" smtClean="0"/>
              <a:t>The hybrid position:</a:t>
            </a:r>
          </a:p>
          <a:p>
            <a:pPr lvl="1">
              <a:defRPr/>
            </a:pPr>
            <a:r>
              <a:rPr lang="en-US" sz="2400" dirty="0" smtClean="0"/>
              <a:t>Mental disorder is harmful dysfunction. </a:t>
            </a:r>
          </a:p>
          <a:p>
            <a:pPr lvl="2">
              <a:defRPr/>
            </a:pPr>
            <a:r>
              <a:rPr lang="en-US" sz="2000" dirty="0" smtClean="0"/>
              <a:t>the social definition of "harm" is counterbalanced by a factual component of a malfunctioning internal mechanism causing objective dysfunction. </a:t>
            </a:r>
          </a:p>
          <a:p>
            <a:pPr marL="0" indent="0" algn="r">
              <a:buFontTx/>
              <a:buNone/>
              <a:defRPr/>
            </a:pPr>
            <a:endParaRPr lang="en-GB" sz="1200" dirty="0" smtClean="0"/>
          </a:p>
          <a:p>
            <a:pPr marL="0" indent="0" algn="r">
              <a:buFontTx/>
              <a:buNone/>
              <a:defRPr/>
            </a:pPr>
            <a:r>
              <a:rPr lang="en-GB" sz="1200" dirty="0" err="1" smtClean="0"/>
              <a:t>Jablensky</a:t>
            </a:r>
            <a:r>
              <a:rPr lang="en-GB" sz="1200" dirty="0" smtClean="0"/>
              <a:t> A: </a:t>
            </a:r>
            <a:r>
              <a:rPr lang="en-GB" sz="1200" b="1" dirty="0" smtClean="0"/>
              <a:t>Does psychiatry need an overarching concept of "mental disorder"?</a:t>
            </a:r>
            <a:r>
              <a:rPr lang="en-GB" sz="1200" dirty="0" smtClean="0"/>
              <a:t> </a:t>
            </a:r>
            <a:r>
              <a:rPr lang="en-GB" sz="1200" i="1" dirty="0" smtClean="0"/>
              <a:t>World Psychiatry </a:t>
            </a:r>
            <a:r>
              <a:rPr lang="en-GB" sz="1200" dirty="0" smtClean="0"/>
              <a:t>2007, </a:t>
            </a:r>
            <a:r>
              <a:rPr lang="en-GB" sz="1200" b="1" dirty="0" smtClean="0"/>
              <a:t>6:</a:t>
            </a:r>
            <a:r>
              <a:rPr lang="en-GB" sz="1200" dirty="0" smtClean="0"/>
              <a:t>157-158</a:t>
            </a:r>
            <a:r>
              <a:rPr lang="en-GB" sz="1400" dirty="0" smtClean="0"/>
              <a:t>.</a:t>
            </a:r>
            <a:endParaRPr lang="en-US" sz="1400" dirty="0" smtClean="0"/>
          </a:p>
        </p:txBody>
      </p:sp>
    </p:spTree>
    <p:extLst>
      <p:ext uri="{BB962C8B-B14F-4D97-AF65-F5344CB8AC3E}">
        <p14:creationId xmlns:p14="http://schemas.microsoft.com/office/powerpoint/2010/main" val="2741766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762000"/>
            <a:ext cx="9144000" cy="762000"/>
          </a:xfrm>
        </p:spPr>
        <p:txBody>
          <a:bodyPr/>
          <a:lstStyle/>
          <a:p>
            <a:pPr eaLnBrk="1" hangingPunct="1"/>
            <a:r>
              <a:rPr lang="en-US" altLang="en-US" sz="3200" dirty="0" smtClean="0"/>
              <a:t>A terminological and ontological problem (1) </a:t>
            </a:r>
          </a:p>
        </p:txBody>
      </p:sp>
      <p:sp>
        <p:nvSpPr>
          <p:cNvPr id="6147" name="Content Placeholder 2"/>
          <p:cNvSpPr>
            <a:spLocks noGrp="1"/>
          </p:cNvSpPr>
          <p:nvPr>
            <p:ph idx="1"/>
          </p:nvPr>
        </p:nvSpPr>
        <p:spPr/>
        <p:txBody>
          <a:bodyPr/>
          <a:lstStyle/>
          <a:p>
            <a:pPr marL="342900" lvl="1" indent="-342900" eaLnBrk="1" hangingPunct="1">
              <a:buFontTx/>
              <a:buChar char="•"/>
              <a:defRPr/>
            </a:pPr>
            <a:r>
              <a:rPr lang="en-GB" sz="3200" dirty="0" smtClean="0">
                <a:solidFill>
                  <a:schemeClr val="bg1"/>
                </a:solidFill>
              </a:rPr>
              <a:t>WHO: </a:t>
            </a:r>
            <a:r>
              <a:rPr lang="en-GB" sz="3200" i="1" dirty="0" smtClean="0">
                <a:solidFill>
                  <a:schemeClr val="bg1"/>
                </a:solidFill>
              </a:rPr>
              <a:t>Lexicon of psychiatric and mental health terms.</a:t>
            </a:r>
            <a:r>
              <a:rPr lang="en-GB" sz="3200" dirty="0" smtClean="0">
                <a:solidFill>
                  <a:schemeClr val="bg1"/>
                </a:solidFill>
              </a:rPr>
              <a:t> Second ed. Geneva: WHO; 1994.</a:t>
            </a:r>
            <a:r>
              <a:rPr lang="en-US" sz="3200" dirty="0" smtClean="0"/>
              <a:t> </a:t>
            </a:r>
          </a:p>
          <a:p>
            <a:pPr lvl="1" eaLnBrk="1" hangingPunct="1">
              <a:defRPr/>
            </a:pPr>
            <a:r>
              <a:rPr lang="en-US" sz="2400" dirty="0" smtClean="0"/>
              <a:t>‘</a:t>
            </a:r>
            <a:r>
              <a:rPr lang="en-US" sz="2400" u="sng" dirty="0" smtClean="0"/>
              <a:t>mental disorder’</a:t>
            </a:r>
            <a:r>
              <a:rPr lang="en-US" sz="2400" dirty="0" smtClean="0"/>
              <a:t>: </a:t>
            </a:r>
            <a:r>
              <a:rPr lang="en-US" sz="2400" i="1" dirty="0" smtClean="0"/>
              <a:t>an imprecise term designating any disorder of the mind, acquired or congenital</a:t>
            </a:r>
          </a:p>
          <a:p>
            <a:pPr lvl="1" eaLnBrk="1" hangingPunct="1">
              <a:defRPr/>
            </a:pPr>
            <a:r>
              <a:rPr lang="en-US" sz="2400" u="sng" dirty="0" smtClean="0"/>
              <a:t>organic mental disorder</a:t>
            </a:r>
            <a:r>
              <a:rPr lang="en-US" sz="2400" dirty="0" smtClean="0"/>
              <a:t>: </a:t>
            </a:r>
            <a:r>
              <a:rPr lang="en-US" sz="2400" i="1" dirty="0" smtClean="0"/>
              <a:t>a range of mental disorders grouped together on the basis of their having in common a demonstrable etiology in cerebral disease, brain injury, or other insult, leading to cerebral dysfunction</a:t>
            </a:r>
            <a:r>
              <a:rPr lang="en-US" sz="2400" dirty="0" smtClean="0"/>
              <a:t>.</a:t>
            </a:r>
          </a:p>
          <a:p>
            <a:pPr eaLnBrk="1" hangingPunct="1">
              <a:defRPr/>
            </a:pPr>
            <a:r>
              <a:rPr lang="en-US" dirty="0" smtClean="0"/>
              <a:t>Does WHO rule out the existence of mental disorders which are not due to brain disorder?</a:t>
            </a:r>
          </a:p>
        </p:txBody>
      </p:sp>
    </p:spTree>
    <p:extLst>
      <p:ext uri="{BB962C8B-B14F-4D97-AF65-F5344CB8AC3E}">
        <p14:creationId xmlns:p14="http://schemas.microsoft.com/office/powerpoint/2010/main" val="2660952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6" y="762000"/>
            <a:ext cx="9143104" cy="762000"/>
          </a:xfrm>
        </p:spPr>
        <p:txBody>
          <a:bodyPr/>
          <a:lstStyle/>
          <a:p>
            <a:r>
              <a:rPr lang="en-US" dirty="0" smtClean="0"/>
              <a:t>Worldwide prevalence of mental disorders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70904668"/>
              </p:ext>
            </p:extLst>
          </p:nvPr>
        </p:nvGraphicFramePr>
        <p:xfrm>
          <a:off x="152398" y="1524000"/>
          <a:ext cx="8839204" cy="4908203"/>
        </p:xfrm>
        <a:graphic>
          <a:graphicData uri="http://schemas.openxmlformats.org/drawingml/2006/table">
            <a:tbl>
              <a:tblPr>
                <a:tableStyleId>{5C22544A-7EE6-4342-B048-85BDC9FD1C3A}</a:tableStyleId>
              </a:tblPr>
              <a:tblGrid>
                <a:gridCol w="2590802">
                  <a:extLst>
                    <a:ext uri="{9D8B030D-6E8A-4147-A177-3AD203B41FA5}">
                      <a16:colId xmlns:a16="http://schemas.microsoft.com/office/drawing/2014/main" val="1777736569"/>
                    </a:ext>
                  </a:extLst>
                </a:gridCol>
                <a:gridCol w="2667000">
                  <a:extLst>
                    <a:ext uri="{9D8B030D-6E8A-4147-A177-3AD203B41FA5}">
                      <a16:colId xmlns:a16="http://schemas.microsoft.com/office/drawing/2014/main" val="1963617908"/>
                    </a:ext>
                  </a:extLst>
                </a:gridCol>
                <a:gridCol w="1676400">
                  <a:extLst>
                    <a:ext uri="{9D8B030D-6E8A-4147-A177-3AD203B41FA5}">
                      <a16:colId xmlns:a16="http://schemas.microsoft.com/office/drawing/2014/main" val="3817090568"/>
                    </a:ext>
                  </a:extLst>
                </a:gridCol>
                <a:gridCol w="1905002">
                  <a:extLst>
                    <a:ext uri="{9D8B030D-6E8A-4147-A177-3AD203B41FA5}">
                      <a16:colId xmlns:a16="http://schemas.microsoft.com/office/drawing/2014/main" val="295772150"/>
                    </a:ext>
                  </a:extLst>
                </a:gridCol>
              </a:tblGrid>
              <a:tr h="972307">
                <a:tc>
                  <a:txBody>
                    <a:bodyPr/>
                    <a:lstStyle/>
                    <a:p>
                      <a:pPr algn="ctr" fontAlgn="ctr"/>
                      <a:r>
                        <a:rPr lang="en-US" sz="1600" u="none" strike="noStrike" dirty="0">
                          <a:effectLst/>
                        </a:rPr>
                        <a:t>Disorder</a:t>
                      </a:r>
                      <a:endParaRPr lang="en-US" sz="1600" b="1"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Share of global population with disorder (2017</a:t>
                      </a:r>
                      <a:r>
                        <a:rPr lang="en-US" sz="1600" u="none" strike="noStrike" dirty="0" smtClean="0">
                          <a:effectLst/>
                        </a:rPr>
                        <a:t>) [</a:t>
                      </a:r>
                      <a:r>
                        <a:rPr lang="en-US" sz="1600" u="none" strike="noStrike" dirty="0">
                          <a:effectLst/>
                        </a:rPr>
                        <a:t>difference across countries]</a:t>
                      </a:r>
                      <a:endParaRPr lang="en-US" sz="1600" b="1"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Number of people with the disorder (2017)</a:t>
                      </a:r>
                      <a:endParaRPr lang="en-US" sz="1600" b="1" i="0" u="none" strike="noStrike">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Share of males:females with disorder (2017)</a:t>
                      </a:r>
                      <a:endParaRPr lang="en-US" sz="1600" b="1" i="0" u="none" strike="noStrike">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1458058"/>
                  </a:ext>
                </a:extLst>
              </a:tr>
              <a:tr h="488291">
                <a:tc>
                  <a:txBody>
                    <a:bodyPr/>
                    <a:lstStyle/>
                    <a:p>
                      <a:pPr algn="ctr" fontAlgn="ctr"/>
                      <a:r>
                        <a:rPr lang="en-US" sz="1600" u="sng" strike="noStrike" dirty="0">
                          <a:effectLst/>
                        </a:rPr>
                        <a:t>Any mental or substance use disorder</a:t>
                      </a:r>
                      <a:endParaRPr lang="en-US" sz="1600" b="0" i="0" u="sng" strike="noStrike" dirty="0">
                        <a:solidFill>
                          <a:srgbClr val="0563C1"/>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13%</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[11-18%]</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970 million</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12.6% males</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13.3% females</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418777"/>
                  </a:ext>
                </a:extLst>
              </a:tr>
              <a:tr h="488291">
                <a:tc>
                  <a:txBody>
                    <a:bodyPr/>
                    <a:lstStyle/>
                    <a:p>
                      <a:pPr algn="ctr" fontAlgn="ctr"/>
                      <a:r>
                        <a:rPr lang="en-US" sz="1600" u="sng" strike="noStrike" dirty="0">
                          <a:effectLst/>
                        </a:rPr>
                        <a:t>Depression</a:t>
                      </a:r>
                      <a:endParaRPr lang="en-US" sz="1600" b="0" i="0" u="sng" strike="noStrike" dirty="0">
                        <a:solidFill>
                          <a:srgbClr val="0563C1"/>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3.40%</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[2-6%]</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264 million</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2.7% males</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4.1% females</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6805203"/>
                  </a:ext>
                </a:extLst>
              </a:tr>
              <a:tr h="488291">
                <a:tc>
                  <a:txBody>
                    <a:bodyPr/>
                    <a:lstStyle/>
                    <a:p>
                      <a:pPr algn="ctr" fontAlgn="ctr"/>
                      <a:r>
                        <a:rPr lang="en-US" sz="1600" u="sng" strike="noStrike" dirty="0">
                          <a:effectLst/>
                        </a:rPr>
                        <a:t>Anxiety disorders</a:t>
                      </a:r>
                      <a:endParaRPr lang="en-US" sz="1600" b="0" i="0" u="sng" strike="noStrike" dirty="0">
                        <a:solidFill>
                          <a:srgbClr val="0563C1"/>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3.80%</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[2.5-7%]</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284 million</a:t>
                      </a:r>
                      <a:endParaRPr lang="en-US" sz="1600" b="0" i="0" u="none" strike="noStrike">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2.8% males</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4.7% females</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9882151"/>
                  </a:ext>
                </a:extLst>
              </a:tr>
              <a:tr h="488291">
                <a:tc>
                  <a:txBody>
                    <a:bodyPr/>
                    <a:lstStyle/>
                    <a:p>
                      <a:pPr algn="ctr" fontAlgn="ctr"/>
                      <a:r>
                        <a:rPr lang="en-US" sz="1600" u="sng" strike="noStrike" dirty="0">
                          <a:effectLst/>
                        </a:rPr>
                        <a:t>Bipolar disorder</a:t>
                      </a:r>
                      <a:endParaRPr lang="en-US" sz="1600" b="0" i="0" u="sng" strike="noStrike" dirty="0">
                        <a:solidFill>
                          <a:srgbClr val="0563C1"/>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0.60%</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[0.3-1.2%]</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46 million</a:t>
                      </a:r>
                      <a:endParaRPr lang="en-US" sz="1600" b="0" i="0" u="none" strike="noStrike">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0.55% males</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0.65% females</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8629368"/>
                  </a:ext>
                </a:extLst>
              </a:tr>
              <a:tr h="488745">
                <a:tc>
                  <a:txBody>
                    <a:bodyPr/>
                    <a:lstStyle/>
                    <a:p>
                      <a:pPr algn="ctr" fontAlgn="ctr"/>
                      <a:r>
                        <a:rPr lang="en-US" sz="1600" u="sng" strike="noStrike" dirty="0">
                          <a:effectLst/>
                        </a:rPr>
                        <a:t>Eating disorders </a:t>
                      </a:r>
                      <a:endParaRPr lang="en-US" sz="1600" b="0" i="0" u="sng" strike="noStrike" dirty="0">
                        <a:solidFill>
                          <a:srgbClr val="0563C1"/>
                        </a:solidFill>
                        <a:effectLst/>
                        <a:latin typeface="Calibri" panose="020F0502020204030204" pitchFamily="34" charset="0"/>
                      </a:endParaRPr>
                    </a:p>
                    <a:p>
                      <a:pPr algn="ctr" fontAlgn="ctr"/>
                      <a:r>
                        <a:rPr lang="en-US" sz="1600" u="sng" strike="noStrike" dirty="0">
                          <a:effectLst/>
                        </a:rPr>
                        <a:t>(clinical anorexia &amp; bulimia)</a:t>
                      </a:r>
                      <a:endParaRPr lang="en-US" sz="1600" b="0" i="0" u="sng" strike="noStrike" dirty="0">
                        <a:solidFill>
                          <a:srgbClr val="0563C1"/>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0.20%</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[0.1-1%]</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16 million</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0.13% males</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0.29% females</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255923"/>
                  </a:ext>
                </a:extLst>
              </a:tr>
              <a:tr h="488291">
                <a:tc>
                  <a:txBody>
                    <a:bodyPr/>
                    <a:lstStyle/>
                    <a:p>
                      <a:pPr algn="ctr" fontAlgn="ctr"/>
                      <a:r>
                        <a:rPr lang="en-US" sz="1600" u="sng" strike="noStrike" dirty="0">
                          <a:effectLst/>
                        </a:rPr>
                        <a:t>Schizophrenia</a:t>
                      </a:r>
                      <a:endParaRPr lang="en-US" sz="1600" b="0" i="0" u="sng" strike="noStrike" dirty="0">
                        <a:solidFill>
                          <a:srgbClr val="0563C1"/>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0.30%</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[0.2-0.4%]</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20 million</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0.26% males</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0.25% females</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44894"/>
                  </a:ext>
                </a:extLst>
              </a:tr>
              <a:tr h="488291">
                <a:tc>
                  <a:txBody>
                    <a:bodyPr/>
                    <a:lstStyle/>
                    <a:p>
                      <a:pPr algn="ctr" fontAlgn="ctr"/>
                      <a:r>
                        <a:rPr lang="en-US" sz="1600" u="sng" strike="noStrike" dirty="0">
                          <a:effectLst/>
                        </a:rPr>
                        <a:t>Alcohol use disorder</a:t>
                      </a:r>
                      <a:endParaRPr lang="en-US" sz="1600" b="0" i="0" u="sng" strike="noStrike" dirty="0">
                        <a:solidFill>
                          <a:srgbClr val="0563C1"/>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1.40%</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[0.5-5%]</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107 million</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 males</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0.8% females</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8878453"/>
                  </a:ext>
                </a:extLst>
              </a:tr>
              <a:tr h="488291">
                <a:tc>
                  <a:txBody>
                    <a:bodyPr/>
                    <a:lstStyle/>
                    <a:p>
                      <a:pPr algn="ctr" fontAlgn="ctr"/>
                      <a:r>
                        <a:rPr lang="en-US" sz="1600" u="sng" strike="noStrike" dirty="0">
                          <a:effectLst/>
                        </a:rPr>
                        <a:t>Drug use disorder (excluding alcohol)</a:t>
                      </a:r>
                      <a:endParaRPr lang="en-US" sz="1600" b="0" i="0" u="sng" strike="noStrike" dirty="0">
                        <a:solidFill>
                          <a:srgbClr val="0563C1"/>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0.90%</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[0.4-3.5%]</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71 million</a:t>
                      </a:r>
                      <a:endParaRPr lang="en-US" sz="1600" b="0" i="0" u="none" strike="noStrike">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1.3% males</a:t>
                      </a:r>
                      <a:endParaRPr lang="en-US" sz="1600" b="0" i="0" u="none" strike="noStrike" dirty="0">
                        <a:solidFill>
                          <a:srgbClr val="1D3D63"/>
                        </a:solidFill>
                        <a:effectLst/>
                        <a:latin typeface="Calibri" panose="020F0502020204030204" pitchFamily="34" charset="0"/>
                      </a:endParaRPr>
                    </a:p>
                    <a:p>
                      <a:pPr algn="ctr" fontAlgn="ctr"/>
                      <a:r>
                        <a:rPr lang="en-US" sz="1600" u="none" strike="noStrike" dirty="0">
                          <a:effectLst/>
                        </a:rPr>
                        <a:t>0.6% females</a:t>
                      </a:r>
                      <a:endParaRPr lang="en-US" sz="1600" b="0" i="0" u="none" strike="noStrike" dirty="0">
                        <a:solidFill>
                          <a:srgbClr val="1D3D63"/>
                        </a:solidFill>
                        <a:effectLst/>
                        <a:latin typeface="Calibri" panose="020F0502020204030204" pitchFamily="34" charset="0"/>
                      </a:endParaRPr>
                    </a:p>
                  </a:txBody>
                  <a:tcPr marL="4307" marR="4307" marT="43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971111"/>
                  </a:ext>
                </a:extLst>
              </a:tr>
            </a:tbl>
          </a:graphicData>
        </a:graphic>
      </p:graphicFrame>
      <p:sp>
        <p:nvSpPr>
          <p:cNvPr id="4" name="Slide Number Placeholder 3"/>
          <p:cNvSpPr>
            <a:spLocks noGrp="1"/>
          </p:cNvSpPr>
          <p:nvPr>
            <p:ph type="sldNum" sz="quarter" idx="10"/>
          </p:nvPr>
        </p:nvSpPr>
        <p:spPr/>
        <p:txBody>
          <a:bodyPr/>
          <a:lstStyle/>
          <a:p>
            <a:fld id="{3F956F3D-4874-4710-ABA7-FE6B39A14FEE}" type="slidenum">
              <a:rPr lang="en-US" smtClean="0"/>
              <a:pPr/>
              <a:t>4</a:t>
            </a:fld>
            <a:endParaRPr lang="en-US"/>
          </a:p>
        </p:txBody>
      </p:sp>
      <p:sp>
        <p:nvSpPr>
          <p:cNvPr id="8" name="Rectangle 7"/>
          <p:cNvSpPr/>
          <p:nvPr/>
        </p:nvSpPr>
        <p:spPr>
          <a:xfrm>
            <a:off x="6324600" y="6611779"/>
            <a:ext cx="2743200" cy="246221"/>
          </a:xfrm>
          <a:prstGeom prst="rect">
            <a:avLst/>
          </a:prstGeom>
        </p:spPr>
        <p:txBody>
          <a:bodyPr wrap="square">
            <a:spAutoFit/>
          </a:bodyPr>
          <a:lstStyle/>
          <a:p>
            <a:pPr algn="r"/>
            <a:r>
              <a:rPr lang="en-US" sz="1000" b="0" dirty="0">
                <a:solidFill>
                  <a:schemeClr val="bg1"/>
                </a:solidFill>
              </a:rPr>
              <a:t>https://ourworldindata.org/mental-health</a:t>
            </a:r>
          </a:p>
        </p:txBody>
      </p:sp>
    </p:spTree>
    <p:extLst>
      <p:ext uri="{BB962C8B-B14F-4D97-AF65-F5344CB8AC3E}">
        <p14:creationId xmlns:p14="http://schemas.microsoft.com/office/powerpoint/2010/main" val="4176708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0" y="762000"/>
            <a:ext cx="9144000" cy="762000"/>
          </a:xfrm>
        </p:spPr>
        <p:txBody>
          <a:bodyPr/>
          <a:lstStyle/>
          <a:p>
            <a:r>
              <a:rPr lang="nl-BE" altLang="en-US" sz="3200" dirty="0" smtClean="0"/>
              <a:t>The </a:t>
            </a:r>
            <a:r>
              <a:rPr lang="nl-BE" altLang="en-US" sz="3200" dirty="0" err="1" smtClean="0"/>
              <a:t>old</a:t>
            </a:r>
            <a:r>
              <a:rPr lang="nl-BE" altLang="en-US" sz="3200" dirty="0" smtClean="0"/>
              <a:t> </a:t>
            </a:r>
            <a:r>
              <a:rPr lang="nl-BE" altLang="en-US" sz="3200" dirty="0" err="1" smtClean="0"/>
              <a:t>debate</a:t>
            </a:r>
            <a:r>
              <a:rPr lang="nl-BE" altLang="en-US" sz="3200" dirty="0" smtClean="0"/>
              <a:t> on </a:t>
            </a:r>
            <a:r>
              <a:rPr lang="nl-BE" altLang="en-US" sz="3200" dirty="0" err="1" smtClean="0"/>
              <a:t>the</a:t>
            </a:r>
            <a:r>
              <a:rPr lang="nl-BE" altLang="en-US" sz="3200" dirty="0" smtClean="0"/>
              <a:t> “</a:t>
            </a:r>
            <a:r>
              <a:rPr lang="nl-BE" altLang="en-US" sz="3200" i="1" dirty="0" smtClean="0"/>
              <a:t>body-mind </a:t>
            </a:r>
            <a:r>
              <a:rPr lang="nl-BE" altLang="en-US" sz="3200" i="1" dirty="0" err="1" smtClean="0"/>
              <a:t>problem</a:t>
            </a:r>
            <a:r>
              <a:rPr lang="nl-BE" altLang="en-US" sz="3200" dirty="0" smtClean="0"/>
              <a:t>”…</a:t>
            </a:r>
            <a:endParaRPr lang="en-US" altLang="en-US" sz="3200" dirty="0" smtClean="0"/>
          </a:p>
        </p:txBody>
      </p:sp>
      <p:sp>
        <p:nvSpPr>
          <p:cNvPr id="18435" name="Rectangle 3"/>
          <p:cNvSpPr>
            <a:spLocks noGrp="1" noChangeArrowheads="1"/>
          </p:cNvSpPr>
          <p:nvPr>
            <p:ph idx="1"/>
          </p:nvPr>
        </p:nvSpPr>
        <p:spPr/>
        <p:txBody>
          <a:bodyPr/>
          <a:lstStyle/>
          <a:p>
            <a:pPr>
              <a:lnSpc>
                <a:spcPct val="90000"/>
              </a:lnSpc>
            </a:pPr>
            <a:r>
              <a:rPr lang="en-US" altLang="en-US" sz="2800" b="1" i="1" smtClean="0"/>
              <a:t>Dualis</a:t>
            </a:r>
            <a:r>
              <a:rPr lang="nl-BE" altLang="en-US" sz="2800" b="1" i="1" smtClean="0"/>
              <a:t>tic views in Philosophy of Mind</a:t>
            </a:r>
            <a:r>
              <a:rPr lang="nl-BE" altLang="en-US" sz="2800" smtClean="0"/>
              <a:t>:</a:t>
            </a:r>
          </a:p>
          <a:p>
            <a:pPr lvl="1">
              <a:lnSpc>
                <a:spcPct val="90000"/>
              </a:lnSpc>
            </a:pPr>
            <a:r>
              <a:rPr lang="en-US" altLang="en-US" sz="2400" smtClean="0"/>
              <a:t>asserts the separate existence of mind and body</a:t>
            </a:r>
            <a:endParaRPr lang="nl-BE" altLang="en-US" sz="2400" smtClean="0"/>
          </a:p>
          <a:p>
            <a:pPr lvl="1">
              <a:lnSpc>
                <a:spcPct val="90000"/>
              </a:lnSpc>
            </a:pPr>
            <a:r>
              <a:rPr lang="nl-BE" altLang="en-US" sz="2400" smtClean="0"/>
              <a:t>comes in various flavours:</a:t>
            </a:r>
          </a:p>
          <a:p>
            <a:pPr lvl="2">
              <a:lnSpc>
                <a:spcPct val="90000"/>
              </a:lnSpc>
            </a:pPr>
            <a:r>
              <a:rPr lang="en-US" altLang="en-US" sz="2000" smtClean="0"/>
              <a:t>Ontological dualism </a:t>
            </a:r>
            <a:endParaRPr lang="nl-BE" altLang="en-US" sz="2000" smtClean="0"/>
          </a:p>
          <a:p>
            <a:pPr lvl="3">
              <a:lnSpc>
                <a:spcPct val="90000"/>
              </a:lnSpc>
              <a:spcBef>
                <a:spcPct val="10000"/>
              </a:spcBef>
            </a:pPr>
            <a:r>
              <a:rPr lang="en-US" altLang="en-US" sz="1800" smtClean="0"/>
              <a:t>Substance dualism </a:t>
            </a:r>
            <a:endParaRPr lang="nl-BE" altLang="en-US" sz="1800" smtClean="0"/>
          </a:p>
          <a:p>
            <a:pPr lvl="3">
              <a:lnSpc>
                <a:spcPct val="90000"/>
              </a:lnSpc>
              <a:spcBef>
                <a:spcPct val="10000"/>
              </a:spcBef>
            </a:pPr>
            <a:r>
              <a:rPr lang="nl-BE" altLang="en-US" sz="1800" smtClean="0"/>
              <a:t>P</a:t>
            </a:r>
            <a:r>
              <a:rPr lang="en-US" altLang="en-US" sz="1800" smtClean="0"/>
              <a:t>roperty dualism </a:t>
            </a:r>
            <a:endParaRPr lang="nl-BE" altLang="en-US" sz="1800" smtClean="0"/>
          </a:p>
          <a:p>
            <a:pPr lvl="3">
              <a:lnSpc>
                <a:spcPct val="90000"/>
              </a:lnSpc>
              <a:spcBef>
                <a:spcPct val="10000"/>
              </a:spcBef>
            </a:pPr>
            <a:r>
              <a:rPr lang="nl-BE" altLang="en-US" sz="1800" smtClean="0"/>
              <a:t>P</a:t>
            </a:r>
            <a:r>
              <a:rPr lang="en-US" altLang="en-US" sz="1800" smtClean="0"/>
              <a:t>redicate dualism</a:t>
            </a:r>
            <a:endParaRPr lang="nl-BE" altLang="en-US" sz="1800" smtClean="0"/>
          </a:p>
          <a:p>
            <a:pPr lvl="2">
              <a:lnSpc>
                <a:spcPct val="90000"/>
              </a:lnSpc>
            </a:pPr>
            <a:r>
              <a:rPr lang="nl-BE" altLang="en-US" sz="2000" smtClean="0"/>
              <a:t>Interaction dualism</a:t>
            </a:r>
          </a:p>
          <a:p>
            <a:pPr>
              <a:lnSpc>
                <a:spcPct val="90000"/>
              </a:lnSpc>
            </a:pPr>
            <a:r>
              <a:rPr lang="nl-BE" altLang="en-US" sz="2800" smtClean="0"/>
              <a:t>Monistic </a:t>
            </a:r>
            <a:r>
              <a:rPr lang="nl-BE" altLang="en-US" sz="2800" b="1" i="1" smtClean="0"/>
              <a:t>views in Philosophy of Mind</a:t>
            </a:r>
            <a:r>
              <a:rPr lang="nl-BE" altLang="en-US" sz="2800" smtClean="0"/>
              <a:t>:</a:t>
            </a:r>
          </a:p>
          <a:p>
            <a:pPr lvl="2">
              <a:lnSpc>
                <a:spcPct val="90000"/>
              </a:lnSpc>
              <a:spcBef>
                <a:spcPct val="10000"/>
              </a:spcBef>
            </a:pPr>
            <a:r>
              <a:rPr lang="nl-BE" altLang="en-US" sz="2000" smtClean="0"/>
              <a:t>Behaviourism</a:t>
            </a:r>
          </a:p>
          <a:p>
            <a:pPr lvl="2">
              <a:lnSpc>
                <a:spcPct val="90000"/>
              </a:lnSpc>
              <a:spcBef>
                <a:spcPct val="10000"/>
              </a:spcBef>
            </a:pPr>
            <a:r>
              <a:rPr lang="nl-BE" altLang="en-US" sz="2000" smtClean="0"/>
              <a:t>Identity theory</a:t>
            </a:r>
          </a:p>
          <a:p>
            <a:pPr lvl="2">
              <a:lnSpc>
                <a:spcPct val="90000"/>
              </a:lnSpc>
              <a:spcBef>
                <a:spcPct val="10000"/>
              </a:spcBef>
            </a:pPr>
            <a:r>
              <a:rPr lang="nl-BE" altLang="en-US" sz="2000" smtClean="0"/>
              <a:t>Functionalism</a:t>
            </a:r>
          </a:p>
          <a:p>
            <a:pPr lvl="2">
              <a:lnSpc>
                <a:spcPct val="90000"/>
              </a:lnSpc>
              <a:spcBef>
                <a:spcPct val="10000"/>
              </a:spcBef>
            </a:pPr>
            <a:r>
              <a:rPr lang="nl-BE" altLang="en-US" sz="2000" smtClean="0"/>
              <a:t>Non-reductive physicalism</a:t>
            </a:r>
          </a:p>
          <a:p>
            <a:pPr>
              <a:lnSpc>
                <a:spcPct val="90000"/>
              </a:lnSpc>
              <a:spcBef>
                <a:spcPct val="10000"/>
              </a:spcBef>
            </a:pPr>
            <a:r>
              <a:rPr lang="nl-BE" altLang="en-US" sz="2800" smtClean="0"/>
              <a:t>… </a:t>
            </a:r>
            <a:endParaRPr lang="en-US" altLang="en-US" sz="2800" smtClean="0"/>
          </a:p>
        </p:txBody>
      </p:sp>
    </p:spTree>
    <p:extLst>
      <p:ext uri="{BB962C8B-B14F-4D97-AF65-F5344CB8AC3E}">
        <p14:creationId xmlns:p14="http://schemas.microsoft.com/office/powerpoint/2010/main" val="3848920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r>
              <a:rPr lang="nl-BE" altLang="en-US" smtClean="0"/>
              <a:t>… and its impact on Psychiatry</a:t>
            </a:r>
            <a:endParaRPr lang="en-US" altLang="en-US" smtClean="0"/>
          </a:p>
        </p:txBody>
      </p:sp>
      <p:sp>
        <p:nvSpPr>
          <p:cNvPr id="19459" name="Rectangle 3"/>
          <p:cNvSpPr>
            <a:spLocks noGrp="1" noChangeArrowheads="1"/>
          </p:cNvSpPr>
          <p:nvPr>
            <p:ph idx="1"/>
          </p:nvPr>
        </p:nvSpPr>
        <p:spPr/>
        <p:txBody>
          <a:bodyPr/>
          <a:lstStyle/>
          <a:p>
            <a:pPr marL="187325" indent="-187325" algn="just"/>
            <a:r>
              <a:rPr lang="en-US" altLang="en-US" sz="2000" i="1" dirty="0" smtClean="0"/>
              <a:t>Mental health professionals</a:t>
            </a:r>
            <a:r>
              <a:rPr lang="nl-BE" altLang="en-US" sz="2000" i="1" dirty="0" smtClean="0"/>
              <a:t> </a:t>
            </a:r>
            <a:r>
              <a:rPr lang="en-US" altLang="en-US" sz="2000" i="1" dirty="0" smtClean="0"/>
              <a:t>continue to employ a mind-brain dichotomy</a:t>
            </a:r>
            <a:r>
              <a:rPr lang="nl-BE" altLang="en-US" sz="2000" i="1" dirty="0" smtClean="0"/>
              <a:t> </a:t>
            </a:r>
            <a:r>
              <a:rPr lang="en-US" altLang="en-US" sz="2000" i="1" dirty="0" smtClean="0"/>
              <a:t>when reasoning about clinical</a:t>
            </a:r>
            <a:r>
              <a:rPr lang="nl-BE" altLang="en-US" sz="2000" i="1" dirty="0" smtClean="0"/>
              <a:t> </a:t>
            </a:r>
            <a:r>
              <a:rPr lang="en-US" altLang="en-US" sz="2000" i="1" dirty="0" smtClean="0"/>
              <a:t>cases. </a:t>
            </a:r>
            <a:endParaRPr lang="nl-BE" altLang="en-US" sz="2000" i="1" dirty="0" smtClean="0"/>
          </a:p>
          <a:p>
            <a:pPr marL="187325" indent="-187325" algn="just"/>
            <a:r>
              <a:rPr lang="en-US" altLang="en-US" sz="2000" i="1" dirty="0" smtClean="0"/>
              <a:t>The more a behavioral problem is</a:t>
            </a:r>
            <a:r>
              <a:rPr lang="nl-BE" altLang="en-US" sz="2000" i="1" dirty="0" smtClean="0"/>
              <a:t> </a:t>
            </a:r>
            <a:r>
              <a:rPr lang="en-US" altLang="en-US" sz="2000" i="1" dirty="0" smtClean="0"/>
              <a:t>seen as originating in “psychological”</a:t>
            </a:r>
            <a:r>
              <a:rPr lang="nl-BE" altLang="en-US" sz="2000" i="1" dirty="0" smtClean="0"/>
              <a:t> </a:t>
            </a:r>
            <a:r>
              <a:rPr lang="en-US" altLang="en-US" sz="2000" i="1" dirty="0" smtClean="0"/>
              <a:t>processes, the more a patient tends to be</a:t>
            </a:r>
            <a:r>
              <a:rPr lang="nl-BE" altLang="en-US" sz="2000" i="1" dirty="0" smtClean="0"/>
              <a:t> </a:t>
            </a:r>
            <a:r>
              <a:rPr lang="en-US" altLang="en-US" sz="2000" i="1" dirty="0" smtClean="0"/>
              <a:t>viewed as responsible and blameworthy</a:t>
            </a:r>
            <a:r>
              <a:rPr lang="nl-BE" altLang="en-US" sz="2000" i="1" dirty="0" smtClean="0"/>
              <a:t> </a:t>
            </a:r>
            <a:r>
              <a:rPr lang="en-US" altLang="en-US" sz="2000" i="1" dirty="0" smtClean="0"/>
              <a:t>for his or her symptoms; </a:t>
            </a:r>
            <a:endParaRPr lang="nl-BE" altLang="en-US" sz="2000" i="1" dirty="0" smtClean="0"/>
          </a:p>
          <a:p>
            <a:pPr marL="187325" indent="-187325" algn="just"/>
            <a:r>
              <a:rPr lang="en-US" altLang="en-US" sz="2000" i="1" dirty="0" smtClean="0"/>
              <a:t>conversely, the</a:t>
            </a:r>
            <a:r>
              <a:rPr lang="nl-BE" altLang="en-US" sz="2000" i="1" dirty="0" smtClean="0"/>
              <a:t> </a:t>
            </a:r>
            <a:r>
              <a:rPr lang="en-US" altLang="en-US" sz="2000" i="1" dirty="0" smtClean="0"/>
              <a:t>more behaviors are attributed to neurobiological</a:t>
            </a:r>
            <a:r>
              <a:rPr lang="nl-BE" altLang="en-US" sz="2000" i="1" dirty="0" smtClean="0"/>
              <a:t> </a:t>
            </a:r>
            <a:r>
              <a:rPr lang="en-US" altLang="en-US" sz="2000" i="1" dirty="0" smtClean="0"/>
              <a:t>causes, the less likely patients</a:t>
            </a:r>
            <a:r>
              <a:rPr lang="nl-BE" altLang="en-US" sz="2000" i="1" dirty="0" smtClean="0"/>
              <a:t> </a:t>
            </a:r>
            <a:r>
              <a:rPr lang="en-US" altLang="en-US" sz="2000" i="1" dirty="0" smtClean="0"/>
              <a:t>are to be viewed as responsible and</a:t>
            </a:r>
            <a:r>
              <a:rPr lang="nl-BE" altLang="en-US" sz="2000" i="1" dirty="0" smtClean="0"/>
              <a:t> </a:t>
            </a:r>
            <a:r>
              <a:rPr lang="en-US" altLang="en-US" sz="2000" i="1" dirty="0" smtClean="0"/>
              <a:t>blameworthy.</a:t>
            </a:r>
          </a:p>
        </p:txBody>
      </p:sp>
      <p:sp>
        <p:nvSpPr>
          <p:cNvPr id="19460" name="Rectangle 4"/>
          <p:cNvSpPr>
            <a:spLocks noChangeArrowheads="1"/>
          </p:cNvSpPr>
          <p:nvPr/>
        </p:nvSpPr>
        <p:spPr bwMode="auto">
          <a:xfrm>
            <a:off x="228600" y="4267200"/>
            <a:ext cx="8686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600">
                <a:solidFill>
                  <a:schemeClr val="bg1"/>
                </a:solidFill>
              </a:rPr>
              <a:t>Miresco</a:t>
            </a:r>
            <a:r>
              <a:rPr lang="nl-BE" altLang="en-US" sz="1600">
                <a:solidFill>
                  <a:schemeClr val="bg1"/>
                </a:solidFill>
              </a:rPr>
              <a:t> MJ</a:t>
            </a:r>
            <a:r>
              <a:rPr lang="en-US" altLang="en-US" sz="1600">
                <a:solidFill>
                  <a:schemeClr val="bg1"/>
                </a:solidFill>
              </a:rPr>
              <a:t>, Kirmayer</a:t>
            </a:r>
            <a:r>
              <a:rPr lang="nl-BE" altLang="en-US" sz="1600">
                <a:solidFill>
                  <a:schemeClr val="bg1"/>
                </a:solidFill>
              </a:rPr>
              <a:t> LJ.</a:t>
            </a:r>
          </a:p>
          <a:p>
            <a:pPr algn="r" eaLnBrk="1" hangingPunct="1"/>
            <a:r>
              <a:rPr lang="en-US" altLang="en-US" sz="1600">
                <a:solidFill>
                  <a:schemeClr val="bg1"/>
                </a:solidFill>
              </a:rPr>
              <a:t>The Persistence of Mind-Brain Dualism in Psychiatric</a:t>
            </a:r>
            <a:r>
              <a:rPr lang="nl-BE" altLang="en-US" sz="1600">
                <a:solidFill>
                  <a:schemeClr val="bg1"/>
                </a:solidFill>
              </a:rPr>
              <a:t> </a:t>
            </a:r>
            <a:r>
              <a:rPr lang="en-US" altLang="en-US" sz="1600">
                <a:solidFill>
                  <a:schemeClr val="bg1"/>
                </a:solidFill>
              </a:rPr>
              <a:t>Reasoning About Clinical Scenarios</a:t>
            </a:r>
            <a:r>
              <a:rPr lang="nl-BE" altLang="en-US" sz="1600">
                <a:solidFill>
                  <a:schemeClr val="bg1"/>
                </a:solidFill>
              </a:rPr>
              <a:t>. </a:t>
            </a:r>
          </a:p>
          <a:p>
            <a:pPr algn="r" eaLnBrk="1" hangingPunct="1"/>
            <a:r>
              <a:rPr lang="en-US" altLang="en-US" sz="1600">
                <a:solidFill>
                  <a:schemeClr val="bg1"/>
                </a:solidFill>
              </a:rPr>
              <a:t>Am J Psychiatry 2006; 163:913–918</a:t>
            </a:r>
          </a:p>
        </p:txBody>
      </p:sp>
      <p:sp>
        <p:nvSpPr>
          <p:cNvPr id="423941" name="Rectangle 5"/>
          <p:cNvSpPr>
            <a:spLocks noChangeArrowheads="1"/>
          </p:cNvSpPr>
          <p:nvPr/>
        </p:nvSpPr>
        <p:spPr bwMode="auto">
          <a:xfrm>
            <a:off x="304800" y="4953000"/>
            <a:ext cx="883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65175"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just" eaLnBrk="1" hangingPunct="1">
              <a:lnSpc>
                <a:spcPct val="90000"/>
              </a:lnSpc>
              <a:spcBef>
                <a:spcPct val="20000"/>
              </a:spcBef>
              <a:buFontTx/>
              <a:buChar char="•"/>
            </a:pPr>
            <a:r>
              <a:rPr lang="nl-BE" altLang="en-US" sz="2400" b="0" dirty="0">
                <a:solidFill>
                  <a:srgbClr val="EBE6FC"/>
                </a:solidFill>
              </a:rPr>
              <a:t>  But:</a:t>
            </a:r>
          </a:p>
          <a:p>
            <a:pPr lvl="1" algn="just" eaLnBrk="1" hangingPunct="1">
              <a:lnSpc>
                <a:spcPct val="90000"/>
              </a:lnSpc>
              <a:spcBef>
                <a:spcPct val="20000"/>
              </a:spcBef>
              <a:buFontTx/>
              <a:buChar char="•"/>
            </a:pPr>
            <a:r>
              <a:rPr lang="nl-BE" altLang="en-US" sz="2400" b="0" dirty="0" err="1">
                <a:solidFill>
                  <a:srgbClr val="EBE6FC"/>
                </a:solidFill>
              </a:rPr>
              <a:t>Conducted</a:t>
            </a:r>
            <a:r>
              <a:rPr lang="nl-BE" altLang="en-US" sz="2400" b="0" dirty="0">
                <a:solidFill>
                  <a:srgbClr val="EBE6FC"/>
                </a:solidFill>
              </a:rPr>
              <a:t> in </a:t>
            </a:r>
            <a:r>
              <a:rPr lang="nl-BE" altLang="en-US" sz="2400" b="0" dirty="0" err="1">
                <a:solidFill>
                  <a:srgbClr val="EBE6FC"/>
                </a:solidFill>
              </a:rPr>
              <a:t>one</a:t>
            </a:r>
            <a:r>
              <a:rPr lang="nl-BE" altLang="en-US" sz="2400" b="0" dirty="0">
                <a:solidFill>
                  <a:srgbClr val="EBE6FC"/>
                </a:solidFill>
              </a:rPr>
              <a:t> </a:t>
            </a:r>
            <a:r>
              <a:rPr lang="nl-BE" altLang="en-US" sz="2400" b="0" dirty="0" err="1" smtClean="0">
                <a:solidFill>
                  <a:srgbClr val="EBE6FC"/>
                </a:solidFill>
              </a:rPr>
              <a:t>institution</a:t>
            </a:r>
            <a:r>
              <a:rPr lang="nl-BE" altLang="en-US" sz="2400" b="0" dirty="0" smtClean="0">
                <a:solidFill>
                  <a:srgbClr val="EBE6FC"/>
                </a:solidFill>
              </a:rPr>
              <a:t>.</a:t>
            </a:r>
            <a:endParaRPr lang="nl-BE" altLang="en-US" sz="2400" b="0" dirty="0">
              <a:solidFill>
                <a:srgbClr val="EBE6FC"/>
              </a:solidFill>
            </a:endParaRPr>
          </a:p>
          <a:p>
            <a:pPr lvl="1" algn="just" eaLnBrk="1" hangingPunct="1">
              <a:lnSpc>
                <a:spcPct val="90000"/>
              </a:lnSpc>
              <a:spcBef>
                <a:spcPct val="20000"/>
              </a:spcBef>
              <a:buFontTx/>
              <a:buChar char="•"/>
            </a:pPr>
            <a:r>
              <a:rPr lang="nl-BE" altLang="en-US" sz="2400" b="0" dirty="0" err="1">
                <a:solidFill>
                  <a:srgbClr val="EBE6FC"/>
                </a:solidFill>
              </a:rPr>
              <a:t>Based</a:t>
            </a:r>
            <a:r>
              <a:rPr lang="nl-BE" altLang="en-US" sz="2400" b="0" dirty="0">
                <a:solidFill>
                  <a:srgbClr val="EBE6FC"/>
                </a:solidFill>
              </a:rPr>
              <a:t> on a questionnaire </a:t>
            </a:r>
            <a:r>
              <a:rPr lang="nl-BE" altLang="en-US" sz="2400" b="0" dirty="0" err="1">
                <a:solidFill>
                  <a:srgbClr val="EBE6FC"/>
                </a:solidFill>
              </a:rPr>
              <a:t>with</a:t>
            </a:r>
            <a:r>
              <a:rPr lang="nl-BE" altLang="en-US" sz="2400" b="0" dirty="0">
                <a:solidFill>
                  <a:srgbClr val="EBE6FC"/>
                </a:solidFill>
              </a:rPr>
              <a:t> </a:t>
            </a:r>
            <a:r>
              <a:rPr lang="nl-BE" altLang="en-US" sz="2400" b="0" dirty="0" err="1">
                <a:solidFill>
                  <a:srgbClr val="EBE6FC"/>
                </a:solidFill>
              </a:rPr>
              <a:t>voluntary</a:t>
            </a:r>
            <a:r>
              <a:rPr lang="nl-BE" altLang="en-US" sz="2400" b="0" dirty="0">
                <a:solidFill>
                  <a:srgbClr val="EBE6FC"/>
                </a:solidFill>
              </a:rPr>
              <a:t> </a:t>
            </a:r>
            <a:r>
              <a:rPr lang="nl-BE" altLang="en-US" sz="2400" b="0" dirty="0" err="1" smtClean="0">
                <a:solidFill>
                  <a:srgbClr val="EBE6FC"/>
                </a:solidFill>
              </a:rPr>
              <a:t>submission</a:t>
            </a:r>
            <a:r>
              <a:rPr lang="nl-BE" altLang="en-US" sz="2400" b="0" dirty="0" smtClean="0">
                <a:solidFill>
                  <a:srgbClr val="EBE6FC"/>
                </a:solidFill>
              </a:rPr>
              <a:t>, </a:t>
            </a:r>
            <a:r>
              <a:rPr lang="nl-BE" altLang="en-US" sz="2400" b="0" dirty="0" err="1" smtClean="0">
                <a:solidFill>
                  <a:srgbClr val="EBE6FC"/>
                </a:solidFill>
              </a:rPr>
              <a:t>thus</a:t>
            </a:r>
            <a:r>
              <a:rPr lang="nl-BE" altLang="en-US" sz="2400" b="0" dirty="0" smtClean="0">
                <a:solidFill>
                  <a:srgbClr val="EBE6FC"/>
                </a:solidFill>
              </a:rPr>
              <a:t> </a:t>
            </a:r>
            <a:r>
              <a:rPr lang="nl-BE" altLang="en-US" sz="2400" b="0" dirty="0">
                <a:solidFill>
                  <a:srgbClr val="EBE6FC"/>
                </a:solidFill>
              </a:rPr>
              <a:t>risk </a:t>
            </a:r>
            <a:r>
              <a:rPr lang="nl-BE" altLang="en-US" sz="2400" b="0" dirty="0" err="1">
                <a:solidFill>
                  <a:srgbClr val="EBE6FC"/>
                </a:solidFill>
              </a:rPr>
              <a:t>for</a:t>
            </a:r>
            <a:r>
              <a:rPr lang="nl-BE" altLang="en-US" sz="2400" b="0" dirty="0">
                <a:solidFill>
                  <a:srgbClr val="EBE6FC"/>
                </a:solidFill>
              </a:rPr>
              <a:t> major </a:t>
            </a:r>
            <a:r>
              <a:rPr lang="nl-BE" altLang="en-US" sz="2400" b="0" dirty="0" smtClean="0">
                <a:solidFill>
                  <a:srgbClr val="EBE6FC"/>
                </a:solidFill>
              </a:rPr>
              <a:t>bias.</a:t>
            </a:r>
            <a:endParaRPr lang="nl-BE" altLang="en-US" sz="2400" b="0" dirty="0">
              <a:solidFill>
                <a:srgbClr val="EBE6FC"/>
              </a:solidFill>
            </a:endParaRPr>
          </a:p>
        </p:txBody>
      </p:sp>
    </p:spTree>
    <p:extLst>
      <p:ext uri="{BB962C8B-B14F-4D97-AF65-F5344CB8AC3E}">
        <p14:creationId xmlns:p14="http://schemas.microsoft.com/office/powerpoint/2010/main" val="1131735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3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200" dirty="0" smtClean="0"/>
              <a:t>A terminological and ontological problem (2)</a:t>
            </a:r>
          </a:p>
        </p:txBody>
      </p:sp>
      <p:sp>
        <p:nvSpPr>
          <p:cNvPr id="25603" name="Content Placeholder 2"/>
          <p:cNvSpPr>
            <a:spLocks noGrp="1"/>
          </p:cNvSpPr>
          <p:nvPr>
            <p:ph idx="1"/>
          </p:nvPr>
        </p:nvSpPr>
        <p:spPr>
          <a:xfrm>
            <a:off x="228600" y="2209800"/>
            <a:ext cx="8686800" cy="4419600"/>
          </a:xfrm>
        </p:spPr>
        <p:txBody>
          <a:bodyPr/>
          <a:lstStyle/>
          <a:p>
            <a:r>
              <a:rPr lang="en-US" altLang="en-US" i="1" dirty="0" smtClean="0"/>
              <a:t>Adoption of a generic, presumably universal, definition of "mental disorder" would be premature. It may cause more harm than good to psychiatry</a:t>
            </a:r>
            <a:r>
              <a:rPr lang="en-US" altLang="en-US" dirty="0" smtClean="0"/>
              <a:t>.</a:t>
            </a:r>
          </a:p>
          <a:p>
            <a:pPr lvl="1"/>
            <a:r>
              <a:rPr lang="en-GB" altLang="en-US" dirty="0" err="1" smtClean="0"/>
              <a:t>Jablensky</a:t>
            </a:r>
            <a:r>
              <a:rPr lang="en-GB" altLang="en-US" dirty="0" smtClean="0"/>
              <a:t> A: </a:t>
            </a:r>
            <a:r>
              <a:rPr lang="en-GB" altLang="en-US" b="1" dirty="0" smtClean="0"/>
              <a:t>Does psychiatry need an overarching concept of "mental disorder"?</a:t>
            </a:r>
            <a:r>
              <a:rPr lang="en-GB" altLang="en-US" dirty="0" smtClean="0"/>
              <a:t> </a:t>
            </a:r>
            <a:r>
              <a:rPr lang="en-GB" altLang="en-US" i="1" dirty="0" smtClean="0"/>
              <a:t>World Psychiatry </a:t>
            </a:r>
            <a:r>
              <a:rPr lang="en-GB" altLang="en-US" dirty="0" smtClean="0"/>
              <a:t>2007, </a:t>
            </a:r>
            <a:r>
              <a:rPr lang="en-GB" altLang="en-US" b="1" dirty="0" smtClean="0"/>
              <a:t>6:</a:t>
            </a:r>
            <a:r>
              <a:rPr lang="en-GB" altLang="en-US" dirty="0" smtClean="0"/>
              <a:t>157-158.</a:t>
            </a:r>
            <a:endParaRPr lang="en-US" altLang="en-US" dirty="0" smtClean="0"/>
          </a:p>
        </p:txBody>
      </p:sp>
    </p:spTree>
    <p:extLst>
      <p:ext uri="{BB962C8B-B14F-4D97-AF65-F5344CB8AC3E}">
        <p14:creationId xmlns:p14="http://schemas.microsoft.com/office/powerpoint/2010/main" val="1682996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Jablensky’s arguments (1)</a:t>
            </a:r>
          </a:p>
        </p:txBody>
      </p:sp>
      <p:sp>
        <p:nvSpPr>
          <p:cNvPr id="14339" name="Content Placeholder 2"/>
          <p:cNvSpPr>
            <a:spLocks noGrp="1"/>
          </p:cNvSpPr>
          <p:nvPr>
            <p:ph idx="1"/>
          </p:nvPr>
        </p:nvSpPr>
        <p:spPr/>
        <p:txBody>
          <a:bodyPr/>
          <a:lstStyle/>
          <a:p>
            <a:pPr>
              <a:spcBef>
                <a:spcPct val="0"/>
              </a:spcBef>
            </a:pPr>
            <a:r>
              <a:rPr lang="en-US" altLang="en-US" sz="2800" dirty="0" smtClean="0"/>
              <a:t>A terminological argument</a:t>
            </a:r>
          </a:p>
          <a:p>
            <a:pPr lvl="1">
              <a:spcBef>
                <a:spcPct val="0"/>
              </a:spcBef>
            </a:pPr>
            <a:r>
              <a:rPr lang="en-US" altLang="en-US" sz="2400" i="1" dirty="0" smtClean="0"/>
              <a:t>Neither disease nor health has ever been strictly and unambiguously defined in terms of finite sets of observable referential phenomena. </a:t>
            </a:r>
          </a:p>
          <a:p>
            <a:pPr>
              <a:spcBef>
                <a:spcPct val="0"/>
              </a:spcBef>
            </a:pPr>
            <a:r>
              <a:rPr lang="en-US" altLang="en-US" sz="2800" dirty="0" smtClean="0"/>
              <a:t>Arguments of utility:</a:t>
            </a:r>
          </a:p>
          <a:p>
            <a:pPr lvl="1">
              <a:spcBef>
                <a:spcPct val="0"/>
              </a:spcBef>
            </a:pPr>
            <a:r>
              <a:rPr lang="en-US" altLang="en-US" sz="2400" i="1" dirty="0" smtClean="0"/>
              <a:t>the medical person is least concerned with what healthy and sick mean in general ... we do not need the concept of ‘illness in general’ at all </a:t>
            </a:r>
          </a:p>
          <a:p>
            <a:pPr lvl="2">
              <a:spcBef>
                <a:spcPct val="0"/>
              </a:spcBef>
            </a:pPr>
            <a:r>
              <a:rPr lang="en-US" altLang="en-US" sz="1400" dirty="0" smtClean="0"/>
              <a:t>Jaspers K. </a:t>
            </a:r>
            <a:r>
              <a:rPr lang="en-US" altLang="en-US" sz="1400" i="1" dirty="0" smtClean="0"/>
              <a:t>General psychopathology. </a:t>
            </a:r>
            <a:r>
              <a:rPr lang="en-US" altLang="en-US" sz="1400" dirty="0" smtClean="0"/>
              <a:t>Birmingham: Birmingham University Press; 1963. </a:t>
            </a:r>
          </a:p>
          <a:p>
            <a:pPr lvl="1">
              <a:spcBef>
                <a:spcPct val="0"/>
              </a:spcBef>
            </a:pPr>
            <a:r>
              <a:rPr lang="en-US" altLang="en-US" sz="2400" i="1" dirty="0" smtClean="0"/>
              <a:t>doctors do not concern themselves with maximizing the evolutionary advantages of the human race as a whole, but with aiding individuals</a:t>
            </a:r>
          </a:p>
          <a:p>
            <a:pPr lvl="2">
              <a:spcBef>
                <a:spcPct val="0"/>
              </a:spcBef>
            </a:pPr>
            <a:r>
              <a:rPr lang="en-US" altLang="en-US" sz="1400" dirty="0" smtClean="0"/>
              <a:t>Toon PD. Defining "disease" - classification must be distinguished from evaluation. </a:t>
            </a:r>
            <a:r>
              <a:rPr lang="en-US" altLang="en-US" sz="1400" i="1" dirty="0" smtClean="0"/>
              <a:t>J Med Ethics. </a:t>
            </a:r>
            <a:r>
              <a:rPr lang="en-US" altLang="en-US" sz="1400" dirty="0" smtClean="0"/>
              <a:t>1981;7:197–201.</a:t>
            </a:r>
            <a:endParaRPr lang="en-US" altLang="en-US" dirty="0" smtClean="0"/>
          </a:p>
        </p:txBody>
      </p:sp>
    </p:spTree>
    <p:extLst>
      <p:ext uri="{BB962C8B-B14F-4D97-AF65-F5344CB8AC3E}">
        <p14:creationId xmlns:p14="http://schemas.microsoft.com/office/powerpoint/2010/main" val="4116446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Jablensky’s arguments (2)</a:t>
            </a:r>
          </a:p>
        </p:txBody>
      </p:sp>
      <p:sp>
        <p:nvSpPr>
          <p:cNvPr id="15363" name="Content Placeholder 2"/>
          <p:cNvSpPr>
            <a:spLocks noGrp="1"/>
          </p:cNvSpPr>
          <p:nvPr>
            <p:ph idx="1"/>
          </p:nvPr>
        </p:nvSpPr>
        <p:spPr/>
        <p:txBody>
          <a:bodyPr/>
          <a:lstStyle/>
          <a:p>
            <a:r>
              <a:rPr lang="en-US" altLang="en-US" dirty="0" smtClean="0"/>
              <a:t>Ontological argument:</a:t>
            </a:r>
          </a:p>
          <a:p>
            <a:pPr lvl="1"/>
            <a:r>
              <a:rPr lang="en-US" altLang="en-US" sz="2400" i="1" dirty="0" smtClean="0"/>
              <a:t>we now </a:t>
            </a:r>
            <a:r>
              <a:rPr lang="en-US" altLang="en-US" sz="2400" b="1" i="1" u="sng" dirty="0" smtClean="0"/>
              <a:t>know</a:t>
            </a:r>
            <a:r>
              <a:rPr lang="en-US" altLang="en-US" sz="2400" i="1" dirty="0" smtClean="0"/>
              <a:t> that no such general and uniform concept exists</a:t>
            </a:r>
            <a:r>
              <a:rPr lang="en-US" altLang="en-US" sz="2400" dirty="0" smtClean="0"/>
              <a:t>. </a:t>
            </a:r>
          </a:p>
          <a:p>
            <a:pPr lvl="2"/>
            <a:r>
              <a:rPr lang="en-US" altLang="en-US" sz="1400" dirty="0" smtClean="0"/>
              <a:t>Jaspers K. </a:t>
            </a:r>
            <a:r>
              <a:rPr lang="en-US" altLang="en-US" sz="1400" i="1" dirty="0" smtClean="0"/>
              <a:t>General psychopathology ,</a:t>
            </a:r>
            <a:r>
              <a:rPr lang="en-US" altLang="en-US" sz="1400" dirty="0" smtClean="0"/>
              <a:t>Birmingham: Birmingham University Press; 1963.</a:t>
            </a:r>
          </a:p>
          <a:p>
            <a:r>
              <a:rPr lang="en-US" altLang="en-US" dirty="0" smtClean="0"/>
              <a:t>Epistemological argument:</a:t>
            </a:r>
          </a:p>
          <a:p>
            <a:pPr lvl="1"/>
            <a:r>
              <a:rPr lang="en-US" altLang="en-US" sz="2400" i="1" dirty="0" smtClean="0"/>
              <a:t>the emergence of molecular genetic classifications of large groups of diseases, and the concomitant availability of genetic diagnostic tests, raise the possibility that the entire taxonomy of human disease may eventually be revised.</a:t>
            </a:r>
          </a:p>
          <a:p>
            <a:pPr lvl="1">
              <a:buFontTx/>
              <a:buNone/>
            </a:pPr>
            <a:endParaRPr lang="en-US" altLang="en-US" sz="2400" i="1" dirty="0" smtClean="0"/>
          </a:p>
          <a:p>
            <a:pPr lvl="2"/>
            <a:endParaRPr lang="en-US" altLang="en-US" dirty="0" smtClean="0"/>
          </a:p>
        </p:txBody>
      </p:sp>
    </p:spTree>
    <p:extLst>
      <p:ext uri="{BB962C8B-B14F-4D97-AF65-F5344CB8AC3E}">
        <p14:creationId xmlns:p14="http://schemas.microsoft.com/office/powerpoint/2010/main" val="1392934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a:xfrm>
            <a:off x="82550" y="1004888"/>
            <a:ext cx="8966200" cy="1190625"/>
          </a:xfrm>
        </p:spPr>
        <p:txBody>
          <a:bodyPr/>
          <a:lstStyle/>
          <a:p>
            <a:r>
              <a:rPr lang="nl-BE" altLang="en-US" smtClean="0"/>
              <a:t>The ‘</a:t>
            </a:r>
            <a:r>
              <a:rPr lang="nl-BE" altLang="en-US" i="1" smtClean="0"/>
              <a:t>categorical – dimensional’</a:t>
            </a:r>
            <a:r>
              <a:rPr lang="nl-BE" altLang="en-US" smtClean="0"/>
              <a:t> debate on the classification of mental disorders</a:t>
            </a:r>
            <a:endParaRPr lang="en-US" altLang="en-US" smtClean="0"/>
          </a:p>
        </p:txBody>
      </p:sp>
      <p:sp>
        <p:nvSpPr>
          <p:cNvPr id="86019" name="Rectangle 3"/>
          <p:cNvSpPr>
            <a:spLocks noGrp="1" noChangeArrowheads="1"/>
          </p:cNvSpPr>
          <p:nvPr>
            <p:ph type="body" idx="1"/>
          </p:nvPr>
        </p:nvSpPr>
        <p:spPr>
          <a:xfrm>
            <a:off x="152400" y="2286000"/>
            <a:ext cx="8839200" cy="4419600"/>
          </a:xfrm>
        </p:spPr>
        <p:txBody>
          <a:bodyPr/>
          <a:lstStyle/>
          <a:p>
            <a:r>
              <a:rPr lang="nl-BE" altLang="en-US" sz="2800" smtClean="0"/>
              <a:t>Rough distinction:</a:t>
            </a:r>
          </a:p>
          <a:p>
            <a:pPr lvl="1"/>
            <a:r>
              <a:rPr lang="nl-BE" altLang="en-US" sz="2400" smtClean="0"/>
              <a:t>“</a:t>
            </a:r>
            <a:r>
              <a:rPr lang="nl-BE" altLang="en-US" sz="2400" b="1" u="sng" smtClean="0"/>
              <a:t>Categorical</a:t>
            </a:r>
            <a:r>
              <a:rPr lang="nl-BE" altLang="en-US" sz="2400" smtClean="0"/>
              <a:t>”: </a:t>
            </a:r>
            <a:r>
              <a:rPr lang="en-GB" altLang="en-US" sz="2400" smtClean="0">
                <a:cs typeface="Times New Roman" panose="02020603050405020304" pitchFamily="18" charset="0"/>
              </a:rPr>
              <a:t>‘mental disorders’ can be classified as single, discrete and mutually exclusive types, of which a particular patient does or does not exhibit an instance.</a:t>
            </a:r>
          </a:p>
          <a:p>
            <a:pPr lvl="1"/>
            <a:r>
              <a:rPr lang="en-GB" altLang="en-US" sz="2400" smtClean="0">
                <a:cs typeface="Times New Roman" panose="02020603050405020304" pitchFamily="18" charset="0"/>
              </a:rPr>
              <a:t>“</a:t>
            </a:r>
            <a:r>
              <a:rPr lang="en-GB" altLang="en-US" sz="2400" b="1" u="sng" smtClean="0">
                <a:cs typeface="Times New Roman" panose="02020603050405020304" pitchFamily="18" charset="0"/>
              </a:rPr>
              <a:t>Dimensional</a:t>
            </a:r>
            <a:r>
              <a:rPr lang="en-GB" altLang="en-US" sz="2400" smtClean="0">
                <a:cs typeface="Times New Roman" panose="02020603050405020304" pitchFamily="18" charset="0"/>
              </a:rPr>
              <a:t>”:  </a:t>
            </a:r>
            <a:r>
              <a:rPr lang="en-US" altLang="en-US" sz="2400" smtClean="0">
                <a:cs typeface="Times New Roman" panose="02020603050405020304" pitchFamily="18" charset="0"/>
              </a:rPr>
              <a:t>any particular </a:t>
            </a:r>
            <a:r>
              <a:rPr lang="nl-BE" altLang="en-US" sz="2400" smtClean="0">
                <a:cs typeface="Times New Roman" panose="02020603050405020304" pitchFamily="18" charset="0"/>
              </a:rPr>
              <a:t>‘</a:t>
            </a:r>
            <a:r>
              <a:rPr lang="en-US" altLang="en-US" sz="2400" smtClean="0">
                <a:cs typeface="Times New Roman" panose="02020603050405020304" pitchFamily="18" charset="0"/>
              </a:rPr>
              <a:t>mental disorder</a:t>
            </a:r>
            <a:r>
              <a:rPr lang="nl-BE" altLang="en-US" sz="2400" smtClean="0">
                <a:cs typeface="Times New Roman" panose="02020603050405020304" pitchFamily="18" charset="0"/>
              </a:rPr>
              <a:t>’</a:t>
            </a:r>
            <a:r>
              <a:rPr lang="en-US" altLang="en-US" sz="2400" smtClean="0">
                <a:cs typeface="Times New Roman" panose="02020603050405020304" pitchFamily="18" charset="0"/>
              </a:rPr>
              <a:t> in a patient is an instance of just </a:t>
            </a:r>
            <a:r>
              <a:rPr lang="nl-BE" altLang="en-US" sz="2400" smtClean="0">
                <a:cs typeface="Times New Roman" panose="02020603050405020304" pitchFamily="18" charset="0"/>
              </a:rPr>
              <a:t>one</a:t>
            </a:r>
            <a:r>
              <a:rPr lang="en-US" altLang="en-US" sz="2400" smtClean="0">
                <a:cs typeface="Times New Roman" panose="02020603050405020304" pitchFamily="18" charset="0"/>
              </a:rPr>
              <a:t> single type</a:t>
            </a:r>
            <a:r>
              <a:rPr lang="nl-BE" altLang="en-US" sz="2400" smtClean="0">
                <a:cs typeface="Times New Roman" panose="02020603050405020304" pitchFamily="18" charset="0"/>
              </a:rPr>
              <a:t> and differences between cases are a matter of ‘scale’.</a:t>
            </a:r>
          </a:p>
          <a:p>
            <a:r>
              <a:rPr lang="nl-BE" altLang="en-US" sz="2800" smtClean="0">
                <a:cs typeface="Times New Roman" panose="02020603050405020304" pitchFamily="18" charset="0"/>
              </a:rPr>
              <a:t>‘</a:t>
            </a:r>
            <a:r>
              <a:rPr lang="nl-BE" altLang="en-US" sz="2800" i="1" smtClean="0">
                <a:cs typeface="Times New Roman" panose="02020603050405020304" pitchFamily="18" charset="0"/>
              </a:rPr>
              <a:t>Rough’</a:t>
            </a:r>
            <a:r>
              <a:rPr lang="nl-BE" altLang="en-US" sz="2800" smtClean="0">
                <a:cs typeface="Times New Roman" panose="02020603050405020304" pitchFamily="18" charset="0"/>
              </a:rPr>
              <a:t>, because</a:t>
            </a:r>
          </a:p>
          <a:p>
            <a:pPr lvl="1"/>
            <a:r>
              <a:rPr lang="nl-BE" altLang="en-US" sz="2400" smtClean="0">
                <a:cs typeface="Times New Roman" panose="02020603050405020304" pitchFamily="18" charset="0"/>
              </a:rPr>
              <a:t>the literature is huge and vague</a:t>
            </a:r>
          </a:p>
          <a:p>
            <a:pPr lvl="1"/>
            <a:r>
              <a:rPr lang="nl-BE" altLang="en-US" sz="2400" smtClean="0">
                <a:cs typeface="Times New Roman" panose="02020603050405020304" pitchFamily="18" charset="0"/>
              </a:rPr>
              <a:t>descriptions are (philosophically) very incoherent</a:t>
            </a:r>
            <a:endParaRPr lang="en-US" altLang="en-US" sz="2400" smtClean="0">
              <a:cs typeface="Times New Roman" panose="02020603050405020304" pitchFamily="18" charset="0"/>
            </a:endParaRPr>
          </a:p>
        </p:txBody>
      </p:sp>
    </p:spTree>
    <p:extLst>
      <p:ext uri="{BB962C8B-B14F-4D97-AF65-F5344CB8AC3E}">
        <p14:creationId xmlns:p14="http://schemas.microsoft.com/office/powerpoint/2010/main" val="30737674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err="1"/>
              <a:t>Nosologia</a:t>
            </a:r>
            <a:r>
              <a:rPr lang="en-US" sz="3200" dirty="0"/>
              <a:t> </a:t>
            </a:r>
            <a:r>
              <a:rPr lang="en-US" sz="3200" dirty="0" err="1"/>
              <a:t>Methodica</a:t>
            </a:r>
            <a:r>
              <a:rPr lang="en-US" sz="3200" dirty="0"/>
              <a:t> </a:t>
            </a:r>
            <a:r>
              <a:rPr lang="en-US" sz="3200" dirty="0" err="1"/>
              <a:t>sistens</a:t>
            </a:r>
            <a:r>
              <a:rPr lang="en-US" sz="3200" dirty="0"/>
              <a:t> </a:t>
            </a:r>
            <a:r>
              <a:rPr lang="en-US" sz="3200" dirty="0" err="1"/>
              <a:t>Morborum</a:t>
            </a:r>
            <a:r>
              <a:rPr lang="en-US" sz="3200" dirty="0"/>
              <a:t> Classes </a:t>
            </a:r>
          </a:p>
        </p:txBody>
      </p:sp>
      <p:sp>
        <p:nvSpPr>
          <p:cNvPr id="4" name="TextBox 3"/>
          <p:cNvSpPr txBox="1"/>
          <p:nvPr/>
        </p:nvSpPr>
        <p:spPr>
          <a:xfrm>
            <a:off x="251578" y="1904492"/>
            <a:ext cx="1763624" cy="400110"/>
          </a:xfrm>
          <a:prstGeom prst="rect">
            <a:avLst/>
          </a:prstGeom>
          <a:solidFill>
            <a:srgbClr val="04167A"/>
          </a:solidFill>
          <a:ln w="19050">
            <a:solidFill>
              <a:schemeClr val="bg1"/>
            </a:solidFill>
          </a:ln>
        </p:spPr>
        <p:txBody>
          <a:bodyPr wrap="none" rtlCol="0">
            <a:spAutoFit/>
          </a:bodyPr>
          <a:lstStyle/>
          <a:p>
            <a:r>
              <a:rPr lang="en-US" sz="2000" b="0" i="1" dirty="0">
                <a:solidFill>
                  <a:schemeClr val="bg1"/>
                </a:solidFill>
              </a:rPr>
              <a:t>Disease </a:t>
            </a:r>
            <a:r>
              <a:rPr lang="en-US" sz="2000" i="1" dirty="0">
                <a:solidFill>
                  <a:schemeClr val="bg1"/>
                </a:solidFill>
              </a:rPr>
              <a:t>class</a:t>
            </a:r>
            <a:r>
              <a:rPr lang="en-US" sz="2000" b="0" i="1" dirty="0">
                <a:solidFill>
                  <a:schemeClr val="bg1"/>
                </a:solidFill>
              </a:rPr>
              <a:t> 1</a:t>
            </a:r>
          </a:p>
        </p:txBody>
      </p:sp>
      <p:sp>
        <p:nvSpPr>
          <p:cNvPr id="6" name="TextBox 5"/>
          <p:cNvSpPr txBox="1"/>
          <p:nvPr/>
        </p:nvSpPr>
        <p:spPr>
          <a:xfrm>
            <a:off x="4137778" y="1889102"/>
            <a:ext cx="1763624" cy="400110"/>
          </a:xfrm>
          <a:prstGeom prst="rect">
            <a:avLst/>
          </a:prstGeom>
          <a:solidFill>
            <a:srgbClr val="04167A"/>
          </a:solidFill>
          <a:ln w="19050">
            <a:solidFill>
              <a:schemeClr val="bg1"/>
            </a:solidFill>
          </a:ln>
        </p:spPr>
        <p:txBody>
          <a:bodyPr wrap="none" rtlCol="0">
            <a:spAutoFit/>
          </a:bodyPr>
          <a:lstStyle/>
          <a:p>
            <a:r>
              <a:rPr lang="en-US" sz="2000" b="0" i="1" dirty="0">
                <a:solidFill>
                  <a:schemeClr val="bg1"/>
                </a:solidFill>
              </a:rPr>
              <a:t>Disease </a:t>
            </a:r>
            <a:r>
              <a:rPr lang="en-US" sz="2000" i="1" dirty="0">
                <a:solidFill>
                  <a:schemeClr val="bg1"/>
                </a:solidFill>
              </a:rPr>
              <a:t>class</a:t>
            </a:r>
            <a:r>
              <a:rPr lang="en-US" sz="2000" b="0" i="1" dirty="0">
                <a:solidFill>
                  <a:schemeClr val="bg1"/>
                </a:solidFill>
              </a:rPr>
              <a:t> 2</a:t>
            </a:r>
          </a:p>
        </p:txBody>
      </p:sp>
      <p:grpSp>
        <p:nvGrpSpPr>
          <p:cNvPr id="3" name="Group 2"/>
          <p:cNvGrpSpPr/>
          <p:nvPr/>
        </p:nvGrpSpPr>
        <p:grpSpPr>
          <a:xfrm>
            <a:off x="489790" y="2304602"/>
            <a:ext cx="3131231" cy="1221946"/>
            <a:chOff x="489790" y="2304602"/>
            <a:chExt cx="3131231" cy="1221946"/>
          </a:xfrm>
        </p:grpSpPr>
        <p:sp>
          <p:nvSpPr>
            <p:cNvPr id="5" name="TextBox 4"/>
            <p:cNvSpPr txBox="1"/>
            <p:nvPr/>
          </p:nvSpPr>
          <p:spPr>
            <a:xfrm>
              <a:off x="489790" y="2797154"/>
              <a:ext cx="1128963" cy="707886"/>
            </a:xfrm>
            <a:prstGeom prst="rect">
              <a:avLst/>
            </a:prstGeom>
            <a:solidFill>
              <a:srgbClr val="FF0000"/>
            </a:solidFill>
            <a:ln w="19050">
              <a:solidFill>
                <a:schemeClr val="bg1"/>
              </a:solidFill>
            </a:ln>
          </p:spPr>
          <p:txBody>
            <a:bodyPr wrap="none" rtlCol="0">
              <a:spAutoFit/>
            </a:bodyPr>
            <a:lstStyle/>
            <a:p>
              <a:r>
                <a:rPr lang="en-US" sz="2000" b="0" i="1" dirty="0">
                  <a:solidFill>
                    <a:schemeClr val="bg1"/>
                  </a:solidFill>
                </a:rPr>
                <a:t>Disease</a:t>
              </a:r>
            </a:p>
            <a:p>
              <a:r>
                <a:rPr lang="en-US" sz="2000" i="1" dirty="0">
                  <a:solidFill>
                    <a:schemeClr val="bg1"/>
                  </a:solidFill>
                </a:rPr>
                <a:t>order</a:t>
              </a:r>
              <a:r>
                <a:rPr lang="en-US" sz="2000" b="0" i="1" dirty="0">
                  <a:solidFill>
                    <a:schemeClr val="bg1"/>
                  </a:solidFill>
                </a:rPr>
                <a:t> 1.1</a:t>
              </a:r>
            </a:p>
          </p:txBody>
        </p:sp>
        <p:sp>
          <p:nvSpPr>
            <p:cNvPr id="7" name="TextBox 6"/>
            <p:cNvSpPr txBox="1"/>
            <p:nvPr/>
          </p:nvSpPr>
          <p:spPr>
            <a:xfrm>
              <a:off x="1948613" y="2797154"/>
              <a:ext cx="1128963" cy="707886"/>
            </a:xfrm>
            <a:prstGeom prst="rect">
              <a:avLst/>
            </a:prstGeom>
            <a:solidFill>
              <a:srgbClr val="FF0000"/>
            </a:solidFill>
            <a:ln w="19050">
              <a:solidFill>
                <a:schemeClr val="bg1"/>
              </a:solidFill>
            </a:ln>
          </p:spPr>
          <p:txBody>
            <a:bodyPr wrap="none" rtlCol="0">
              <a:spAutoFit/>
            </a:bodyPr>
            <a:lstStyle/>
            <a:p>
              <a:r>
                <a:rPr lang="en-US" sz="2000" b="0" i="1" dirty="0">
                  <a:solidFill>
                    <a:schemeClr val="bg1"/>
                  </a:solidFill>
                </a:rPr>
                <a:t>Disease</a:t>
              </a:r>
            </a:p>
            <a:p>
              <a:r>
                <a:rPr lang="en-US" sz="2000" i="1" dirty="0">
                  <a:solidFill>
                    <a:schemeClr val="bg1"/>
                  </a:solidFill>
                </a:rPr>
                <a:t>order</a:t>
              </a:r>
              <a:r>
                <a:rPr lang="en-US" sz="2000" b="0" i="1" dirty="0">
                  <a:solidFill>
                    <a:schemeClr val="bg1"/>
                  </a:solidFill>
                </a:rPr>
                <a:t> 1.2</a:t>
              </a:r>
            </a:p>
          </p:txBody>
        </p:sp>
        <p:sp>
          <p:nvSpPr>
            <p:cNvPr id="13" name="TextBox 12"/>
            <p:cNvSpPr txBox="1"/>
            <p:nvPr/>
          </p:nvSpPr>
          <p:spPr>
            <a:xfrm>
              <a:off x="3208729" y="3126438"/>
              <a:ext cx="412292" cy="400110"/>
            </a:xfrm>
            <a:prstGeom prst="rect">
              <a:avLst/>
            </a:prstGeom>
            <a:noFill/>
            <a:ln w="19050">
              <a:noFill/>
            </a:ln>
          </p:spPr>
          <p:txBody>
            <a:bodyPr wrap="none" rtlCol="0">
              <a:spAutoFit/>
            </a:bodyPr>
            <a:lstStyle/>
            <a:p>
              <a:r>
                <a:rPr lang="en-US" sz="2000" b="0" i="1" dirty="0">
                  <a:solidFill>
                    <a:schemeClr val="bg1"/>
                  </a:solidFill>
                </a:rPr>
                <a:t>…</a:t>
              </a:r>
            </a:p>
          </p:txBody>
        </p:sp>
        <p:cxnSp>
          <p:nvCxnSpPr>
            <p:cNvPr id="25" name="Straight Connector 24"/>
            <p:cNvCxnSpPr>
              <a:stCxn id="4" idx="2"/>
              <a:endCxn id="5" idx="0"/>
            </p:cNvCxnSpPr>
            <p:nvPr/>
          </p:nvCxnSpPr>
          <p:spPr bwMode="auto">
            <a:xfrm flipH="1">
              <a:off x="1054272" y="2304602"/>
              <a:ext cx="79118" cy="49255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p:cNvCxnSpPr>
              <a:stCxn id="4" idx="2"/>
              <a:endCxn id="7" idx="0"/>
            </p:cNvCxnSpPr>
            <p:nvPr/>
          </p:nvCxnSpPr>
          <p:spPr bwMode="auto">
            <a:xfrm>
              <a:off x="1133390" y="2304602"/>
              <a:ext cx="1379705" cy="492552"/>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0" name="Group 9"/>
          <p:cNvGrpSpPr/>
          <p:nvPr/>
        </p:nvGrpSpPr>
        <p:grpSpPr>
          <a:xfrm>
            <a:off x="525037" y="3505040"/>
            <a:ext cx="3818363" cy="1249760"/>
            <a:chOff x="525037" y="3505040"/>
            <a:chExt cx="3818363" cy="1249760"/>
          </a:xfrm>
        </p:grpSpPr>
        <p:sp>
          <p:nvSpPr>
            <p:cNvPr id="8" name="TextBox 7"/>
            <p:cNvSpPr txBox="1"/>
            <p:nvPr/>
          </p:nvSpPr>
          <p:spPr>
            <a:xfrm>
              <a:off x="525037" y="3997592"/>
              <a:ext cx="1388522" cy="707886"/>
            </a:xfrm>
            <a:prstGeom prst="rect">
              <a:avLst/>
            </a:prstGeom>
            <a:solidFill>
              <a:srgbClr val="1FE115"/>
            </a:solidFill>
            <a:ln w="19050">
              <a:solidFill>
                <a:schemeClr val="bg1"/>
              </a:solidFill>
            </a:ln>
          </p:spPr>
          <p:txBody>
            <a:bodyPr wrap="none" rtlCol="0">
              <a:spAutoFit/>
            </a:bodyPr>
            <a:lstStyle/>
            <a:p>
              <a:r>
                <a:rPr lang="en-US" sz="2000" b="0" i="1" dirty="0">
                  <a:solidFill>
                    <a:schemeClr val="bg1"/>
                  </a:solidFill>
                </a:rPr>
                <a:t>Disease</a:t>
              </a:r>
            </a:p>
            <a:p>
              <a:r>
                <a:rPr lang="en-US" sz="2000" i="1" dirty="0">
                  <a:solidFill>
                    <a:schemeClr val="bg1"/>
                  </a:solidFill>
                </a:rPr>
                <a:t>genus</a:t>
              </a:r>
              <a:r>
                <a:rPr lang="en-US" sz="2000" b="0" i="1" dirty="0">
                  <a:solidFill>
                    <a:schemeClr val="bg1"/>
                  </a:solidFill>
                </a:rPr>
                <a:t> 1.1.1</a:t>
              </a:r>
            </a:p>
          </p:txBody>
        </p:sp>
        <p:sp>
          <p:nvSpPr>
            <p:cNvPr id="9" name="TextBox 8"/>
            <p:cNvSpPr txBox="1"/>
            <p:nvPr/>
          </p:nvSpPr>
          <p:spPr>
            <a:xfrm>
              <a:off x="2444719" y="3997592"/>
              <a:ext cx="1388522" cy="707886"/>
            </a:xfrm>
            <a:prstGeom prst="rect">
              <a:avLst/>
            </a:prstGeom>
            <a:solidFill>
              <a:srgbClr val="1FE115"/>
            </a:solidFill>
            <a:ln w="19050">
              <a:solidFill>
                <a:schemeClr val="bg1"/>
              </a:solidFill>
            </a:ln>
          </p:spPr>
          <p:txBody>
            <a:bodyPr wrap="none" rtlCol="0">
              <a:spAutoFit/>
            </a:bodyPr>
            <a:lstStyle/>
            <a:p>
              <a:r>
                <a:rPr lang="en-US" sz="2000" b="0" i="1" dirty="0">
                  <a:solidFill>
                    <a:schemeClr val="bg1"/>
                  </a:solidFill>
                </a:rPr>
                <a:t>Disease</a:t>
              </a:r>
            </a:p>
            <a:p>
              <a:r>
                <a:rPr lang="en-US" sz="2000" i="1" dirty="0">
                  <a:solidFill>
                    <a:schemeClr val="bg1"/>
                  </a:solidFill>
                </a:rPr>
                <a:t>genus</a:t>
              </a:r>
              <a:r>
                <a:rPr lang="en-US" sz="2000" b="0" i="1" dirty="0">
                  <a:solidFill>
                    <a:schemeClr val="bg1"/>
                  </a:solidFill>
                </a:rPr>
                <a:t> 1.1.2</a:t>
              </a:r>
            </a:p>
          </p:txBody>
        </p:sp>
        <p:sp>
          <p:nvSpPr>
            <p:cNvPr id="17" name="TextBox 16"/>
            <p:cNvSpPr txBox="1"/>
            <p:nvPr/>
          </p:nvSpPr>
          <p:spPr>
            <a:xfrm>
              <a:off x="3931108" y="4354690"/>
              <a:ext cx="412292" cy="400110"/>
            </a:xfrm>
            <a:prstGeom prst="rect">
              <a:avLst/>
            </a:prstGeom>
            <a:noFill/>
            <a:ln w="19050">
              <a:noFill/>
            </a:ln>
          </p:spPr>
          <p:txBody>
            <a:bodyPr wrap="none" rtlCol="0">
              <a:spAutoFit/>
            </a:bodyPr>
            <a:lstStyle/>
            <a:p>
              <a:r>
                <a:rPr lang="en-US" sz="2000" b="0" i="1" dirty="0">
                  <a:solidFill>
                    <a:schemeClr val="bg1"/>
                  </a:solidFill>
                </a:rPr>
                <a:t>…</a:t>
              </a:r>
            </a:p>
          </p:txBody>
        </p:sp>
        <p:cxnSp>
          <p:nvCxnSpPr>
            <p:cNvPr id="29" name="Straight Connector 28"/>
            <p:cNvCxnSpPr>
              <a:stCxn id="5" idx="2"/>
              <a:endCxn id="9" idx="0"/>
            </p:cNvCxnSpPr>
            <p:nvPr/>
          </p:nvCxnSpPr>
          <p:spPr bwMode="auto">
            <a:xfrm>
              <a:off x="1054272" y="3505040"/>
              <a:ext cx="2084708" cy="49255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2" name="Straight Connector 31"/>
            <p:cNvCxnSpPr>
              <a:stCxn id="5" idx="2"/>
              <a:endCxn id="8" idx="0"/>
            </p:cNvCxnSpPr>
            <p:nvPr/>
          </p:nvCxnSpPr>
          <p:spPr bwMode="auto">
            <a:xfrm>
              <a:off x="1054272" y="3505040"/>
              <a:ext cx="165026" cy="492552"/>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35" name="TextBox 34"/>
          <p:cNvSpPr txBox="1"/>
          <p:nvPr/>
        </p:nvSpPr>
        <p:spPr>
          <a:xfrm>
            <a:off x="6255632" y="1960522"/>
            <a:ext cx="412292" cy="400110"/>
          </a:xfrm>
          <a:prstGeom prst="rect">
            <a:avLst/>
          </a:prstGeom>
          <a:noFill/>
          <a:ln w="19050">
            <a:noFill/>
          </a:ln>
        </p:spPr>
        <p:txBody>
          <a:bodyPr wrap="none" rtlCol="0">
            <a:spAutoFit/>
          </a:bodyPr>
          <a:lstStyle/>
          <a:p>
            <a:r>
              <a:rPr lang="en-US" sz="2000" b="0" i="1" dirty="0">
                <a:solidFill>
                  <a:schemeClr val="bg1"/>
                </a:solidFill>
              </a:rPr>
              <a:t>…</a:t>
            </a:r>
          </a:p>
        </p:txBody>
      </p:sp>
      <p:grpSp>
        <p:nvGrpSpPr>
          <p:cNvPr id="24" name="Group 23"/>
          <p:cNvGrpSpPr/>
          <p:nvPr/>
        </p:nvGrpSpPr>
        <p:grpSpPr>
          <a:xfrm>
            <a:off x="765731" y="4705478"/>
            <a:ext cx="4339669" cy="1311579"/>
            <a:chOff x="765731" y="4705478"/>
            <a:chExt cx="4339669" cy="1311579"/>
          </a:xfrm>
        </p:grpSpPr>
        <p:sp>
          <p:nvSpPr>
            <p:cNvPr id="11" name="TextBox 10"/>
            <p:cNvSpPr txBox="1"/>
            <p:nvPr/>
          </p:nvSpPr>
          <p:spPr>
            <a:xfrm>
              <a:off x="765731" y="5199171"/>
              <a:ext cx="1693092" cy="707886"/>
            </a:xfrm>
            <a:prstGeom prst="rect">
              <a:avLst/>
            </a:prstGeom>
            <a:solidFill>
              <a:srgbClr val="FFFF00"/>
            </a:solidFill>
            <a:ln w="19050">
              <a:solidFill>
                <a:schemeClr val="bg1"/>
              </a:solidFill>
            </a:ln>
          </p:spPr>
          <p:txBody>
            <a:bodyPr wrap="none" rtlCol="0">
              <a:spAutoFit/>
            </a:bodyPr>
            <a:lstStyle/>
            <a:p>
              <a:r>
                <a:rPr lang="en-US" sz="2000" b="0" i="1" dirty="0">
                  <a:solidFill>
                    <a:srgbClr val="16165D"/>
                  </a:solidFill>
                </a:rPr>
                <a:t>Disease </a:t>
              </a:r>
            </a:p>
            <a:p>
              <a:r>
                <a:rPr lang="en-US" sz="2000" i="1" dirty="0">
                  <a:solidFill>
                    <a:srgbClr val="16165D"/>
                  </a:solidFill>
                </a:rPr>
                <a:t>species</a:t>
              </a:r>
              <a:r>
                <a:rPr lang="en-US" sz="2000" b="0" i="1" dirty="0">
                  <a:solidFill>
                    <a:srgbClr val="16165D"/>
                  </a:solidFill>
                </a:rPr>
                <a:t> 1.1.1.1</a:t>
              </a:r>
            </a:p>
          </p:txBody>
        </p:sp>
        <p:sp>
          <p:nvSpPr>
            <p:cNvPr id="12" name="TextBox 11"/>
            <p:cNvSpPr txBox="1"/>
            <p:nvPr/>
          </p:nvSpPr>
          <p:spPr>
            <a:xfrm>
              <a:off x="2895600" y="5199171"/>
              <a:ext cx="1693092" cy="707886"/>
            </a:xfrm>
            <a:prstGeom prst="rect">
              <a:avLst/>
            </a:prstGeom>
            <a:solidFill>
              <a:srgbClr val="FFFF00"/>
            </a:solidFill>
            <a:ln w="19050">
              <a:solidFill>
                <a:schemeClr val="bg1"/>
              </a:solidFill>
            </a:ln>
          </p:spPr>
          <p:txBody>
            <a:bodyPr wrap="none" rtlCol="0">
              <a:spAutoFit/>
            </a:bodyPr>
            <a:lstStyle/>
            <a:p>
              <a:r>
                <a:rPr lang="en-US" sz="2000" b="0" i="1" dirty="0">
                  <a:solidFill>
                    <a:srgbClr val="16165D"/>
                  </a:solidFill>
                </a:rPr>
                <a:t>Disease</a:t>
              </a:r>
            </a:p>
            <a:p>
              <a:r>
                <a:rPr lang="en-US" sz="2000" i="1" dirty="0">
                  <a:solidFill>
                    <a:srgbClr val="16165D"/>
                  </a:solidFill>
                </a:rPr>
                <a:t>species</a:t>
              </a:r>
              <a:r>
                <a:rPr lang="en-US" sz="2000" b="0" i="1" dirty="0">
                  <a:solidFill>
                    <a:srgbClr val="16165D"/>
                  </a:solidFill>
                </a:rPr>
                <a:t> 1.1.1.2</a:t>
              </a:r>
            </a:p>
          </p:txBody>
        </p:sp>
        <p:sp>
          <p:nvSpPr>
            <p:cNvPr id="18" name="TextBox 17"/>
            <p:cNvSpPr txBox="1"/>
            <p:nvPr/>
          </p:nvSpPr>
          <p:spPr>
            <a:xfrm>
              <a:off x="4693108" y="5616947"/>
              <a:ext cx="412292" cy="400110"/>
            </a:xfrm>
            <a:prstGeom prst="rect">
              <a:avLst/>
            </a:prstGeom>
            <a:noFill/>
            <a:ln w="19050">
              <a:noFill/>
            </a:ln>
          </p:spPr>
          <p:txBody>
            <a:bodyPr wrap="none" rtlCol="0">
              <a:spAutoFit/>
            </a:bodyPr>
            <a:lstStyle/>
            <a:p>
              <a:r>
                <a:rPr lang="en-US" sz="2000" b="0" i="1" dirty="0">
                  <a:solidFill>
                    <a:schemeClr val="bg1"/>
                  </a:solidFill>
                </a:rPr>
                <a:t>…</a:t>
              </a:r>
            </a:p>
          </p:txBody>
        </p:sp>
        <p:cxnSp>
          <p:nvCxnSpPr>
            <p:cNvPr id="36" name="Straight Connector 35"/>
            <p:cNvCxnSpPr>
              <a:stCxn id="8" idx="2"/>
              <a:endCxn id="11" idx="0"/>
            </p:cNvCxnSpPr>
            <p:nvPr/>
          </p:nvCxnSpPr>
          <p:spPr bwMode="auto">
            <a:xfrm>
              <a:off x="1219298" y="4705478"/>
              <a:ext cx="392979" cy="49369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9" name="Straight Connector 38"/>
            <p:cNvCxnSpPr>
              <a:stCxn id="8" idx="2"/>
              <a:endCxn id="12" idx="0"/>
            </p:cNvCxnSpPr>
            <p:nvPr/>
          </p:nvCxnSpPr>
          <p:spPr bwMode="auto">
            <a:xfrm>
              <a:off x="1219298" y="4705478"/>
              <a:ext cx="2522848" cy="493693"/>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27" name="Group 26"/>
          <p:cNvGrpSpPr/>
          <p:nvPr/>
        </p:nvGrpSpPr>
        <p:grpSpPr>
          <a:xfrm>
            <a:off x="4564968" y="2289212"/>
            <a:ext cx="4350432" cy="3730588"/>
            <a:chOff x="4564968" y="2289212"/>
            <a:chExt cx="4350432" cy="3730588"/>
          </a:xfrm>
        </p:grpSpPr>
        <p:sp>
          <p:nvSpPr>
            <p:cNvPr id="14" name="TextBox 13"/>
            <p:cNvSpPr txBox="1"/>
            <p:nvPr/>
          </p:nvSpPr>
          <p:spPr>
            <a:xfrm>
              <a:off x="4564968" y="2776676"/>
              <a:ext cx="1128963" cy="707886"/>
            </a:xfrm>
            <a:prstGeom prst="rect">
              <a:avLst/>
            </a:prstGeom>
            <a:solidFill>
              <a:srgbClr val="FF0000"/>
            </a:solidFill>
            <a:ln w="19050">
              <a:solidFill>
                <a:schemeClr val="bg1"/>
              </a:solidFill>
            </a:ln>
          </p:spPr>
          <p:txBody>
            <a:bodyPr wrap="none" rtlCol="0">
              <a:spAutoFit/>
            </a:bodyPr>
            <a:lstStyle/>
            <a:p>
              <a:r>
                <a:rPr lang="en-US" sz="2000" b="0" i="1" dirty="0">
                  <a:solidFill>
                    <a:schemeClr val="bg1"/>
                  </a:solidFill>
                </a:rPr>
                <a:t>Disease</a:t>
              </a:r>
            </a:p>
            <a:p>
              <a:r>
                <a:rPr lang="en-US" sz="2000" i="1" dirty="0">
                  <a:solidFill>
                    <a:schemeClr val="bg1"/>
                  </a:solidFill>
                </a:rPr>
                <a:t>order</a:t>
              </a:r>
              <a:r>
                <a:rPr lang="en-US" sz="2000" b="0" i="1" dirty="0">
                  <a:solidFill>
                    <a:schemeClr val="bg1"/>
                  </a:solidFill>
                </a:rPr>
                <a:t> 2.1</a:t>
              </a:r>
            </a:p>
          </p:txBody>
        </p:sp>
        <p:sp>
          <p:nvSpPr>
            <p:cNvPr id="15" name="TextBox 14"/>
            <p:cNvSpPr txBox="1"/>
            <p:nvPr/>
          </p:nvSpPr>
          <p:spPr>
            <a:xfrm>
              <a:off x="6023792" y="2776676"/>
              <a:ext cx="1128963" cy="707886"/>
            </a:xfrm>
            <a:prstGeom prst="rect">
              <a:avLst/>
            </a:prstGeom>
            <a:solidFill>
              <a:srgbClr val="FF0000"/>
            </a:solidFill>
            <a:ln w="19050">
              <a:solidFill>
                <a:schemeClr val="bg1"/>
              </a:solidFill>
            </a:ln>
          </p:spPr>
          <p:txBody>
            <a:bodyPr wrap="none" rtlCol="0">
              <a:spAutoFit/>
            </a:bodyPr>
            <a:lstStyle/>
            <a:p>
              <a:r>
                <a:rPr lang="en-US" sz="2000" b="0" i="1" dirty="0">
                  <a:solidFill>
                    <a:schemeClr val="bg1"/>
                  </a:solidFill>
                </a:rPr>
                <a:t>Disease</a:t>
              </a:r>
            </a:p>
            <a:p>
              <a:r>
                <a:rPr lang="en-US" sz="2000" i="1" dirty="0">
                  <a:solidFill>
                    <a:schemeClr val="bg1"/>
                  </a:solidFill>
                </a:rPr>
                <a:t>order</a:t>
              </a:r>
              <a:r>
                <a:rPr lang="en-US" sz="2000" b="0" i="1" dirty="0">
                  <a:solidFill>
                    <a:schemeClr val="bg1"/>
                  </a:solidFill>
                </a:rPr>
                <a:t> 2.2</a:t>
              </a:r>
            </a:p>
          </p:txBody>
        </p:sp>
        <p:sp>
          <p:nvSpPr>
            <p:cNvPr id="16" name="TextBox 15"/>
            <p:cNvSpPr txBox="1"/>
            <p:nvPr/>
          </p:nvSpPr>
          <p:spPr>
            <a:xfrm>
              <a:off x="7283908" y="3105960"/>
              <a:ext cx="412292" cy="400110"/>
            </a:xfrm>
            <a:prstGeom prst="rect">
              <a:avLst/>
            </a:prstGeom>
            <a:noFill/>
            <a:ln w="19050">
              <a:noFill/>
            </a:ln>
          </p:spPr>
          <p:txBody>
            <a:bodyPr wrap="none" rtlCol="0">
              <a:spAutoFit/>
            </a:bodyPr>
            <a:lstStyle/>
            <a:p>
              <a:r>
                <a:rPr lang="en-US" sz="2000" b="0" i="1" dirty="0">
                  <a:solidFill>
                    <a:schemeClr val="bg1"/>
                  </a:solidFill>
                </a:rPr>
                <a:t>…</a:t>
              </a:r>
            </a:p>
          </p:txBody>
        </p:sp>
        <p:sp>
          <p:nvSpPr>
            <p:cNvPr id="19" name="TextBox 18"/>
            <p:cNvSpPr txBox="1"/>
            <p:nvPr/>
          </p:nvSpPr>
          <p:spPr>
            <a:xfrm>
              <a:off x="5097037" y="3991767"/>
              <a:ext cx="1388522" cy="707886"/>
            </a:xfrm>
            <a:prstGeom prst="rect">
              <a:avLst/>
            </a:prstGeom>
            <a:solidFill>
              <a:srgbClr val="1FE115"/>
            </a:solidFill>
            <a:ln w="19050">
              <a:solidFill>
                <a:schemeClr val="bg1"/>
              </a:solidFill>
            </a:ln>
          </p:spPr>
          <p:txBody>
            <a:bodyPr wrap="none" rtlCol="0">
              <a:spAutoFit/>
            </a:bodyPr>
            <a:lstStyle/>
            <a:p>
              <a:r>
                <a:rPr lang="en-US" sz="2000" b="0" i="1" dirty="0">
                  <a:solidFill>
                    <a:schemeClr val="bg1"/>
                  </a:solidFill>
                </a:rPr>
                <a:t>Disease</a:t>
              </a:r>
            </a:p>
            <a:p>
              <a:r>
                <a:rPr lang="en-US" sz="2000" i="1" dirty="0">
                  <a:solidFill>
                    <a:schemeClr val="bg1"/>
                  </a:solidFill>
                </a:rPr>
                <a:t>genus</a:t>
              </a:r>
              <a:r>
                <a:rPr lang="en-US" sz="2000" b="0" i="1" dirty="0">
                  <a:solidFill>
                    <a:schemeClr val="bg1"/>
                  </a:solidFill>
                </a:rPr>
                <a:t> 2.1.1</a:t>
              </a:r>
            </a:p>
          </p:txBody>
        </p:sp>
        <p:sp>
          <p:nvSpPr>
            <p:cNvPr id="20" name="TextBox 19"/>
            <p:cNvSpPr txBox="1"/>
            <p:nvPr/>
          </p:nvSpPr>
          <p:spPr>
            <a:xfrm>
              <a:off x="7016719" y="3991767"/>
              <a:ext cx="1388522" cy="707886"/>
            </a:xfrm>
            <a:prstGeom prst="rect">
              <a:avLst/>
            </a:prstGeom>
            <a:solidFill>
              <a:srgbClr val="1FE115"/>
            </a:solidFill>
            <a:ln w="19050">
              <a:solidFill>
                <a:schemeClr val="bg1"/>
              </a:solidFill>
            </a:ln>
          </p:spPr>
          <p:txBody>
            <a:bodyPr wrap="none" rtlCol="0">
              <a:spAutoFit/>
            </a:bodyPr>
            <a:lstStyle/>
            <a:p>
              <a:r>
                <a:rPr lang="en-US" sz="2000" b="0" i="1" dirty="0">
                  <a:solidFill>
                    <a:schemeClr val="bg1"/>
                  </a:solidFill>
                </a:rPr>
                <a:t>Disease</a:t>
              </a:r>
            </a:p>
            <a:p>
              <a:r>
                <a:rPr lang="en-US" sz="2000" i="1" dirty="0">
                  <a:solidFill>
                    <a:schemeClr val="bg1"/>
                  </a:solidFill>
                </a:rPr>
                <a:t>genus</a:t>
              </a:r>
              <a:r>
                <a:rPr lang="en-US" sz="2000" b="0" i="1" dirty="0">
                  <a:solidFill>
                    <a:schemeClr val="bg1"/>
                  </a:solidFill>
                </a:rPr>
                <a:t> 2.1.2</a:t>
              </a:r>
            </a:p>
          </p:txBody>
        </p:sp>
        <p:sp>
          <p:nvSpPr>
            <p:cNvPr id="21" name="TextBox 20"/>
            <p:cNvSpPr txBox="1"/>
            <p:nvPr/>
          </p:nvSpPr>
          <p:spPr>
            <a:xfrm>
              <a:off x="8503108" y="4348865"/>
              <a:ext cx="412292" cy="400110"/>
            </a:xfrm>
            <a:prstGeom prst="rect">
              <a:avLst/>
            </a:prstGeom>
            <a:noFill/>
            <a:ln w="19050">
              <a:noFill/>
            </a:ln>
          </p:spPr>
          <p:txBody>
            <a:bodyPr wrap="none" rtlCol="0">
              <a:spAutoFit/>
            </a:bodyPr>
            <a:lstStyle/>
            <a:p>
              <a:r>
                <a:rPr lang="en-US" sz="2000" b="0" i="1" dirty="0">
                  <a:solidFill>
                    <a:schemeClr val="bg1"/>
                  </a:solidFill>
                </a:rPr>
                <a:t>…</a:t>
              </a:r>
            </a:p>
          </p:txBody>
        </p:sp>
        <p:sp>
          <p:nvSpPr>
            <p:cNvPr id="22" name="TextBox 21"/>
            <p:cNvSpPr txBox="1"/>
            <p:nvPr/>
          </p:nvSpPr>
          <p:spPr>
            <a:xfrm>
              <a:off x="5791200" y="5201914"/>
              <a:ext cx="1693092" cy="707886"/>
            </a:xfrm>
            <a:prstGeom prst="rect">
              <a:avLst/>
            </a:prstGeom>
            <a:solidFill>
              <a:srgbClr val="FFFF00"/>
            </a:solidFill>
            <a:ln w="19050">
              <a:solidFill>
                <a:schemeClr val="bg1"/>
              </a:solidFill>
            </a:ln>
          </p:spPr>
          <p:txBody>
            <a:bodyPr wrap="none" rtlCol="0">
              <a:spAutoFit/>
            </a:bodyPr>
            <a:lstStyle/>
            <a:p>
              <a:r>
                <a:rPr lang="en-US" sz="2000" b="0" i="1" dirty="0">
                  <a:solidFill>
                    <a:srgbClr val="16165D"/>
                  </a:solidFill>
                </a:rPr>
                <a:t>Disease</a:t>
              </a:r>
            </a:p>
            <a:p>
              <a:r>
                <a:rPr lang="en-US" sz="2000" i="1" dirty="0">
                  <a:solidFill>
                    <a:srgbClr val="16165D"/>
                  </a:solidFill>
                </a:rPr>
                <a:t>species</a:t>
              </a:r>
              <a:r>
                <a:rPr lang="en-US" sz="2000" b="0" i="1" dirty="0">
                  <a:solidFill>
                    <a:srgbClr val="16165D"/>
                  </a:solidFill>
                </a:rPr>
                <a:t> 2.1.1.1</a:t>
              </a:r>
            </a:p>
          </p:txBody>
        </p:sp>
        <p:sp>
          <p:nvSpPr>
            <p:cNvPr id="23" name="TextBox 22"/>
            <p:cNvSpPr txBox="1"/>
            <p:nvPr/>
          </p:nvSpPr>
          <p:spPr>
            <a:xfrm>
              <a:off x="7588708" y="5619690"/>
              <a:ext cx="412292" cy="400110"/>
            </a:xfrm>
            <a:prstGeom prst="rect">
              <a:avLst/>
            </a:prstGeom>
            <a:noFill/>
            <a:ln w="19050">
              <a:noFill/>
            </a:ln>
          </p:spPr>
          <p:txBody>
            <a:bodyPr wrap="none" rtlCol="0">
              <a:spAutoFit/>
            </a:bodyPr>
            <a:lstStyle/>
            <a:p>
              <a:r>
                <a:rPr lang="en-US" sz="2000" b="0" i="1" dirty="0">
                  <a:solidFill>
                    <a:schemeClr val="bg1"/>
                  </a:solidFill>
                </a:rPr>
                <a:t>…</a:t>
              </a:r>
            </a:p>
          </p:txBody>
        </p:sp>
        <p:cxnSp>
          <p:nvCxnSpPr>
            <p:cNvPr id="42" name="Straight Connector 41"/>
            <p:cNvCxnSpPr>
              <a:stCxn id="6" idx="2"/>
              <a:endCxn id="14" idx="0"/>
            </p:cNvCxnSpPr>
            <p:nvPr/>
          </p:nvCxnSpPr>
          <p:spPr bwMode="auto">
            <a:xfrm>
              <a:off x="5019590" y="2289212"/>
              <a:ext cx="109860" cy="48746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5" name="Straight Connector 44"/>
            <p:cNvCxnSpPr>
              <a:stCxn id="6" idx="2"/>
              <a:endCxn id="15" idx="0"/>
            </p:cNvCxnSpPr>
            <p:nvPr/>
          </p:nvCxnSpPr>
          <p:spPr bwMode="auto">
            <a:xfrm>
              <a:off x="5019590" y="2289212"/>
              <a:ext cx="1568684" cy="48746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8" name="Straight Connector 47"/>
            <p:cNvCxnSpPr>
              <a:stCxn id="14" idx="2"/>
              <a:endCxn id="19" idx="0"/>
            </p:cNvCxnSpPr>
            <p:nvPr/>
          </p:nvCxnSpPr>
          <p:spPr bwMode="auto">
            <a:xfrm>
              <a:off x="5129450" y="3484562"/>
              <a:ext cx="661848" cy="50720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1" name="Straight Connector 50"/>
            <p:cNvCxnSpPr>
              <a:stCxn id="14" idx="2"/>
              <a:endCxn id="20" idx="0"/>
            </p:cNvCxnSpPr>
            <p:nvPr/>
          </p:nvCxnSpPr>
          <p:spPr bwMode="auto">
            <a:xfrm>
              <a:off x="5129450" y="3484562"/>
              <a:ext cx="2581530" cy="50720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4" name="Straight Connector 53"/>
            <p:cNvCxnSpPr>
              <a:stCxn id="19" idx="2"/>
              <a:endCxn id="22" idx="0"/>
            </p:cNvCxnSpPr>
            <p:nvPr/>
          </p:nvCxnSpPr>
          <p:spPr bwMode="auto">
            <a:xfrm>
              <a:off x="5791298" y="4699653"/>
              <a:ext cx="846448" cy="502261"/>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28" name="Slide Number Placeholder 27"/>
          <p:cNvSpPr>
            <a:spLocks noGrp="1"/>
          </p:cNvSpPr>
          <p:nvPr>
            <p:ph type="sldNum" sz="quarter" idx="10"/>
          </p:nvPr>
        </p:nvSpPr>
        <p:spPr/>
        <p:txBody>
          <a:bodyPr/>
          <a:lstStyle/>
          <a:p>
            <a:fld id="{3F956F3D-4874-4710-ABA7-FE6B39A14FEE}" type="slidenum">
              <a:rPr lang="en-US" smtClean="0"/>
              <a:pPr/>
              <a:t>46</a:t>
            </a:fld>
            <a:endParaRPr lang="en-US"/>
          </a:p>
        </p:txBody>
      </p:sp>
    </p:spTree>
    <p:extLst>
      <p:ext uri="{BB962C8B-B14F-4D97-AF65-F5344CB8AC3E}">
        <p14:creationId xmlns:p14="http://schemas.microsoft.com/office/powerpoint/2010/main" val="132986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Grp="1" noChangeArrowheads="1"/>
          </p:cNvSpPr>
          <p:nvPr>
            <p:ph type="title"/>
          </p:nvPr>
        </p:nvSpPr>
        <p:spPr/>
        <p:txBody>
          <a:bodyPr/>
          <a:lstStyle/>
          <a:p>
            <a:r>
              <a:rPr lang="nl-BE" altLang="en-US" smtClean="0"/>
              <a:t>The categorical view</a:t>
            </a:r>
            <a:endParaRPr lang="en-US" altLang="en-US" smtClean="0"/>
          </a:p>
        </p:txBody>
      </p:sp>
      <p:sp>
        <p:nvSpPr>
          <p:cNvPr id="87043" name="Rectangle 3"/>
          <p:cNvSpPr>
            <a:spLocks noGrp="1" noChangeArrowheads="1"/>
          </p:cNvSpPr>
          <p:nvPr>
            <p:ph idx="1"/>
          </p:nvPr>
        </p:nvSpPr>
        <p:spPr>
          <a:xfrm>
            <a:off x="3733800" y="2133600"/>
            <a:ext cx="5181600" cy="4495800"/>
          </a:xfrm>
        </p:spPr>
        <p:txBody>
          <a:bodyPr/>
          <a:lstStyle/>
          <a:p>
            <a:pPr>
              <a:buFont typeface="Arial" panose="020B0604020202020204" pitchFamily="34" charset="0"/>
              <a:buChar char="•"/>
            </a:pPr>
            <a:r>
              <a:rPr lang="nl-BE" altLang="en-US" dirty="0" err="1" smtClean="0"/>
              <a:t>Recognizes</a:t>
            </a:r>
            <a:r>
              <a:rPr lang="nl-BE" altLang="en-US" dirty="0" smtClean="0"/>
              <a:t> </a:t>
            </a:r>
            <a:r>
              <a:rPr lang="nl-BE" altLang="en-US" dirty="0" err="1" smtClean="0"/>
              <a:t>various</a:t>
            </a:r>
            <a:r>
              <a:rPr lang="nl-BE" altLang="en-US" dirty="0" smtClean="0"/>
              <a:t> </a:t>
            </a:r>
            <a:r>
              <a:rPr lang="nl-BE" altLang="en-US" dirty="0" err="1" smtClean="0"/>
              <a:t>mental</a:t>
            </a:r>
            <a:r>
              <a:rPr lang="nl-BE" altLang="en-US" dirty="0" smtClean="0"/>
              <a:t> disorder types;</a:t>
            </a:r>
          </a:p>
          <a:p>
            <a:pPr>
              <a:buFont typeface="Arial" panose="020B0604020202020204" pitchFamily="34" charset="0"/>
              <a:buChar char="•"/>
            </a:pPr>
            <a:r>
              <a:rPr lang="nl-BE" altLang="en-US" dirty="0" err="1" smtClean="0"/>
              <a:t>Accepts</a:t>
            </a:r>
            <a:r>
              <a:rPr lang="nl-BE" altLang="en-US" dirty="0" smtClean="0"/>
              <a:t> </a:t>
            </a:r>
            <a:r>
              <a:rPr lang="nl-BE" altLang="en-US" dirty="0" err="1" smtClean="0"/>
              <a:t>that</a:t>
            </a:r>
            <a:r>
              <a:rPr lang="nl-BE" altLang="en-US" dirty="0" smtClean="0"/>
              <a:t> disorders are </a:t>
            </a:r>
            <a:r>
              <a:rPr lang="nl-BE" altLang="en-US" dirty="0" err="1" smtClean="0"/>
              <a:t>manifested</a:t>
            </a:r>
            <a:r>
              <a:rPr lang="nl-BE" altLang="en-US" dirty="0" smtClean="0"/>
              <a:t> </a:t>
            </a:r>
            <a:r>
              <a:rPr lang="nl-BE" altLang="en-US" dirty="0" err="1" smtClean="0"/>
              <a:t>through</a:t>
            </a:r>
            <a:r>
              <a:rPr lang="nl-BE" altLang="en-US" dirty="0" smtClean="0"/>
              <a:t> </a:t>
            </a:r>
            <a:r>
              <a:rPr lang="nl-BE" altLang="en-US" dirty="0" err="1" smtClean="0"/>
              <a:t>signs</a:t>
            </a:r>
            <a:r>
              <a:rPr lang="nl-BE" altLang="en-US" dirty="0" smtClean="0"/>
              <a:t> </a:t>
            </a:r>
            <a:r>
              <a:rPr lang="nl-BE" altLang="en-US" dirty="0" err="1" smtClean="0"/>
              <a:t>and</a:t>
            </a:r>
            <a:r>
              <a:rPr lang="nl-BE" altLang="en-US" dirty="0" smtClean="0"/>
              <a:t> </a:t>
            </a:r>
            <a:r>
              <a:rPr lang="nl-BE" altLang="en-US" dirty="0" err="1" smtClean="0"/>
              <a:t>symptoms</a:t>
            </a:r>
            <a:r>
              <a:rPr lang="nl-BE" altLang="en-US" dirty="0" smtClean="0"/>
              <a:t>, </a:t>
            </a:r>
            <a:r>
              <a:rPr lang="nl-BE" altLang="en-US" dirty="0" err="1" smtClean="0"/>
              <a:t>either</a:t>
            </a:r>
            <a:r>
              <a:rPr lang="nl-BE" altLang="en-US" dirty="0" smtClean="0"/>
              <a:t> ‘marker’ or ‘</a:t>
            </a:r>
            <a:r>
              <a:rPr lang="nl-BE" altLang="en-US" dirty="0" err="1" smtClean="0"/>
              <a:t>constitutional</a:t>
            </a:r>
            <a:r>
              <a:rPr lang="nl-BE" altLang="en-US" dirty="0" smtClean="0"/>
              <a:t>’;</a:t>
            </a:r>
          </a:p>
          <a:p>
            <a:pPr>
              <a:buFont typeface="Arial" panose="020B0604020202020204" pitchFamily="34" charset="0"/>
              <a:buChar char="•"/>
            </a:pPr>
            <a:r>
              <a:rPr lang="en-GB" altLang="en-US" dirty="0" smtClean="0">
                <a:cs typeface="Times New Roman" panose="02020603050405020304" pitchFamily="18" charset="0"/>
              </a:rPr>
              <a:t>Provides diagnostic criteria to guide the clinician in making a diagnosis.</a:t>
            </a:r>
            <a:endParaRPr lang="en-US" altLang="en-US" dirty="0" smtClean="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10738"/>
            <a:ext cx="2678252" cy="228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004553"/>
            <a:ext cx="1721556" cy="2324100"/>
          </a:xfrm>
          <a:prstGeom prst="rect">
            <a:avLst/>
          </a:prstGeom>
        </p:spPr>
      </p:pic>
    </p:spTree>
    <p:extLst>
      <p:ext uri="{BB962C8B-B14F-4D97-AF65-F5344CB8AC3E}">
        <p14:creationId xmlns:p14="http://schemas.microsoft.com/office/powerpoint/2010/main" val="231913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i="1" dirty="0"/>
              <a:t>Essential Guides to DSM-5</a:t>
            </a:r>
            <a:r>
              <a:rPr lang="en-US" dirty="0"/>
              <a:t>’</a:t>
            </a:r>
          </a:p>
        </p:txBody>
      </p:sp>
      <p:pic>
        <p:nvPicPr>
          <p:cNvPr id="4" name="Content Placeholder 3"/>
          <p:cNvPicPr>
            <a:picLocks noGrp="1" noChangeAspect="1"/>
          </p:cNvPicPr>
          <p:nvPr>
            <p:ph idx="1"/>
          </p:nvPr>
        </p:nvPicPr>
        <p:blipFill>
          <a:blip r:embed="rId3"/>
          <a:stretch>
            <a:fillRect/>
          </a:stretch>
        </p:blipFill>
        <p:spPr>
          <a:xfrm>
            <a:off x="228600" y="1600200"/>
            <a:ext cx="6019800" cy="4857750"/>
          </a:xfrm>
          <a:prstGeom prst="rect">
            <a:avLst/>
          </a:prstGeom>
        </p:spPr>
      </p:pic>
      <p:grpSp>
        <p:nvGrpSpPr>
          <p:cNvPr id="7" name="Group 6"/>
          <p:cNvGrpSpPr/>
          <p:nvPr/>
        </p:nvGrpSpPr>
        <p:grpSpPr>
          <a:xfrm>
            <a:off x="6137546" y="1598894"/>
            <a:ext cx="2943225" cy="4864235"/>
            <a:chOff x="6137546" y="1598894"/>
            <a:chExt cx="2943225" cy="4864235"/>
          </a:xfrm>
        </p:grpSpPr>
        <p:pic>
          <p:nvPicPr>
            <p:cNvPr id="5" name="Picture 4"/>
            <p:cNvPicPr>
              <a:picLocks noChangeAspect="1"/>
            </p:cNvPicPr>
            <p:nvPr/>
          </p:nvPicPr>
          <p:blipFill>
            <a:blip r:embed="rId4"/>
            <a:stretch>
              <a:fillRect/>
            </a:stretch>
          </p:blipFill>
          <p:spPr>
            <a:xfrm>
              <a:off x="6137546" y="3939004"/>
              <a:ext cx="2943225" cy="2524125"/>
            </a:xfrm>
            <a:prstGeom prst="rect">
              <a:avLst/>
            </a:prstGeom>
          </p:spPr>
        </p:pic>
        <p:pic>
          <p:nvPicPr>
            <p:cNvPr id="6" name="Picture 5"/>
            <p:cNvPicPr>
              <a:picLocks noChangeAspect="1"/>
            </p:cNvPicPr>
            <p:nvPr/>
          </p:nvPicPr>
          <p:blipFill>
            <a:blip r:embed="rId5"/>
            <a:stretch>
              <a:fillRect/>
            </a:stretch>
          </p:blipFill>
          <p:spPr>
            <a:xfrm>
              <a:off x="6172200" y="1598894"/>
              <a:ext cx="2898843" cy="2381541"/>
            </a:xfrm>
            <a:prstGeom prst="rect">
              <a:avLst/>
            </a:prstGeom>
          </p:spPr>
        </p:pic>
      </p:grpSp>
      <p:sp>
        <p:nvSpPr>
          <p:cNvPr id="8" name="Rectangle 7"/>
          <p:cNvSpPr/>
          <p:nvPr/>
        </p:nvSpPr>
        <p:spPr>
          <a:xfrm>
            <a:off x="533400" y="6474023"/>
            <a:ext cx="7924800" cy="307777"/>
          </a:xfrm>
          <a:prstGeom prst="rect">
            <a:avLst/>
          </a:prstGeom>
        </p:spPr>
        <p:txBody>
          <a:bodyPr wrap="square">
            <a:spAutoFit/>
          </a:bodyPr>
          <a:lstStyle/>
          <a:p>
            <a:r>
              <a:rPr lang="en-US" sz="1400" b="0" dirty="0">
                <a:solidFill>
                  <a:schemeClr val="bg1"/>
                </a:solidFill>
              </a:rPr>
              <a:t>https://www.appi.org/products/dsm-manual-of-mental-disorders</a:t>
            </a:r>
          </a:p>
        </p:txBody>
      </p:sp>
      <p:sp>
        <p:nvSpPr>
          <p:cNvPr id="3" name="Slide Number Placeholder 2"/>
          <p:cNvSpPr>
            <a:spLocks noGrp="1"/>
          </p:cNvSpPr>
          <p:nvPr>
            <p:ph type="sldNum" sz="quarter" idx="10"/>
          </p:nvPr>
        </p:nvSpPr>
        <p:spPr/>
        <p:txBody>
          <a:bodyPr/>
          <a:lstStyle/>
          <a:p>
            <a:fld id="{3F956F3D-4874-4710-ABA7-FE6B39A14FEE}" type="slidenum">
              <a:rPr lang="en-US" smtClean="0"/>
              <a:pPr/>
              <a:t>48</a:t>
            </a:fld>
            <a:endParaRPr lang="en-US"/>
          </a:p>
        </p:txBody>
      </p:sp>
    </p:spTree>
    <p:extLst>
      <p:ext uri="{BB962C8B-B14F-4D97-AF65-F5344CB8AC3E}">
        <p14:creationId xmlns:p14="http://schemas.microsoft.com/office/powerpoint/2010/main" val="37655251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p:txBody>
          <a:bodyPr/>
          <a:lstStyle/>
          <a:p>
            <a:r>
              <a:rPr lang="nl-BE" altLang="en-US" smtClean="0"/>
              <a:t>Evolution of the DSM (1)</a:t>
            </a:r>
            <a:endParaRPr lang="en-US" altLang="en-US" smtClean="0"/>
          </a:p>
        </p:txBody>
      </p:sp>
      <p:sp>
        <p:nvSpPr>
          <p:cNvPr id="88067" name="Rectangle 3"/>
          <p:cNvSpPr>
            <a:spLocks noGrp="1" noChangeArrowheads="1"/>
          </p:cNvSpPr>
          <p:nvPr>
            <p:ph idx="1"/>
          </p:nvPr>
        </p:nvSpPr>
        <p:spPr/>
        <p:txBody>
          <a:bodyPr/>
          <a:lstStyle/>
          <a:p>
            <a:r>
              <a:rPr lang="nl-BE" altLang="en-US" b="1" i="1" u="sng" smtClean="0"/>
              <a:t>Psychodynamic</a:t>
            </a:r>
            <a:r>
              <a:rPr lang="nl-BE" altLang="en-US" smtClean="0"/>
              <a:t> period: I and II, 1952-1980</a:t>
            </a:r>
          </a:p>
          <a:p>
            <a:pPr lvl="1"/>
            <a:r>
              <a:rPr lang="en-US" altLang="en-US" smtClean="0"/>
              <a:t>no sharp distinction between normal and abnormal. </a:t>
            </a:r>
            <a:endParaRPr lang="nl-BE" altLang="en-US" smtClean="0"/>
          </a:p>
          <a:p>
            <a:pPr lvl="1"/>
            <a:r>
              <a:rPr lang="nl-BE" altLang="en-US" smtClean="0"/>
              <a:t>psychosis / neurosis scale</a:t>
            </a:r>
          </a:p>
          <a:p>
            <a:pPr lvl="1"/>
            <a:r>
              <a:rPr lang="nl-BE" altLang="en-US" smtClean="0"/>
              <a:t>a</a:t>
            </a:r>
            <a:r>
              <a:rPr lang="en-US" altLang="en-US" smtClean="0"/>
              <a:t>ll disorders </a:t>
            </a:r>
            <a:r>
              <a:rPr lang="nl-BE" altLang="en-US" smtClean="0"/>
              <a:t>viewed as</a:t>
            </a:r>
            <a:r>
              <a:rPr lang="en-US" altLang="en-US" smtClean="0"/>
              <a:t> reactions </a:t>
            </a:r>
            <a:r>
              <a:rPr lang="nl-BE" altLang="en-US" smtClean="0"/>
              <a:t>(leading to behavior) </a:t>
            </a:r>
            <a:r>
              <a:rPr lang="en-US" altLang="en-US" smtClean="0"/>
              <a:t>to environmental events, </a:t>
            </a:r>
            <a:endParaRPr lang="nl-BE" altLang="en-US" smtClean="0"/>
          </a:p>
          <a:p>
            <a:pPr lvl="1"/>
            <a:r>
              <a:rPr lang="en-US" altLang="en-US" smtClean="0"/>
              <a:t>everyone is more or less abnormal, </a:t>
            </a:r>
            <a:endParaRPr lang="nl-BE" altLang="en-US" smtClean="0"/>
          </a:p>
          <a:p>
            <a:pPr lvl="1"/>
            <a:r>
              <a:rPr lang="en-US" altLang="en-US" smtClean="0"/>
              <a:t>inclusion in the manual presumes abnormality.</a:t>
            </a:r>
            <a:endParaRPr lang="nl-BE" altLang="en-US" smtClean="0"/>
          </a:p>
          <a:p>
            <a:r>
              <a:rPr lang="nl-BE" altLang="en-US" smtClean="0"/>
              <a:t>DSM-II contained “homosexuality” as mental disorder which was removed in 1973 </a:t>
            </a:r>
            <a:r>
              <a:rPr lang="nl-BE" altLang="en-US" u="sng" smtClean="0"/>
              <a:t>by vote</a:t>
            </a:r>
            <a:r>
              <a:rPr lang="nl-BE" altLang="en-US" smtClean="0"/>
              <a:t>.</a:t>
            </a:r>
            <a:endParaRPr lang="en-US" altLang="en-US" smtClean="0"/>
          </a:p>
        </p:txBody>
      </p:sp>
    </p:spTree>
    <p:extLst>
      <p:ext uri="{BB962C8B-B14F-4D97-AF65-F5344CB8AC3E}">
        <p14:creationId xmlns:p14="http://schemas.microsoft.com/office/powerpoint/2010/main" val="3488388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3F956F3D-4874-4710-ABA7-FE6B39A14FEE}" type="slidenum">
              <a:rPr lang="en-US" smtClean="0"/>
              <a:pPr/>
              <a:t>5</a:t>
            </a:fld>
            <a:endParaRPr lang="en-US"/>
          </a:p>
        </p:txBody>
      </p:sp>
      <p:pic>
        <p:nvPicPr>
          <p:cNvPr id="5" name="Picture 4"/>
          <p:cNvPicPr>
            <a:picLocks noChangeAspect="1"/>
          </p:cNvPicPr>
          <p:nvPr/>
        </p:nvPicPr>
        <p:blipFill>
          <a:blip r:embed="rId2"/>
          <a:stretch>
            <a:fillRect/>
          </a:stretch>
        </p:blipFill>
        <p:spPr>
          <a:xfrm>
            <a:off x="-152400" y="644524"/>
            <a:ext cx="9339284" cy="5848351"/>
          </a:xfrm>
          <a:prstGeom prst="rect">
            <a:avLst/>
          </a:prstGeom>
        </p:spPr>
      </p:pic>
      <p:sp>
        <p:nvSpPr>
          <p:cNvPr id="6" name="Rectangle 5"/>
          <p:cNvSpPr/>
          <p:nvPr/>
        </p:nvSpPr>
        <p:spPr>
          <a:xfrm>
            <a:off x="2362200" y="6474023"/>
            <a:ext cx="6781800" cy="307777"/>
          </a:xfrm>
          <a:prstGeom prst="rect">
            <a:avLst/>
          </a:prstGeom>
        </p:spPr>
        <p:txBody>
          <a:bodyPr wrap="square">
            <a:spAutoFit/>
          </a:bodyPr>
          <a:lstStyle/>
          <a:p>
            <a:pPr algn="r"/>
            <a:r>
              <a:rPr lang="en-US" sz="1400" b="0" dirty="0">
                <a:solidFill>
                  <a:schemeClr val="bg1"/>
                </a:solidFill>
              </a:rPr>
              <a:t>https://www.nimh.nih.gov/health/statistics/mental-illness.shtml</a:t>
            </a:r>
          </a:p>
        </p:txBody>
      </p:sp>
    </p:spTree>
    <p:extLst>
      <p:ext uri="{BB962C8B-B14F-4D97-AF65-F5344CB8AC3E}">
        <p14:creationId xmlns:p14="http://schemas.microsoft.com/office/powerpoint/2010/main" val="10533178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p:txBody>
          <a:bodyPr/>
          <a:lstStyle/>
          <a:p>
            <a:r>
              <a:rPr lang="nl-BE" altLang="en-US" smtClean="0"/>
              <a:t>Evolution of the DSM (2)</a:t>
            </a:r>
            <a:endParaRPr lang="en-US" altLang="en-US" smtClean="0"/>
          </a:p>
        </p:txBody>
      </p:sp>
      <p:sp>
        <p:nvSpPr>
          <p:cNvPr id="89091" name="Rectangle 3"/>
          <p:cNvSpPr>
            <a:spLocks noGrp="1" noChangeArrowheads="1"/>
          </p:cNvSpPr>
          <p:nvPr>
            <p:ph idx="1"/>
          </p:nvPr>
        </p:nvSpPr>
        <p:spPr/>
        <p:txBody>
          <a:bodyPr/>
          <a:lstStyle/>
          <a:p>
            <a:pPr>
              <a:buFont typeface="Arial" panose="020B0604020202020204" pitchFamily="34" charset="0"/>
              <a:buChar char="•"/>
            </a:pPr>
            <a:r>
              <a:rPr lang="nl-BE" altLang="en-US" dirty="0" smtClean="0"/>
              <a:t>Adoption of </a:t>
            </a:r>
            <a:r>
              <a:rPr lang="nl-BE" altLang="en-US" b="1" i="1" u="sng" dirty="0" err="1" smtClean="0"/>
              <a:t>biomedical</a:t>
            </a:r>
            <a:r>
              <a:rPr lang="nl-BE" altLang="en-US" dirty="0" smtClean="0"/>
              <a:t> model: III, IV 1980 - </a:t>
            </a:r>
          </a:p>
          <a:p>
            <a:pPr lvl="1"/>
            <a:r>
              <a:rPr lang="nl-BE" altLang="en-US" dirty="0" err="1" smtClean="0"/>
              <a:t>Clear</a:t>
            </a:r>
            <a:r>
              <a:rPr lang="nl-BE" altLang="en-US" dirty="0" smtClean="0"/>
              <a:t> </a:t>
            </a:r>
            <a:r>
              <a:rPr lang="nl-BE" altLang="en-US" dirty="0" err="1" smtClean="0"/>
              <a:t>distinction</a:t>
            </a:r>
            <a:r>
              <a:rPr lang="nl-BE" altLang="en-US" dirty="0" smtClean="0"/>
              <a:t> </a:t>
            </a:r>
            <a:r>
              <a:rPr lang="nl-BE" altLang="en-US" dirty="0" err="1" smtClean="0"/>
              <a:t>between</a:t>
            </a:r>
            <a:r>
              <a:rPr lang="nl-BE" altLang="en-US" dirty="0" smtClean="0"/>
              <a:t> </a:t>
            </a:r>
            <a:r>
              <a:rPr lang="nl-BE" altLang="en-US" dirty="0" err="1" smtClean="0"/>
              <a:t>normal</a:t>
            </a:r>
            <a:r>
              <a:rPr lang="nl-BE" altLang="en-US" dirty="0" smtClean="0"/>
              <a:t>/</a:t>
            </a:r>
            <a:r>
              <a:rPr lang="nl-BE" altLang="en-US" dirty="0" err="1" smtClean="0"/>
              <a:t>abnormal</a:t>
            </a:r>
            <a:endParaRPr lang="nl-BE" altLang="en-US" dirty="0" smtClean="0"/>
          </a:p>
          <a:p>
            <a:pPr lvl="1"/>
            <a:r>
              <a:rPr lang="nl-BE" altLang="en-US" dirty="0" err="1" smtClean="0"/>
              <a:t>Introduction</a:t>
            </a:r>
            <a:r>
              <a:rPr lang="nl-BE" altLang="en-US" dirty="0" smtClean="0"/>
              <a:t> of </a:t>
            </a:r>
            <a:r>
              <a:rPr lang="nl-BE" altLang="en-US" dirty="0" err="1" smtClean="0"/>
              <a:t>diagnostic</a:t>
            </a:r>
            <a:r>
              <a:rPr lang="nl-BE" altLang="en-US" dirty="0" smtClean="0"/>
              <a:t> criteria</a:t>
            </a:r>
          </a:p>
          <a:p>
            <a:pPr lvl="1"/>
            <a:r>
              <a:rPr lang="nl-BE" altLang="en-US" dirty="0" err="1" smtClean="0"/>
              <a:t>Latest</a:t>
            </a:r>
            <a:r>
              <a:rPr lang="nl-BE" altLang="en-US" dirty="0" smtClean="0"/>
              <a:t> </a:t>
            </a:r>
            <a:r>
              <a:rPr lang="nl-BE" altLang="en-US" dirty="0" err="1" smtClean="0"/>
              <a:t>version</a:t>
            </a:r>
            <a:r>
              <a:rPr lang="nl-BE" altLang="en-US" dirty="0" smtClean="0"/>
              <a:t> is </a:t>
            </a:r>
            <a:r>
              <a:rPr lang="nl-BE" altLang="en-US" dirty="0" err="1" smtClean="0"/>
              <a:t>from</a:t>
            </a:r>
            <a:r>
              <a:rPr lang="nl-BE" altLang="en-US" dirty="0" smtClean="0"/>
              <a:t> 2000</a:t>
            </a:r>
          </a:p>
          <a:p>
            <a:pPr>
              <a:buFont typeface="Arial" panose="020B0604020202020204" pitchFamily="34" charset="0"/>
              <a:buChar char="•"/>
            </a:pPr>
            <a:r>
              <a:rPr lang="nl-BE" altLang="en-US" dirty="0" smtClean="0"/>
              <a:t>DSM-V: </a:t>
            </a:r>
            <a:r>
              <a:rPr lang="nl-BE" altLang="en-US" dirty="0" err="1" smtClean="0"/>
              <a:t>since</a:t>
            </a:r>
            <a:r>
              <a:rPr lang="nl-BE" altLang="en-US" dirty="0" smtClean="0"/>
              <a:t> 2013</a:t>
            </a:r>
          </a:p>
          <a:p>
            <a:pPr lvl="1">
              <a:buFont typeface="Arial" panose="020B0604020202020204" pitchFamily="34" charset="0"/>
              <a:buChar char="•"/>
            </a:pPr>
            <a:r>
              <a:rPr lang="nl-BE" altLang="en-US" dirty="0" smtClean="0"/>
              <a:t>Move </a:t>
            </a:r>
            <a:r>
              <a:rPr lang="nl-BE" altLang="en-US" dirty="0" err="1" smtClean="0"/>
              <a:t>towards</a:t>
            </a:r>
            <a:r>
              <a:rPr lang="nl-BE" altLang="en-US" dirty="0" smtClean="0"/>
              <a:t> </a:t>
            </a:r>
            <a:r>
              <a:rPr lang="nl-BE" altLang="en-US" dirty="0" err="1" smtClean="0"/>
              <a:t>dimensional</a:t>
            </a:r>
            <a:r>
              <a:rPr lang="nl-BE" altLang="en-US" dirty="0" smtClean="0"/>
              <a:t> approach</a:t>
            </a:r>
          </a:p>
          <a:p>
            <a:pPr>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7321975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p:nvPr>
        </p:nvSpPr>
        <p:spPr/>
        <p:txBody>
          <a:bodyPr/>
          <a:lstStyle/>
          <a:p>
            <a:r>
              <a:rPr lang="nl-BE" altLang="en-US" smtClean="0"/>
              <a:t>DSM under fire (1)</a:t>
            </a:r>
            <a:endParaRPr lang="en-US" altLang="en-US" smtClean="0"/>
          </a:p>
        </p:txBody>
      </p:sp>
      <p:sp>
        <p:nvSpPr>
          <p:cNvPr id="444419" name="Rectangle 3"/>
          <p:cNvSpPr>
            <a:spLocks noGrp="1" noChangeArrowheads="1"/>
          </p:cNvSpPr>
          <p:nvPr>
            <p:ph idx="1"/>
          </p:nvPr>
        </p:nvSpPr>
        <p:spPr/>
        <p:txBody>
          <a:bodyPr/>
          <a:lstStyle/>
          <a:p>
            <a:pPr marL="457200" indent="-457200">
              <a:lnSpc>
                <a:spcPct val="90000"/>
              </a:lnSpc>
              <a:buFont typeface="Arial" panose="020B0604020202020204" pitchFamily="34" charset="0"/>
              <a:buChar char="•"/>
            </a:pPr>
            <a:r>
              <a:rPr lang="en-US" altLang="en-US" dirty="0" smtClean="0"/>
              <a:t>severely ill inpatients often meet criteria for more than one DSM-IV personality disorder</a:t>
            </a:r>
            <a:endParaRPr lang="nl-BE" altLang="en-US" dirty="0" smtClean="0"/>
          </a:p>
          <a:p>
            <a:pPr lvl="1">
              <a:lnSpc>
                <a:spcPct val="90000"/>
              </a:lnSpc>
            </a:pPr>
            <a:r>
              <a:rPr lang="nl-BE" altLang="en-US" sz="2000" dirty="0" smtClean="0">
                <a:sym typeface="Wingdings" panose="05000000000000000000" pitchFamily="2" charset="2"/>
              </a:rPr>
              <a:t> </a:t>
            </a:r>
            <a:r>
              <a:rPr lang="nl-BE" altLang="en-US" sz="2000" dirty="0" err="1" smtClean="0">
                <a:sym typeface="Wingdings" panose="05000000000000000000" pitchFamily="2" charset="2"/>
              </a:rPr>
              <a:t>suggests</a:t>
            </a:r>
            <a:r>
              <a:rPr lang="nl-BE" altLang="en-US" sz="2000" dirty="0" smtClean="0">
                <a:sym typeface="Wingdings" panose="05000000000000000000" pitchFamily="2" charset="2"/>
              </a:rPr>
              <a:t> </a:t>
            </a:r>
            <a:r>
              <a:rPr lang="en-US" altLang="en-US" sz="2000" dirty="0" smtClean="0"/>
              <a:t>a high rate of co-morbidity</a:t>
            </a:r>
            <a:r>
              <a:rPr lang="nl-BE" altLang="en-US" sz="2000" dirty="0" smtClean="0"/>
              <a:t>,</a:t>
            </a:r>
            <a:r>
              <a:rPr lang="en-US" altLang="en-US" sz="2000" dirty="0" smtClean="0"/>
              <a:t> </a:t>
            </a:r>
            <a:r>
              <a:rPr lang="nl-BE" altLang="en-US" sz="2000" dirty="0" err="1" smtClean="0"/>
              <a:t>however</a:t>
            </a:r>
            <a:r>
              <a:rPr lang="nl-BE" altLang="en-US" sz="2000" dirty="0" smtClean="0"/>
              <a:t> in absence</a:t>
            </a:r>
            <a:r>
              <a:rPr lang="en-US" altLang="en-US" sz="2000" dirty="0" smtClean="0"/>
              <a:t> </a:t>
            </a:r>
            <a:r>
              <a:rPr lang="nl-BE" altLang="en-US" sz="2000" dirty="0" smtClean="0"/>
              <a:t>of </a:t>
            </a:r>
            <a:r>
              <a:rPr lang="nl-BE" altLang="en-US" sz="2000" dirty="0" err="1" smtClean="0"/>
              <a:t>any</a:t>
            </a:r>
            <a:r>
              <a:rPr lang="en-US" altLang="en-US" sz="2000" dirty="0" smtClean="0"/>
              <a:t> medical or etiologic reason for </a:t>
            </a:r>
            <a:r>
              <a:rPr lang="nl-BE" altLang="en-US" sz="2000" dirty="0" err="1" smtClean="0"/>
              <a:t>such</a:t>
            </a:r>
            <a:r>
              <a:rPr lang="nl-BE" altLang="en-US" sz="2000" dirty="0" smtClean="0"/>
              <a:t> a </a:t>
            </a:r>
            <a:r>
              <a:rPr lang="nl-BE" altLang="en-US" sz="2000" dirty="0" err="1" smtClean="0"/>
              <a:t>situation</a:t>
            </a:r>
            <a:r>
              <a:rPr lang="en-US" altLang="en-US" sz="2000" dirty="0" smtClean="0"/>
              <a:t> </a:t>
            </a:r>
          </a:p>
          <a:p>
            <a:pPr lvl="1">
              <a:lnSpc>
                <a:spcPct val="90000"/>
              </a:lnSpc>
            </a:pPr>
            <a:endParaRPr lang="en-US" altLang="en-US" sz="2000" dirty="0" smtClean="0"/>
          </a:p>
          <a:p>
            <a:pPr marL="457200" indent="-457200">
              <a:lnSpc>
                <a:spcPct val="90000"/>
              </a:lnSpc>
              <a:buFont typeface="Arial" panose="020B0604020202020204" pitchFamily="34" charset="0"/>
              <a:buChar char="•"/>
            </a:pPr>
            <a:r>
              <a:rPr lang="en-US" altLang="en-US" dirty="0" smtClean="0"/>
              <a:t>many outpatients do not meet the criteria for any of the specific categories identified in DSM-IV; </a:t>
            </a:r>
          </a:p>
          <a:p>
            <a:pPr marL="457200" indent="-457200">
              <a:lnSpc>
                <a:spcPct val="90000"/>
              </a:lnSpc>
              <a:buFont typeface="Arial" panose="020B0604020202020204" pitchFamily="34" charset="0"/>
              <a:buChar char="•"/>
            </a:pPr>
            <a:endParaRPr lang="en-US" altLang="en-US" dirty="0" smtClean="0"/>
          </a:p>
          <a:p>
            <a:pPr marL="457200" indent="-457200">
              <a:lnSpc>
                <a:spcPct val="90000"/>
              </a:lnSpc>
              <a:buFont typeface="Arial" panose="020B0604020202020204" pitchFamily="34" charset="0"/>
              <a:buChar char="•"/>
            </a:pPr>
            <a:r>
              <a:rPr lang="en-US" altLang="en-US" dirty="0" smtClean="0"/>
              <a:t>patients with the same categorical diagnosis often vary substantially with respect to which diagnostic criteria were used to make the diagnosis, so that two patients with the same diagnosis can manifest very different signs and symptoms;  </a:t>
            </a:r>
          </a:p>
        </p:txBody>
      </p:sp>
    </p:spTree>
    <p:extLst>
      <p:ext uri="{BB962C8B-B14F-4D97-AF65-F5344CB8AC3E}">
        <p14:creationId xmlns:p14="http://schemas.microsoft.com/office/powerpoint/2010/main" val="2579005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44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44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4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r>
              <a:rPr lang="nl-BE" altLang="en-US" smtClean="0"/>
              <a:t>DSM under fire (2)</a:t>
            </a:r>
            <a:endParaRPr lang="en-US" altLang="en-US" smtClean="0"/>
          </a:p>
        </p:txBody>
      </p:sp>
      <p:sp>
        <p:nvSpPr>
          <p:cNvPr id="445443" name="Rectangle 3"/>
          <p:cNvSpPr>
            <a:spLocks noGrp="1" noChangeArrowheads="1"/>
          </p:cNvSpPr>
          <p:nvPr>
            <p:ph idx="1"/>
          </p:nvPr>
        </p:nvSpPr>
        <p:spPr/>
        <p:txBody>
          <a:bodyPr/>
          <a:lstStyle/>
          <a:p>
            <a:pPr>
              <a:buFont typeface="Arial" panose="020B0604020202020204" pitchFamily="34" charset="0"/>
              <a:buChar char="•"/>
            </a:pPr>
            <a:r>
              <a:rPr lang="en-US" altLang="en-US" dirty="0" smtClean="0"/>
              <a:t>frequent revision</a:t>
            </a:r>
            <a:r>
              <a:rPr lang="nl-BE" altLang="en-US" dirty="0" smtClean="0"/>
              <a:t> of</a:t>
            </a:r>
            <a:r>
              <a:rPr lang="en-US" altLang="en-US" dirty="0" smtClean="0"/>
              <a:t> the diagnostic thresholds separating what is normal from what is disordered</a:t>
            </a:r>
            <a:endParaRPr lang="nl-BE" altLang="en-US" dirty="0" smtClean="0"/>
          </a:p>
          <a:p>
            <a:pPr lvl="1"/>
            <a:r>
              <a:rPr lang="en-US" altLang="en-US" dirty="0" smtClean="0"/>
              <a:t> </a:t>
            </a:r>
            <a:r>
              <a:rPr lang="nl-BE" altLang="en-US" dirty="0" smtClean="0">
                <a:sym typeface="Wingdings" panose="05000000000000000000" pitchFamily="2" charset="2"/>
              </a:rPr>
              <a:t></a:t>
            </a:r>
            <a:r>
              <a:rPr lang="en-US" altLang="en-US" dirty="0" smtClean="0"/>
              <a:t> it is as if given disorders would appear and disappear in course of time; </a:t>
            </a:r>
          </a:p>
          <a:p>
            <a:pPr>
              <a:buFont typeface="Arial" panose="020B0604020202020204" pitchFamily="34" charset="0"/>
              <a:buChar char="•"/>
            </a:pPr>
            <a:r>
              <a:rPr lang="en-US" altLang="en-US" dirty="0" smtClean="0"/>
              <a:t>a number of the diagnostic categories mentioned in DSM</a:t>
            </a:r>
            <a:r>
              <a:rPr lang="nl-BE" altLang="en-US" dirty="0" smtClean="0"/>
              <a:t>-</a:t>
            </a:r>
            <a:r>
              <a:rPr lang="en-US" altLang="en-US" dirty="0" smtClean="0"/>
              <a:t>IV </a:t>
            </a:r>
            <a:r>
              <a:rPr lang="nl-BE" altLang="en-US" dirty="0" err="1" smtClean="0"/>
              <a:t>lack</a:t>
            </a:r>
            <a:r>
              <a:rPr lang="nl-BE" altLang="en-US" dirty="0" smtClean="0"/>
              <a:t> </a:t>
            </a:r>
            <a:r>
              <a:rPr lang="en-US" altLang="en-US" dirty="0" smtClean="0"/>
              <a:t>any developing scientific base for an understanding of the corresponding disorder types</a:t>
            </a:r>
          </a:p>
        </p:txBody>
      </p:sp>
    </p:spTree>
    <p:extLst>
      <p:ext uri="{BB962C8B-B14F-4D97-AF65-F5344CB8AC3E}">
        <p14:creationId xmlns:p14="http://schemas.microsoft.com/office/powerpoint/2010/main" val="3004380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5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p:nvPr>
        </p:nvSpPr>
        <p:spPr/>
        <p:txBody>
          <a:bodyPr/>
          <a:lstStyle/>
          <a:p>
            <a:r>
              <a:rPr lang="nl-BE" altLang="en-US" smtClean="0"/>
              <a:t>The Dimensional Approach (1)</a:t>
            </a:r>
            <a:endParaRPr lang="en-US" altLang="en-US" smtClean="0"/>
          </a:p>
        </p:txBody>
      </p:sp>
      <p:sp>
        <p:nvSpPr>
          <p:cNvPr id="448515" name="Rectangle 3"/>
          <p:cNvSpPr>
            <a:spLocks noGrp="1" noChangeArrowheads="1"/>
          </p:cNvSpPr>
          <p:nvPr>
            <p:ph idx="1"/>
          </p:nvPr>
        </p:nvSpPr>
        <p:spPr/>
        <p:txBody>
          <a:bodyPr/>
          <a:lstStyle/>
          <a:p>
            <a:pPr>
              <a:lnSpc>
                <a:spcPct val="90000"/>
              </a:lnSpc>
            </a:pPr>
            <a:r>
              <a:rPr lang="nl-BE" altLang="en-US" dirty="0" err="1" smtClean="0"/>
              <a:t>Mental</a:t>
            </a:r>
            <a:r>
              <a:rPr lang="nl-BE" altLang="en-US" dirty="0" smtClean="0"/>
              <a:t> </a:t>
            </a:r>
            <a:r>
              <a:rPr lang="nl-BE" altLang="en-US" dirty="0" err="1" smtClean="0"/>
              <a:t>processes</a:t>
            </a:r>
            <a:r>
              <a:rPr lang="nl-BE" altLang="en-US" dirty="0" smtClean="0"/>
              <a:t> </a:t>
            </a:r>
            <a:r>
              <a:rPr lang="nl-BE" altLang="en-US" dirty="0" err="1" smtClean="0"/>
              <a:t>and</a:t>
            </a:r>
            <a:r>
              <a:rPr lang="nl-BE" altLang="en-US" dirty="0" smtClean="0"/>
              <a:t> </a:t>
            </a:r>
            <a:r>
              <a:rPr lang="nl-BE" altLang="en-US" dirty="0" err="1" smtClean="0"/>
              <a:t>behavior</a:t>
            </a:r>
            <a:r>
              <a:rPr lang="nl-BE" altLang="en-US" dirty="0" smtClean="0"/>
              <a:t> follow </a:t>
            </a:r>
            <a:r>
              <a:rPr lang="nl-BE" altLang="en-US" dirty="0" err="1" smtClean="0"/>
              <a:t>traits</a:t>
            </a:r>
            <a:r>
              <a:rPr lang="nl-BE" altLang="en-US" dirty="0" smtClean="0"/>
              <a:t>/</a:t>
            </a:r>
            <a:r>
              <a:rPr lang="nl-BE" altLang="en-US" dirty="0" err="1" smtClean="0"/>
              <a:t>phenomena</a:t>
            </a:r>
            <a:r>
              <a:rPr lang="nl-BE" altLang="en-US" dirty="0" smtClean="0"/>
              <a:t> </a:t>
            </a:r>
            <a:r>
              <a:rPr lang="nl-BE" altLang="en-US" dirty="0" err="1" smtClean="0"/>
              <a:t>which</a:t>
            </a:r>
            <a:r>
              <a:rPr lang="nl-BE" altLang="en-US" dirty="0" smtClean="0"/>
              <a:t> </a:t>
            </a:r>
            <a:r>
              <a:rPr lang="en-US" altLang="en-US" dirty="0" smtClean="0"/>
              <a:t>are </a:t>
            </a:r>
            <a:r>
              <a:rPr lang="nl-BE" altLang="en-US" dirty="0" err="1" smtClean="0"/>
              <a:t>to</a:t>
            </a:r>
            <a:r>
              <a:rPr lang="nl-BE" altLang="en-US" dirty="0" smtClean="0"/>
              <a:t> </a:t>
            </a:r>
            <a:r>
              <a:rPr lang="nl-BE" altLang="en-US" dirty="0" err="1" smtClean="0"/>
              <a:t>be</a:t>
            </a:r>
            <a:r>
              <a:rPr lang="nl-BE" altLang="en-US" dirty="0" smtClean="0"/>
              <a:t> </a:t>
            </a:r>
            <a:r>
              <a:rPr lang="en-US" altLang="en-US" dirty="0" smtClean="0"/>
              <a:t>seen as continuous variables along continua on which all members of the population can be located. These continua extend to both normal and pathological </a:t>
            </a:r>
            <a:r>
              <a:rPr lang="nl-BE" altLang="en-US" dirty="0" err="1" smtClean="0"/>
              <a:t>phenotypes</a:t>
            </a:r>
            <a:r>
              <a:rPr lang="en-US" altLang="en-US" dirty="0" smtClean="0"/>
              <a:t>.</a:t>
            </a:r>
          </a:p>
          <a:p>
            <a:pPr>
              <a:lnSpc>
                <a:spcPct val="90000"/>
              </a:lnSpc>
            </a:pPr>
            <a:endParaRPr lang="nl-BE" altLang="en-US" dirty="0" smtClean="0"/>
          </a:p>
          <a:p>
            <a:pPr>
              <a:lnSpc>
                <a:spcPct val="90000"/>
              </a:lnSpc>
            </a:pPr>
            <a:r>
              <a:rPr lang="nl-BE" altLang="en-US" dirty="0" smtClean="0"/>
              <a:t>These </a:t>
            </a:r>
            <a:r>
              <a:rPr lang="nl-BE" altLang="en-US" dirty="0" err="1" smtClean="0"/>
              <a:t>traits</a:t>
            </a:r>
            <a:r>
              <a:rPr lang="nl-BE" altLang="en-US" dirty="0" smtClean="0"/>
              <a:t> are on a par </a:t>
            </a:r>
            <a:r>
              <a:rPr lang="nl-BE" altLang="en-US" dirty="0" err="1" smtClean="0"/>
              <a:t>with</a:t>
            </a:r>
            <a:r>
              <a:rPr lang="nl-BE" altLang="en-US" dirty="0" smtClean="0"/>
              <a:t> </a:t>
            </a:r>
            <a:r>
              <a:rPr lang="nl-BE" altLang="en-US" dirty="0" err="1" smtClean="0"/>
              <a:t>properties</a:t>
            </a:r>
            <a:r>
              <a:rPr lang="nl-BE" altLang="en-US" dirty="0" smtClean="0"/>
              <a:t> </a:t>
            </a:r>
            <a:r>
              <a:rPr lang="nl-BE" altLang="en-US" dirty="0" err="1" smtClean="0"/>
              <a:t>such</a:t>
            </a:r>
            <a:r>
              <a:rPr lang="nl-BE" altLang="en-US" dirty="0" smtClean="0"/>
              <a:t> as </a:t>
            </a:r>
            <a:r>
              <a:rPr lang="nl-BE" altLang="en-US" dirty="0" err="1" smtClean="0"/>
              <a:t>temperature</a:t>
            </a:r>
            <a:r>
              <a:rPr lang="nl-BE" altLang="en-US" dirty="0" smtClean="0"/>
              <a:t>, </a:t>
            </a:r>
            <a:r>
              <a:rPr lang="nl-BE" altLang="en-US" dirty="0" err="1" smtClean="0"/>
              <a:t>weight</a:t>
            </a:r>
            <a:r>
              <a:rPr lang="nl-BE" altLang="en-US" dirty="0" smtClean="0"/>
              <a:t>, …</a:t>
            </a:r>
          </a:p>
          <a:p>
            <a:pPr lvl="1">
              <a:lnSpc>
                <a:spcPct val="90000"/>
              </a:lnSpc>
              <a:buFontTx/>
              <a:buNone/>
            </a:pPr>
            <a:r>
              <a:rPr lang="nl-BE" altLang="en-US" dirty="0" smtClean="0">
                <a:sym typeface="Wingdings" panose="05000000000000000000" pitchFamily="2" charset="2"/>
              </a:rPr>
              <a:t> Homo sapiens is </a:t>
            </a:r>
            <a:r>
              <a:rPr lang="nl-BE" altLang="en-US" dirty="0" err="1" smtClean="0">
                <a:sym typeface="Wingdings" panose="05000000000000000000" pitchFamily="2" charset="2"/>
              </a:rPr>
              <a:t>not</a:t>
            </a:r>
            <a:r>
              <a:rPr lang="nl-BE" altLang="en-US" dirty="0" smtClean="0">
                <a:sym typeface="Wingdings" panose="05000000000000000000" pitchFamily="2" charset="2"/>
              </a:rPr>
              <a:t> </a:t>
            </a:r>
            <a:r>
              <a:rPr lang="nl-BE" altLang="en-US" dirty="0" err="1" smtClean="0">
                <a:sym typeface="Wingdings" panose="05000000000000000000" pitchFamily="2" charset="2"/>
              </a:rPr>
              <a:t>further</a:t>
            </a:r>
            <a:r>
              <a:rPr lang="nl-BE" altLang="en-US" dirty="0" smtClean="0">
                <a:sym typeface="Wingdings" panose="05000000000000000000" pitchFamily="2" charset="2"/>
              </a:rPr>
              <a:t> </a:t>
            </a:r>
            <a:r>
              <a:rPr lang="nl-BE" altLang="en-US" dirty="0" err="1" smtClean="0">
                <a:sym typeface="Wingdings" panose="05000000000000000000" pitchFamily="2" charset="2"/>
              </a:rPr>
              <a:t>subdivided</a:t>
            </a:r>
            <a:r>
              <a:rPr lang="nl-BE" altLang="en-US" dirty="0" smtClean="0">
                <a:sym typeface="Wingdings" panose="05000000000000000000" pitchFamily="2" charset="2"/>
              </a:rPr>
              <a:t> in subspecies </a:t>
            </a:r>
            <a:r>
              <a:rPr lang="nl-BE" altLang="en-US" dirty="0" err="1" smtClean="0">
                <a:sym typeface="Wingdings" panose="05000000000000000000" pitchFamily="2" charset="2"/>
              </a:rPr>
              <a:t>according</a:t>
            </a:r>
            <a:r>
              <a:rPr lang="nl-BE" altLang="en-US" dirty="0" smtClean="0">
                <a:sym typeface="Wingdings" panose="05000000000000000000" pitchFamily="2" charset="2"/>
              </a:rPr>
              <a:t> </a:t>
            </a:r>
            <a:r>
              <a:rPr lang="nl-BE" altLang="en-US" dirty="0" err="1" smtClean="0">
                <a:sym typeface="Wingdings" panose="05000000000000000000" pitchFamily="2" charset="2"/>
              </a:rPr>
              <a:t>to</a:t>
            </a:r>
            <a:r>
              <a:rPr lang="nl-BE" altLang="en-US" dirty="0" smtClean="0">
                <a:sym typeface="Wingdings" panose="05000000000000000000" pitchFamily="2" charset="2"/>
              </a:rPr>
              <a:t> </a:t>
            </a:r>
            <a:r>
              <a:rPr lang="nl-BE" altLang="en-US" dirty="0" err="1" smtClean="0">
                <a:sym typeface="Wingdings" panose="05000000000000000000" pitchFamily="2" charset="2"/>
              </a:rPr>
              <a:t>weight</a:t>
            </a:r>
            <a:r>
              <a:rPr lang="nl-BE" altLang="en-US" dirty="0" smtClean="0">
                <a:sym typeface="Wingdings" panose="05000000000000000000" pitchFamily="2" charset="2"/>
              </a:rPr>
              <a:t>, </a:t>
            </a:r>
            <a:r>
              <a:rPr lang="nl-BE" altLang="en-US" dirty="0" err="1" smtClean="0">
                <a:sym typeface="Wingdings" panose="05000000000000000000" pitchFamily="2" charset="2"/>
              </a:rPr>
              <a:t>temperature</a:t>
            </a:r>
            <a:r>
              <a:rPr lang="nl-BE" altLang="en-US" dirty="0" smtClean="0">
                <a:sym typeface="Wingdings" panose="05000000000000000000" pitchFamily="2" charset="2"/>
              </a:rPr>
              <a:t>, …</a:t>
            </a:r>
            <a:endParaRPr lang="en-US" altLang="en-US" dirty="0" smtClean="0"/>
          </a:p>
        </p:txBody>
      </p:sp>
    </p:spTree>
    <p:extLst>
      <p:ext uri="{BB962C8B-B14F-4D97-AF65-F5344CB8AC3E}">
        <p14:creationId xmlns:p14="http://schemas.microsoft.com/office/powerpoint/2010/main" val="862284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7282" name="Picture 5" descr="mountain-bike-yellowstone-gard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82" name="AutoShape 2"/>
          <p:cNvSpPr>
            <a:spLocks noGrp="1" noChangeArrowheads="1"/>
          </p:cNvSpPr>
          <p:nvPr>
            <p:ph type="title"/>
          </p:nvPr>
        </p:nvSpPr>
        <p:spPr>
          <a:xfrm>
            <a:off x="304800" y="4343400"/>
            <a:ext cx="8632825" cy="633413"/>
          </a:xfrm>
        </p:spPr>
        <p:txBody>
          <a:bodyPr/>
          <a:lstStyle/>
          <a:p>
            <a:r>
              <a:rPr lang="nl-BE" altLang="en-US" smtClean="0"/>
              <a:t>Is there empirical evidence for this boundary ?</a:t>
            </a:r>
            <a:endParaRPr lang="en-US" altLang="en-US" smtClean="0"/>
          </a:p>
        </p:txBody>
      </p:sp>
      <p:grpSp>
        <p:nvGrpSpPr>
          <p:cNvPr id="2" name="Group 9"/>
          <p:cNvGrpSpPr>
            <a:grpSpLocks/>
          </p:cNvGrpSpPr>
          <p:nvPr/>
        </p:nvGrpSpPr>
        <p:grpSpPr bwMode="auto">
          <a:xfrm>
            <a:off x="0" y="3048000"/>
            <a:ext cx="9144000" cy="1371600"/>
            <a:chOff x="0" y="1920"/>
            <a:chExt cx="5760" cy="864"/>
          </a:xfrm>
        </p:grpSpPr>
        <p:sp>
          <p:nvSpPr>
            <p:cNvPr id="97286" name="Line 6"/>
            <p:cNvSpPr>
              <a:spLocks noChangeShapeType="1"/>
            </p:cNvSpPr>
            <p:nvPr/>
          </p:nvSpPr>
          <p:spPr bwMode="auto">
            <a:xfrm flipV="1">
              <a:off x="0" y="1920"/>
              <a:ext cx="5760" cy="9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7287" name="Line 7"/>
            <p:cNvSpPr>
              <a:spLocks noChangeShapeType="1"/>
            </p:cNvSpPr>
            <p:nvPr/>
          </p:nvSpPr>
          <p:spPr bwMode="auto">
            <a:xfrm flipH="1" flipV="1">
              <a:off x="3600" y="2016"/>
              <a:ext cx="336" cy="768"/>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455688" name="AutoShape 8"/>
          <p:cNvSpPr>
            <a:spLocks noChangeArrowheads="1"/>
          </p:cNvSpPr>
          <p:nvPr/>
        </p:nvSpPr>
        <p:spPr bwMode="auto">
          <a:xfrm>
            <a:off x="273996" y="5715000"/>
            <a:ext cx="8632825" cy="633413"/>
          </a:xfrm>
          <a:prstGeom prst="roundRect">
            <a:avLst>
              <a:gd name="adj" fmla="val 16667"/>
            </a:avLst>
          </a:prstGeom>
          <a:solidFill>
            <a:srgbClr val="84AECA"/>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a:t>And if not, do these mountains exist ?</a:t>
            </a:r>
            <a:endParaRPr lang="en-US" altLang="en-US"/>
          </a:p>
        </p:txBody>
      </p:sp>
    </p:spTree>
    <p:extLst>
      <p:ext uri="{BB962C8B-B14F-4D97-AF65-F5344CB8AC3E}">
        <p14:creationId xmlns:p14="http://schemas.microsoft.com/office/powerpoint/2010/main" val="452139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568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55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2" grpId="0" animBg="1" autoUpdateAnimBg="0"/>
      <p:bldP spid="455688"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AutoShape 2"/>
          <p:cNvSpPr>
            <a:spLocks noGrp="1" noChangeArrowheads="1"/>
          </p:cNvSpPr>
          <p:nvPr>
            <p:ph type="title"/>
          </p:nvPr>
        </p:nvSpPr>
        <p:spPr/>
        <p:txBody>
          <a:bodyPr/>
          <a:lstStyle/>
          <a:p>
            <a:r>
              <a:rPr lang="nl-BE" altLang="en-US" smtClean="0"/>
              <a:t>Attempts to resolve the problem (1)</a:t>
            </a:r>
            <a:endParaRPr lang="en-US" altLang="en-US" smtClean="0"/>
          </a:p>
        </p:txBody>
      </p:sp>
      <p:sp>
        <p:nvSpPr>
          <p:cNvPr id="98308" name="Rectangle 3"/>
          <p:cNvSpPr>
            <a:spLocks noGrp="1" noChangeArrowheads="1"/>
          </p:cNvSpPr>
          <p:nvPr>
            <p:ph idx="1"/>
          </p:nvPr>
        </p:nvSpPr>
        <p:spPr/>
        <p:txBody>
          <a:bodyPr/>
          <a:lstStyle/>
          <a:p>
            <a:r>
              <a:rPr lang="nl-BE" altLang="en-US" dirty="0" err="1" smtClean="0"/>
              <a:t>Mental</a:t>
            </a:r>
            <a:r>
              <a:rPr lang="nl-BE" altLang="en-US" dirty="0" smtClean="0"/>
              <a:t> disorders as </a:t>
            </a:r>
            <a:r>
              <a:rPr lang="nl-BE" altLang="en-US" b="1" i="1" dirty="0" smtClean="0"/>
              <a:t>‘practical kinds’</a:t>
            </a:r>
          </a:p>
          <a:p>
            <a:pPr lvl="1"/>
            <a:r>
              <a:rPr lang="en-US" altLang="en-US" dirty="0" smtClean="0"/>
              <a:t>‘</a:t>
            </a:r>
            <a:r>
              <a:rPr lang="en-US" altLang="en-US" i="1" dirty="0" smtClean="0"/>
              <a:t>stable patterns that can be identified with varying levels of reliability and validity’ </a:t>
            </a:r>
            <a:r>
              <a:rPr lang="en-US" altLang="en-US" dirty="0" smtClean="0"/>
              <a:t>and which are justified by their usefulness for specific purposes – such as giving an appropriate treatment</a:t>
            </a:r>
          </a:p>
        </p:txBody>
      </p:sp>
      <p:sp>
        <p:nvSpPr>
          <p:cNvPr id="98309" name="Rectangle 4"/>
          <p:cNvSpPr>
            <a:spLocks noChangeArrowheads="1"/>
          </p:cNvSpPr>
          <p:nvPr/>
        </p:nvSpPr>
        <p:spPr bwMode="auto">
          <a:xfrm>
            <a:off x="2667000" y="6216650"/>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800">
                <a:solidFill>
                  <a:schemeClr val="bg1"/>
                </a:solidFill>
              </a:rPr>
              <a:t>Zachar, P. 2000b. Psychiatric disorders are not natural kinds. Philosophy, Psychiatry and Psychology 7:167–94.</a:t>
            </a:r>
          </a:p>
        </p:txBody>
      </p:sp>
    </p:spTree>
    <p:extLst>
      <p:ext uri="{BB962C8B-B14F-4D97-AF65-F5344CB8AC3E}">
        <p14:creationId xmlns:p14="http://schemas.microsoft.com/office/powerpoint/2010/main" val="23485280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p:txBody>
          <a:bodyPr/>
          <a:lstStyle/>
          <a:p>
            <a:r>
              <a:rPr lang="nl-BE" altLang="en-US" smtClean="0"/>
              <a:t>Basis: </a:t>
            </a:r>
            <a:r>
              <a:rPr lang="nl-BE" altLang="en-US" i="1" smtClean="0"/>
              <a:t>‘epistemic value commitments’</a:t>
            </a:r>
            <a:endParaRPr lang="en-US" altLang="en-US" i="1" smtClean="0"/>
          </a:p>
        </p:txBody>
      </p:sp>
      <p:sp>
        <p:nvSpPr>
          <p:cNvPr id="99331" name="Rectangle 3"/>
          <p:cNvSpPr>
            <a:spLocks noGrp="1" noChangeArrowheads="1"/>
          </p:cNvSpPr>
          <p:nvPr>
            <p:ph idx="1"/>
          </p:nvPr>
        </p:nvSpPr>
        <p:spPr/>
        <p:txBody>
          <a:bodyPr/>
          <a:lstStyle/>
          <a:p>
            <a:r>
              <a:rPr lang="nl-BE" altLang="en-US" i="1" smtClean="0"/>
              <a:t>‘</a:t>
            </a:r>
            <a:r>
              <a:rPr lang="en-US" altLang="en-US" i="1" smtClean="0"/>
              <a:t>values involved in making and advancing epistemologically-relevant claims, such as scientific ones</a:t>
            </a:r>
            <a:r>
              <a:rPr lang="nl-BE" altLang="en-US" i="1" smtClean="0"/>
              <a:t>’</a:t>
            </a:r>
            <a:r>
              <a:rPr lang="nl-BE" altLang="en-US" smtClean="0"/>
              <a:t>:</a:t>
            </a:r>
          </a:p>
          <a:p>
            <a:pPr lvl="1">
              <a:buFontTx/>
              <a:buNone/>
            </a:pPr>
            <a:endParaRPr lang="en-US" altLang="en-US" smtClean="0"/>
          </a:p>
        </p:txBody>
      </p:sp>
      <p:sp>
        <p:nvSpPr>
          <p:cNvPr id="99332" name="Text Box 4"/>
          <p:cNvSpPr txBox="1">
            <a:spLocks noChangeArrowheads="1"/>
          </p:cNvSpPr>
          <p:nvPr/>
        </p:nvSpPr>
        <p:spPr bwMode="auto">
          <a:xfrm>
            <a:off x="533400" y="3429000"/>
            <a:ext cx="37338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a:solidFill>
                  <a:schemeClr val="bg1"/>
                </a:solidFill>
              </a:rPr>
              <a:t>Coherence</a:t>
            </a:r>
          </a:p>
          <a:p>
            <a:pPr algn="l" eaLnBrk="1" hangingPunct="1"/>
            <a:r>
              <a:rPr lang="nl-BE" altLang="en-US">
                <a:solidFill>
                  <a:schemeClr val="bg1"/>
                </a:solidFill>
              </a:rPr>
              <a:t>Consistency</a:t>
            </a:r>
          </a:p>
          <a:p>
            <a:pPr algn="l" eaLnBrk="1" hangingPunct="1"/>
            <a:r>
              <a:rPr lang="nl-BE" altLang="en-US">
                <a:solidFill>
                  <a:schemeClr val="bg1"/>
                </a:solidFill>
              </a:rPr>
              <a:t>Comprehensiveness</a:t>
            </a:r>
          </a:p>
          <a:p>
            <a:pPr algn="l" eaLnBrk="1" hangingPunct="1"/>
            <a:r>
              <a:rPr lang="nl-BE" altLang="en-US">
                <a:solidFill>
                  <a:schemeClr val="bg1"/>
                </a:solidFill>
              </a:rPr>
              <a:t>Fecundity</a:t>
            </a:r>
          </a:p>
          <a:p>
            <a:pPr algn="l" eaLnBrk="1" hangingPunct="1"/>
            <a:r>
              <a:rPr lang="nl-BE" altLang="en-US">
                <a:solidFill>
                  <a:schemeClr val="bg1"/>
                </a:solidFill>
              </a:rPr>
              <a:t>Simplicity</a:t>
            </a:r>
            <a:endParaRPr lang="en-US" altLang="en-US">
              <a:solidFill>
                <a:schemeClr val="bg1"/>
              </a:solidFill>
            </a:endParaRPr>
          </a:p>
        </p:txBody>
      </p:sp>
      <p:sp>
        <p:nvSpPr>
          <p:cNvPr id="99333" name="Text Box 5"/>
          <p:cNvSpPr txBox="1">
            <a:spLocks noChangeArrowheads="1"/>
          </p:cNvSpPr>
          <p:nvPr/>
        </p:nvSpPr>
        <p:spPr bwMode="auto">
          <a:xfrm>
            <a:off x="4572000" y="3429000"/>
            <a:ext cx="4343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a:solidFill>
                  <a:schemeClr val="bg1"/>
                </a:solidFill>
              </a:rPr>
              <a:t>Instrumental efficacy</a:t>
            </a:r>
          </a:p>
          <a:p>
            <a:pPr algn="l" eaLnBrk="1" hangingPunct="1"/>
            <a:r>
              <a:rPr lang="nl-BE" altLang="en-US">
                <a:solidFill>
                  <a:schemeClr val="bg1"/>
                </a:solidFill>
              </a:rPr>
              <a:t>Originality</a:t>
            </a:r>
          </a:p>
          <a:p>
            <a:pPr algn="l" eaLnBrk="1" hangingPunct="1"/>
            <a:r>
              <a:rPr lang="nl-BE" altLang="en-US">
                <a:solidFill>
                  <a:schemeClr val="bg1"/>
                </a:solidFill>
              </a:rPr>
              <a:t>Relevance</a:t>
            </a:r>
          </a:p>
          <a:p>
            <a:pPr algn="l" eaLnBrk="1" hangingPunct="1"/>
            <a:r>
              <a:rPr lang="nl-BE" altLang="en-US">
                <a:solidFill>
                  <a:schemeClr val="bg1"/>
                </a:solidFill>
              </a:rPr>
              <a:t>Precision</a:t>
            </a:r>
            <a:endParaRPr lang="en-US" altLang="en-US">
              <a:solidFill>
                <a:schemeClr val="bg1"/>
              </a:solidFill>
            </a:endParaRPr>
          </a:p>
        </p:txBody>
      </p:sp>
      <p:sp>
        <p:nvSpPr>
          <p:cNvPr id="99334" name="Rectangle 6"/>
          <p:cNvSpPr>
            <a:spLocks noChangeArrowheads="1"/>
          </p:cNvSpPr>
          <p:nvPr/>
        </p:nvSpPr>
        <p:spPr bwMode="auto">
          <a:xfrm>
            <a:off x="914400" y="6216650"/>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spcBef>
                <a:spcPct val="50000"/>
              </a:spcBef>
            </a:pPr>
            <a:r>
              <a:rPr lang="en-US" altLang="en-US" sz="1600">
                <a:solidFill>
                  <a:schemeClr val="bg1"/>
                </a:solidFill>
              </a:rPr>
              <a:t>JZ. Sadler</a:t>
            </a:r>
            <a:r>
              <a:rPr lang="nl-BE" altLang="en-US" sz="1600">
                <a:solidFill>
                  <a:schemeClr val="bg1"/>
                </a:solidFill>
              </a:rPr>
              <a:t>.</a:t>
            </a:r>
            <a:r>
              <a:rPr lang="en-US" altLang="en-US" sz="1600">
                <a:solidFill>
                  <a:schemeClr val="bg1"/>
                </a:solidFill>
              </a:rPr>
              <a:t> Epistemic Value Commitments in the Debate over Categorical vs. Dimensional Personality Diagnosis</a:t>
            </a:r>
            <a:r>
              <a:rPr lang="nl-BE" altLang="en-US" sz="1600">
                <a:solidFill>
                  <a:schemeClr val="bg1"/>
                </a:solidFill>
              </a:rPr>
              <a:t>. </a:t>
            </a:r>
            <a:r>
              <a:rPr lang="en-US" altLang="en-US" sz="1600">
                <a:solidFill>
                  <a:schemeClr val="bg1"/>
                </a:solidFill>
              </a:rPr>
              <a:t>Philosophy, Psychiatry, &amp; Psychology 3.3 (1996) 203-222</a:t>
            </a:r>
          </a:p>
        </p:txBody>
      </p:sp>
    </p:spTree>
    <p:extLst>
      <p:ext uri="{BB962C8B-B14F-4D97-AF65-F5344CB8AC3E}">
        <p14:creationId xmlns:p14="http://schemas.microsoft.com/office/powerpoint/2010/main" val="3128812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Grp="1" noChangeArrowheads="1"/>
          </p:cNvSpPr>
          <p:nvPr>
            <p:ph type="title"/>
          </p:nvPr>
        </p:nvSpPr>
        <p:spPr/>
        <p:txBody>
          <a:bodyPr/>
          <a:lstStyle/>
          <a:p>
            <a:r>
              <a:rPr lang="nl-BE" altLang="en-US" smtClean="0"/>
              <a:t>Attempts to resolve the problem (2)</a:t>
            </a:r>
            <a:endParaRPr lang="en-US" altLang="en-US" smtClean="0"/>
          </a:p>
        </p:txBody>
      </p:sp>
      <p:sp>
        <p:nvSpPr>
          <p:cNvPr id="468996" name="Text Box 4"/>
          <p:cNvSpPr txBox="1">
            <a:spLocks noChangeArrowheads="1"/>
          </p:cNvSpPr>
          <p:nvPr/>
        </p:nvSpPr>
        <p:spPr bwMode="auto">
          <a:xfrm>
            <a:off x="84138" y="1524000"/>
            <a:ext cx="6327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Non-arbitrary basis for drawing a categorical distinction</a:t>
            </a:r>
            <a:endParaRPr lang="en-US" altLang="en-US" sz="2000">
              <a:solidFill>
                <a:schemeClr val="bg1"/>
              </a:solidFill>
            </a:endParaRPr>
          </a:p>
        </p:txBody>
      </p:sp>
      <p:sp>
        <p:nvSpPr>
          <p:cNvPr id="468998" name="Text Box 6"/>
          <p:cNvSpPr txBox="1">
            <a:spLocks noChangeArrowheads="1"/>
          </p:cNvSpPr>
          <p:nvPr/>
        </p:nvSpPr>
        <p:spPr bwMode="auto">
          <a:xfrm>
            <a:off x="1722438" y="2590800"/>
            <a:ext cx="4332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This basis is an objective discontinuity</a:t>
            </a:r>
            <a:endParaRPr lang="en-US" altLang="en-US" sz="2000">
              <a:solidFill>
                <a:schemeClr val="bg1"/>
              </a:solidFill>
            </a:endParaRPr>
          </a:p>
        </p:txBody>
      </p:sp>
      <p:sp>
        <p:nvSpPr>
          <p:cNvPr id="469007" name="Text Box 15"/>
          <p:cNvSpPr txBox="1">
            <a:spLocks noChangeArrowheads="1"/>
          </p:cNvSpPr>
          <p:nvPr/>
        </p:nvSpPr>
        <p:spPr bwMode="auto">
          <a:xfrm>
            <a:off x="2822575" y="3657600"/>
            <a:ext cx="4251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The discontinuity is sharp and binary</a:t>
            </a:r>
            <a:endParaRPr lang="en-US" altLang="en-US" sz="2000">
              <a:solidFill>
                <a:schemeClr val="bg1"/>
              </a:solidFill>
            </a:endParaRPr>
          </a:p>
        </p:txBody>
      </p:sp>
      <p:sp>
        <p:nvSpPr>
          <p:cNvPr id="469012" name="Text Box 20"/>
          <p:cNvSpPr txBox="1">
            <a:spLocks noChangeArrowheads="1"/>
          </p:cNvSpPr>
          <p:nvPr/>
        </p:nvSpPr>
        <p:spPr bwMode="auto">
          <a:xfrm>
            <a:off x="3887788" y="4724400"/>
            <a:ext cx="5256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The discontinuity is constituted by an ‘essence’</a:t>
            </a:r>
            <a:endParaRPr lang="en-US" altLang="en-US" sz="2000">
              <a:solidFill>
                <a:schemeClr val="bg1"/>
              </a:solidFill>
            </a:endParaRPr>
          </a:p>
        </p:txBody>
      </p:sp>
      <p:grpSp>
        <p:nvGrpSpPr>
          <p:cNvPr id="2" name="Group 37"/>
          <p:cNvGrpSpPr>
            <a:grpSpLocks/>
          </p:cNvGrpSpPr>
          <p:nvPr/>
        </p:nvGrpSpPr>
        <p:grpSpPr bwMode="auto">
          <a:xfrm>
            <a:off x="52388" y="1905000"/>
            <a:ext cx="2298700" cy="1246188"/>
            <a:chOff x="33" y="1440"/>
            <a:chExt cx="1448" cy="785"/>
          </a:xfrm>
        </p:grpSpPr>
        <p:grpSp>
          <p:nvGrpSpPr>
            <p:cNvPr id="100385" name="Group 10"/>
            <p:cNvGrpSpPr>
              <a:grpSpLocks/>
            </p:cNvGrpSpPr>
            <p:nvPr/>
          </p:nvGrpSpPr>
          <p:grpSpPr bwMode="auto">
            <a:xfrm>
              <a:off x="480" y="1440"/>
              <a:ext cx="1001" cy="480"/>
              <a:chOff x="480" y="1536"/>
              <a:chExt cx="1001" cy="480"/>
            </a:xfrm>
          </p:grpSpPr>
          <p:sp>
            <p:nvSpPr>
              <p:cNvPr id="100387" name="Text Box 5"/>
              <p:cNvSpPr txBox="1">
                <a:spLocks noChangeArrowheads="1"/>
              </p:cNvSpPr>
              <p:nvPr/>
            </p:nvSpPr>
            <p:spPr bwMode="auto">
              <a:xfrm>
                <a:off x="480" y="1536"/>
                <a:ext cx="1001" cy="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           Yes</a:t>
                </a:r>
                <a:endParaRPr lang="en-US" altLang="en-US" sz="2000">
                  <a:solidFill>
                    <a:schemeClr val="bg1"/>
                  </a:solidFill>
                </a:endParaRPr>
              </a:p>
            </p:txBody>
          </p:sp>
          <p:sp>
            <p:nvSpPr>
              <p:cNvPr id="100388" name="AutoShape 8"/>
              <p:cNvSpPr>
                <a:spLocks noChangeArrowheads="1"/>
              </p:cNvSpPr>
              <p:nvPr/>
            </p:nvSpPr>
            <p:spPr bwMode="auto">
              <a:xfrm>
                <a:off x="528"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sp>
            <p:nvSpPr>
              <p:cNvPr id="100389" name="AutoShape 9"/>
              <p:cNvSpPr>
                <a:spLocks noChangeArrowheads="1"/>
              </p:cNvSpPr>
              <p:nvPr/>
            </p:nvSpPr>
            <p:spPr bwMode="auto">
              <a:xfrm>
                <a:off x="1200"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pSp>
        <p:sp>
          <p:nvSpPr>
            <p:cNvPr id="100386" name="Text Box 25"/>
            <p:cNvSpPr txBox="1">
              <a:spLocks noChangeArrowheads="1"/>
            </p:cNvSpPr>
            <p:nvPr/>
          </p:nvSpPr>
          <p:spPr bwMode="auto">
            <a:xfrm>
              <a:off x="33" y="1937"/>
              <a:ext cx="8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Non-kind</a:t>
              </a:r>
              <a:endParaRPr lang="en-US" altLang="en-US" sz="2400" i="1">
                <a:solidFill>
                  <a:srgbClr val="FFFF00"/>
                </a:solidFill>
              </a:endParaRPr>
            </a:p>
          </p:txBody>
        </p:sp>
      </p:grpSp>
      <p:grpSp>
        <p:nvGrpSpPr>
          <p:cNvPr id="4" name="Group 38"/>
          <p:cNvGrpSpPr>
            <a:grpSpLocks/>
          </p:cNvGrpSpPr>
          <p:nvPr/>
        </p:nvGrpSpPr>
        <p:grpSpPr bwMode="auto">
          <a:xfrm>
            <a:off x="381000" y="2971800"/>
            <a:ext cx="3113088" cy="1295400"/>
            <a:chOff x="240" y="2112"/>
            <a:chExt cx="1961" cy="816"/>
          </a:xfrm>
        </p:grpSpPr>
        <p:grpSp>
          <p:nvGrpSpPr>
            <p:cNvPr id="100380" name="Group 11"/>
            <p:cNvGrpSpPr>
              <a:grpSpLocks/>
            </p:cNvGrpSpPr>
            <p:nvPr/>
          </p:nvGrpSpPr>
          <p:grpSpPr bwMode="auto">
            <a:xfrm>
              <a:off x="1200" y="2112"/>
              <a:ext cx="1001" cy="480"/>
              <a:chOff x="480" y="1536"/>
              <a:chExt cx="1001" cy="480"/>
            </a:xfrm>
          </p:grpSpPr>
          <p:sp>
            <p:nvSpPr>
              <p:cNvPr id="100382" name="Text Box 12"/>
              <p:cNvSpPr txBox="1">
                <a:spLocks noChangeArrowheads="1"/>
              </p:cNvSpPr>
              <p:nvPr/>
            </p:nvSpPr>
            <p:spPr bwMode="auto">
              <a:xfrm>
                <a:off x="480" y="1536"/>
                <a:ext cx="1001" cy="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           Yes</a:t>
                </a:r>
                <a:endParaRPr lang="en-US" altLang="en-US" sz="2000">
                  <a:solidFill>
                    <a:schemeClr val="bg1"/>
                  </a:solidFill>
                </a:endParaRPr>
              </a:p>
            </p:txBody>
          </p:sp>
          <p:sp>
            <p:nvSpPr>
              <p:cNvPr id="100383" name="AutoShape 13"/>
              <p:cNvSpPr>
                <a:spLocks noChangeArrowheads="1"/>
              </p:cNvSpPr>
              <p:nvPr/>
            </p:nvSpPr>
            <p:spPr bwMode="auto">
              <a:xfrm>
                <a:off x="528"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sp>
            <p:nvSpPr>
              <p:cNvPr id="100384" name="AutoShape 14"/>
              <p:cNvSpPr>
                <a:spLocks noChangeArrowheads="1"/>
              </p:cNvSpPr>
              <p:nvPr/>
            </p:nvSpPr>
            <p:spPr bwMode="auto">
              <a:xfrm>
                <a:off x="1200"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pSp>
        <p:sp>
          <p:nvSpPr>
            <p:cNvPr id="100381" name="Text Box 26"/>
            <p:cNvSpPr txBox="1">
              <a:spLocks noChangeArrowheads="1"/>
            </p:cNvSpPr>
            <p:nvPr/>
          </p:nvSpPr>
          <p:spPr bwMode="auto">
            <a:xfrm>
              <a:off x="240" y="2640"/>
              <a:ext cx="12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Practical kind</a:t>
              </a:r>
              <a:endParaRPr lang="en-US" altLang="en-US" sz="2400" i="1">
                <a:solidFill>
                  <a:srgbClr val="FFFF00"/>
                </a:solidFill>
              </a:endParaRPr>
            </a:p>
          </p:txBody>
        </p:sp>
      </p:grpSp>
      <p:grpSp>
        <p:nvGrpSpPr>
          <p:cNvPr id="6" name="Group 39"/>
          <p:cNvGrpSpPr>
            <a:grpSpLocks/>
          </p:cNvGrpSpPr>
          <p:nvPr/>
        </p:nvGrpSpPr>
        <p:grpSpPr bwMode="auto">
          <a:xfrm>
            <a:off x="1981200" y="4038600"/>
            <a:ext cx="2732088" cy="1219200"/>
            <a:chOff x="1248" y="2784"/>
            <a:chExt cx="1721" cy="768"/>
          </a:xfrm>
        </p:grpSpPr>
        <p:grpSp>
          <p:nvGrpSpPr>
            <p:cNvPr id="100375" name="Group 16"/>
            <p:cNvGrpSpPr>
              <a:grpSpLocks/>
            </p:cNvGrpSpPr>
            <p:nvPr/>
          </p:nvGrpSpPr>
          <p:grpSpPr bwMode="auto">
            <a:xfrm>
              <a:off x="1968" y="2784"/>
              <a:ext cx="1001" cy="480"/>
              <a:chOff x="480" y="1536"/>
              <a:chExt cx="1001" cy="480"/>
            </a:xfrm>
          </p:grpSpPr>
          <p:sp>
            <p:nvSpPr>
              <p:cNvPr id="100377" name="Text Box 17"/>
              <p:cNvSpPr txBox="1">
                <a:spLocks noChangeArrowheads="1"/>
              </p:cNvSpPr>
              <p:nvPr/>
            </p:nvSpPr>
            <p:spPr bwMode="auto">
              <a:xfrm>
                <a:off x="480" y="1536"/>
                <a:ext cx="1001" cy="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           Yes</a:t>
                </a:r>
                <a:endParaRPr lang="en-US" altLang="en-US" sz="2000">
                  <a:solidFill>
                    <a:schemeClr val="bg1"/>
                  </a:solidFill>
                </a:endParaRPr>
              </a:p>
            </p:txBody>
          </p:sp>
          <p:sp>
            <p:nvSpPr>
              <p:cNvPr id="100378" name="AutoShape 18"/>
              <p:cNvSpPr>
                <a:spLocks noChangeArrowheads="1"/>
              </p:cNvSpPr>
              <p:nvPr/>
            </p:nvSpPr>
            <p:spPr bwMode="auto">
              <a:xfrm>
                <a:off x="528"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sp>
            <p:nvSpPr>
              <p:cNvPr id="100379" name="AutoShape 19"/>
              <p:cNvSpPr>
                <a:spLocks noChangeArrowheads="1"/>
              </p:cNvSpPr>
              <p:nvPr/>
            </p:nvSpPr>
            <p:spPr bwMode="auto">
              <a:xfrm>
                <a:off x="1200"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pSp>
        <p:sp>
          <p:nvSpPr>
            <p:cNvPr id="100376" name="Text Box 27"/>
            <p:cNvSpPr txBox="1">
              <a:spLocks noChangeArrowheads="1"/>
            </p:cNvSpPr>
            <p:nvPr/>
          </p:nvSpPr>
          <p:spPr bwMode="auto">
            <a:xfrm>
              <a:off x="1248" y="3264"/>
              <a:ext cx="9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Fuzzy kind</a:t>
              </a:r>
              <a:endParaRPr lang="en-US" altLang="en-US" sz="2400" i="1">
                <a:solidFill>
                  <a:srgbClr val="FFFF00"/>
                </a:solidFill>
              </a:endParaRPr>
            </a:p>
          </p:txBody>
        </p:sp>
      </p:grpSp>
      <p:grpSp>
        <p:nvGrpSpPr>
          <p:cNvPr id="8" name="Group 40"/>
          <p:cNvGrpSpPr>
            <a:grpSpLocks/>
          </p:cNvGrpSpPr>
          <p:nvPr/>
        </p:nvGrpSpPr>
        <p:grpSpPr bwMode="auto">
          <a:xfrm>
            <a:off x="2743200" y="5105400"/>
            <a:ext cx="3113088" cy="1143000"/>
            <a:chOff x="1728" y="3456"/>
            <a:chExt cx="1961" cy="720"/>
          </a:xfrm>
        </p:grpSpPr>
        <p:grpSp>
          <p:nvGrpSpPr>
            <p:cNvPr id="100370" name="Group 21"/>
            <p:cNvGrpSpPr>
              <a:grpSpLocks/>
            </p:cNvGrpSpPr>
            <p:nvPr/>
          </p:nvGrpSpPr>
          <p:grpSpPr bwMode="auto">
            <a:xfrm>
              <a:off x="2688" y="3456"/>
              <a:ext cx="1001" cy="480"/>
              <a:chOff x="480" y="1536"/>
              <a:chExt cx="1001" cy="480"/>
            </a:xfrm>
          </p:grpSpPr>
          <p:sp>
            <p:nvSpPr>
              <p:cNvPr id="100372" name="Text Box 22"/>
              <p:cNvSpPr txBox="1">
                <a:spLocks noChangeArrowheads="1"/>
              </p:cNvSpPr>
              <p:nvPr/>
            </p:nvSpPr>
            <p:spPr bwMode="auto">
              <a:xfrm>
                <a:off x="480" y="1536"/>
                <a:ext cx="1001" cy="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000">
                    <a:solidFill>
                      <a:schemeClr val="bg1"/>
                    </a:solidFill>
                  </a:rPr>
                  <a:t>No           Yes</a:t>
                </a:r>
                <a:endParaRPr lang="en-US" altLang="en-US" sz="2000">
                  <a:solidFill>
                    <a:schemeClr val="bg1"/>
                  </a:solidFill>
                </a:endParaRPr>
              </a:p>
            </p:txBody>
          </p:sp>
          <p:sp>
            <p:nvSpPr>
              <p:cNvPr id="100373" name="AutoShape 23"/>
              <p:cNvSpPr>
                <a:spLocks noChangeArrowheads="1"/>
              </p:cNvSpPr>
              <p:nvPr/>
            </p:nvSpPr>
            <p:spPr bwMode="auto">
              <a:xfrm>
                <a:off x="528"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sp>
            <p:nvSpPr>
              <p:cNvPr id="100374" name="AutoShape 24"/>
              <p:cNvSpPr>
                <a:spLocks noChangeArrowheads="1"/>
              </p:cNvSpPr>
              <p:nvPr/>
            </p:nvSpPr>
            <p:spPr bwMode="auto">
              <a:xfrm>
                <a:off x="1200" y="1824"/>
                <a:ext cx="192" cy="192"/>
              </a:xfrm>
              <a:prstGeom prst="downArrow">
                <a:avLst>
                  <a:gd name="adj1" fmla="val 50000"/>
                  <a:gd name="adj2" fmla="val 25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pSp>
        <p:sp>
          <p:nvSpPr>
            <p:cNvPr id="100371" name="Text Box 28"/>
            <p:cNvSpPr txBox="1">
              <a:spLocks noChangeArrowheads="1"/>
            </p:cNvSpPr>
            <p:nvPr/>
          </p:nvSpPr>
          <p:spPr bwMode="auto">
            <a:xfrm>
              <a:off x="1728" y="3888"/>
              <a:ext cx="11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Discrete kind</a:t>
              </a:r>
              <a:endParaRPr lang="en-US" altLang="en-US" sz="2400" i="1">
                <a:solidFill>
                  <a:srgbClr val="FFFF00"/>
                </a:solidFill>
              </a:endParaRPr>
            </a:p>
          </p:txBody>
        </p:sp>
      </p:grpSp>
      <p:sp>
        <p:nvSpPr>
          <p:cNvPr id="469021" name="Text Box 29"/>
          <p:cNvSpPr txBox="1">
            <a:spLocks noChangeArrowheads="1"/>
          </p:cNvSpPr>
          <p:nvPr/>
        </p:nvSpPr>
        <p:spPr bwMode="auto">
          <a:xfrm>
            <a:off x="5257800" y="5791200"/>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sz="2400" i="1">
                <a:solidFill>
                  <a:srgbClr val="FFFF00"/>
                </a:solidFill>
              </a:rPr>
              <a:t>Natural kind</a:t>
            </a:r>
            <a:endParaRPr lang="en-US" altLang="en-US" sz="2400" i="1">
              <a:solidFill>
                <a:srgbClr val="FFFF00"/>
              </a:solidFill>
            </a:endParaRPr>
          </a:p>
        </p:txBody>
      </p:sp>
      <p:sp>
        <p:nvSpPr>
          <p:cNvPr id="100364" name="Rectangle 30"/>
          <p:cNvSpPr>
            <a:spLocks noChangeArrowheads="1"/>
          </p:cNvSpPr>
          <p:nvPr/>
        </p:nvSpPr>
        <p:spPr bwMode="auto">
          <a:xfrm>
            <a:off x="6629400" y="1905000"/>
            <a:ext cx="2514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400" b="0">
                <a:solidFill>
                  <a:schemeClr val="bg1"/>
                </a:solidFill>
              </a:rPr>
              <a:t>Haslam N. Kinds of Kinds: A Conceptual Taxonomy of Psychiatric Categories. Philosophy, Psychiatry, &amp; Psychology, 9 (2002), 203-218</a:t>
            </a:r>
          </a:p>
        </p:txBody>
      </p:sp>
      <p:sp>
        <p:nvSpPr>
          <p:cNvPr id="469024" name="Text Box 32"/>
          <p:cNvSpPr txBox="1">
            <a:spLocks noChangeArrowheads="1"/>
          </p:cNvSpPr>
          <p:nvPr/>
        </p:nvSpPr>
        <p:spPr bwMode="auto">
          <a:xfrm>
            <a:off x="0" y="3048000"/>
            <a:ext cx="16335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‘severity’</a:t>
            </a:r>
          </a:p>
          <a:p>
            <a:pPr algn="l" eaLnBrk="1" hangingPunct="1"/>
            <a:r>
              <a:rPr lang="nl-BE" altLang="en-US" sz="2000">
                <a:solidFill>
                  <a:srgbClr val="93B1C5"/>
                </a:solidFill>
              </a:rPr>
              <a:t>‘neuroticism’</a:t>
            </a:r>
            <a:endParaRPr lang="en-US" altLang="en-US" sz="2000">
              <a:solidFill>
                <a:srgbClr val="93B1C5"/>
              </a:solidFill>
            </a:endParaRPr>
          </a:p>
        </p:txBody>
      </p:sp>
      <p:sp>
        <p:nvSpPr>
          <p:cNvPr id="469025" name="Text Box 33"/>
          <p:cNvSpPr txBox="1">
            <a:spLocks noChangeArrowheads="1"/>
          </p:cNvSpPr>
          <p:nvPr/>
        </p:nvSpPr>
        <p:spPr bwMode="auto">
          <a:xfrm>
            <a:off x="0" y="4114800"/>
            <a:ext cx="2740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‘essential hypertension’</a:t>
            </a:r>
          </a:p>
          <a:p>
            <a:pPr algn="l" eaLnBrk="1" hangingPunct="1"/>
            <a:r>
              <a:rPr lang="nl-BE" altLang="en-US" sz="2000">
                <a:solidFill>
                  <a:srgbClr val="93B1C5"/>
                </a:solidFill>
              </a:rPr>
              <a:t>‘depression’</a:t>
            </a:r>
            <a:endParaRPr lang="en-US" altLang="en-US" sz="2000">
              <a:solidFill>
                <a:srgbClr val="93B1C5"/>
              </a:solidFill>
            </a:endParaRPr>
          </a:p>
        </p:txBody>
      </p:sp>
      <p:sp>
        <p:nvSpPr>
          <p:cNvPr id="469026" name="Text Box 34"/>
          <p:cNvSpPr txBox="1">
            <a:spLocks noChangeArrowheads="1"/>
          </p:cNvSpPr>
          <p:nvPr/>
        </p:nvSpPr>
        <p:spPr bwMode="auto">
          <a:xfrm>
            <a:off x="685800" y="5105400"/>
            <a:ext cx="276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‘borderline personality’</a:t>
            </a:r>
          </a:p>
        </p:txBody>
      </p:sp>
      <p:sp>
        <p:nvSpPr>
          <p:cNvPr id="469027" name="Text Box 35"/>
          <p:cNvSpPr txBox="1">
            <a:spLocks noChangeArrowheads="1"/>
          </p:cNvSpPr>
          <p:nvPr/>
        </p:nvSpPr>
        <p:spPr bwMode="auto">
          <a:xfrm>
            <a:off x="2819400" y="6080125"/>
            <a:ext cx="1662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‘melancholia’</a:t>
            </a:r>
          </a:p>
        </p:txBody>
      </p:sp>
      <p:sp>
        <p:nvSpPr>
          <p:cNvPr id="469028" name="Text Box 36"/>
          <p:cNvSpPr txBox="1">
            <a:spLocks noChangeArrowheads="1"/>
          </p:cNvSpPr>
          <p:nvPr/>
        </p:nvSpPr>
        <p:spPr bwMode="auto">
          <a:xfrm>
            <a:off x="5334000" y="6080125"/>
            <a:ext cx="245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sz="2000">
                <a:solidFill>
                  <a:srgbClr val="93B1C5"/>
                </a:solidFill>
              </a:rPr>
              <a:t>‘Williams syndrome’</a:t>
            </a:r>
          </a:p>
        </p:txBody>
      </p:sp>
    </p:spTree>
    <p:extLst>
      <p:ext uri="{BB962C8B-B14F-4D97-AF65-F5344CB8AC3E}">
        <p14:creationId xmlns:p14="http://schemas.microsoft.com/office/powerpoint/2010/main" val="15820670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Grp="1" noChangeArrowheads="1"/>
          </p:cNvSpPr>
          <p:nvPr>
            <p:ph type="title"/>
          </p:nvPr>
        </p:nvSpPr>
        <p:spPr/>
        <p:txBody>
          <a:bodyPr/>
          <a:lstStyle/>
          <a:p>
            <a:r>
              <a:rPr lang="nl-BE" altLang="en-US" smtClean="0"/>
              <a:t>The Dimensional Approach (2)</a:t>
            </a:r>
            <a:endParaRPr lang="en-US" altLang="en-US" smtClean="0"/>
          </a:p>
        </p:txBody>
      </p:sp>
      <p:sp>
        <p:nvSpPr>
          <p:cNvPr id="452611" name="Rectangle 3"/>
          <p:cNvSpPr>
            <a:spLocks noGrp="1" noChangeArrowheads="1"/>
          </p:cNvSpPr>
          <p:nvPr>
            <p:ph idx="1"/>
          </p:nvPr>
        </p:nvSpPr>
        <p:spPr/>
        <p:txBody>
          <a:bodyPr/>
          <a:lstStyle/>
          <a:p>
            <a:r>
              <a:rPr lang="nl-BE" altLang="en-US" sz="2800" i="1" dirty="0" smtClean="0"/>
              <a:t>“</a:t>
            </a:r>
            <a:r>
              <a:rPr lang="en-US" altLang="en-US" sz="2800" i="1" dirty="0" smtClean="0"/>
              <a:t>Diagnostic categories defined by their syndromes should be regarded as valid only if they have been shown to be discrete entities with natural boundaries that separate them from other disorders</a:t>
            </a:r>
            <a:r>
              <a:rPr lang="nl-BE" altLang="en-US" sz="2800" i="1" dirty="0" smtClean="0"/>
              <a:t>.”</a:t>
            </a:r>
          </a:p>
          <a:p>
            <a:endParaRPr lang="nl-BE" altLang="en-US" sz="2800" i="1" dirty="0" smtClean="0"/>
          </a:p>
          <a:p>
            <a:endParaRPr lang="nl-BE" altLang="en-US" sz="1600" i="1" dirty="0" smtClean="0"/>
          </a:p>
          <a:p>
            <a:r>
              <a:rPr lang="nl-BE" altLang="en-US" sz="2800" i="1" dirty="0" smtClean="0"/>
              <a:t>“</a:t>
            </a:r>
            <a:r>
              <a:rPr lang="en-US" altLang="en-US" sz="2800" i="1" dirty="0" smtClean="0"/>
              <a:t>there is no empirical evidence for natural boundaries between major syndromes</a:t>
            </a:r>
            <a:r>
              <a:rPr lang="nl-BE" altLang="en-US" sz="2800" i="1" dirty="0" smtClean="0"/>
              <a:t>”</a:t>
            </a:r>
            <a:r>
              <a:rPr lang="en-US" altLang="en-US" sz="2800" i="1" dirty="0" smtClean="0"/>
              <a:t> </a:t>
            </a:r>
            <a:r>
              <a:rPr lang="nl-BE" altLang="en-US" sz="2800" i="1" dirty="0" smtClean="0"/>
              <a:t>…</a:t>
            </a:r>
            <a:r>
              <a:rPr lang="en-US" altLang="en-US" sz="2800" i="1" dirty="0" smtClean="0"/>
              <a:t> </a:t>
            </a:r>
            <a:r>
              <a:rPr lang="nl-BE" altLang="en-US" sz="2800" i="1" dirty="0" smtClean="0"/>
              <a:t>“</a:t>
            </a:r>
            <a:r>
              <a:rPr lang="en-US" altLang="en-US" sz="2800" i="1" dirty="0" smtClean="0"/>
              <a:t>the categorical approach is fundamentally flawed</a:t>
            </a:r>
            <a:r>
              <a:rPr lang="nl-BE" altLang="en-US" sz="2800" i="1" dirty="0" smtClean="0"/>
              <a:t>”</a:t>
            </a:r>
            <a:endParaRPr lang="en-US" altLang="en-US" sz="2800" i="1" dirty="0" smtClean="0"/>
          </a:p>
        </p:txBody>
      </p:sp>
      <p:sp>
        <p:nvSpPr>
          <p:cNvPr id="96260" name="Rectangle 4"/>
          <p:cNvSpPr>
            <a:spLocks noChangeArrowheads="1"/>
          </p:cNvSpPr>
          <p:nvPr/>
        </p:nvSpPr>
        <p:spPr bwMode="auto">
          <a:xfrm>
            <a:off x="1752600" y="3922067"/>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200" dirty="0">
                <a:solidFill>
                  <a:schemeClr val="bg1"/>
                </a:solidFill>
              </a:rPr>
              <a:t>Kendell R, </a:t>
            </a:r>
            <a:r>
              <a:rPr lang="en-US" altLang="en-US" sz="1200" dirty="0" err="1">
                <a:solidFill>
                  <a:schemeClr val="bg1"/>
                </a:solidFill>
              </a:rPr>
              <a:t>Jablensky</a:t>
            </a:r>
            <a:r>
              <a:rPr lang="en-US" altLang="en-US" sz="1200" dirty="0">
                <a:solidFill>
                  <a:schemeClr val="bg1"/>
                </a:solidFill>
              </a:rPr>
              <a:t> A. Distinguishing between the validity and utility of psychiatric diagnoses. Am J Psychiatry 2003; 160:4–12.</a:t>
            </a:r>
          </a:p>
        </p:txBody>
      </p:sp>
      <p:sp>
        <p:nvSpPr>
          <p:cNvPr id="452613" name="Rectangle 5"/>
          <p:cNvSpPr>
            <a:spLocks noChangeArrowheads="1"/>
          </p:cNvSpPr>
          <p:nvPr/>
        </p:nvSpPr>
        <p:spPr bwMode="auto">
          <a:xfrm>
            <a:off x="381000" y="6147414"/>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200" dirty="0" err="1">
                <a:solidFill>
                  <a:schemeClr val="bg1"/>
                </a:solidFill>
              </a:rPr>
              <a:t>Cloninger</a:t>
            </a:r>
            <a:r>
              <a:rPr lang="en-US" altLang="en-US" sz="1200" dirty="0">
                <a:solidFill>
                  <a:schemeClr val="bg1"/>
                </a:solidFill>
              </a:rPr>
              <a:t> CR: A new conceptual paradigm from genetics and psychobiology for the science of mental health. </a:t>
            </a:r>
            <a:r>
              <a:rPr lang="en-US" altLang="en-US" sz="1200" dirty="0" err="1">
                <a:solidFill>
                  <a:schemeClr val="bg1"/>
                </a:solidFill>
              </a:rPr>
              <a:t>Aust</a:t>
            </a:r>
            <a:r>
              <a:rPr lang="en-US" altLang="en-US" sz="1200" dirty="0">
                <a:solidFill>
                  <a:schemeClr val="bg1"/>
                </a:solidFill>
              </a:rPr>
              <a:t> N Z J Psychiatry 33:174–186, 1999.</a:t>
            </a:r>
          </a:p>
        </p:txBody>
      </p:sp>
    </p:spTree>
    <p:extLst>
      <p:ext uri="{BB962C8B-B14F-4D97-AF65-F5344CB8AC3E}">
        <p14:creationId xmlns:p14="http://schemas.microsoft.com/office/powerpoint/2010/main" val="1658882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26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P spid="4526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Attempts to standardize research variables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F956F3D-4874-4710-ABA7-FE6B39A14FEE}" type="slidenum">
              <a:rPr lang="en-US" smtClean="0"/>
              <a:pPr/>
              <a:t>59</a:t>
            </a:fld>
            <a:endParaRPr lang="en-US"/>
          </a:p>
        </p:txBody>
      </p:sp>
    </p:spTree>
    <p:extLst>
      <p:ext uri="{BB962C8B-B14F-4D97-AF65-F5344CB8AC3E}">
        <p14:creationId xmlns:p14="http://schemas.microsoft.com/office/powerpoint/2010/main" val="259236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Genetic epidemiology of some MDs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552776"/>
              </p:ext>
            </p:extLst>
          </p:nvPr>
        </p:nvGraphicFramePr>
        <p:xfrm>
          <a:off x="152400" y="1600200"/>
          <a:ext cx="8762998" cy="3208020"/>
        </p:xfrm>
        <a:graphic>
          <a:graphicData uri="http://schemas.openxmlformats.org/drawingml/2006/table">
            <a:tbl>
              <a:tblPr>
                <a:tableStyleId>{5C22544A-7EE6-4342-B048-85BDC9FD1C3A}</a:tableStyleId>
              </a:tblPr>
              <a:tblGrid>
                <a:gridCol w="2209800">
                  <a:extLst>
                    <a:ext uri="{9D8B030D-6E8A-4147-A177-3AD203B41FA5}">
                      <a16:colId xmlns:a16="http://schemas.microsoft.com/office/drawing/2014/main" val="3940515060"/>
                    </a:ext>
                  </a:extLst>
                </a:gridCol>
                <a:gridCol w="1600200">
                  <a:extLst>
                    <a:ext uri="{9D8B030D-6E8A-4147-A177-3AD203B41FA5}">
                      <a16:colId xmlns:a16="http://schemas.microsoft.com/office/drawing/2014/main" val="573773458"/>
                    </a:ext>
                  </a:extLst>
                </a:gridCol>
                <a:gridCol w="685800">
                  <a:extLst>
                    <a:ext uri="{9D8B030D-6E8A-4147-A177-3AD203B41FA5}">
                      <a16:colId xmlns:a16="http://schemas.microsoft.com/office/drawing/2014/main" val="65747935"/>
                    </a:ext>
                  </a:extLst>
                </a:gridCol>
                <a:gridCol w="1066800">
                  <a:extLst>
                    <a:ext uri="{9D8B030D-6E8A-4147-A177-3AD203B41FA5}">
                      <a16:colId xmlns:a16="http://schemas.microsoft.com/office/drawing/2014/main" val="732176441"/>
                    </a:ext>
                  </a:extLst>
                </a:gridCol>
                <a:gridCol w="914400">
                  <a:extLst>
                    <a:ext uri="{9D8B030D-6E8A-4147-A177-3AD203B41FA5}">
                      <a16:colId xmlns:a16="http://schemas.microsoft.com/office/drawing/2014/main" val="3745218563"/>
                    </a:ext>
                  </a:extLst>
                </a:gridCol>
                <a:gridCol w="1219200">
                  <a:extLst>
                    <a:ext uri="{9D8B030D-6E8A-4147-A177-3AD203B41FA5}">
                      <a16:colId xmlns:a16="http://schemas.microsoft.com/office/drawing/2014/main" val="1635114651"/>
                    </a:ext>
                  </a:extLst>
                </a:gridCol>
                <a:gridCol w="1066798">
                  <a:extLst>
                    <a:ext uri="{9D8B030D-6E8A-4147-A177-3AD203B41FA5}">
                      <a16:colId xmlns:a16="http://schemas.microsoft.com/office/drawing/2014/main" val="680745781"/>
                    </a:ext>
                  </a:extLst>
                </a:gridCol>
              </a:tblGrid>
              <a:tr h="590550">
                <a:tc>
                  <a:txBody>
                    <a:bodyPr/>
                    <a:lstStyle/>
                    <a:p>
                      <a:pPr algn="l" fontAlgn="ctr"/>
                      <a:r>
                        <a:rPr lang="en-US" sz="1800" u="none" strike="noStrike" dirty="0">
                          <a:solidFill>
                            <a:schemeClr val="bg1"/>
                          </a:solidFill>
                          <a:effectLst/>
                        </a:rPr>
                        <a:t> </a:t>
                      </a:r>
                      <a:endParaRPr lang="en-US" sz="1800" b="1" i="0"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Prevalence (%)</a:t>
                      </a:r>
                      <a:endParaRPr lang="en-US" sz="1800" b="1" i="1"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Age onset</a:t>
                      </a:r>
                      <a:endParaRPr lang="en-US" sz="1800" b="1" i="1"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Mortality</a:t>
                      </a:r>
                      <a:endParaRPr lang="en-US" sz="1800" b="1" i="1"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Fertility</a:t>
                      </a:r>
                      <a:endParaRPr lang="en-US" sz="1800" b="1" i="1"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Heritability</a:t>
                      </a:r>
                      <a:endParaRPr lang="en-US" sz="1800" b="1" i="1"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Paternal age effect</a:t>
                      </a:r>
                      <a:endParaRPr lang="en-US" sz="1800" b="1" i="1" u="none" strike="noStrike">
                        <a:solidFill>
                          <a:schemeClr val="bg1"/>
                        </a:solidFill>
                        <a:effectLst/>
                        <a:latin typeface="Times New Roman" panose="02020603050405020304" pitchFamily="18" charset="0"/>
                      </a:endParaRPr>
                    </a:p>
                  </a:txBody>
                  <a:tcPr marL="9525" marR="9525" marT="9525" marB="0" anchor="ctr">
                    <a:noFill/>
                  </a:tcPr>
                </a:tc>
                <a:extLst>
                  <a:ext uri="{0D108BD9-81ED-4DB2-BD59-A6C34878D82A}">
                    <a16:rowId xmlns:a16="http://schemas.microsoft.com/office/drawing/2014/main" val="4006497049"/>
                  </a:ext>
                </a:extLst>
              </a:tr>
              <a:tr h="209550">
                <a:tc>
                  <a:txBody>
                    <a:bodyPr/>
                    <a:lstStyle/>
                    <a:p>
                      <a:pPr algn="l" fontAlgn="ctr"/>
                      <a:r>
                        <a:rPr lang="en-US" sz="1800" u="none" strike="noStrike">
                          <a:solidFill>
                            <a:schemeClr val="bg1"/>
                          </a:solidFill>
                          <a:effectLst/>
                        </a:rPr>
                        <a:t>Autism</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0.3</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1</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2</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0.05</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0.9</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1.4</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extLst>
                  <a:ext uri="{0D108BD9-81ED-4DB2-BD59-A6C34878D82A}">
                    <a16:rowId xmlns:a16="http://schemas.microsoft.com/office/drawing/2014/main" val="898369736"/>
                  </a:ext>
                </a:extLst>
              </a:tr>
              <a:tr h="390525">
                <a:tc>
                  <a:txBody>
                    <a:bodyPr/>
                    <a:lstStyle/>
                    <a:p>
                      <a:pPr algn="l" fontAlgn="ctr"/>
                      <a:r>
                        <a:rPr lang="en-US" sz="1800" u="none" strike="noStrike">
                          <a:solidFill>
                            <a:schemeClr val="bg1"/>
                          </a:solidFill>
                          <a:effectLst/>
                        </a:rPr>
                        <a:t>Anorexia nervosa</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0.6</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15</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6.2</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0.33</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0.56</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extLst>
                  <a:ext uri="{0D108BD9-81ED-4DB2-BD59-A6C34878D82A}">
                    <a16:rowId xmlns:a16="http://schemas.microsoft.com/office/drawing/2014/main" val="2038234145"/>
                  </a:ext>
                </a:extLst>
              </a:tr>
              <a:tr h="390525">
                <a:tc>
                  <a:txBody>
                    <a:bodyPr/>
                    <a:lstStyle/>
                    <a:p>
                      <a:pPr algn="l" fontAlgn="ctr"/>
                      <a:r>
                        <a:rPr lang="en-US" sz="1800" u="none" strike="noStrike">
                          <a:solidFill>
                            <a:schemeClr val="bg1"/>
                          </a:solidFill>
                          <a:effectLst/>
                        </a:rPr>
                        <a:t>Schizophrenia</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0.7</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22</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2.6</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0.4</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0.81</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1.4</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extLst>
                  <a:ext uri="{0D108BD9-81ED-4DB2-BD59-A6C34878D82A}">
                    <a16:rowId xmlns:a16="http://schemas.microsoft.com/office/drawing/2014/main" val="3736424646"/>
                  </a:ext>
                </a:extLst>
              </a:tr>
              <a:tr h="581025">
                <a:tc>
                  <a:txBody>
                    <a:bodyPr/>
                    <a:lstStyle/>
                    <a:p>
                      <a:pPr algn="l" fontAlgn="ctr"/>
                      <a:r>
                        <a:rPr lang="en-US" sz="1800" u="none" strike="noStrike">
                          <a:solidFill>
                            <a:schemeClr val="bg1"/>
                          </a:solidFill>
                          <a:effectLst/>
                        </a:rPr>
                        <a:t>Bipolar affective disorder</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1.25</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25</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2</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0.65</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0.85</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1.2</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extLst>
                  <a:ext uri="{0D108BD9-81ED-4DB2-BD59-A6C34878D82A}">
                    <a16:rowId xmlns:a16="http://schemas.microsoft.com/office/drawing/2014/main" val="1938052274"/>
                  </a:ext>
                </a:extLst>
              </a:tr>
              <a:tr h="581025">
                <a:tc>
                  <a:txBody>
                    <a:bodyPr/>
                    <a:lstStyle/>
                    <a:p>
                      <a:pPr algn="l" fontAlgn="ctr"/>
                      <a:r>
                        <a:rPr lang="en-US" sz="1800" u="none" strike="noStrike">
                          <a:solidFill>
                            <a:schemeClr val="bg1"/>
                          </a:solidFill>
                          <a:effectLst/>
                        </a:rPr>
                        <a:t>Unipolar depression</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10.22</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32</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1.8</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0.9</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0.37</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1</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extLst>
                  <a:ext uri="{0D108BD9-81ED-4DB2-BD59-A6C34878D82A}">
                    <a16:rowId xmlns:a16="http://schemas.microsoft.com/office/drawing/2014/main" val="417470952"/>
                  </a:ext>
                </a:extLst>
              </a:tr>
              <a:tr h="390525">
                <a:tc>
                  <a:txBody>
                    <a:bodyPr/>
                    <a:lstStyle/>
                    <a:p>
                      <a:pPr algn="l" fontAlgn="ctr"/>
                      <a:r>
                        <a:rPr lang="en-US" sz="1800" u="none" strike="noStrike">
                          <a:solidFill>
                            <a:schemeClr val="bg1"/>
                          </a:solidFill>
                          <a:effectLst/>
                        </a:rPr>
                        <a:t>Anxiety disorders</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28.8</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11</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1.2</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a:solidFill>
                            <a:schemeClr val="bg1"/>
                          </a:solidFill>
                          <a:effectLst/>
                        </a:rPr>
                        <a:t>0.9</a:t>
                      </a:r>
                      <a:endParaRPr lang="en-US" sz="1800" b="0" i="0" u="none" strike="noStrike">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0.32</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tc>
                  <a:txBody>
                    <a:bodyPr/>
                    <a:lstStyle/>
                    <a:p>
                      <a:pPr algn="ctr" fontAlgn="ctr"/>
                      <a:r>
                        <a:rPr lang="en-US" sz="1800" u="none" strike="noStrike" dirty="0">
                          <a:solidFill>
                            <a:schemeClr val="bg1"/>
                          </a:solidFill>
                          <a:effectLst/>
                        </a:rPr>
                        <a:t>— </a:t>
                      </a:r>
                      <a:endParaRPr lang="en-US" sz="1800" b="0" i="0" u="none" strike="noStrike" dirty="0">
                        <a:solidFill>
                          <a:schemeClr val="bg1"/>
                        </a:solidFill>
                        <a:effectLst/>
                        <a:latin typeface="Times New Roman" panose="02020603050405020304" pitchFamily="18" charset="0"/>
                      </a:endParaRPr>
                    </a:p>
                  </a:txBody>
                  <a:tcPr marL="9525" marR="9525" marT="9525" marB="0" anchor="ctr">
                    <a:noFill/>
                  </a:tcPr>
                </a:tc>
                <a:extLst>
                  <a:ext uri="{0D108BD9-81ED-4DB2-BD59-A6C34878D82A}">
                    <a16:rowId xmlns:a16="http://schemas.microsoft.com/office/drawing/2014/main" val="3027455738"/>
                  </a:ext>
                </a:extLst>
              </a:tr>
            </a:tbl>
          </a:graphicData>
        </a:graphic>
      </p:graphicFrame>
      <p:sp>
        <p:nvSpPr>
          <p:cNvPr id="4" name="Slide Number Placeholder 3"/>
          <p:cNvSpPr>
            <a:spLocks noGrp="1"/>
          </p:cNvSpPr>
          <p:nvPr>
            <p:ph type="sldNum" sz="quarter" idx="10"/>
          </p:nvPr>
        </p:nvSpPr>
        <p:spPr/>
        <p:txBody>
          <a:bodyPr/>
          <a:lstStyle/>
          <a:p>
            <a:fld id="{3F956F3D-4874-4710-ABA7-FE6B39A14FEE}" type="slidenum">
              <a:rPr lang="en-US" smtClean="0"/>
              <a:pPr/>
              <a:t>6</a:t>
            </a:fld>
            <a:endParaRPr lang="en-US"/>
          </a:p>
        </p:txBody>
      </p:sp>
      <p:sp>
        <p:nvSpPr>
          <p:cNvPr id="8" name="Rectangle 7"/>
          <p:cNvSpPr/>
          <p:nvPr/>
        </p:nvSpPr>
        <p:spPr>
          <a:xfrm>
            <a:off x="152400" y="4875074"/>
            <a:ext cx="8762998" cy="1200329"/>
          </a:xfrm>
          <a:prstGeom prst="rect">
            <a:avLst/>
          </a:prstGeom>
        </p:spPr>
        <p:txBody>
          <a:bodyPr wrap="square">
            <a:spAutoFit/>
          </a:bodyPr>
          <a:lstStyle/>
          <a:p>
            <a:pPr algn="just"/>
            <a:r>
              <a:rPr lang="en-US" sz="1800" b="0" dirty="0">
                <a:solidFill>
                  <a:schemeClr val="bg1"/>
                </a:solidFill>
              </a:rPr>
              <a:t>Lifetime </a:t>
            </a:r>
            <a:r>
              <a:rPr lang="en-US" sz="1800" b="0" dirty="0" smtClean="0">
                <a:solidFill>
                  <a:schemeClr val="bg1"/>
                </a:solidFill>
              </a:rPr>
              <a:t>prevalence, </a:t>
            </a:r>
            <a:r>
              <a:rPr lang="en-US" sz="1800" b="0" dirty="0">
                <a:solidFill>
                  <a:schemeClr val="bg1"/>
                </a:solidFill>
              </a:rPr>
              <a:t>median age of onset (years), </a:t>
            </a:r>
            <a:r>
              <a:rPr lang="en-US" sz="1800" b="0" dirty="0" smtClean="0">
                <a:solidFill>
                  <a:schemeClr val="bg1"/>
                </a:solidFill>
              </a:rPr>
              <a:t>mortality &gt;1 indicates </a:t>
            </a:r>
            <a:r>
              <a:rPr lang="en-US" sz="1800" b="0" dirty="0">
                <a:solidFill>
                  <a:schemeClr val="bg1"/>
                </a:solidFill>
              </a:rPr>
              <a:t>increased mortality compared </a:t>
            </a:r>
            <a:r>
              <a:rPr lang="en-US" sz="1800" b="0" dirty="0" smtClean="0">
                <a:solidFill>
                  <a:schemeClr val="bg1"/>
                </a:solidFill>
              </a:rPr>
              <a:t>to general population, </a:t>
            </a:r>
            <a:r>
              <a:rPr lang="en-US" sz="1800" b="0" dirty="0">
                <a:solidFill>
                  <a:schemeClr val="bg1"/>
                </a:solidFill>
              </a:rPr>
              <a:t>fertility </a:t>
            </a:r>
            <a:r>
              <a:rPr lang="en-US" sz="1800" b="0" dirty="0" smtClean="0">
                <a:solidFill>
                  <a:schemeClr val="bg1"/>
                </a:solidFill>
              </a:rPr>
              <a:t>&lt;1 = </a:t>
            </a:r>
            <a:r>
              <a:rPr lang="en-US" sz="1800" b="0" dirty="0">
                <a:solidFill>
                  <a:schemeClr val="bg1"/>
                </a:solidFill>
              </a:rPr>
              <a:t>decreased fertility compared </a:t>
            </a:r>
            <a:r>
              <a:rPr lang="en-US" sz="1800" b="0" dirty="0" smtClean="0">
                <a:solidFill>
                  <a:schemeClr val="bg1"/>
                </a:solidFill>
              </a:rPr>
              <a:t>to </a:t>
            </a:r>
            <a:r>
              <a:rPr lang="en-US" sz="1800" b="0" dirty="0">
                <a:solidFill>
                  <a:schemeClr val="bg1"/>
                </a:solidFill>
              </a:rPr>
              <a:t>general </a:t>
            </a:r>
            <a:r>
              <a:rPr lang="en-US" sz="1800" b="0" dirty="0" smtClean="0">
                <a:solidFill>
                  <a:schemeClr val="bg1"/>
                </a:solidFill>
              </a:rPr>
              <a:t>population, </a:t>
            </a:r>
            <a:r>
              <a:rPr lang="en-US" sz="1800" b="0" dirty="0">
                <a:solidFill>
                  <a:schemeClr val="bg1"/>
                </a:solidFill>
              </a:rPr>
              <a:t>heritability (estimated contribution of additive genetic effects from twin studies) and an index of paternal age effect (risk ratio for 10-year increase in fathers age </a:t>
            </a:r>
            <a:r>
              <a:rPr lang="en-US" sz="1800" b="0" dirty="0" smtClean="0">
                <a:solidFill>
                  <a:schemeClr val="bg1"/>
                </a:solidFill>
              </a:rPr>
              <a:t>&gt; </a:t>
            </a:r>
            <a:r>
              <a:rPr lang="en-US" sz="1800" b="0" dirty="0">
                <a:solidFill>
                  <a:schemeClr val="bg1"/>
                </a:solidFill>
              </a:rPr>
              <a:t>30 </a:t>
            </a:r>
            <a:r>
              <a:rPr lang="en-US" sz="1800" b="0" dirty="0" smtClean="0">
                <a:solidFill>
                  <a:schemeClr val="bg1"/>
                </a:solidFill>
              </a:rPr>
              <a:t>years).</a:t>
            </a:r>
            <a:endParaRPr lang="en-US" sz="1800" b="0" dirty="0">
              <a:solidFill>
                <a:schemeClr val="bg1"/>
              </a:solidFill>
            </a:endParaRPr>
          </a:p>
        </p:txBody>
      </p:sp>
      <p:sp>
        <p:nvSpPr>
          <p:cNvPr id="9" name="Rectangle 8"/>
          <p:cNvSpPr/>
          <p:nvPr/>
        </p:nvSpPr>
        <p:spPr>
          <a:xfrm>
            <a:off x="457200" y="6258580"/>
            <a:ext cx="8686800" cy="523220"/>
          </a:xfrm>
          <a:prstGeom prst="rect">
            <a:avLst/>
          </a:prstGeom>
        </p:spPr>
        <p:txBody>
          <a:bodyPr wrap="square">
            <a:spAutoFit/>
          </a:bodyPr>
          <a:lstStyle/>
          <a:p>
            <a:pPr algn="r"/>
            <a:r>
              <a:rPr lang="en-US" sz="1400" b="0" dirty="0">
                <a:solidFill>
                  <a:schemeClr val="bg1"/>
                </a:solidFill>
              </a:rPr>
              <a:t>R </a:t>
            </a:r>
            <a:r>
              <a:rPr lang="en-US" sz="1400" b="0" dirty="0" err="1" smtClean="0">
                <a:solidFill>
                  <a:schemeClr val="bg1"/>
                </a:solidFill>
              </a:rPr>
              <a:t>Uher</a:t>
            </a:r>
            <a:r>
              <a:rPr lang="en-US" sz="1400" b="0" dirty="0" smtClean="0">
                <a:solidFill>
                  <a:schemeClr val="bg1"/>
                </a:solidFill>
              </a:rPr>
              <a:t>. The </a:t>
            </a:r>
            <a:r>
              <a:rPr lang="en-US" sz="1400" b="0" dirty="0">
                <a:solidFill>
                  <a:schemeClr val="bg1"/>
                </a:solidFill>
              </a:rPr>
              <a:t>role of genetic variation in the causation of mental illness: an evolution-informed framework</a:t>
            </a:r>
          </a:p>
          <a:p>
            <a:pPr algn="r"/>
            <a:r>
              <a:rPr lang="en-US" sz="1400" b="0" i="1" dirty="0" smtClean="0">
                <a:solidFill>
                  <a:schemeClr val="bg1"/>
                </a:solidFill>
              </a:rPr>
              <a:t>Molecular </a:t>
            </a:r>
            <a:r>
              <a:rPr lang="en-US" sz="1400" b="0" i="1" dirty="0">
                <a:solidFill>
                  <a:schemeClr val="bg1"/>
                </a:solidFill>
              </a:rPr>
              <a:t>Psychiatry</a:t>
            </a:r>
            <a:r>
              <a:rPr lang="en-US" sz="1400" b="0" dirty="0">
                <a:solidFill>
                  <a:schemeClr val="bg1"/>
                </a:solidFill>
              </a:rPr>
              <a:t> volume 14, pages1072–1082 (2009) | </a:t>
            </a:r>
          </a:p>
        </p:txBody>
      </p:sp>
    </p:spTree>
    <p:extLst>
      <p:ext uri="{BB962C8B-B14F-4D97-AF65-F5344CB8AC3E}">
        <p14:creationId xmlns:p14="http://schemas.microsoft.com/office/powerpoint/2010/main" val="26841785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age’ ?</a:t>
            </a:r>
            <a:endParaRPr lang="en-US" dirty="0"/>
          </a:p>
        </p:txBody>
      </p:sp>
      <p:pic>
        <p:nvPicPr>
          <p:cNvPr id="4" name="Content Placeholder 3"/>
          <p:cNvPicPr>
            <a:picLocks noGrp="1" noChangeAspect="1"/>
          </p:cNvPicPr>
          <p:nvPr>
            <p:ph idx="1"/>
          </p:nvPr>
        </p:nvPicPr>
        <p:blipFill>
          <a:blip r:embed="rId2"/>
          <a:stretch>
            <a:fillRect/>
          </a:stretch>
        </p:blipFill>
        <p:spPr>
          <a:xfrm>
            <a:off x="71120" y="1676399"/>
            <a:ext cx="8996680" cy="5129463"/>
          </a:xfrm>
          <a:prstGeom prst="rect">
            <a:avLst/>
          </a:prstGeom>
        </p:spPr>
      </p:pic>
      <p:sp>
        <p:nvSpPr>
          <p:cNvPr id="5" name="Rectangle 4"/>
          <p:cNvSpPr/>
          <p:nvPr/>
        </p:nvSpPr>
        <p:spPr bwMode="auto">
          <a:xfrm>
            <a:off x="762000" y="6019800"/>
            <a:ext cx="7924800" cy="3048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2209800" y="1430179"/>
            <a:ext cx="4572000" cy="246221"/>
          </a:xfrm>
          <a:prstGeom prst="rect">
            <a:avLst/>
          </a:prstGeom>
        </p:spPr>
        <p:txBody>
          <a:bodyPr>
            <a:spAutoFit/>
          </a:bodyPr>
          <a:lstStyle/>
          <a:p>
            <a:r>
              <a:rPr lang="en-US" sz="1000" dirty="0">
                <a:solidFill>
                  <a:schemeClr val="bg1"/>
                </a:solidFill>
              </a:rPr>
              <a:t>https://ndar.nih.gov/data_structure.html?short_name=grit01</a:t>
            </a:r>
          </a:p>
        </p:txBody>
      </p:sp>
    </p:spTree>
    <p:extLst>
      <p:ext uri="{BB962C8B-B14F-4D97-AF65-F5344CB8AC3E}">
        <p14:creationId xmlns:p14="http://schemas.microsoft.com/office/powerpoint/2010/main" val="2977171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age’ under the Grit perspective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Label</a:t>
            </a:r>
            <a:r>
              <a:rPr lang="en-US" dirty="0" smtClean="0"/>
              <a:t>: interview age</a:t>
            </a:r>
          </a:p>
          <a:p>
            <a:pPr>
              <a:buFont typeface="Arial" panose="020B0604020202020204" pitchFamily="34" charset="0"/>
              <a:buChar char="•"/>
            </a:pPr>
            <a:r>
              <a:rPr lang="en-US" u="sng" dirty="0" smtClean="0"/>
              <a:t>Theoretical definition</a:t>
            </a:r>
            <a:r>
              <a:rPr lang="en-US" dirty="0" smtClean="0"/>
              <a:t> (?):</a:t>
            </a:r>
          </a:p>
          <a:p>
            <a:pPr marL="857250" lvl="2" indent="0">
              <a:buNone/>
            </a:pPr>
            <a:r>
              <a:rPr lang="en-US" sz="2400" i="1" dirty="0" smtClean="0"/>
              <a:t>Age </a:t>
            </a:r>
            <a:r>
              <a:rPr lang="en-US" sz="2400" i="1" dirty="0"/>
              <a:t>in months at the time of </a:t>
            </a:r>
            <a:r>
              <a:rPr lang="en-US" sz="2400" i="1" dirty="0" smtClean="0"/>
              <a:t>the interview / test / sampling / imaging.</a:t>
            </a:r>
          </a:p>
          <a:p>
            <a:pPr>
              <a:buFont typeface="Arial" panose="020B0604020202020204" pitchFamily="34" charset="0"/>
              <a:buChar char="•"/>
            </a:pPr>
            <a:r>
              <a:rPr lang="en-US" u="sng" dirty="0" smtClean="0"/>
              <a:t>Operational definition</a:t>
            </a:r>
            <a:r>
              <a:rPr lang="en-US" dirty="0" smtClean="0"/>
              <a:t> (?):</a:t>
            </a:r>
          </a:p>
          <a:p>
            <a:pPr marL="800100" lvl="2" indent="0">
              <a:buNone/>
            </a:pPr>
            <a:r>
              <a:rPr lang="en-US" sz="2400" i="1" dirty="0"/>
              <a:t>Age is rounded to chronological month. If the research participant is 15-days-old at time of interview, the appropriate value would be 0 months. If the participant is 16-days-old, the value would be 1 month</a:t>
            </a:r>
            <a:r>
              <a:rPr lang="en-US" sz="2400" i="1" dirty="0" smtClean="0"/>
              <a:t>.</a:t>
            </a:r>
          </a:p>
          <a:p>
            <a:pPr marL="800100" lvl="2" indent="0">
              <a:buNone/>
            </a:pPr>
            <a:r>
              <a:rPr lang="en-US" sz="2400" i="1" dirty="0" smtClean="0"/>
              <a:t>Range: 0 -1260     [0 – 105 years] </a:t>
            </a:r>
            <a:endParaRPr lang="en-US" sz="2400" i="1" dirty="0"/>
          </a:p>
        </p:txBody>
      </p:sp>
      <p:sp>
        <p:nvSpPr>
          <p:cNvPr id="4" name="Rectangle 3"/>
          <p:cNvSpPr/>
          <p:nvPr/>
        </p:nvSpPr>
        <p:spPr>
          <a:xfrm>
            <a:off x="3657600" y="6477000"/>
            <a:ext cx="5334000" cy="307777"/>
          </a:xfrm>
          <a:prstGeom prst="rect">
            <a:avLst/>
          </a:prstGeom>
        </p:spPr>
        <p:txBody>
          <a:bodyPr wrap="square">
            <a:spAutoFit/>
          </a:bodyPr>
          <a:lstStyle/>
          <a:p>
            <a:pPr algn="r"/>
            <a:r>
              <a:rPr lang="en-US" sz="1400" dirty="0">
                <a:solidFill>
                  <a:schemeClr val="bg1"/>
                </a:solidFill>
              </a:rPr>
              <a:t>https://ndar.nih.gov/data_structure.html?short_name=grit01</a:t>
            </a:r>
          </a:p>
        </p:txBody>
      </p:sp>
    </p:spTree>
    <p:extLst>
      <p:ext uri="{BB962C8B-B14F-4D97-AF65-F5344CB8AC3E}">
        <p14:creationId xmlns:p14="http://schemas.microsoft.com/office/powerpoint/2010/main" val="26676319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914400"/>
            <a:ext cx="9144000" cy="5943600"/>
          </a:xfrm>
          <a:prstGeom prst="rect">
            <a:avLst/>
          </a:prstGeom>
        </p:spPr>
      </p:pic>
      <p:sp>
        <p:nvSpPr>
          <p:cNvPr id="5" name="Rectangle 4"/>
          <p:cNvSpPr/>
          <p:nvPr/>
        </p:nvSpPr>
        <p:spPr>
          <a:xfrm>
            <a:off x="1559560" y="584200"/>
            <a:ext cx="6248400" cy="307777"/>
          </a:xfrm>
          <a:prstGeom prst="rect">
            <a:avLst/>
          </a:prstGeom>
        </p:spPr>
        <p:txBody>
          <a:bodyPr wrap="square">
            <a:spAutoFit/>
          </a:bodyPr>
          <a:lstStyle/>
          <a:p>
            <a:r>
              <a:rPr lang="en-US" sz="1400" dirty="0">
                <a:solidFill>
                  <a:schemeClr val="bg1"/>
                </a:solidFill>
              </a:rPr>
              <a:t>https://ndar.nih.gov/data_structure.html?short_name=grit01</a:t>
            </a:r>
          </a:p>
        </p:txBody>
      </p:sp>
      <p:sp>
        <p:nvSpPr>
          <p:cNvPr id="2" name="Rectangle 1"/>
          <p:cNvSpPr/>
          <p:nvPr/>
        </p:nvSpPr>
        <p:spPr bwMode="auto">
          <a:xfrm>
            <a:off x="0" y="2971800"/>
            <a:ext cx="8839200" cy="990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314536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RDoC</a:t>
            </a:r>
            <a:r>
              <a:rPr lang="en-US" dirty="0" smtClean="0"/>
              <a:t> approach</a:t>
            </a:r>
            <a:endParaRPr lang="en-US" dirty="0"/>
          </a:p>
        </p:txBody>
      </p:sp>
      <p:sp>
        <p:nvSpPr>
          <p:cNvPr id="3" name="Content Placeholder 2"/>
          <p:cNvSpPr>
            <a:spLocks noGrp="1"/>
          </p:cNvSpPr>
          <p:nvPr>
            <p:ph idx="1"/>
          </p:nvPr>
        </p:nvSpPr>
        <p:spPr/>
        <p:txBody>
          <a:bodyPr/>
          <a:lstStyle/>
          <a:p>
            <a:endParaRPr lang="en-US" dirty="0"/>
          </a:p>
          <a:p>
            <a:pPr algn="ctr"/>
            <a:r>
              <a:rPr lang="en-US" dirty="0" smtClean="0"/>
              <a:t>Research Diagnostic Criteria for mental disorders </a:t>
            </a:r>
            <a:endParaRPr lang="en-US" dirty="0"/>
          </a:p>
        </p:txBody>
      </p:sp>
      <p:sp>
        <p:nvSpPr>
          <p:cNvPr id="4" name="Slide Number Placeholder 3"/>
          <p:cNvSpPr>
            <a:spLocks noGrp="1"/>
          </p:cNvSpPr>
          <p:nvPr>
            <p:ph type="sldNum" sz="quarter" idx="10"/>
          </p:nvPr>
        </p:nvSpPr>
        <p:spPr/>
        <p:txBody>
          <a:bodyPr/>
          <a:lstStyle/>
          <a:p>
            <a:fld id="{3F956F3D-4874-4710-ABA7-FE6B39A14FEE}" type="slidenum">
              <a:rPr lang="en-US" smtClean="0"/>
              <a:pPr/>
              <a:t>63</a:t>
            </a:fld>
            <a:endParaRPr lang="en-US"/>
          </a:p>
        </p:txBody>
      </p:sp>
    </p:spTree>
    <p:extLst>
      <p:ext uri="{BB962C8B-B14F-4D97-AF65-F5344CB8AC3E}">
        <p14:creationId xmlns:p14="http://schemas.microsoft.com/office/powerpoint/2010/main" val="28378260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21665"/>
            <a:ext cx="9153525" cy="6236335"/>
          </a:xfrm>
          <a:prstGeom prst="rect">
            <a:avLst/>
          </a:prstGeom>
        </p:spPr>
      </p:pic>
      <p:sp>
        <p:nvSpPr>
          <p:cNvPr id="5" name="Rounded Rectangle 4"/>
          <p:cNvSpPr/>
          <p:nvPr/>
        </p:nvSpPr>
        <p:spPr bwMode="auto">
          <a:xfrm>
            <a:off x="4419600" y="6629400"/>
            <a:ext cx="990600" cy="1524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02065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5334000" cy="762000"/>
          </a:xfrm>
        </p:spPr>
        <p:txBody>
          <a:bodyPr/>
          <a:lstStyle/>
          <a:p>
            <a:endParaRPr lang="en-US"/>
          </a:p>
        </p:txBody>
      </p:sp>
      <p:sp>
        <p:nvSpPr>
          <p:cNvPr id="3" name="Content Placeholder 2"/>
          <p:cNvSpPr>
            <a:spLocks noGrp="1"/>
          </p:cNvSpPr>
          <p:nvPr>
            <p:ph idx="1"/>
          </p:nvPr>
        </p:nvSpPr>
        <p:spPr>
          <a:xfrm>
            <a:off x="5653712" y="609600"/>
            <a:ext cx="3261688" cy="6019800"/>
          </a:xfrm>
        </p:spPr>
        <p:txBody>
          <a:bodyPr/>
          <a:lstStyle/>
          <a:p>
            <a:pPr marL="0" indent="0"/>
            <a:r>
              <a:rPr lang="en-US" sz="1800" dirty="0">
                <a:solidFill>
                  <a:srgbClr val="FFFF00"/>
                </a:solidFill>
              </a:rPr>
              <a:t>The weakness is its lack of validity</a:t>
            </a:r>
            <a:r>
              <a:rPr lang="en-US" sz="1800" dirty="0"/>
              <a:t>. Unlike our definitions of ischemic heart disease, lymphoma, or AIDS, the </a:t>
            </a:r>
            <a:r>
              <a:rPr lang="en-US" sz="1800" dirty="0">
                <a:solidFill>
                  <a:srgbClr val="FFFF00"/>
                </a:solidFill>
              </a:rPr>
              <a:t>DSM diagnoses are based on a consensus about clusters of clinical symptoms, not any objective laboratory measure</a:t>
            </a:r>
            <a:r>
              <a:rPr lang="en-US" sz="1800" dirty="0"/>
              <a:t>. In the rest of medicine, this would be equivalent to creating diagnostic systems based on the nature of chest pain or the quality of fever. Indeed, symptom-based diagnosis, once common in other areas of medicine, has been largely replaced in the past half century as </a:t>
            </a:r>
            <a:r>
              <a:rPr lang="en-US" sz="1800" dirty="0">
                <a:solidFill>
                  <a:srgbClr val="FFFF00"/>
                </a:solidFill>
              </a:rPr>
              <a:t>we have understood that symptoms alone rarely indicate the best choice of treatment</a:t>
            </a:r>
            <a:r>
              <a:rPr lang="en-US" sz="1800" dirty="0"/>
              <a:t>.</a:t>
            </a:r>
          </a:p>
        </p:txBody>
      </p:sp>
      <p:pic>
        <p:nvPicPr>
          <p:cNvPr id="4" name="Picture 3"/>
          <p:cNvPicPr>
            <a:picLocks noChangeAspect="1"/>
          </p:cNvPicPr>
          <p:nvPr/>
        </p:nvPicPr>
        <p:blipFill>
          <a:blip r:embed="rId2"/>
          <a:stretch>
            <a:fillRect/>
          </a:stretch>
        </p:blipFill>
        <p:spPr>
          <a:xfrm>
            <a:off x="-1" y="609600"/>
            <a:ext cx="5653713" cy="6248400"/>
          </a:xfrm>
          <a:prstGeom prst="rect">
            <a:avLst/>
          </a:prstGeom>
        </p:spPr>
      </p:pic>
      <p:sp>
        <p:nvSpPr>
          <p:cNvPr id="5" name="Rounded Rectangle 4"/>
          <p:cNvSpPr/>
          <p:nvPr/>
        </p:nvSpPr>
        <p:spPr bwMode="auto">
          <a:xfrm>
            <a:off x="381000" y="2133600"/>
            <a:ext cx="990600" cy="1524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587110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48400"/>
          </a:xfrm>
          <a:prstGeom prst="rect">
            <a:avLst/>
          </a:prstGeom>
        </p:spPr>
      </p:pic>
      <p:sp>
        <p:nvSpPr>
          <p:cNvPr id="5" name="Rounded Rectangle 4"/>
          <p:cNvSpPr/>
          <p:nvPr/>
        </p:nvSpPr>
        <p:spPr bwMode="auto">
          <a:xfrm>
            <a:off x="4800600" y="6555740"/>
            <a:ext cx="990600" cy="1524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643541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548640"/>
          </a:xfrm>
        </p:spPr>
        <p:txBody>
          <a:bodyPr/>
          <a:lstStyle/>
          <a:p>
            <a:r>
              <a:rPr lang="en-US" dirty="0" smtClean="0"/>
              <a:t>Most recent evolution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33160"/>
          </a:xfrm>
          <a:prstGeom prst="rect">
            <a:avLst/>
          </a:prstGeom>
        </p:spPr>
      </p:pic>
    </p:spTree>
    <p:extLst>
      <p:ext uri="{BB962C8B-B14F-4D97-AF65-F5344CB8AC3E}">
        <p14:creationId xmlns:p14="http://schemas.microsoft.com/office/powerpoint/2010/main" val="40149232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Domain Criteria (</a:t>
            </a:r>
            <a:r>
              <a:rPr lang="en-US" dirty="0" err="1" smtClean="0"/>
              <a:t>RDoC</a:t>
            </a:r>
            <a:r>
              <a:rPr lang="en-US" dirty="0" smtClean="0"/>
              <a:t>)</a:t>
            </a:r>
            <a:endParaRPr lang="en-US"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smtClean="0"/>
              <a:t>2008 </a:t>
            </a:r>
            <a:r>
              <a:rPr lang="en-US" dirty="0"/>
              <a:t>NIMH Strategic </a:t>
            </a:r>
            <a:r>
              <a:rPr lang="en-US" dirty="0" smtClean="0"/>
              <a:t>Plan:</a:t>
            </a:r>
          </a:p>
          <a:p>
            <a:pPr marL="685800" lvl="1"/>
            <a:r>
              <a:rPr lang="en-US" sz="1800" dirty="0" smtClean="0"/>
              <a:t>‘objectives </a:t>
            </a:r>
            <a:r>
              <a:rPr lang="en-US" sz="1800" dirty="0"/>
              <a:t>include redefining mental disorders into observable and measurable components that are more closely aligned with the biology of the brain; fostering broad sharing of data and </a:t>
            </a:r>
            <a:r>
              <a:rPr lang="en-US" sz="1800" dirty="0" smtClean="0"/>
              <a:t>resources [supporting] </a:t>
            </a:r>
            <a:r>
              <a:rPr lang="en-US" sz="1800" dirty="0"/>
              <a:t>researchers in ways that inspire creativity and </a:t>
            </a:r>
            <a:r>
              <a:rPr lang="en-US" sz="1800" dirty="0" smtClean="0"/>
              <a:t>innovation’.</a:t>
            </a:r>
            <a:endParaRPr lang="en-US" dirty="0" smtClean="0"/>
          </a:p>
          <a:p>
            <a:pPr marL="457200" indent="-457200">
              <a:buFont typeface="Arial" panose="020B0604020202020204" pitchFamily="34" charset="0"/>
              <a:buChar char="•"/>
            </a:pPr>
            <a:r>
              <a:rPr lang="en-US" dirty="0" smtClean="0"/>
              <a:t>Explicitly based on premise that mental disorder are </a:t>
            </a:r>
            <a:r>
              <a:rPr lang="en-US" i="1" dirty="0" smtClean="0"/>
              <a:t>disorders of brain circuits.</a:t>
            </a:r>
          </a:p>
          <a:p>
            <a:pPr marL="457200" indent="-457200">
              <a:buFont typeface="Arial" panose="020B0604020202020204" pitchFamily="34" charset="0"/>
              <a:buChar char="•"/>
            </a:pPr>
            <a:r>
              <a:rPr lang="en-US" dirty="0" smtClean="0"/>
              <a:t>“The </a:t>
            </a:r>
            <a:r>
              <a:rPr lang="en-US" dirty="0"/>
              <a:t>tools of clinical </a:t>
            </a:r>
            <a:r>
              <a:rPr lang="en-US" dirty="0" smtClean="0"/>
              <a:t>neuroscience [...] can </a:t>
            </a:r>
            <a:r>
              <a:rPr lang="en-US" dirty="0"/>
              <a:t>be used to identify dysfunction in neural circuits” (Morris &amp; Cuthbert </a:t>
            </a:r>
            <a:r>
              <a:rPr lang="en-US" dirty="0" smtClean="0"/>
              <a:t>2012).</a:t>
            </a:r>
            <a:endParaRPr lang="en-US" dirty="0"/>
          </a:p>
          <a:p>
            <a:pPr marL="457200" indent="-457200">
              <a:buFont typeface="Arial" panose="020B0604020202020204" pitchFamily="34" charset="0"/>
              <a:buChar char="•"/>
            </a:pPr>
            <a:r>
              <a:rPr lang="en-US" dirty="0" smtClean="0"/>
              <a:t>Goal </a:t>
            </a:r>
            <a:r>
              <a:rPr lang="en-US" dirty="0"/>
              <a:t>to support translational neuroscience in mental health </a:t>
            </a:r>
            <a:r>
              <a:rPr lang="en-US" dirty="0" smtClean="0"/>
              <a:t>research.</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857250" lvl="1" indent="-457200"/>
            <a:endParaRPr lang="en-US" dirty="0" smtClean="0"/>
          </a:p>
        </p:txBody>
      </p:sp>
    </p:spTree>
    <p:extLst>
      <p:ext uri="{BB962C8B-B14F-4D97-AF65-F5344CB8AC3E}">
        <p14:creationId xmlns:p14="http://schemas.microsoft.com/office/powerpoint/2010/main" val="32606532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for </a:t>
            </a:r>
            <a:r>
              <a:rPr lang="en-US" dirty="0" err="1" smtClean="0"/>
              <a:t>RDoC</a:t>
            </a:r>
            <a:endParaRPr lang="en-US"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smtClean="0"/>
              <a:t>Failure of DSM-ICD, a categorical approach, to offer insight into underlying etiology and causal mechanisms common to all instances of same diagnosis;</a:t>
            </a:r>
          </a:p>
          <a:p>
            <a:pPr marL="457200" indent="-457200">
              <a:buFont typeface="Arial" panose="020B0604020202020204" pitchFamily="34" charset="0"/>
              <a:buChar char="•"/>
            </a:pPr>
            <a:r>
              <a:rPr lang="en-US" dirty="0" smtClean="0"/>
              <a:t>Inability to predict effective treatments;</a:t>
            </a:r>
          </a:p>
          <a:p>
            <a:pPr marL="457200" indent="-457200">
              <a:buFont typeface="Arial" panose="020B0604020202020204" pitchFamily="34" charset="0"/>
              <a:buChar char="•"/>
            </a:pPr>
            <a:r>
              <a:rPr lang="en-US" dirty="0" smtClean="0"/>
              <a:t>Lack of universal biomarkers for DSM-ICD categories;</a:t>
            </a:r>
          </a:p>
          <a:p>
            <a:pPr marL="457200" indent="-457200">
              <a:buFont typeface="Arial" panose="020B0604020202020204" pitchFamily="34" charset="0"/>
              <a:buChar char="•"/>
            </a:pPr>
            <a:r>
              <a:rPr lang="en-US" dirty="0" smtClean="0"/>
              <a:t>Heterogeneity of DSM-ICD populations;</a:t>
            </a:r>
          </a:p>
          <a:p>
            <a:pPr marL="457200" indent="-457200">
              <a:buFont typeface="Arial" panose="020B0604020202020204" pitchFamily="34" charset="0"/>
              <a:buChar char="•"/>
            </a:pPr>
            <a:r>
              <a:rPr lang="en-US" dirty="0" smtClean="0"/>
              <a:t>E.g., in 2011 two major pharmaceutical companies stopped research into psychiatric drugs (</a:t>
            </a:r>
            <a:r>
              <a:rPr lang="nl-NL" dirty="0" err="1" smtClean="0"/>
              <a:t>Cowen</a:t>
            </a:r>
            <a:r>
              <a:rPr lang="nl-NL" dirty="0" smtClean="0"/>
              <a:t> 2011).</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en-US" dirty="0" smtClean="0"/>
          </a:p>
        </p:txBody>
      </p:sp>
    </p:spTree>
    <p:extLst>
      <p:ext uri="{BB962C8B-B14F-4D97-AF65-F5344CB8AC3E}">
        <p14:creationId xmlns:p14="http://schemas.microsoft.com/office/powerpoint/2010/main" val="1913030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disorders in the USA</a:t>
            </a:r>
            <a:endParaRPr lang="en-US" dirty="0"/>
          </a:p>
        </p:txBody>
      </p:sp>
      <p:sp>
        <p:nvSpPr>
          <p:cNvPr id="3" name="Content Placeholder 2"/>
          <p:cNvSpPr>
            <a:spLocks noGrp="1"/>
          </p:cNvSpPr>
          <p:nvPr>
            <p:ph idx="1"/>
          </p:nvPr>
        </p:nvSpPr>
        <p:spPr>
          <a:xfrm>
            <a:off x="228600" y="1600200"/>
            <a:ext cx="8686800" cy="4953000"/>
          </a:xfrm>
        </p:spPr>
        <p:txBody>
          <a:bodyPr/>
          <a:lstStyle/>
          <a:p>
            <a:pPr>
              <a:buFont typeface="Arial" panose="020B0604020202020204" pitchFamily="34" charset="0"/>
              <a:buChar char="•"/>
            </a:pPr>
            <a:r>
              <a:rPr lang="en-US" dirty="0"/>
              <a:t>Lifetime prevalence </a:t>
            </a:r>
            <a:r>
              <a:rPr lang="en-US" dirty="0" smtClean="0"/>
              <a:t>estimates:</a:t>
            </a:r>
            <a:endParaRPr lang="en-US" dirty="0"/>
          </a:p>
          <a:p>
            <a:pPr lvl="1">
              <a:buFont typeface="Arial" panose="020B0604020202020204" pitchFamily="34" charset="0"/>
              <a:buChar char="•"/>
            </a:pPr>
            <a:r>
              <a:rPr lang="en-US" dirty="0" smtClean="0"/>
              <a:t>anxiety disorders: 		28.8</a:t>
            </a:r>
            <a:r>
              <a:rPr lang="en-US" dirty="0"/>
              <a:t>%; </a:t>
            </a:r>
            <a:endParaRPr lang="en-US" dirty="0" smtClean="0"/>
          </a:p>
          <a:p>
            <a:pPr lvl="1">
              <a:buFont typeface="Arial" panose="020B0604020202020204" pitchFamily="34" charset="0"/>
              <a:buChar char="•"/>
            </a:pPr>
            <a:r>
              <a:rPr lang="en-US" dirty="0" smtClean="0"/>
              <a:t>mood disorders:	 	20.8</a:t>
            </a:r>
            <a:r>
              <a:rPr lang="en-US" dirty="0"/>
              <a:t>%; </a:t>
            </a:r>
            <a:endParaRPr lang="en-US" dirty="0" smtClean="0"/>
          </a:p>
          <a:p>
            <a:pPr lvl="1">
              <a:buFont typeface="Arial" panose="020B0604020202020204" pitchFamily="34" charset="0"/>
              <a:buChar char="•"/>
            </a:pPr>
            <a:r>
              <a:rPr lang="en-US" dirty="0" smtClean="0"/>
              <a:t>impulse-control disorders: 	24.8</a:t>
            </a:r>
            <a:r>
              <a:rPr lang="en-US" dirty="0"/>
              <a:t>%; </a:t>
            </a:r>
            <a:endParaRPr lang="en-US" dirty="0" smtClean="0"/>
          </a:p>
          <a:p>
            <a:pPr lvl="1">
              <a:buFont typeface="Arial" panose="020B0604020202020204" pitchFamily="34" charset="0"/>
              <a:buChar char="•"/>
            </a:pPr>
            <a:r>
              <a:rPr lang="en-US" dirty="0" smtClean="0"/>
              <a:t>substance </a:t>
            </a:r>
            <a:r>
              <a:rPr lang="en-US" dirty="0"/>
              <a:t>use </a:t>
            </a:r>
            <a:r>
              <a:rPr lang="en-US" dirty="0" smtClean="0"/>
              <a:t>disorders: 	14.6</a:t>
            </a:r>
            <a:r>
              <a:rPr lang="en-US" dirty="0"/>
              <a:t>%; </a:t>
            </a:r>
            <a:endParaRPr lang="en-US" dirty="0" smtClean="0"/>
          </a:p>
          <a:p>
            <a:pPr lvl="1">
              <a:buFont typeface="Arial" panose="020B0604020202020204" pitchFamily="34" charset="0"/>
              <a:buChar char="•"/>
            </a:pPr>
            <a:r>
              <a:rPr lang="en-US" dirty="0" smtClean="0"/>
              <a:t>any mental disorder: 	46.4</a:t>
            </a:r>
            <a:r>
              <a:rPr lang="en-US" dirty="0"/>
              <a:t>%. </a:t>
            </a:r>
            <a:endParaRPr lang="en-US" dirty="0" smtClean="0"/>
          </a:p>
          <a:p>
            <a:pPr>
              <a:buFont typeface="Arial" panose="020B0604020202020204" pitchFamily="34" charset="0"/>
              <a:buChar char="•"/>
            </a:pPr>
            <a:r>
              <a:rPr lang="en-US" dirty="0" smtClean="0"/>
              <a:t>Half </a:t>
            </a:r>
            <a:r>
              <a:rPr lang="en-US" dirty="0"/>
              <a:t>of all lifetime cases start by age 14 years and three fourths by age 24 years. </a:t>
            </a:r>
            <a:endParaRPr lang="en-US" dirty="0" smtClean="0"/>
          </a:p>
          <a:p>
            <a:pPr>
              <a:buFont typeface="Arial" panose="020B0604020202020204" pitchFamily="34" charset="0"/>
              <a:buChar char="•"/>
            </a:pPr>
            <a:r>
              <a:rPr lang="en-US" dirty="0" smtClean="0"/>
              <a:t>About </a:t>
            </a:r>
            <a:r>
              <a:rPr lang="en-US" dirty="0"/>
              <a:t>half of Americans will meet the criteria for a </a:t>
            </a:r>
            <a:r>
              <a:rPr lang="en-US" dirty="0" smtClean="0"/>
              <a:t>DSM-IV mental  </a:t>
            </a:r>
            <a:r>
              <a:rPr lang="en-US" dirty="0"/>
              <a:t>disorder sometime in their life, with first onset usually in childhood or adolescence. </a:t>
            </a:r>
          </a:p>
        </p:txBody>
      </p:sp>
      <p:sp>
        <p:nvSpPr>
          <p:cNvPr id="4" name="Slide Number Placeholder 3"/>
          <p:cNvSpPr>
            <a:spLocks noGrp="1"/>
          </p:cNvSpPr>
          <p:nvPr>
            <p:ph type="sldNum" sz="quarter" idx="10"/>
          </p:nvPr>
        </p:nvSpPr>
        <p:spPr/>
        <p:txBody>
          <a:bodyPr/>
          <a:lstStyle/>
          <a:p>
            <a:fld id="{3F956F3D-4874-4710-ABA7-FE6B39A14FEE}" type="slidenum">
              <a:rPr lang="en-US" smtClean="0"/>
              <a:pPr/>
              <a:t>7</a:t>
            </a:fld>
            <a:endParaRPr lang="en-US"/>
          </a:p>
        </p:txBody>
      </p:sp>
      <p:sp>
        <p:nvSpPr>
          <p:cNvPr id="5" name="Rectangle 4"/>
          <p:cNvSpPr/>
          <p:nvPr/>
        </p:nvSpPr>
        <p:spPr>
          <a:xfrm>
            <a:off x="1143000" y="6320135"/>
            <a:ext cx="8001000" cy="461665"/>
          </a:xfrm>
          <a:prstGeom prst="rect">
            <a:avLst/>
          </a:prstGeom>
        </p:spPr>
        <p:txBody>
          <a:bodyPr wrap="square">
            <a:spAutoFit/>
          </a:bodyPr>
          <a:lstStyle/>
          <a:p>
            <a:pPr algn="r"/>
            <a:r>
              <a:rPr lang="en-US" sz="1200" b="0" dirty="0">
                <a:solidFill>
                  <a:schemeClr val="bg1"/>
                </a:solidFill>
              </a:rPr>
              <a:t>Kessler RC1, Berglund P, </a:t>
            </a:r>
            <a:r>
              <a:rPr lang="en-US" sz="1200" b="0" dirty="0" err="1">
                <a:solidFill>
                  <a:schemeClr val="bg1"/>
                </a:solidFill>
              </a:rPr>
              <a:t>Demler</a:t>
            </a:r>
            <a:r>
              <a:rPr lang="en-US" sz="1200" b="0" dirty="0">
                <a:solidFill>
                  <a:schemeClr val="bg1"/>
                </a:solidFill>
              </a:rPr>
              <a:t> O, </a:t>
            </a:r>
            <a:r>
              <a:rPr lang="en-US" sz="1200" b="0" dirty="0" err="1">
                <a:solidFill>
                  <a:schemeClr val="bg1"/>
                </a:solidFill>
              </a:rPr>
              <a:t>Jin</a:t>
            </a:r>
            <a:r>
              <a:rPr lang="en-US" sz="1200" b="0" dirty="0">
                <a:solidFill>
                  <a:schemeClr val="bg1"/>
                </a:solidFill>
              </a:rPr>
              <a:t> R, </a:t>
            </a:r>
            <a:r>
              <a:rPr lang="en-US" sz="1200" b="0" dirty="0" err="1">
                <a:solidFill>
                  <a:schemeClr val="bg1"/>
                </a:solidFill>
              </a:rPr>
              <a:t>Merikangas</a:t>
            </a:r>
            <a:r>
              <a:rPr lang="en-US" sz="1200" b="0" dirty="0">
                <a:solidFill>
                  <a:schemeClr val="bg1"/>
                </a:solidFill>
              </a:rPr>
              <a:t> KR, Walters EE. Lifetime prevalence and age-of-onset distributions of DSM-IV disorders in the National Comorbidity Survey Replication. Arch Gen Psychiatry. 2005 Jun;62(6):593-602.</a:t>
            </a:r>
          </a:p>
        </p:txBody>
      </p:sp>
    </p:spTree>
    <p:extLst>
      <p:ext uri="{BB962C8B-B14F-4D97-AF65-F5344CB8AC3E}">
        <p14:creationId xmlns:p14="http://schemas.microsoft.com/office/powerpoint/2010/main" val="421213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RDoC</a:t>
            </a:r>
            <a:r>
              <a:rPr lang="en-US" dirty="0" smtClean="0"/>
              <a:t> approach</a:t>
            </a:r>
            <a:endParaRPr lang="en-US" dirty="0"/>
          </a:p>
        </p:txBody>
      </p:sp>
      <p:sp>
        <p:nvSpPr>
          <p:cNvPr id="3" name="Content Placeholder 2"/>
          <p:cNvSpPr>
            <a:spLocks noGrp="1"/>
          </p:cNvSpPr>
          <p:nvPr>
            <p:ph idx="1"/>
          </p:nvPr>
        </p:nvSpPr>
        <p:spPr/>
        <p:txBody>
          <a:bodyPr/>
          <a:lstStyle/>
          <a:p>
            <a:endParaRPr lang="en-US" dirty="0" smtClean="0"/>
          </a:p>
          <a:p>
            <a:pPr algn="ctr"/>
            <a:r>
              <a:rPr lang="en-US" dirty="0" smtClean="0"/>
              <a:t>Research Diagnostic Criteria for mental disorders </a:t>
            </a:r>
          </a:p>
          <a:p>
            <a:pPr algn="ctr"/>
            <a:endParaRPr lang="en-US" dirty="0"/>
          </a:p>
          <a:p>
            <a:pPr algn="ctr"/>
            <a:r>
              <a:rPr lang="en-US" dirty="0" smtClean="0"/>
              <a:t>Remember </a:t>
            </a:r>
            <a:r>
              <a:rPr lang="en-US" dirty="0" err="1" smtClean="0"/>
              <a:t>Jablensky</a:t>
            </a:r>
            <a:r>
              <a:rPr lang="en-US" dirty="0" smtClean="0"/>
              <a:t>: ‘</a:t>
            </a:r>
            <a:r>
              <a:rPr lang="en-US" altLang="en-US" i="1" dirty="0"/>
              <a:t>Neither disease nor health has ever been strictly and unambiguously defined in terms of finite sets of observable referential phenomena</a:t>
            </a:r>
            <a:r>
              <a:rPr lang="en-US" altLang="en-US" i="1" dirty="0" smtClean="0"/>
              <a:t>.</a:t>
            </a:r>
            <a:r>
              <a:rPr lang="en-US" dirty="0" smtClean="0"/>
              <a:t>’</a:t>
            </a:r>
          </a:p>
          <a:p>
            <a:pPr algn="ctr"/>
            <a:endParaRPr lang="en-US" dirty="0"/>
          </a:p>
          <a:p>
            <a:pPr algn="ctr"/>
            <a:r>
              <a:rPr lang="en-US" sz="3200" dirty="0" err="1" smtClean="0"/>
              <a:t>RDoC</a:t>
            </a:r>
            <a:r>
              <a:rPr lang="en-US" sz="3200" dirty="0" smtClean="0"/>
              <a:t> is an attempt to do so!</a:t>
            </a:r>
            <a:endParaRPr lang="en-US" sz="3200" dirty="0"/>
          </a:p>
        </p:txBody>
      </p:sp>
      <p:sp>
        <p:nvSpPr>
          <p:cNvPr id="4" name="Slide Number Placeholder 3"/>
          <p:cNvSpPr>
            <a:spLocks noGrp="1"/>
          </p:cNvSpPr>
          <p:nvPr>
            <p:ph type="sldNum" sz="quarter" idx="10"/>
          </p:nvPr>
        </p:nvSpPr>
        <p:spPr/>
        <p:txBody>
          <a:bodyPr/>
          <a:lstStyle/>
          <a:p>
            <a:fld id="{3F956F3D-4874-4710-ABA7-FE6B39A14FEE}" type="slidenum">
              <a:rPr lang="en-US" smtClean="0"/>
              <a:pPr/>
              <a:t>70</a:t>
            </a:fld>
            <a:endParaRPr lang="en-US"/>
          </a:p>
        </p:txBody>
      </p:sp>
    </p:spTree>
    <p:extLst>
      <p:ext uri="{BB962C8B-B14F-4D97-AF65-F5344CB8AC3E}">
        <p14:creationId xmlns:p14="http://schemas.microsoft.com/office/powerpoint/2010/main" val="21241008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RDoC’s ‘matrix’ </a:t>
            </a:r>
          </a:p>
        </p:txBody>
      </p:sp>
      <p:sp>
        <p:nvSpPr>
          <p:cNvPr id="13315" name="Content Placeholder 7"/>
          <p:cNvSpPr>
            <a:spLocks noGrp="1"/>
          </p:cNvSpPr>
          <p:nvPr>
            <p:ph idx="1"/>
          </p:nvPr>
        </p:nvSpPr>
        <p:spPr>
          <a:xfrm>
            <a:off x="223520" y="3657600"/>
            <a:ext cx="8686800" cy="2286000"/>
          </a:xfrm>
        </p:spPr>
        <p:txBody>
          <a:bodyPr/>
          <a:lstStyle/>
          <a:p>
            <a:r>
              <a:rPr lang="en-US" altLang="en-US" dirty="0" smtClean="0"/>
              <a:t>Expandable in: </a:t>
            </a:r>
          </a:p>
          <a:p>
            <a:pPr lvl="1"/>
            <a:r>
              <a:rPr lang="en-US" altLang="en-US" dirty="0" smtClean="0"/>
              <a:t>number of domains and units of analysis,</a:t>
            </a:r>
          </a:p>
          <a:p>
            <a:pPr lvl="1"/>
            <a:r>
              <a:rPr lang="en-US" altLang="en-US" dirty="0" smtClean="0"/>
              <a:t>Subtyping of domains and units of analysis.</a:t>
            </a:r>
          </a:p>
          <a:p>
            <a:pPr lvl="1"/>
            <a:endParaRPr lang="en-US" altLang="en-US" dirty="0"/>
          </a:p>
          <a:p>
            <a:r>
              <a:rPr lang="en-US" altLang="en-US" dirty="0" smtClean="0"/>
              <a:t>Interestingly: </a:t>
            </a:r>
            <a:r>
              <a:rPr lang="en-US" altLang="en-US" dirty="0" smtClean="0">
                <a:solidFill>
                  <a:srgbClr val="FF0000"/>
                </a:solidFill>
              </a:rPr>
              <a:t>no mention of mental disorders at all!</a:t>
            </a:r>
          </a:p>
        </p:txBody>
      </p:sp>
      <p:graphicFrame>
        <p:nvGraphicFramePr>
          <p:cNvPr id="6" name="Table 5"/>
          <p:cNvGraphicFramePr>
            <a:graphicFrameLocks noGrp="1"/>
          </p:cNvGraphicFramePr>
          <p:nvPr>
            <p:extLst/>
          </p:nvPr>
        </p:nvGraphicFramePr>
        <p:xfrm>
          <a:off x="76200" y="1496936"/>
          <a:ext cx="8980487" cy="1990802"/>
        </p:xfrm>
        <a:graphic>
          <a:graphicData uri="http://schemas.openxmlformats.org/drawingml/2006/table">
            <a:tbl>
              <a:tblPr/>
              <a:tblGrid>
                <a:gridCol w="2133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65023">
                  <a:extLst>
                    <a:ext uri="{9D8B030D-6E8A-4147-A177-3AD203B41FA5}">
                      <a16:colId xmlns:a16="http://schemas.microsoft.com/office/drawing/2014/main" val="20006"/>
                    </a:ext>
                  </a:extLst>
                </a:gridCol>
                <a:gridCol w="863777">
                  <a:extLst>
                    <a:ext uri="{9D8B030D-6E8A-4147-A177-3AD203B41FA5}">
                      <a16:colId xmlns:a16="http://schemas.microsoft.com/office/drawing/2014/main" val="20007"/>
                    </a:ext>
                  </a:extLst>
                </a:gridCol>
                <a:gridCol w="1131887">
                  <a:extLst>
                    <a:ext uri="{9D8B030D-6E8A-4147-A177-3AD203B41FA5}">
                      <a16:colId xmlns:a16="http://schemas.microsoft.com/office/drawing/2014/main" val="20008"/>
                    </a:ext>
                  </a:extLst>
                </a:gridCol>
              </a:tblGrid>
              <a:tr h="267370">
                <a:tc rowSpan="2">
                  <a:txBody>
                    <a:bodyPr/>
                    <a:lstStyle/>
                    <a:p>
                      <a:pPr algn="ctr" fontAlgn="ctr">
                        <a:buFont typeface="Arial" panose="020B0604020202020204" pitchFamily="34" charset="0"/>
                        <a:buNone/>
                      </a:pPr>
                      <a:r>
                        <a:rPr lang="en-US" sz="1300" b="1" dirty="0" smtClean="0">
                          <a:effectLst/>
                        </a:rPr>
                        <a:t>Domain</a:t>
                      </a:r>
                      <a:endParaRPr lang="en-US" sz="1300" b="1" dirty="0">
                        <a:effectLst/>
                      </a:endParaRPr>
                    </a:p>
                  </a:txBody>
                  <a:tcPr marL="34617" marR="34617" marT="34618" marB="3461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gridSpan="8">
                  <a:txBody>
                    <a:bodyPr/>
                    <a:lstStyle/>
                    <a:p>
                      <a:pPr algn="ctr" fontAlgn="t"/>
                      <a:r>
                        <a:rPr lang="en-US" sz="1300" b="1">
                          <a:effectLst/>
                        </a:rPr>
                        <a:t>————— Units of Analysis —————</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5457">
                <a:tc vMerge="1">
                  <a:txBody>
                    <a:bodyPr/>
                    <a:lstStyle/>
                    <a:p>
                      <a:endParaRPr lang="en-US"/>
                    </a:p>
                  </a:txBody>
                  <a:tcPr/>
                </a:tc>
                <a:tc>
                  <a:txBody>
                    <a:bodyPr/>
                    <a:lstStyle/>
                    <a:p>
                      <a:pPr fontAlgn="t"/>
                      <a:r>
                        <a:rPr lang="en-US" sz="1300" b="1">
                          <a:effectLst/>
                        </a:rPr>
                        <a:t>Genes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Molecules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Cells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Circuits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Physiology</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Behavior</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r>
                        <a:rPr lang="en-US" sz="1300" b="1">
                          <a:effectLst/>
                        </a:rPr>
                        <a:t>Self-Reports</a:t>
                      </a: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fontAlgn="t"/>
                      <a:endParaRPr lang="en-US" sz="1300" b="1" dirty="0" smtClean="0">
                        <a:effectLst/>
                      </a:endParaRPr>
                    </a:p>
                    <a:p>
                      <a:pPr fontAlgn="t"/>
                      <a:r>
                        <a:rPr lang="en-US" sz="1300" b="1" dirty="0" smtClean="0">
                          <a:effectLst/>
                        </a:rPr>
                        <a:t>(Paradigms)</a:t>
                      </a:r>
                      <a:endParaRPr lang="en-US" sz="1300" b="1" dirty="0">
                        <a:effectLst/>
                      </a:endParaRP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0001"/>
                  </a:ext>
                </a:extLst>
              </a:tr>
              <a:tr h="1257898">
                <a:tc gridSpan="9">
                  <a:txBody>
                    <a:bodyPr/>
                    <a:lstStyle/>
                    <a:p>
                      <a:pPr fontAlgn="t"/>
                      <a:r>
                        <a:rPr lang="en-US" sz="1300" b="1" dirty="0">
                          <a:effectLst/>
                        </a:rPr>
                        <a:t>Negative Valence </a:t>
                      </a:r>
                      <a:r>
                        <a:rPr lang="en-US" sz="1300" b="1" dirty="0" smtClean="0">
                          <a:effectLst/>
                        </a:rPr>
                        <a:t>Systems</a:t>
                      </a:r>
                    </a:p>
                    <a:p>
                      <a:pPr fontAlgn="t"/>
                      <a:r>
                        <a:rPr lang="en-US" sz="1300" b="1" dirty="0" smtClean="0">
                          <a:effectLst/>
                        </a:rPr>
                        <a:t>Positive Valence</a:t>
                      </a:r>
                      <a:r>
                        <a:rPr lang="en-US" sz="1300" b="1" baseline="0" dirty="0" smtClean="0">
                          <a:effectLst/>
                        </a:rPr>
                        <a:t> Systems</a:t>
                      </a:r>
                    </a:p>
                    <a:p>
                      <a:pPr fontAlgn="t"/>
                      <a:r>
                        <a:rPr lang="en-US" sz="1300" b="1" dirty="0" smtClean="0">
                          <a:effectLst/>
                        </a:rPr>
                        <a:t>Cognitive Systems</a:t>
                      </a:r>
                    </a:p>
                    <a:p>
                      <a:pPr fontAlgn="t"/>
                      <a:r>
                        <a:rPr lang="en-US" sz="1300" b="1" dirty="0" smtClean="0">
                          <a:effectLst/>
                        </a:rPr>
                        <a:t>Working Memory</a:t>
                      </a:r>
                    </a:p>
                    <a:p>
                      <a:pPr fontAlgn="t"/>
                      <a:r>
                        <a:rPr lang="en-US" sz="1300" b="1" dirty="0" smtClean="0">
                          <a:effectLst/>
                        </a:rPr>
                        <a:t>Systems for Social Processes</a:t>
                      </a:r>
                    </a:p>
                    <a:p>
                      <a:pPr fontAlgn="t"/>
                      <a:r>
                        <a:rPr lang="en-US" sz="1300" b="1" dirty="0" smtClean="0">
                          <a:effectLst/>
                        </a:rPr>
                        <a:t>Arousal and Regulatory Systems</a:t>
                      </a:r>
                      <a:endParaRPr lang="en-US" sz="1300" b="1" dirty="0">
                        <a:effectLst/>
                      </a:endParaRPr>
                    </a:p>
                  </a:txBody>
                  <a:tcPr marL="34617" marR="34617" marT="34618" marB="3461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4BC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3343" name="Rectangle 4"/>
          <p:cNvSpPr>
            <a:spLocks noChangeArrowheads="1"/>
          </p:cNvSpPr>
          <p:nvPr/>
        </p:nvSpPr>
        <p:spPr bwMode="auto">
          <a:xfrm>
            <a:off x="2503488" y="6511925"/>
            <a:ext cx="655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r">
              <a:spcBef>
                <a:spcPct val="0"/>
              </a:spcBef>
              <a:buFontTx/>
              <a:buNone/>
            </a:pPr>
            <a:r>
              <a:rPr lang="en-US" altLang="en-US" sz="1200" dirty="0">
                <a:solidFill>
                  <a:schemeClr val="bg1"/>
                </a:solidFill>
              </a:rPr>
              <a:t>http://www.nimh.nih.gov/research-priorities/rdoc/nimh-research-domain-criteria-rdoc.shtml</a:t>
            </a:r>
          </a:p>
        </p:txBody>
      </p:sp>
    </p:spTree>
    <p:extLst>
      <p:ext uri="{BB962C8B-B14F-4D97-AF65-F5344CB8AC3E}">
        <p14:creationId xmlns:p14="http://schemas.microsoft.com/office/powerpoint/2010/main" val="167867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533400"/>
          </a:xfrm>
        </p:spPr>
        <p:txBody>
          <a:bodyPr/>
          <a:lstStyle/>
          <a:p>
            <a:r>
              <a:rPr lang="en-US" dirty="0" err="1" smtClean="0"/>
              <a:t>RDoC</a:t>
            </a:r>
            <a:r>
              <a:rPr lang="en-US" dirty="0" smtClean="0"/>
              <a:t> Matrix for the Cognitive domain</a:t>
            </a:r>
            <a:endParaRPr lang="en-US" dirty="0"/>
          </a:p>
        </p:txBody>
      </p:sp>
      <p:pic>
        <p:nvPicPr>
          <p:cNvPr id="4" name="Content Placeholder 3"/>
          <p:cNvPicPr>
            <a:picLocks noGrp="1" noChangeAspect="1"/>
          </p:cNvPicPr>
          <p:nvPr>
            <p:ph idx="1"/>
          </p:nvPr>
        </p:nvPicPr>
        <p:blipFill>
          <a:blip r:embed="rId2"/>
          <a:stretch>
            <a:fillRect/>
          </a:stretch>
        </p:blipFill>
        <p:spPr>
          <a:xfrm>
            <a:off x="0" y="1143000"/>
            <a:ext cx="9186040" cy="5715000"/>
          </a:xfrm>
          <a:prstGeom prst="rect">
            <a:avLst/>
          </a:prstGeom>
        </p:spPr>
      </p:pic>
      <p:sp>
        <p:nvSpPr>
          <p:cNvPr id="5" name="Rectangle 4"/>
          <p:cNvSpPr/>
          <p:nvPr/>
        </p:nvSpPr>
        <p:spPr bwMode="auto">
          <a:xfrm>
            <a:off x="838200" y="2209800"/>
            <a:ext cx="2895600" cy="3048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12233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Cognitive Systems &gt; </a:t>
            </a:r>
            <a:r>
              <a:rPr lang="en-US" dirty="0" smtClean="0"/>
              <a:t>Auditory Perception</a:t>
            </a:r>
            <a:r>
              <a:rPr lang="en-US" dirty="0"/>
              <a:t/>
            </a:r>
            <a:br>
              <a:rPr lang="en-US" dirty="0"/>
            </a:br>
            <a:endParaRPr lang="en-US" dirty="0"/>
          </a:p>
        </p:txBody>
      </p:sp>
      <p:sp>
        <p:nvSpPr>
          <p:cNvPr id="3" name="Content Placeholder 2"/>
          <p:cNvSpPr>
            <a:spLocks noGrp="1"/>
          </p:cNvSpPr>
          <p:nvPr>
            <p:ph idx="1"/>
          </p:nvPr>
        </p:nvSpPr>
        <p:spPr>
          <a:xfrm>
            <a:off x="152400" y="1676400"/>
            <a:ext cx="8915400" cy="4953000"/>
          </a:xfrm>
        </p:spPr>
        <p:txBody>
          <a:bodyPr/>
          <a:lstStyle/>
          <a:p>
            <a:pPr>
              <a:buFont typeface="Arial" panose="020B0604020202020204" pitchFamily="34" charset="0"/>
              <a:buChar char="•"/>
            </a:pPr>
            <a:r>
              <a:rPr lang="en-US" sz="1800" b="1" u="sng" dirty="0" smtClean="0"/>
              <a:t>Genes</a:t>
            </a:r>
            <a:r>
              <a:rPr lang="en-US" sz="1800" dirty="0" smtClean="0"/>
              <a:t>: BDNF </a:t>
            </a:r>
            <a:endParaRPr lang="en-US" sz="1800" dirty="0"/>
          </a:p>
          <a:p>
            <a:pPr>
              <a:buFont typeface="Arial" panose="020B0604020202020204" pitchFamily="34" charset="0"/>
              <a:buChar char="•"/>
            </a:pPr>
            <a:r>
              <a:rPr lang="en-US" sz="1800" b="1" u="sng" dirty="0" smtClean="0"/>
              <a:t>Molecules</a:t>
            </a:r>
            <a:r>
              <a:rPr lang="en-US" sz="1800" dirty="0" smtClean="0"/>
              <a:t>: Acetylcholine, GABA, Glutamate, NMDA, </a:t>
            </a:r>
            <a:r>
              <a:rPr lang="en-US" sz="1800" dirty="0"/>
              <a:t>Serotonin </a:t>
            </a:r>
          </a:p>
          <a:p>
            <a:pPr>
              <a:buFont typeface="Arial" panose="020B0604020202020204" pitchFamily="34" charset="0"/>
              <a:buChar char="•"/>
            </a:pPr>
            <a:r>
              <a:rPr lang="en-US" sz="1800" b="1" u="sng" dirty="0" smtClean="0"/>
              <a:t>Cells</a:t>
            </a:r>
            <a:r>
              <a:rPr lang="en-US" sz="1800" dirty="0" smtClean="0"/>
              <a:t>: Cochlear </a:t>
            </a:r>
            <a:r>
              <a:rPr lang="en-US" sz="1800" dirty="0"/>
              <a:t>hair </a:t>
            </a:r>
            <a:r>
              <a:rPr lang="en-US" sz="1800" dirty="0" smtClean="0"/>
              <a:t>cells, </a:t>
            </a:r>
            <a:r>
              <a:rPr lang="en-US" sz="1800" dirty="0"/>
              <a:t>Cortical and limbic inhibitory </a:t>
            </a:r>
            <a:r>
              <a:rPr lang="en-US" sz="1800" dirty="0" smtClean="0"/>
              <a:t>interneurons, </a:t>
            </a:r>
            <a:r>
              <a:rPr lang="en-US" sz="1800" dirty="0"/>
              <a:t>Ribbon synapses </a:t>
            </a:r>
          </a:p>
          <a:p>
            <a:pPr>
              <a:buFont typeface="Arial" panose="020B0604020202020204" pitchFamily="34" charset="0"/>
              <a:buChar char="•"/>
            </a:pPr>
            <a:r>
              <a:rPr lang="en-US" sz="1800" u="sng" dirty="0" smtClean="0"/>
              <a:t>Circuits</a:t>
            </a:r>
            <a:r>
              <a:rPr lang="en-US" sz="1800" dirty="0" smtClean="0"/>
              <a:t>:</a:t>
            </a:r>
            <a:endParaRPr lang="en-US" sz="1800" dirty="0"/>
          </a:p>
          <a:p>
            <a:pPr lvl="1">
              <a:buFont typeface="Arial" panose="020B0604020202020204" pitchFamily="34" charset="0"/>
              <a:buChar char="•"/>
            </a:pPr>
            <a:r>
              <a:rPr lang="en-US" sz="1600" u="sng" dirty="0" smtClean="0"/>
              <a:t>Nodes </a:t>
            </a:r>
            <a:r>
              <a:rPr lang="en-US" sz="1600" u="sng" dirty="0"/>
              <a:t>in </a:t>
            </a:r>
            <a:r>
              <a:rPr lang="en-US" sz="1600" u="sng" dirty="0" smtClean="0"/>
              <a:t>Circuits</a:t>
            </a:r>
            <a:r>
              <a:rPr lang="en-US" sz="1600" dirty="0" smtClean="0"/>
              <a:t>: A1, </a:t>
            </a:r>
            <a:r>
              <a:rPr lang="en-US" sz="1600" dirty="0"/>
              <a:t>Anterior </a:t>
            </a:r>
            <a:r>
              <a:rPr lang="en-US" sz="1600" dirty="0" smtClean="0"/>
              <a:t>insula, Brainstem, Cochlea, </a:t>
            </a:r>
            <a:r>
              <a:rPr lang="en-US" sz="1600" dirty="0"/>
              <a:t>Inferior </a:t>
            </a:r>
            <a:r>
              <a:rPr lang="en-US" sz="1600" dirty="0" smtClean="0"/>
              <a:t>colliculus, MGN, </a:t>
            </a:r>
            <a:r>
              <a:rPr lang="en-US" sz="1600" dirty="0"/>
              <a:t>STG </a:t>
            </a:r>
          </a:p>
          <a:p>
            <a:pPr lvl="1">
              <a:buFont typeface="Arial" panose="020B0604020202020204" pitchFamily="34" charset="0"/>
              <a:buChar char="•"/>
            </a:pPr>
            <a:r>
              <a:rPr lang="en-US" sz="1600" u="sng" dirty="0" smtClean="0"/>
              <a:t>Circuits</a:t>
            </a:r>
            <a:r>
              <a:rPr lang="en-US" sz="1600" dirty="0" smtClean="0"/>
              <a:t>: </a:t>
            </a:r>
            <a:r>
              <a:rPr lang="en-US" sz="1600" dirty="0" err="1" smtClean="0"/>
              <a:t>Corticofugal</a:t>
            </a:r>
            <a:r>
              <a:rPr lang="en-US" sz="1600" dirty="0" smtClean="0"/>
              <a:t> </a:t>
            </a:r>
            <a:r>
              <a:rPr lang="en-US" sz="1600" dirty="0"/>
              <a:t>Dorsal/ventral streams </a:t>
            </a:r>
          </a:p>
          <a:p>
            <a:pPr>
              <a:buFont typeface="Arial" panose="020B0604020202020204" pitchFamily="34" charset="0"/>
              <a:buChar char="•"/>
            </a:pPr>
            <a:r>
              <a:rPr lang="en-US" sz="1800" b="1" u="sng" dirty="0" smtClean="0"/>
              <a:t>Physiology</a:t>
            </a:r>
            <a:r>
              <a:rPr lang="en-US" sz="1800" dirty="0" smtClean="0"/>
              <a:t>: Adaptation</a:t>
            </a:r>
            <a:r>
              <a:rPr lang="en-US" sz="1800" dirty="0"/>
              <a:t>/ </a:t>
            </a:r>
            <a:r>
              <a:rPr lang="en-US" sz="1800" dirty="0" smtClean="0"/>
              <a:t>habituation, </a:t>
            </a:r>
            <a:r>
              <a:rPr lang="en-US" sz="1800" dirty="0"/>
              <a:t>Auditory steady-state response (ASSR</a:t>
            </a:r>
            <a:r>
              <a:rPr lang="en-US" sz="1800" dirty="0" smtClean="0"/>
              <a:t>), fMRI, </a:t>
            </a:r>
            <a:r>
              <a:rPr lang="en-US" sz="1800" dirty="0" err="1"/>
              <a:t>Intracortical</a:t>
            </a:r>
            <a:r>
              <a:rPr lang="en-US" sz="1800" dirty="0"/>
              <a:t> </a:t>
            </a:r>
            <a:r>
              <a:rPr lang="en-US" sz="1800" dirty="0" smtClean="0"/>
              <a:t>EEG, </a:t>
            </a:r>
            <a:r>
              <a:rPr lang="en-US" sz="1800" dirty="0"/>
              <a:t>Metabolic </a:t>
            </a:r>
            <a:r>
              <a:rPr lang="en-US" sz="1800" dirty="0" smtClean="0"/>
              <a:t>changes, </a:t>
            </a:r>
            <a:r>
              <a:rPr lang="en-US" sz="1800" dirty="0"/>
              <a:t>Mismatch negativity (MMN</a:t>
            </a:r>
            <a:r>
              <a:rPr lang="en-US" sz="1800" dirty="0" smtClean="0"/>
              <a:t>), N1, </a:t>
            </a:r>
            <a:r>
              <a:rPr lang="en-US" sz="1800" dirty="0"/>
              <a:t>Neural </a:t>
            </a:r>
            <a:r>
              <a:rPr lang="en-US" sz="1800" dirty="0" smtClean="0"/>
              <a:t>oscillations, P3a, P50, </a:t>
            </a:r>
            <a:r>
              <a:rPr lang="en-US" sz="1800" dirty="0"/>
              <a:t>startle and PPI </a:t>
            </a:r>
          </a:p>
          <a:p>
            <a:pPr>
              <a:buFont typeface="Arial" panose="020B0604020202020204" pitchFamily="34" charset="0"/>
              <a:buChar char="•"/>
            </a:pPr>
            <a:r>
              <a:rPr lang="en-US" sz="1800" b="1" u="sng" dirty="0" smtClean="0"/>
              <a:t>Behavior</a:t>
            </a:r>
            <a:r>
              <a:rPr lang="en-US" sz="1800" dirty="0" smtClean="0"/>
              <a:t>: Perceptual identification, </a:t>
            </a:r>
            <a:r>
              <a:rPr lang="en-US" sz="1800" dirty="0"/>
              <a:t>Perceptual </a:t>
            </a:r>
            <a:r>
              <a:rPr lang="en-US" sz="1800" dirty="0" smtClean="0"/>
              <a:t>learning, </a:t>
            </a:r>
            <a:r>
              <a:rPr lang="en-US" sz="1800" dirty="0"/>
              <a:t>Perceptual </a:t>
            </a:r>
            <a:r>
              <a:rPr lang="en-US" sz="1800" dirty="0" smtClean="0"/>
              <a:t>priming, </a:t>
            </a:r>
            <a:r>
              <a:rPr lang="en-US" sz="1800" dirty="0"/>
              <a:t>Spatial </a:t>
            </a:r>
            <a:r>
              <a:rPr lang="en-US" sz="1800" dirty="0" smtClean="0"/>
              <a:t>localization, </a:t>
            </a:r>
            <a:r>
              <a:rPr lang="en-US" sz="1800" dirty="0"/>
              <a:t>Stimulus detection </a:t>
            </a:r>
          </a:p>
          <a:p>
            <a:pPr>
              <a:buFont typeface="Arial" panose="020B0604020202020204" pitchFamily="34" charset="0"/>
              <a:buChar char="•"/>
            </a:pPr>
            <a:r>
              <a:rPr lang="en-US" sz="1800" b="1" u="sng" dirty="0" smtClean="0"/>
              <a:t>Self-Report</a:t>
            </a:r>
            <a:r>
              <a:rPr lang="en-US" sz="1800" dirty="0" smtClean="0"/>
              <a:t>: Auditory hallucinations, </a:t>
            </a:r>
            <a:r>
              <a:rPr lang="en-US" sz="1800" dirty="0" err="1" smtClean="0"/>
              <a:t>Hyperacusis</a:t>
            </a:r>
            <a:endParaRPr lang="en-US" sz="1800" dirty="0"/>
          </a:p>
          <a:p>
            <a:pPr>
              <a:buFont typeface="Arial" panose="020B0604020202020204" pitchFamily="34" charset="0"/>
              <a:buChar char="•"/>
            </a:pPr>
            <a:r>
              <a:rPr lang="en-US" sz="1800" b="1" u="sng" dirty="0" smtClean="0"/>
              <a:t>Paradigms</a:t>
            </a:r>
            <a:r>
              <a:rPr lang="en-US" sz="1800" dirty="0" smtClean="0"/>
              <a:t>: Action-Perception loops, </a:t>
            </a:r>
            <a:r>
              <a:rPr lang="en-US" sz="1800" dirty="0"/>
              <a:t>Auditory </a:t>
            </a:r>
            <a:r>
              <a:rPr lang="en-US" sz="1800" dirty="0" smtClean="0"/>
              <a:t>masking, </a:t>
            </a:r>
            <a:r>
              <a:rPr lang="en-US" sz="1800" dirty="0"/>
              <a:t>auditory scene perception (e.g., streaming</a:t>
            </a:r>
            <a:r>
              <a:rPr lang="en-US" sz="1800" dirty="0" smtClean="0"/>
              <a:t>), Categorization, </a:t>
            </a:r>
            <a:r>
              <a:rPr lang="en-US" sz="1800" dirty="0"/>
              <a:t>Cross-modal </a:t>
            </a:r>
            <a:r>
              <a:rPr lang="en-US" sz="1800" dirty="0" smtClean="0"/>
              <a:t>interactions, …</a:t>
            </a:r>
            <a:endParaRPr lang="en-US" sz="1800" dirty="0"/>
          </a:p>
        </p:txBody>
      </p:sp>
    </p:spTree>
    <p:extLst>
      <p:ext uri="{BB962C8B-B14F-4D97-AF65-F5344CB8AC3E}">
        <p14:creationId xmlns:p14="http://schemas.microsoft.com/office/powerpoint/2010/main" val="20248925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Cognitive Systems &gt; </a:t>
            </a:r>
            <a:r>
              <a:rPr lang="en-US" dirty="0" smtClean="0"/>
              <a:t>Auditory Perception</a:t>
            </a:r>
            <a:r>
              <a:rPr lang="en-US" dirty="0"/>
              <a:t/>
            </a:r>
            <a:br>
              <a:rPr lang="en-US" dirty="0"/>
            </a:br>
            <a:endParaRPr lang="en-US" dirty="0"/>
          </a:p>
        </p:txBody>
      </p:sp>
      <p:sp>
        <p:nvSpPr>
          <p:cNvPr id="3" name="Content Placeholder 2"/>
          <p:cNvSpPr>
            <a:spLocks noGrp="1"/>
          </p:cNvSpPr>
          <p:nvPr>
            <p:ph idx="1"/>
          </p:nvPr>
        </p:nvSpPr>
        <p:spPr>
          <a:xfrm>
            <a:off x="152400" y="1676400"/>
            <a:ext cx="8915400" cy="4953000"/>
          </a:xfrm>
        </p:spPr>
        <p:txBody>
          <a:bodyPr/>
          <a:lstStyle/>
          <a:p>
            <a:pPr>
              <a:buFont typeface="Arial" panose="020B0604020202020204" pitchFamily="34" charset="0"/>
              <a:buChar char="•"/>
            </a:pPr>
            <a:r>
              <a:rPr lang="en-US" sz="1800" b="1" u="sng" dirty="0" smtClean="0"/>
              <a:t>Genes</a:t>
            </a:r>
            <a:r>
              <a:rPr lang="en-US" sz="1800" dirty="0" smtClean="0"/>
              <a:t>: </a:t>
            </a:r>
            <a:r>
              <a:rPr lang="en-US" sz="1800" dirty="0" smtClean="0">
                <a:solidFill>
                  <a:srgbClr val="1FE115"/>
                </a:solidFill>
              </a:rPr>
              <a:t>BDNF</a:t>
            </a:r>
            <a:r>
              <a:rPr lang="en-US" sz="1800" dirty="0" smtClean="0"/>
              <a:t> </a:t>
            </a:r>
            <a:endParaRPr lang="en-US" sz="1800" dirty="0"/>
          </a:p>
          <a:p>
            <a:pPr>
              <a:buFont typeface="Arial" panose="020B0604020202020204" pitchFamily="34" charset="0"/>
              <a:buChar char="•"/>
            </a:pPr>
            <a:r>
              <a:rPr lang="en-US" sz="1800" b="1" u="sng" dirty="0" smtClean="0"/>
              <a:t>Molecules</a:t>
            </a:r>
            <a:r>
              <a:rPr lang="en-US" sz="1800" dirty="0" smtClean="0"/>
              <a:t>: </a:t>
            </a:r>
            <a:r>
              <a:rPr lang="en-US" sz="1800" dirty="0" smtClean="0">
                <a:solidFill>
                  <a:srgbClr val="1FE115"/>
                </a:solidFill>
              </a:rPr>
              <a:t>Acetylcholine</a:t>
            </a:r>
            <a:r>
              <a:rPr lang="en-US" sz="1800" dirty="0" smtClean="0"/>
              <a:t>, GABA, Glutamate, NMDA, </a:t>
            </a:r>
            <a:r>
              <a:rPr lang="en-US" sz="1800" dirty="0"/>
              <a:t>Serotonin </a:t>
            </a:r>
          </a:p>
          <a:p>
            <a:pPr>
              <a:buFont typeface="Arial" panose="020B0604020202020204" pitchFamily="34" charset="0"/>
              <a:buChar char="•"/>
            </a:pPr>
            <a:r>
              <a:rPr lang="en-US" sz="1800" b="1" u="sng" dirty="0" smtClean="0"/>
              <a:t>Cells</a:t>
            </a:r>
            <a:r>
              <a:rPr lang="en-US" sz="1800" dirty="0" smtClean="0"/>
              <a:t>: Cochlear </a:t>
            </a:r>
            <a:r>
              <a:rPr lang="en-US" sz="1800" dirty="0"/>
              <a:t>hair </a:t>
            </a:r>
            <a:r>
              <a:rPr lang="en-US" sz="1800" dirty="0" smtClean="0"/>
              <a:t>cells, </a:t>
            </a:r>
            <a:r>
              <a:rPr lang="en-US" sz="1800" dirty="0"/>
              <a:t>Cortical and limbic inhibitory </a:t>
            </a:r>
            <a:r>
              <a:rPr lang="en-US" sz="1800" dirty="0" smtClean="0"/>
              <a:t>interneurons, </a:t>
            </a:r>
            <a:r>
              <a:rPr lang="en-US" sz="1800" dirty="0"/>
              <a:t>Ribbon synapses </a:t>
            </a:r>
          </a:p>
          <a:p>
            <a:pPr>
              <a:buFont typeface="Arial" panose="020B0604020202020204" pitchFamily="34" charset="0"/>
              <a:buChar char="•"/>
            </a:pPr>
            <a:r>
              <a:rPr lang="en-US" sz="1800" u="sng" dirty="0" smtClean="0"/>
              <a:t>Circuits</a:t>
            </a:r>
            <a:r>
              <a:rPr lang="en-US" sz="1800" dirty="0" smtClean="0"/>
              <a:t>:</a:t>
            </a:r>
            <a:endParaRPr lang="en-US" sz="1800" dirty="0"/>
          </a:p>
          <a:p>
            <a:pPr lvl="1">
              <a:buFont typeface="Arial" panose="020B0604020202020204" pitchFamily="34" charset="0"/>
              <a:buChar char="•"/>
            </a:pPr>
            <a:r>
              <a:rPr lang="en-US" sz="1600" u="sng" dirty="0" smtClean="0"/>
              <a:t>Nodes </a:t>
            </a:r>
            <a:r>
              <a:rPr lang="en-US" sz="1600" u="sng" dirty="0"/>
              <a:t>in </a:t>
            </a:r>
            <a:r>
              <a:rPr lang="en-US" sz="1600" u="sng" dirty="0" smtClean="0"/>
              <a:t>Circuits</a:t>
            </a:r>
            <a:r>
              <a:rPr lang="en-US" sz="1600" dirty="0" smtClean="0"/>
              <a:t>: A1, </a:t>
            </a:r>
            <a:r>
              <a:rPr lang="en-US" sz="1600" dirty="0"/>
              <a:t>Anterior </a:t>
            </a:r>
            <a:r>
              <a:rPr lang="en-US" sz="1600" dirty="0" smtClean="0"/>
              <a:t>insula, Brainstem, Cochlea, </a:t>
            </a:r>
            <a:r>
              <a:rPr lang="en-US" sz="1600" dirty="0"/>
              <a:t>Inferior </a:t>
            </a:r>
            <a:r>
              <a:rPr lang="en-US" sz="1600" dirty="0" smtClean="0"/>
              <a:t>colliculus, MGN, </a:t>
            </a:r>
            <a:r>
              <a:rPr lang="en-US" sz="1600" dirty="0"/>
              <a:t>STG </a:t>
            </a:r>
          </a:p>
          <a:p>
            <a:pPr lvl="1">
              <a:buFont typeface="Arial" panose="020B0604020202020204" pitchFamily="34" charset="0"/>
              <a:buChar char="•"/>
            </a:pPr>
            <a:r>
              <a:rPr lang="en-US" sz="1600" u="sng" dirty="0" smtClean="0"/>
              <a:t>Circuits</a:t>
            </a:r>
            <a:r>
              <a:rPr lang="en-US" sz="1600" dirty="0" smtClean="0"/>
              <a:t>: </a:t>
            </a:r>
            <a:r>
              <a:rPr lang="en-US" sz="1600" dirty="0" err="1" smtClean="0"/>
              <a:t>Corticofugal</a:t>
            </a:r>
            <a:r>
              <a:rPr lang="en-US" sz="1600" dirty="0" smtClean="0"/>
              <a:t> </a:t>
            </a:r>
            <a:r>
              <a:rPr lang="en-US" sz="1600" dirty="0"/>
              <a:t>Dorsal/ventral streams </a:t>
            </a:r>
          </a:p>
          <a:p>
            <a:pPr>
              <a:buFont typeface="Arial" panose="020B0604020202020204" pitchFamily="34" charset="0"/>
              <a:buChar char="•"/>
            </a:pPr>
            <a:r>
              <a:rPr lang="en-US" sz="1800" b="1" u="sng" dirty="0" smtClean="0"/>
              <a:t>Physiology</a:t>
            </a:r>
            <a:r>
              <a:rPr lang="en-US" sz="1800" dirty="0" smtClean="0"/>
              <a:t>: Adaptation</a:t>
            </a:r>
            <a:r>
              <a:rPr lang="en-US" sz="1800" dirty="0"/>
              <a:t>/ </a:t>
            </a:r>
            <a:r>
              <a:rPr lang="en-US" sz="1800" dirty="0" smtClean="0"/>
              <a:t>habituation, </a:t>
            </a:r>
            <a:r>
              <a:rPr lang="en-US" sz="1800" dirty="0"/>
              <a:t>Auditory steady-state response (ASSR</a:t>
            </a:r>
            <a:r>
              <a:rPr lang="en-US" sz="1800" dirty="0" smtClean="0"/>
              <a:t>), fMRI, </a:t>
            </a:r>
            <a:r>
              <a:rPr lang="en-US" sz="1800" dirty="0" err="1"/>
              <a:t>Intracortical</a:t>
            </a:r>
            <a:r>
              <a:rPr lang="en-US" sz="1800" dirty="0"/>
              <a:t> </a:t>
            </a:r>
            <a:r>
              <a:rPr lang="en-US" sz="1800" dirty="0" smtClean="0"/>
              <a:t>EEG, </a:t>
            </a:r>
            <a:r>
              <a:rPr lang="en-US" sz="1800" dirty="0"/>
              <a:t>Metabolic </a:t>
            </a:r>
            <a:r>
              <a:rPr lang="en-US" sz="1800" dirty="0" smtClean="0"/>
              <a:t>changes, </a:t>
            </a:r>
            <a:r>
              <a:rPr lang="en-US" sz="1800" dirty="0"/>
              <a:t>Mismatch negativity (MMN</a:t>
            </a:r>
            <a:r>
              <a:rPr lang="en-US" sz="1800" dirty="0" smtClean="0"/>
              <a:t>), N1, </a:t>
            </a:r>
            <a:r>
              <a:rPr lang="en-US" sz="1800" dirty="0"/>
              <a:t>Neural </a:t>
            </a:r>
            <a:r>
              <a:rPr lang="en-US" sz="1800" dirty="0" smtClean="0"/>
              <a:t>oscillations, P3a, P50, </a:t>
            </a:r>
            <a:r>
              <a:rPr lang="en-US" sz="1800" dirty="0"/>
              <a:t>startle and PPI </a:t>
            </a:r>
          </a:p>
          <a:p>
            <a:pPr>
              <a:buFont typeface="Arial" panose="020B0604020202020204" pitchFamily="34" charset="0"/>
              <a:buChar char="•"/>
            </a:pPr>
            <a:r>
              <a:rPr lang="en-US" sz="1800" b="1" u="sng" dirty="0" smtClean="0"/>
              <a:t>Behavior</a:t>
            </a:r>
            <a:r>
              <a:rPr lang="en-US" sz="1800" dirty="0" smtClean="0"/>
              <a:t>: Perceptual identification, </a:t>
            </a:r>
            <a:r>
              <a:rPr lang="en-US" sz="1800" dirty="0"/>
              <a:t>Perceptual </a:t>
            </a:r>
            <a:r>
              <a:rPr lang="en-US" sz="1800" dirty="0" smtClean="0"/>
              <a:t>learning, </a:t>
            </a:r>
            <a:r>
              <a:rPr lang="en-US" sz="1800" dirty="0"/>
              <a:t>Perceptual </a:t>
            </a:r>
            <a:r>
              <a:rPr lang="en-US" sz="1800" dirty="0" smtClean="0"/>
              <a:t>priming, </a:t>
            </a:r>
            <a:r>
              <a:rPr lang="en-US" sz="1800" dirty="0"/>
              <a:t>Spatial </a:t>
            </a:r>
            <a:r>
              <a:rPr lang="en-US" sz="1800" dirty="0" smtClean="0"/>
              <a:t>localization, </a:t>
            </a:r>
            <a:r>
              <a:rPr lang="en-US" sz="1800" dirty="0"/>
              <a:t>Stimulus detection </a:t>
            </a:r>
          </a:p>
          <a:p>
            <a:pPr>
              <a:buFont typeface="Arial" panose="020B0604020202020204" pitchFamily="34" charset="0"/>
              <a:buChar char="•"/>
            </a:pPr>
            <a:r>
              <a:rPr lang="en-US" sz="1800" b="1" u="sng" dirty="0" smtClean="0"/>
              <a:t>Self-Report</a:t>
            </a:r>
            <a:r>
              <a:rPr lang="en-US" sz="1800" dirty="0" smtClean="0"/>
              <a:t>: Auditory hallucinations, </a:t>
            </a:r>
            <a:r>
              <a:rPr lang="en-US" sz="1800" dirty="0" err="1" smtClean="0"/>
              <a:t>Hyperacusis</a:t>
            </a:r>
            <a:endParaRPr lang="en-US" sz="1800" dirty="0"/>
          </a:p>
          <a:p>
            <a:pPr>
              <a:buFont typeface="Arial" panose="020B0604020202020204" pitchFamily="34" charset="0"/>
              <a:buChar char="•"/>
            </a:pPr>
            <a:r>
              <a:rPr lang="en-US" sz="1800" b="1" u="sng" dirty="0" smtClean="0"/>
              <a:t>Paradigms</a:t>
            </a:r>
            <a:r>
              <a:rPr lang="en-US" sz="1800" dirty="0" smtClean="0"/>
              <a:t>: Action-Perception loops, </a:t>
            </a:r>
            <a:r>
              <a:rPr lang="en-US" sz="1800" dirty="0"/>
              <a:t>Auditory </a:t>
            </a:r>
            <a:r>
              <a:rPr lang="en-US" sz="1800" dirty="0" smtClean="0"/>
              <a:t>masking, </a:t>
            </a:r>
            <a:r>
              <a:rPr lang="en-US" sz="1800" dirty="0"/>
              <a:t>auditory scene perception (e.g., streaming</a:t>
            </a:r>
            <a:r>
              <a:rPr lang="en-US" sz="1800" dirty="0" smtClean="0"/>
              <a:t>), Categorization, </a:t>
            </a:r>
            <a:r>
              <a:rPr lang="en-US" sz="1800" dirty="0">
                <a:solidFill>
                  <a:srgbClr val="1FE115"/>
                </a:solidFill>
              </a:rPr>
              <a:t>Cross-modal </a:t>
            </a:r>
            <a:r>
              <a:rPr lang="en-US" sz="1800" dirty="0" smtClean="0">
                <a:solidFill>
                  <a:srgbClr val="1FE115"/>
                </a:solidFill>
              </a:rPr>
              <a:t>interactions</a:t>
            </a:r>
            <a:r>
              <a:rPr lang="en-US" sz="1800" dirty="0" smtClean="0"/>
              <a:t>, …</a:t>
            </a:r>
            <a:endParaRPr lang="en-US" sz="1800" dirty="0"/>
          </a:p>
        </p:txBody>
      </p:sp>
    </p:spTree>
    <p:extLst>
      <p:ext uri="{BB962C8B-B14F-4D97-AF65-F5344CB8AC3E}">
        <p14:creationId xmlns:p14="http://schemas.microsoft.com/office/powerpoint/2010/main" val="13634237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Brain Derived Neurotrophic </a:t>
            </a:r>
            <a:r>
              <a:rPr lang="en-US" dirty="0" smtClean="0"/>
              <a:t>Factor (BDNF) </a:t>
            </a:r>
            <a:endParaRPr lang="en-US" dirty="0"/>
          </a:p>
        </p:txBody>
      </p:sp>
      <p:pic>
        <p:nvPicPr>
          <p:cNvPr id="4" name="Content Placeholder 3"/>
          <p:cNvPicPr>
            <a:picLocks noGrp="1" noChangeAspect="1"/>
          </p:cNvPicPr>
          <p:nvPr>
            <p:ph idx="1"/>
          </p:nvPr>
        </p:nvPicPr>
        <p:blipFill>
          <a:blip r:embed="rId2"/>
          <a:stretch>
            <a:fillRect/>
          </a:stretch>
        </p:blipFill>
        <p:spPr>
          <a:xfrm>
            <a:off x="2395537" y="1676400"/>
            <a:ext cx="4352925" cy="4953000"/>
          </a:xfrm>
          <a:prstGeom prst="rect">
            <a:avLst/>
          </a:prstGeom>
        </p:spPr>
      </p:pic>
    </p:spTree>
    <p:extLst>
      <p:ext uri="{BB962C8B-B14F-4D97-AF65-F5344CB8AC3E}">
        <p14:creationId xmlns:p14="http://schemas.microsoft.com/office/powerpoint/2010/main" val="26289539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Acetylcholine</a:t>
            </a:r>
            <a:endParaRPr lang="en-US" dirty="0"/>
          </a:p>
        </p:txBody>
      </p:sp>
      <p:pic>
        <p:nvPicPr>
          <p:cNvPr id="4" name="Content Placeholder 3"/>
          <p:cNvPicPr>
            <a:picLocks noGrp="1" noChangeAspect="1"/>
          </p:cNvPicPr>
          <p:nvPr>
            <p:ph idx="1"/>
          </p:nvPr>
        </p:nvPicPr>
        <p:blipFill>
          <a:blip r:embed="rId2"/>
          <a:stretch>
            <a:fillRect/>
          </a:stretch>
        </p:blipFill>
        <p:spPr>
          <a:xfrm>
            <a:off x="2476500" y="1852612"/>
            <a:ext cx="4191000" cy="4600575"/>
          </a:xfrm>
          <a:prstGeom prst="rect">
            <a:avLst/>
          </a:prstGeom>
        </p:spPr>
      </p:pic>
    </p:spTree>
    <p:extLst>
      <p:ext uri="{BB962C8B-B14F-4D97-AF65-F5344CB8AC3E}">
        <p14:creationId xmlns:p14="http://schemas.microsoft.com/office/powerpoint/2010/main" val="1242197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Cross-modal interactions</a:t>
            </a:r>
          </a:p>
        </p:txBody>
      </p:sp>
      <p:pic>
        <p:nvPicPr>
          <p:cNvPr id="4" name="Content Placeholder 3"/>
          <p:cNvPicPr>
            <a:picLocks noGrp="1" noChangeAspect="1"/>
          </p:cNvPicPr>
          <p:nvPr>
            <p:ph idx="1"/>
          </p:nvPr>
        </p:nvPicPr>
        <p:blipFill>
          <a:blip r:embed="rId2"/>
          <a:stretch>
            <a:fillRect/>
          </a:stretch>
        </p:blipFill>
        <p:spPr>
          <a:xfrm>
            <a:off x="632832" y="1752600"/>
            <a:ext cx="7901568" cy="4814756"/>
          </a:xfrm>
          <a:prstGeom prst="rect">
            <a:avLst/>
          </a:prstGeom>
        </p:spPr>
      </p:pic>
    </p:spTree>
    <p:extLst>
      <p:ext uri="{BB962C8B-B14F-4D97-AF65-F5344CB8AC3E}">
        <p14:creationId xmlns:p14="http://schemas.microsoft.com/office/powerpoint/2010/main" val="11227352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Foundations for an ontology for mental health.</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3F956F3D-4874-4710-ABA7-FE6B39A14FEE}" type="slidenum">
              <a:rPr lang="en-US" smtClean="0"/>
              <a:pPr/>
              <a:t>78</a:t>
            </a:fld>
            <a:endParaRPr lang="en-US"/>
          </a:p>
        </p:txBody>
      </p:sp>
    </p:spTree>
    <p:extLst>
      <p:ext uri="{BB962C8B-B14F-4D97-AF65-F5344CB8AC3E}">
        <p14:creationId xmlns:p14="http://schemas.microsoft.com/office/powerpoint/2010/main" val="18389745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Ontology for General Medical Science</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327098028"/>
              </p:ext>
            </p:extLst>
          </p:nvPr>
        </p:nvGraphicFramePr>
        <p:xfrm>
          <a:off x="228600" y="1676401"/>
          <a:ext cx="8686800" cy="4337025"/>
        </p:xfrm>
        <a:graphic>
          <a:graphicData uri="http://schemas.openxmlformats.org/drawingml/2006/table">
            <a:tbl>
              <a:tblPr>
                <a:tableStyleId>{5C22544A-7EE6-4342-B048-85BDC9FD1C3A}</a:tableStyleId>
              </a:tblPr>
              <a:tblGrid>
                <a:gridCol w="21336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1369012">
                <a:tc>
                  <a:txBody>
                    <a:bodyPr/>
                    <a:lstStyle/>
                    <a:p>
                      <a:pPr marL="0" marR="0">
                        <a:lnSpc>
                          <a:spcPct val="100000"/>
                        </a:lnSpc>
                        <a:spcBef>
                          <a:spcPts val="0"/>
                        </a:spcBef>
                        <a:spcAft>
                          <a:spcPts val="0"/>
                        </a:spcAft>
                      </a:pPr>
                      <a:r>
                        <a:rPr lang="en-US" sz="2200" dirty="0">
                          <a:solidFill>
                            <a:srgbClr val="FFFF00"/>
                          </a:solidFill>
                          <a:effectLst/>
                          <a:latin typeface="Cambria" panose="02040503050406030204" pitchFamily="18" charset="0"/>
                        </a:rPr>
                        <a:t>DISORDER</a:t>
                      </a:r>
                      <a:endParaRPr lang="en-US" sz="22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22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2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1048605">
                <a:tc>
                  <a:txBody>
                    <a:bodyPr/>
                    <a:lstStyle/>
                    <a:p>
                      <a:pPr marL="0" marR="0">
                        <a:lnSpc>
                          <a:spcPct val="100000"/>
                        </a:lnSpc>
                        <a:spcBef>
                          <a:spcPts val="0"/>
                        </a:spcBef>
                        <a:spcAft>
                          <a:spcPts val="0"/>
                        </a:spcAft>
                      </a:pPr>
                      <a:r>
                        <a:rPr lang="en-US" sz="2200" dirty="0">
                          <a:solidFill>
                            <a:srgbClr val="FFFF00"/>
                          </a:solidFill>
                          <a:effectLst/>
                          <a:latin typeface="Cambria" panose="02040503050406030204" pitchFamily="18" charset="0"/>
                        </a:rPr>
                        <a:t>DISEASE</a:t>
                      </a:r>
                      <a:endParaRPr lang="en-US" sz="22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2200" dirty="0">
                          <a:solidFill>
                            <a:schemeClr val="bg1"/>
                          </a:solidFill>
                          <a:effectLst/>
                          <a:latin typeface="Cambria" panose="02040503050406030204" pitchFamily="18" charset="0"/>
                        </a:rPr>
                        <a:t>A DISPOSITION (</a:t>
                      </a:r>
                      <a:r>
                        <a:rPr lang="en-US" sz="2200" dirty="0" err="1">
                          <a:solidFill>
                            <a:schemeClr val="bg1"/>
                          </a:solidFill>
                          <a:effectLst/>
                          <a:latin typeface="Cambria" panose="02040503050406030204" pitchFamily="18" charset="0"/>
                        </a:rPr>
                        <a:t>i</a:t>
                      </a:r>
                      <a:r>
                        <a:rPr lang="en-US" sz="2200" dirty="0">
                          <a:solidFill>
                            <a:schemeClr val="bg1"/>
                          </a:solidFill>
                          <a:effectLst/>
                          <a:latin typeface="Cambria" panose="02040503050406030204" pitchFamily="18" charset="0"/>
                        </a:rPr>
                        <a:t>) to undergo </a:t>
                      </a:r>
                      <a:r>
                        <a:rPr lang="en-US" sz="2200" dirty="0">
                          <a:solidFill>
                            <a:srgbClr val="FFFF00"/>
                          </a:solidFill>
                          <a:effectLst/>
                          <a:latin typeface="Cambria" panose="02040503050406030204" pitchFamily="18" charset="0"/>
                        </a:rPr>
                        <a:t>PATHOLOGICAL </a:t>
                      </a:r>
                      <a:r>
                        <a:rPr lang="en-US" sz="2200" dirty="0" err="1">
                          <a:solidFill>
                            <a:srgbClr val="FFFF00"/>
                          </a:solidFill>
                          <a:effectLst/>
                          <a:latin typeface="Cambria" panose="02040503050406030204" pitchFamily="18" charset="0"/>
                        </a:rPr>
                        <a:t>PROCESS</a:t>
                      </a:r>
                      <a:r>
                        <a:rPr lang="en-US" sz="2200" dirty="0" err="1">
                          <a:solidFill>
                            <a:schemeClr val="bg1"/>
                          </a:solidFill>
                          <a:effectLst/>
                          <a:latin typeface="Cambria" panose="02040503050406030204" pitchFamily="18" charset="0"/>
                        </a:rPr>
                        <a:t>es</a:t>
                      </a:r>
                      <a:r>
                        <a:rPr lang="en-US" sz="2200" dirty="0">
                          <a:solidFill>
                            <a:schemeClr val="bg1"/>
                          </a:solidFill>
                          <a:effectLst/>
                          <a:latin typeface="Cambria" panose="02040503050406030204" pitchFamily="18" charset="0"/>
                        </a:rPr>
                        <a:t> that (ii) exists in an ORGANISM because of one or more </a:t>
                      </a:r>
                      <a:r>
                        <a:rPr lang="en-US" sz="2200" dirty="0">
                          <a:solidFill>
                            <a:srgbClr val="FFFF00"/>
                          </a:solidFill>
                          <a:effectLst/>
                          <a:latin typeface="Cambria" panose="02040503050406030204" pitchFamily="18" charset="0"/>
                        </a:rPr>
                        <a:t>DISORDER</a:t>
                      </a:r>
                      <a:r>
                        <a:rPr lang="en-US" sz="2200" dirty="0">
                          <a:solidFill>
                            <a:schemeClr val="bg1"/>
                          </a:solidFill>
                          <a:effectLst/>
                          <a:latin typeface="Cambria" panose="02040503050406030204" pitchFamily="18" charset="0"/>
                        </a:rPr>
                        <a:t>s in that ORGANISM.</a:t>
                      </a:r>
                      <a:endParaRPr lang="en-US" sz="2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728198">
                <a:tc>
                  <a:txBody>
                    <a:bodyPr/>
                    <a:lstStyle/>
                    <a:p>
                      <a:pPr marL="0" marR="0">
                        <a:lnSpc>
                          <a:spcPct val="100000"/>
                        </a:lnSpc>
                        <a:spcBef>
                          <a:spcPts val="0"/>
                        </a:spcBef>
                        <a:spcAft>
                          <a:spcPts val="0"/>
                        </a:spcAft>
                      </a:pPr>
                      <a:r>
                        <a:rPr lang="en-US" sz="220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2200" baseline="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22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22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2200" dirty="0" err="1"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22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a:t>
                      </a:r>
                      <a:r>
                        <a:rPr lang="en-US" sz="220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22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instance is realized. </a:t>
                      </a:r>
                      <a:endParaRPr lang="en-US" sz="2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2"/>
                  </a:ext>
                </a:extLst>
              </a:tr>
              <a:tr h="1045185">
                <a:tc>
                  <a:txBody>
                    <a:bodyPr/>
                    <a:lstStyle/>
                    <a:p>
                      <a:pPr marL="0" marR="0">
                        <a:lnSpc>
                          <a:spcPct val="100000"/>
                        </a:lnSpc>
                        <a:spcBef>
                          <a:spcPts val="0"/>
                        </a:spcBef>
                        <a:spcAft>
                          <a:spcPts val="0"/>
                        </a:spcAft>
                      </a:pPr>
                      <a:r>
                        <a:rPr lang="en-US" sz="2200" dirty="0" smtClean="0">
                          <a:solidFill>
                            <a:srgbClr val="FFFF00"/>
                          </a:solidFill>
                          <a:effectLst/>
                          <a:latin typeface="Cambria" panose="02040503050406030204" pitchFamily="18" charset="0"/>
                        </a:rPr>
                        <a:t>PATHOLOGICAL PROCESS</a:t>
                      </a:r>
                      <a:endParaRPr lang="en-US" sz="2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algn="just" eaLnBrk="1" hangingPunct="1">
                        <a:spcAft>
                          <a:spcPts val="300"/>
                        </a:spcAft>
                      </a:pPr>
                      <a:r>
                        <a:rPr lang="en-US" altLang="en-US" sz="2200" dirty="0" smtClean="0">
                          <a:solidFill>
                            <a:schemeClr val="bg1"/>
                          </a:solidFill>
                          <a:latin typeface="Cambria" panose="02040503050406030204" pitchFamily="18" charset="0"/>
                        </a:rPr>
                        <a:t>A bodily process that is a manifestation of a </a:t>
                      </a:r>
                      <a:r>
                        <a:rPr lang="en-US" sz="2200" dirty="0" smtClean="0">
                          <a:solidFill>
                            <a:srgbClr val="FFFF00"/>
                          </a:solidFill>
                          <a:effectLst/>
                          <a:latin typeface="Cambria" panose="02040503050406030204" pitchFamily="18" charset="0"/>
                        </a:rPr>
                        <a:t>DISORDER</a:t>
                      </a:r>
                      <a:r>
                        <a:rPr lang="en-US" altLang="en-US" sz="2200" dirty="0" smtClean="0">
                          <a:solidFill>
                            <a:schemeClr val="bg1"/>
                          </a:solidFill>
                          <a:latin typeface="Cambria" panose="02040503050406030204" pitchFamily="18" charset="0"/>
                        </a:rPr>
                        <a:t> </a:t>
                      </a:r>
                      <a:r>
                        <a:rPr lang="en-US" altLang="en-US" sz="2200" i="1" dirty="0" smtClean="0">
                          <a:solidFill>
                            <a:schemeClr val="bg1"/>
                          </a:solidFill>
                          <a:latin typeface="Cambria" panose="02040503050406030204" pitchFamily="18" charset="0"/>
                        </a:rPr>
                        <a:t>and is clinically abnormal.</a:t>
                      </a:r>
                      <a:endParaRPr lang="en-US" altLang="en-US" sz="2200" dirty="0" smtClean="0">
                        <a:solidFill>
                          <a:schemeClr val="bg1"/>
                        </a:solidFill>
                        <a:latin typeface="Cambria" panose="02040503050406030204" pitchFamily="18" charset="0"/>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1524000" y="6043136"/>
            <a:ext cx="7620000" cy="738664"/>
          </a:xfrm>
          <a:prstGeom prst="rect">
            <a:avLst/>
          </a:prstGeom>
        </p:spPr>
        <p:txBody>
          <a:bodyPr wrap="square">
            <a:spAutoFit/>
          </a:bodyPr>
          <a:lstStyle/>
          <a:p>
            <a:pPr algn="r"/>
            <a:r>
              <a:rPr lang="en-US" sz="1400" dirty="0" err="1">
                <a:solidFill>
                  <a:schemeClr val="bg1"/>
                </a:solidFill>
              </a:rPr>
              <a:t>Scheuermann</a:t>
            </a:r>
            <a:r>
              <a:rPr lang="en-US" sz="1400" dirty="0">
                <a:solidFill>
                  <a:schemeClr val="bg1"/>
                </a:solidFill>
              </a:rPr>
              <a:t> R, Ceusters W, Smith B. </a:t>
            </a:r>
            <a:r>
              <a:rPr lang="en-US" sz="1400" b="1" i="1" dirty="0">
                <a:solidFill>
                  <a:schemeClr val="bg1"/>
                </a:solidFill>
              </a:rPr>
              <a:t>Toward an Ontological Treatment of Disease and Diagnosis</a:t>
            </a:r>
            <a:r>
              <a:rPr lang="en-US" sz="1400" dirty="0">
                <a:solidFill>
                  <a:schemeClr val="bg1"/>
                </a:solidFill>
              </a:rPr>
              <a:t>. </a:t>
            </a:r>
            <a:r>
              <a:rPr lang="en-US" sz="1400" dirty="0">
                <a:solidFill>
                  <a:schemeClr val="bg1"/>
                </a:solidFill>
                <a:hlinkClick r:id="rId2"/>
              </a:rPr>
              <a:t>2009 AMIA Summit on Translational Bioinformatics</a:t>
            </a:r>
            <a:r>
              <a:rPr lang="en-US" sz="1400" dirty="0">
                <a:solidFill>
                  <a:schemeClr val="bg1"/>
                </a:solidFill>
              </a:rPr>
              <a:t>, San Francisco, California, March 15-17, 2009;: 116-120. </a:t>
            </a:r>
            <a:r>
              <a:rPr lang="en-US" sz="1400" dirty="0" err="1">
                <a:solidFill>
                  <a:schemeClr val="bg1"/>
                </a:solidFill>
              </a:rPr>
              <a:t>Omnipress</a:t>
            </a:r>
            <a:r>
              <a:rPr lang="en-US" sz="1400" dirty="0">
                <a:solidFill>
                  <a:schemeClr val="bg1"/>
                </a:solidFill>
              </a:rPr>
              <a:t> ISBN:0-9647743-7-2</a:t>
            </a:r>
          </a:p>
        </p:txBody>
      </p:sp>
    </p:spTree>
    <p:extLst>
      <p:ext uri="{BB962C8B-B14F-4D97-AF65-F5344CB8AC3E}">
        <p14:creationId xmlns:p14="http://schemas.microsoft.com/office/powerpoint/2010/main" val="2299346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6" y="609599"/>
            <a:ext cx="9143104" cy="6283239"/>
          </a:xfrm>
        </p:spPr>
      </p:pic>
      <p:sp>
        <p:nvSpPr>
          <p:cNvPr id="4" name="Slide Number Placeholder 3"/>
          <p:cNvSpPr>
            <a:spLocks noGrp="1"/>
          </p:cNvSpPr>
          <p:nvPr>
            <p:ph type="sldNum" sz="quarter" idx="10"/>
          </p:nvPr>
        </p:nvSpPr>
        <p:spPr/>
        <p:txBody>
          <a:bodyPr/>
          <a:lstStyle/>
          <a:p>
            <a:fld id="{3F956F3D-4874-4710-ABA7-FE6B39A14FEE}" type="slidenum">
              <a:rPr lang="en-US" smtClean="0"/>
              <a:pPr/>
              <a:t>8</a:t>
            </a:fld>
            <a:endParaRPr lang="en-US"/>
          </a:p>
        </p:txBody>
      </p:sp>
      <p:sp>
        <p:nvSpPr>
          <p:cNvPr id="6" name="Rectangle 5"/>
          <p:cNvSpPr/>
          <p:nvPr/>
        </p:nvSpPr>
        <p:spPr>
          <a:xfrm>
            <a:off x="762000" y="338435"/>
            <a:ext cx="8609704" cy="276999"/>
          </a:xfrm>
          <a:prstGeom prst="rect">
            <a:avLst/>
          </a:prstGeom>
        </p:spPr>
        <p:txBody>
          <a:bodyPr wrap="square">
            <a:spAutoFit/>
          </a:bodyPr>
          <a:lstStyle/>
          <a:p>
            <a:pPr algn="l"/>
            <a:r>
              <a:rPr lang="en-US" sz="1200" b="0" dirty="0">
                <a:solidFill>
                  <a:schemeClr val="bg1"/>
                </a:solidFill>
              </a:rPr>
              <a:t>https://www.ubspectrum.com/article/2017/11/mental-illness-a-growing-problem-among-college-students</a:t>
            </a:r>
          </a:p>
        </p:txBody>
      </p:sp>
    </p:spTree>
    <p:extLst>
      <p:ext uri="{BB962C8B-B14F-4D97-AF65-F5344CB8AC3E}">
        <p14:creationId xmlns:p14="http://schemas.microsoft.com/office/powerpoint/2010/main" val="26858793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09600"/>
            <a:ext cx="9144001" cy="6248400"/>
          </a:xfrm>
        </p:spPr>
      </p:pic>
      <p:sp>
        <p:nvSpPr>
          <p:cNvPr id="5" name="Rectangle 4"/>
          <p:cNvSpPr/>
          <p:nvPr/>
        </p:nvSpPr>
        <p:spPr>
          <a:xfrm>
            <a:off x="0" y="6119336"/>
            <a:ext cx="5791200" cy="738664"/>
          </a:xfrm>
          <a:prstGeom prst="rect">
            <a:avLst/>
          </a:prstGeom>
        </p:spPr>
        <p:txBody>
          <a:bodyPr wrap="square">
            <a:spAutoFit/>
          </a:bodyPr>
          <a:lstStyle/>
          <a:p>
            <a:pPr algn="l"/>
            <a:r>
              <a:rPr lang="en-US" sz="1400" dirty="0" smtClean="0"/>
              <a:t>Werner</a:t>
            </a:r>
            <a:r>
              <a:rPr lang="en-US" sz="1400" dirty="0"/>
              <a:t> </a:t>
            </a:r>
            <a:r>
              <a:rPr lang="en-US" sz="1400" dirty="0" smtClean="0"/>
              <a:t>Ceusters</a:t>
            </a:r>
            <a:r>
              <a:rPr lang="en-US" sz="1400" baseline="30000" dirty="0" smtClean="0"/>
              <a:t> </a:t>
            </a:r>
            <a:r>
              <a:rPr lang="en-US" sz="1400" dirty="0" smtClean="0"/>
              <a:t>and Barry</a:t>
            </a:r>
            <a:r>
              <a:rPr lang="en-US" sz="1400" dirty="0"/>
              <a:t> </a:t>
            </a:r>
            <a:r>
              <a:rPr lang="en-US" sz="1400" dirty="0" smtClean="0"/>
              <a:t>Smith</a:t>
            </a:r>
          </a:p>
          <a:p>
            <a:pPr algn="l"/>
            <a:r>
              <a:rPr lang="en-US" sz="1400" dirty="0" smtClean="0"/>
              <a:t>Foundations </a:t>
            </a:r>
            <a:r>
              <a:rPr lang="en-US" sz="1400" dirty="0"/>
              <a:t>for a realist ontology of mental disease</a:t>
            </a:r>
          </a:p>
          <a:p>
            <a:pPr algn="l"/>
            <a:r>
              <a:rPr lang="en-US" sz="1400" dirty="0" smtClean="0"/>
              <a:t>Journal </a:t>
            </a:r>
            <a:r>
              <a:rPr lang="en-US" sz="1400" dirty="0"/>
              <a:t>of Biomedical </a:t>
            </a:r>
            <a:r>
              <a:rPr lang="en-US" sz="1400" dirty="0" smtClean="0"/>
              <a:t>Semantics20101:10 DOI</a:t>
            </a:r>
            <a:r>
              <a:rPr lang="en-US" sz="1400" dirty="0"/>
              <a:t>: 10.1186/2041-1480-1-10</a:t>
            </a:r>
          </a:p>
        </p:txBody>
      </p:sp>
    </p:spTree>
    <p:extLst>
      <p:ext uri="{BB962C8B-B14F-4D97-AF65-F5344CB8AC3E}">
        <p14:creationId xmlns:p14="http://schemas.microsoft.com/office/powerpoint/2010/main" val="2789281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896" y="609600"/>
            <a:ext cx="7054245" cy="6248400"/>
          </a:xfrm>
          <a:prstGeom prst="rect">
            <a:avLst/>
          </a:prstGeom>
        </p:spPr>
      </p:pic>
      <p:sp>
        <p:nvSpPr>
          <p:cNvPr id="4" name="Slide Number Placeholder 3"/>
          <p:cNvSpPr>
            <a:spLocks noGrp="1"/>
          </p:cNvSpPr>
          <p:nvPr>
            <p:ph type="sldNum" sz="quarter" idx="10"/>
          </p:nvPr>
        </p:nvSpPr>
        <p:spPr/>
        <p:txBody>
          <a:bodyPr/>
          <a:lstStyle/>
          <a:p>
            <a:fld id="{3F956F3D-4874-4710-ABA7-FE6B39A14FEE}" type="slidenum">
              <a:rPr lang="en-US" smtClean="0">
                <a:solidFill>
                  <a:schemeClr val="tx1"/>
                </a:solidFill>
              </a:rPr>
              <a:pPr/>
              <a:t>9</a:t>
            </a:fld>
            <a:endParaRPr lang="en-US">
              <a:solidFill>
                <a:schemeClr val="tx1"/>
              </a:solidFill>
            </a:endParaRPr>
          </a:p>
        </p:txBody>
      </p:sp>
      <p:sp>
        <p:nvSpPr>
          <p:cNvPr id="6" name="Rectangle 5"/>
          <p:cNvSpPr/>
          <p:nvPr/>
        </p:nvSpPr>
        <p:spPr bwMode="auto">
          <a:xfrm>
            <a:off x="7055141" y="609600"/>
            <a:ext cx="2088859" cy="6248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a:xfrm>
            <a:off x="4457700" y="2209800"/>
            <a:ext cx="4572000" cy="3539430"/>
          </a:xfrm>
          <a:prstGeom prst="rect">
            <a:avLst/>
          </a:prstGeom>
        </p:spPr>
        <p:txBody>
          <a:bodyPr>
            <a:spAutoFit/>
          </a:bodyPr>
          <a:lstStyle/>
          <a:p>
            <a:r>
              <a:rPr lang="en-US" dirty="0"/>
              <a:t>Percentage of mental health clinicians who stated select issues were the top concerns of their college student patients during the 2017-2018 academic school year</a:t>
            </a:r>
          </a:p>
        </p:txBody>
      </p:sp>
      <p:sp>
        <p:nvSpPr>
          <p:cNvPr id="8" name="Rectangle 7"/>
          <p:cNvSpPr/>
          <p:nvPr/>
        </p:nvSpPr>
        <p:spPr>
          <a:xfrm>
            <a:off x="4457700" y="6258580"/>
            <a:ext cx="4572000" cy="523220"/>
          </a:xfrm>
          <a:prstGeom prst="rect">
            <a:avLst/>
          </a:prstGeom>
        </p:spPr>
        <p:txBody>
          <a:bodyPr>
            <a:spAutoFit/>
          </a:bodyPr>
          <a:lstStyle/>
          <a:p>
            <a:r>
              <a:rPr lang="en-US" sz="1400" b="0" dirty="0"/>
              <a:t>https://www.statista.com/statistics/827374/clinician-chosen-top-mental-health-concerns-for-college-students/</a:t>
            </a:r>
          </a:p>
        </p:txBody>
      </p:sp>
    </p:spTree>
    <p:extLst>
      <p:ext uri="{BB962C8B-B14F-4D97-AF65-F5344CB8AC3E}">
        <p14:creationId xmlns:p14="http://schemas.microsoft.com/office/powerpoint/2010/main" val="3206174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27720</TotalTime>
  <Words>4215</Words>
  <Application>Microsoft Office PowerPoint</Application>
  <PresentationFormat>On-screen Show (4:3)</PresentationFormat>
  <Paragraphs>669</Paragraphs>
  <Slides>80</Slides>
  <Notes>21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5" baseType="lpstr">
      <vt:lpstr>Batang</vt:lpstr>
      <vt:lpstr>MS Mincho</vt:lpstr>
      <vt:lpstr>MS Mincho</vt:lpstr>
      <vt:lpstr>ＭＳ Ｐゴシック</vt:lpstr>
      <vt:lpstr>Arial</vt:lpstr>
      <vt:lpstr>Calibri</vt:lpstr>
      <vt:lpstr>Cambria</vt:lpstr>
      <vt:lpstr>Georgia</vt:lpstr>
      <vt:lpstr>Times</vt:lpstr>
      <vt:lpstr>Times New Roman</vt:lpstr>
      <vt:lpstr>Trebuchet MS</vt:lpstr>
      <vt:lpstr>Verdana</vt:lpstr>
      <vt:lpstr>Wingdings</vt:lpstr>
      <vt:lpstr>2014-Indianapolis</vt:lpstr>
      <vt:lpstr>Photo Editor-foto</vt:lpstr>
      <vt:lpstr>Do mental disorders exist?  Explorations through biomedical ontology.  Lecture in BMI199: What is Biomedical Informatics? Oct 10, 2019 5 Diefendorf, University at Buffalo</vt:lpstr>
      <vt:lpstr>Assignment</vt:lpstr>
      <vt:lpstr>Learning objectives</vt:lpstr>
      <vt:lpstr>Worldwide prevalence of mental disorders</vt:lpstr>
      <vt:lpstr>PowerPoint Presentation</vt:lpstr>
      <vt:lpstr>Genetic epidemiology of some MDs</vt:lpstr>
      <vt:lpstr>Mental disorders in the USA</vt:lpstr>
      <vt:lpstr>PowerPoint Presentation</vt:lpstr>
      <vt:lpstr>PowerPoint Presentation</vt:lpstr>
      <vt:lpstr>PowerPoint Presentation</vt:lpstr>
      <vt:lpstr>Anything odd about all these numbers?</vt:lpstr>
      <vt:lpstr>PowerPoint Presentation</vt:lpstr>
      <vt:lpstr>PowerPoint Presentation</vt:lpstr>
      <vt:lpstr>PowerPoint Presentation</vt:lpstr>
      <vt:lpstr>Whenever looking at numbers, obtain (at least) a correct view on:  (1) what the numbers are exactly about, (2) from what population they are taken. </vt:lpstr>
      <vt:lpstr>Prevalence</vt:lpstr>
      <vt:lpstr>Prevalence</vt:lpstr>
      <vt:lpstr>PowerPoint Presentation</vt:lpstr>
      <vt:lpstr>PowerPoint Presentation</vt:lpstr>
      <vt:lpstr>PowerPoint Presentation</vt:lpstr>
      <vt:lpstr>Incidence</vt:lpstr>
      <vt:lpstr>Is in light of the data on the previous slides   ‘Do mental disorders exist?’  a sensible question?</vt:lpstr>
      <vt:lpstr>There are many facets to the question ‘Do mental disorders exist?’  (We will cover only two)    </vt:lpstr>
      <vt:lpstr>Facet 1: </vt:lpstr>
      <vt:lpstr>Facet 1: if mental disorders exist, what things qualify to be included?</vt:lpstr>
      <vt:lpstr>Risk factors for mental disorders</vt:lpstr>
      <vt:lpstr>Risk factors for mental disorders</vt:lpstr>
      <vt:lpstr>Risk factors for mental disorders</vt:lpstr>
      <vt:lpstr>There are many facets to the question ‘Do mental disorders exist?’  </vt:lpstr>
      <vt:lpstr>The Antipsychiatry Coalition: ‘mental disorders do not exist!’ </vt:lpstr>
      <vt:lpstr>The “Myth of Mental Illness”</vt:lpstr>
      <vt:lpstr>‘Psychiatry is  not medicine or “medical science— it's fraud in the service of social control’. </vt:lpstr>
      <vt:lpstr>Scientific Objectivity</vt:lpstr>
      <vt:lpstr>There are many facets to the question ‘Do mental disorders exist?’  </vt:lpstr>
      <vt:lpstr>‘Do mental disorders exist?’  rephrased as  ‘Does what is commonly referred to as ‘mental disorder’ exist?’</vt:lpstr>
      <vt:lpstr>Our interpretation of Szasz (1)</vt:lpstr>
      <vt:lpstr>Our interpretation of Szasz (2)</vt:lpstr>
      <vt:lpstr>Differing views on mental disorder</vt:lpstr>
      <vt:lpstr>A terminological and ontological problem (1) </vt:lpstr>
      <vt:lpstr>The old debate on the “body-mind problem”…</vt:lpstr>
      <vt:lpstr>… and its impact on Psychiatry</vt:lpstr>
      <vt:lpstr>A terminological and ontological problem (2)</vt:lpstr>
      <vt:lpstr>Jablensky’s arguments (1)</vt:lpstr>
      <vt:lpstr>Jablensky’s arguments (2)</vt:lpstr>
      <vt:lpstr>The ‘categorical – dimensional’ debate on the classification of mental disorders</vt:lpstr>
      <vt:lpstr>Nosologia Methodica sistens Morborum Classes </vt:lpstr>
      <vt:lpstr>The categorical view</vt:lpstr>
      <vt:lpstr>‘Essential Guides to DSM-5’</vt:lpstr>
      <vt:lpstr>Evolution of the DSM (1)</vt:lpstr>
      <vt:lpstr>Evolution of the DSM (2)</vt:lpstr>
      <vt:lpstr>DSM under fire (1)</vt:lpstr>
      <vt:lpstr>DSM under fire (2)</vt:lpstr>
      <vt:lpstr>The Dimensional Approach (1)</vt:lpstr>
      <vt:lpstr>Is there empirical evidence for this boundary ?</vt:lpstr>
      <vt:lpstr>Attempts to resolve the problem (1)</vt:lpstr>
      <vt:lpstr>Basis: ‘epistemic value commitments’</vt:lpstr>
      <vt:lpstr>Attempts to resolve the problem (2)</vt:lpstr>
      <vt:lpstr>The Dimensional Approach (2)</vt:lpstr>
      <vt:lpstr>Attempts to standardize research variables</vt:lpstr>
      <vt:lpstr>‘Interview age’ ?</vt:lpstr>
      <vt:lpstr>‘Interview age’ under the Grit perspective</vt:lpstr>
      <vt:lpstr>PowerPoint Presentation</vt:lpstr>
      <vt:lpstr>The RDoC approach</vt:lpstr>
      <vt:lpstr>PowerPoint Presentation</vt:lpstr>
      <vt:lpstr>PowerPoint Presentation</vt:lpstr>
      <vt:lpstr>PowerPoint Presentation</vt:lpstr>
      <vt:lpstr>Most recent evolution</vt:lpstr>
      <vt:lpstr>Research Domain Criteria (RDoC)</vt:lpstr>
      <vt:lpstr>Motivations for RDoC</vt:lpstr>
      <vt:lpstr>The RDoC approach</vt:lpstr>
      <vt:lpstr>RDoC’s ‘matrix’ </vt:lpstr>
      <vt:lpstr>RDoC Matrix for the Cognitive domain</vt:lpstr>
      <vt:lpstr>Cognitive Systems &gt; Auditory Perception </vt:lpstr>
      <vt:lpstr>Cognitive Systems &gt; Auditory Perception </vt:lpstr>
      <vt:lpstr>Brain Derived Neurotrophic Factor (BDNF) </vt:lpstr>
      <vt:lpstr>Acetylcholine</vt:lpstr>
      <vt:lpstr>Cross-modal interactions</vt:lpstr>
      <vt:lpstr>Foundations for an ontology for mental health.</vt:lpstr>
      <vt:lpstr>Ontology for General Medical Science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1222</cp:revision>
  <dcterms:created xsi:type="dcterms:W3CDTF">1601-01-01T00:00:00Z</dcterms:created>
  <dcterms:modified xsi:type="dcterms:W3CDTF">2019-10-10T19:21:22Z</dcterms:modified>
</cp:coreProperties>
</file>