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75"/>
  </p:notesMasterIdLst>
  <p:sldIdLst>
    <p:sldId id="1339" r:id="rId2"/>
    <p:sldId id="1392" r:id="rId3"/>
    <p:sldId id="1443" r:id="rId4"/>
    <p:sldId id="1444" r:id="rId5"/>
    <p:sldId id="1445" r:id="rId6"/>
    <p:sldId id="1393" r:id="rId7"/>
    <p:sldId id="1394" r:id="rId8"/>
    <p:sldId id="1398" r:id="rId9"/>
    <p:sldId id="1395" r:id="rId10"/>
    <p:sldId id="1396" r:id="rId11"/>
    <p:sldId id="1400" r:id="rId12"/>
    <p:sldId id="1399" r:id="rId13"/>
    <p:sldId id="1401" r:id="rId14"/>
    <p:sldId id="1344" r:id="rId15"/>
    <p:sldId id="1367" r:id="rId16"/>
    <p:sldId id="1369" r:id="rId17"/>
    <p:sldId id="1368" r:id="rId18"/>
    <p:sldId id="1370" r:id="rId19"/>
    <p:sldId id="1373" r:id="rId20"/>
    <p:sldId id="1378" r:id="rId21"/>
    <p:sldId id="1431" r:id="rId22"/>
    <p:sldId id="1379" r:id="rId23"/>
    <p:sldId id="1380" r:id="rId24"/>
    <p:sldId id="1381" r:id="rId25"/>
    <p:sldId id="1382" r:id="rId26"/>
    <p:sldId id="1377" r:id="rId27"/>
    <p:sldId id="1413" r:id="rId28"/>
    <p:sldId id="1383" r:id="rId29"/>
    <p:sldId id="1384" r:id="rId30"/>
    <p:sldId id="1414" r:id="rId31"/>
    <p:sldId id="1403" r:id="rId32"/>
    <p:sldId id="1345" r:id="rId33"/>
    <p:sldId id="1346" r:id="rId34"/>
    <p:sldId id="1347" r:id="rId35"/>
    <p:sldId id="1350" r:id="rId36"/>
    <p:sldId id="1404" r:id="rId37"/>
    <p:sldId id="1406" r:id="rId38"/>
    <p:sldId id="1372" r:id="rId39"/>
    <p:sldId id="1407" r:id="rId40"/>
    <p:sldId id="1405" r:id="rId41"/>
    <p:sldId id="1408" r:id="rId42"/>
    <p:sldId id="1409" r:id="rId43"/>
    <p:sldId id="1415" r:id="rId44"/>
    <p:sldId id="1418" r:id="rId45"/>
    <p:sldId id="1417" r:id="rId46"/>
    <p:sldId id="1410" r:id="rId47"/>
    <p:sldId id="1437" r:id="rId48"/>
    <p:sldId id="1411" r:id="rId49"/>
    <p:sldId id="1432" r:id="rId50"/>
    <p:sldId id="1433" r:id="rId51"/>
    <p:sldId id="1434" r:id="rId52"/>
    <p:sldId id="1436" r:id="rId53"/>
    <p:sldId id="1430" r:id="rId54"/>
    <p:sldId id="1438" r:id="rId55"/>
    <p:sldId id="1385" r:id="rId56"/>
    <p:sldId id="1389" r:id="rId57"/>
    <p:sldId id="1439" r:id="rId58"/>
    <p:sldId id="1440" r:id="rId59"/>
    <p:sldId id="1441" r:id="rId60"/>
    <p:sldId id="1390" r:id="rId61"/>
    <p:sldId id="1391" r:id="rId62"/>
    <p:sldId id="1412" r:id="rId63"/>
    <p:sldId id="1435" r:id="rId64"/>
    <p:sldId id="1416" r:id="rId65"/>
    <p:sldId id="1426" r:id="rId66"/>
    <p:sldId id="1419" r:id="rId67"/>
    <p:sldId id="1420" r:id="rId68"/>
    <p:sldId id="1421" r:id="rId69"/>
    <p:sldId id="1422" r:id="rId70"/>
    <p:sldId id="1428" r:id="rId71"/>
    <p:sldId id="1423" r:id="rId72"/>
    <p:sldId id="1424" r:id="rId73"/>
    <p:sldId id="1425" r:id="rId74"/>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65D"/>
    <a:srgbClr val="FF0066"/>
    <a:srgbClr val="FFFF66"/>
    <a:srgbClr val="00FF00"/>
    <a:srgbClr val="1FE115"/>
    <a:srgbClr val="FF0000"/>
    <a:srgbClr val="FF6600"/>
    <a:srgbClr val="A2CCE8"/>
    <a:srgbClr val="AAE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4" autoAdjust="0"/>
    <p:restoredTop sz="95507" autoAdjust="0"/>
  </p:normalViewPr>
  <p:slideViewPr>
    <p:cSldViewPr>
      <p:cViewPr varScale="1">
        <p:scale>
          <a:sx n="84" d="100"/>
          <a:sy n="84" d="100"/>
        </p:scale>
        <p:origin x="12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858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15086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3534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4958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32</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304974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33</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87353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39928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172586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36</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12421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37</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51183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7780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38</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983974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39</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647527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40</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781616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A798E4-C809-493F-8C89-E39418AC2997}" type="slidenum">
              <a:rPr lang="en-US" sz="1200" b="0"/>
              <a:pPr eaLnBrk="1" hangingPunct="1"/>
              <a:t>60</a:t>
            </a:fld>
            <a:endParaRPr 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284901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69873A-D0A3-4651-983A-874C0DE25257}" type="slidenum">
              <a:rPr lang="en-US"/>
              <a:pPr/>
              <a:t>61</a:t>
            </a:fld>
            <a:endParaRPr lang="en-US"/>
          </a:p>
        </p:txBody>
      </p:sp>
      <p:sp>
        <p:nvSpPr>
          <p:cNvPr id="2137090" name="Rectangle 2"/>
          <p:cNvSpPr>
            <a:spLocks noGrp="1" noRot="1" noChangeAspect="1" noChangeArrowheads="1" noTextEdit="1"/>
          </p:cNvSpPr>
          <p:nvPr>
            <p:ph type="sldImg"/>
          </p:nvPr>
        </p:nvSpPr>
        <p:spPr>
          <a:ln/>
        </p:spPr>
      </p:sp>
      <p:sp>
        <p:nvSpPr>
          <p:cNvPr id="213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7719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6782B-B3F2-433C-9C22-97821A56DCB0}" type="slidenum">
              <a:rPr lang="en-US" altLang="en-US"/>
              <a:pPr/>
              <a:t>66</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842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87591-844B-4FC5-BA87-ED0CB59B0085}" type="slidenum">
              <a:rPr lang="en-US" altLang="en-US"/>
              <a:pPr/>
              <a:t>67</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87502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BC7324-51ED-479C-A21F-332407035518}" type="slidenum">
              <a:rPr lang="en-US" altLang="en-US"/>
              <a:pPr/>
              <a:t>68</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741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6C3A-D7D2-4D29-997C-51AFF9796114}" type="slidenum">
              <a:rPr lang="en-US" altLang="en-US"/>
              <a:pPr/>
              <a:t>69</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41854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3C64B-4570-40D2-8E41-023A395FF2D0}" type="slidenum">
              <a:rPr lang="en-US" altLang="en-US"/>
              <a:pPr/>
              <a:t>71</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622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84374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58727-F5C6-48FD-92CB-57CABABB86ED}" type="slidenum">
              <a:rPr lang="en-US" altLang="en-US"/>
              <a:pPr/>
              <a:t>72</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74944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A88D-83A7-4880-9EB8-EB5C2538543E}" type="slidenum">
              <a:rPr lang="en-US" altLang="en-US"/>
              <a:pPr/>
              <a:t>73</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0596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5840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1238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2172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4239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06454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954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504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xfrm>
            <a:off x="723900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094482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9341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34665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11243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92771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8530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477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7986"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7987"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smtClean="0"/>
              <a:t>Click icon to add table</a:t>
            </a:r>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hyperlink" Target="http://images.google.com/imgres?imgurl=http://www.math.sfu.ca/histmath/Europe/Euclid300BC/HIPPOCRATES.JPG&amp;imgrefurl=http://www.math.sfu.ca/histmath/Europe/Euclid300BC/&amp;h=326&amp;w=268&amp;sz=11&amp;tbnid=ETy_g3qaEY0J:&amp;tbnh=113&amp;tbnw=93&amp;start=4&amp;prev=/images?q%3Dhippocrates%26hl%3Dnl%26lr%3D" TargetMode="External"/><Relationship Id="rId13" Type="http://schemas.openxmlformats.org/officeDocument/2006/relationships/image" Target="../media/image58.png"/><Relationship Id="rId18" Type="http://schemas.openxmlformats.org/officeDocument/2006/relationships/image" Target="../media/image61.jpeg"/><Relationship Id="rId26" Type="http://schemas.openxmlformats.org/officeDocument/2006/relationships/image" Target="../media/image66.png"/><Relationship Id="rId3" Type="http://schemas.openxmlformats.org/officeDocument/2006/relationships/notesSlide" Target="../notesSlides/notesSlide23.xml"/><Relationship Id="rId21" Type="http://schemas.openxmlformats.org/officeDocument/2006/relationships/hyperlink" Target="http://images.google.be/imgres?imgurl=http://www.guido.be/imagegallery/Onderwijs/rug.jpg&amp;imgrefurl=http://www.guido.be/desktopmodules/articledetail.aspx?mid%3D361%26itemid%3D768%26tabid%3D69%26pageid%3D100&amp;h=180&amp;w=180&amp;sz=8&amp;hl=nl&amp;start=11&amp;tbnid=p1yWKTqCineCgM:&amp;tbnh=101&amp;tbnw=101&amp;prev=/images?q%3Drug%2Bgent%26svnum%3D10%26hl%3Dnl%26lr%3D%26rls%3DGGLJ,GGLJ:2006-09,GGLJ:en%26sa%3DN" TargetMode="External"/><Relationship Id="rId7" Type="http://schemas.openxmlformats.org/officeDocument/2006/relationships/image" Target="../media/image53.png"/><Relationship Id="rId12" Type="http://schemas.openxmlformats.org/officeDocument/2006/relationships/image" Target="../media/image57.jpeg"/><Relationship Id="rId17" Type="http://schemas.openxmlformats.org/officeDocument/2006/relationships/image" Target="../media/image49.png"/><Relationship Id="rId25" Type="http://schemas.openxmlformats.org/officeDocument/2006/relationships/hyperlink" Target="http://nl.prorec.be/index.cfm" TargetMode="External"/><Relationship Id="rId2" Type="http://schemas.openxmlformats.org/officeDocument/2006/relationships/slideLayout" Target="../slideLayouts/slideLayout10.xml"/><Relationship Id="rId16" Type="http://schemas.openxmlformats.org/officeDocument/2006/relationships/oleObject" Target="../embeddings/oleObject3.bin"/><Relationship Id="rId20" Type="http://schemas.openxmlformats.org/officeDocument/2006/relationships/image" Target="../media/image62.jpeg"/><Relationship Id="rId1" Type="http://schemas.openxmlformats.org/officeDocument/2006/relationships/vmlDrawing" Target="../drawings/vmlDrawing2.vml"/><Relationship Id="rId6" Type="http://schemas.openxmlformats.org/officeDocument/2006/relationships/image" Target="../media/image52.jpeg"/><Relationship Id="rId11" Type="http://schemas.openxmlformats.org/officeDocument/2006/relationships/image" Target="../media/image56.jpeg"/><Relationship Id="rId24" Type="http://schemas.openxmlformats.org/officeDocument/2006/relationships/image" Target="../media/image65.png"/><Relationship Id="rId5" Type="http://schemas.openxmlformats.org/officeDocument/2006/relationships/image" Target="../media/image51.jpeg"/><Relationship Id="rId15" Type="http://schemas.openxmlformats.org/officeDocument/2006/relationships/image" Target="../media/image60.jpeg"/><Relationship Id="rId23" Type="http://schemas.openxmlformats.org/officeDocument/2006/relationships/image" Target="../media/image64.png"/><Relationship Id="rId10" Type="http://schemas.openxmlformats.org/officeDocument/2006/relationships/image" Target="../media/image55.png"/><Relationship Id="rId19" Type="http://schemas.openxmlformats.org/officeDocument/2006/relationships/hyperlink" Target="http://www.ifomis.org/" TargetMode="External"/><Relationship Id="rId4" Type="http://schemas.openxmlformats.org/officeDocument/2006/relationships/image" Target="../media/image50.png"/><Relationship Id="rId9" Type="http://schemas.openxmlformats.org/officeDocument/2006/relationships/image" Target="../media/image54.jpeg"/><Relationship Id="rId14" Type="http://schemas.openxmlformats.org/officeDocument/2006/relationships/image" Target="../media/image59.png"/><Relationship Id="rId22" Type="http://schemas.openxmlformats.org/officeDocument/2006/relationships/image" Target="../media/image63.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2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www.maxmore.co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609600" y="990600"/>
            <a:ext cx="7999413" cy="2043113"/>
          </a:xfrm>
        </p:spPr>
        <p:txBody>
          <a:bodyPr/>
          <a:lstStyle/>
          <a:p>
            <a:pPr>
              <a:tabLst>
                <a:tab pos="5376863" algn="l"/>
              </a:tabLst>
            </a:pPr>
            <a:r>
              <a:rPr lang="en-US" sz="4400" dirty="0" smtClean="0"/>
              <a:t>Biomedical Informatics</a:t>
            </a:r>
            <a:r>
              <a:rPr lang="en-US" sz="3200" dirty="0" smtClean="0"/>
              <a:t/>
            </a:r>
            <a:br>
              <a:rPr lang="en-US" sz="3200" dirty="0" smtClean="0"/>
            </a:br>
            <a:r>
              <a:rPr lang="en-US" sz="3200" dirty="0" smtClean="0"/>
              <a:t/>
            </a:r>
            <a:br>
              <a:rPr lang="en-US" sz="3200" dirty="0" smtClean="0"/>
            </a:br>
            <a:r>
              <a:rPr lang="en-GB" sz="1800" dirty="0" smtClean="0">
                <a:latin typeface="Times New Roman" panose="02020603050405020304" pitchFamily="18" charset="0"/>
                <a:cs typeface="Times New Roman" panose="02020603050405020304" pitchFamily="18" charset="0"/>
              </a:rPr>
              <a:t>Lecture in BMI199: </a:t>
            </a:r>
            <a:r>
              <a:rPr lang="en-US" sz="1800" i="1" dirty="0" smtClean="0">
                <a:latin typeface="Times New Roman" panose="02020603050405020304" pitchFamily="18" charset="0"/>
                <a:cs typeface="Times New Roman" panose="02020603050405020304" pitchFamily="18" charset="0"/>
              </a:rPr>
              <a:t>What is Biomedical Informatics?</a:t>
            </a:r>
            <a:r>
              <a:rPr lang="en-GB" sz="1800" dirty="0" smtClean="0">
                <a:latin typeface="Times New Roman" panose="02020603050405020304" pitchFamily="18" charset="0"/>
                <a:cs typeface="Times New Roman" panose="02020603050405020304" pitchFamily="18" charset="0"/>
              </a:rPr>
              <a:t/>
            </a:r>
            <a:br>
              <a:rPr lang="en-GB" sz="1800" dirty="0" smtClean="0">
                <a:latin typeface="Times New Roman" panose="02020603050405020304" pitchFamily="18" charset="0"/>
                <a:cs typeface="Times New Roman" panose="02020603050405020304" pitchFamily="18" charset="0"/>
              </a:rPr>
            </a:br>
            <a:r>
              <a:rPr lang="en-GB" sz="1800" dirty="0" smtClean="0">
                <a:latin typeface="Times New Roman" panose="02020603050405020304" pitchFamily="18" charset="0"/>
                <a:cs typeface="Times New Roman" panose="02020603050405020304" pitchFamily="18" charset="0"/>
              </a:rPr>
              <a:t>Sept</a:t>
            </a:r>
            <a:r>
              <a:rPr lang="en-GB" sz="1800" dirty="0" smtClean="0">
                <a:latin typeface="Times New Roman" panose="02020603050405020304" pitchFamily="18" charset="0"/>
                <a:cs typeface="Times New Roman" panose="02020603050405020304" pitchFamily="18" charset="0"/>
              </a:rPr>
              <a:t> 12, 2019</a:t>
            </a:r>
            <a:r>
              <a:rPr lang="en-GB" sz="1800" dirty="0" smtClean="0">
                <a:latin typeface="Times New Roman" panose="02020603050405020304" pitchFamily="18" charset="0"/>
                <a:cs typeface="Times New Roman" panose="02020603050405020304" pitchFamily="18" charset="0"/>
              </a:rPr>
              <a:t/>
            </a:r>
            <a:br>
              <a:rPr lang="en-GB" sz="1800" dirty="0" smtClean="0">
                <a:latin typeface="Times New Roman" panose="02020603050405020304" pitchFamily="18" charset="0"/>
                <a:cs typeface="Times New Roman" panose="02020603050405020304" pitchFamily="18" charset="0"/>
              </a:rPr>
            </a:br>
            <a:r>
              <a:rPr lang="en-GB" sz="1800" dirty="0" smtClean="0">
                <a:latin typeface="Times New Roman" panose="02020603050405020304" pitchFamily="18" charset="0"/>
                <a:cs typeface="Times New Roman" panose="02020603050405020304" pitchFamily="18" charset="0"/>
              </a:rPr>
              <a:t>5 </a:t>
            </a:r>
            <a:r>
              <a:rPr lang="en-GB" sz="1800" dirty="0" err="1" smtClean="0">
                <a:latin typeface="Times New Roman" panose="02020603050405020304" pitchFamily="18" charset="0"/>
                <a:cs typeface="Times New Roman" panose="02020603050405020304" pitchFamily="18" charset="0"/>
              </a:rPr>
              <a:t>Diefendorf</a:t>
            </a:r>
            <a:r>
              <a:rPr lang="en-GB"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smtClean="0">
                <a:ea typeface="ＭＳ 明朝" pitchFamily="49" charset="-128"/>
              </a:rPr>
              <a:t>Werner CEUSTERS, MD</a:t>
            </a:r>
            <a:endParaRPr lang="en-GB" altLang="ja-JP" sz="2800" b="1" baseline="30000" dirty="0" smtClean="0">
              <a:ea typeface="ＭＳ 明朝" pitchFamily="49" charset="-128"/>
            </a:endParaRPr>
          </a:p>
          <a:p>
            <a:pPr defTabSz="566738" eaLnBrk="1" hangingPunct="1">
              <a:lnSpc>
                <a:spcPct val="120000"/>
              </a:lnSpc>
            </a:pPr>
            <a:endParaRPr lang="en-US" altLang="ja-JP" sz="1800" b="1" dirty="0" smtClean="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smtClean="0">
                <a:ea typeface="ＭＳ 明朝" pitchFamily="49" charset="-128"/>
              </a:rPr>
              <a:t>Ontology Research Group, </a:t>
            </a:r>
            <a:r>
              <a:rPr lang="en-GB" altLang="ja-JP" sz="1800" i="1" dirty="0" err="1" smtClean="0">
                <a:ea typeface="ＭＳ 明朝" pitchFamily="49" charset="-128"/>
              </a:rPr>
              <a:t>Center</a:t>
            </a:r>
            <a:r>
              <a:rPr lang="en-GB" altLang="ja-JP" sz="1800" i="1" dirty="0" smtClean="0">
                <a:ea typeface="ＭＳ 明朝" pitchFamily="49" charset="-128"/>
              </a:rPr>
              <a:t> of Excellence in Bioinformatics and Life Sciences,</a:t>
            </a:r>
          </a:p>
          <a:p>
            <a:pPr defTabSz="566738" eaLnBrk="1" hangingPunct="1">
              <a:lnSpc>
                <a:spcPct val="120000"/>
              </a:lnSpc>
            </a:pPr>
            <a:r>
              <a:rPr lang="en-GB" altLang="ja-JP" sz="1800" i="1" dirty="0" smtClean="0">
                <a:ea typeface="ＭＳ 明朝" pitchFamily="49" charset="-128"/>
              </a:rPr>
              <a:t>University at Buffalo, NY, USA</a:t>
            </a:r>
          </a:p>
          <a:p>
            <a:pPr defTabSz="566738" eaLnBrk="1" hangingPunct="1">
              <a:lnSpc>
                <a:spcPct val="80000"/>
              </a:lnSpc>
            </a:pPr>
            <a:endParaRPr lang="en-US" altLang="ja-JP" sz="2000" i="1" dirty="0" smtClean="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Nevertheless, people don’t seem to be impressed</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338" r="10338"/>
          <a:stretch/>
        </p:blipFill>
        <p:spPr>
          <a:xfrm>
            <a:off x="-228600" y="2392078"/>
            <a:ext cx="5020613" cy="3347075"/>
          </a:xfrm>
          <a:prstGeom prst="rect">
            <a:avLst/>
          </a:prstGeom>
        </p:spPr>
      </p:pic>
      <p:sp>
        <p:nvSpPr>
          <p:cNvPr id="5" name="Rectangle 4"/>
          <p:cNvSpPr/>
          <p:nvPr/>
        </p:nvSpPr>
        <p:spPr>
          <a:xfrm>
            <a:off x="296213" y="5937386"/>
            <a:ext cx="4572000" cy="246221"/>
          </a:xfrm>
          <a:prstGeom prst="rect">
            <a:avLst/>
          </a:prstGeom>
        </p:spPr>
        <p:txBody>
          <a:bodyPr>
            <a:spAutoFit/>
          </a:bodyPr>
          <a:lstStyle/>
          <a:p>
            <a:r>
              <a:rPr lang="en-US" sz="1000" dirty="0">
                <a:solidFill>
                  <a:schemeClr val="bg1"/>
                </a:solidFill>
              </a:rPr>
              <a:t>http://www.nytimes.com/slideshow/2008/08/01/arts/0801-BLACK_index.html?_r=0</a:t>
            </a:r>
          </a:p>
        </p:txBody>
      </p:sp>
      <p:pic>
        <p:nvPicPr>
          <p:cNvPr id="6" name="Picture 5"/>
          <p:cNvPicPr>
            <a:picLocks noChangeAspect="1"/>
          </p:cNvPicPr>
          <p:nvPr/>
        </p:nvPicPr>
        <p:blipFill>
          <a:blip r:embed="rId3"/>
          <a:stretch>
            <a:fillRect/>
          </a:stretch>
        </p:blipFill>
        <p:spPr>
          <a:xfrm>
            <a:off x="5334000" y="2360824"/>
            <a:ext cx="3475941" cy="3347849"/>
          </a:xfrm>
          <a:prstGeom prst="rect">
            <a:avLst/>
          </a:prstGeom>
        </p:spPr>
      </p:pic>
      <p:sp>
        <p:nvSpPr>
          <p:cNvPr id="8" name="Rectangle 7"/>
          <p:cNvSpPr/>
          <p:nvPr/>
        </p:nvSpPr>
        <p:spPr>
          <a:xfrm>
            <a:off x="5273040" y="5924490"/>
            <a:ext cx="3581400" cy="400110"/>
          </a:xfrm>
          <a:prstGeom prst="rect">
            <a:avLst/>
          </a:prstGeom>
        </p:spPr>
        <p:txBody>
          <a:bodyPr wrap="square">
            <a:spAutoFit/>
          </a:bodyPr>
          <a:lstStyle/>
          <a:p>
            <a:r>
              <a:rPr lang="en-US" sz="1000" dirty="0">
                <a:solidFill>
                  <a:schemeClr val="bg1"/>
                </a:solidFill>
              </a:rPr>
              <a:t>http://www.artbabble.org/video/smarthistory/ad-reinhardt-abstract-painting-1963</a:t>
            </a:r>
          </a:p>
        </p:txBody>
      </p:sp>
    </p:spTree>
    <p:extLst>
      <p:ext uri="{BB962C8B-B14F-4D97-AF65-F5344CB8AC3E}">
        <p14:creationId xmlns:p14="http://schemas.microsoft.com/office/powerpoint/2010/main" val="394492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 this one</a:t>
            </a:r>
            <a:endParaRPr lang="en-US" dirty="0"/>
          </a:p>
        </p:txBody>
      </p:sp>
      <p:grpSp>
        <p:nvGrpSpPr>
          <p:cNvPr id="12" name="Group 11"/>
          <p:cNvGrpSpPr/>
          <p:nvPr/>
        </p:nvGrpSpPr>
        <p:grpSpPr>
          <a:xfrm>
            <a:off x="1981200" y="1600200"/>
            <a:ext cx="5334000" cy="5105400"/>
            <a:chOff x="4800600" y="1776796"/>
            <a:chExt cx="4212936" cy="4296188"/>
          </a:xfrm>
        </p:grpSpPr>
        <p:pic>
          <p:nvPicPr>
            <p:cNvPr id="7" name="Picture 6"/>
            <p:cNvPicPr>
              <a:picLocks noChangeAspect="1"/>
            </p:cNvPicPr>
            <p:nvPr/>
          </p:nvPicPr>
          <p:blipFill>
            <a:blip r:embed="rId2"/>
            <a:stretch>
              <a:fillRect/>
            </a:stretch>
          </p:blipFill>
          <p:spPr>
            <a:xfrm>
              <a:off x="4800600" y="1776796"/>
              <a:ext cx="4212936" cy="3322879"/>
            </a:xfrm>
            <a:prstGeom prst="rect">
              <a:avLst/>
            </a:prstGeom>
          </p:spPr>
        </p:pic>
        <p:sp>
          <p:nvSpPr>
            <p:cNvPr id="10" name="Rectangle 9"/>
            <p:cNvSpPr/>
            <p:nvPr/>
          </p:nvSpPr>
          <p:spPr>
            <a:xfrm>
              <a:off x="5041204" y="5099675"/>
              <a:ext cx="3731727" cy="400110"/>
            </a:xfrm>
            <a:prstGeom prst="rect">
              <a:avLst/>
            </a:prstGeom>
          </p:spPr>
          <p:txBody>
            <a:bodyPr wrap="none">
              <a:spAutoFit/>
            </a:bodyPr>
            <a:lstStyle/>
            <a:p>
              <a:r>
                <a:rPr lang="en-US" sz="2000" dirty="0">
                  <a:solidFill>
                    <a:schemeClr val="bg1"/>
                  </a:solidFill>
                </a:rPr>
                <a:t>William O’Brian, August 19, 1967</a:t>
              </a:r>
            </a:p>
          </p:txBody>
        </p:sp>
        <p:sp>
          <p:nvSpPr>
            <p:cNvPr id="11" name="Rectangle 10"/>
            <p:cNvSpPr/>
            <p:nvPr/>
          </p:nvSpPr>
          <p:spPr>
            <a:xfrm>
              <a:off x="5181600" y="5518986"/>
              <a:ext cx="3352800" cy="553998"/>
            </a:xfrm>
            <a:prstGeom prst="rect">
              <a:avLst/>
            </a:prstGeom>
          </p:spPr>
          <p:txBody>
            <a:bodyPr wrap="square">
              <a:spAutoFit/>
            </a:bodyPr>
            <a:lstStyle/>
            <a:p>
              <a:r>
                <a:rPr lang="en-US" sz="1000" dirty="0">
                  <a:solidFill>
                    <a:schemeClr val="bg1"/>
                  </a:solidFill>
                </a:rPr>
                <a:t>http://www.newyorker.com/online/blogs/culture/2013/12/slide-show-ad-reinhardts-cartoons-make-an-appearance-at-at-david-zwirner.html#slide_ss_0=1</a:t>
              </a:r>
            </a:p>
          </p:txBody>
        </p:sp>
      </p:grpSp>
    </p:spTree>
    <p:extLst>
      <p:ext uri="{BB962C8B-B14F-4D97-AF65-F5344CB8AC3E}">
        <p14:creationId xmlns:p14="http://schemas.microsoft.com/office/powerpoint/2010/main" val="396068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is what you can get away with</a:t>
            </a:r>
            <a:endParaRPr lang="en-US" dirty="0"/>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sp>
        <p:nvSpPr>
          <p:cNvPr id="7" name="Rectangle 6"/>
          <p:cNvSpPr/>
          <p:nvPr/>
        </p:nvSpPr>
        <p:spPr>
          <a:xfrm>
            <a:off x="2362200" y="5940623"/>
            <a:ext cx="4572000" cy="307777"/>
          </a:xfrm>
          <a:prstGeom prst="rect">
            <a:avLst/>
          </a:prstGeom>
        </p:spPr>
        <p:txBody>
          <a:bodyPr>
            <a:spAutoFit/>
          </a:bodyPr>
          <a:lstStyle/>
          <a:p>
            <a:r>
              <a:rPr lang="en-US" sz="1400" dirty="0">
                <a:solidFill>
                  <a:schemeClr val="bg1"/>
                </a:solidFill>
              </a:rPr>
              <a:t>http://www.azquotes.com/quote/356243</a:t>
            </a:r>
          </a:p>
        </p:txBody>
      </p:sp>
    </p:spTree>
    <p:extLst>
      <p:ext uri="{BB962C8B-B14F-4D97-AF65-F5344CB8AC3E}">
        <p14:creationId xmlns:p14="http://schemas.microsoft.com/office/powerpoint/2010/main" val="3966305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is what you can get away with</a:t>
            </a:r>
            <a:endParaRPr lang="en-US" dirty="0"/>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583" b="19283"/>
          <a:stretch/>
        </p:blipFill>
        <p:spPr>
          <a:xfrm>
            <a:off x="304799" y="1752600"/>
            <a:ext cx="3424715" cy="3962400"/>
          </a:xfrm>
          <a:prstGeom prst="rect">
            <a:avLst/>
          </a:prstGeom>
        </p:spPr>
      </p:pic>
      <p:sp>
        <p:nvSpPr>
          <p:cNvPr id="3" name="Rectangle 2"/>
          <p:cNvSpPr/>
          <p:nvPr/>
        </p:nvSpPr>
        <p:spPr bwMode="auto">
          <a:xfrm>
            <a:off x="3729514" y="1752600"/>
            <a:ext cx="5033486" cy="388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4" name="TextBox 3"/>
          <p:cNvSpPr txBox="1"/>
          <p:nvPr/>
        </p:nvSpPr>
        <p:spPr>
          <a:xfrm>
            <a:off x="4346711" y="2057400"/>
            <a:ext cx="3950365" cy="1384995"/>
          </a:xfrm>
          <a:prstGeom prst="rect">
            <a:avLst/>
          </a:prstGeom>
          <a:noFill/>
        </p:spPr>
        <p:txBody>
          <a:bodyPr wrap="square" rtlCol="0">
            <a:spAutoFit/>
          </a:bodyPr>
          <a:lstStyle/>
          <a:p>
            <a:r>
              <a:rPr lang="en-US" sz="2800" dirty="0" smtClean="0">
                <a:solidFill>
                  <a:schemeClr val="bg1"/>
                </a:solidFill>
              </a:rPr>
              <a:t>Biomedical informatics is not something you can get easily away with.</a:t>
            </a:r>
            <a:endParaRPr lang="en-US" sz="2800" dirty="0">
              <a:solidFill>
                <a:schemeClr val="bg1"/>
              </a:solidFill>
            </a:endParaRPr>
          </a:p>
        </p:txBody>
      </p:sp>
      <p:sp>
        <p:nvSpPr>
          <p:cNvPr id="8" name="TextBox 7"/>
          <p:cNvSpPr txBox="1"/>
          <p:nvPr/>
        </p:nvSpPr>
        <p:spPr>
          <a:xfrm>
            <a:off x="4911091" y="4038600"/>
            <a:ext cx="2821605" cy="369332"/>
          </a:xfrm>
          <a:prstGeom prst="rect">
            <a:avLst/>
          </a:prstGeom>
          <a:noFill/>
        </p:spPr>
        <p:txBody>
          <a:bodyPr wrap="none" rtlCol="0">
            <a:spAutoFit/>
          </a:bodyPr>
          <a:lstStyle/>
          <a:p>
            <a:r>
              <a:rPr lang="en-US" sz="1800" dirty="0" smtClean="0">
                <a:solidFill>
                  <a:schemeClr val="bg1"/>
                </a:solidFill>
                <a:latin typeface="Segoe Script" panose="020B0504020000000003" pitchFamily="34" charset="0"/>
              </a:rPr>
              <a:t>-  Werner Ceusters  -</a:t>
            </a:r>
            <a:endParaRPr lang="en-US" sz="180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2937416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866366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157043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a:latin typeface="Arial" charset="0"/>
                <a:cs typeface="Arial" charset="0"/>
              </a:rPr>
              <a:t>the main stream view</a:t>
            </a:r>
            <a:endParaRPr lang="en-US" dirty="0" smtClean="0">
              <a:latin typeface="Arial" charset="0"/>
              <a:cs typeface="Arial" charset="0"/>
            </a:endParaRP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109533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smtClean="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Informatics</a:t>
            </a:r>
            <a:endParaRPr lang="en-US" altLang="en-US" sz="1800" dirty="0">
              <a:solidFill>
                <a:schemeClr val="bg1"/>
              </a:solidFill>
            </a:endParaRP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endParaRPr lang="en-US" altLang="en-US" sz="1800" dirty="0">
              <a:solidFill>
                <a:schemeClr val="bg1"/>
              </a:solidFill>
            </a:endParaRP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p>
          <a:p>
            <a:pPr algn="ctr" eaLnBrk="1" hangingPunct="1">
              <a:spcBef>
                <a:spcPct val="0"/>
              </a:spcBef>
              <a:buFontTx/>
              <a:buNone/>
            </a:pPr>
            <a:r>
              <a:rPr lang="en-US" altLang="en-US" sz="1800" dirty="0" smtClean="0">
                <a:solidFill>
                  <a:schemeClr val="bg1"/>
                </a:solidFill>
              </a:rPr>
              <a:t>Of Science</a:t>
            </a:r>
            <a:endParaRPr lang="en-US" altLang="en-US" sz="1800" dirty="0">
              <a:solidFill>
                <a:schemeClr val="bg1"/>
              </a:solidFill>
            </a:endParaRP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(Biomedical)</a:t>
            </a:r>
          </a:p>
          <a:p>
            <a:pPr algn="ctr" eaLnBrk="1" hangingPunct="1">
              <a:spcBef>
                <a:spcPct val="0"/>
              </a:spcBef>
              <a:buFontTx/>
              <a:buNone/>
            </a:pPr>
            <a:r>
              <a:rPr lang="en-US" altLang="en-US" sz="1800" dirty="0" smtClean="0">
                <a:solidFill>
                  <a:schemeClr val="bg1"/>
                </a:solidFill>
              </a:rPr>
              <a:t>Ontology</a:t>
            </a:r>
            <a:endParaRPr lang="en-US" altLang="en-US" sz="1800" dirty="0">
              <a:solidFill>
                <a:schemeClr val="bg1"/>
              </a:solidFill>
            </a:endParaRP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Human factors</a:t>
            </a:r>
          </a:p>
          <a:p>
            <a:pPr algn="ctr" eaLnBrk="1" hangingPunct="1">
              <a:spcBef>
                <a:spcPct val="0"/>
              </a:spcBef>
              <a:buFontTx/>
              <a:buNone/>
            </a:pPr>
            <a:r>
              <a:rPr lang="en-US" altLang="en-US" sz="1800" dirty="0" smtClean="0">
                <a:solidFill>
                  <a:schemeClr val="bg1"/>
                </a:solidFill>
              </a:rPr>
              <a:t>ergonomics</a:t>
            </a:r>
            <a:endParaRPr lang="en-US" altLang="en-US" sz="1800" dirty="0">
              <a:solidFill>
                <a:schemeClr val="bg1"/>
              </a:solidFill>
            </a:endParaRP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3710781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Sociotechnical and Human Centered </a:t>
              </a:r>
            </a:p>
            <a:p>
              <a:pPr algn="ctr" eaLnBrk="1" hangingPunct="1">
                <a:spcBef>
                  <a:spcPct val="0"/>
                </a:spcBef>
                <a:buFontTx/>
                <a:buNone/>
              </a:pPr>
              <a:r>
                <a:rPr lang="en-US" altLang="en-US" sz="1800" b="1" dirty="0" smtClean="0">
                  <a:solidFill>
                    <a:schemeClr val="bg1"/>
                  </a:solidFill>
                </a:rPr>
                <a:t>Design</a:t>
              </a:r>
              <a:endParaRPr lang="en-US" altLang="en-US" sz="1800" b="1" dirty="0">
                <a:solidFill>
                  <a:schemeClr val="bg1"/>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Imaging</a:t>
              </a:r>
              <a:endParaRPr lang="en-US" altLang="en-US" sz="1800" b="1" dirty="0">
                <a:solidFill>
                  <a:schemeClr val="bg1"/>
                </a:solidFill>
              </a:endParaRP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3867420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318414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 in biomedical informatics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649412"/>
            <a:ext cx="3667125" cy="4876800"/>
          </a:xfrm>
          <a:prstGeom prst="rect">
            <a:avLst/>
          </a:prstGeom>
        </p:spPr>
      </p:pic>
      <p:sp>
        <p:nvSpPr>
          <p:cNvPr id="5" name="Rectangle 4"/>
          <p:cNvSpPr/>
          <p:nvPr/>
        </p:nvSpPr>
        <p:spPr>
          <a:xfrm>
            <a:off x="38100" y="6526212"/>
            <a:ext cx="9067800" cy="276999"/>
          </a:xfrm>
          <a:prstGeom prst="rect">
            <a:avLst/>
          </a:prstGeom>
        </p:spPr>
        <p:txBody>
          <a:bodyPr wrap="square">
            <a:spAutoFit/>
          </a:bodyPr>
          <a:lstStyle/>
          <a:p>
            <a:r>
              <a:rPr lang="en-US" sz="1200" dirty="0" smtClean="0">
                <a:solidFill>
                  <a:schemeClr val="bg1"/>
                </a:solidFill>
              </a:rPr>
              <a:t>Nov 13, 2017: https</a:t>
            </a:r>
            <a:r>
              <a:rPr lang="en-US" sz="1200" dirty="0">
                <a:solidFill>
                  <a:schemeClr val="bg1"/>
                </a:solidFill>
              </a:rPr>
              <a:t>://3.bp.blogspot.com/_FuYHZ06Yub8/S7OgCrNfIBI/AAAAAAAACsc/a0547FtS47s/s1600/confused-face2.jpg</a:t>
            </a:r>
          </a:p>
        </p:txBody>
      </p:sp>
    </p:spTree>
    <p:extLst>
      <p:ext uri="{BB962C8B-B14F-4D97-AF65-F5344CB8AC3E}">
        <p14:creationId xmlns:p14="http://schemas.microsoft.com/office/powerpoint/2010/main" val="36011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36214" y="4871335"/>
            <a:ext cx="1774142" cy="1687677"/>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pPr eaLnBrk="1" hangingPunct="1"/>
            <a:r>
              <a:rPr lang="en-US" altLang="en-US" sz="3600" b="1" dirty="0" err="1" smtClean="0">
                <a:latin typeface="Arial" panose="020B0604020202020204" pitchFamily="34" charset="0"/>
                <a:cs typeface="Arial" panose="020B0604020202020204" pitchFamily="34" charset="0"/>
              </a:rPr>
              <a:t>Subdiscipline</a:t>
            </a:r>
            <a:r>
              <a:rPr lang="en-US" altLang="en-US" sz="3600" b="1" dirty="0" smtClean="0">
                <a:latin typeface="Arial" panose="020B0604020202020204" pitchFamily="34" charset="0"/>
                <a:cs typeface="Arial" panose="020B0604020202020204" pitchFamily="34" charset="0"/>
              </a:rPr>
              <a:t>: Bio-informatics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endParaRPr lang="en-US" altLang="en-US" sz="2800" dirty="0" smtClean="0">
              <a:solidFill>
                <a:schemeClr val="bg1"/>
              </a:solidFill>
            </a:endParaRPr>
          </a:p>
          <a:p>
            <a:pPr algn="ctr" eaLnBrk="1" hangingPunct="1">
              <a:spcBef>
                <a:spcPct val="0"/>
              </a:spcBef>
              <a:buFontTx/>
              <a:buNone/>
            </a:pPr>
            <a:r>
              <a:rPr lang="en-US" altLang="en-US" sz="2800" dirty="0" smtClean="0">
                <a:solidFill>
                  <a:srgbClr val="FFC000"/>
                </a:solidFill>
              </a:rPr>
              <a:t>Bioinformatics</a:t>
            </a:r>
            <a:endParaRPr lang="en-US" altLang="en-US" sz="2800" dirty="0">
              <a:solidFill>
                <a:srgbClr val="FFC000"/>
              </a:solidFill>
            </a:endParaRPr>
          </a:p>
        </p:txBody>
      </p:sp>
      <p:sp>
        <p:nvSpPr>
          <p:cNvPr id="4" name="Rounded Rectangle 3"/>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72242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44000" cy="6286500"/>
          </a:xfrm>
        </p:spPr>
      </p:pic>
      <p:sp>
        <p:nvSpPr>
          <p:cNvPr id="5" name="Rectangle 4"/>
          <p:cNvSpPr/>
          <p:nvPr/>
        </p:nvSpPr>
        <p:spPr>
          <a:xfrm>
            <a:off x="251637" y="6550223"/>
            <a:ext cx="8763000" cy="307777"/>
          </a:xfrm>
          <a:prstGeom prst="rect">
            <a:avLst/>
          </a:prstGeom>
        </p:spPr>
        <p:txBody>
          <a:bodyPr wrap="square">
            <a:spAutoFit/>
          </a:bodyPr>
          <a:lstStyle/>
          <a:p>
            <a:r>
              <a:rPr lang="en-US" sz="1400" dirty="0"/>
              <a:t>A Bioinformatics Pep Talk David </a:t>
            </a:r>
            <a:r>
              <a:rPr lang="en-US" sz="1400" dirty="0" err="1"/>
              <a:t>Wishart</a:t>
            </a:r>
            <a:r>
              <a:rPr lang="en-US" sz="1400" dirty="0"/>
              <a:t> University of Alberta. http://slideplayer.com/slide/4545718/</a:t>
            </a:r>
          </a:p>
        </p:txBody>
      </p:sp>
    </p:spTree>
    <p:extLst>
      <p:ext uri="{BB962C8B-B14F-4D97-AF65-F5344CB8AC3E}">
        <p14:creationId xmlns:p14="http://schemas.microsoft.com/office/powerpoint/2010/main" val="915719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Health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51" name="Rounded Rectangle 50"/>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7656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430767" y="4615031"/>
            <a:ext cx="4658061" cy="1839557"/>
          </a:xfrm>
          <a:custGeom>
            <a:avLst/>
            <a:gdLst>
              <a:gd name="connsiteX0" fmla="*/ 0 w 4658061"/>
              <a:gd name="connsiteY0" fmla="*/ 1828800 h 1839557"/>
              <a:gd name="connsiteX1" fmla="*/ 0 w 4658061"/>
              <a:gd name="connsiteY1" fmla="*/ 0 h 1839557"/>
              <a:gd name="connsiteX2" fmla="*/ 4658061 w 4658061"/>
              <a:gd name="connsiteY2" fmla="*/ 0 h 1839557"/>
              <a:gd name="connsiteX3" fmla="*/ 4658061 w 4658061"/>
              <a:gd name="connsiteY3" fmla="*/ 1699708 h 1839557"/>
              <a:gd name="connsiteX4" fmla="*/ 3334871 w 4658061"/>
              <a:gd name="connsiteY4" fmla="*/ 1699708 h 1839557"/>
              <a:gd name="connsiteX5" fmla="*/ 3334871 w 4658061"/>
              <a:gd name="connsiteY5" fmla="*/ 236668 h 1839557"/>
              <a:gd name="connsiteX6" fmla="*/ 1753497 w 4658061"/>
              <a:gd name="connsiteY6" fmla="*/ 236668 h 1839557"/>
              <a:gd name="connsiteX7" fmla="*/ 1753497 w 4658061"/>
              <a:gd name="connsiteY7" fmla="*/ 1839557 h 1839557"/>
              <a:gd name="connsiteX8" fmla="*/ 0 w 4658061"/>
              <a:gd name="connsiteY8" fmla="*/ 1828800 h 18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061" h="1839557">
                <a:moveTo>
                  <a:pt x="0" y="1828800"/>
                </a:moveTo>
                <a:lnTo>
                  <a:pt x="0" y="0"/>
                </a:lnTo>
                <a:lnTo>
                  <a:pt x="4658061" y="0"/>
                </a:lnTo>
                <a:lnTo>
                  <a:pt x="4658061" y="1699708"/>
                </a:lnTo>
                <a:lnTo>
                  <a:pt x="3334871" y="1699708"/>
                </a:lnTo>
                <a:lnTo>
                  <a:pt x="3334871" y="236668"/>
                </a:lnTo>
                <a:lnTo>
                  <a:pt x="1753497" y="236668"/>
                </a:lnTo>
                <a:lnTo>
                  <a:pt x="1753497" y="1839557"/>
                </a:lnTo>
                <a:lnTo>
                  <a:pt x="0" y="1828800"/>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Pharmacogenomics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219710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Consumer health</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42533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18215" y="4719455"/>
            <a:ext cx="3170759" cy="1769212"/>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Biomolecular imaging</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Imaging</a:t>
              </a:r>
              <a:endParaRPr lang="en-US" altLang="en-US" sz="1800" b="1" dirty="0"/>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95202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7736" y="3012141"/>
            <a:ext cx="7756264" cy="3463963"/>
            <a:chOff x="1387736" y="3012141"/>
            <a:chExt cx="7756264" cy="3463963"/>
          </a:xfrm>
        </p:grpSpPr>
        <p:sp>
          <p:nvSpPr>
            <p:cNvPr id="3" name="Freeform 2"/>
            <p:cNvSpPr/>
            <p:nvPr/>
          </p:nvSpPr>
          <p:spPr bwMode="auto">
            <a:xfrm>
              <a:off x="1387736" y="3012141"/>
              <a:ext cx="7756264" cy="3463963"/>
            </a:xfrm>
            <a:custGeom>
              <a:avLst/>
              <a:gdLst>
                <a:gd name="connsiteX0" fmla="*/ 75304 w 7756264"/>
                <a:gd name="connsiteY0" fmla="*/ 1592132 h 3463963"/>
                <a:gd name="connsiteX1" fmla="*/ 5852160 w 7756264"/>
                <a:gd name="connsiteY1" fmla="*/ 1592132 h 3463963"/>
                <a:gd name="connsiteX2" fmla="*/ 5852160 w 7756264"/>
                <a:gd name="connsiteY2" fmla="*/ 0 h 3463963"/>
                <a:gd name="connsiteX3" fmla="*/ 7756264 w 7756264"/>
                <a:gd name="connsiteY3" fmla="*/ 0 h 3463963"/>
                <a:gd name="connsiteX4" fmla="*/ 7756264 w 7756264"/>
                <a:gd name="connsiteY4" fmla="*/ 3463963 h 3463963"/>
                <a:gd name="connsiteX5" fmla="*/ 0 w 7756264"/>
                <a:gd name="connsiteY5" fmla="*/ 3463963 h 3463963"/>
                <a:gd name="connsiteX6" fmla="*/ 75304 w 7756264"/>
                <a:gd name="connsiteY6" fmla="*/ 1592132 h 34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264" h="3463963">
                  <a:moveTo>
                    <a:pt x="75304" y="1592132"/>
                  </a:moveTo>
                  <a:lnTo>
                    <a:pt x="5852160" y="1592132"/>
                  </a:lnTo>
                  <a:lnTo>
                    <a:pt x="5852160" y="0"/>
                  </a:lnTo>
                  <a:lnTo>
                    <a:pt x="7756264" y="0"/>
                  </a:lnTo>
                  <a:lnTo>
                    <a:pt x="7756264" y="3463963"/>
                  </a:lnTo>
                  <a:lnTo>
                    <a:pt x="0" y="3463963"/>
                  </a:lnTo>
                  <a:lnTo>
                    <a:pt x="75304" y="1592132"/>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Combinations: Translational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Sociotechnical and Human Centered </a:t>
              </a:r>
            </a:p>
            <a:p>
              <a:pPr algn="ctr" eaLnBrk="1" hangingPunct="1">
                <a:spcBef>
                  <a:spcPct val="0"/>
                </a:spcBef>
                <a:buFontTx/>
                <a:buNone/>
              </a:pPr>
              <a:r>
                <a:rPr lang="en-US" altLang="en-US" sz="1800" b="1" dirty="0" smtClean="0"/>
                <a:t>Design</a:t>
              </a:r>
              <a:endParaRPr lang="en-US" altLang="en-US" sz="1800" b="1" dirty="0"/>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Imaging</a:t>
              </a:r>
              <a:endParaRPr lang="en-US" altLang="en-US" sz="1800" b="1" dirty="0"/>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50" name="Line 17"/>
          <p:cNvSpPr>
            <a:spLocks noChangeShapeType="1"/>
          </p:cNvSpPr>
          <p:nvPr/>
        </p:nvSpPr>
        <p:spPr bwMode="auto">
          <a:xfrm>
            <a:off x="1431926" y="5479183"/>
            <a:ext cx="763587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90488" tIns="44450" rIns="90488" bIns="44450">
            <a:spAutoFit/>
          </a:bodyPr>
          <a:lstStyle/>
          <a:p>
            <a:endParaRPr lang="en-US" sz="1400">
              <a:latin typeface="+mj-lt"/>
            </a:endParaRPr>
          </a:p>
        </p:txBody>
      </p:sp>
    </p:spTree>
    <p:extLst>
      <p:ext uri="{BB962C8B-B14F-4D97-AF65-F5344CB8AC3E}">
        <p14:creationId xmlns:p14="http://schemas.microsoft.com/office/powerpoint/2010/main" val="58828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Tree>
    <p:extLst>
      <p:ext uri="{BB962C8B-B14F-4D97-AF65-F5344CB8AC3E}">
        <p14:creationId xmlns:p14="http://schemas.microsoft.com/office/powerpoint/2010/main" val="2784667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 name="Group 3"/>
          <p:cNvGrpSpPr/>
          <p:nvPr/>
        </p:nvGrpSpPr>
        <p:grpSpPr>
          <a:xfrm>
            <a:off x="3211158" y="2449800"/>
            <a:ext cx="1463675" cy="3654283"/>
            <a:chOff x="3211158" y="2449800"/>
            <a:chExt cx="1463675" cy="3654283"/>
          </a:xfrm>
        </p:grpSpPr>
        <p:sp>
          <p:nvSpPr>
            <p:cNvPr id="30" name="Text Box 19"/>
            <p:cNvSpPr txBox="1">
              <a:spLocks noChangeArrowheads="1"/>
            </p:cNvSpPr>
            <p:nvPr/>
          </p:nvSpPr>
          <p:spPr bwMode="auto">
            <a:xfrm>
              <a:off x="3276602" y="5583095"/>
              <a:ext cx="1263650"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Biomedical </a:t>
              </a:r>
              <a:r>
                <a:rPr lang="en-US" altLang="en-US" sz="1800" dirty="0" smtClean="0">
                  <a:solidFill>
                    <a:srgbClr val="FFFF00"/>
                  </a:solidFill>
                </a:rPr>
                <a:t>Ontol</a:t>
              </a:r>
              <a:r>
                <a:rPr lang="en-US" altLang="en-US" sz="1800" dirty="0" smtClean="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110045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418215" y="2819400"/>
            <a:ext cx="7725785" cy="3669267"/>
          </a:xfrm>
          <a:prstGeom prst="roundRect">
            <a:avLst>
              <a:gd name="adj" fmla="val 9044"/>
            </a:avLst>
          </a:prstGeom>
          <a:pattFill prst="narVert">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Sociotechnical and Human Centered </a:t>
              </a:r>
            </a:p>
            <a:p>
              <a:pPr algn="ctr" eaLnBrk="1" hangingPunct="1">
                <a:spcBef>
                  <a:spcPct val="0"/>
                </a:spcBef>
                <a:buFontTx/>
                <a:buNone/>
              </a:pPr>
              <a:r>
                <a:rPr lang="en-US" altLang="en-US" sz="1800" b="1" dirty="0" smtClean="0"/>
                <a:t>Design</a:t>
              </a:r>
              <a:endParaRPr lang="en-US" altLang="en-US" sz="1800" b="1" dirty="0"/>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Biomedical </a:t>
              </a:r>
              <a:r>
                <a:rPr lang="en-US" altLang="en-US" sz="1800" dirty="0" smtClean="0">
                  <a:solidFill>
                    <a:srgbClr val="FFFF00"/>
                  </a:solidFill>
                </a:rPr>
                <a:t>Ontol</a:t>
              </a:r>
              <a:r>
                <a:rPr lang="en-US" altLang="en-US" sz="1800" dirty="0" smtClean="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4036188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you read the paper, so you know!</a:t>
            </a:r>
            <a:endParaRPr lang="en-US" dirty="0"/>
          </a:p>
        </p:txBody>
      </p:sp>
      <p:sp>
        <p:nvSpPr>
          <p:cNvPr id="3" name="Content Placeholder 2"/>
          <p:cNvSpPr>
            <a:spLocks noGrp="1"/>
          </p:cNvSpPr>
          <p:nvPr>
            <p:ph idx="1"/>
          </p:nvPr>
        </p:nvSpPr>
        <p:spPr>
          <a:xfrm>
            <a:off x="228600" y="2438400"/>
            <a:ext cx="8686800" cy="4191000"/>
          </a:xfrm>
        </p:spPr>
        <p:txBody>
          <a:bodyPr/>
          <a:lstStyle/>
          <a:p>
            <a:pPr algn="ctr"/>
            <a:r>
              <a:rPr lang="en-US" b="1" dirty="0"/>
              <a:t>Elmer V. </a:t>
            </a:r>
            <a:r>
              <a:rPr lang="en-US" b="1" dirty="0" err="1"/>
              <a:t>Bernstam</a:t>
            </a:r>
            <a:r>
              <a:rPr lang="en-US" b="1" dirty="0"/>
              <a:t>, </a:t>
            </a:r>
            <a:r>
              <a:rPr lang="en-US" b="1" dirty="0" smtClean="0"/>
              <a:t>Jack </a:t>
            </a:r>
            <a:r>
              <a:rPr lang="en-US" b="1" dirty="0"/>
              <a:t>W. Smith, </a:t>
            </a:r>
            <a:r>
              <a:rPr lang="en-US" dirty="0" smtClean="0"/>
              <a:t>and </a:t>
            </a:r>
            <a:r>
              <a:rPr lang="en-US" b="1" dirty="0"/>
              <a:t>Todd R. Johnson</a:t>
            </a:r>
            <a:endParaRPr lang="en-US" b="1" dirty="0" smtClean="0"/>
          </a:p>
          <a:p>
            <a:pPr algn="ctr"/>
            <a:r>
              <a:rPr lang="en-US" b="1" dirty="0" smtClean="0"/>
              <a:t>What </a:t>
            </a:r>
            <a:r>
              <a:rPr lang="en-US" b="1" dirty="0"/>
              <a:t>is biomedical informatics</a:t>
            </a:r>
            <a:r>
              <a:rPr lang="en-US" b="1" dirty="0" smtClean="0"/>
              <a:t>?</a:t>
            </a:r>
          </a:p>
          <a:p>
            <a:pPr algn="ctr"/>
            <a:r>
              <a:rPr lang="en-US" i="1" dirty="0" smtClean="0"/>
              <a:t>J </a:t>
            </a:r>
            <a:r>
              <a:rPr lang="en-US" i="1" dirty="0"/>
              <a:t>Biomed Inform</a:t>
            </a:r>
            <a:r>
              <a:rPr lang="en-US" dirty="0"/>
              <a:t>. 2010 February ; 43(1): </a:t>
            </a:r>
            <a:r>
              <a:rPr lang="en-US" dirty="0" smtClean="0"/>
              <a:t>104.</a:t>
            </a:r>
          </a:p>
          <a:p>
            <a:pPr algn="ctr"/>
            <a:endParaRPr lang="en-US" dirty="0"/>
          </a:p>
          <a:p>
            <a:pPr algn="ctr"/>
            <a:endParaRPr lang="en-US" dirty="0" smtClean="0"/>
          </a:p>
          <a:p>
            <a:pPr algn="ctr"/>
            <a:r>
              <a:rPr lang="en-US" sz="4800" dirty="0" smtClean="0"/>
              <a:t>Quiz!</a:t>
            </a:r>
          </a:p>
          <a:p>
            <a:pPr algn="ctr"/>
            <a:r>
              <a:rPr lang="en-US" sz="3600" dirty="0" smtClean="0"/>
              <a:t>(closed book)</a:t>
            </a:r>
            <a:endParaRPr lang="en-US" sz="3600" dirty="0"/>
          </a:p>
        </p:txBody>
      </p:sp>
    </p:spTree>
    <p:extLst>
      <p:ext uri="{BB962C8B-B14F-4D97-AF65-F5344CB8AC3E}">
        <p14:creationId xmlns:p14="http://schemas.microsoft.com/office/powerpoint/2010/main" val="3808006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6200" y="609600"/>
            <a:ext cx="9220199" cy="2724150"/>
          </a:xfrm>
          <a:prstGeom prst="rect">
            <a:avLst/>
          </a:prstGeom>
        </p:spPr>
      </p:pic>
      <p:sp>
        <p:nvSpPr>
          <p:cNvPr id="10" name="Rectangle 9"/>
          <p:cNvSpPr/>
          <p:nvPr/>
        </p:nvSpPr>
        <p:spPr bwMode="auto">
          <a:xfrm>
            <a:off x="0" y="2624771"/>
            <a:ext cx="4495800" cy="42332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stretch>
            <a:fillRect/>
          </a:stretch>
        </p:blipFill>
        <p:spPr>
          <a:xfrm>
            <a:off x="1525524" y="2653796"/>
            <a:ext cx="704850" cy="4143375"/>
          </a:xfrm>
          <a:prstGeom prst="rect">
            <a:avLst/>
          </a:prstGeom>
        </p:spPr>
      </p:pic>
      <p:pic>
        <p:nvPicPr>
          <p:cNvPr id="4" name="Picture 3"/>
          <p:cNvPicPr>
            <a:picLocks noChangeAspect="1"/>
          </p:cNvPicPr>
          <p:nvPr/>
        </p:nvPicPr>
        <p:blipFill>
          <a:blip r:embed="rId4"/>
          <a:stretch>
            <a:fillRect/>
          </a:stretch>
        </p:blipFill>
        <p:spPr>
          <a:xfrm>
            <a:off x="80795" y="2646777"/>
            <a:ext cx="733425" cy="4143375"/>
          </a:xfrm>
          <a:prstGeom prst="rect">
            <a:avLst/>
          </a:prstGeom>
        </p:spPr>
      </p:pic>
      <p:pic>
        <p:nvPicPr>
          <p:cNvPr id="5" name="Picture 4"/>
          <p:cNvPicPr>
            <a:picLocks noChangeAspect="1"/>
          </p:cNvPicPr>
          <p:nvPr/>
        </p:nvPicPr>
        <p:blipFill>
          <a:blip r:embed="rId5"/>
          <a:stretch>
            <a:fillRect/>
          </a:stretch>
        </p:blipFill>
        <p:spPr>
          <a:xfrm>
            <a:off x="800481" y="2624771"/>
            <a:ext cx="726059" cy="4143375"/>
          </a:xfrm>
          <a:prstGeom prst="rect">
            <a:avLst/>
          </a:prstGeom>
        </p:spPr>
      </p:pic>
      <p:pic>
        <p:nvPicPr>
          <p:cNvPr id="7" name="Picture 6"/>
          <p:cNvPicPr>
            <a:picLocks noChangeAspect="1"/>
          </p:cNvPicPr>
          <p:nvPr/>
        </p:nvPicPr>
        <p:blipFill>
          <a:blip r:embed="rId6"/>
          <a:stretch>
            <a:fillRect/>
          </a:stretch>
        </p:blipFill>
        <p:spPr>
          <a:xfrm>
            <a:off x="2228180" y="2642666"/>
            <a:ext cx="733425" cy="4143375"/>
          </a:xfrm>
          <a:prstGeom prst="rect">
            <a:avLst/>
          </a:prstGeom>
        </p:spPr>
      </p:pic>
      <p:pic>
        <p:nvPicPr>
          <p:cNvPr id="8" name="Picture 7"/>
          <p:cNvPicPr>
            <a:picLocks noChangeAspect="1"/>
          </p:cNvPicPr>
          <p:nvPr/>
        </p:nvPicPr>
        <p:blipFill>
          <a:blip r:embed="rId7"/>
          <a:stretch>
            <a:fillRect/>
          </a:stretch>
        </p:blipFill>
        <p:spPr>
          <a:xfrm>
            <a:off x="2963733" y="2638556"/>
            <a:ext cx="723900" cy="4162425"/>
          </a:xfrm>
          <a:prstGeom prst="rect">
            <a:avLst/>
          </a:prstGeom>
        </p:spPr>
      </p:pic>
      <p:pic>
        <p:nvPicPr>
          <p:cNvPr id="9" name="Picture 8"/>
          <p:cNvPicPr>
            <a:picLocks noChangeAspect="1"/>
          </p:cNvPicPr>
          <p:nvPr/>
        </p:nvPicPr>
        <p:blipFill>
          <a:blip r:embed="rId8"/>
          <a:stretch>
            <a:fillRect/>
          </a:stretch>
        </p:blipFill>
        <p:spPr>
          <a:xfrm>
            <a:off x="3682047" y="2629851"/>
            <a:ext cx="723900" cy="4143375"/>
          </a:xfrm>
          <a:prstGeom prst="rect">
            <a:avLst/>
          </a:prstGeom>
        </p:spPr>
      </p:pic>
      <p:pic>
        <p:nvPicPr>
          <p:cNvPr id="12" name="Picture 11"/>
          <p:cNvPicPr>
            <a:picLocks noChangeAspect="1"/>
          </p:cNvPicPr>
          <p:nvPr/>
        </p:nvPicPr>
        <p:blipFill>
          <a:blip r:embed="rId9"/>
          <a:stretch>
            <a:fillRect/>
          </a:stretch>
        </p:blipFill>
        <p:spPr>
          <a:xfrm>
            <a:off x="4497928" y="1981200"/>
            <a:ext cx="4646072" cy="4876800"/>
          </a:xfrm>
          <a:prstGeom prst="rect">
            <a:avLst/>
          </a:prstGeom>
        </p:spPr>
      </p:pic>
    </p:spTree>
    <p:extLst>
      <p:ext uri="{BB962C8B-B14F-4D97-AF65-F5344CB8AC3E}">
        <p14:creationId xmlns:p14="http://schemas.microsoft.com/office/powerpoint/2010/main" val="4019906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10000"/>
            <a:ext cx="50292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998637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422766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171950" cy="2359025"/>
            <a:chOff x="672" y="1008"/>
            <a:chExt cx="2628"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878" y="1008"/>
              <a:ext cx="26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a:solidFill>
                    <a:schemeClr val="bg1"/>
                  </a:solidFill>
                </a:rPr>
                <a:t>?</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Tree>
    <p:extLst>
      <p:ext uri="{BB962C8B-B14F-4D97-AF65-F5344CB8AC3E}">
        <p14:creationId xmlns:p14="http://schemas.microsoft.com/office/powerpoint/2010/main" val="266124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527550" cy="2359025"/>
            <a:chOff x="672" y="1008"/>
            <a:chExt cx="2852"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496" y="1008"/>
              <a:ext cx="102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err="1">
                  <a:solidFill>
                    <a:schemeClr val="bg1"/>
                  </a:solidFill>
                </a:rPr>
                <a:t>wisdom</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Tree>
    <p:extLst>
      <p:ext uri="{BB962C8B-B14F-4D97-AF65-F5344CB8AC3E}">
        <p14:creationId xmlns:p14="http://schemas.microsoft.com/office/powerpoint/2010/main" val="143983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Tree>
    <p:extLst>
      <p:ext uri="{BB962C8B-B14F-4D97-AF65-F5344CB8AC3E}">
        <p14:creationId xmlns:p14="http://schemas.microsoft.com/office/powerpoint/2010/main" val="302800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1243825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Tree>
    <p:extLst>
      <p:ext uri="{BB962C8B-B14F-4D97-AF65-F5344CB8AC3E}">
        <p14:creationId xmlns:p14="http://schemas.microsoft.com/office/powerpoint/2010/main" val="149381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18" name="Rectangle 17"/>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rgbClr val="1FE115"/>
                </a:solidFill>
              </a:rPr>
              <a:t>Ontology</a:t>
            </a:r>
            <a:endParaRPr lang="en-US" altLang="en-US" dirty="0">
              <a:solidFill>
                <a:srgbClr val="1FE115"/>
              </a:solidFill>
            </a:endParaRPr>
          </a:p>
        </p:txBody>
      </p:sp>
    </p:spTree>
    <p:extLst>
      <p:ext uri="{BB962C8B-B14F-4D97-AF65-F5344CB8AC3E}">
        <p14:creationId xmlns:p14="http://schemas.microsoft.com/office/powerpoint/2010/main" val="38343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3488622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Q1</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67839808"/>
              </p:ext>
            </p:extLst>
          </p:nvPr>
        </p:nvGraphicFramePr>
        <p:xfrm>
          <a:off x="228600" y="1676400"/>
          <a:ext cx="8686800" cy="2286000"/>
        </p:xfrm>
        <a:graphic>
          <a:graphicData uri="http://schemas.openxmlformats.org/drawingml/2006/table">
            <a:tbl>
              <a:tblPr firstRow="1" bandRow="1">
                <a:tableStyleId>{5C22544A-7EE6-4342-B048-85BDC9FD1C3A}</a:tableStyleId>
              </a:tblPr>
              <a:tblGrid>
                <a:gridCol w="381000">
                  <a:extLst>
                    <a:ext uri="{9D8B030D-6E8A-4147-A177-3AD203B41FA5}">
                      <a16:colId xmlns:a16="http://schemas.microsoft.com/office/drawing/2014/main" val="560850896"/>
                    </a:ext>
                  </a:extLst>
                </a:gridCol>
                <a:gridCol w="3886200">
                  <a:extLst>
                    <a:ext uri="{9D8B030D-6E8A-4147-A177-3AD203B41FA5}">
                      <a16:colId xmlns:a16="http://schemas.microsoft.com/office/drawing/2014/main" val="1141198408"/>
                    </a:ext>
                  </a:extLst>
                </a:gridCol>
                <a:gridCol w="381000">
                  <a:extLst>
                    <a:ext uri="{9D8B030D-6E8A-4147-A177-3AD203B41FA5}">
                      <a16:colId xmlns:a16="http://schemas.microsoft.com/office/drawing/2014/main" val="1229391034"/>
                    </a:ext>
                  </a:extLst>
                </a:gridCol>
                <a:gridCol w="4038600">
                  <a:extLst>
                    <a:ext uri="{9D8B030D-6E8A-4147-A177-3AD203B41FA5}">
                      <a16:colId xmlns:a16="http://schemas.microsoft.com/office/drawing/2014/main" val="3400863753"/>
                    </a:ext>
                  </a:extLst>
                </a:gridCol>
              </a:tblGrid>
              <a:tr h="370840">
                <a:tc gridSpan="2">
                  <a:txBody>
                    <a:bodyPr/>
                    <a:lstStyle/>
                    <a:p>
                      <a:pPr algn="ctr"/>
                      <a:r>
                        <a:rPr lang="en-US" sz="2400" b="1" dirty="0" smtClean="0">
                          <a:solidFill>
                            <a:schemeClr val="bg1"/>
                          </a:solidFill>
                        </a:rPr>
                        <a:t>Discipline</a:t>
                      </a:r>
                      <a:endParaRPr lang="en-US" sz="2400" b="1" dirty="0">
                        <a:solidFill>
                          <a:schemeClr val="bg1"/>
                        </a:solidFill>
                      </a:endParaRPr>
                    </a:p>
                  </a:txBody>
                  <a:tcP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sz="2400" b="1" dirty="0">
                        <a:solidFill>
                          <a:schemeClr val="bg1"/>
                        </a:solidFill>
                      </a:endParaRPr>
                    </a:p>
                  </a:txBody>
                  <a:tcP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lang="en-US" sz="2400" b="1" dirty="0" smtClean="0">
                          <a:solidFill>
                            <a:schemeClr val="bg1"/>
                          </a:solidFill>
                        </a:rPr>
                        <a:t>Keyword</a:t>
                      </a:r>
                      <a:endParaRPr lang="en-US" sz="2400" b="1" dirty="0">
                        <a:solidFill>
                          <a:schemeClr val="bg1"/>
                        </a:solidFill>
                      </a:endParaRPr>
                    </a:p>
                  </a:txBody>
                  <a:tcP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sz="24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00461173"/>
                  </a:ext>
                </a:extLst>
              </a:tr>
              <a:tr h="370840">
                <a:tc>
                  <a:txBody>
                    <a:bodyPr/>
                    <a:lstStyle/>
                    <a:p>
                      <a:r>
                        <a:rPr lang="en-US" sz="2400" b="0" dirty="0" smtClean="0">
                          <a:solidFill>
                            <a:schemeClr val="bg1"/>
                          </a:solidFill>
                        </a:rPr>
                        <a:t>A</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Information science</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1</a:t>
                      </a:r>
                      <a:endParaRPr lang="en-US" sz="2400" b="0" dirty="0">
                        <a:solidFill>
                          <a:schemeClr val="bg1"/>
                        </a:solidFill>
                      </a:endParaRPr>
                    </a:p>
                  </a:txBody>
                  <a:tcP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Reasoning</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40491696"/>
                  </a:ext>
                </a:extLst>
              </a:tr>
              <a:tr h="370840">
                <a:tc>
                  <a:txBody>
                    <a:bodyPr/>
                    <a:lstStyle/>
                    <a:p>
                      <a:r>
                        <a:rPr lang="en-US" sz="2400" b="0" dirty="0" smtClean="0">
                          <a:solidFill>
                            <a:schemeClr val="bg1"/>
                          </a:solidFill>
                        </a:rPr>
                        <a:t>B</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Statistics</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2</a:t>
                      </a:r>
                      <a:endParaRPr lang="en-US" sz="2400" b="0" dirty="0">
                        <a:solidFill>
                          <a:schemeClr val="bg1"/>
                        </a:solidFill>
                      </a:endParaRPr>
                    </a:p>
                  </a:txBody>
                  <a:tcP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Algorithms</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62787139"/>
                  </a:ext>
                </a:extLst>
              </a:tr>
              <a:tr h="370840">
                <a:tc>
                  <a:txBody>
                    <a:bodyPr/>
                    <a:lstStyle/>
                    <a:p>
                      <a:r>
                        <a:rPr lang="en-US" sz="2400" b="0" dirty="0" smtClean="0">
                          <a:solidFill>
                            <a:schemeClr val="bg1"/>
                          </a:solidFill>
                        </a:rPr>
                        <a:t>C</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Artificial intelligence</a:t>
                      </a:r>
                    </a:p>
                  </a:txBody>
                  <a:tcP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3</a:t>
                      </a:r>
                      <a:endParaRPr lang="en-US" sz="2400" b="0" dirty="0">
                        <a:solidFill>
                          <a:schemeClr val="bg1"/>
                        </a:solidFill>
                      </a:endParaRPr>
                    </a:p>
                  </a:txBody>
                  <a:tcP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Data</a:t>
                      </a:r>
                      <a:r>
                        <a:rPr lang="en-US" sz="2400" b="0" baseline="0" dirty="0" smtClean="0">
                          <a:solidFill>
                            <a:schemeClr val="bg1"/>
                          </a:solidFill>
                        </a:rPr>
                        <a:t> and meaning</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17458421"/>
                  </a:ext>
                </a:extLst>
              </a:tr>
              <a:tr h="370840">
                <a:tc>
                  <a:txBody>
                    <a:bodyPr/>
                    <a:lstStyle/>
                    <a:p>
                      <a:r>
                        <a:rPr lang="en-US" sz="2400" b="0" dirty="0" smtClean="0">
                          <a:solidFill>
                            <a:schemeClr val="bg1"/>
                          </a:solidFill>
                        </a:rPr>
                        <a:t>D</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Computer science</a:t>
                      </a:r>
                    </a:p>
                  </a:txBody>
                  <a:tcP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4</a:t>
                      </a:r>
                      <a:endParaRPr lang="en-US" sz="2400" b="0" dirty="0">
                        <a:solidFill>
                          <a:schemeClr val="bg1"/>
                        </a:solidFill>
                      </a:endParaRPr>
                    </a:p>
                  </a:txBody>
                  <a:tcP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400" b="0" dirty="0" smtClean="0">
                          <a:solidFill>
                            <a:schemeClr val="bg1"/>
                          </a:solidFill>
                        </a:rPr>
                        <a:t>Pattern</a:t>
                      </a:r>
                      <a:r>
                        <a:rPr lang="en-US" sz="2400" b="0" baseline="0" dirty="0" smtClean="0">
                          <a:solidFill>
                            <a:schemeClr val="bg1"/>
                          </a:solidFill>
                        </a:rPr>
                        <a:t> detection</a:t>
                      </a:r>
                      <a:endParaRPr lang="en-US" sz="24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63039572"/>
                  </a:ext>
                </a:extLst>
              </a:tr>
            </a:tbl>
          </a:graphicData>
        </a:graphic>
      </p:graphicFrame>
      <p:sp>
        <p:nvSpPr>
          <p:cNvPr id="6" name="TextBox 5"/>
          <p:cNvSpPr txBox="1"/>
          <p:nvPr/>
        </p:nvSpPr>
        <p:spPr>
          <a:xfrm>
            <a:off x="48502" y="4800600"/>
            <a:ext cx="8866897" cy="1815882"/>
          </a:xfrm>
          <a:prstGeom prst="rect">
            <a:avLst/>
          </a:prstGeom>
          <a:noFill/>
        </p:spPr>
        <p:txBody>
          <a:bodyPr wrap="square" rtlCol="0">
            <a:spAutoFit/>
          </a:bodyPr>
          <a:lstStyle/>
          <a:p>
            <a:pPr algn="l"/>
            <a:r>
              <a:rPr lang="en-US" sz="2800" b="0" dirty="0" smtClean="0">
                <a:solidFill>
                  <a:schemeClr val="bg1"/>
                </a:solidFill>
              </a:rPr>
              <a:t>Match keywords with appropriate discipline.</a:t>
            </a:r>
          </a:p>
          <a:p>
            <a:pPr algn="l"/>
            <a:r>
              <a:rPr lang="en-US" sz="2800" b="0" dirty="0" smtClean="0">
                <a:solidFill>
                  <a:schemeClr val="bg1"/>
                </a:solidFill>
              </a:rPr>
              <a:t>Form of your answer, e.g.: A2, B3, C4, D1 </a:t>
            </a:r>
          </a:p>
          <a:p>
            <a:pPr algn="l"/>
            <a:endParaRPr lang="en-US" sz="2800" b="0" dirty="0">
              <a:solidFill>
                <a:schemeClr val="bg1"/>
              </a:solidFill>
            </a:endParaRPr>
          </a:p>
          <a:p>
            <a:pPr algn="l"/>
            <a:r>
              <a:rPr lang="en-US" sz="2800" b="0" dirty="0" smtClean="0">
                <a:solidFill>
                  <a:schemeClr val="bg1"/>
                </a:solidFill>
              </a:rPr>
              <a:t>5 points for each correct combination.     Max: 20 points </a:t>
            </a:r>
            <a:endParaRPr lang="en-US" sz="2800" b="0" dirty="0">
              <a:solidFill>
                <a:schemeClr val="bg1"/>
              </a:solidFill>
            </a:endParaRPr>
          </a:p>
        </p:txBody>
      </p:sp>
    </p:spTree>
    <p:extLst>
      <p:ext uri="{BB962C8B-B14F-4D97-AF65-F5344CB8AC3E}">
        <p14:creationId xmlns:p14="http://schemas.microsoft.com/office/powerpoint/2010/main" val="886435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sz="2400" dirty="0" smtClean="0"/>
              <a:t>Reality as benchmark for data organization and representation</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00"/>
                </a:gs>
                <a:gs pos="100000">
                  <a:schemeClr val="hlink"/>
                </a:gs>
              </a:gsLst>
              <a:lin ang="0" scaled="1"/>
            </a:gradFill>
            <a:ln w="9525">
              <a:noFill/>
              <a:miter lim="800000"/>
              <a:headEnd/>
              <a:tailEnd/>
            </a:ln>
          </p:spPr>
          <p:txBody>
            <a:bodyPr rot="10800000" wrap="none" anchor="ctr"/>
            <a:lstStyle/>
            <a:p>
              <a:r>
                <a:rPr lang="en-US" sz="2000" dirty="0"/>
                <a:t>verify</a:t>
              </a:r>
            </a:p>
          </p:txBody>
        </p:sp>
      </p:grpSp>
      <p:sp>
        <p:nvSpPr>
          <p:cNvPr id="7204"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10" name="AutoShape 280"/>
          <p:cNvSpPr>
            <a:spLocks noChangeArrowheads="1"/>
          </p:cNvSpPr>
          <p:nvPr/>
        </p:nvSpPr>
        <p:spPr bwMode="auto">
          <a:xfrm rot="17685397">
            <a:off x="4688432" y="3982086"/>
            <a:ext cx="2206118"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1" name="AutoShape 280"/>
          <p:cNvSpPr>
            <a:spLocks noChangeArrowheads="1"/>
          </p:cNvSpPr>
          <p:nvPr/>
        </p:nvSpPr>
        <p:spPr bwMode="auto">
          <a:xfrm rot="19056791">
            <a:off x="5019581" y="4074467"/>
            <a:ext cx="2512982"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2" name="AutoShape 280"/>
          <p:cNvSpPr>
            <a:spLocks noChangeArrowheads="1"/>
          </p:cNvSpPr>
          <p:nvPr/>
        </p:nvSpPr>
        <p:spPr bwMode="auto">
          <a:xfrm rot="1384625">
            <a:off x="5217606" y="5154638"/>
            <a:ext cx="1518447" cy="493713"/>
          </a:xfrm>
          <a:prstGeom prst="rightArrow">
            <a:avLst>
              <a:gd name="adj1" fmla="val 46630"/>
              <a:gd name="adj2" fmla="val 57245"/>
            </a:avLst>
          </a:prstGeom>
          <a:gradFill rotWithShape="1">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4" name="Rectangle 313"/>
          <p:cNvSpPr/>
          <p:nvPr/>
        </p:nvSpPr>
        <p:spPr bwMode="auto">
          <a:xfrm rot="10800000" flipV="1">
            <a:off x="2971800" y="5018809"/>
            <a:ext cx="2514600" cy="304800"/>
          </a:xfrm>
          <a:prstGeom prst="rect">
            <a:avLst/>
          </a:prstGeom>
          <a:gradFill>
            <a:gsLst>
              <a:gs pos="0">
                <a:srgbClr val="FF3399"/>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000066"/>
              </a:solidFill>
              <a:effectLst/>
              <a:latin typeface="Times New Roman" pitchFamily="18" charset="0"/>
            </a:endParaRPr>
          </a:p>
        </p:txBody>
      </p:sp>
    </p:spTree>
    <p:extLst>
      <p:ext uri="{BB962C8B-B14F-4D97-AF65-F5344CB8AC3E}">
        <p14:creationId xmlns:p14="http://schemas.microsoft.com/office/powerpoint/2010/main" val="19534343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67200"/>
            <a:ext cx="76962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387195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health records</a:t>
            </a:r>
            <a:endParaRPr lang="en-US" dirty="0"/>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Tree>
    <p:extLst>
      <p:ext uri="{BB962C8B-B14F-4D97-AF65-F5344CB8AC3E}">
        <p14:creationId xmlns:p14="http://schemas.microsoft.com/office/powerpoint/2010/main" val="2382279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tried to solve first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Tree>
    <p:extLst>
      <p:ext uri="{BB962C8B-B14F-4D97-AF65-F5344CB8AC3E}">
        <p14:creationId xmlns:p14="http://schemas.microsoft.com/office/powerpoint/2010/main" val="3559095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Tree>
    <p:extLst>
      <p:ext uri="{BB962C8B-B14F-4D97-AF65-F5344CB8AC3E}">
        <p14:creationId xmlns:p14="http://schemas.microsoft.com/office/powerpoint/2010/main" val="29895408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smtClean="0">
                <a:solidFill>
                  <a:srgbClr val="16165D"/>
                </a:solidFill>
              </a:rPr>
              <a:t>What it solved next</a:t>
            </a:r>
            <a:endParaRPr lang="en-US" dirty="0">
              <a:solidFill>
                <a:srgbClr val="16165D"/>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Tree>
    <p:extLst>
      <p:ext uri="{BB962C8B-B14F-4D97-AF65-F5344CB8AC3E}">
        <p14:creationId xmlns:p14="http://schemas.microsoft.com/office/powerpoint/2010/main" val="91775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69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to functionality (US)</a:t>
            </a:r>
            <a:endParaRPr lang="en-US" dirty="0"/>
          </a:p>
        </p:txBody>
      </p:sp>
      <p:sp>
        <p:nvSpPr>
          <p:cNvPr id="5" name="Content Placeholder 4"/>
          <p:cNvSpPr>
            <a:spLocks noGrp="1"/>
          </p:cNvSpPr>
          <p:nvPr>
            <p:ph idx="1"/>
          </p:nvPr>
        </p:nvSpPr>
        <p:spPr>
          <a:xfrm>
            <a:off x="228600" y="1981200"/>
            <a:ext cx="8839200" cy="4648200"/>
          </a:xfrm>
        </p:spPr>
        <p:txBody>
          <a:bodyPr/>
          <a:lstStyle/>
          <a:p>
            <a:r>
              <a:rPr lang="en-US" dirty="0" smtClean="0"/>
              <a:t>		      </a:t>
            </a:r>
            <a:r>
              <a:rPr lang="en-US" dirty="0" smtClean="0">
                <a:sym typeface="Wingdings" panose="05000000000000000000" pitchFamily="2" charset="2"/>
              </a:rPr>
              <a:t> </a:t>
            </a:r>
            <a:r>
              <a:rPr lang="en-US" dirty="0" smtClean="0"/>
              <a:t>Billing	</a:t>
            </a:r>
          </a:p>
          <a:p>
            <a:endParaRPr lang="en-US" dirty="0"/>
          </a:p>
          <a:p>
            <a:r>
              <a:rPr lang="en-US" dirty="0"/>
              <a:t>	</a:t>
            </a:r>
            <a:r>
              <a:rPr lang="en-US" dirty="0" smtClean="0"/>
              <a:t>			</a:t>
            </a:r>
            <a:r>
              <a:rPr lang="en-US" dirty="0" smtClean="0">
                <a:sym typeface="Wingdings" panose="05000000000000000000" pitchFamily="2" charset="2"/>
              </a:rPr>
              <a:t> Practice management</a:t>
            </a:r>
          </a:p>
          <a:p>
            <a:endParaRPr lang="en-US" dirty="0">
              <a:sym typeface="Wingdings" panose="05000000000000000000" pitchFamily="2" charset="2"/>
            </a:endParaRPr>
          </a:p>
          <a:p>
            <a:r>
              <a:rPr lang="en-US" dirty="0" smtClean="0">
                <a:sym typeface="Wingdings" panose="05000000000000000000" pitchFamily="2" charset="2"/>
              </a:rPr>
              <a:t>					   Lab results</a:t>
            </a:r>
          </a:p>
          <a:p>
            <a:endParaRPr lang="en-US" sz="1400" dirty="0">
              <a:sym typeface="Wingdings" panose="05000000000000000000" pitchFamily="2" charset="2"/>
            </a:endParaRPr>
          </a:p>
          <a:p>
            <a:r>
              <a:rPr lang="en-US" dirty="0" smtClean="0">
                <a:sym typeface="Wingdings" panose="05000000000000000000" pitchFamily="2" charset="2"/>
              </a:rPr>
              <a:t>						     </a:t>
            </a:r>
            <a:r>
              <a:rPr lang="en-US" dirty="0" err="1" smtClean="0">
                <a:sym typeface="Wingdings" panose="05000000000000000000" pitchFamily="2" charset="2"/>
              </a:rPr>
              <a:t>ePrescribing</a:t>
            </a:r>
            <a:endParaRPr lang="en-US" dirty="0" smtClean="0">
              <a:sym typeface="Wingdings" panose="05000000000000000000" pitchFamily="2" charset="2"/>
            </a:endParaRPr>
          </a:p>
          <a:p>
            <a:endParaRPr lang="en-US" sz="1200" dirty="0" smtClean="0">
              <a:sym typeface="Wingdings" panose="05000000000000000000" pitchFamily="2" charset="2"/>
            </a:endParaRPr>
          </a:p>
          <a:p>
            <a:r>
              <a:rPr lang="en-US" dirty="0">
                <a:sym typeface="Wingdings" panose="05000000000000000000" pitchFamily="2" charset="2"/>
              </a:rPr>
              <a:t>	</a:t>
            </a:r>
            <a:r>
              <a:rPr lang="en-US" dirty="0" smtClean="0">
                <a:sym typeface="Wingdings" panose="05000000000000000000" pitchFamily="2" charset="2"/>
              </a:rPr>
              <a:t>						       Regulations</a:t>
            </a:r>
          </a:p>
          <a:p>
            <a:endParaRPr lang="en-US" dirty="0">
              <a:sym typeface="Wingdings" panose="05000000000000000000" pitchFamily="2" charset="2"/>
            </a:endParaRPr>
          </a:p>
          <a:p>
            <a:r>
              <a:rPr lang="en-US" dirty="0" smtClean="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811457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008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Decision Support</a:t>
            </a:r>
            <a:endParaRPr lang="en-US" dirty="0"/>
          </a:p>
        </p:txBody>
      </p:sp>
      <p:pic>
        <p:nvPicPr>
          <p:cNvPr id="4" name="Content Placeholder 3"/>
          <p:cNvPicPr>
            <a:picLocks noGrp="1" noChangeAspect="1"/>
          </p:cNvPicPr>
          <p:nvPr>
            <p:ph idx="1"/>
          </p:nvPr>
        </p:nvPicPr>
        <p:blipFill>
          <a:blip r:embed="rId2"/>
          <a:stretch>
            <a:fillRect/>
          </a:stretch>
        </p:blipFill>
        <p:spPr>
          <a:xfrm>
            <a:off x="533400" y="1600200"/>
            <a:ext cx="8153400" cy="4957656"/>
          </a:xfrm>
          <a:prstGeom prst="rect">
            <a:avLst/>
          </a:prstGeom>
        </p:spPr>
      </p:pic>
    </p:spTree>
    <p:extLst>
      <p:ext uri="{BB962C8B-B14F-4D97-AF65-F5344CB8AC3E}">
        <p14:creationId xmlns:p14="http://schemas.microsoft.com/office/powerpoint/2010/main" val="1053308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Q2</a:t>
            </a:r>
            <a:endParaRPr lang="en-US" dirty="0"/>
          </a:p>
        </p:txBody>
      </p:sp>
      <p:sp>
        <p:nvSpPr>
          <p:cNvPr id="3" name="Content Placeholder 2"/>
          <p:cNvSpPr>
            <a:spLocks noGrp="1"/>
          </p:cNvSpPr>
          <p:nvPr>
            <p:ph idx="1"/>
          </p:nvPr>
        </p:nvSpPr>
        <p:spPr/>
        <p:txBody>
          <a:bodyPr/>
          <a:lstStyle/>
          <a:p>
            <a:pPr marL="0" indent="0"/>
            <a:r>
              <a:rPr lang="en-US" dirty="0" smtClean="0"/>
              <a:t>For which activities listed below is a precise definition of ‘biomedical informatics (BMI)’ important:</a:t>
            </a:r>
          </a:p>
          <a:p>
            <a:endParaRPr lang="en-US" dirty="0" smtClean="0"/>
          </a:p>
          <a:p>
            <a:pPr marL="457200" indent="-457200">
              <a:buFont typeface="+mj-lt"/>
              <a:buAutoNum type="arabicPeriod"/>
            </a:pPr>
            <a:r>
              <a:rPr lang="en-US" sz="2000" dirty="0" smtClean="0"/>
              <a:t>Designing educational programs for BMI;</a:t>
            </a:r>
          </a:p>
          <a:p>
            <a:pPr marL="457200" indent="-457200">
              <a:buFont typeface="+mj-lt"/>
              <a:buAutoNum type="arabicPeriod"/>
            </a:pPr>
            <a:r>
              <a:rPr lang="en-US" sz="2000" dirty="0" smtClean="0"/>
              <a:t>Improving healthcare;</a:t>
            </a:r>
          </a:p>
          <a:p>
            <a:pPr marL="457200" indent="-457200">
              <a:buFont typeface="+mj-lt"/>
              <a:buAutoNum type="arabicPeriod"/>
            </a:pPr>
            <a:r>
              <a:rPr lang="en-US" sz="2000" dirty="0" smtClean="0"/>
              <a:t>Making adequate managerial decisions to steer BMI organizations;</a:t>
            </a:r>
          </a:p>
          <a:p>
            <a:pPr marL="457200" indent="-457200">
              <a:buFont typeface="+mj-lt"/>
              <a:buAutoNum type="arabicPeriod"/>
            </a:pPr>
            <a:r>
              <a:rPr lang="en-US" sz="2000" dirty="0" smtClean="0"/>
              <a:t>Communicating effectively about BMI;</a:t>
            </a:r>
          </a:p>
          <a:p>
            <a:pPr marL="457200" indent="-457200">
              <a:buFont typeface="+mj-lt"/>
              <a:buAutoNum type="arabicPeriod"/>
            </a:pPr>
            <a:r>
              <a:rPr lang="en-US" sz="2000" dirty="0" smtClean="0"/>
              <a:t>Applying statistics to BMI problems;</a:t>
            </a:r>
            <a:endParaRPr lang="en-US" sz="2000" dirty="0"/>
          </a:p>
          <a:p>
            <a:pPr marL="457200" indent="-457200">
              <a:buFont typeface="+mj-lt"/>
              <a:buAutoNum type="arabicPeriod"/>
            </a:pPr>
            <a:r>
              <a:rPr lang="en-US" sz="2000" dirty="0" smtClean="0"/>
              <a:t>Developing research agendas for BMI scientists.</a:t>
            </a:r>
          </a:p>
          <a:p>
            <a:pPr marL="457200" indent="-457200">
              <a:buFont typeface="+mj-lt"/>
              <a:buAutoNum type="arabicPeriod"/>
            </a:pPr>
            <a:endParaRPr lang="en-US" sz="2000" dirty="0"/>
          </a:p>
          <a:p>
            <a:pPr marL="0" indent="0"/>
            <a:r>
              <a:rPr lang="en-US" sz="2000" dirty="0" smtClean="0"/>
              <a:t>Each activity listed correctly: 5 points</a:t>
            </a:r>
          </a:p>
          <a:p>
            <a:pPr marL="0" indent="0"/>
            <a:r>
              <a:rPr lang="en-US" sz="2000" dirty="0" smtClean="0"/>
              <a:t>Each activity listed wrongly: -2 points.</a:t>
            </a:r>
          </a:p>
          <a:p>
            <a:pPr marL="0" indent="0"/>
            <a:r>
              <a:rPr lang="en-US" sz="2000" dirty="0" smtClean="0"/>
              <a:t>Max: 20 points.</a:t>
            </a:r>
            <a:endParaRPr lang="en-US" sz="2000" dirty="0"/>
          </a:p>
        </p:txBody>
      </p:sp>
    </p:spTree>
    <p:extLst>
      <p:ext uri="{BB962C8B-B14F-4D97-AF65-F5344CB8AC3E}">
        <p14:creationId xmlns:p14="http://schemas.microsoft.com/office/powerpoint/2010/main" val="21142120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600"/>
            <a:ext cx="9138920" cy="6248400"/>
          </a:xfrm>
          <a:prstGeom prst="rect">
            <a:avLst/>
          </a:prstGeom>
        </p:spPr>
      </p:pic>
      <p:sp>
        <p:nvSpPr>
          <p:cNvPr id="5" name="Rectangle 4"/>
          <p:cNvSpPr/>
          <p:nvPr/>
        </p:nvSpPr>
        <p:spPr>
          <a:xfrm>
            <a:off x="1828800" y="6391255"/>
            <a:ext cx="7315200" cy="461665"/>
          </a:xfrm>
          <a:prstGeom prst="rect">
            <a:avLst/>
          </a:prstGeom>
        </p:spPr>
        <p:txBody>
          <a:bodyPr wrap="square">
            <a:spAutoFit/>
          </a:bodyPr>
          <a:lstStyle/>
          <a:p>
            <a:pPr algn="r"/>
            <a:r>
              <a:rPr lang="en-US" sz="1200" dirty="0"/>
              <a:t>https://www.genomeweb.com/molecular-diagnostics</a:t>
            </a:r>
            <a:r>
              <a:rPr lang="en-US" sz="1200" dirty="0" smtClean="0"/>
              <a:t>/</a:t>
            </a:r>
          </a:p>
          <a:p>
            <a:pPr algn="r"/>
            <a:r>
              <a:rPr lang="en-US" sz="1200" dirty="0" smtClean="0"/>
              <a:t>acmg-developing-decision-support-tools-non-geneticist-docs-secondary-findings</a:t>
            </a:r>
            <a:endParaRPr lang="en-US" sz="1200" dirty="0"/>
          </a:p>
        </p:txBody>
      </p:sp>
    </p:spTree>
    <p:extLst>
      <p:ext uri="{BB962C8B-B14F-4D97-AF65-F5344CB8AC3E}">
        <p14:creationId xmlns:p14="http://schemas.microsoft.com/office/powerpoint/2010/main" val="5165406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599"/>
            <a:ext cx="9138920" cy="6248401"/>
          </a:xfrm>
          <a:prstGeom prst="rect">
            <a:avLst/>
          </a:prstGeom>
        </p:spPr>
      </p:pic>
    </p:spTree>
    <p:extLst>
      <p:ext uri="{BB962C8B-B14F-4D97-AF65-F5344CB8AC3E}">
        <p14:creationId xmlns:p14="http://schemas.microsoft.com/office/powerpoint/2010/main" val="33856283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571500"/>
            <a:ext cx="8686800" cy="762000"/>
          </a:xfrm>
        </p:spPr>
        <p:txBody>
          <a:bodyPr/>
          <a:lstStyle/>
          <a:p>
            <a:r>
              <a:rPr lang="en-US" dirty="0" smtClean="0"/>
              <a:t>Patient Portals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19200"/>
            <a:ext cx="9144000" cy="5638800"/>
          </a:xfrm>
          <a:prstGeom prst="rect">
            <a:avLst/>
          </a:prstGeom>
        </p:spPr>
      </p:pic>
    </p:spTree>
    <p:extLst>
      <p:ext uri="{BB962C8B-B14F-4D97-AF65-F5344CB8AC3E}">
        <p14:creationId xmlns:p14="http://schemas.microsoft.com/office/powerpoint/2010/main" val="16949230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Semantic interoperability</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smtClean="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Tree>
    <p:extLst>
      <p:ext uri="{BB962C8B-B14F-4D97-AF65-F5344CB8AC3E}">
        <p14:creationId xmlns:p14="http://schemas.microsoft.com/office/powerpoint/2010/main" val="6985564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543300"/>
            <a:ext cx="4419600" cy="33147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00" y="1564640"/>
            <a:ext cx="4368800" cy="3276600"/>
          </a:xfrm>
          <a:prstGeom prst="rect">
            <a:avLst/>
          </a:prstGeom>
        </p:spPr>
      </p:pic>
    </p:spTree>
    <p:extLst>
      <p:ext uri="{BB962C8B-B14F-4D97-AF65-F5344CB8AC3E}">
        <p14:creationId xmlns:p14="http://schemas.microsoft.com/office/powerpoint/2010/main" val="28998623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28600" y="1828800"/>
            <a:ext cx="4267200" cy="4114800"/>
          </a:xfrm>
        </p:spPr>
        <p:txBody>
          <a:bodyPr/>
          <a:lstStyle/>
          <a:p>
            <a:pPr>
              <a:buFont typeface="Arial" panose="020B0604020202020204" pitchFamily="34" charset="0"/>
              <a:buChar char="•"/>
            </a:pPr>
            <a:r>
              <a:rPr lang="en-US" sz="1600" dirty="0" smtClean="0"/>
              <a:t>Chief </a:t>
            </a:r>
            <a:r>
              <a:rPr lang="en-US" sz="1600" dirty="0"/>
              <a:t>Medical Information </a:t>
            </a:r>
            <a:r>
              <a:rPr lang="en-US" sz="1600" dirty="0" smtClean="0"/>
              <a:t>Officers</a:t>
            </a:r>
            <a:endParaRPr lang="en-US" sz="1600" dirty="0"/>
          </a:p>
          <a:p>
            <a:pPr>
              <a:buFont typeface="Arial" panose="020B0604020202020204" pitchFamily="34" charset="0"/>
              <a:buChar char="•"/>
            </a:pPr>
            <a:r>
              <a:rPr lang="en-US" sz="1600" dirty="0" smtClean="0"/>
              <a:t>Chief </a:t>
            </a:r>
            <a:r>
              <a:rPr lang="en-US" sz="1600" dirty="0"/>
              <a:t>Medical Officers (CMOs)</a:t>
            </a:r>
          </a:p>
          <a:p>
            <a:pPr>
              <a:buFont typeface="Arial" panose="020B0604020202020204" pitchFamily="34" charset="0"/>
              <a:buChar char="•"/>
            </a:pPr>
            <a:r>
              <a:rPr lang="en-US" sz="1600" dirty="0" smtClean="0"/>
              <a:t>Chief </a:t>
            </a:r>
            <a:r>
              <a:rPr lang="en-US" sz="1600" dirty="0"/>
              <a:t>Information Officers (CIOs)</a:t>
            </a:r>
          </a:p>
          <a:p>
            <a:pPr>
              <a:buFont typeface="Arial" panose="020B0604020202020204" pitchFamily="34" charset="0"/>
              <a:buChar char="•"/>
            </a:pPr>
            <a:r>
              <a:rPr lang="en-US" sz="1600" dirty="0" smtClean="0"/>
              <a:t>Directors </a:t>
            </a:r>
            <a:r>
              <a:rPr lang="en-US" sz="1600" dirty="0"/>
              <a:t>of Medical Informatics</a:t>
            </a:r>
          </a:p>
          <a:p>
            <a:pPr>
              <a:buFont typeface="Arial" panose="020B0604020202020204" pitchFamily="34" charset="0"/>
              <a:buChar char="•"/>
            </a:pPr>
            <a:r>
              <a:rPr lang="en-US" sz="1600" dirty="0" smtClean="0"/>
              <a:t>Chief </a:t>
            </a:r>
            <a:r>
              <a:rPr lang="en-US" sz="1600" dirty="0"/>
              <a:t>Nursing Information </a:t>
            </a:r>
            <a:r>
              <a:rPr lang="en-US" sz="1600" dirty="0" smtClean="0"/>
              <a:t>Officers</a:t>
            </a:r>
            <a:endParaRPr lang="en-US" sz="1600" dirty="0"/>
          </a:p>
          <a:p>
            <a:pPr>
              <a:buFont typeface="Arial" panose="020B0604020202020204" pitchFamily="34" charset="0"/>
              <a:buChar char="•"/>
            </a:pPr>
            <a:r>
              <a:rPr lang="en-US" sz="1600" dirty="0" smtClean="0"/>
              <a:t>Project </a:t>
            </a:r>
            <a:r>
              <a:rPr lang="en-US" sz="1600" dirty="0"/>
              <a:t>managers</a:t>
            </a:r>
          </a:p>
          <a:p>
            <a:pPr>
              <a:buFont typeface="Arial" panose="020B0604020202020204" pitchFamily="34" charset="0"/>
              <a:buChar char="•"/>
            </a:pPr>
            <a:r>
              <a:rPr lang="en-US" sz="1600" dirty="0" smtClean="0"/>
              <a:t>Implementation </a:t>
            </a:r>
            <a:r>
              <a:rPr lang="en-US" sz="1600" dirty="0"/>
              <a:t>specialists</a:t>
            </a:r>
          </a:p>
          <a:p>
            <a:pPr>
              <a:buFont typeface="Arial" panose="020B0604020202020204" pitchFamily="34" charset="0"/>
              <a:buChar char="•"/>
            </a:pPr>
            <a:r>
              <a:rPr lang="en-US" sz="1600" dirty="0" smtClean="0"/>
              <a:t>Project </a:t>
            </a:r>
            <a:r>
              <a:rPr lang="en-US" sz="1600" dirty="0"/>
              <a:t>designers</a:t>
            </a:r>
          </a:p>
          <a:p>
            <a:pPr>
              <a:buFont typeface="Arial" panose="020B0604020202020204" pitchFamily="34" charset="0"/>
              <a:buChar char="•"/>
            </a:pPr>
            <a:r>
              <a:rPr lang="en-US" sz="1600" dirty="0" smtClean="0"/>
              <a:t>Researchers</a:t>
            </a:r>
            <a:endParaRPr lang="en-US" sz="1600" dirty="0"/>
          </a:p>
          <a:p>
            <a:pPr>
              <a:buFont typeface="Arial" panose="020B0604020202020204" pitchFamily="34" charset="0"/>
              <a:buChar char="•"/>
            </a:pPr>
            <a:r>
              <a:rPr lang="en-US" sz="1600" dirty="0" smtClean="0"/>
              <a:t>Programmers</a:t>
            </a:r>
            <a:endParaRPr lang="en-US" sz="1600" dirty="0"/>
          </a:p>
          <a:p>
            <a:pPr>
              <a:buFont typeface="Arial" panose="020B0604020202020204" pitchFamily="34" charset="0"/>
              <a:buChar char="•"/>
            </a:pPr>
            <a:r>
              <a:rPr lang="en-US" sz="1600" dirty="0" smtClean="0"/>
              <a:t>Clinical </a:t>
            </a:r>
            <a:r>
              <a:rPr lang="en-US" sz="1600" dirty="0"/>
              <a:t>systems analysts</a:t>
            </a:r>
          </a:p>
          <a:p>
            <a:pPr>
              <a:buFont typeface="Arial" panose="020B0604020202020204" pitchFamily="34" charset="0"/>
              <a:buChar char="•"/>
            </a:pPr>
            <a:r>
              <a:rPr lang="en-US" sz="1600" dirty="0" smtClean="0"/>
              <a:t>Health </a:t>
            </a:r>
            <a:r>
              <a:rPr lang="en-US" sz="1600" dirty="0"/>
              <a:t>information technology (HIT) educators and trainers</a:t>
            </a:r>
          </a:p>
          <a:p>
            <a:pPr>
              <a:buFont typeface="Arial" panose="020B0604020202020204" pitchFamily="34" charset="0"/>
              <a:buChar char="•"/>
            </a:pPr>
            <a:r>
              <a:rPr lang="en-US" sz="1600" dirty="0" smtClean="0"/>
              <a:t>HIT </a:t>
            </a:r>
            <a:r>
              <a:rPr lang="en-US" sz="1600" dirty="0"/>
              <a:t>consultants</a:t>
            </a:r>
          </a:p>
          <a:p>
            <a:pPr>
              <a:buFont typeface="Arial" panose="020B0604020202020204" pitchFamily="34" charset="0"/>
              <a:buChar char="•"/>
            </a:pPr>
            <a:r>
              <a:rPr lang="en-US" sz="1600" dirty="0" smtClean="0"/>
              <a:t>Template </a:t>
            </a:r>
            <a:r>
              <a:rPr lang="en-US" sz="1600" dirty="0"/>
              <a:t>writers</a:t>
            </a:r>
          </a:p>
          <a:p>
            <a:pPr>
              <a:buFont typeface="Arial" panose="020B0604020202020204" pitchFamily="34" charset="0"/>
              <a:buChar char="•"/>
            </a:pPr>
            <a:r>
              <a:rPr lang="en-US" sz="1600" dirty="0" smtClean="0"/>
              <a:t>Nursing </a:t>
            </a:r>
            <a:r>
              <a:rPr lang="en-US" sz="1600" dirty="0"/>
              <a:t>informatics specialists</a:t>
            </a:r>
          </a:p>
          <a:p>
            <a:pPr>
              <a:buFont typeface="Arial" panose="020B0604020202020204" pitchFamily="34" charset="0"/>
              <a:buChar char="•"/>
            </a:pPr>
            <a:r>
              <a:rPr lang="en-US" sz="1600" dirty="0" smtClean="0"/>
              <a:t>Account </a:t>
            </a:r>
            <a:r>
              <a:rPr lang="en-US" sz="1600" dirty="0"/>
              <a:t>representatives</a:t>
            </a:r>
          </a:p>
          <a:p>
            <a:pPr>
              <a:buFont typeface="Arial" panose="020B0604020202020204" pitchFamily="34" charset="0"/>
              <a:buChar char="•"/>
            </a:pPr>
            <a:endParaRPr lang="en-US" sz="1600" dirty="0"/>
          </a:p>
        </p:txBody>
      </p:sp>
      <p:sp>
        <p:nvSpPr>
          <p:cNvPr id="5" name="Content Placeholder 4"/>
          <p:cNvSpPr>
            <a:spLocks noGrp="1"/>
          </p:cNvSpPr>
          <p:nvPr>
            <p:ph sz="half" idx="2"/>
          </p:nvPr>
        </p:nvSpPr>
        <p:spPr>
          <a:xfrm>
            <a:off x="4648200" y="1828800"/>
            <a:ext cx="4267200" cy="4109049"/>
          </a:xfrm>
        </p:spPr>
        <p:txBody>
          <a:bodyPr/>
          <a:lstStyle/>
          <a:p>
            <a:pPr>
              <a:buFont typeface="Arial" panose="020B0604020202020204" pitchFamily="34" charset="0"/>
              <a:buChar char="•"/>
            </a:pPr>
            <a:r>
              <a:rPr lang="en-US" sz="1600" dirty="0" smtClean="0"/>
              <a:t>Hospitals </a:t>
            </a:r>
            <a:r>
              <a:rPr lang="en-US" sz="1600" dirty="0"/>
              <a:t>and health systems</a:t>
            </a:r>
          </a:p>
          <a:p>
            <a:pPr>
              <a:buFont typeface="Arial" panose="020B0604020202020204" pitchFamily="34" charset="0"/>
              <a:buChar char="•"/>
            </a:pPr>
            <a:r>
              <a:rPr lang="en-US" sz="1600" dirty="0" smtClean="0"/>
              <a:t>Community </a:t>
            </a:r>
            <a:r>
              <a:rPr lang="en-US" sz="1600" dirty="0"/>
              <a:t>health centers</a:t>
            </a:r>
          </a:p>
          <a:p>
            <a:pPr>
              <a:buFont typeface="Arial" panose="020B0604020202020204" pitchFamily="34" charset="0"/>
              <a:buChar char="•"/>
            </a:pPr>
            <a:r>
              <a:rPr lang="en-US" sz="1600" dirty="0" smtClean="0"/>
              <a:t>Physician </a:t>
            </a:r>
            <a:r>
              <a:rPr lang="en-US" sz="1600" dirty="0"/>
              <a:t>practices and clinics</a:t>
            </a:r>
          </a:p>
          <a:p>
            <a:pPr>
              <a:buFont typeface="Arial" panose="020B0604020202020204" pitchFamily="34" charset="0"/>
              <a:buChar char="•"/>
            </a:pPr>
            <a:r>
              <a:rPr lang="en-US" sz="1600" dirty="0" smtClean="0"/>
              <a:t>Health </a:t>
            </a:r>
            <a:r>
              <a:rPr lang="en-US" sz="1600" dirty="0"/>
              <a:t>care agencies within federal and state government</a:t>
            </a:r>
          </a:p>
          <a:p>
            <a:pPr>
              <a:buFont typeface="Arial" panose="020B0604020202020204" pitchFamily="34" charset="0"/>
              <a:buChar char="•"/>
            </a:pPr>
            <a:r>
              <a:rPr lang="en-US" sz="1600" dirty="0" smtClean="0"/>
              <a:t>Health </a:t>
            </a:r>
            <a:r>
              <a:rPr lang="en-US" sz="1600" dirty="0"/>
              <a:t>information technology system vendors</a:t>
            </a:r>
          </a:p>
          <a:p>
            <a:pPr>
              <a:buFont typeface="Arial" panose="020B0604020202020204" pitchFamily="34" charset="0"/>
              <a:buChar char="•"/>
            </a:pPr>
            <a:r>
              <a:rPr lang="en-US" sz="1600" dirty="0" smtClean="0"/>
              <a:t>eHealth </a:t>
            </a:r>
            <a:r>
              <a:rPr lang="en-US" sz="1600" dirty="0"/>
              <a:t>companies</a:t>
            </a:r>
          </a:p>
          <a:p>
            <a:pPr>
              <a:buFont typeface="Arial" panose="020B0604020202020204" pitchFamily="34" charset="0"/>
              <a:buChar char="•"/>
            </a:pPr>
            <a:r>
              <a:rPr lang="en-US" sz="1600" dirty="0" smtClean="0"/>
              <a:t>Health </a:t>
            </a:r>
            <a:r>
              <a:rPr lang="en-US" sz="1600" dirty="0"/>
              <a:t>insurance companies</a:t>
            </a:r>
          </a:p>
          <a:p>
            <a:pPr>
              <a:buFont typeface="Arial" panose="020B0604020202020204" pitchFamily="34" charset="0"/>
              <a:buChar char="•"/>
            </a:pPr>
            <a:r>
              <a:rPr lang="en-US" sz="1600" dirty="0" smtClean="0"/>
              <a:t>Pharmaceutical </a:t>
            </a:r>
            <a:r>
              <a:rPr lang="en-US" sz="1600" dirty="0"/>
              <a:t>companies</a:t>
            </a:r>
          </a:p>
          <a:p>
            <a:pPr>
              <a:buFont typeface="Arial" panose="020B0604020202020204" pitchFamily="34" charset="0"/>
              <a:buChar char="•"/>
            </a:pPr>
            <a:r>
              <a:rPr lang="en-US" sz="1600" dirty="0" smtClean="0"/>
              <a:t>Academic </a:t>
            </a:r>
            <a:r>
              <a:rPr lang="en-US" sz="1600" dirty="0"/>
              <a:t>institutions</a:t>
            </a:r>
          </a:p>
          <a:p>
            <a:pPr>
              <a:buFont typeface="Arial" panose="020B0604020202020204" pitchFamily="34" charset="0"/>
              <a:buChar char="•"/>
            </a:pPr>
            <a:r>
              <a:rPr lang="en-US" sz="1600" dirty="0" smtClean="0"/>
              <a:t>Consulting </a:t>
            </a:r>
            <a:r>
              <a:rPr lang="en-US" sz="1600" dirty="0"/>
              <a:t>services</a:t>
            </a:r>
          </a:p>
          <a:p>
            <a:pPr>
              <a:buFont typeface="Arial" panose="020B0604020202020204" pitchFamily="34" charset="0"/>
              <a:buChar char="•"/>
            </a:pPr>
            <a:endParaRPr lang="en-US" sz="1600" dirty="0"/>
          </a:p>
        </p:txBody>
      </p:sp>
      <p:sp>
        <p:nvSpPr>
          <p:cNvPr id="2" name="Title 1"/>
          <p:cNvSpPr>
            <a:spLocks noGrp="1"/>
          </p:cNvSpPr>
          <p:nvPr>
            <p:ph type="title"/>
          </p:nvPr>
        </p:nvSpPr>
        <p:spPr>
          <a:xfrm>
            <a:off x="228600" y="609600"/>
            <a:ext cx="8686800" cy="762000"/>
          </a:xfrm>
        </p:spPr>
        <p:txBody>
          <a:bodyPr/>
          <a:lstStyle/>
          <a:p>
            <a:r>
              <a:rPr lang="en-US" dirty="0" smtClean="0"/>
              <a:t>Careers in Biomedical Informatics</a:t>
            </a:r>
            <a:endParaRPr lang="en-US" dirty="0"/>
          </a:p>
        </p:txBody>
      </p:sp>
      <p:sp>
        <p:nvSpPr>
          <p:cNvPr id="6" name="TextBox 5"/>
          <p:cNvSpPr txBox="1"/>
          <p:nvPr/>
        </p:nvSpPr>
        <p:spPr>
          <a:xfrm>
            <a:off x="584200" y="1244025"/>
            <a:ext cx="6340197" cy="523220"/>
          </a:xfrm>
          <a:prstGeom prst="rect">
            <a:avLst/>
          </a:prstGeom>
          <a:noFill/>
        </p:spPr>
        <p:txBody>
          <a:bodyPr wrap="none" rtlCol="0">
            <a:spAutoFit/>
          </a:bodyPr>
          <a:lstStyle/>
          <a:p>
            <a:pPr algn="l"/>
            <a:r>
              <a:rPr lang="en-US" sz="2800" u="sng" dirty="0" smtClean="0">
                <a:solidFill>
                  <a:schemeClr val="bg1"/>
                </a:solidFill>
              </a:rPr>
              <a:t>Positions</a:t>
            </a:r>
            <a:r>
              <a:rPr lang="en-US" sz="2800" dirty="0" smtClean="0">
                <a:solidFill>
                  <a:schemeClr val="bg1"/>
                </a:solidFill>
              </a:rPr>
              <a:t>			        </a:t>
            </a:r>
            <a:r>
              <a:rPr lang="en-US" sz="2800" u="sng" dirty="0" smtClean="0">
                <a:solidFill>
                  <a:schemeClr val="bg1"/>
                </a:solidFill>
              </a:rPr>
              <a:t>Employers</a:t>
            </a:r>
            <a:endParaRPr lang="en-US" sz="2800" u="sng" dirty="0">
              <a:solidFill>
                <a:schemeClr val="bg1"/>
              </a:solidFill>
            </a:endParaRPr>
          </a:p>
        </p:txBody>
      </p:sp>
    </p:spTree>
    <p:extLst>
      <p:ext uri="{BB962C8B-B14F-4D97-AF65-F5344CB8AC3E}">
        <p14:creationId xmlns:p14="http://schemas.microsoft.com/office/powerpoint/2010/main" val="1641574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762000"/>
          </a:xfrm>
        </p:spPr>
        <p:txBody>
          <a:bodyPr/>
          <a:lstStyle/>
          <a:p>
            <a:r>
              <a:rPr lang="en-US" dirty="0" smtClean="0"/>
              <a:t>HIMMS Conferences</a:t>
            </a:r>
            <a:endParaRPr lang="en-US" dirty="0"/>
          </a:p>
        </p:txBody>
      </p:sp>
      <p:pic>
        <p:nvPicPr>
          <p:cNvPr id="4" name="Picture 3"/>
          <p:cNvPicPr>
            <a:picLocks noChangeAspect="1"/>
          </p:cNvPicPr>
          <p:nvPr/>
        </p:nvPicPr>
        <p:blipFill>
          <a:blip r:embed="rId2"/>
          <a:stretch>
            <a:fillRect/>
          </a:stretch>
        </p:blipFill>
        <p:spPr>
          <a:xfrm>
            <a:off x="5079" y="1524001"/>
            <a:ext cx="9135001" cy="5334000"/>
          </a:xfrm>
          <a:prstGeom prst="rect">
            <a:avLst/>
          </a:prstGeom>
        </p:spPr>
      </p:pic>
      <p:sp>
        <p:nvSpPr>
          <p:cNvPr id="5" name="Rectangle 4"/>
          <p:cNvSpPr/>
          <p:nvPr/>
        </p:nvSpPr>
        <p:spPr>
          <a:xfrm>
            <a:off x="15240" y="1247001"/>
            <a:ext cx="9104744" cy="276999"/>
          </a:xfrm>
          <a:prstGeom prst="rect">
            <a:avLst/>
          </a:prstGeom>
        </p:spPr>
        <p:txBody>
          <a:bodyPr wrap="square">
            <a:spAutoFit/>
          </a:bodyPr>
          <a:lstStyle/>
          <a:p>
            <a:pPr algn="r"/>
            <a:r>
              <a:rPr lang="en-US" sz="1200" dirty="0">
                <a:solidFill>
                  <a:schemeClr val="bg1"/>
                </a:solidFill>
              </a:rPr>
              <a:t>http://</a:t>
            </a:r>
            <a:r>
              <a:rPr lang="en-US" sz="1200" dirty="0" smtClean="0">
                <a:solidFill>
                  <a:schemeClr val="bg1"/>
                </a:solidFill>
              </a:rPr>
              <a:t>www.orlandosentinel.com/health/os-pictures-himss-healthcare-information-technology-conference-140224,0,1443512.photogallery</a:t>
            </a:r>
            <a:endParaRPr lang="en-US" sz="1200" dirty="0">
              <a:solidFill>
                <a:schemeClr val="bg1"/>
              </a:solidFill>
            </a:endParaRPr>
          </a:p>
        </p:txBody>
      </p:sp>
    </p:spTree>
    <p:extLst>
      <p:ext uri="{BB962C8B-B14F-4D97-AF65-F5344CB8AC3E}">
        <p14:creationId xmlns:p14="http://schemas.microsoft.com/office/powerpoint/2010/main" val="17978839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609600"/>
            <a:ext cx="9144000" cy="6248400"/>
          </a:xfrm>
          <a:prstGeom prst="rect">
            <a:avLst/>
          </a:prstGeom>
        </p:spPr>
      </p:pic>
      <p:sp>
        <p:nvSpPr>
          <p:cNvPr id="5" name="TextBox 4"/>
          <p:cNvSpPr txBox="1"/>
          <p:nvPr/>
        </p:nvSpPr>
        <p:spPr>
          <a:xfrm>
            <a:off x="7402088" y="6172200"/>
            <a:ext cx="1665712" cy="584775"/>
          </a:xfrm>
          <a:prstGeom prst="rect">
            <a:avLst/>
          </a:prstGeom>
          <a:noFill/>
        </p:spPr>
        <p:txBody>
          <a:bodyPr wrap="none" rtlCol="0">
            <a:spAutoFit/>
          </a:bodyPr>
          <a:lstStyle/>
          <a:p>
            <a:r>
              <a:rPr lang="en-US" sz="1600" dirty="0" smtClean="0"/>
              <a:t>Sept 11</a:t>
            </a:r>
            <a:r>
              <a:rPr lang="en-US" sz="1600" dirty="0" smtClean="0"/>
              <a:t>, 2019</a:t>
            </a:r>
          </a:p>
          <a:p>
            <a:r>
              <a:rPr lang="en-US" sz="1600" dirty="0" smtClean="0"/>
              <a:t>www.indeed.com</a:t>
            </a:r>
            <a:endParaRPr lang="en-US" sz="1600" dirty="0"/>
          </a:p>
        </p:txBody>
      </p:sp>
    </p:spTree>
    <p:extLst>
      <p:ext uri="{BB962C8B-B14F-4D97-AF65-F5344CB8AC3E}">
        <p14:creationId xmlns:p14="http://schemas.microsoft.com/office/powerpoint/2010/main" val="9044311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Positions &amp; salaries going up dramatically !</a:t>
            </a:r>
            <a:endParaRPr lang="en-US" dirty="0"/>
          </a:p>
        </p:txBody>
      </p:sp>
      <p:sp>
        <p:nvSpPr>
          <p:cNvPr id="3" name="Content Placeholder 2"/>
          <p:cNvSpPr>
            <a:spLocks noGrp="1"/>
          </p:cNvSpPr>
          <p:nvPr>
            <p:ph idx="1"/>
          </p:nvPr>
        </p:nvSpPr>
        <p:spPr>
          <a:xfrm>
            <a:off x="228600" y="1447800"/>
            <a:ext cx="8686800" cy="4953000"/>
          </a:xfrm>
        </p:spPr>
        <p:txBody>
          <a:bodyPr/>
          <a:lstStyle/>
          <a:p>
            <a:r>
              <a:rPr lang="en-US" dirty="0" smtClean="0"/>
              <a:t>                        Nov 2017</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	</a:t>
            </a:r>
            <a:r>
              <a:rPr lang="en-US" dirty="0" smtClean="0"/>
              <a:t>	</a:t>
            </a:r>
            <a:r>
              <a:rPr lang="en-US" dirty="0"/>
              <a:t>	</a:t>
            </a:r>
            <a:r>
              <a:rPr lang="en-US" dirty="0"/>
              <a:t> </a:t>
            </a:r>
            <a:r>
              <a:rPr lang="en-US" dirty="0" smtClean="0"/>
              <a:t>     		</a:t>
            </a:r>
            <a:r>
              <a:rPr lang="en-US" dirty="0" smtClean="0"/>
              <a:t>Sept 2019</a:t>
            </a:r>
            <a:endParaRPr lang="en-US" dirty="0"/>
          </a:p>
        </p:txBody>
      </p:sp>
      <p:pic>
        <p:nvPicPr>
          <p:cNvPr id="4" name="Picture 3"/>
          <p:cNvPicPr>
            <a:picLocks noChangeAspect="1"/>
          </p:cNvPicPr>
          <p:nvPr/>
        </p:nvPicPr>
        <p:blipFill>
          <a:blip r:embed="rId2"/>
          <a:stretch>
            <a:fillRect/>
          </a:stretch>
        </p:blipFill>
        <p:spPr>
          <a:xfrm>
            <a:off x="241300" y="1522257"/>
            <a:ext cx="1981200" cy="4804086"/>
          </a:xfrm>
          <a:prstGeom prst="rect">
            <a:avLst/>
          </a:prstGeom>
        </p:spPr>
      </p:pic>
      <p:sp>
        <p:nvSpPr>
          <p:cNvPr id="6" name="Right Arrow 5"/>
          <p:cNvSpPr/>
          <p:nvPr/>
        </p:nvSpPr>
        <p:spPr bwMode="auto">
          <a:xfrm>
            <a:off x="3962400" y="5755804"/>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ight Arrow 6"/>
          <p:cNvSpPr/>
          <p:nvPr/>
        </p:nvSpPr>
        <p:spPr bwMode="auto">
          <a:xfrm flipH="1">
            <a:off x="2362200" y="18288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pic>
        <p:nvPicPr>
          <p:cNvPr id="9" name="Picture 8"/>
          <p:cNvPicPr>
            <a:picLocks noChangeAspect="1"/>
          </p:cNvPicPr>
          <p:nvPr/>
        </p:nvPicPr>
        <p:blipFill>
          <a:blip r:embed="rId3"/>
          <a:stretch>
            <a:fillRect/>
          </a:stretch>
        </p:blipFill>
        <p:spPr>
          <a:xfrm>
            <a:off x="5410200" y="1642582"/>
            <a:ext cx="1676400" cy="4616970"/>
          </a:xfrm>
          <a:prstGeom prst="rect">
            <a:avLst/>
          </a:prstGeom>
        </p:spPr>
      </p:pic>
    </p:spTree>
    <p:extLst>
      <p:ext uri="{BB962C8B-B14F-4D97-AF65-F5344CB8AC3E}">
        <p14:creationId xmlns:p14="http://schemas.microsoft.com/office/powerpoint/2010/main" val="41065321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BMI positions New York State</a:t>
            </a:r>
            <a:endParaRPr lang="en-US" dirty="0"/>
          </a:p>
        </p:txBody>
      </p:sp>
      <p:pic>
        <p:nvPicPr>
          <p:cNvPr id="4" name="Picture 3"/>
          <p:cNvPicPr>
            <a:picLocks noChangeAspect="1"/>
          </p:cNvPicPr>
          <p:nvPr/>
        </p:nvPicPr>
        <p:blipFill>
          <a:blip r:embed="rId2"/>
          <a:stretch>
            <a:fillRect/>
          </a:stretch>
        </p:blipFill>
        <p:spPr>
          <a:xfrm>
            <a:off x="381000" y="1644127"/>
            <a:ext cx="1666875" cy="4781550"/>
          </a:xfrm>
          <a:prstGeom prst="rect">
            <a:avLst/>
          </a:prstGeom>
        </p:spPr>
      </p:pic>
      <p:sp>
        <p:nvSpPr>
          <p:cNvPr id="6" name="Content Placeholder 2"/>
          <p:cNvSpPr>
            <a:spLocks noGrp="1"/>
          </p:cNvSpPr>
          <p:nvPr>
            <p:ph idx="1"/>
          </p:nvPr>
        </p:nvSpPr>
        <p:spPr>
          <a:xfrm>
            <a:off x="228600" y="1447800"/>
            <a:ext cx="8686800" cy="4953000"/>
          </a:xfrm>
        </p:spPr>
        <p:txBody>
          <a:bodyPr/>
          <a:lstStyle/>
          <a:p>
            <a:r>
              <a:rPr lang="en-US" dirty="0" smtClean="0"/>
              <a:t>                        Nov 2017</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	</a:t>
            </a:r>
            <a:r>
              <a:rPr lang="en-US" dirty="0" smtClean="0"/>
              <a:t>			           </a:t>
            </a:r>
            <a:r>
              <a:rPr lang="en-US" dirty="0" smtClean="0"/>
              <a:t>Sept 2019</a:t>
            </a:r>
            <a:endParaRPr lang="en-US" dirty="0"/>
          </a:p>
        </p:txBody>
      </p:sp>
      <p:sp>
        <p:nvSpPr>
          <p:cNvPr id="7" name="Right Arrow 6"/>
          <p:cNvSpPr/>
          <p:nvPr/>
        </p:nvSpPr>
        <p:spPr bwMode="auto">
          <a:xfrm>
            <a:off x="3962400" y="57912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ight Arrow 7"/>
          <p:cNvSpPr/>
          <p:nvPr/>
        </p:nvSpPr>
        <p:spPr bwMode="auto">
          <a:xfrm flipH="1">
            <a:off x="2362200" y="18288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pic>
        <p:nvPicPr>
          <p:cNvPr id="3" name="Picture 2"/>
          <p:cNvPicPr>
            <a:picLocks noChangeAspect="1"/>
          </p:cNvPicPr>
          <p:nvPr/>
        </p:nvPicPr>
        <p:blipFill>
          <a:blip r:embed="rId3"/>
          <a:stretch>
            <a:fillRect/>
          </a:stretch>
        </p:blipFill>
        <p:spPr>
          <a:xfrm>
            <a:off x="5724525" y="1644127"/>
            <a:ext cx="1947863" cy="4723249"/>
          </a:xfrm>
          <a:prstGeom prst="rect">
            <a:avLst/>
          </a:prstGeom>
        </p:spPr>
      </p:pic>
    </p:spTree>
    <p:extLst>
      <p:ext uri="{BB962C8B-B14F-4D97-AF65-F5344CB8AC3E}">
        <p14:creationId xmlns:p14="http://schemas.microsoft.com/office/powerpoint/2010/main" val="1347755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524000"/>
            <a:ext cx="4427220" cy="4699809"/>
          </a:xfrm>
          <a:prstGeom prst="rect">
            <a:avLst/>
          </a:prstGeom>
        </p:spPr>
      </p:pic>
      <p:sp>
        <p:nvSpPr>
          <p:cNvPr id="9" name="Rectangle 8"/>
          <p:cNvSpPr/>
          <p:nvPr/>
        </p:nvSpPr>
        <p:spPr>
          <a:xfrm>
            <a:off x="4724400" y="6324600"/>
            <a:ext cx="3813810" cy="153888"/>
          </a:xfrm>
          <a:prstGeom prst="rect">
            <a:avLst/>
          </a:prstGeom>
        </p:spPr>
        <p:txBody>
          <a:bodyPr wrap="square">
            <a:spAutoFit/>
          </a:bodyPr>
          <a:lstStyle/>
          <a:p>
            <a:r>
              <a:rPr lang="en-US" sz="400" dirty="0">
                <a:solidFill>
                  <a:schemeClr val="bg1"/>
                </a:solidFill>
              </a:rPr>
              <a:t>http://painting.about.com/od/famouspainters/ig/famous-paintings/Ad-Reinhardt-.htm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9" y="1524000"/>
            <a:ext cx="3548062" cy="4718462"/>
          </a:xfrm>
          <a:prstGeom prst="rect">
            <a:avLst/>
          </a:prstGeom>
        </p:spPr>
      </p:pic>
      <p:sp>
        <p:nvSpPr>
          <p:cNvPr id="11" name="Rectangle 10"/>
          <p:cNvSpPr/>
          <p:nvPr/>
        </p:nvSpPr>
        <p:spPr>
          <a:xfrm>
            <a:off x="439738" y="6202680"/>
            <a:ext cx="3667125" cy="584775"/>
          </a:xfrm>
          <a:prstGeom prst="rect">
            <a:avLst/>
          </a:prstGeom>
        </p:spPr>
        <p:txBody>
          <a:bodyPr wrap="square">
            <a:spAutoFit/>
          </a:bodyPr>
          <a:lstStyle/>
          <a:p>
            <a:r>
              <a:rPr lang="en-US" sz="1200" dirty="0" smtClean="0">
                <a:solidFill>
                  <a:schemeClr val="bg1"/>
                </a:solidFill>
              </a:rPr>
              <a:t>Nov 13, 2017: https</a:t>
            </a:r>
            <a:r>
              <a:rPr lang="en-US" sz="1200" dirty="0">
                <a:solidFill>
                  <a:schemeClr val="bg1"/>
                </a:solidFill>
              </a:rPr>
              <a:t>://3.bp.blogspot.com/_</a:t>
            </a:r>
            <a:r>
              <a:rPr lang="en-US" sz="800" dirty="0">
                <a:solidFill>
                  <a:schemeClr val="bg1"/>
                </a:solidFill>
              </a:rPr>
              <a:t>FuYHZ06Yub8/S7OgCrNfIBI/AAAAAAAACsc/a0547FtS47s/s1600/confused-face2.jpg</a:t>
            </a:r>
          </a:p>
        </p:txBody>
      </p:sp>
    </p:spTree>
    <p:extLst>
      <p:ext uri="{BB962C8B-B14F-4D97-AF65-F5344CB8AC3E}">
        <p14:creationId xmlns:p14="http://schemas.microsoft.com/office/powerpoint/2010/main" val="14868848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886450" y="794731"/>
            <a:ext cx="2260538" cy="996810"/>
          </a:xfrm>
          <a:prstGeom prst="rect">
            <a:avLst/>
          </a:prstGeom>
        </p:spPr>
      </p:pic>
      <p:pic>
        <p:nvPicPr>
          <p:cNvPr id="4099" name="Picture 3" descr="dem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029200"/>
            <a:ext cx="1038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078" y="4913244"/>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5"/>
          <p:cNvGrpSpPr>
            <a:grpSpLocks/>
          </p:cNvGrpSpPr>
          <p:nvPr/>
        </p:nvGrpSpPr>
        <p:grpSpPr bwMode="auto">
          <a:xfrm>
            <a:off x="304800" y="2133600"/>
            <a:ext cx="996950" cy="1219200"/>
            <a:chOff x="2736" y="1344"/>
            <a:chExt cx="724" cy="941"/>
          </a:xfrm>
        </p:grpSpPr>
        <p:sp>
          <p:nvSpPr>
            <p:cNvPr id="4130" name="Rectangle 6"/>
            <p:cNvSpPr>
              <a:spLocks noChangeArrowheads="1"/>
            </p:cNvSpPr>
            <p:nvPr/>
          </p:nvSpPr>
          <p:spPr bwMode="auto">
            <a:xfrm>
              <a:off x="2736" y="1344"/>
              <a:ext cx="720" cy="912"/>
            </a:xfrm>
            <a:prstGeom prst="rect">
              <a:avLst/>
            </a:prstGeom>
            <a:solidFill>
              <a:schemeClr val="folHlink"/>
            </a:solidFill>
            <a:ln w="9525">
              <a:solidFill>
                <a:schemeClr val="hlink"/>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pic>
          <p:nvPicPr>
            <p:cNvPr id="4131" name="Picture 7" descr="aristo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 y="1344"/>
              <a:ext cx="72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8" descr="HIPPOCRATES">
            <a:hlinkClick r:id="rId8"/>
          </p:cNvPr>
          <p:cNvPicPr>
            <a:picLocks noChangeAspect="1" noChangeArrowheads="1"/>
          </p:cNvPicPr>
          <p:nvPr/>
        </p:nvPicPr>
        <p:blipFill>
          <a:blip r:embed="rId9">
            <a:lum bright="14000"/>
            <a:extLst>
              <a:ext uri="{28A0092B-C50C-407E-A947-70E740481C1C}">
                <a14:useLocalDpi xmlns:a14="http://schemas.microsoft.com/office/drawing/2010/main" val="0"/>
              </a:ext>
            </a:extLst>
          </a:blip>
          <a:srcRect/>
          <a:stretch>
            <a:fillRect/>
          </a:stretch>
        </p:blipFill>
        <p:spPr bwMode="auto">
          <a:xfrm>
            <a:off x="1219200" y="914400"/>
            <a:ext cx="8778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trans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4177" y="2497863"/>
            <a:ext cx="1806575" cy="754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04" name="Picture 10" descr="ceust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1014413"/>
            <a:ext cx="1041400" cy="13716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4105" name="AutoShape 11"/>
          <p:cNvSpPr>
            <a:spLocks noGrp="1" noChangeArrowheads="1"/>
          </p:cNvSpPr>
          <p:nvPr>
            <p:ph type="title"/>
          </p:nvPr>
        </p:nvSpPr>
        <p:spPr>
          <a:xfrm>
            <a:off x="3048000" y="3200400"/>
            <a:ext cx="2819400" cy="1041400"/>
          </a:xfrm>
        </p:spPr>
        <p:txBody>
          <a:bodyPr/>
          <a:lstStyle/>
          <a:p>
            <a:pPr eaLnBrk="1" hangingPunct="1"/>
            <a:r>
              <a:rPr lang="nl-BE" sz="2800" smtClean="0">
                <a:solidFill>
                  <a:schemeClr val="bg1"/>
                </a:solidFill>
              </a:rPr>
              <a:t>Short personal history</a:t>
            </a:r>
            <a:endParaRPr lang="nl-NL" sz="2800" smtClean="0">
              <a:solidFill>
                <a:schemeClr val="bg1"/>
              </a:solidFill>
            </a:endParaRPr>
          </a:p>
        </p:txBody>
      </p:sp>
      <p:grpSp>
        <p:nvGrpSpPr>
          <p:cNvPr id="4106" name="Group 12"/>
          <p:cNvGrpSpPr>
            <a:grpSpLocks/>
          </p:cNvGrpSpPr>
          <p:nvPr/>
        </p:nvGrpSpPr>
        <p:grpSpPr bwMode="auto">
          <a:xfrm>
            <a:off x="3203575" y="990600"/>
            <a:ext cx="1903413" cy="1985963"/>
            <a:chOff x="2640" y="720"/>
            <a:chExt cx="1199" cy="1251"/>
          </a:xfrm>
        </p:grpSpPr>
        <p:pic>
          <p:nvPicPr>
            <p:cNvPr id="4128" name="Picture 13" descr="cb-bab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6" y="720"/>
              <a:ext cx="65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Text Box 14"/>
            <p:cNvSpPr txBox="1">
              <a:spLocks noChangeArrowheads="1"/>
            </p:cNvSpPr>
            <p:nvPr/>
          </p:nvSpPr>
          <p:spPr bwMode="auto">
            <a:xfrm>
              <a:off x="2640" y="1680"/>
              <a:ext cx="1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rgbClr val="FFFF00"/>
                  </a:solidFill>
                  <a:cs typeface="Times New Roman" panose="02020603050405020304" pitchFamily="18" charset="0"/>
                </a:rPr>
                <a:t>  1959     -      </a:t>
              </a:r>
              <a:endParaRPr lang="nl-NL" dirty="0">
                <a:solidFill>
                  <a:srgbClr val="FFFF00"/>
                </a:solidFill>
                <a:cs typeface="Times New Roman" panose="02020603050405020304" pitchFamily="18" charset="0"/>
              </a:endParaRPr>
            </a:p>
          </p:txBody>
        </p:sp>
      </p:grpSp>
      <p:pic>
        <p:nvPicPr>
          <p:cNvPr id="4107" name="Picture 15" descr="Bikit (2938 byt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743200"/>
            <a:ext cx="1447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Rami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114800"/>
            <a:ext cx="1447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ogosmal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5486400"/>
            <a:ext cx="152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18"/>
          <p:cNvGraphicFramePr>
            <a:graphicFrameLocks noChangeAspect="1"/>
          </p:cNvGraphicFramePr>
          <p:nvPr>
            <p:extLst/>
          </p:nvPr>
        </p:nvGraphicFramePr>
        <p:xfrm>
          <a:off x="4724400" y="5105400"/>
          <a:ext cx="1143000" cy="577850"/>
        </p:xfrm>
        <a:graphic>
          <a:graphicData uri="http://schemas.openxmlformats.org/presentationml/2006/ole">
            <mc:AlternateContent xmlns:mc="http://schemas.openxmlformats.org/markup-compatibility/2006">
              <mc:Choice xmlns:v="urn:schemas-microsoft-com:vml" Requires="v">
                <p:oleObj spid="_x0000_s358448" name="Photo Editor-foto" r:id="rId16" imgW="809738" imgH="409632" progId="MSPhotoEd.3">
                  <p:embed/>
                </p:oleObj>
              </mc:Choice>
              <mc:Fallback>
                <p:oleObj name="Photo Editor-foto" r:id="rId16" imgW="809738" imgH="409632"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4400" y="5105400"/>
                        <a:ext cx="1143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0" name="Picture 19" descr="eco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32766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0" descr="IFOMIS 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419600"/>
            <a:ext cx="1565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21"/>
          <p:cNvSpPr txBox="1">
            <a:spLocks noChangeArrowheads="1"/>
          </p:cNvSpPr>
          <p:nvPr/>
        </p:nvSpPr>
        <p:spPr bwMode="auto">
          <a:xfrm>
            <a:off x="1981200" y="2133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1977</a:t>
            </a:r>
            <a:endParaRPr lang="nl-NL">
              <a:solidFill>
                <a:schemeClr val="bg1"/>
              </a:solidFill>
              <a:cs typeface="Times New Roman" panose="02020603050405020304" pitchFamily="18" charset="0"/>
            </a:endParaRPr>
          </a:p>
        </p:txBody>
      </p:sp>
      <p:sp>
        <p:nvSpPr>
          <p:cNvPr id="4113" name="Text Box 22"/>
          <p:cNvSpPr txBox="1">
            <a:spLocks noChangeArrowheads="1"/>
          </p:cNvSpPr>
          <p:nvPr/>
        </p:nvSpPr>
        <p:spPr bwMode="auto">
          <a:xfrm>
            <a:off x="990600" y="3581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1989</a:t>
            </a:r>
            <a:endParaRPr lang="nl-NL">
              <a:solidFill>
                <a:schemeClr val="bg1"/>
              </a:solidFill>
              <a:cs typeface="Times New Roman" panose="02020603050405020304" pitchFamily="18" charset="0"/>
            </a:endParaRPr>
          </a:p>
        </p:txBody>
      </p:sp>
      <p:sp>
        <p:nvSpPr>
          <p:cNvPr id="4114" name="Text Box 23"/>
          <p:cNvSpPr txBox="1">
            <a:spLocks noChangeArrowheads="1"/>
          </p:cNvSpPr>
          <p:nvPr/>
        </p:nvSpPr>
        <p:spPr bwMode="auto">
          <a:xfrm>
            <a:off x="1676400" y="4876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1992</a:t>
            </a:r>
            <a:endParaRPr lang="nl-NL">
              <a:solidFill>
                <a:schemeClr val="bg1"/>
              </a:solidFill>
              <a:cs typeface="Times New Roman" panose="02020603050405020304" pitchFamily="18" charset="0"/>
            </a:endParaRPr>
          </a:p>
        </p:txBody>
      </p:sp>
      <p:sp>
        <p:nvSpPr>
          <p:cNvPr id="4115" name="Text Box 24"/>
          <p:cNvSpPr txBox="1">
            <a:spLocks noChangeArrowheads="1"/>
          </p:cNvSpPr>
          <p:nvPr/>
        </p:nvSpPr>
        <p:spPr bwMode="auto">
          <a:xfrm>
            <a:off x="48006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1998</a:t>
            </a:r>
            <a:endParaRPr lang="nl-NL">
              <a:solidFill>
                <a:schemeClr val="bg1"/>
              </a:solidFill>
              <a:cs typeface="Times New Roman" panose="02020603050405020304" pitchFamily="18" charset="0"/>
            </a:endParaRPr>
          </a:p>
        </p:txBody>
      </p:sp>
      <p:sp>
        <p:nvSpPr>
          <p:cNvPr id="4116" name="Text Box 25"/>
          <p:cNvSpPr txBox="1">
            <a:spLocks noChangeArrowheads="1"/>
          </p:cNvSpPr>
          <p:nvPr/>
        </p:nvSpPr>
        <p:spPr bwMode="auto">
          <a:xfrm>
            <a:off x="6248400" y="5257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2002</a:t>
            </a:r>
            <a:endParaRPr lang="nl-NL">
              <a:solidFill>
                <a:schemeClr val="bg1"/>
              </a:solidFill>
              <a:cs typeface="Times New Roman" panose="02020603050405020304" pitchFamily="18" charset="0"/>
            </a:endParaRPr>
          </a:p>
        </p:txBody>
      </p:sp>
      <p:sp>
        <p:nvSpPr>
          <p:cNvPr id="4117" name="Text Box 26"/>
          <p:cNvSpPr txBox="1">
            <a:spLocks noChangeArrowheads="1"/>
          </p:cNvSpPr>
          <p:nvPr/>
        </p:nvSpPr>
        <p:spPr bwMode="auto">
          <a:xfrm>
            <a:off x="7543800" y="3505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2004</a:t>
            </a:r>
            <a:endParaRPr lang="nl-NL">
              <a:solidFill>
                <a:schemeClr val="bg1"/>
              </a:solidFill>
              <a:cs typeface="Times New Roman" panose="02020603050405020304" pitchFamily="18" charset="0"/>
            </a:endParaRPr>
          </a:p>
        </p:txBody>
      </p:sp>
      <p:pic>
        <p:nvPicPr>
          <p:cNvPr id="4118" name="Picture 27" descr="ru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2200" y="1371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3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48400" y="1879169"/>
            <a:ext cx="164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AutoShape 29"/>
          <p:cNvSpPr>
            <a:spLocks noChangeArrowheads="1"/>
          </p:cNvSpPr>
          <p:nvPr/>
        </p:nvSpPr>
        <p:spPr bwMode="auto">
          <a:xfrm flipV="1">
            <a:off x="609600" y="914400"/>
            <a:ext cx="8001000" cy="548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392 h 21600"/>
            </a:gdLst>
            <a:ahLst/>
            <a:cxnLst>
              <a:cxn ang="T8">
                <a:pos x="T0" y="T1"/>
              </a:cxn>
              <a:cxn ang="T9">
                <a:pos x="T2" y="T3"/>
              </a:cxn>
              <a:cxn ang="T10">
                <a:pos x="T4" y="T5"/>
              </a:cxn>
              <a:cxn ang="T11">
                <a:pos x="T6" y="T7"/>
              </a:cxn>
            </a:cxnLst>
            <a:rect l="T12" t="T13" r="T14" b="T15"/>
            <a:pathLst>
              <a:path w="21600" h="21600">
                <a:moveTo>
                  <a:pt x="7701" y="20661"/>
                </a:moveTo>
                <a:cubicBezTo>
                  <a:pt x="3393" y="19307"/>
                  <a:pt x="463" y="15315"/>
                  <a:pt x="463" y="10800"/>
                </a:cubicBezTo>
                <a:cubicBezTo>
                  <a:pt x="463" y="5091"/>
                  <a:pt x="5091" y="463"/>
                  <a:pt x="10800" y="463"/>
                </a:cubicBezTo>
                <a:cubicBezTo>
                  <a:pt x="16508" y="463"/>
                  <a:pt x="21137" y="5091"/>
                  <a:pt x="21137" y="10800"/>
                </a:cubicBezTo>
                <a:cubicBezTo>
                  <a:pt x="21137" y="15315"/>
                  <a:pt x="18206" y="19307"/>
                  <a:pt x="13898" y="20661"/>
                </a:cubicBezTo>
                <a:lnTo>
                  <a:pt x="14037" y="21103"/>
                </a:lnTo>
                <a:cubicBezTo>
                  <a:pt x="18538" y="19689"/>
                  <a:pt x="21600" y="15517"/>
                  <a:pt x="21600" y="10800"/>
                </a:cubicBezTo>
                <a:cubicBezTo>
                  <a:pt x="21600" y="4835"/>
                  <a:pt x="16764" y="0"/>
                  <a:pt x="10800" y="0"/>
                </a:cubicBezTo>
                <a:cubicBezTo>
                  <a:pt x="4835" y="0"/>
                  <a:pt x="0" y="4835"/>
                  <a:pt x="0" y="10800"/>
                </a:cubicBezTo>
                <a:cubicBezTo>
                  <a:pt x="-1" y="15517"/>
                  <a:pt x="3061" y="19689"/>
                  <a:pt x="7562" y="21103"/>
                </a:cubicBezTo>
                <a:close/>
              </a:path>
            </a:pathLst>
          </a:custGeom>
          <a:gradFill rotWithShape="0">
            <a:gsLst>
              <a:gs pos="0">
                <a:srgbClr val="66FF33"/>
              </a:gs>
              <a:gs pos="100000">
                <a:srgbClr val="FF0000"/>
              </a:gs>
            </a:gsLst>
            <a:lin ang="2700000" scaled="1"/>
          </a:gradFill>
          <a:ln w="9525">
            <a:solidFill>
              <a:schemeClr val="tx1"/>
            </a:solidFill>
            <a:miter lim="800000"/>
            <a:headEnd/>
            <a:tailEnd/>
          </a:ln>
        </p:spPr>
        <p:txBody>
          <a:bodyPr wrap="none" anchor="ctr"/>
          <a:lstStyle/>
          <a:p>
            <a:endParaRPr lang="en-US"/>
          </a:p>
        </p:txBody>
      </p:sp>
      <p:sp>
        <p:nvSpPr>
          <p:cNvPr id="4121" name="AutoShape 30"/>
          <p:cNvSpPr>
            <a:spLocks noChangeArrowheads="1"/>
          </p:cNvSpPr>
          <p:nvPr/>
        </p:nvSpPr>
        <p:spPr bwMode="auto">
          <a:xfrm rot="891021">
            <a:off x="5695950" y="1000125"/>
            <a:ext cx="381000" cy="228600"/>
          </a:xfrm>
          <a:prstGeom prst="leftArrow">
            <a:avLst>
              <a:gd name="adj1" fmla="val 50000"/>
              <a:gd name="adj2" fmla="val 41667"/>
            </a:avLst>
          </a:prstGeom>
          <a:gradFill rotWithShape="1">
            <a:gsLst>
              <a:gs pos="0">
                <a:srgbClr val="74DC3A"/>
              </a:gs>
              <a:gs pos="100000">
                <a:srgbClr val="AAE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4122" name="Text Box 31"/>
          <p:cNvSpPr txBox="1">
            <a:spLocks noChangeArrowheads="1"/>
          </p:cNvSpPr>
          <p:nvPr/>
        </p:nvSpPr>
        <p:spPr bwMode="auto">
          <a:xfrm>
            <a:off x="5447250" y="278456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2006</a:t>
            </a:r>
            <a:endParaRPr lang="nl-NL" dirty="0">
              <a:solidFill>
                <a:schemeClr val="bg1"/>
              </a:solidFill>
              <a:cs typeface="Times New Roman" panose="02020603050405020304" pitchFamily="18" charset="0"/>
            </a:endParaRPr>
          </a:p>
        </p:txBody>
      </p:sp>
      <p:pic>
        <p:nvPicPr>
          <p:cNvPr id="4123" name="Picture 32" descr="ub_blu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49584" y="2582908"/>
            <a:ext cx="838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Text Box 33"/>
          <p:cNvSpPr txBox="1">
            <a:spLocks noChangeArrowheads="1"/>
          </p:cNvSpPr>
          <p:nvPr/>
        </p:nvSpPr>
        <p:spPr bwMode="auto">
          <a:xfrm>
            <a:off x="2057400" y="6076122"/>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1993</a:t>
            </a:r>
            <a:endParaRPr lang="nl-NL" dirty="0">
              <a:solidFill>
                <a:schemeClr val="bg1"/>
              </a:solidFill>
              <a:cs typeface="Times New Roman" panose="02020603050405020304" pitchFamily="18" charset="0"/>
            </a:endParaRPr>
          </a:p>
        </p:txBody>
      </p:sp>
      <p:sp>
        <p:nvSpPr>
          <p:cNvPr id="4125" name="Text Box 34"/>
          <p:cNvSpPr txBox="1">
            <a:spLocks noChangeArrowheads="1"/>
          </p:cNvSpPr>
          <p:nvPr/>
        </p:nvSpPr>
        <p:spPr bwMode="auto">
          <a:xfrm>
            <a:off x="34290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1995</a:t>
            </a:r>
            <a:endParaRPr lang="nl-NL">
              <a:solidFill>
                <a:schemeClr val="bg1"/>
              </a:solidFill>
              <a:cs typeface="Times New Roman" panose="02020603050405020304" pitchFamily="18" charset="0"/>
            </a:endParaRPr>
          </a:p>
        </p:txBody>
      </p:sp>
      <p:pic>
        <p:nvPicPr>
          <p:cNvPr id="4126" name="Picture 35" descr="Logo PROREC-B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52800" y="50292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 name="Text Box 31"/>
          <p:cNvSpPr txBox="1">
            <a:spLocks noChangeArrowheads="1"/>
          </p:cNvSpPr>
          <p:nvPr/>
        </p:nvSpPr>
        <p:spPr bwMode="auto">
          <a:xfrm>
            <a:off x="7976535" y="1747837"/>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2012</a:t>
            </a:r>
            <a:endParaRPr lang="nl-NL" dirty="0">
              <a:solidFill>
                <a:schemeClr val="bg1"/>
              </a:solidFill>
              <a:cs typeface="Times New Roman" panose="02020603050405020304" pitchFamily="18" charset="0"/>
            </a:endParaRPr>
          </a:p>
        </p:txBody>
      </p:sp>
      <p:sp>
        <p:nvSpPr>
          <p:cNvPr id="37" name="Text Box 31"/>
          <p:cNvSpPr txBox="1">
            <a:spLocks noChangeArrowheads="1"/>
          </p:cNvSpPr>
          <p:nvPr/>
        </p:nvSpPr>
        <p:spPr bwMode="auto">
          <a:xfrm>
            <a:off x="8288338" y="101441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smtClean="0">
                <a:solidFill>
                  <a:schemeClr val="bg1"/>
                </a:solidFill>
                <a:cs typeface="Times New Roman" panose="02020603050405020304" pitchFamily="18" charset="0"/>
              </a:rPr>
              <a:t>2014</a:t>
            </a:r>
            <a:endParaRPr lang="nl-NL"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5831357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066" name="AutoShape 2"/>
          <p:cNvSpPr>
            <a:spLocks noGrp="1" noChangeArrowheads="1"/>
          </p:cNvSpPr>
          <p:nvPr>
            <p:ph type="title"/>
          </p:nvPr>
        </p:nvSpPr>
        <p:spPr>
          <a:xfrm>
            <a:off x="255588" y="609600"/>
            <a:ext cx="8632825" cy="631825"/>
          </a:xfrm>
        </p:spPr>
        <p:txBody>
          <a:bodyPr/>
          <a:lstStyle/>
          <a:p>
            <a:r>
              <a:rPr lang="en-US" dirty="0"/>
              <a:t>A trajectory of mixes and mingles …</a:t>
            </a:r>
          </a:p>
        </p:txBody>
      </p:sp>
      <p:grpSp>
        <p:nvGrpSpPr>
          <p:cNvPr id="2136067" name="Group 3"/>
          <p:cNvGrpSpPr>
            <a:grpSpLocks/>
          </p:cNvGrpSpPr>
          <p:nvPr/>
        </p:nvGrpSpPr>
        <p:grpSpPr bwMode="auto">
          <a:xfrm>
            <a:off x="1538288" y="3203575"/>
            <a:ext cx="7481887" cy="3143250"/>
            <a:chOff x="969" y="2256"/>
            <a:chExt cx="4713" cy="1980"/>
          </a:xfrm>
        </p:grpSpPr>
        <p:sp>
          <p:nvSpPr>
            <p:cNvPr id="2136068" name="Text Box 4"/>
            <p:cNvSpPr txBox="1">
              <a:spLocks noChangeArrowheads="1"/>
            </p:cNvSpPr>
            <p:nvPr/>
          </p:nvSpPr>
          <p:spPr bwMode="auto">
            <a:xfrm>
              <a:off x="1174" y="3999"/>
              <a:ext cx="586"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Biology</a:t>
              </a:r>
            </a:p>
          </p:txBody>
        </p:sp>
        <p:grpSp>
          <p:nvGrpSpPr>
            <p:cNvPr id="2136069" name="Group 5"/>
            <p:cNvGrpSpPr>
              <a:grpSpLocks/>
            </p:cNvGrpSpPr>
            <p:nvPr/>
          </p:nvGrpSpPr>
          <p:grpSpPr bwMode="auto">
            <a:xfrm>
              <a:off x="969" y="2256"/>
              <a:ext cx="4713" cy="1980"/>
              <a:chOff x="969" y="2256"/>
              <a:chExt cx="4713" cy="1980"/>
            </a:xfrm>
          </p:grpSpPr>
          <p:sp>
            <p:nvSpPr>
              <p:cNvPr id="2136070" name="Rectangle 6"/>
              <p:cNvSpPr>
                <a:spLocks noChangeArrowheads="1"/>
              </p:cNvSpPr>
              <p:nvPr/>
            </p:nvSpPr>
            <p:spPr bwMode="auto">
              <a:xfrm>
                <a:off x="4080" y="2256"/>
                <a:ext cx="1248" cy="1296"/>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6071" name="Text Box 7"/>
              <p:cNvSpPr txBox="1">
                <a:spLocks noChangeArrowheads="1"/>
              </p:cNvSpPr>
              <p:nvPr/>
            </p:nvSpPr>
            <p:spPr bwMode="auto">
              <a:xfrm>
                <a:off x="1830" y="2976"/>
                <a:ext cx="954" cy="410"/>
              </a:xfrm>
              <a:prstGeom prst="rect">
                <a:avLst/>
              </a:prstGeom>
              <a:gradFill rotWithShape="1">
                <a:gsLst>
                  <a:gs pos="0">
                    <a:srgbClr val="FF6600"/>
                  </a:gs>
                  <a:gs pos="100000">
                    <a:schemeClr val="accent2"/>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Translational</a:t>
                </a:r>
              </a:p>
              <a:p>
                <a:r>
                  <a:rPr lang="en-US" sz="1800">
                    <a:solidFill>
                      <a:schemeClr val="bg1"/>
                    </a:solidFill>
                  </a:rPr>
                  <a:t>Research</a:t>
                </a:r>
              </a:p>
            </p:txBody>
          </p:sp>
          <p:sp>
            <p:nvSpPr>
              <p:cNvPr id="2136072" name="Text Box 8"/>
              <p:cNvSpPr txBox="1">
                <a:spLocks noChangeArrowheads="1"/>
              </p:cNvSpPr>
              <p:nvPr/>
            </p:nvSpPr>
            <p:spPr bwMode="auto">
              <a:xfrm>
                <a:off x="4848"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Defense &amp;</a:t>
                </a:r>
              </a:p>
              <a:p>
                <a:r>
                  <a:rPr lang="en-US" sz="1800">
                    <a:solidFill>
                      <a:schemeClr val="bg1"/>
                    </a:solidFill>
                  </a:rPr>
                  <a:t>Intelligence</a:t>
                </a:r>
              </a:p>
            </p:txBody>
          </p:sp>
          <p:sp>
            <p:nvSpPr>
              <p:cNvPr id="2136073" name="Text Box 9"/>
              <p:cNvSpPr txBox="1">
                <a:spLocks noChangeArrowheads="1"/>
              </p:cNvSpPr>
              <p:nvPr/>
            </p:nvSpPr>
            <p:spPr bwMode="auto">
              <a:xfrm>
                <a:off x="2350" y="3999"/>
                <a:ext cx="101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Pharmacology</a:t>
                </a:r>
              </a:p>
            </p:txBody>
          </p:sp>
          <p:sp>
            <p:nvSpPr>
              <p:cNvPr id="2136074" name="Text Box 10"/>
              <p:cNvSpPr txBox="1">
                <a:spLocks noChangeArrowheads="1"/>
              </p:cNvSpPr>
              <p:nvPr/>
            </p:nvSpPr>
            <p:spPr bwMode="auto">
              <a:xfrm>
                <a:off x="2196" y="3552"/>
                <a:ext cx="1322"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Pharmacogenomics</a:t>
                </a:r>
              </a:p>
            </p:txBody>
          </p:sp>
          <p:sp>
            <p:nvSpPr>
              <p:cNvPr id="2136075" name="Text Box 11"/>
              <p:cNvSpPr txBox="1">
                <a:spLocks noChangeArrowheads="1"/>
              </p:cNvSpPr>
              <p:nvPr/>
            </p:nvSpPr>
            <p:spPr bwMode="auto">
              <a:xfrm>
                <a:off x="3792"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Performing</a:t>
                </a:r>
              </a:p>
              <a:p>
                <a:r>
                  <a:rPr lang="en-US" sz="1800">
                    <a:solidFill>
                      <a:schemeClr val="bg1"/>
                    </a:solidFill>
                  </a:rPr>
                  <a:t>Arts</a:t>
                </a:r>
              </a:p>
            </p:txBody>
          </p:sp>
          <p:cxnSp>
            <p:nvCxnSpPr>
              <p:cNvPr id="2136076" name="AutoShape 12"/>
              <p:cNvCxnSpPr>
                <a:cxnSpLocks noChangeShapeType="1"/>
                <a:stCxn id="2136095" idx="0"/>
                <a:endCxn id="2136071" idx="1"/>
              </p:cNvCxnSpPr>
              <p:nvPr/>
            </p:nvCxnSpPr>
            <p:spPr bwMode="auto">
              <a:xfrm flipV="1">
                <a:off x="969" y="3181"/>
                <a:ext cx="861" cy="37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7" name="AutoShape 13"/>
              <p:cNvCxnSpPr>
                <a:cxnSpLocks noChangeShapeType="1"/>
                <a:stCxn id="2136068" idx="0"/>
                <a:endCxn id="2136071" idx="2"/>
              </p:cNvCxnSpPr>
              <p:nvPr/>
            </p:nvCxnSpPr>
            <p:spPr bwMode="auto">
              <a:xfrm flipV="1">
                <a:off x="1467" y="3386"/>
                <a:ext cx="840" cy="61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8" name="AutoShape 14"/>
              <p:cNvCxnSpPr>
                <a:cxnSpLocks noChangeShapeType="1"/>
                <a:stCxn id="2136068" idx="0"/>
                <a:endCxn id="2136074" idx="1"/>
              </p:cNvCxnSpPr>
              <p:nvPr/>
            </p:nvCxnSpPr>
            <p:spPr bwMode="auto">
              <a:xfrm flipV="1">
                <a:off x="1467" y="3671"/>
                <a:ext cx="729" cy="32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9" name="AutoShape 15"/>
              <p:cNvCxnSpPr>
                <a:cxnSpLocks noChangeShapeType="1"/>
                <a:stCxn id="2136073" idx="0"/>
                <a:endCxn id="2136074" idx="2"/>
              </p:cNvCxnSpPr>
              <p:nvPr/>
            </p:nvCxnSpPr>
            <p:spPr bwMode="auto">
              <a:xfrm flipV="1">
                <a:off x="2855" y="3789"/>
                <a:ext cx="2" cy="21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0" name="AutoShape 16"/>
              <p:cNvCxnSpPr>
                <a:cxnSpLocks noChangeShapeType="1"/>
                <a:stCxn id="2136070" idx="1"/>
                <a:endCxn id="2136071" idx="3"/>
              </p:cNvCxnSpPr>
              <p:nvPr/>
            </p:nvCxnSpPr>
            <p:spPr bwMode="auto">
              <a:xfrm flipH="1">
                <a:off x="2784" y="2904"/>
                <a:ext cx="1296" cy="27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1" name="AutoShape 17"/>
              <p:cNvCxnSpPr>
                <a:cxnSpLocks noChangeShapeType="1"/>
                <a:stCxn id="2136070" idx="1"/>
                <a:endCxn id="2136074" idx="0"/>
              </p:cNvCxnSpPr>
              <p:nvPr/>
            </p:nvCxnSpPr>
            <p:spPr bwMode="auto">
              <a:xfrm flipH="1">
                <a:off x="2857" y="2904"/>
                <a:ext cx="1223" cy="64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2" name="AutoShape 18"/>
              <p:cNvCxnSpPr>
                <a:cxnSpLocks noChangeShapeType="1"/>
                <a:stCxn id="2136070" idx="2"/>
                <a:endCxn id="2136075" idx="0"/>
              </p:cNvCxnSpPr>
              <p:nvPr/>
            </p:nvCxnSpPr>
            <p:spPr bwMode="auto">
              <a:xfrm flipH="1">
                <a:off x="4209" y="3552"/>
                <a:ext cx="495"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3" name="AutoShape 19"/>
              <p:cNvCxnSpPr>
                <a:cxnSpLocks noChangeShapeType="1"/>
                <a:stCxn id="2136070" idx="2"/>
                <a:endCxn id="2136072" idx="0"/>
              </p:cNvCxnSpPr>
              <p:nvPr/>
            </p:nvCxnSpPr>
            <p:spPr bwMode="auto">
              <a:xfrm>
                <a:off x="4704" y="3552"/>
                <a:ext cx="561"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136084" name="Group 20"/>
          <p:cNvGrpSpPr>
            <a:grpSpLocks/>
          </p:cNvGrpSpPr>
          <p:nvPr/>
        </p:nvGrpSpPr>
        <p:grpSpPr bwMode="auto">
          <a:xfrm>
            <a:off x="1049338" y="2016125"/>
            <a:ext cx="4332287" cy="3244849"/>
            <a:chOff x="661" y="1508"/>
            <a:chExt cx="2729" cy="2044"/>
          </a:xfrm>
        </p:grpSpPr>
        <p:sp>
          <p:nvSpPr>
            <p:cNvPr id="2136085" name="Text Box 21"/>
            <p:cNvSpPr txBox="1">
              <a:spLocks noChangeArrowheads="1"/>
            </p:cNvSpPr>
            <p:nvPr/>
          </p:nvSpPr>
          <p:spPr bwMode="auto">
            <a:xfrm>
              <a:off x="1920" y="1584"/>
              <a:ext cx="79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Linguistics</a:t>
              </a:r>
            </a:p>
          </p:txBody>
        </p:sp>
        <p:sp>
          <p:nvSpPr>
            <p:cNvPr id="2136086" name="Text Box 22"/>
            <p:cNvSpPr txBox="1">
              <a:spLocks noChangeArrowheads="1"/>
            </p:cNvSpPr>
            <p:nvPr/>
          </p:nvSpPr>
          <p:spPr bwMode="auto">
            <a:xfrm>
              <a:off x="918" y="1920"/>
              <a:ext cx="182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solidFill>
                    <a:schemeClr val="tx1"/>
                  </a:solidFill>
                </a:rPr>
                <a:t>Computational Linguistics</a:t>
              </a:r>
            </a:p>
          </p:txBody>
        </p:sp>
        <p:sp>
          <p:nvSpPr>
            <p:cNvPr id="2136087" name="Text Box 23"/>
            <p:cNvSpPr txBox="1">
              <a:spLocks noChangeArrowheads="1"/>
            </p:cNvSpPr>
            <p:nvPr/>
          </p:nvSpPr>
          <p:spPr bwMode="auto">
            <a:xfrm>
              <a:off x="987" y="2400"/>
              <a:ext cx="1686"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Medical Natural</a:t>
              </a:r>
            </a:p>
            <a:p>
              <a:r>
                <a:rPr lang="en-US" sz="1800">
                  <a:solidFill>
                    <a:schemeClr val="tx1"/>
                  </a:solidFill>
                </a:rPr>
                <a:t>Language Understanding</a:t>
              </a:r>
            </a:p>
          </p:txBody>
        </p:sp>
        <p:cxnSp>
          <p:nvCxnSpPr>
            <p:cNvPr id="2136088" name="AutoShape 24"/>
            <p:cNvCxnSpPr>
              <a:cxnSpLocks noChangeShapeType="1"/>
              <a:stCxn id="2136085" idx="1"/>
              <a:endCxn id="2136086" idx="0"/>
            </p:cNvCxnSpPr>
            <p:nvPr/>
          </p:nvCxnSpPr>
          <p:spPr bwMode="auto">
            <a:xfrm flipH="1">
              <a:off x="1830" y="1703"/>
              <a:ext cx="90" cy="21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9" name="AutoShape 25"/>
            <p:cNvCxnSpPr>
              <a:cxnSpLocks noChangeShapeType="1"/>
              <a:stCxn id="2136094" idx="2"/>
              <a:endCxn id="2136086" idx="0"/>
            </p:cNvCxnSpPr>
            <p:nvPr/>
          </p:nvCxnSpPr>
          <p:spPr bwMode="auto">
            <a:xfrm>
              <a:off x="661" y="1629"/>
              <a:ext cx="1169" cy="29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0" name="AutoShape 26"/>
            <p:cNvCxnSpPr>
              <a:cxnSpLocks noChangeShapeType="1"/>
              <a:stCxn id="2136086" idx="2"/>
              <a:endCxn id="2136087" idx="0"/>
            </p:cNvCxnSpPr>
            <p:nvPr/>
          </p:nvCxnSpPr>
          <p:spPr bwMode="auto">
            <a:xfrm>
              <a:off x="1830" y="2157"/>
              <a:ext cx="0"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1" name="AutoShape 27"/>
            <p:cNvCxnSpPr>
              <a:cxnSpLocks noChangeShapeType="1"/>
              <a:stCxn id="2136095" idx="0"/>
              <a:endCxn id="2136087" idx="2"/>
            </p:cNvCxnSpPr>
            <p:nvPr/>
          </p:nvCxnSpPr>
          <p:spPr bwMode="auto">
            <a:xfrm flipV="1">
              <a:off x="969" y="2810"/>
              <a:ext cx="861" cy="74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2" name="AutoShape 28"/>
            <p:cNvCxnSpPr>
              <a:cxnSpLocks noChangeShapeType="1"/>
              <a:stCxn id="2136096" idx="1"/>
              <a:endCxn id="2136087" idx="3"/>
            </p:cNvCxnSpPr>
            <p:nvPr/>
          </p:nvCxnSpPr>
          <p:spPr bwMode="auto">
            <a:xfrm flipH="1">
              <a:off x="2673" y="1508"/>
              <a:ext cx="717" cy="109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093" name="Group 29"/>
          <p:cNvGrpSpPr>
            <a:grpSpLocks/>
          </p:cNvGrpSpPr>
          <p:nvPr/>
        </p:nvGrpSpPr>
        <p:grpSpPr bwMode="auto">
          <a:xfrm>
            <a:off x="152400" y="1828800"/>
            <a:ext cx="8058150" cy="3808413"/>
            <a:chOff x="96" y="1390"/>
            <a:chExt cx="5076" cy="2399"/>
          </a:xfrm>
        </p:grpSpPr>
        <p:sp>
          <p:nvSpPr>
            <p:cNvPr id="2136094" name="Text Box 30"/>
            <p:cNvSpPr txBox="1">
              <a:spLocks noChangeArrowheads="1"/>
            </p:cNvSpPr>
            <p:nvPr/>
          </p:nvSpPr>
          <p:spPr bwMode="auto">
            <a:xfrm>
              <a:off x="240" y="1392"/>
              <a:ext cx="84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Informatics</a:t>
              </a:r>
            </a:p>
          </p:txBody>
        </p:sp>
        <p:sp>
          <p:nvSpPr>
            <p:cNvPr id="2136095" name="Text Box 31"/>
            <p:cNvSpPr txBox="1">
              <a:spLocks noChangeArrowheads="1"/>
            </p:cNvSpPr>
            <p:nvPr/>
          </p:nvSpPr>
          <p:spPr bwMode="auto">
            <a:xfrm>
              <a:off x="624" y="3552"/>
              <a:ext cx="69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Medicine</a:t>
              </a:r>
            </a:p>
          </p:txBody>
        </p:sp>
        <p:sp>
          <p:nvSpPr>
            <p:cNvPr id="2136096" name="Text Box 32"/>
            <p:cNvSpPr txBox="1">
              <a:spLocks noChangeArrowheads="1"/>
            </p:cNvSpPr>
            <p:nvPr/>
          </p:nvSpPr>
          <p:spPr bwMode="auto">
            <a:xfrm>
              <a:off x="3390" y="1390"/>
              <a:ext cx="178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Knowledge Representation</a:t>
              </a:r>
            </a:p>
          </p:txBody>
        </p:sp>
        <p:cxnSp>
          <p:nvCxnSpPr>
            <p:cNvPr id="2136097" name="AutoShape 33"/>
            <p:cNvCxnSpPr>
              <a:cxnSpLocks noChangeShapeType="1"/>
              <a:stCxn id="2136094" idx="3"/>
              <a:endCxn id="2136096" idx="1"/>
            </p:cNvCxnSpPr>
            <p:nvPr/>
          </p:nvCxnSpPr>
          <p:spPr bwMode="auto">
            <a:xfrm flipV="1">
              <a:off x="1082" y="1509"/>
              <a:ext cx="2308" cy="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6098" name="Text Box 34"/>
            <p:cNvSpPr txBox="1">
              <a:spLocks noChangeArrowheads="1"/>
            </p:cNvSpPr>
            <p:nvPr/>
          </p:nvSpPr>
          <p:spPr bwMode="auto">
            <a:xfrm>
              <a:off x="96" y="2880"/>
              <a:ext cx="1078"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Electronic</a:t>
              </a:r>
            </a:p>
            <a:p>
              <a:r>
                <a:rPr lang="en-US" sz="1800">
                  <a:solidFill>
                    <a:schemeClr val="tx1"/>
                  </a:solidFill>
                </a:rPr>
                <a:t>Health Records</a:t>
              </a:r>
            </a:p>
          </p:txBody>
        </p:sp>
        <p:cxnSp>
          <p:nvCxnSpPr>
            <p:cNvPr id="2136099" name="AutoShape 35"/>
            <p:cNvCxnSpPr>
              <a:cxnSpLocks noChangeShapeType="1"/>
              <a:stCxn id="2136094" idx="2"/>
              <a:endCxn id="2136098" idx="0"/>
            </p:cNvCxnSpPr>
            <p:nvPr/>
          </p:nvCxnSpPr>
          <p:spPr bwMode="auto">
            <a:xfrm flipH="1">
              <a:off x="635" y="1629"/>
              <a:ext cx="26" cy="125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0" name="AutoShape 36"/>
            <p:cNvCxnSpPr>
              <a:cxnSpLocks noChangeShapeType="1"/>
              <a:stCxn id="2136095" idx="0"/>
              <a:endCxn id="2136098" idx="2"/>
            </p:cNvCxnSpPr>
            <p:nvPr/>
          </p:nvCxnSpPr>
          <p:spPr bwMode="auto">
            <a:xfrm flipH="1" flipV="1">
              <a:off x="635" y="3290"/>
              <a:ext cx="334"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1" name="Group 37"/>
          <p:cNvGrpSpPr>
            <a:grpSpLocks/>
          </p:cNvGrpSpPr>
          <p:nvPr/>
        </p:nvGrpSpPr>
        <p:grpSpPr bwMode="auto">
          <a:xfrm>
            <a:off x="152400" y="4006850"/>
            <a:ext cx="7845425" cy="1066800"/>
            <a:chOff x="96" y="2762"/>
            <a:chExt cx="4942" cy="672"/>
          </a:xfrm>
        </p:grpSpPr>
        <p:sp>
          <p:nvSpPr>
            <p:cNvPr id="2136102" name="Text Box 38"/>
            <p:cNvSpPr txBox="1">
              <a:spLocks noChangeArrowheads="1"/>
            </p:cNvSpPr>
            <p:nvPr/>
          </p:nvSpPr>
          <p:spPr bwMode="auto">
            <a:xfrm>
              <a:off x="4348" y="3024"/>
              <a:ext cx="690"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Referent</a:t>
              </a:r>
            </a:p>
            <a:p>
              <a:r>
                <a:rPr lang="en-US" sz="1800">
                  <a:solidFill>
                    <a:schemeClr val="tx1"/>
                  </a:solidFill>
                </a:rPr>
                <a:t>Tracking</a:t>
              </a:r>
            </a:p>
          </p:txBody>
        </p:sp>
        <p:cxnSp>
          <p:nvCxnSpPr>
            <p:cNvPr id="2136103" name="AutoShape 39"/>
            <p:cNvCxnSpPr>
              <a:cxnSpLocks noChangeShapeType="1"/>
              <a:stCxn id="2136108" idx="2"/>
              <a:endCxn id="2136102" idx="0"/>
            </p:cNvCxnSpPr>
            <p:nvPr/>
          </p:nvCxnSpPr>
          <p:spPr bwMode="auto">
            <a:xfrm>
              <a:off x="4693" y="2762"/>
              <a:ext cx="0"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4" name="AutoShape 40"/>
            <p:cNvCxnSpPr>
              <a:cxnSpLocks noChangeShapeType="1"/>
              <a:stCxn id="2136102" idx="3"/>
              <a:endCxn id="2136098" idx="1"/>
            </p:cNvCxnSpPr>
            <p:nvPr/>
          </p:nvCxnSpPr>
          <p:spPr bwMode="auto">
            <a:xfrm flipH="1" flipV="1">
              <a:off x="96" y="3037"/>
              <a:ext cx="4942" cy="192"/>
            </a:xfrm>
            <a:prstGeom prst="bentConnector5">
              <a:avLst>
                <a:gd name="adj1" fmla="val -13745"/>
                <a:gd name="adj2" fmla="val -630350"/>
                <a:gd name="adj3" fmla="val 101384"/>
              </a:avLst>
            </a:prstGeom>
            <a:noFill/>
            <a:ln w="1905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5" name="Group 41"/>
          <p:cNvGrpSpPr>
            <a:grpSpLocks/>
          </p:cNvGrpSpPr>
          <p:nvPr/>
        </p:nvGrpSpPr>
        <p:grpSpPr bwMode="auto">
          <a:xfrm>
            <a:off x="4243388" y="2128838"/>
            <a:ext cx="4725987" cy="1878012"/>
            <a:chOff x="2673" y="1579"/>
            <a:chExt cx="2977" cy="1183"/>
          </a:xfrm>
        </p:grpSpPr>
        <p:sp>
          <p:nvSpPr>
            <p:cNvPr id="2136106" name="Text Box 42"/>
            <p:cNvSpPr txBox="1">
              <a:spLocks noChangeArrowheads="1"/>
            </p:cNvSpPr>
            <p:nvPr/>
          </p:nvSpPr>
          <p:spPr bwMode="auto">
            <a:xfrm>
              <a:off x="4848" y="1872"/>
              <a:ext cx="80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Philosophy</a:t>
              </a:r>
            </a:p>
          </p:txBody>
        </p:sp>
        <p:sp>
          <p:nvSpPr>
            <p:cNvPr id="2136107" name="Text Box 43"/>
            <p:cNvSpPr txBox="1">
              <a:spLocks noChangeArrowheads="1"/>
            </p:cNvSpPr>
            <p:nvPr/>
          </p:nvSpPr>
          <p:spPr bwMode="auto">
            <a:xfrm>
              <a:off x="3936" y="1872"/>
              <a:ext cx="690"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Ontology</a:t>
              </a:r>
            </a:p>
          </p:txBody>
        </p:sp>
        <p:sp>
          <p:nvSpPr>
            <p:cNvPr id="2136108" name="Text Box 44"/>
            <p:cNvSpPr txBox="1">
              <a:spLocks noChangeArrowheads="1"/>
            </p:cNvSpPr>
            <p:nvPr/>
          </p:nvSpPr>
          <p:spPr bwMode="auto">
            <a:xfrm>
              <a:off x="4176" y="2352"/>
              <a:ext cx="1034"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Realism-Based</a:t>
              </a:r>
            </a:p>
            <a:p>
              <a:r>
                <a:rPr lang="en-US" sz="1800">
                  <a:solidFill>
                    <a:schemeClr val="tx1"/>
                  </a:solidFill>
                </a:rPr>
                <a:t>Ontology</a:t>
              </a:r>
            </a:p>
          </p:txBody>
        </p:sp>
        <p:cxnSp>
          <p:nvCxnSpPr>
            <p:cNvPr id="2136109" name="AutoShape 45"/>
            <p:cNvCxnSpPr>
              <a:cxnSpLocks noChangeShapeType="1"/>
              <a:stCxn id="2136106" idx="2"/>
              <a:endCxn id="2136108" idx="0"/>
            </p:cNvCxnSpPr>
            <p:nvPr/>
          </p:nvCxnSpPr>
          <p:spPr bwMode="auto">
            <a:xfrm flipH="1">
              <a:off x="4693" y="2109"/>
              <a:ext cx="556"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0" name="AutoShape 46"/>
            <p:cNvCxnSpPr>
              <a:cxnSpLocks noChangeShapeType="1"/>
              <a:stCxn id="2136096" idx="2"/>
              <a:endCxn id="2136107" idx="0"/>
            </p:cNvCxnSpPr>
            <p:nvPr/>
          </p:nvCxnSpPr>
          <p:spPr bwMode="auto">
            <a:xfrm>
              <a:off x="4281" y="1579"/>
              <a:ext cx="0" cy="29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1" name="AutoShape 47"/>
            <p:cNvCxnSpPr>
              <a:cxnSpLocks noChangeShapeType="1"/>
              <a:stCxn id="2136107" idx="2"/>
              <a:endCxn id="2136108" idx="0"/>
            </p:cNvCxnSpPr>
            <p:nvPr/>
          </p:nvCxnSpPr>
          <p:spPr bwMode="auto">
            <a:xfrm>
              <a:off x="4281" y="2109"/>
              <a:ext cx="412"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2" name="AutoShape 48"/>
            <p:cNvCxnSpPr>
              <a:cxnSpLocks noChangeShapeType="1"/>
              <a:stCxn id="2136108" idx="1"/>
              <a:endCxn id="2136087" idx="3"/>
            </p:cNvCxnSpPr>
            <p:nvPr/>
          </p:nvCxnSpPr>
          <p:spPr bwMode="auto">
            <a:xfrm flipH="1">
              <a:off x="2673" y="2557"/>
              <a:ext cx="1503" cy="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5775915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6050" name="Picture 2" descr="https://image.slidesharecdn.com/5computerscienceandontology-110917095023-phpapp02/95/computer-science-and-ontology-9-728.jpg?cb=1316253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1440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660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320" y="609599"/>
            <a:ext cx="9123680" cy="1561711"/>
          </a:xfrm>
          <a:prstGeom prst="rect">
            <a:avLst/>
          </a:prstGeom>
        </p:spPr>
      </p:pic>
      <p:pic>
        <p:nvPicPr>
          <p:cNvPr id="5" name="Picture 4"/>
          <p:cNvPicPr>
            <a:picLocks noChangeAspect="1"/>
          </p:cNvPicPr>
          <p:nvPr/>
        </p:nvPicPr>
        <p:blipFill>
          <a:blip r:embed="rId3"/>
          <a:stretch>
            <a:fillRect/>
          </a:stretch>
        </p:blipFill>
        <p:spPr>
          <a:xfrm>
            <a:off x="1" y="2171310"/>
            <a:ext cx="9144000" cy="4686690"/>
          </a:xfrm>
          <a:prstGeom prst="rect">
            <a:avLst/>
          </a:prstGeom>
        </p:spPr>
      </p:pic>
    </p:spTree>
    <p:extLst>
      <p:ext uri="{BB962C8B-B14F-4D97-AF65-F5344CB8AC3E}">
        <p14:creationId xmlns:p14="http://schemas.microsoft.com/office/powerpoint/2010/main" val="22003386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63625"/>
          </a:xfrm>
          <a:prstGeom prst="rect">
            <a:avLst/>
          </a:prstGeom>
        </p:spPr>
      </p:pic>
      <p:sp>
        <p:nvSpPr>
          <p:cNvPr id="5" name="Rectangle 4"/>
          <p:cNvSpPr/>
          <p:nvPr/>
        </p:nvSpPr>
        <p:spPr>
          <a:xfrm>
            <a:off x="6819900" y="6211669"/>
            <a:ext cx="2324100" cy="646331"/>
          </a:xfrm>
          <a:prstGeom prst="rect">
            <a:avLst/>
          </a:prstGeom>
        </p:spPr>
        <p:txBody>
          <a:bodyPr wrap="square">
            <a:spAutoFit/>
          </a:bodyPr>
          <a:lstStyle/>
          <a:p>
            <a:r>
              <a:rPr lang="en-US" sz="1200" dirty="0"/>
              <a:t>http://www.thesmokinggun.com/file/springsteen-medical-records-sale</a:t>
            </a:r>
          </a:p>
        </p:txBody>
      </p:sp>
    </p:spTree>
    <p:extLst>
      <p:ext uri="{BB962C8B-B14F-4D97-AF65-F5344CB8AC3E}">
        <p14:creationId xmlns:p14="http://schemas.microsoft.com/office/powerpoint/2010/main" val="28397375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Necessary involvements</a:t>
            </a:r>
            <a:endParaRPr lang="en-US" dirty="0"/>
          </a:p>
        </p:txBody>
      </p:sp>
      <p:sp>
        <p:nvSpPr>
          <p:cNvPr id="4" name="Oval 3"/>
          <p:cNvSpPr/>
          <p:nvPr/>
        </p:nvSpPr>
        <p:spPr bwMode="auto">
          <a:xfrm>
            <a:off x="762000" y="1676400"/>
            <a:ext cx="4724400" cy="3429000"/>
          </a:xfrm>
          <a:prstGeom prst="ellipse">
            <a:avLst/>
          </a:prstGeom>
          <a:solidFill>
            <a:srgbClr val="00FF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smtClean="0">
                <a:ln>
                  <a:noFill/>
                </a:ln>
                <a:solidFill>
                  <a:schemeClr val="bg1"/>
                </a:solidFill>
                <a:effectLst/>
                <a:latin typeface="Times" pitchFamily="122" charset="0"/>
              </a:rPr>
              <a:t>Academia</a:t>
            </a:r>
            <a:endParaRPr kumimoji="0" lang="en-US" i="0" u="none" strike="noStrike" cap="none" normalizeH="0" baseline="0" dirty="0">
              <a:ln>
                <a:noFill/>
              </a:ln>
              <a:solidFill>
                <a:schemeClr val="bg1"/>
              </a:solidFill>
              <a:effectLst/>
              <a:latin typeface="Times" pitchFamily="122" charset="0"/>
            </a:endParaRPr>
          </a:p>
        </p:txBody>
      </p:sp>
      <p:sp>
        <p:nvSpPr>
          <p:cNvPr id="5" name="Oval 4"/>
          <p:cNvSpPr/>
          <p:nvPr/>
        </p:nvSpPr>
        <p:spPr bwMode="auto">
          <a:xfrm>
            <a:off x="3657600" y="1676400"/>
            <a:ext cx="4724400" cy="3429000"/>
          </a:xfrm>
          <a:prstGeom prst="ellipse">
            <a:avLst/>
          </a:prstGeom>
          <a:solidFill>
            <a:srgbClr val="FFFF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r>
              <a:rPr lang="en-US" dirty="0" smtClean="0">
                <a:solidFill>
                  <a:schemeClr val="bg1"/>
                </a:solidFill>
                <a:latin typeface="Times" pitchFamily="122" charset="0"/>
              </a:rPr>
              <a:t>         Government</a:t>
            </a:r>
            <a:endParaRPr lang="en-US" dirty="0">
              <a:solidFill>
                <a:schemeClr val="bg1"/>
              </a:solidFill>
              <a:latin typeface="Times" pitchFamily="122" charset="0"/>
            </a:endParaRPr>
          </a:p>
        </p:txBody>
      </p:sp>
      <p:sp>
        <p:nvSpPr>
          <p:cNvPr id="6" name="Oval 5"/>
          <p:cNvSpPr/>
          <p:nvPr/>
        </p:nvSpPr>
        <p:spPr bwMode="auto">
          <a:xfrm>
            <a:off x="685800" y="3124200"/>
            <a:ext cx="4724400" cy="3429000"/>
          </a:xfrm>
          <a:prstGeom prst="ellipse">
            <a:avLst/>
          </a:prstGeom>
          <a:solidFill>
            <a:srgbClr val="FF00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r>
              <a:rPr lang="en-US" dirty="0" smtClean="0">
                <a:solidFill>
                  <a:schemeClr val="bg1"/>
                </a:solidFill>
                <a:latin typeface="Times" pitchFamily="122" charset="0"/>
              </a:rPr>
              <a:t>   Industry</a:t>
            </a:r>
            <a:endParaRPr lang="en-US" dirty="0">
              <a:solidFill>
                <a:schemeClr val="bg1"/>
              </a:solidFill>
              <a:latin typeface="Times" pitchFamily="122" charset="0"/>
            </a:endParaRPr>
          </a:p>
        </p:txBody>
      </p:sp>
      <p:sp>
        <p:nvSpPr>
          <p:cNvPr id="7" name="Oval 6"/>
          <p:cNvSpPr/>
          <p:nvPr/>
        </p:nvSpPr>
        <p:spPr bwMode="auto">
          <a:xfrm>
            <a:off x="3657600" y="3124200"/>
            <a:ext cx="4724400" cy="3429000"/>
          </a:xfrm>
          <a:prstGeom prst="ellipse">
            <a:avLst/>
          </a:prstGeom>
          <a:solidFill>
            <a:srgbClr val="00B0F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r>
              <a:rPr lang="en-US" dirty="0" smtClean="0">
                <a:solidFill>
                  <a:schemeClr val="bg1"/>
                </a:solidFill>
                <a:latin typeface="Times" pitchFamily="122" charset="0"/>
              </a:rPr>
              <a:t>            Citizens</a:t>
            </a:r>
            <a:endParaRPr lang="en-US" dirty="0">
              <a:solidFill>
                <a:schemeClr val="bg1"/>
              </a:solidFill>
              <a:latin typeface="Times" pitchFamily="122" charset="0"/>
            </a:endParaRPr>
          </a:p>
        </p:txBody>
      </p:sp>
    </p:spTree>
    <p:extLst>
      <p:ext uri="{BB962C8B-B14F-4D97-AF65-F5344CB8AC3E}">
        <p14:creationId xmlns:p14="http://schemas.microsoft.com/office/powerpoint/2010/main" val="11946370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ken-tele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079116" cy="51816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733800" y="6491288"/>
            <a:ext cx="533400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800" dirty="0">
                <a:solidFill>
                  <a:schemeClr val="bg1"/>
                </a:solidFill>
              </a:rPr>
              <a:t>http://www.youtube.com/watch?v=-vT1Jm0jKmM </a:t>
            </a:r>
          </a:p>
        </p:txBody>
      </p:sp>
      <p:pic>
        <p:nvPicPr>
          <p:cNvPr id="2" name="doctorex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2438400"/>
            <a:ext cx="6096000" cy="4052888"/>
          </a:xfrm>
          <a:prstGeom prst="rect">
            <a:avLst/>
          </a:prstGeom>
        </p:spPr>
      </p:pic>
      <p:sp>
        <p:nvSpPr>
          <p:cNvPr id="3" name="Title 2"/>
          <p:cNvSpPr>
            <a:spLocks noGrp="1"/>
          </p:cNvSpPr>
          <p:nvPr>
            <p:ph type="title"/>
          </p:nvPr>
        </p:nvSpPr>
        <p:spPr>
          <a:xfrm>
            <a:off x="0" y="762000"/>
            <a:ext cx="9144000" cy="762000"/>
          </a:xfrm>
        </p:spPr>
        <p:txBody>
          <a:bodyPr/>
          <a:lstStyle/>
          <a:p>
            <a:r>
              <a:rPr lang="en-US" sz="3400" dirty="0" smtClean="0"/>
              <a:t>A possible end-goal for biomedical informatics</a:t>
            </a:r>
            <a:endParaRPr lang="en-US" sz="3400" dirty="0"/>
          </a:p>
        </p:txBody>
      </p:sp>
    </p:spTree>
    <p:extLst>
      <p:ext uri="{BB962C8B-B14F-4D97-AF65-F5344CB8AC3E}">
        <p14:creationId xmlns:p14="http://schemas.microsoft.com/office/powerpoint/2010/main" val="11168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r>
              <a:rPr lang="en-US" altLang="en-US"/>
              <a:t>Why should we be surprised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619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04800" y="2057400"/>
            <a:ext cx="6019800" cy="838200"/>
            <a:chOff x="192" y="1296"/>
            <a:chExt cx="3792" cy="528"/>
          </a:xfrm>
        </p:grpSpPr>
        <p:sp>
          <p:nvSpPr>
            <p:cNvPr id="15365" name="Text Box 5"/>
            <p:cNvSpPr txBox="1">
              <a:spLocks noChangeArrowheads="1"/>
            </p:cNvSpPr>
            <p:nvPr/>
          </p:nvSpPr>
          <p:spPr bwMode="auto">
            <a:xfrm>
              <a:off x="192" y="1296"/>
              <a:ext cx="3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A human being with function enhancing electronic implants</a:t>
              </a:r>
            </a:p>
          </p:txBody>
        </p:sp>
        <p:sp>
          <p:nvSpPr>
            <p:cNvPr id="15366" name="Line 6"/>
            <p:cNvSpPr>
              <a:spLocks noChangeShapeType="1"/>
            </p:cNvSpPr>
            <p:nvPr/>
          </p:nvSpPr>
          <p:spPr bwMode="auto">
            <a:xfrm>
              <a:off x="1392" y="1536"/>
              <a:ext cx="720"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67" name="Group 7"/>
          <p:cNvGrpSpPr>
            <a:grpSpLocks/>
          </p:cNvGrpSpPr>
          <p:nvPr/>
        </p:nvGrpSpPr>
        <p:grpSpPr bwMode="auto">
          <a:xfrm>
            <a:off x="152400" y="3505200"/>
            <a:ext cx="4114800" cy="1143000"/>
            <a:chOff x="96" y="2208"/>
            <a:chExt cx="2592" cy="720"/>
          </a:xfrm>
        </p:grpSpPr>
        <p:sp>
          <p:nvSpPr>
            <p:cNvPr id="15368" name="Text Box 8"/>
            <p:cNvSpPr txBox="1">
              <a:spLocks noChangeArrowheads="1"/>
            </p:cNvSpPr>
            <p:nvPr/>
          </p:nvSpPr>
          <p:spPr bwMode="auto">
            <a:xfrm>
              <a:off x="96" y="2208"/>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tiny scanner capable of detecting bodily anomalies</a:t>
              </a:r>
            </a:p>
          </p:txBody>
        </p:sp>
        <p:sp>
          <p:nvSpPr>
            <p:cNvPr id="15369" name="Line 9"/>
            <p:cNvSpPr>
              <a:spLocks noChangeShapeType="1"/>
            </p:cNvSpPr>
            <p:nvPr/>
          </p:nvSpPr>
          <p:spPr bwMode="auto">
            <a:xfrm flipV="1">
              <a:off x="1968" y="2448"/>
              <a:ext cx="720" cy="19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0" name="Line 10"/>
            <p:cNvSpPr>
              <a:spLocks noChangeShapeType="1"/>
            </p:cNvSpPr>
            <p:nvPr/>
          </p:nvSpPr>
          <p:spPr bwMode="auto">
            <a:xfrm>
              <a:off x="1968" y="2640"/>
              <a:ext cx="576"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1" name="Line 11"/>
            <p:cNvSpPr>
              <a:spLocks noChangeShapeType="1"/>
            </p:cNvSpPr>
            <p:nvPr/>
          </p:nvSpPr>
          <p:spPr bwMode="auto">
            <a:xfrm flipV="1">
              <a:off x="1440" y="2640"/>
              <a:ext cx="57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72" name="Group 12"/>
          <p:cNvGrpSpPr>
            <a:grpSpLocks/>
          </p:cNvGrpSpPr>
          <p:nvPr/>
        </p:nvGrpSpPr>
        <p:grpSpPr bwMode="auto">
          <a:xfrm>
            <a:off x="6781800" y="3124200"/>
            <a:ext cx="2209800" cy="2563813"/>
            <a:chOff x="4272" y="1968"/>
            <a:chExt cx="1392" cy="1615"/>
          </a:xfrm>
        </p:grpSpPr>
        <p:sp>
          <p:nvSpPr>
            <p:cNvPr id="15373" name="Text Box 13"/>
            <p:cNvSpPr txBox="1">
              <a:spLocks noChangeArrowheads="1"/>
            </p:cNvSpPr>
            <p:nvPr/>
          </p:nvSpPr>
          <p:spPr bwMode="auto">
            <a:xfrm>
              <a:off x="4608" y="1968"/>
              <a:ext cx="1056"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‘doctor’ who is in fact some sort of computer program capable of making medical diagnoses</a:t>
              </a:r>
            </a:p>
          </p:txBody>
        </p:sp>
        <p:sp>
          <p:nvSpPr>
            <p:cNvPr id="15374" name="Line 14"/>
            <p:cNvSpPr>
              <a:spLocks noChangeShapeType="1"/>
            </p:cNvSpPr>
            <p:nvPr/>
          </p:nvSpPr>
          <p:spPr bwMode="auto">
            <a:xfrm flipH="1" flipV="1">
              <a:off x="4272" y="2448"/>
              <a:ext cx="48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5375" name="Text Box 15"/>
          <p:cNvSpPr txBox="1">
            <a:spLocks noChangeArrowheads="1"/>
          </p:cNvSpPr>
          <p:nvPr/>
        </p:nvSpPr>
        <p:spPr bwMode="auto">
          <a:xfrm>
            <a:off x="1790700" y="6172200"/>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Flawless communication between a human and a computer</a:t>
            </a:r>
          </a:p>
        </p:txBody>
      </p:sp>
    </p:spTree>
    <p:extLst>
      <p:ext uri="{BB962C8B-B14F-4D97-AF65-F5344CB8AC3E}">
        <p14:creationId xmlns:p14="http://schemas.microsoft.com/office/powerpoint/2010/main" val="2472494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down)">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wipe(right)">
                                      <p:cBhvr>
                                        <p:cTn id="12" dur="500"/>
                                        <p:tgtEl>
                                          <p:spTgt spid="15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left)">
                                      <p:cBhvr>
                                        <p:cTn id="17" dur="500"/>
                                        <p:tgtEl>
                                          <p:spTgt spid="15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dissolve">
                                      <p:cBhvr>
                                        <p:cTn id="2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r>
              <a:rPr lang="en-US" altLang="en-US"/>
              <a:t>Or not ?   … towards a bionic eye</a:t>
            </a:r>
          </a:p>
        </p:txBody>
      </p:sp>
      <p:sp>
        <p:nvSpPr>
          <p:cNvPr id="2" name="Content Placeholder 1"/>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3340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32956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ChangeArrowheads="1"/>
          </p:cNvSpPr>
          <p:nvPr/>
        </p:nvSpPr>
        <p:spPr bwMode="auto">
          <a:xfrm>
            <a:off x="6997700" y="6553200"/>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http://bionicvision.org.au/</a:t>
            </a:r>
          </a:p>
        </p:txBody>
      </p:sp>
    </p:spTree>
    <p:extLst>
      <p:ext uri="{BB962C8B-B14F-4D97-AF65-F5344CB8AC3E}">
        <p14:creationId xmlns:p14="http://schemas.microsoft.com/office/powerpoint/2010/main" val="27890676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a:t>Or not ?   … mobile diagnostics</a:t>
            </a:r>
          </a:p>
        </p:txBody>
      </p:sp>
      <p:pic>
        <p:nvPicPr>
          <p:cNvPr id="19459" name="Picture 3" descr="SilhouetteMobile-Med-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1148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562600" y="5334000"/>
            <a:ext cx="2486025"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bg1"/>
                </a:solidFill>
              </a:rPr>
              <a:t>GlucoPack™</a:t>
            </a:r>
          </a:p>
          <a:p>
            <a:endParaRPr lang="en-US" altLang="en-US" sz="1400">
              <a:solidFill>
                <a:schemeClr val="bg1"/>
              </a:solidFill>
            </a:endParaRPr>
          </a:p>
          <a:p>
            <a:r>
              <a:rPr lang="en-US" altLang="en-US" sz="1400">
                <a:solidFill>
                  <a:schemeClr val="bg1"/>
                </a:solidFill>
              </a:rPr>
              <a:t>reads and transmits glucose readings</a:t>
            </a:r>
          </a:p>
        </p:txBody>
      </p:sp>
      <p:sp>
        <p:nvSpPr>
          <p:cNvPr id="19462" name="Rectangle 6"/>
          <p:cNvSpPr>
            <a:spLocks noChangeArrowheads="1"/>
          </p:cNvSpPr>
          <p:nvPr/>
        </p:nvSpPr>
        <p:spPr bwMode="auto">
          <a:xfrm>
            <a:off x="304800" y="5334000"/>
            <a:ext cx="4114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a:solidFill>
                  <a:schemeClr val="bg1"/>
                </a:solidFill>
              </a:rPr>
              <a:t>SilhouetteMobile™</a:t>
            </a:r>
          </a:p>
          <a:p>
            <a:endParaRPr lang="en-GB" altLang="en-US" sz="1400">
              <a:solidFill>
                <a:schemeClr val="bg1"/>
              </a:solidFill>
            </a:endParaRPr>
          </a:p>
          <a:p>
            <a:r>
              <a:rPr lang="en-GB" altLang="en-US" sz="1400">
                <a:solidFill>
                  <a:schemeClr val="bg1"/>
                </a:solidFill>
              </a:rPr>
              <a:t>scans and stores information about a wound's width and depth, which helps nurses track healing over time as new tissue fills in the injury</a:t>
            </a:r>
            <a:endParaRPr lang="en-US" altLang="en-US" sz="1400">
              <a:solidFill>
                <a:schemeClr val="bg1"/>
              </a:solidFill>
            </a:endParaRPr>
          </a:p>
        </p:txBody>
      </p:sp>
    </p:spTree>
    <p:extLst>
      <p:ext uri="{BB962C8B-B14F-4D97-AF65-F5344CB8AC3E}">
        <p14:creationId xmlns:p14="http://schemas.microsoft.com/office/powerpoint/2010/main" val="2589537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762000"/>
            <a:ext cx="8650224" cy="762000"/>
          </a:xfrm>
        </p:spPr>
        <p:txBody>
          <a:bodyPr/>
          <a:lstStyle/>
          <a:p>
            <a:r>
              <a:rPr lang="en-US" sz="3200" dirty="0" smtClean="0"/>
              <a:t>Art?         Depends on who the creator is.</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 y="1676400"/>
            <a:ext cx="4306824" cy="4572000"/>
          </a:xfrm>
          <a:prstGeom prst="rect">
            <a:avLst/>
          </a:prstGeom>
        </p:spPr>
      </p:pic>
      <p:sp>
        <p:nvSpPr>
          <p:cNvPr id="7" name="Rectangle 6"/>
          <p:cNvSpPr/>
          <p:nvPr/>
        </p:nvSpPr>
        <p:spPr>
          <a:xfrm>
            <a:off x="4953000" y="5586680"/>
            <a:ext cx="3962400" cy="892552"/>
          </a:xfrm>
          <a:prstGeom prst="rect">
            <a:avLst/>
          </a:prstGeom>
        </p:spPr>
        <p:txBody>
          <a:bodyPr wrap="square">
            <a:spAutoFit/>
          </a:bodyPr>
          <a:lstStyle/>
          <a:p>
            <a:pPr algn="ctr"/>
            <a:r>
              <a:rPr lang="en-US" sz="2000" b="1" dirty="0">
                <a:solidFill>
                  <a:schemeClr val="bg1"/>
                </a:solidFill>
              </a:rPr>
              <a:t>Adolph </a:t>
            </a:r>
            <a:r>
              <a:rPr lang="en-US" sz="2000" b="1" dirty="0" smtClean="0">
                <a:solidFill>
                  <a:schemeClr val="bg1"/>
                </a:solidFill>
              </a:rPr>
              <a:t>‘Ad’ Frederick Reinhardt</a:t>
            </a:r>
          </a:p>
          <a:p>
            <a:pPr algn="ctr"/>
            <a:r>
              <a:rPr lang="en-US" sz="1600" dirty="0" smtClean="0">
                <a:solidFill>
                  <a:schemeClr val="bg1"/>
                </a:solidFill>
              </a:rPr>
              <a:t>✳ Buffalo, NY 12/24/1913</a:t>
            </a:r>
            <a:r>
              <a:rPr lang="en-US" sz="1600" dirty="0">
                <a:solidFill>
                  <a:schemeClr val="bg1"/>
                </a:solidFill>
              </a:rPr>
              <a:t> </a:t>
            </a:r>
            <a:endParaRPr lang="en-US" sz="1600" dirty="0" smtClean="0">
              <a:solidFill>
                <a:schemeClr val="bg1"/>
              </a:solidFill>
            </a:endParaRPr>
          </a:p>
          <a:p>
            <a:pPr algn="ctr"/>
            <a:r>
              <a:rPr lang="en-US" sz="1600" dirty="0" smtClean="0">
                <a:solidFill>
                  <a:schemeClr val="bg1"/>
                </a:solidFill>
              </a:rPr>
              <a:t>† Manhattan, NY 8/30/1967 </a:t>
            </a:r>
            <a:endParaRPr lang="en-US" sz="16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676400"/>
            <a:ext cx="2667000" cy="3550740"/>
          </a:xfrm>
          <a:prstGeom prst="rect">
            <a:avLst/>
          </a:prstGeom>
        </p:spPr>
      </p:pic>
      <p:sp>
        <p:nvSpPr>
          <p:cNvPr id="9" name="Rectangle 8"/>
          <p:cNvSpPr/>
          <p:nvPr/>
        </p:nvSpPr>
        <p:spPr>
          <a:xfrm>
            <a:off x="228600" y="6248400"/>
            <a:ext cx="4343400" cy="230832"/>
          </a:xfrm>
          <a:prstGeom prst="rect">
            <a:avLst/>
          </a:prstGeom>
        </p:spPr>
        <p:txBody>
          <a:bodyPr wrap="square">
            <a:spAutoFit/>
          </a:bodyPr>
          <a:lstStyle/>
          <a:p>
            <a:pPr algn="ctr"/>
            <a:r>
              <a:rPr lang="en-US" sz="900" dirty="0">
                <a:solidFill>
                  <a:schemeClr val="bg1"/>
                </a:solidFill>
              </a:rPr>
              <a:t>http://painting.about.com/od/famouspainters/ig/famous-paintings/Ad-Reinhardt-.htm</a:t>
            </a:r>
          </a:p>
        </p:txBody>
      </p:sp>
      <p:sp>
        <p:nvSpPr>
          <p:cNvPr id="10" name="Rectangle 9"/>
          <p:cNvSpPr/>
          <p:nvPr/>
        </p:nvSpPr>
        <p:spPr>
          <a:xfrm>
            <a:off x="5638800" y="5215110"/>
            <a:ext cx="2667000" cy="338554"/>
          </a:xfrm>
          <a:prstGeom prst="rect">
            <a:avLst/>
          </a:prstGeom>
        </p:spPr>
        <p:txBody>
          <a:bodyPr wrap="square">
            <a:spAutoFit/>
          </a:bodyPr>
          <a:lstStyle/>
          <a:p>
            <a:r>
              <a:rPr lang="en-US" sz="800" dirty="0">
                <a:solidFill>
                  <a:schemeClr val="bg1"/>
                </a:solidFill>
              </a:rPr>
              <a:t>http://ludwig-mies-vanderrohe.blogspot.com/2011/07/ad-reinhardt-abstract-expressionist.html</a:t>
            </a:r>
          </a:p>
        </p:txBody>
      </p:sp>
    </p:spTree>
    <p:extLst>
      <p:ext uri="{BB962C8B-B14F-4D97-AF65-F5344CB8AC3E}">
        <p14:creationId xmlns:p14="http://schemas.microsoft.com/office/powerpoint/2010/main" val="266699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pic>
        <p:nvPicPr>
          <p:cNvPr id="5" name="Picture 4"/>
          <p:cNvPicPr>
            <a:picLocks noChangeAspect="1"/>
          </p:cNvPicPr>
          <p:nvPr/>
        </p:nvPicPr>
        <p:blipFill>
          <a:blip r:embed="rId3"/>
          <a:stretch>
            <a:fillRect/>
          </a:stretch>
        </p:blipFill>
        <p:spPr>
          <a:xfrm>
            <a:off x="0" y="633413"/>
            <a:ext cx="9143999" cy="866775"/>
          </a:xfrm>
          <a:prstGeom prst="rect">
            <a:avLst/>
          </a:prstGeom>
        </p:spPr>
      </p:pic>
      <p:sp>
        <p:nvSpPr>
          <p:cNvPr id="6" name="Title 3"/>
          <p:cNvSpPr txBox="1">
            <a:spLocks/>
          </p:cNvSpPr>
          <p:nvPr/>
        </p:nvSpPr>
        <p:spPr>
          <a:xfrm>
            <a:off x="5072232" y="1021979"/>
            <a:ext cx="40386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kern="0" smtClean="0">
                <a:solidFill>
                  <a:srgbClr val="16165D"/>
                </a:solidFill>
              </a:rPr>
              <a:t>Internet of Things</a:t>
            </a:r>
            <a:endParaRPr lang="en-US" kern="0" dirty="0">
              <a:solidFill>
                <a:srgbClr val="16165D"/>
              </a:solidFill>
            </a:endParaRPr>
          </a:p>
        </p:txBody>
      </p:sp>
    </p:spTree>
    <p:extLst>
      <p:ext uri="{BB962C8B-B14F-4D97-AF65-F5344CB8AC3E}">
        <p14:creationId xmlns:p14="http://schemas.microsoft.com/office/powerpoint/2010/main" val="36767564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r>
              <a:rPr lang="en-US" altLang="en-US"/>
              <a:t>Or not ?   … Transhumanism</a:t>
            </a:r>
          </a:p>
        </p:txBody>
      </p:sp>
      <p:sp>
        <p:nvSpPr>
          <p:cNvPr id="21507" name="Rectangle 3"/>
          <p:cNvSpPr>
            <a:spLocks noGrp="1" noChangeArrowheads="1"/>
          </p:cNvSpPr>
          <p:nvPr>
            <p:ph idx="1"/>
          </p:nvPr>
        </p:nvSpPr>
        <p:spPr>
          <a:xfrm>
            <a:off x="4114800" y="2057400"/>
            <a:ext cx="4800600" cy="4572000"/>
          </a:xfrm>
        </p:spPr>
        <p:txBody>
          <a:bodyPr/>
          <a:lstStyle/>
          <a:p>
            <a:pPr>
              <a:lnSpc>
                <a:spcPct val="90000"/>
              </a:lnSpc>
            </a:pPr>
            <a:r>
              <a:rPr lang="en-GB" altLang="en-US" dirty="0"/>
              <a:t>"</a:t>
            </a:r>
            <a:r>
              <a:rPr lang="en-GB" altLang="en-US" i="1" dirty="0"/>
              <a:t>Philosophies of life that seek the continuation and acceleration of the evolution of intelligent life beyond its currently human form and human limitations by means of science and technology, guided by life-promoting principles and values.</a:t>
            </a:r>
            <a:r>
              <a:rPr lang="en-GB" altLang="en-US" dirty="0"/>
              <a:t>" </a:t>
            </a:r>
            <a:endParaRPr lang="en-US" altLang="en-US" dirty="0"/>
          </a:p>
        </p:txBody>
      </p:sp>
      <p:pic>
        <p:nvPicPr>
          <p:cNvPr id="21508" name="Picture 4" descr="Max Mo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622675"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143000" y="5791200"/>
            <a:ext cx="202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Max More</a:t>
            </a:r>
          </a:p>
        </p:txBody>
      </p:sp>
    </p:spTree>
    <p:extLst>
      <p:ext uri="{BB962C8B-B14F-4D97-AF65-F5344CB8AC3E}">
        <p14:creationId xmlns:p14="http://schemas.microsoft.com/office/powerpoint/2010/main" val="5161810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r>
              <a:rPr lang="en-US" altLang="en-US"/>
              <a:t>Beyond natural evolution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839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0593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to … mind uploading ?</a:t>
            </a:r>
          </a:p>
        </p:txBody>
      </p:sp>
      <p:pic>
        <p:nvPicPr>
          <p:cNvPr id="25603" name="Picture 3" descr="kurzw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791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62000" y="6324600"/>
            <a:ext cx="478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Ray Kurzweil receives National Medal of Technology (1999).</a:t>
            </a: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31972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773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right)">
                                      <p:cBhvr>
                                        <p:cTn id="7" dur="500"/>
                                        <p:tgtEl>
                                          <p:spTgt spid="2560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181224" y="3581400"/>
            <a:ext cx="4067176" cy="3048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pitchFamily="12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45" y="1752600"/>
            <a:ext cx="1754632" cy="3352800"/>
          </a:xfrm>
          <a:prstGeom prst="rect">
            <a:avLst/>
          </a:prstGeom>
        </p:spPr>
      </p:pic>
      <p:sp>
        <p:nvSpPr>
          <p:cNvPr id="4" name="Title 3"/>
          <p:cNvSpPr>
            <a:spLocks noGrp="1"/>
          </p:cNvSpPr>
          <p:nvPr>
            <p:ph type="title"/>
          </p:nvPr>
        </p:nvSpPr>
        <p:spPr>
          <a:xfrm>
            <a:off x="4267200" y="762000"/>
            <a:ext cx="4648200" cy="762000"/>
          </a:xfrm>
        </p:spPr>
        <p:txBody>
          <a:bodyPr/>
          <a:lstStyle/>
          <a:p>
            <a:r>
              <a:rPr lang="en-US" dirty="0" smtClean="0"/>
              <a:t>For sale</a:t>
            </a:r>
            <a:endParaRPr lang="en-US" dirty="0"/>
          </a:p>
        </p:txBody>
      </p:sp>
      <p:sp>
        <p:nvSpPr>
          <p:cNvPr id="7" name="Content Placeholder 6"/>
          <p:cNvSpPr>
            <a:spLocks noGrp="1"/>
          </p:cNvSpPr>
          <p:nvPr>
            <p:ph idx="1"/>
          </p:nvPr>
        </p:nvSpPr>
        <p:spPr>
          <a:xfrm>
            <a:off x="2181224" y="1676400"/>
            <a:ext cx="6734175" cy="4953000"/>
          </a:xfrm>
        </p:spPr>
        <p:txBody>
          <a:bodyPr/>
          <a:lstStyle/>
          <a:p>
            <a:r>
              <a:rPr lang="en-US" sz="1400" dirty="0"/>
              <a:t>Ad </a:t>
            </a:r>
            <a:r>
              <a:rPr lang="en-US" sz="1400" dirty="0" smtClean="0"/>
              <a:t>Reinhardt, Buffalo/New </a:t>
            </a:r>
            <a:r>
              <a:rPr lang="en-US" sz="1400" dirty="0"/>
              <a:t>York 1913 – 1967 New York</a:t>
            </a:r>
          </a:p>
          <a:p>
            <a:r>
              <a:rPr lang="en-US" sz="1400" dirty="0"/>
              <a:t>IRIS MYSTIQUE</a:t>
            </a:r>
          </a:p>
          <a:p>
            <a:r>
              <a:rPr lang="en-US" sz="1400" dirty="0"/>
              <a:t>1957. Oil on canvas in artist's frame.</a:t>
            </a:r>
          </a:p>
          <a:p>
            <a:r>
              <a:rPr lang="en-US" sz="1400" dirty="0"/>
              <a:t> 96,5 x 45 cm (without frame), 102 x 51 cm (framed) (38 x 17 ¾ in. (without frame), 40 </a:t>
            </a:r>
            <a:r>
              <a:rPr lang="zh-CN" altLang="en-US" sz="1400" dirty="0"/>
              <a:t>⅛</a:t>
            </a:r>
            <a:r>
              <a:rPr lang="en-US" altLang="zh-CN" sz="1400" dirty="0"/>
              <a:t> x 20 </a:t>
            </a:r>
            <a:r>
              <a:rPr lang="zh-CN" altLang="en-US" sz="1400" dirty="0"/>
              <a:t>⅛</a:t>
            </a:r>
            <a:r>
              <a:rPr lang="en-US" altLang="zh-CN" sz="1400" dirty="0"/>
              <a:t> in. (framed</a:t>
            </a:r>
            <a:r>
              <a:rPr lang="en-US" altLang="zh-CN" sz="1400" dirty="0" smtClean="0"/>
              <a:t>)) </a:t>
            </a:r>
            <a:r>
              <a:rPr lang="en-US" sz="1400" dirty="0" smtClean="0"/>
              <a:t>Inscribed </a:t>
            </a:r>
            <a:r>
              <a:rPr lang="en-US" sz="1400" dirty="0"/>
              <a:t>on the reverse : Ad Reinhardt Portrait </a:t>
            </a:r>
            <a:r>
              <a:rPr lang="en-US" sz="1400" dirty="0" err="1"/>
              <a:t>d‘Iris</a:t>
            </a:r>
            <a:r>
              <a:rPr lang="en-US" sz="1400" dirty="0"/>
              <a:t> </a:t>
            </a:r>
            <a:r>
              <a:rPr lang="en-US" sz="1400" dirty="0" err="1"/>
              <a:t>Clert</a:t>
            </a:r>
            <a:r>
              <a:rPr lang="en-US" sz="1400" dirty="0"/>
              <a:t> 1957 Oil Collection </a:t>
            </a:r>
            <a:r>
              <a:rPr lang="en-US" sz="1400" dirty="0" err="1"/>
              <a:t>Ahrenberg</a:t>
            </a:r>
            <a:r>
              <a:rPr lang="en-US" sz="1400" dirty="0"/>
              <a:t> </a:t>
            </a:r>
            <a:r>
              <a:rPr lang="en-US" sz="1400" dirty="0" err="1"/>
              <a:t>Chexbres</a:t>
            </a:r>
            <a:r>
              <a:rPr lang="en-US" sz="1400" dirty="0"/>
              <a:t>. On the stretcher a label of the Pace Gallery, New York.</a:t>
            </a:r>
          </a:p>
          <a:p>
            <a:r>
              <a:rPr lang="en-US" sz="1400" dirty="0"/>
              <a:t>Relined..</a:t>
            </a:r>
          </a:p>
          <a:p>
            <a:r>
              <a:rPr lang="en-US" sz="1400" dirty="0"/>
              <a:t>EUR 250.000 – </a:t>
            </a:r>
            <a:r>
              <a:rPr lang="en-US" sz="1400" dirty="0" smtClean="0"/>
              <a:t>350.000  /  US </a:t>
            </a:r>
            <a:r>
              <a:rPr lang="en-US" sz="1400" dirty="0"/>
              <a:t>$ 324,000 – 453,000</a:t>
            </a:r>
          </a:p>
          <a:p>
            <a:r>
              <a:rPr lang="en-US" sz="1400" dirty="0"/>
              <a:t>We would like to thank Anna Reinhardt, New York, for kindly providing additional information</a:t>
            </a:r>
          </a:p>
          <a:p>
            <a:r>
              <a:rPr lang="en-US" sz="1400" dirty="0"/>
              <a:t>Provenance: Theodor </a:t>
            </a:r>
            <a:r>
              <a:rPr lang="en-US" sz="1400" dirty="0" err="1"/>
              <a:t>Ahrenberg</a:t>
            </a:r>
            <a:r>
              <a:rPr lang="en-US" sz="1400" dirty="0"/>
              <a:t>, </a:t>
            </a:r>
            <a:r>
              <a:rPr lang="en-US" sz="1400" dirty="0" err="1"/>
              <a:t>Chexbres</a:t>
            </a:r>
            <a:r>
              <a:rPr lang="en-US" sz="1400" dirty="0"/>
              <a:t> (Acquired in 1961 from the </a:t>
            </a:r>
            <a:r>
              <a:rPr lang="en-US" sz="1400" dirty="0" err="1"/>
              <a:t>Galerie</a:t>
            </a:r>
            <a:r>
              <a:rPr lang="en-US" sz="1400" dirty="0"/>
              <a:t> Iris </a:t>
            </a:r>
            <a:r>
              <a:rPr lang="en-US" sz="1400" dirty="0" err="1"/>
              <a:t>Clert</a:t>
            </a:r>
            <a:r>
              <a:rPr lang="en-US" sz="1400" dirty="0"/>
              <a:t>, Paris) / Pace Gallery, New York (1997) / Private collection, Berlin</a:t>
            </a:r>
          </a:p>
          <a:p>
            <a:r>
              <a:rPr lang="en-US" sz="1400" dirty="0"/>
              <a:t>Exhibitions: Les 41 </a:t>
            </a:r>
            <a:r>
              <a:rPr lang="en-US" sz="1400" dirty="0" err="1"/>
              <a:t>presentent</a:t>
            </a:r>
            <a:r>
              <a:rPr lang="en-US" sz="1400" dirty="0"/>
              <a:t>: Iris </a:t>
            </a:r>
            <a:r>
              <a:rPr lang="en-US" sz="1400" dirty="0" err="1"/>
              <a:t>Clert</a:t>
            </a:r>
            <a:r>
              <a:rPr lang="en-US" sz="1400" dirty="0"/>
              <a:t>. Paris, </a:t>
            </a:r>
            <a:r>
              <a:rPr lang="en-US" sz="1400" dirty="0" err="1"/>
              <a:t>Galerie</a:t>
            </a:r>
            <a:r>
              <a:rPr lang="en-US" sz="1400" dirty="0"/>
              <a:t> Iris </a:t>
            </a:r>
            <a:r>
              <a:rPr lang="en-US" sz="1400" dirty="0" err="1"/>
              <a:t>Clert</a:t>
            </a:r>
            <a:r>
              <a:rPr lang="en-US" sz="1400" dirty="0"/>
              <a:t>, 1961 (no. cat.) / </a:t>
            </a:r>
            <a:r>
              <a:rPr lang="en-US" sz="1400" dirty="0" err="1"/>
              <a:t>Kompass</a:t>
            </a:r>
            <a:r>
              <a:rPr lang="en-US" sz="1400" dirty="0"/>
              <a:t> New York. Frankfurt, </a:t>
            </a:r>
            <a:r>
              <a:rPr lang="en-US" sz="1400" dirty="0" err="1"/>
              <a:t>Kunstverein</a:t>
            </a:r>
            <a:r>
              <a:rPr lang="en-US" sz="1400" dirty="0"/>
              <a:t>, 1968, cat. no. 50, ill. / Der </a:t>
            </a:r>
            <a:r>
              <a:rPr lang="en-US" sz="1400" dirty="0" err="1"/>
              <a:t>Sammler</a:t>
            </a:r>
            <a:r>
              <a:rPr lang="en-US" sz="1400" dirty="0"/>
              <a:t> Theodor </a:t>
            </a:r>
            <a:r>
              <a:rPr lang="en-US" sz="1400" dirty="0" err="1"/>
              <a:t>Ahrenberg</a:t>
            </a:r>
            <a:r>
              <a:rPr lang="en-US" sz="1400" dirty="0"/>
              <a:t> und das Atelier in </a:t>
            </a:r>
            <a:r>
              <a:rPr lang="en-US" sz="1400" dirty="0" err="1"/>
              <a:t>Chexbres</a:t>
            </a:r>
            <a:r>
              <a:rPr lang="en-US" sz="1400" dirty="0"/>
              <a:t>. 15 </a:t>
            </a:r>
            <a:r>
              <a:rPr lang="en-US" sz="1400" dirty="0" err="1"/>
              <a:t>Jahre</a:t>
            </a:r>
            <a:r>
              <a:rPr lang="en-US" sz="1400" dirty="0"/>
              <a:t> </a:t>
            </a:r>
            <a:r>
              <a:rPr lang="en-US" sz="1400" dirty="0" err="1"/>
              <a:t>mit</a:t>
            </a:r>
            <a:r>
              <a:rPr lang="en-US" sz="1400" dirty="0"/>
              <a:t> </a:t>
            </a:r>
            <a:r>
              <a:rPr lang="en-US" sz="1400" dirty="0" err="1"/>
              <a:t>Kunst</a:t>
            </a:r>
            <a:r>
              <a:rPr lang="en-US" sz="1400" dirty="0"/>
              <a:t> and </a:t>
            </a:r>
            <a:r>
              <a:rPr lang="en-US" sz="1400" dirty="0" err="1"/>
              <a:t>Künstlern</a:t>
            </a:r>
            <a:r>
              <a:rPr lang="en-US" sz="1400" dirty="0"/>
              <a:t> 1960 - 1975. Düsseldorf, </a:t>
            </a:r>
            <a:r>
              <a:rPr lang="en-US" sz="1400" dirty="0" err="1"/>
              <a:t>Kunsthalle</a:t>
            </a:r>
            <a:r>
              <a:rPr lang="en-US" sz="1400" dirty="0"/>
              <a:t>, 1977, Kat-no. 289, full-page ill., </a:t>
            </a:r>
            <a:r>
              <a:rPr lang="en-US" sz="1400" dirty="0" err="1"/>
              <a:t>o.S</a:t>
            </a:r>
            <a:endParaRPr lang="en-US" sz="1400" dirty="0"/>
          </a:p>
          <a:p>
            <a:r>
              <a:rPr lang="en-US" sz="1400" dirty="0"/>
              <a:t>Literature and Illustration: </a:t>
            </a:r>
            <a:r>
              <a:rPr lang="en-US" sz="1400" dirty="0" err="1"/>
              <a:t>Exh</a:t>
            </a:r>
            <a:r>
              <a:rPr lang="en-US" sz="1400" dirty="0"/>
              <a:t>. cat. Norman Lewis. Black Paintings 1944-1977. New York, Studio Museum of Harlem, 1998, ill. p. 17 pl. 9 (not exhibited)</a:t>
            </a:r>
          </a:p>
        </p:txBody>
      </p:sp>
      <p:pic>
        <p:nvPicPr>
          <p:cNvPr id="6" name="Picture 5"/>
          <p:cNvPicPr>
            <a:picLocks noChangeAspect="1"/>
          </p:cNvPicPr>
          <p:nvPr/>
        </p:nvPicPr>
        <p:blipFill>
          <a:blip r:embed="rId3"/>
          <a:stretch>
            <a:fillRect/>
          </a:stretch>
        </p:blipFill>
        <p:spPr>
          <a:xfrm>
            <a:off x="152400" y="876300"/>
            <a:ext cx="3962400" cy="533400"/>
          </a:xfrm>
          <a:prstGeom prst="rect">
            <a:avLst/>
          </a:prstGeom>
        </p:spPr>
      </p:pic>
      <p:sp>
        <p:nvSpPr>
          <p:cNvPr id="8" name="Rectangle 7"/>
          <p:cNvSpPr/>
          <p:nvPr/>
        </p:nvSpPr>
        <p:spPr>
          <a:xfrm>
            <a:off x="4580646" y="6479401"/>
            <a:ext cx="4572000" cy="276999"/>
          </a:xfrm>
          <a:prstGeom prst="rect">
            <a:avLst/>
          </a:prstGeom>
        </p:spPr>
        <p:txBody>
          <a:bodyPr>
            <a:spAutoFit/>
          </a:bodyPr>
          <a:lstStyle/>
          <a:p>
            <a:pPr algn="r"/>
            <a:r>
              <a:rPr lang="en-US" sz="1200" dirty="0">
                <a:solidFill>
                  <a:schemeClr val="bg1"/>
                </a:solidFill>
              </a:rPr>
              <a:t>http://www.arcadja.com/auctions/en/reinhardt_ad/artist/24077/</a:t>
            </a:r>
          </a:p>
        </p:txBody>
      </p:sp>
    </p:spTree>
    <p:extLst>
      <p:ext uri="{BB962C8B-B14F-4D97-AF65-F5344CB8AC3E}">
        <p14:creationId xmlns:p14="http://schemas.microsoft.com/office/powerpoint/2010/main" val="1820355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420" r="31420"/>
          <a:stretch/>
        </p:blipFill>
        <p:spPr>
          <a:xfrm>
            <a:off x="3162300" y="2133992"/>
            <a:ext cx="5867400" cy="3975164"/>
          </a:xfrm>
          <a:prstGeom prst="rect">
            <a:avLst/>
          </a:prstGeom>
        </p:spPr>
      </p:pic>
      <p:sp>
        <p:nvSpPr>
          <p:cNvPr id="5" name="Rectangle 4"/>
          <p:cNvSpPr/>
          <p:nvPr/>
        </p:nvSpPr>
        <p:spPr>
          <a:xfrm>
            <a:off x="5543550" y="6109156"/>
            <a:ext cx="3200400" cy="215444"/>
          </a:xfrm>
          <a:prstGeom prst="rect">
            <a:avLst/>
          </a:prstGeom>
        </p:spPr>
        <p:txBody>
          <a:bodyPr wrap="square">
            <a:spAutoFit/>
          </a:bodyPr>
          <a:lstStyle/>
          <a:p>
            <a:pPr algn="ctr"/>
            <a:r>
              <a:rPr lang="en-US" sz="800" dirty="0">
                <a:solidFill>
                  <a:schemeClr val="bg1"/>
                </a:solidFill>
              </a:rPr>
              <a:t>http://minimalissimo.com/2012/10/black-paintings/</a:t>
            </a:r>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1" y="2144956"/>
            <a:ext cx="4838700" cy="3964200"/>
          </a:xfrm>
        </p:spPr>
      </p:pic>
      <p:sp>
        <p:nvSpPr>
          <p:cNvPr id="7" name="Rectangle 6"/>
          <p:cNvSpPr/>
          <p:nvPr/>
        </p:nvSpPr>
        <p:spPr>
          <a:xfrm>
            <a:off x="1181101" y="6109156"/>
            <a:ext cx="2705100" cy="215444"/>
          </a:xfrm>
          <a:prstGeom prst="rect">
            <a:avLst/>
          </a:prstGeom>
        </p:spPr>
        <p:txBody>
          <a:bodyPr wrap="square">
            <a:spAutoFit/>
          </a:bodyPr>
          <a:lstStyle/>
          <a:p>
            <a:r>
              <a:rPr lang="en-US" sz="800" dirty="0">
                <a:solidFill>
                  <a:schemeClr val="bg1"/>
                </a:solidFill>
              </a:rPr>
              <a:t>http://thesingleroad.blogspot.com/2011_02_01_archive.html</a:t>
            </a:r>
          </a:p>
        </p:txBody>
      </p:sp>
      <p:sp>
        <p:nvSpPr>
          <p:cNvPr id="3" name="Title 2"/>
          <p:cNvSpPr>
            <a:spLocks noGrp="1"/>
          </p:cNvSpPr>
          <p:nvPr>
            <p:ph type="title"/>
          </p:nvPr>
        </p:nvSpPr>
        <p:spPr/>
        <p:txBody>
          <a:bodyPr/>
          <a:lstStyle/>
          <a:p>
            <a:r>
              <a:rPr lang="en-US" dirty="0" smtClean="0"/>
              <a:t>A ‘rich’ collection</a:t>
            </a:r>
            <a:endParaRPr lang="en-US" dirty="0"/>
          </a:p>
        </p:txBody>
      </p:sp>
    </p:spTree>
    <p:extLst>
      <p:ext uri="{BB962C8B-B14F-4D97-AF65-F5344CB8AC3E}">
        <p14:creationId xmlns:p14="http://schemas.microsoft.com/office/powerpoint/2010/main" val="1201216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27584</TotalTime>
  <Words>2388</Words>
  <Application>Microsoft Office PowerPoint</Application>
  <PresentationFormat>On-screen Show (4:3)</PresentationFormat>
  <Paragraphs>687</Paragraphs>
  <Slides>73</Slides>
  <Notes>31</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7" baseType="lpstr">
      <vt:lpstr>Batang</vt:lpstr>
      <vt:lpstr>ＭＳ 明朝</vt:lpstr>
      <vt:lpstr>ＭＳ Ｐゴシック</vt:lpstr>
      <vt:lpstr>Arial</vt:lpstr>
      <vt:lpstr>Georgia</vt:lpstr>
      <vt:lpstr>Helvetica</vt:lpstr>
      <vt:lpstr>Segoe Script</vt:lpstr>
      <vt:lpstr>Times</vt:lpstr>
      <vt:lpstr>Times New Roman</vt:lpstr>
      <vt:lpstr>Trebuchet MS</vt:lpstr>
      <vt:lpstr>Verdana</vt:lpstr>
      <vt:lpstr>Wingdings</vt:lpstr>
      <vt:lpstr>2014-Indianapolis</vt:lpstr>
      <vt:lpstr>Photo Editor-foto</vt:lpstr>
      <vt:lpstr>Biomedical Informatics  Lecture in BMI199: What is Biomedical Informatics? Sept 12, 2019 5 Diefendorf, University at Buffalo</vt:lpstr>
      <vt:lpstr>I’m in biomedical informatics</vt:lpstr>
      <vt:lpstr>But you read the paper, so you know!</vt:lpstr>
      <vt:lpstr>Q1</vt:lpstr>
      <vt:lpstr>Q2</vt:lpstr>
      <vt:lpstr>Art ?</vt:lpstr>
      <vt:lpstr>Art?         Depends on who the creator is.</vt:lpstr>
      <vt:lpstr>For sale</vt:lpstr>
      <vt:lpstr>A ‘rich’ collection</vt:lpstr>
      <vt:lpstr>Nevertheless, people don’t seem to be impressed</vt:lpstr>
      <vt:lpstr>Except this one</vt:lpstr>
      <vt:lpstr>Art is what you can get away with</vt:lpstr>
      <vt:lpstr>Art is what you can get away with</vt:lpstr>
      <vt:lpstr>Biomedical Informatics</vt:lpstr>
      <vt:lpstr>Biomedical Informatics</vt:lpstr>
      <vt:lpstr>Interdisciplinary Nature of Biomedical Informatics: the main stream view</vt:lpstr>
      <vt:lpstr>Interdisciplinary Nature of Biomedical Informatics: UB Department of BMI’s view </vt:lpstr>
      <vt:lpstr>Biomedical Informatics in Perspective</vt:lpstr>
      <vt:lpstr>Biomedical Informatics in Perspective</vt:lpstr>
      <vt:lpstr>Subdiscipline: Bio-informatics</vt:lpstr>
      <vt:lpstr>PowerPoint Presentation</vt:lpstr>
      <vt:lpstr>Combinations: Health Informatics</vt:lpstr>
      <vt:lpstr>Combinations: Pharmacogenomics</vt:lpstr>
      <vt:lpstr>Combinations: Consumer health</vt:lpstr>
      <vt:lpstr>Combinations: Biomolecular imaging</vt:lpstr>
      <vt:lpstr>Combinations: Translational Informatics</vt:lpstr>
      <vt:lpstr>PowerPoint Presentation</vt:lpstr>
      <vt:lpstr>UB BMI Divisions</vt:lpstr>
      <vt:lpstr>UB BMI Divisions</vt:lpstr>
      <vt:lpstr>PowerPoint Presentation</vt:lpstr>
      <vt:lpstr>Biomedical Informatics</vt:lpstr>
      <vt:lpstr>Current mainstream informatics thinking</vt:lpstr>
      <vt:lpstr>Current mainstream informatics thinking</vt:lpstr>
      <vt:lpstr>Current mainstream informatics thinking</vt:lpstr>
      <vt:lpstr>Where do data come from?</vt:lpstr>
      <vt:lpstr>Generalization: data generation and use</vt:lpstr>
      <vt:lpstr>Where do data come from?</vt:lpstr>
      <vt:lpstr>Where do data come from?</vt:lpstr>
      <vt:lpstr>Generalization: data generation and use</vt:lpstr>
      <vt:lpstr>Reality as benchmark for data organization and representation</vt:lpstr>
      <vt:lpstr>Biomedical Informatics</vt:lpstr>
      <vt:lpstr>Electronic health records</vt:lpstr>
      <vt:lpstr>What it tried to solve first</vt:lpstr>
      <vt:lpstr>PowerPoint Presentation</vt:lpstr>
      <vt:lpstr>What it solved next</vt:lpstr>
      <vt:lpstr>PowerPoint Presentation</vt:lpstr>
      <vt:lpstr>Attention to functionality (US)</vt:lpstr>
      <vt:lpstr>PowerPoint Presentation</vt:lpstr>
      <vt:lpstr>Clinical Decision Support</vt:lpstr>
      <vt:lpstr>PowerPoint Presentation</vt:lpstr>
      <vt:lpstr>PowerPoint Presentation</vt:lpstr>
      <vt:lpstr>Patient Portals</vt:lpstr>
      <vt:lpstr>Semantic interoperability</vt:lpstr>
      <vt:lpstr>PowerPoint Presentation</vt:lpstr>
      <vt:lpstr>Careers in Biomedical Informatics</vt:lpstr>
      <vt:lpstr>HIMMS Conferences</vt:lpstr>
      <vt:lpstr>PowerPoint Presentation</vt:lpstr>
      <vt:lpstr>Positions &amp; salaries going up dramatically !</vt:lpstr>
      <vt:lpstr>Open BMI positions New York State</vt:lpstr>
      <vt:lpstr>Short personal history</vt:lpstr>
      <vt:lpstr>A trajectory of mixes and mingles …</vt:lpstr>
      <vt:lpstr>PowerPoint Presentation</vt:lpstr>
      <vt:lpstr>PowerPoint Presentation</vt:lpstr>
      <vt:lpstr>PowerPoint Presentation</vt:lpstr>
      <vt:lpstr>Necessary involvements</vt:lpstr>
      <vt:lpstr>A possible end-goal for biomedical informatics</vt:lpstr>
      <vt:lpstr>Why should we be surprised ?</vt:lpstr>
      <vt:lpstr>Or not ?   … towards a bionic eye</vt:lpstr>
      <vt:lpstr>Or not ?   … mobile diagnostics</vt:lpstr>
      <vt:lpstr>PowerPoint Presentation</vt:lpstr>
      <vt:lpstr>Or not ?   … Transhumanism</vt:lpstr>
      <vt:lpstr>Beyond natural evolution …</vt:lpstr>
      <vt:lpstr>to … mind uploading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Werner CEUSTERS</cp:lastModifiedBy>
  <cp:revision>1240</cp:revision>
  <dcterms:created xsi:type="dcterms:W3CDTF">1601-01-01T00:00:00Z</dcterms:created>
  <dcterms:modified xsi:type="dcterms:W3CDTF">2019-09-11T20:43:58Z</dcterms:modified>
</cp:coreProperties>
</file>