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5"/>
  </p:notesMasterIdLst>
  <p:sldIdLst>
    <p:sldId id="1339" r:id="rId2"/>
    <p:sldId id="1340" r:id="rId3"/>
    <p:sldId id="1341" r:id="rId4"/>
    <p:sldId id="1347" r:id="rId5"/>
    <p:sldId id="1348" r:id="rId6"/>
    <p:sldId id="1342" r:id="rId7"/>
    <p:sldId id="1343" r:id="rId8"/>
    <p:sldId id="1345" r:id="rId9"/>
    <p:sldId id="1349" r:id="rId10"/>
    <p:sldId id="1351" r:id="rId11"/>
    <p:sldId id="1350" r:id="rId12"/>
    <p:sldId id="1344" r:id="rId13"/>
    <p:sldId id="1346" r:id="rId1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5D"/>
    <a:srgbClr val="FF0066"/>
    <a:srgbClr val="FFFF66"/>
    <a:srgbClr val="00FF00"/>
    <a:srgbClr val="1FE115"/>
    <a:srgbClr val="FF0000"/>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autoAdjust="0"/>
    <p:restoredTop sz="95507" autoAdjust="0"/>
  </p:normalViewPr>
  <p:slideViewPr>
    <p:cSldViewPr>
      <p:cViewPr varScale="1">
        <p:scale>
          <a:sx n="84" d="100"/>
          <a:sy n="8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E87BA-A6C7-432C-9E43-7C331552F3B0}" type="doc">
      <dgm:prSet loTypeId="urn:microsoft.com/office/officeart/2005/8/layout/pyramid2" loCatId="pyramid" qsTypeId="urn:microsoft.com/office/officeart/2005/8/quickstyle/simple1" qsCatId="simple" csTypeId="urn:microsoft.com/office/officeart/2005/8/colors/accent1_2" csCatId="accent1" phldr="1"/>
      <dgm:spPr/>
    </dgm:pt>
    <dgm:pt modelId="{E0F09CF6-0FA5-49FD-849C-78272B4079AC}">
      <dgm:prSet phldrT="[Text]" custT="1"/>
      <dgm:spPr/>
      <dgm:t>
        <a:bodyPr/>
        <a:lstStyle/>
        <a:p>
          <a:r>
            <a:rPr lang="en-US" sz="8000" dirty="0" smtClean="0"/>
            <a:t>Facts</a:t>
          </a:r>
          <a:endParaRPr lang="en-US" sz="8000" dirty="0"/>
        </a:p>
      </dgm:t>
    </dgm:pt>
    <dgm:pt modelId="{8E7CD0DC-0788-44F6-BEB8-664594174C69}" type="parTrans" cxnId="{DCCB484C-2A61-44B4-82DA-8616812A3B72}">
      <dgm:prSet/>
      <dgm:spPr/>
      <dgm:t>
        <a:bodyPr/>
        <a:lstStyle/>
        <a:p>
          <a:endParaRPr lang="en-US"/>
        </a:p>
      </dgm:t>
    </dgm:pt>
    <dgm:pt modelId="{465AB5F7-F5BE-496E-89D1-B82CFBD8C31B}" type="sibTrans" cxnId="{DCCB484C-2A61-44B4-82DA-8616812A3B72}">
      <dgm:prSet/>
      <dgm:spPr/>
      <dgm:t>
        <a:bodyPr/>
        <a:lstStyle/>
        <a:p>
          <a:endParaRPr lang="en-US"/>
        </a:p>
      </dgm:t>
    </dgm:pt>
    <dgm:pt modelId="{F6F697E1-F138-40ED-92E3-2C2D8305CEEE}">
      <dgm:prSet phldrT="[Text]" custT="1"/>
      <dgm:spPr/>
      <dgm:t>
        <a:bodyPr/>
        <a:lstStyle/>
        <a:p>
          <a:r>
            <a:rPr lang="en-US" sz="4400" dirty="0" smtClean="0"/>
            <a:t>Arguments</a:t>
          </a:r>
          <a:endParaRPr lang="en-US" sz="4400" dirty="0"/>
        </a:p>
      </dgm:t>
    </dgm:pt>
    <dgm:pt modelId="{535618A5-34F3-4112-A3B8-634EB536754B}" type="parTrans" cxnId="{8A986D22-29D3-4EE7-9C57-83496AE930EE}">
      <dgm:prSet/>
      <dgm:spPr/>
      <dgm:t>
        <a:bodyPr/>
        <a:lstStyle/>
        <a:p>
          <a:endParaRPr lang="en-US"/>
        </a:p>
      </dgm:t>
    </dgm:pt>
    <dgm:pt modelId="{9015F1BA-53A0-49AA-889B-0226246783CA}" type="sibTrans" cxnId="{8A986D22-29D3-4EE7-9C57-83496AE930EE}">
      <dgm:prSet/>
      <dgm:spPr/>
      <dgm:t>
        <a:bodyPr/>
        <a:lstStyle/>
        <a:p>
          <a:endParaRPr lang="en-US"/>
        </a:p>
      </dgm:t>
    </dgm:pt>
    <dgm:pt modelId="{C4E35A39-913B-4CE1-AA28-078E17A618BB}">
      <dgm:prSet phldrT="[Text]" custT="1"/>
      <dgm:spPr/>
      <dgm:t>
        <a:bodyPr/>
        <a:lstStyle/>
        <a:p>
          <a:r>
            <a:rPr lang="en-US" sz="1800" dirty="0" smtClean="0"/>
            <a:t>Opinions</a:t>
          </a:r>
          <a:endParaRPr lang="en-US" sz="1800" dirty="0"/>
        </a:p>
      </dgm:t>
    </dgm:pt>
    <dgm:pt modelId="{34829034-564E-4941-8FBD-4A38E735F992}" type="parTrans" cxnId="{64E10726-524B-4DA9-896D-245724DEDC6C}">
      <dgm:prSet/>
      <dgm:spPr/>
      <dgm:t>
        <a:bodyPr/>
        <a:lstStyle/>
        <a:p>
          <a:endParaRPr lang="en-US"/>
        </a:p>
      </dgm:t>
    </dgm:pt>
    <dgm:pt modelId="{52A1EF85-2F33-4F21-AD45-AF58A979C266}" type="sibTrans" cxnId="{64E10726-524B-4DA9-896D-245724DEDC6C}">
      <dgm:prSet/>
      <dgm:spPr/>
      <dgm:t>
        <a:bodyPr/>
        <a:lstStyle/>
        <a:p>
          <a:endParaRPr lang="en-US"/>
        </a:p>
      </dgm:t>
    </dgm:pt>
    <dgm:pt modelId="{8B7D7363-70F9-4528-B32A-213F22C0B767}" type="pres">
      <dgm:prSet presAssocID="{E13E87BA-A6C7-432C-9E43-7C331552F3B0}" presName="compositeShape" presStyleCnt="0">
        <dgm:presLayoutVars>
          <dgm:dir/>
          <dgm:resizeHandles/>
        </dgm:presLayoutVars>
      </dgm:prSet>
      <dgm:spPr/>
    </dgm:pt>
    <dgm:pt modelId="{193996D0-C1D9-47A9-A3E1-B99EC8B0592B}" type="pres">
      <dgm:prSet presAssocID="{E13E87BA-A6C7-432C-9E43-7C331552F3B0}" presName="pyramid" presStyleLbl="node1" presStyleIdx="0" presStyleCnt="1" custScaleX="150769"/>
      <dgm:spPr/>
    </dgm:pt>
    <dgm:pt modelId="{66F96EA5-64D4-4CF2-B8CA-8F37477EC519}" type="pres">
      <dgm:prSet presAssocID="{E13E87BA-A6C7-432C-9E43-7C331552F3B0}" presName="theList" presStyleCnt="0"/>
      <dgm:spPr/>
    </dgm:pt>
    <dgm:pt modelId="{71E6994E-39FD-44C2-8658-3D85A14CA155}" type="pres">
      <dgm:prSet presAssocID="{E0F09CF6-0FA5-49FD-849C-78272B4079AC}" presName="aNode" presStyleLbl="fgAcc1" presStyleIdx="0" presStyleCnt="3">
        <dgm:presLayoutVars>
          <dgm:bulletEnabled val="1"/>
        </dgm:presLayoutVars>
      </dgm:prSet>
      <dgm:spPr/>
    </dgm:pt>
    <dgm:pt modelId="{7357946D-865D-4184-A213-894D6E15FE08}" type="pres">
      <dgm:prSet presAssocID="{E0F09CF6-0FA5-49FD-849C-78272B4079AC}" presName="aSpace" presStyleCnt="0"/>
      <dgm:spPr/>
    </dgm:pt>
    <dgm:pt modelId="{B5DA5DE6-B22A-4A69-94A1-DD290A7DFFA4}" type="pres">
      <dgm:prSet presAssocID="{F6F697E1-F138-40ED-92E3-2C2D8305CEEE}" presName="aNode" presStyleLbl="fgAcc1" presStyleIdx="1" presStyleCnt="3" custLinFactY="8005" custLinFactNeighborY="100000">
        <dgm:presLayoutVars>
          <dgm:bulletEnabled val="1"/>
        </dgm:presLayoutVars>
      </dgm:prSet>
      <dgm:spPr/>
    </dgm:pt>
    <dgm:pt modelId="{0DE79BE3-AB60-49EB-8D0A-31F381496D04}" type="pres">
      <dgm:prSet presAssocID="{F6F697E1-F138-40ED-92E3-2C2D8305CEEE}" presName="aSpace" presStyleCnt="0"/>
      <dgm:spPr/>
    </dgm:pt>
    <dgm:pt modelId="{32392DBA-6822-4C5D-A271-ED21E252C7EC}" type="pres">
      <dgm:prSet presAssocID="{C4E35A39-913B-4CE1-AA28-078E17A618BB}" presName="aNode" presStyleLbl="fgAcc1" presStyleIdx="2" presStyleCnt="3" custLinFactY="25487" custLinFactNeighborY="100000">
        <dgm:presLayoutVars>
          <dgm:bulletEnabled val="1"/>
        </dgm:presLayoutVars>
      </dgm:prSet>
      <dgm:spPr/>
    </dgm:pt>
    <dgm:pt modelId="{26F714B2-6C06-42F4-AAA4-068459037C26}" type="pres">
      <dgm:prSet presAssocID="{C4E35A39-913B-4CE1-AA28-078E17A618BB}" presName="aSpace" presStyleCnt="0"/>
      <dgm:spPr/>
    </dgm:pt>
  </dgm:ptLst>
  <dgm:cxnLst>
    <dgm:cxn modelId="{64E10726-524B-4DA9-896D-245724DEDC6C}" srcId="{E13E87BA-A6C7-432C-9E43-7C331552F3B0}" destId="{C4E35A39-913B-4CE1-AA28-078E17A618BB}" srcOrd="2" destOrd="0" parTransId="{34829034-564E-4941-8FBD-4A38E735F992}" sibTransId="{52A1EF85-2F33-4F21-AD45-AF58A979C266}"/>
    <dgm:cxn modelId="{C7982237-87B2-478D-8208-8C3B03656481}" type="presOf" srcId="{C4E35A39-913B-4CE1-AA28-078E17A618BB}" destId="{32392DBA-6822-4C5D-A271-ED21E252C7EC}" srcOrd="0" destOrd="0" presId="urn:microsoft.com/office/officeart/2005/8/layout/pyramid2"/>
    <dgm:cxn modelId="{FD74770D-B1BF-4D07-8B20-58382026A4C7}" type="presOf" srcId="{F6F697E1-F138-40ED-92E3-2C2D8305CEEE}" destId="{B5DA5DE6-B22A-4A69-94A1-DD290A7DFFA4}" srcOrd="0" destOrd="0" presId="urn:microsoft.com/office/officeart/2005/8/layout/pyramid2"/>
    <dgm:cxn modelId="{8A986D22-29D3-4EE7-9C57-83496AE930EE}" srcId="{E13E87BA-A6C7-432C-9E43-7C331552F3B0}" destId="{F6F697E1-F138-40ED-92E3-2C2D8305CEEE}" srcOrd="1" destOrd="0" parTransId="{535618A5-34F3-4112-A3B8-634EB536754B}" sibTransId="{9015F1BA-53A0-49AA-889B-0226246783CA}"/>
    <dgm:cxn modelId="{FFA382FC-1A26-470A-9580-1757B37BBDF6}" type="presOf" srcId="{E13E87BA-A6C7-432C-9E43-7C331552F3B0}" destId="{8B7D7363-70F9-4528-B32A-213F22C0B767}" srcOrd="0" destOrd="0" presId="urn:microsoft.com/office/officeart/2005/8/layout/pyramid2"/>
    <dgm:cxn modelId="{DCCB484C-2A61-44B4-82DA-8616812A3B72}" srcId="{E13E87BA-A6C7-432C-9E43-7C331552F3B0}" destId="{E0F09CF6-0FA5-49FD-849C-78272B4079AC}" srcOrd="0" destOrd="0" parTransId="{8E7CD0DC-0788-44F6-BEB8-664594174C69}" sibTransId="{465AB5F7-F5BE-496E-89D1-B82CFBD8C31B}"/>
    <dgm:cxn modelId="{38A7EA6C-2B05-46B2-B93F-BA2001BF2B44}" type="presOf" srcId="{E0F09CF6-0FA5-49FD-849C-78272B4079AC}" destId="{71E6994E-39FD-44C2-8658-3D85A14CA155}" srcOrd="0" destOrd="0" presId="urn:microsoft.com/office/officeart/2005/8/layout/pyramid2"/>
    <dgm:cxn modelId="{A4CE0552-1D77-4B5B-8A12-7385DFA57115}" type="presParOf" srcId="{8B7D7363-70F9-4528-B32A-213F22C0B767}" destId="{193996D0-C1D9-47A9-A3E1-B99EC8B0592B}" srcOrd="0" destOrd="0" presId="urn:microsoft.com/office/officeart/2005/8/layout/pyramid2"/>
    <dgm:cxn modelId="{79D200DC-E182-4E2D-8177-51E45615BD2B}" type="presParOf" srcId="{8B7D7363-70F9-4528-B32A-213F22C0B767}" destId="{66F96EA5-64D4-4CF2-B8CA-8F37477EC519}" srcOrd="1" destOrd="0" presId="urn:microsoft.com/office/officeart/2005/8/layout/pyramid2"/>
    <dgm:cxn modelId="{378D75BF-5AC2-4B23-B27B-F30CE501D352}" type="presParOf" srcId="{66F96EA5-64D4-4CF2-B8CA-8F37477EC519}" destId="{71E6994E-39FD-44C2-8658-3D85A14CA155}" srcOrd="0" destOrd="0" presId="urn:microsoft.com/office/officeart/2005/8/layout/pyramid2"/>
    <dgm:cxn modelId="{D46AE5C8-F770-4BFF-A034-93AAD0A994EA}" type="presParOf" srcId="{66F96EA5-64D4-4CF2-B8CA-8F37477EC519}" destId="{7357946D-865D-4184-A213-894D6E15FE08}" srcOrd="1" destOrd="0" presId="urn:microsoft.com/office/officeart/2005/8/layout/pyramid2"/>
    <dgm:cxn modelId="{A2798512-8446-4789-8728-15E63D0EB9AE}" type="presParOf" srcId="{66F96EA5-64D4-4CF2-B8CA-8F37477EC519}" destId="{B5DA5DE6-B22A-4A69-94A1-DD290A7DFFA4}" srcOrd="2" destOrd="0" presId="urn:microsoft.com/office/officeart/2005/8/layout/pyramid2"/>
    <dgm:cxn modelId="{F896BBAA-4BFC-4207-819D-41E4B1FF8701}" type="presParOf" srcId="{66F96EA5-64D4-4CF2-B8CA-8F37477EC519}" destId="{0DE79BE3-AB60-49EB-8D0A-31F381496D04}" srcOrd="3" destOrd="0" presId="urn:microsoft.com/office/officeart/2005/8/layout/pyramid2"/>
    <dgm:cxn modelId="{D3F9269B-0ACA-4DC1-ADAC-30D35DB39F02}" type="presParOf" srcId="{66F96EA5-64D4-4CF2-B8CA-8F37477EC519}" destId="{32392DBA-6822-4C5D-A271-ED21E252C7EC}" srcOrd="4" destOrd="0" presId="urn:microsoft.com/office/officeart/2005/8/layout/pyramid2"/>
    <dgm:cxn modelId="{D7CEBEB3-8EEB-4E85-9C23-FA15333A25FC}" type="presParOf" srcId="{66F96EA5-64D4-4CF2-B8CA-8F37477EC519}" destId="{26F714B2-6C06-42F4-AAA4-068459037C2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996D0-C1D9-47A9-A3E1-B99EC8B0592B}">
      <dsp:nvSpPr>
        <dsp:cNvPr id="0" name=""/>
        <dsp:cNvSpPr/>
      </dsp:nvSpPr>
      <dsp:spPr>
        <a:xfrm>
          <a:off x="609605" y="0"/>
          <a:ext cx="7467588" cy="4953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6994E-39FD-44C2-8658-3D85A14CA155}">
      <dsp:nvSpPr>
        <dsp:cNvPr id="0" name=""/>
        <dsp:cNvSpPr/>
      </dsp:nvSpPr>
      <dsp:spPr>
        <a:xfrm>
          <a:off x="4343400" y="497960"/>
          <a:ext cx="3219450" cy="11724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0" tIns="304800" rIns="304800" bIns="304800" numCol="1" spcCol="1270" anchor="ctr" anchorCtr="0">
          <a:noAutofit/>
        </a:bodyPr>
        <a:lstStyle/>
        <a:p>
          <a:pPr lvl="0" algn="ctr" defTabSz="3556000">
            <a:lnSpc>
              <a:spcPct val="90000"/>
            </a:lnSpc>
            <a:spcBef>
              <a:spcPct val="0"/>
            </a:spcBef>
            <a:spcAft>
              <a:spcPct val="35000"/>
            </a:spcAft>
          </a:pPr>
          <a:r>
            <a:rPr lang="en-US" sz="8000" kern="1200" dirty="0" smtClean="0"/>
            <a:t>Facts</a:t>
          </a:r>
          <a:endParaRPr lang="en-US" sz="8000" kern="1200" dirty="0"/>
        </a:p>
      </dsp:txBody>
      <dsp:txXfrm>
        <a:off x="4400635" y="555195"/>
        <a:ext cx="3104980" cy="1057997"/>
      </dsp:txXfrm>
    </dsp:sp>
    <dsp:sp modelId="{B5DA5DE6-B22A-4A69-94A1-DD290A7DFFA4}">
      <dsp:nvSpPr>
        <dsp:cNvPr id="0" name=""/>
        <dsp:cNvSpPr/>
      </dsp:nvSpPr>
      <dsp:spPr>
        <a:xfrm>
          <a:off x="4343400" y="2057401"/>
          <a:ext cx="3219450" cy="11724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Arguments</a:t>
          </a:r>
          <a:endParaRPr lang="en-US" sz="4400" kern="1200" dirty="0"/>
        </a:p>
      </dsp:txBody>
      <dsp:txXfrm>
        <a:off x="4400635" y="2114636"/>
        <a:ext cx="3104980" cy="1057997"/>
      </dsp:txXfrm>
    </dsp:sp>
    <dsp:sp modelId="{32392DBA-6822-4C5D-A271-ED21E252C7EC}">
      <dsp:nvSpPr>
        <dsp:cNvPr id="0" name=""/>
        <dsp:cNvSpPr/>
      </dsp:nvSpPr>
      <dsp:spPr>
        <a:xfrm>
          <a:off x="4343400" y="3581398"/>
          <a:ext cx="3219450" cy="11724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Opinions</a:t>
          </a:r>
          <a:endParaRPr lang="en-US" sz="1800" kern="1200" dirty="0"/>
        </a:p>
      </dsp:txBody>
      <dsp:txXfrm>
        <a:off x="4400635" y="3638633"/>
        <a:ext cx="3104980" cy="10579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1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1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gOcEZinQ2I&amp;feature=share&amp;list=FLwikA_t8e6TSJW-L-lAHkKw" TargetMode="External"/><Relationship Id="rId2" Type="http://schemas.openxmlformats.org/officeDocument/2006/relationships/hyperlink" Target="https://www.youtube.com/watch?v=b694exl_oZo"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sz="4400" dirty="0" smtClean="0"/>
              <a:t>Being successful with assignments</a:t>
            </a:r>
            <a:r>
              <a:rPr lang="en-US" sz="3200" dirty="0" smtClean="0"/>
              <a:t/>
            </a:r>
            <a:br>
              <a:rPr lang="en-US" sz="3200" dirty="0" smtClean="0"/>
            </a:br>
            <a:r>
              <a:rPr lang="en-US" sz="3200" dirty="0" smtClean="0"/>
              <a:t/>
            </a:r>
            <a:br>
              <a:rPr lang="en-US" sz="3200" dirty="0" smtClean="0"/>
            </a:br>
            <a:r>
              <a:rPr lang="en-GB" sz="1800" dirty="0" smtClean="0">
                <a:latin typeface="Times New Roman" panose="02020603050405020304" pitchFamily="18" charset="0"/>
                <a:cs typeface="Times New Roman" panose="02020603050405020304" pitchFamily="18" charset="0"/>
              </a:rPr>
              <a:t>Lecture in BMI199: </a:t>
            </a:r>
            <a:r>
              <a:rPr lang="en-US" sz="1800" i="1" dirty="0" smtClean="0">
                <a:latin typeface="Times New Roman" panose="02020603050405020304" pitchFamily="18" charset="0"/>
                <a:cs typeface="Times New Roman" panose="02020603050405020304" pitchFamily="18" charset="0"/>
              </a:rPr>
              <a:t>What is Biomedical Informatics?</a:t>
            </a:r>
            <a:r>
              <a:rPr lang="en-GB" sz="1800" dirty="0" smtClean="0">
                <a:latin typeface="Times New Roman" panose="02020603050405020304" pitchFamily="18" charset="0"/>
                <a:cs typeface="Times New Roman" panose="02020603050405020304" pitchFamily="18" charset="0"/>
              </a:rPr>
              <a:t/>
            </a:r>
            <a:br>
              <a:rPr lang="en-GB" sz="1800"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Sept 12, 2019</a:t>
            </a:r>
            <a:br>
              <a:rPr lang="en-GB" sz="1800"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5 </a:t>
            </a:r>
            <a:r>
              <a:rPr lang="en-GB" sz="1800" dirty="0" err="1" smtClean="0">
                <a:latin typeface="Times New Roman" panose="02020603050405020304" pitchFamily="18" charset="0"/>
                <a:cs typeface="Times New Roman" panose="02020603050405020304" pitchFamily="18" charset="0"/>
              </a:rPr>
              <a:t>Diefendorf</a:t>
            </a:r>
            <a:r>
              <a:rPr lang="en-GB"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r>
              <a:rPr lang="en-US" i="1" dirty="0" smtClean="0"/>
              <a:t>Barry Smith</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0"/>
            <a:ext cx="9144000" cy="5334000"/>
          </a:xfrm>
          <a:prstGeom prst="rect">
            <a:avLst/>
          </a:prstGeom>
        </p:spPr>
      </p:pic>
    </p:spTree>
    <p:extLst>
      <p:ext uri="{BB962C8B-B14F-4D97-AF65-F5344CB8AC3E}">
        <p14:creationId xmlns:p14="http://schemas.microsoft.com/office/powerpoint/2010/main" val="2887549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Preciseness</a:t>
            </a:r>
            <a:endParaRPr lang="en-US" dirty="0"/>
          </a:p>
        </p:txBody>
      </p:sp>
      <p:sp>
        <p:nvSpPr>
          <p:cNvPr id="3" name="Content Placeholder 2"/>
          <p:cNvSpPr>
            <a:spLocks noGrp="1"/>
          </p:cNvSpPr>
          <p:nvPr>
            <p:ph idx="1"/>
          </p:nvPr>
        </p:nvSpPr>
        <p:spPr/>
        <p:txBody>
          <a:bodyPr/>
          <a:lstStyle/>
          <a:p>
            <a:r>
              <a:rPr lang="en-US" dirty="0" smtClean="0"/>
              <a:t>Is this Thomas Jefferson?</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514600"/>
            <a:ext cx="3200400" cy="3934918"/>
          </a:xfrm>
          <a:prstGeom prst="rect">
            <a:avLst/>
          </a:prstGeom>
        </p:spPr>
      </p:pic>
      <p:sp>
        <p:nvSpPr>
          <p:cNvPr id="5" name="TextBox 4"/>
          <p:cNvSpPr txBox="1"/>
          <p:nvPr/>
        </p:nvSpPr>
        <p:spPr>
          <a:xfrm>
            <a:off x="4800600" y="3352800"/>
            <a:ext cx="3581400" cy="2062103"/>
          </a:xfrm>
          <a:prstGeom prst="rect">
            <a:avLst/>
          </a:prstGeom>
          <a:noFill/>
        </p:spPr>
        <p:txBody>
          <a:bodyPr wrap="square" rtlCol="0">
            <a:spAutoFit/>
          </a:bodyPr>
          <a:lstStyle/>
          <a:p>
            <a:r>
              <a:rPr lang="en-US" dirty="0" smtClean="0">
                <a:solidFill>
                  <a:schemeClr val="bg1"/>
                </a:solidFill>
              </a:rPr>
              <a:t>Acceptable answer:</a:t>
            </a:r>
          </a:p>
          <a:p>
            <a:endParaRPr lang="en-US" dirty="0">
              <a:solidFill>
                <a:schemeClr val="bg1"/>
              </a:solidFill>
            </a:endParaRPr>
          </a:p>
          <a:p>
            <a:r>
              <a:rPr lang="en-US" b="0" dirty="0" smtClean="0">
                <a:solidFill>
                  <a:schemeClr val="bg1"/>
                </a:solidFill>
              </a:rPr>
              <a:t>‘</a:t>
            </a:r>
            <a:r>
              <a:rPr lang="en-US" b="0" i="1" dirty="0" smtClean="0">
                <a:solidFill>
                  <a:schemeClr val="bg1"/>
                </a:solidFill>
              </a:rPr>
              <a:t>No</a:t>
            </a:r>
            <a:r>
              <a:rPr lang="en-US" b="0" dirty="0" smtClean="0">
                <a:solidFill>
                  <a:schemeClr val="bg1"/>
                </a:solidFill>
              </a:rPr>
              <a:t>’</a:t>
            </a:r>
            <a:endParaRPr lang="en-US" b="0" dirty="0">
              <a:solidFill>
                <a:schemeClr val="bg1"/>
              </a:solidFill>
            </a:endParaRPr>
          </a:p>
        </p:txBody>
      </p:sp>
    </p:spTree>
    <p:extLst>
      <p:ext uri="{BB962C8B-B14F-4D97-AF65-F5344CB8AC3E}">
        <p14:creationId xmlns:p14="http://schemas.microsoft.com/office/powerpoint/2010/main" val="264814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t>
            </a:r>
            <a:r>
              <a:rPr lang="en-US" sz="5400" i="1" dirty="0" smtClean="0"/>
              <a:t>All men are created equal</a:t>
            </a:r>
            <a:r>
              <a:rPr lang="en-US" sz="5400" dirty="0" smtClean="0"/>
              <a:t>’</a:t>
            </a:r>
            <a:endParaRPr lang="en-US" sz="5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122170"/>
            <a:ext cx="3200400" cy="393491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168" y="2122170"/>
            <a:ext cx="3632232" cy="39349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055339"/>
            <a:ext cx="4752975" cy="2419350"/>
          </a:xfrm>
          <a:prstGeom prst="rect">
            <a:avLst/>
          </a:prstGeom>
        </p:spPr>
      </p:pic>
    </p:spTree>
    <p:extLst>
      <p:ext uri="{BB962C8B-B14F-4D97-AF65-F5344CB8AC3E}">
        <p14:creationId xmlns:p14="http://schemas.microsoft.com/office/powerpoint/2010/main" val="27487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due next week: C4…</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Watch </a:t>
            </a:r>
            <a:r>
              <a:rPr lang="en-US" u="sng" dirty="0">
                <a:hlinkClick r:id="rId2"/>
              </a:rPr>
              <a:t>https://www.youtube.com/watch?v=b694exl_oZo</a:t>
            </a:r>
            <a:endParaRPr lang="en-US" dirty="0"/>
          </a:p>
          <a:p>
            <a:r>
              <a:rPr lang="en-US" dirty="0" smtClean="0"/>
              <a:t>	As </a:t>
            </a:r>
            <a:r>
              <a:rPr lang="en-US" dirty="0"/>
              <a:t>well as </a:t>
            </a:r>
            <a:r>
              <a:rPr lang="en-US" u="sng" dirty="0">
                <a:hlinkClick r:id="rId3"/>
              </a:rPr>
              <a:t>https://www.youtube.com/watch?v=CgOcEZinQ2I&amp;feature=share&amp;list=FLwikA_t8e6TSJW-L-lAHkKw</a:t>
            </a:r>
            <a:endParaRPr lang="en-US" dirty="0"/>
          </a:p>
          <a:p>
            <a:pPr>
              <a:buFont typeface="Arial" panose="020B0604020202020204" pitchFamily="34" charset="0"/>
              <a:buChar char="•"/>
            </a:pPr>
            <a:r>
              <a:rPr lang="en-US" dirty="0"/>
              <a:t>Draft a proposal for criteria that would allow one to say that something is alive, taking into account that one ‘something’ might be very distinct from another ‘something’ and that for distinct ‘somethings’ the criteria might be different. Consider in your proposal arguments in favor and against the hypothesis that general criteria for life can be construed.</a:t>
            </a:r>
            <a:endParaRPr lang="en-US" dirty="0"/>
          </a:p>
        </p:txBody>
      </p:sp>
    </p:spTree>
    <p:extLst>
      <p:ext uri="{BB962C8B-B14F-4D97-AF65-F5344CB8AC3E}">
        <p14:creationId xmlns:p14="http://schemas.microsoft.com/office/powerpoint/2010/main" val="323690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opinion</a:t>
            </a:r>
            <a:endParaRPr lang="en-US" dirty="0"/>
          </a:p>
        </p:txBody>
      </p:sp>
      <p:sp>
        <p:nvSpPr>
          <p:cNvPr id="6" name="Content Placeholder 5"/>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1676400"/>
            <a:ext cx="8524875" cy="5038725"/>
          </a:xfrm>
          <a:prstGeom prst="rect">
            <a:avLst/>
          </a:prstGeom>
        </p:spPr>
      </p:pic>
      <p:pic>
        <p:nvPicPr>
          <p:cNvPr id="7" name="Picture 6"/>
          <p:cNvPicPr>
            <a:picLocks noChangeAspect="1"/>
          </p:cNvPicPr>
          <p:nvPr/>
        </p:nvPicPr>
        <p:blipFill>
          <a:blip r:embed="rId3"/>
          <a:stretch>
            <a:fillRect/>
          </a:stretch>
        </p:blipFill>
        <p:spPr>
          <a:xfrm>
            <a:off x="990600" y="2514601"/>
            <a:ext cx="3476625" cy="762000"/>
          </a:xfrm>
          <a:prstGeom prst="rect">
            <a:avLst/>
          </a:prstGeom>
        </p:spPr>
      </p:pic>
    </p:spTree>
    <p:extLst>
      <p:ext uri="{BB962C8B-B14F-4D97-AF65-F5344CB8AC3E}">
        <p14:creationId xmlns:p14="http://schemas.microsoft.com/office/powerpoint/2010/main" val="476190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709737"/>
            <a:ext cx="8509635" cy="5005388"/>
          </a:xfrm>
          <a:prstGeom prst="rect">
            <a:avLst/>
          </a:prstGeom>
        </p:spPr>
      </p:pic>
      <p:sp>
        <p:nvSpPr>
          <p:cNvPr id="5" name="Title 4"/>
          <p:cNvSpPr>
            <a:spLocks noGrp="1"/>
          </p:cNvSpPr>
          <p:nvPr>
            <p:ph type="title"/>
          </p:nvPr>
        </p:nvSpPr>
        <p:spPr/>
        <p:txBody>
          <a:bodyPr/>
          <a:lstStyle/>
          <a:p>
            <a:r>
              <a:rPr lang="en-US" dirty="0" smtClean="0"/>
              <a:t>Another opinion</a:t>
            </a:r>
            <a:endParaRPr lang="en-US" dirty="0"/>
          </a:p>
        </p:txBody>
      </p:sp>
      <p:pic>
        <p:nvPicPr>
          <p:cNvPr id="7" name="Picture 6"/>
          <p:cNvPicPr>
            <a:picLocks noChangeAspect="1"/>
          </p:cNvPicPr>
          <p:nvPr/>
        </p:nvPicPr>
        <p:blipFill>
          <a:blip r:embed="rId3"/>
          <a:stretch>
            <a:fillRect/>
          </a:stretch>
        </p:blipFill>
        <p:spPr>
          <a:xfrm>
            <a:off x="1076325" y="2667000"/>
            <a:ext cx="3476625" cy="762000"/>
          </a:xfrm>
          <a:prstGeom prst="rect">
            <a:avLst/>
          </a:prstGeom>
        </p:spPr>
      </p:pic>
    </p:spTree>
    <p:extLst>
      <p:ext uri="{BB962C8B-B14F-4D97-AF65-F5344CB8AC3E}">
        <p14:creationId xmlns:p14="http://schemas.microsoft.com/office/powerpoint/2010/main" val="2318399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Submit only electronically through email at:</a:t>
            </a:r>
          </a:p>
          <a:p>
            <a:pPr marL="457200" lvl="1" indent="0">
              <a:buNone/>
            </a:pPr>
            <a:r>
              <a:rPr lang="en-US" dirty="0" smtClean="0"/>
              <a:t>		</a:t>
            </a:r>
            <a:r>
              <a:rPr lang="en-US" sz="3600" dirty="0" smtClean="0"/>
              <a:t>wceusters@gmail.com</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All submissions in format readable by either Microsoft Word or Microsoft Excel, depending on assignment.</a:t>
            </a:r>
          </a:p>
          <a:p>
            <a:pPr>
              <a:buFont typeface="Arial" panose="020B0604020202020204" pitchFamily="34" charset="0"/>
              <a:buChar char="•"/>
            </a:pPr>
            <a:endParaRPr lang="en-US" dirty="0"/>
          </a:p>
          <a:p>
            <a:pPr>
              <a:buFont typeface="Arial" panose="020B0604020202020204" pitchFamily="34" charset="0"/>
              <a:buChar char="•"/>
            </a:pPr>
            <a:r>
              <a:rPr lang="en-US" dirty="0" smtClean="0"/>
              <a:t>File names: </a:t>
            </a:r>
          </a:p>
          <a:p>
            <a:pPr lvl="1">
              <a:buFont typeface="Arial" panose="020B0604020202020204" pitchFamily="34" charset="0"/>
              <a:buChar char="•"/>
            </a:pPr>
            <a:r>
              <a:rPr lang="en-US" sz="2000" dirty="0" smtClean="0"/>
              <a:t>‘C’</a:t>
            </a:r>
          </a:p>
          <a:p>
            <a:pPr lvl="1">
              <a:buFont typeface="Arial" panose="020B0604020202020204" pitchFamily="34" charset="0"/>
              <a:buChar char="•"/>
            </a:pPr>
            <a:r>
              <a:rPr lang="en-US" sz="2000" dirty="0" smtClean="0"/>
              <a:t>Number of week assignment due</a:t>
            </a:r>
          </a:p>
          <a:p>
            <a:pPr lvl="1">
              <a:buFont typeface="Arial" panose="020B0604020202020204" pitchFamily="34" charset="0"/>
              <a:buChar char="•"/>
            </a:pPr>
            <a:r>
              <a:rPr lang="en-US" sz="2000" dirty="0" smtClean="0"/>
              <a:t>‘-’</a:t>
            </a:r>
          </a:p>
          <a:p>
            <a:pPr lvl="1">
              <a:buFont typeface="Arial" panose="020B0604020202020204" pitchFamily="34" charset="0"/>
              <a:buChar char="•"/>
            </a:pPr>
            <a:r>
              <a:rPr lang="en-US" sz="2000" dirty="0" smtClean="0"/>
              <a:t>Your </a:t>
            </a:r>
            <a:r>
              <a:rPr lang="en-US" sz="2000" dirty="0"/>
              <a:t>l</a:t>
            </a:r>
            <a:r>
              <a:rPr lang="en-US" sz="2000" dirty="0" smtClean="0"/>
              <a:t>ast name and first name</a:t>
            </a:r>
          </a:p>
          <a:p>
            <a:pPr lvl="1">
              <a:buFont typeface="Arial" panose="020B0604020202020204" pitchFamily="34" charset="0"/>
              <a:buChar char="•"/>
            </a:pPr>
            <a:r>
              <a:rPr lang="en-US" sz="2000" dirty="0" smtClean="0"/>
              <a:t>Example: </a:t>
            </a:r>
            <a:r>
              <a:rPr lang="en-US" sz="2000" dirty="0" smtClean="0">
                <a:solidFill>
                  <a:srgbClr val="FFFF00"/>
                </a:solidFill>
              </a:rPr>
              <a:t>C4-CeustersWerner.docx</a:t>
            </a:r>
            <a:r>
              <a:rPr lang="en-US" sz="2000" dirty="0" smtClean="0"/>
              <a:t> / </a:t>
            </a:r>
            <a:r>
              <a:rPr lang="en-US" sz="2000" dirty="0" smtClean="0">
                <a:solidFill>
                  <a:srgbClr val="FFFF00"/>
                </a:solidFill>
              </a:rPr>
              <a:t>C4-CeustersWerner.xlsx</a:t>
            </a:r>
            <a:endParaRPr lang="en-US" sz="2000" dirty="0">
              <a:solidFill>
                <a:srgbClr val="FFFF00"/>
              </a:solidFill>
            </a:endParaRPr>
          </a:p>
        </p:txBody>
      </p:sp>
    </p:spTree>
    <p:extLst>
      <p:ext uri="{BB962C8B-B14F-4D97-AF65-F5344CB8AC3E}">
        <p14:creationId xmlns:p14="http://schemas.microsoft.com/office/powerpoint/2010/main" val="72441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due</a:t>
            </a:r>
            <a:endParaRPr lang="en-US" dirty="0"/>
          </a:p>
        </p:txBody>
      </p:sp>
      <p:sp>
        <p:nvSpPr>
          <p:cNvPr id="3" name="Content Placeholder 2"/>
          <p:cNvSpPr>
            <a:spLocks noGrp="1"/>
          </p:cNvSpPr>
          <p:nvPr>
            <p:ph idx="1"/>
          </p:nvPr>
        </p:nvSpPr>
        <p:spPr/>
        <p:txBody>
          <a:bodyPr/>
          <a:lstStyle/>
          <a:p>
            <a:pPr algn="ctr"/>
            <a:r>
              <a:rPr lang="en-US" dirty="0" smtClean="0"/>
              <a:t>By </a:t>
            </a:r>
          </a:p>
          <a:p>
            <a:pPr algn="ctr"/>
            <a:r>
              <a:rPr lang="en-US" sz="4000" dirty="0" smtClean="0"/>
              <a:t>Wednesday 1pm </a:t>
            </a:r>
          </a:p>
          <a:p>
            <a:pPr algn="ctr"/>
            <a:r>
              <a:rPr lang="en-US" dirty="0" smtClean="0"/>
              <a:t>the week after assignment is given!</a:t>
            </a:r>
          </a:p>
          <a:p>
            <a:endParaRPr lang="en-US" dirty="0" smtClean="0"/>
          </a:p>
          <a:p>
            <a:r>
              <a:rPr lang="en-US" dirty="0" smtClean="0"/>
              <a:t>‘Sent date’ in my mailer counts as proof</a:t>
            </a:r>
            <a:endParaRPr lang="en-US" dirty="0"/>
          </a:p>
        </p:txBody>
      </p:sp>
      <p:pic>
        <p:nvPicPr>
          <p:cNvPr id="4" name="Picture 3"/>
          <p:cNvPicPr>
            <a:picLocks noChangeAspect="1"/>
          </p:cNvPicPr>
          <p:nvPr/>
        </p:nvPicPr>
        <p:blipFill>
          <a:blip r:embed="rId2"/>
          <a:stretch>
            <a:fillRect/>
          </a:stretch>
        </p:blipFill>
        <p:spPr>
          <a:xfrm>
            <a:off x="685800" y="4191000"/>
            <a:ext cx="7526867" cy="2667000"/>
          </a:xfrm>
          <a:prstGeom prst="rect">
            <a:avLst/>
          </a:prstGeom>
        </p:spPr>
      </p:pic>
      <p:sp>
        <p:nvSpPr>
          <p:cNvPr id="5" name="Oval 4"/>
          <p:cNvSpPr/>
          <p:nvPr/>
        </p:nvSpPr>
        <p:spPr bwMode="auto">
          <a:xfrm>
            <a:off x="6629400" y="4343399"/>
            <a:ext cx="1828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80709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graders are looking for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07256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90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features of responses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For describing facts:</a:t>
            </a:r>
          </a:p>
          <a:p>
            <a:pPr lvl="1">
              <a:buFont typeface="Arial" panose="020B0604020202020204" pitchFamily="34" charset="0"/>
              <a:buChar char="•"/>
            </a:pPr>
            <a:r>
              <a:rPr lang="en-US" dirty="0" smtClean="0"/>
              <a:t>Correctness,</a:t>
            </a:r>
          </a:p>
          <a:p>
            <a:pPr lvl="1">
              <a:buFont typeface="Arial" panose="020B0604020202020204" pitchFamily="34" charset="0"/>
              <a:buChar char="•"/>
            </a:pPr>
            <a:r>
              <a:rPr lang="en-US" dirty="0" smtClean="0"/>
              <a:t>To the point,</a:t>
            </a:r>
          </a:p>
          <a:p>
            <a:pPr lvl="1">
              <a:buFont typeface="Arial" panose="020B0604020202020204" pitchFamily="34" charset="0"/>
              <a:buChar char="•"/>
            </a:pPr>
            <a:r>
              <a:rPr lang="en-US" dirty="0" smtClean="0"/>
              <a:t>Preciseness.</a:t>
            </a:r>
          </a:p>
          <a:p>
            <a:pPr>
              <a:buFont typeface="Arial" panose="020B0604020202020204" pitchFamily="34" charset="0"/>
              <a:buChar char="•"/>
            </a:pPr>
            <a:r>
              <a:rPr lang="en-US" dirty="0" smtClean="0"/>
              <a:t>For arguments:</a:t>
            </a:r>
          </a:p>
          <a:p>
            <a:pPr lvl="1">
              <a:buFont typeface="Arial" panose="020B0604020202020204" pitchFamily="34" charset="0"/>
              <a:buChar char="•"/>
            </a:pPr>
            <a:r>
              <a:rPr lang="en-US" dirty="0" smtClean="0"/>
              <a:t>Based on facts,</a:t>
            </a:r>
          </a:p>
          <a:p>
            <a:pPr lvl="1">
              <a:buFont typeface="Arial" panose="020B0604020202020204" pitchFamily="34" charset="0"/>
              <a:buChar char="•"/>
            </a:pPr>
            <a:r>
              <a:rPr lang="en-US" dirty="0" smtClean="0"/>
              <a:t>Preciseness,</a:t>
            </a:r>
          </a:p>
          <a:p>
            <a:pPr lvl="1">
              <a:buFont typeface="Arial" panose="020B0604020202020204" pitchFamily="34" charset="0"/>
              <a:buChar char="•"/>
            </a:pPr>
            <a:r>
              <a:rPr lang="en-US" dirty="0" smtClean="0"/>
              <a:t>Adequate reasoning (logic).</a:t>
            </a:r>
          </a:p>
          <a:p>
            <a:pPr>
              <a:buFont typeface="Arial" panose="020B0604020202020204" pitchFamily="34" charset="0"/>
              <a:buChar char="•"/>
            </a:pPr>
            <a:r>
              <a:rPr lang="en-US" dirty="0" smtClean="0"/>
              <a:t>For opinions:</a:t>
            </a:r>
          </a:p>
          <a:p>
            <a:pPr lvl="1">
              <a:buFont typeface="Arial" panose="020B0604020202020204" pitchFamily="34" charset="0"/>
              <a:buChar char="•"/>
            </a:pPr>
            <a:r>
              <a:rPr lang="en-US" dirty="0" smtClean="0"/>
              <a:t>Explicit declaration,</a:t>
            </a:r>
          </a:p>
          <a:p>
            <a:pPr lvl="1">
              <a:buFont typeface="Arial" panose="020B0604020202020204" pitchFamily="34" charset="0"/>
              <a:buChar char="•"/>
            </a:pPr>
            <a:r>
              <a:rPr lang="en-US" dirty="0" smtClean="0"/>
              <a:t>Compelling </a:t>
            </a:r>
            <a:r>
              <a:rPr lang="en-US" dirty="0" err="1" smtClean="0"/>
              <a:t>rhetorics</a:t>
            </a:r>
            <a:r>
              <a:rPr lang="en-US" dirty="0" smtClean="0"/>
              <a:t>.</a:t>
            </a:r>
            <a:endParaRPr lang="en-US" dirty="0"/>
          </a:p>
        </p:txBody>
      </p:sp>
    </p:spTree>
    <p:extLst>
      <p:ext uri="{BB962C8B-B14F-4D97-AF65-F5344CB8AC3E}">
        <p14:creationId xmlns:p14="http://schemas.microsoft.com/office/powerpoint/2010/main" val="405198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 Preciseness</a:t>
            </a:r>
            <a:endParaRPr lang="en-US" dirty="0"/>
          </a:p>
        </p:txBody>
      </p:sp>
      <p:sp>
        <p:nvSpPr>
          <p:cNvPr id="3" name="Content Placeholder 2"/>
          <p:cNvSpPr>
            <a:spLocks noGrp="1"/>
          </p:cNvSpPr>
          <p:nvPr>
            <p:ph idx="1"/>
          </p:nvPr>
        </p:nvSpPr>
        <p:spPr/>
        <p:txBody>
          <a:bodyPr/>
          <a:lstStyle/>
          <a:p>
            <a:pPr algn="ctr"/>
            <a:r>
              <a:rPr lang="en-US" sz="4800" dirty="0" smtClean="0"/>
              <a:t>Question:</a:t>
            </a:r>
          </a:p>
          <a:p>
            <a:pPr algn="ctr"/>
            <a:r>
              <a:rPr lang="en-US" sz="4800" dirty="0" smtClean="0"/>
              <a:t>8 + 5 = ?</a:t>
            </a:r>
          </a:p>
          <a:p>
            <a:pPr algn="ctr"/>
            <a:endParaRPr lang="en-US" sz="4800" dirty="0"/>
          </a:p>
          <a:p>
            <a:pPr algn="ctr"/>
            <a:r>
              <a:rPr lang="en-US" sz="4800" dirty="0" smtClean="0"/>
              <a:t>Answer:</a:t>
            </a:r>
          </a:p>
          <a:p>
            <a:pPr algn="ctr"/>
            <a:r>
              <a:rPr lang="en-US" sz="4800" dirty="0" smtClean="0"/>
              <a:t>12, 13 or 14.</a:t>
            </a:r>
            <a:endParaRPr lang="en-US" sz="4800" dirty="0"/>
          </a:p>
        </p:txBody>
      </p:sp>
    </p:spTree>
    <p:extLst>
      <p:ext uri="{BB962C8B-B14F-4D97-AF65-F5344CB8AC3E}">
        <p14:creationId xmlns:p14="http://schemas.microsoft.com/office/powerpoint/2010/main" val="342853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Preciseness</a:t>
            </a:r>
            <a:endParaRPr lang="en-US" dirty="0"/>
          </a:p>
        </p:txBody>
      </p:sp>
      <p:sp>
        <p:nvSpPr>
          <p:cNvPr id="3" name="Content Placeholder 2"/>
          <p:cNvSpPr>
            <a:spLocks noGrp="1"/>
          </p:cNvSpPr>
          <p:nvPr>
            <p:ph idx="1"/>
          </p:nvPr>
        </p:nvSpPr>
        <p:spPr/>
        <p:txBody>
          <a:bodyPr/>
          <a:lstStyle/>
          <a:p>
            <a:r>
              <a:rPr lang="en-US" dirty="0" smtClean="0"/>
              <a:t>Who is this ?</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514600"/>
            <a:ext cx="3200400" cy="3934918"/>
          </a:xfrm>
          <a:prstGeom prst="rect">
            <a:avLst/>
          </a:prstGeom>
        </p:spPr>
      </p:pic>
      <p:sp>
        <p:nvSpPr>
          <p:cNvPr id="5" name="TextBox 4"/>
          <p:cNvSpPr txBox="1"/>
          <p:nvPr/>
        </p:nvSpPr>
        <p:spPr>
          <a:xfrm>
            <a:off x="4800600" y="3352800"/>
            <a:ext cx="3581400" cy="2062103"/>
          </a:xfrm>
          <a:prstGeom prst="rect">
            <a:avLst/>
          </a:prstGeom>
          <a:noFill/>
        </p:spPr>
        <p:txBody>
          <a:bodyPr wrap="square" rtlCol="0">
            <a:spAutoFit/>
          </a:bodyPr>
          <a:lstStyle/>
          <a:p>
            <a:r>
              <a:rPr lang="en-US" dirty="0" smtClean="0">
                <a:solidFill>
                  <a:schemeClr val="bg1"/>
                </a:solidFill>
              </a:rPr>
              <a:t>Acceptable answer:</a:t>
            </a:r>
          </a:p>
          <a:p>
            <a:endParaRPr lang="en-US" dirty="0">
              <a:solidFill>
                <a:schemeClr val="bg1"/>
              </a:solidFill>
            </a:endParaRPr>
          </a:p>
          <a:p>
            <a:r>
              <a:rPr lang="en-US" b="0" dirty="0" smtClean="0">
                <a:solidFill>
                  <a:schemeClr val="bg1"/>
                </a:solidFill>
              </a:rPr>
              <a:t>‘</a:t>
            </a:r>
            <a:r>
              <a:rPr lang="en-US" b="0" i="1" dirty="0" smtClean="0">
                <a:solidFill>
                  <a:schemeClr val="bg1"/>
                </a:solidFill>
              </a:rPr>
              <a:t>Thomas Jefferson</a:t>
            </a:r>
            <a:r>
              <a:rPr lang="en-US" b="0" dirty="0" smtClean="0">
                <a:solidFill>
                  <a:schemeClr val="bg1"/>
                </a:solidFill>
              </a:rPr>
              <a:t>’</a:t>
            </a:r>
            <a:endParaRPr lang="en-US" b="0" dirty="0">
              <a:solidFill>
                <a:schemeClr val="bg1"/>
              </a:solidFill>
            </a:endParaRPr>
          </a:p>
        </p:txBody>
      </p:sp>
    </p:spTree>
    <p:extLst>
      <p:ext uri="{BB962C8B-B14F-4D97-AF65-F5344CB8AC3E}">
        <p14:creationId xmlns:p14="http://schemas.microsoft.com/office/powerpoint/2010/main" val="301732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27750</TotalTime>
  <Words>189</Words>
  <Application>Microsoft Office PowerPoint</Application>
  <PresentationFormat>On-screen Show (4:3)</PresentationFormat>
  <Paragraphs>66</Paragraphs>
  <Slides>13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4" baseType="lpstr">
      <vt:lpstr>Batang</vt:lpstr>
      <vt:lpstr>ＭＳ 明朝</vt:lpstr>
      <vt:lpstr>ＭＳ Ｐゴシック</vt:lpstr>
      <vt:lpstr>Arial</vt:lpstr>
      <vt:lpstr>Georgia</vt:lpstr>
      <vt:lpstr>Times</vt:lpstr>
      <vt:lpstr>Times New Roman</vt:lpstr>
      <vt:lpstr>Trebuchet MS</vt:lpstr>
      <vt:lpstr>Verdana</vt:lpstr>
      <vt:lpstr>2014-Indianapolis</vt:lpstr>
      <vt:lpstr>Photo Editor-foto</vt:lpstr>
      <vt:lpstr>Being successful with assignments  Lecture in BMI199: What is Biomedical Informatics? Sept 12, 2019 5 Diefendorf, University at Buffalo</vt:lpstr>
      <vt:lpstr>An opinion</vt:lpstr>
      <vt:lpstr>Another opinion</vt:lpstr>
      <vt:lpstr>Form</vt:lpstr>
      <vt:lpstr>Assignments due</vt:lpstr>
      <vt:lpstr>What graders are looking for</vt:lpstr>
      <vt:lpstr>Essential features of responses</vt:lpstr>
      <vt:lpstr>Correctness / Preciseness</vt:lpstr>
      <vt:lpstr>Preciseness</vt:lpstr>
      <vt:lpstr>However: ‘Barry Smith’</vt:lpstr>
      <vt:lpstr>Preciseness</vt:lpstr>
      <vt:lpstr>‘All men are created equal’</vt:lpstr>
      <vt:lpstr>Assignment due next week: C4…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1251</cp:revision>
  <dcterms:created xsi:type="dcterms:W3CDTF">1601-01-01T00:00:00Z</dcterms:created>
  <dcterms:modified xsi:type="dcterms:W3CDTF">2019-09-12T16:45:03Z</dcterms:modified>
</cp:coreProperties>
</file>