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6" r:id="rId1"/>
  </p:sldMasterIdLst>
  <p:notesMasterIdLst>
    <p:notesMasterId r:id="rId108"/>
  </p:notesMasterIdLst>
  <p:sldIdLst>
    <p:sldId id="1461" r:id="rId2"/>
    <p:sldId id="1538" r:id="rId3"/>
    <p:sldId id="1524" r:id="rId4"/>
    <p:sldId id="1472" r:id="rId5"/>
    <p:sldId id="1505" r:id="rId6"/>
    <p:sldId id="1537" r:id="rId7"/>
    <p:sldId id="1525" r:id="rId8"/>
    <p:sldId id="1514" r:id="rId9"/>
    <p:sldId id="1511" r:id="rId10"/>
    <p:sldId id="1513" r:id="rId11"/>
    <p:sldId id="1516" r:id="rId12"/>
    <p:sldId id="1515" r:id="rId13"/>
    <p:sldId id="1532" r:id="rId14"/>
    <p:sldId id="1526" r:id="rId15"/>
    <p:sldId id="1528" r:id="rId16"/>
    <p:sldId id="1482" r:id="rId17"/>
    <p:sldId id="1521" r:id="rId18"/>
    <p:sldId id="1533" r:id="rId19"/>
    <p:sldId id="1530" r:id="rId20"/>
    <p:sldId id="1529" r:id="rId21"/>
    <p:sldId id="1534" r:id="rId22"/>
    <p:sldId id="1509" r:id="rId23"/>
    <p:sldId id="1510" r:id="rId24"/>
    <p:sldId id="1531" r:id="rId25"/>
    <p:sldId id="1485" r:id="rId26"/>
    <p:sldId id="1486" r:id="rId27"/>
    <p:sldId id="1498" r:id="rId28"/>
    <p:sldId id="1481" r:id="rId29"/>
    <p:sldId id="1480" r:id="rId30"/>
    <p:sldId id="1468" r:id="rId31"/>
    <p:sldId id="1469" r:id="rId32"/>
    <p:sldId id="1483" r:id="rId33"/>
    <p:sldId id="1484" r:id="rId34"/>
    <p:sldId id="1522" r:id="rId35"/>
    <p:sldId id="1523" r:id="rId36"/>
    <p:sldId id="1474" r:id="rId37"/>
    <p:sldId id="1471" r:id="rId38"/>
    <p:sldId id="1470" r:id="rId39"/>
    <p:sldId id="1473" r:id="rId40"/>
    <p:sldId id="1499" r:id="rId41"/>
    <p:sldId id="1500" r:id="rId42"/>
    <p:sldId id="1497" r:id="rId43"/>
    <p:sldId id="1518" r:id="rId44"/>
    <p:sldId id="1519" r:id="rId45"/>
    <p:sldId id="1520" r:id="rId46"/>
    <p:sldId id="1495" r:id="rId47"/>
    <p:sldId id="1496" r:id="rId48"/>
    <p:sldId id="1492" r:id="rId49"/>
    <p:sldId id="1491" r:id="rId50"/>
    <p:sldId id="1501" r:id="rId51"/>
    <p:sldId id="1494" r:id="rId52"/>
    <p:sldId id="1535" r:id="rId53"/>
    <p:sldId id="1506" r:id="rId54"/>
    <p:sldId id="1507" r:id="rId55"/>
    <p:sldId id="1462" r:id="rId56"/>
    <p:sldId id="1504" r:id="rId57"/>
    <p:sldId id="1508" r:id="rId58"/>
    <p:sldId id="1503" r:id="rId59"/>
    <p:sldId id="1527" r:id="rId60"/>
    <p:sldId id="1465" r:id="rId61"/>
    <p:sldId id="1428" r:id="rId62"/>
    <p:sldId id="1429" r:id="rId63"/>
    <p:sldId id="1502" r:id="rId64"/>
    <p:sldId id="1476" r:id="rId65"/>
    <p:sldId id="1475" r:id="rId66"/>
    <p:sldId id="1479" r:id="rId67"/>
    <p:sldId id="1477" r:id="rId68"/>
    <p:sldId id="1478" r:id="rId69"/>
    <p:sldId id="1487" r:id="rId70"/>
    <p:sldId id="1488" r:id="rId71"/>
    <p:sldId id="1489" r:id="rId72"/>
    <p:sldId id="1464" r:id="rId73"/>
    <p:sldId id="1466" r:id="rId74"/>
    <p:sldId id="1467" r:id="rId75"/>
    <p:sldId id="1536" r:id="rId76"/>
    <p:sldId id="1422" r:id="rId77"/>
    <p:sldId id="1453" r:id="rId78"/>
    <p:sldId id="1424" r:id="rId79"/>
    <p:sldId id="1427" r:id="rId80"/>
    <p:sldId id="1448" r:id="rId81"/>
    <p:sldId id="1425" r:id="rId82"/>
    <p:sldId id="1449" r:id="rId83"/>
    <p:sldId id="1450" r:id="rId84"/>
    <p:sldId id="1452" r:id="rId85"/>
    <p:sldId id="1451" r:id="rId86"/>
    <p:sldId id="1459" r:id="rId87"/>
    <p:sldId id="1431" r:id="rId88"/>
    <p:sldId id="1432" r:id="rId89"/>
    <p:sldId id="1436" r:id="rId90"/>
    <p:sldId id="1437" r:id="rId91"/>
    <p:sldId id="1438" r:id="rId92"/>
    <p:sldId id="1439" r:id="rId93"/>
    <p:sldId id="1435" r:id="rId94"/>
    <p:sldId id="1457" r:id="rId95"/>
    <p:sldId id="1458" r:id="rId96"/>
    <p:sldId id="1441" r:id="rId97"/>
    <p:sldId id="1442" r:id="rId98"/>
    <p:sldId id="1455" r:id="rId99"/>
    <p:sldId id="1440" r:id="rId100"/>
    <p:sldId id="1443" r:id="rId101"/>
    <p:sldId id="1444" r:id="rId102"/>
    <p:sldId id="1456" r:id="rId103"/>
    <p:sldId id="1460" r:id="rId104"/>
    <p:sldId id="1490" r:id="rId105"/>
    <p:sldId id="1493" r:id="rId106"/>
    <p:sldId id="1517" r:id="rId10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000066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DA1"/>
    <a:srgbClr val="BBE0E3"/>
    <a:srgbClr val="FF0000"/>
    <a:srgbClr val="FCAFA2"/>
    <a:srgbClr val="FBB2A3"/>
    <a:srgbClr val="1FE115"/>
    <a:srgbClr val="A2CCE8"/>
    <a:srgbClr val="16165D"/>
    <a:srgbClr val="FF6600"/>
    <a:srgbClr val="AAE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88261" autoAdjust="0"/>
  </p:normalViewPr>
  <p:slideViewPr>
    <p:cSldViewPr>
      <p:cViewPr>
        <p:scale>
          <a:sx n="78" d="100"/>
          <a:sy n="78" d="100"/>
        </p:scale>
        <p:origin x="162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annos\Documents\ToBackup\Current\Buffalo\Conferences\201901GR\timeline.csv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annos\Documents\ToBackup\Current\Buffalo\Conferences\201901GR\timeline.csv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eannos\Documents\ToBackup\Current\Buffalo\Conferences\201901GR\timeline.csv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timeline!$B$1:$B$2</c:f>
              <c:strCache>
                <c:ptCount val="2"/>
                <c:pt idx="0">
                  <c:v>pubmed - (EHR) OR EMR</c:v>
                </c:pt>
                <c:pt idx="1">
                  <c:v>count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timeline!$A$22:$A$68</c:f>
              <c:numCache>
                <c:formatCode>General</c:formatCode>
                <c:ptCount val="47"/>
                <c:pt idx="0">
                  <c:v>2000</c:v>
                </c:pt>
                <c:pt idx="1">
                  <c:v>1999</c:v>
                </c:pt>
                <c:pt idx="2">
                  <c:v>1998</c:v>
                </c:pt>
                <c:pt idx="3">
                  <c:v>1997</c:v>
                </c:pt>
                <c:pt idx="4">
                  <c:v>1996</c:v>
                </c:pt>
                <c:pt idx="5">
                  <c:v>1995</c:v>
                </c:pt>
                <c:pt idx="6">
                  <c:v>1994</c:v>
                </c:pt>
                <c:pt idx="7">
                  <c:v>1993</c:v>
                </c:pt>
                <c:pt idx="8">
                  <c:v>1992</c:v>
                </c:pt>
                <c:pt idx="9">
                  <c:v>1991</c:v>
                </c:pt>
                <c:pt idx="10">
                  <c:v>1990</c:v>
                </c:pt>
                <c:pt idx="11">
                  <c:v>1989</c:v>
                </c:pt>
                <c:pt idx="12">
                  <c:v>1988</c:v>
                </c:pt>
                <c:pt idx="13">
                  <c:v>1987</c:v>
                </c:pt>
                <c:pt idx="14">
                  <c:v>1986</c:v>
                </c:pt>
                <c:pt idx="15">
                  <c:v>1985</c:v>
                </c:pt>
                <c:pt idx="16">
                  <c:v>1984</c:v>
                </c:pt>
                <c:pt idx="17">
                  <c:v>1983</c:v>
                </c:pt>
                <c:pt idx="18">
                  <c:v>1982</c:v>
                </c:pt>
                <c:pt idx="19">
                  <c:v>1981</c:v>
                </c:pt>
                <c:pt idx="20">
                  <c:v>1980</c:v>
                </c:pt>
                <c:pt idx="21">
                  <c:v>1979</c:v>
                </c:pt>
                <c:pt idx="22">
                  <c:v>1978</c:v>
                </c:pt>
                <c:pt idx="23">
                  <c:v>1977</c:v>
                </c:pt>
                <c:pt idx="24">
                  <c:v>1976</c:v>
                </c:pt>
                <c:pt idx="25">
                  <c:v>1975</c:v>
                </c:pt>
                <c:pt idx="26">
                  <c:v>1974</c:v>
                </c:pt>
                <c:pt idx="27">
                  <c:v>1973</c:v>
                </c:pt>
                <c:pt idx="28">
                  <c:v>1972</c:v>
                </c:pt>
                <c:pt idx="29">
                  <c:v>1971</c:v>
                </c:pt>
                <c:pt idx="30">
                  <c:v>1970</c:v>
                </c:pt>
                <c:pt idx="31">
                  <c:v>1969</c:v>
                </c:pt>
                <c:pt idx="32">
                  <c:v>1968</c:v>
                </c:pt>
                <c:pt idx="33">
                  <c:v>1967</c:v>
                </c:pt>
                <c:pt idx="34">
                  <c:v>1966</c:v>
                </c:pt>
                <c:pt idx="35">
                  <c:v>1965</c:v>
                </c:pt>
                <c:pt idx="36">
                  <c:v>1963</c:v>
                </c:pt>
                <c:pt idx="37">
                  <c:v>1962</c:v>
                </c:pt>
                <c:pt idx="38">
                  <c:v>1961</c:v>
                </c:pt>
                <c:pt idx="39">
                  <c:v>1960</c:v>
                </c:pt>
                <c:pt idx="40">
                  <c:v>1959</c:v>
                </c:pt>
                <c:pt idx="41">
                  <c:v>1958</c:v>
                </c:pt>
                <c:pt idx="42">
                  <c:v>1957</c:v>
                </c:pt>
                <c:pt idx="43">
                  <c:v>1953</c:v>
                </c:pt>
                <c:pt idx="44">
                  <c:v>1952</c:v>
                </c:pt>
                <c:pt idx="45">
                  <c:v>1951</c:v>
                </c:pt>
                <c:pt idx="46">
                  <c:v>1950</c:v>
                </c:pt>
              </c:numCache>
            </c:numRef>
          </c:xVal>
          <c:yVal>
            <c:numRef>
              <c:f>timeline!$B$22:$B$68</c:f>
              <c:numCache>
                <c:formatCode>General</c:formatCode>
                <c:ptCount val="47"/>
                <c:pt idx="0">
                  <c:v>60</c:v>
                </c:pt>
                <c:pt idx="1">
                  <c:v>69</c:v>
                </c:pt>
                <c:pt idx="2">
                  <c:v>69</c:v>
                </c:pt>
                <c:pt idx="3">
                  <c:v>55</c:v>
                </c:pt>
                <c:pt idx="4">
                  <c:v>37</c:v>
                </c:pt>
                <c:pt idx="5">
                  <c:v>38</c:v>
                </c:pt>
                <c:pt idx="6">
                  <c:v>32</c:v>
                </c:pt>
                <c:pt idx="7">
                  <c:v>17</c:v>
                </c:pt>
                <c:pt idx="8">
                  <c:v>22</c:v>
                </c:pt>
                <c:pt idx="9">
                  <c:v>25</c:v>
                </c:pt>
                <c:pt idx="10">
                  <c:v>20</c:v>
                </c:pt>
                <c:pt idx="11">
                  <c:v>14</c:v>
                </c:pt>
                <c:pt idx="12">
                  <c:v>13</c:v>
                </c:pt>
                <c:pt idx="13">
                  <c:v>9</c:v>
                </c:pt>
                <c:pt idx="14">
                  <c:v>17</c:v>
                </c:pt>
                <c:pt idx="15">
                  <c:v>20</c:v>
                </c:pt>
                <c:pt idx="16">
                  <c:v>17</c:v>
                </c:pt>
                <c:pt idx="17">
                  <c:v>22</c:v>
                </c:pt>
                <c:pt idx="18">
                  <c:v>22</c:v>
                </c:pt>
                <c:pt idx="19">
                  <c:v>14</c:v>
                </c:pt>
                <c:pt idx="20">
                  <c:v>13</c:v>
                </c:pt>
                <c:pt idx="21">
                  <c:v>16</c:v>
                </c:pt>
                <c:pt idx="22">
                  <c:v>16</c:v>
                </c:pt>
                <c:pt idx="23">
                  <c:v>15</c:v>
                </c:pt>
                <c:pt idx="24">
                  <c:v>15</c:v>
                </c:pt>
                <c:pt idx="25">
                  <c:v>18</c:v>
                </c:pt>
                <c:pt idx="26">
                  <c:v>14</c:v>
                </c:pt>
                <c:pt idx="27">
                  <c:v>21</c:v>
                </c:pt>
                <c:pt idx="28">
                  <c:v>16</c:v>
                </c:pt>
                <c:pt idx="29">
                  <c:v>8</c:v>
                </c:pt>
                <c:pt idx="30">
                  <c:v>16</c:v>
                </c:pt>
                <c:pt idx="31">
                  <c:v>5</c:v>
                </c:pt>
                <c:pt idx="32">
                  <c:v>6</c:v>
                </c:pt>
                <c:pt idx="33">
                  <c:v>3</c:v>
                </c:pt>
                <c:pt idx="34">
                  <c:v>4</c:v>
                </c:pt>
                <c:pt idx="35">
                  <c:v>1</c:v>
                </c:pt>
                <c:pt idx="36">
                  <c:v>5</c:v>
                </c:pt>
                <c:pt idx="37">
                  <c:v>2</c:v>
                </c:pt>
                <c:pt idx="38">
                  <c:v>3</c:v>
                </c:pt>
                <c:pt idx="39">
                  <c:v>2</c:v>
                </c:pt>
                <c:pt idx="40">
                  <c:v>1</c:v>
                </c:pt>
                <c:pt idx="41">
                  <c:v>2</c:v>
                </c:pt>
                <c:pt idx="42">
                  <c:v>1</c:v>
                </c:pt>
                <c:pt idx="43">
                  <c:v>1</c:v>
                </c:pt>
                <c:pt idx="44">
                  <c:v>3</c:v>
                </c:pt>
                <c:pt idx="45">
                  <c:v>2</c:v>
                </c:pt>
                <c:pt idx="46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2D3-4E04-88F2-E9F0C2E989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6705312"/>
        <c:axId val="426707392"/>
      </c:scatterChart>
      <c:valAx>
        <c:axId val="426705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707392"/>
        <c:crosses val="autoZero"/>
        <c:crossBetween val="midCat"/>
      </c:valAx>
      <c:valAx>
        <c:axId val="426707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7053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timeline!$B$1:$B$2</c:f>
              <c:strCache>
                <c:ptCount val="2"/>
                <c:pt idx="0">
                  <c:v>pubmed - (EHR) OR EMR</c:v>
                </c:pt>
                <c:pt idx="1">
                  <c:v>count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timeline!$A$22:$A$68</c:f>
              <c:numCache>
                <c:formatCode>General</c:formatCode>
                <c:ptCount val="47"/>
                <c:pt idx="0">
                  <c:v>2000</c:v>
                </c:pt>
                <c:pt idx="1">
                  <c:v>1999</c:v>
                </c:pt>
                <c:pt idx="2">
                  <c:v>1998</c:v>
                </c:pt>
                <c:pt idx="3">
                  <c:v>1997</c:v>
                </c:pt>
                <c:pt idx="4">
                  <c:v>1996</c:v>
                </c:pt>
                <c:pt idx="5">
                  <c:v>1995</c:v>
                </c:pt>
                <c:pt idx="6">
                  <c:v>1994</c:v>
                </c:pt>
                <c:pt idx="7">
                  <c:v>1993</c:v>
                </c:pt>
                <c:pt idx="8">
                  <c:v>1992</c:v>
                </c:pt>
                <c:pt idx="9">
                  <c:v>1991</c:v>
                </c:pt>
                <c:pt idx="10">
                  <c:v>1990</c:v>
                </c:pt>
                <c:pt idx="11">
                  <c:v>1989</c:v>
                </c:pt>
                <c:pt idx="12">
                  <c:v>1988</c:v>
                </c:pt>
                <c:pt idx="13">
                  <c:v>1987</c:v>
                </c:pt>
                <c:pt idx="14">
                  <c:v>1986</c:v>
                </c:pt>
                <c:pt idx="15">
                  <c:v>1985</c:v>
                </c:pt>
                <c:pt idx="16">
                  <c:v>1984</c:v>
                </c:pt>
                <c:pt idx="17">
                  <c:v>1983</c:v>
                </c:pt>
                <c:pt idx="18">
                  <c:v>1982</c:v>
                </c:pt>
                <c:pt idx="19">
                  <c:v>1981</c:v>
                </c:pt>
                <c:pt idx="20">
                  <c:v>1980</c:v>
                </c:pt>
                <c:pt idx="21">
                  <c:v>1979</c:v>
                </c:pt>
                <c:pt idx="22">
                  <c:v>1978</c:v>
                </c:pt>
                <c:pt idx="23">
                  <c:v>1977</c:v>
                </c:pt>
                <c:pt idx="24">
                  <c:v>1976</c:v>
                </c:pt>
                <c:pt idx="25">
                  <c:v>1975</c:v>
                </c:pt>
                <c:pt idx="26">
                  <c:v>1974</c:v>
                </c:pt>
                <c:pt idx="27">
                  <c:v>1973</c:v>
                </c:pt>
                <c:pt idx="28">
                  <c:v>1972</c:v>
                </c:pt>
                <c:pt idx="29">
                  <c:v>1971</c:v>
                </c:pt>
                <c:pt idx="30">
                  <c:v>1970</c:v>
                </c:pt>
                <c:pt idx="31">
                  <c:v>1969</c:v>
                </c:pt>
                <c:pt idx="32">
                  <c:v>1968</c:v>
                </c:pt>
                <c:pt idx="33">
                  <c:v>1967</c:v>
                </c:pt>
                <c:pt idx="34">
                  <c:v>1966</c:v>
                </c:pt>
                <c:pt idx="35">
                  <c:v>1965</c:v>
                </c:pt>
                <c:pt idx="36">
                  <c:v>1963</c:v>
                </c:pt>
                <c:pt idx="37">
                  <c:v>1962</c:v>
                </c:pt>
                <c:pt idx="38">
                  <c:v>1961</c:v>
                </c:pt>
                <c:pt idx="39">
                  <c:v>1960</c:v>
                </c:pt>
                <c:pt idx="40">
                  <c:v>1959</c:v>
                </c:pt>
                <c:pt idx="41">
                  <c:v>1958</c:v>
                </c:pt>
                <c:pt idx="42">
                  <c:v>1957</c:v>
                </c:pt>
                <c:pt idx="43">
                  <c:v>1953</c:v>
                </c:pt>
                <c:pt idx="44">
                  <c:v>1952</c:v>
                </c:pt>
                <c:pt idx="45">
                  <c:v>1951</c:v>
                </c:pt>
                <c:pt idx="46">
                  <c:v>1950</c:v>
                </c:pt>
              </c:numCache>
            </c:numRef>
          </c:xVal>
          <c:yVal>
            <c:numRef>
              <c:f>timeline!$B$22:$B$68</c:f>
              <c:numCache>
                <c:formatCode>General</c:formatCode>
                <c:ptCount val="47"/>
                <c:pt idx="0">
                  <c:v>60</c:v>
                </c:pt>
                <c:pt idx="1">
                  <c:v>69</c:v>
                </c:pt>
                <c:pt idx="2">
                  <c:v>69</c:v>
                </c:pt>
                <c:pt idx="3">
                  <c:v>55</c:v>
                </c:pt>
                <c:pt idx="4">
                  <c:v>37</c:v>
                </c:pt>
                <c:pt idx="5">
                  <c:v>38</c:v>
                </c:pt>
                <c:pt idx="6">
                  <c:v>32</c:v>
                </c:pt>
                <c:pt idx="7">
                  <c:v>17</c:v>
                </c:pt>
                <c:pt idx="8">
                  <c:v>22</c:v>
                </c:pt>
                <c:pt idx="9">
                  <c:v>25</c:v>
                </c:pt>
                <c:pt idx="10">
                  <c:v>20</c:v>
                </c:pt>
                <c:pt idx="11">
                  <c:v>14</c:v>
                </c:pt>
                <c:pt idx="12">
                  <c:v>13</c:v>
                </c:pt>
                <c:pt idx="13">
                  <c:v>9</c:v>
                </c:pt>
                <c:pt idx="14">
                  <c:v>17</c:v>
                </c:pt>
                <c:pt idx="15">
                  <c:v>20</c:v>
                </c:pt>
                <c:pt idx="16">
                  <c:v>17</c:v>
                </c:pt>
                <c:pt idx="17">
                  <c:v>22</c:v>
                </c:pt>
                <c:pt idx="18">
                  <c:v>22</c:v>
                </c:pt>
                <c:pt idx="19">
                  <c:v>14</c:v>
                </c:pt>
                <c:pt idx="20">
                  <c:v>13</c:v>
                </c:pt>
                <c:pt idx="21">
                  <c:v>16</c:v>
                </c:pt>
                <c:pt idx="22">
                  <c:v>16</c:v>
                </c:pt>
                <c:pt idx="23">
                  <c:v>15</c:v>
                </c:pt>
                <c:pt idx="24">
                  <c:v>15</c:v>
                </c:pt>
                <c:pt idx="25">
                  <c:v>18</c:v>
                </c:pt>
                <c:pt idx="26">
                  <c:v>14</c:v>
                </c:pt>
                <c:pt idx="27">
                  <c:v>21</c:v>
                </c:pt>
                <c:pt idx="28">
                  <c:v>16</c:v>
                </c:pt>
                <c:pt idx="29">
                  <c:v>8</c:v>
                </c:pt>
                <c:pt idx="30">
                  <c:v>16</c:v>
                </c:pt>
                <c:pt idx="31">
                  <c:v>5</c:v>
                </c:pt>
                <c:pt idx="32">
                  <c:v>6</c:v>
                </c:pt>
                <c:pt idx="33">
                  <c:v>3</c:v>
                </c:pt>
                <c:pt idx="34">
                  <c:v>4</c:v>
                </c:pt>
                <c:pt idx="35">
                  <c:v>1</c:v>
                </c:pt>
                <c:pt idx="36">
                  <c:v>5</c:v>
                </c:pt>
                <c:pt idx="37">
                  <c:v>2</c:v>
                </c:pt>
                <c:pt idx="38">
                  <c:v>3</c:v>
                </c:pt>
                <c:pt idx="39">
                  <c:v>2</c:v>
                </c:pt>
                <c:pt idx="40">
                  <c:v>1</c:v>
                </c:pt>
                <c:pt idx="41">
                  <c:v>2</c:v>
                </c:pt>
                <c:pt idx="42">
                  <c:v>1</c:v>
                </c:pt>
                <c:pt idx="43">
                  <c:v>1</c:v>
                </c:pt>
                <c:pt idx="44">
                  <c:v>3</c:v>
                </c:pt>
                <c:pt idx="45">
                  <c:v>2</c:v>
                </c:pt>
                <c:pt idx="46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2D3-4E04-88F2-E9F0C2E989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6705312"/>
        <c:axId val="426707392"/>
      </c:scatterChart>
      <c:valAx>
        <c:axId val="426705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707392"/>
        <c:crosses val="autoZero"/>
        <c:crossBetween val="midCat"/>
      </c:valAx>
      <c:valAx>
        <c:axId val="426707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7053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timeline!$B$1:$B$2</c:f>
              <c:strCache>
                <c:ptCount val="2"/>
                <c:pt idx="0">
                  <c:v>pubmed - (EHR) OR EMR</c:v>
                </c:pt>
                <c:pt idx="1">
                  <c:v>count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timeline!$A$4:$A$68</c:f>
              <c:numCache>
                <c:formatCode>General</c:formatCode>
                <c:ptCount val="65"/>
                <c:pt idx="0">
                  <c:v>2018</c:v>
                </c:pt>
                <c:pt idx="1">
                  <c:v>2017</c:v>
                </c:pt>
                <c:pt idx="2">
                  <c:v>2016</c:v>
                </c:pt>
                <c:pt idx="3">
                  <c:v>2015</c:v>
                </c:pt>
                <c:pt idx="4">
                  <c:v>2014</c:v>
                </c:pt>
                <c:pt idx="5">
                  <c:v>2013</c:v>
                </c:pt>
                <c:pt idx="6">
                  <c:v>2012</c:v>
                </c:pt>
                <c:pt idx="7">
                  <c:v>2011</c:v>
                </c:pt>
                <c:pt idx="8">
                  <c:v>2010</c:v>
                </c:pt>
                <c:pt idx="9">
                  <c:v>2009</c:v>
                </c:pt>
                <c:pt idx="10">
                  <c:v>2008</c:v>
                </c:pt>
                <c:pt idx="11">
                  <c:v>2007</c:v>
                </c:pt>
                <c:pt idx="12">
                  <c:v>2006</c:v>
                </c:pt>
                <c:pt idx="13">
                  <c:v>2005</c:v>
                </c:pt>
                <c:pt idx="14">
                  <c:v>2004</c:v>
                </c:pt>
                <c:pt idx="15">
                  <c:v>2003</c:v>
                </c:pt>
                <c:pt idx="16">
                  <c:v>2002</c:v>
                </c:pt>
                <c:pt idx="17">
                  <c:v>2001</c:v>
                </c:pt>
                <c:pt idx="18">
                  <c:v>2000</c:v>
                </c:pt>
                <c:pt idx="19">
                  <c:v>1999</c:v>
                </c:pt>
                <c:pt idx="20">
                  <c:v>1998</c:v>
                </c:pt>
                <c:pt idx="21">
                  <c:v>1997</c:v>
                </c:pt>
                <c:pt idx="22">
                  <c:v>1996</c:v>
                </c:pt>
                <c:pt idx="23">
                  <c:v>1995</c:v>
                </c:pt>
                <c:pt idx="24">
                  <c:v>1994</c:v>
                </c:pt>
                <c:pt idx="25">
                  <c:v>1993</c:v>
                </c:pt>
                <c:pt idx="26">
                  <c:v>1992</c:v>
                </c:pt>
                <c:pt idx="27">
                  <c:v>1991</c:v>
                </c:pt>
                <c:pt idx="28">
                  <c:v>1990</c:v>
                </c:pt>
                <c:pt idx="29">
                  <c:v>1989</c:v>
                </c:pt>
                <c:pt idx="30">
                  <c:v>1988</c:v>
                </c:pt>
                <c:pt idx="31">
                  <c:v>1987</c:v>
                </c:pt>
                <c:pt idx="32">
                  <c:v>1986</c:v>
                </c:pt>
                <c:pt idx="33">
                  <c:v>1985</c:v>
                </c:pt>
                <c:pt idx="34">
                  <c:v>1984</c:v>
                </c:pt>
                <c:pt idx="35">
                  <c:v>1983</c:v>
                </c:pt>
                <c:pt idx="36">
                  <c:v>1982</c:v>
                </c:pt>
                <c:pt idx="37">
                  <c:v>1981</c:v>
                </c:pt>
                <c:pt idx="38">
                  <c:v>1980</c:v>
                </c:pt>
                <c:pt idx="39">
                  <c:v>1979</c:v>
                </c:pt>
                <c:pt idx="40">
                  <c:v>1978</c:v>
                </c:pt>
                <c:pt idx="41">
                  <c:v>1977</c:v>
                </c:pt>
                <c:pt idx="42">
                  <c:v>1976</c:v>
                </c:pt>
                <c:pt idx="43">
                  <c:v>1975</c:v>
                </c:pt>
                <c:pt idx="44">
                  <c:v>1974</c:v>
                </c:pt>
                <c:pt idx="45">
                  <c:v>1973</c:v>
                </c:pt>
                <c:pt idx="46">
                  <c:v>1972</c:v>
                </c:pt>
                <c:pt idx="47">
                  <c:v>1971</c:v>
                </c:pt>
                <c:pt idx="48">
                  <c:v>1970</c:v>
                </c:pt>
                <c:pt idx="49">
                  <c:v>1969</c:v>
                </c:pt>
                <c:pt idx="50">
                  <c:v>1968</c:v>
                </c:pt>
                <c:pt idx="51">
                  <c:v>1967</c:v>
                </c:pt>
                <c:pt idx="52">
                  <c:v>1966</c:v>
                </c:pt>
                <c:pt idx="53">
                  <c:v>1965</c:v>
                </c:pt>
                <c:pt idx="54">
                  <c:v>1963</c:v>
                </c:pt>
                <c:pt idx="55">
                  <c:v>1962</c:v>
                </c:pt>
                <c:pt idx="56">
                  <c:v>1961</c:v>
                </c:pt>
                <c:pt idx="57">
                  <c:v>1960</c:v>
                </c:pt>
                <c:pt idx="58">
                  <c:v>1959</c:v>
                </c:pt>
                <c:pt idx="59">
                  <c:v>1958</c:v>
                </c:pt>
                <c:pt idx="60">
                  <c:v>1957</c:v>
                </c:pt>
                <c:pt idx="61">
                  <c:v>1953</c:v>
                </c:pt>
                <c:pt idx="62">
                  <c:v>1952</c:v>
                </c:pt>
                <c:pt idx="63">
                  <c:v>1951</c:v>
                </c:pt>
                <c:pt idx="64">
                  <c:v>1950</c:v>
                </c:pt>
              </c:numCache>
            </c:numRef>
          </c:xVal>
          <c:yVal>
            <c:numRef>
              <c:f>timeline!$B$4:$B$68</c:f>
              <c:numCache>
                <c:formatCode>General</c:formatCode>
                <c:ptCount val="65"/>
                <c:pt idx="0">
                  <c:v>1664</c:v>
                </c:pt>
                <c:pt idx="1">
                  <c:v>1299</c:v>
                </c:pt>
                <c:pt idx="2">
                  <c:v>1133</c:v>
                </c:pt>
                <c:pt idx="3">
                  <c:v>1095</c:v>
                </c:pt>
                <c:pt idx="4">
                  <c:v>1009</c:v>
                </c:pt>
                <c:pt idx="5">
                  <c:v>909</c:v>
                </c:pt>
                <c:pt idx="6">
                  <c:v>761</c:v>
                </c:pt>
                <c:pt idx="7">
                  <c:v>626</c:v>
                </c:pt>
                <c:pt idx="8">
                  <c:v>560</c:v>
                </c:pt>
                <c:pt idx="9">
                  <c:v>464</c:v>
                </c:pt>
                <c:pt idx="10">
                  <c:v>390</c:v>
                </c:pt>
                <c:pt idx="11">
                  <c:v>364</c:v>
                </c:pt>
                <c:pt idx="12">
                  <c:v>343</c:v>
                </c:pt>
                <c:pt idx="13">
                  <c:v>280</c:v>
                </c:pt>
                <c:pt idx="14">
                  <c:v>197</c:v>
                </c:pt>
                <c:pt idx="15">
                  <c:v>154</c:v>
                </c:pt>
                <c:pt idx="16">
                  <c:v>125</c:v>
                </c:pt>
                <c:pt idx="17">
                  <c:v>101</c:v>
                </c:pt>
                <c:pt idx="18">
                  <c:v>60</c:v>
                </c:pt>
                <c:pt idx="19">
                  <c:v>69</c:v>
                </c:pt>
                <c:pt idx="20">
                  <c:v>69</c:v>
                </c:pt>
                <c:pt idx="21">
                  <c:v>55</c:v>
                </c:pt>
                <c:pt idx="22">
                  <c:v>37</c:v>
                </c:pt>
                <c:pt idx="23">
                  <c:v>38</c:v>
                </c:pt>
                <c:pt idx="24">
                  <c:v>32</c:v>
                </c:pt>
                <c:pt idx="25">
                  <c:v>17</c:v>
                </c:pt>
                <c:pt idx="26">
                  <c:v>22</c:v>
                </c:pt>
                <c:pt idx="27">
                  <c:v>25</c:v>
                </c:pt>
                <c:pt idx="28">
                  <c:v>20</c:v>
                </c:pt>
                <c:pt idx="29">
                  <c:v>14</c:v>
                </c:pt>
                <c:pt idx="30">
                  <c:v>13</c:v>
                </c:pt>
                <c:pt idx="31">
                  <c:v>9</c:v>
                </c:pt>
                <c:pt idx="32">
                  <c:v>17</c:v>
                </c:pt>
                <c:pt idx="33">
                  <c:v>20</c:v>
                </c:pt>
                <c:pt idx="34">
                  <c:v>17</c:v>
                </c:pt>
                <c:pt idx="35">
                  <c:v>22</c:v>
                </c:pt>
                <c:pt idx="36">
                  <c:v>22</c:v>
                </c:pt>
                <c:pt idx="37">
                  <c:v>14</c:v>
                </c:pt>
                <c:pt idx="38">
                  <c:v>13</c:v>
                </c:pt>
                <c:pt idx="39">
                  <c:v>16</c:v>
                </c:pt>
                <c:pt idx="40">
                  <c:v>16</c:v>
                </c:pt>
                <c:pt idx="41">
                  <c:v>15</c:v>
                </c:pt>
                <c:pt idx="42">
                  <c:v>15</c:v>
                </c:pt>
                <c:pt idx="43">
                  <c:v>18</c:v>
                </c:pt>
                <c:pt idx="44">
                  <c:v>14</c:v>
                </c:pt>
                <c:pt idx="45">
                  <c:v>21</c:v>
                </c:pt>
                <c:pt idx="46">
                  <c:v>16</c:v>
                </c:pt>
                <c:pt idx="47">
                  <c:v>8</c:v>
                </c:pt>
                <c:pt idx="48">
                  <c:v>16</c:v>
                </c:pt>
                <c:pt idx="49">
                  <c:v>5</c:v>
                </c:pt>
                <c:pt idx="50">
                  <c:v>6</c:v>
                </c:pt>
                <c:pt idx="51">
                  <c:v>3</c:v>
                </c:pt>
                <c:pt idx="52">
                  <c:v>4</c:v>
                </c:pt>
                <c:pt idx="53">
                  <c:v>1</c:v>
                </c:pt>
                <c:pt idx="54">
                  <c:v>5</c:v>
                </c:pt>
                <c:pt idx="55">
                  <c:v>2</c:v>
                </c:pt>
                <c:pt idx="56">
                  <c:v>3</c:v>
                </c:pt>
                <c:pt idx="57">
                  <c:v>2</c:v>
                </c:pt>
                <c:pt idx="58">
                  <c:v>1</c:v>
                </c:pt>
                <c:pt idx="59">
                  <c:v>2</c:v>
                </c:pt>
                <c:pt idx="60">
                  <c:v>1</c:v>
                </c:pt>
                <c:pt idx="61">
                  <c:v>1</c:v>
                </c:pt>
                <c:pt idx="62">
                  <c:v>3</c:v>
                </c:pt>
                <c:pt idx="63">
                  <c:v>2</c:v>
                </c:pt>
                <c:pt idx="64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2D3-4E04-88F2-E9F0C2E989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26705312"/>
        <c:axId val="426707392"/>
      </c:scatterChart>
      <c:valAx>
        <c:axId val="426705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707392"/>
        <c:crosses val="autoZero"/>
        <c:crossBetween val="midCat"/>
      </c:valAx>
      <c:valAx>
        <c:axId val="426707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67053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0.70705</cdr:x>
      <cdr:y>0.22663</cdr:y>
    </cdr:from>
    <cdr:to>
      <cdr:x>0.81453</cdr:x>
      <cdr:y>0.77776</cdr:y>
    </cdr:to>
    <cdr:sp macro="" textlink="">
      <cdr:nvSpPr>
        <cdr:cNvPr id="2" name="Oval 1"/>
        <cdr:cNvSpPr/>
      </cdr:nvSpPr>
      <cdr:spPr bwMode="auto">
        <a:xfrm xmlns:a="http://schemas.openxmlformats.org/drawingml/2006/main" rot="907243">
          <a:off x="6142024" y="1157036"/>
          <a:ext cx="933663" cy="281374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5715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0.70705</cdr:x>
      <cdr:y>0.22663</cdr:y>
    </cdr:from>
    <cdr:to>
      <cdr:x>0.81453</cdr:x>
      <cdr:y>0.77776</cdr:y>
    </cdr:to>
    <cdr:sp macro="" textlink="">
      <cdr:nvSpPr>
        <cdr:cNvPr id="2" name="Oval 1"/>
        <cdr:cNvSpPr/>
      </cdr:nvSpPr>
      <cdr:spPr bwMode="auto">
        <a:xfrm xmlns:a="http://schemas.openxmlformats.org/drawingml/2006/main" rot="907243">
          <a:off x="6142024" y="1157036"/>
          <a:ext cx="933663" cy="281374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5715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Overflow="clip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305ACA9-A27D-4159-B806-94BE96EB6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982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D3674D-E59F-4C2D-95C3-E10A23210743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2868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 on 9000 patient safety reports related to medications. 2</a:t>
            </a:r>
            <a:r>
              <a:rPr lang="en-US" baseline="0" dirty="0" smtClean="0"/>
              <a:t> EPIC sites, 1 Cerner.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5ACA9-A27D-4159-B806-94BE96EB69B2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1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Case 1: 1-year lookback; Day 1 population. Case 2: 2-year lookback; Day 1 population. Case 3: all-time lookback; Day 1 population. Case 4: all-time lookback; complete-time population. Shaded regions indicate 95% confidence intervals.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5ACA9-A27D-4159-B806-94BE96EB69B2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53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NDF: no data 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305ACA9-A27D-4159-B806-94BE96EB69B2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29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504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 i="0">
                <a:latin typeface="Trebuchet MS"/>
                <a:cs typeface="Trebuchet M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482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0"/>
          <p:cNvCxnSpPr>
            <a:cxnSpLocks noChangeShapeType="1"/>
          </p:cNvCxnSpPr>
          <p:nvPr/>
        </p:nvCxnSpPr>
        <p:spPr bwMode="auto">
          <a:xfrm>
            <a:off x="762000" y="3733800"/>
            <a:ext cx="7772400" cy="1588"/>
          </a:xfrm>
          <a:prstGeom prst="line">
            <a:avLst/>
          </a:prstGeom>
          <a:noFill/>
          <a:ln w="9525">
            <a:solidFill>
              <a:schemeClr val="bg1"/>
            </a:solidFill>
            <a:prstDash val="dot"/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4332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431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0" i="0">
                <a:latin typeface="Trebuchet MS"/>
                <a:cs typeface="Trebuchet M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934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86800" cy="4953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defRPr lang="en-US" sz="2400" b="0" i="0" dirty="0" smtClean="0">
                <a:solidFill>
                  <a:schemeClr val="bg1"/>
                </a:solidFill>
                <a:latin typeface="Trebuchet MS"/>
                <a:ea typeface="ＭＳ Ｐゴシック" pitchFamily="122" charset="-128"/>
                <a:cs typeface="Trebuchet MS"/>
              </a:defRPr>
            </a:lvl2pPr>
            <a:lvl3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defRPr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defRPr b="0" i="1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46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4267200" cy="411480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bg1"/>
              </a:buClr>
              <a:buFont typeface="Arial" panose="020B0604020202020204" pitchFamily="34" charset="0"/>
              <a:buChar char="•"/>
              <a:defRPr sz="2800" b="0" i="0">
                <a:latin typeface="Trebuchet MS"/>
                <a:cs typeface="Trebuchet MS"/>
              </a:defRPr>
            </a:lvl1pPr>
            <a:lvl2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34550"/>
            <a:ext cx="4267200" cy="4109049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bg1"/>
              </a:buClr>
              <a:buFont typeface="Arial" panose="020B0604020202020204" pitchFamily="34" charset="0"/>
              <a:buChar char="•"/>
              <a:defRPr sz="2800" b="0" i="0"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400" b="0" i="0"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2000" b="0" i="0"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800" b="0" i="0"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800" b="0" i="1">
                <a:latin typeface="Trebuchet MS"/>
                <a:cs typeface="Trebuchet M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  <a:prstGeom prst="rect">
            <a:avLst/>
          </a:prstGeom>
        </p:spPr>
        <p:txBody>
          <a:bodyPr/>
          <a:lstStyle>
            <a:lvl1pPr algn="ctr">
              <a:defRPr b="0" i="0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2439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599"/>
            <a:ext cx="8229600" cy="100647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15376"/>
            <a:ext cx="4040188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95601"/>
            <a:ext cx="4040188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 b="0" i="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 b="0" i="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 b="0" i="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>
              <a:buClr>
                <a:schemeClr val="bg1"/>
              </a:buClr>
              <a:buFontTx/>
              <a:buNone/>
              <a:defRPr sz="1600" b="0" i="1">
                <a:solidFill>
                  <a:schemeClr val="bg1"/>
                </a:solidFill>
                <a:latin typeface="Trebuchet MS"/>
                <a:cs typeface="Trebuchet M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15376"/>
            <a:ext cx="4041775" cy="43893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 i="0">
                <a:latin typeface="Trebuchet MS"/>
                <a:cs typeface="Trebuchet M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895601"/>
            <a:ext cx="4041775" cy="31242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buFontTx/>
              <a:buNone/>
              <a:defRPr sz="1600" i="1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277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3008313" cy="1295400"/>
          </a:xfrm>
          <a:prstGeom prst="rect">
            <a:avLst/>
          </a:prstGeom>
          <a:solidFill>
            <a:srgbClr val="E59C00"/>
          </a:solidFill>
        </p:spPr>
        <p:txBody>
          <a:bodyPr anchor="b"/>
          <a:lstStyle>
            <a:lvl1pPr algn="l">
              <a:defRPr sz="2000" b="1" i="0">
                <a:latin typeface="Trebuchet MS"/>
                <a:cs typeface="Trebuchet M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66801"/>
            <a:ext cx="5111750" cy="4953000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buClrTx/>
              <a:buFont typeface="Arial"/>
              <a:buChar char="•"/>
              <a:defRPr sz="2800" b="0" i="0">
                <a:latin typeface="Trebuchet MS"/>
                <a:cs typeface="Trebuchet MS"/>
              </a:defRPr>
            </a:lvl2pPr>
            <a:lvl3pPr>
              <a:buClrTx/>
              <a:buFont typeface="Arial"/>
              <a:buChar char="•"/>
              <a:defRPr sz="2400" b="0" i="0">
                <a:latin typeface="Trebuchet MS"/>
                <a:cs typeface="Trebuchet MS"/>
              </a:defRPr>
            </a:lvl3pPr>
            <a:lvl4pPr>
              <a:buClrTx/>
              <a:buFont typeface="Arial"/>
              <a:buChar char="•"/>
              <a:defRPr sz="2000" b="0" i="0">
                <a:latin typeface="Trebuchet MS"/>
                <a:cs typeface="Trebuchet MS"/>
              </a:defRPr>
            </a:lvl4pPr>
            <a:lvl5pPr>
              <a:buClr>
                <a:srgbClr val="ECD63F"/>
              </a:buClr>
              <a:buFontTx/>
              <a:buNone/>
              <a:defRPr sz="2000" b="0" i="1">
                <a:latin typeface="Trebuchet MS"/>
                <a:cs typeface="Trebuchet MS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14600"/>
            <a:ext cx="3008313" cy="350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7853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572000"/>
            <a:ext cx="53340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0" i="0">
                <a:latin typeface="Georgia"/>
                <a:cs typeface="Georgi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143000"/>
            <a:ext cx="5334000" cy="3429000"/>
          </a:xfrm>
          <a:prstGeom prst="rect">
            <a:avLst/>
          </a:prstGeom>
          <a:solidFill>
            <a:schemeClr val="bg2"/>
          </a:solidFill>
          <a:ln w="50800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152400" dist="101600" dir="2700000">
              <a:schemeClr val="tx1">
                <a:alpha val="31000"/>
              </a:schemeClr>
            </a:outerShdw>
          </a:effectLst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138738"/>
            <a:ext cx="5334000" cy="804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Trebuchet MS"/>
                <a:cs typeface="Trebuchet M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7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00004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gradFill rotWithShape="0">
            <a:gsLst>
              <a:gs pos="0">
                <a:srgbClr val="000042"/>
              </a:gs>
              <a:gs pos="100000">
                <a:srgbClr val="151555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8" name="Object 6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226" name="Photo Editor-foto" r:id="rId3" imgW="7621064" imgH="1009791" progId="MSPhotoEd.3">
                  <p:embed/>
                </p:oleObj>
              </mc:Choice>
              <mc:Fallback>
                <p:oleObj name="Photo Editor-foto" r:id="rId3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graphicFrame>
        <p:nvGraphicFramePr>
          <p:cNvPr id="19" name="Object 20"/>
          <p:cNvGraphicFramePr>
            <a:graphicFrameLocks noChangeAspect="1"/>
          </p:cNvGraphicFramePr>
          <p:nvPr/>
        </p:nvGraphicFramePr>
        <p:xfrm>
          <a:off x="0" y="0"/>
          <a:ext cx="914400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227" name="Photo Editor-foto" r:id="rId5" imgW="7621064" imgH="1009791" progId="MSPhotoEd.3">
                  <p:embed/>
                </p:oleObj>
              </mc:Choice>
              <mc:Fallback>
                <p:oleObj name="Photo Editor-foto" r:id="rId5" imgW="7621064" imgH="100979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1828800" y="71438"/>
            <a:ext cx="41910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New York State </a:t>
            </a:r>
          </a:p>
          <a:p>
            <a:pPr algn="l">
              <a:defRPr/>
            </a:pPr>
            <a:r>
              <a:rPr lang="nl-BE" sz="2000">
                <a:solidFill>
                  <a:schemeClr val="bg1"/>
                </a:solidFill>
                <a:latin typeface="Batang" pitchFamily="18" charset="-127"/>
              </a:rPr>
              <a:t>Center of Excellence in Bioinformatics &amp; Life Sciences</a:t>
            </a:r>
          </a:p>
          <a:p>
            <a:pPr algn="l">
              <a:defRPr/>
            </a:pPr>
            <a:endParaRPr lang="nl-BE" sz="800">
              <a:solidFill>
                <a:schemeClr val="bg1"/>
              </a:solidFill>
              <a:latin typeface="Batang" pitchFamily="18" charset="-127"/>
            </a:endParaRPr>
          </a:p>
        </p:txBody>
      </p:sp>
      <p:grpSp>
        <p:nvGrpSpPr>
          <p:cNvPr id="21" name="Group 22"/>
          <p:cNvGrpSpPr>
            <a:grpSpLocks/>
          </p:cNvGrpSpPr>
          <p:nvPr/>
        </p:nvGrpSpPr>
        <p:grpSpPr bwMode="auto">
          <a:xfrm>
            <a:off x="152400" y="152400"/>
            <a:ext cx="1752600" cy="838200"/>
            <a:chOff x="720" y="1440"/>
            <a:chExt cx="1104" cy="576"/>
          </a:xfrm>
        </p:grpSpPr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820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1123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1424" y="1449"/>
              <a:ext cx="352" cy="269"/>
            </a:xfrm>
            <a:prstGeom prst="parallelogram">
              <a:avLst>
                <a:gd name="adj" fmla="val 32714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720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1021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1324" y="1761"/>
              <a:ext cx="352" cy="255"/>
            </a:xfrm>
            <a:prstGeom prst="parallelogram">
              <a:avLst>
                <a:gd name="adj" fmla="val 34510"/>
              </a:avLst>
            </a:prstGeom>
            <a:solidFill>
              <a:schemeClr val="bg2"/>
            </a:solidFill>
            <a:ln w="28575">
              <a:solidFill>
                <a:srgbClr val="1E208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Rectangle 29"/>
            <p:cNvSpPr>
              <a:spLocks noChangeArrowheads="1"/>
            </p:cNvSpPr>
            <p:nvPr/>
          </p:nvSpPr>
          <p:spPr bwMode="auto">
            <a:xfrm>
              <a:off x="864" y="1440"/>
              <a:ext cx="96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R  </a:t>
              </a:r>
              <a:r>
                <a:rPr lang="nl-BE" sz="1600">
                  <a:solidFill>
                    <a:srgbClr val="153C8B"/>
                  </a:solidFill>
                  <a:latin typeface="Verdana" pitchFamily="34" charset="0"/>
                </a:rPr>
                <a:t> </a:t>
              </a:r>
              <a:r>
                <a:rPr lang="nl-BE">
                  <a:solidFill>
                    <a:srgbClr val="153C8B"/>
                  </a:solidFill>
                  <a:latin typeface="Verdana" pitchFamily="34" charset="0"/>
                </a:rPr>
                <a:t>T  U</a:t>
              </a:r>
              <a:endParaRPr lang="en-US">
                <a:solidFill>
                  <a:srgbClr val="153C8B"/>
                </a:solidFill>
                <a:latin typeface="Verdana" pitchFamily="34" charset="0"/>
              </a:endParaRPr>
            </a:p>
          </p:txBody>
        </p:sp>
      </p:grp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12825"/>
            <a:ext cx="8686800" cy="1174750"/>
          </a:xfrm>
          <a:prstGeom prst="roundRect">
            <a:avLst>
              <a:gd name="adj" fmla="val 16667"/>
            </a:avLst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981200"/>
            <a:ext cx="88392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en-US" noProof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B4125-E3D1-4ED8-8187-4993DEAD49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83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town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0" y="609600"/>
            <a:ext cx="9144000" cy="6248400"/>
          </a:xfrm>
          <a:prstGeom prst="rect">
            <a:avLst/>
          </a:prstGeom>
          <a:solidFill>
            <a:srgbClr val="00206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45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pitchFamily="122" charset="-128"/>
          <a:cs typeface="ＭＳ Ｐゴシック" pitchFamily="122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eorgia" pitchFamily="125" charset="0"/>
          <a:ea typeface="ＭＳ Ｐゴシック" pitchFamily="122" charset="-128"/>
          <a:cs typeface="ＭＳ Ｐゴシック" pitchFamily="12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" pitchFamily="12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defRPr sz="2400">
          <a:solidFill>
            <a:schemeClr val="bg1"/>
          </a:solidFill>
          <a:latin typeface="+mn-lt"/>
          <a:ea typeface="ＭＳ Ｐゴシック" pitchFamily="122" charset="-128"/>
          <a:cs typeface="ＭＳ Ｐゴシック" pitchFamily="12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6633"/>
        </a:buClr>
        <a:buSzPct val="80000"/>
        <a:buFont typeface="Times" charset="0"/>
        <a:buChar char="•"/>
        <a:defRPr sz="2400">
          <a:solidFill>
            <a:schemeClr val="bg1"/>
          </a:solidFill>
          <a:latin typeface="+mn-lt"/>
          <a:ea typeface="ＭＳ Ｐゴシック" pitchFamily="122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6600"/>
        </a:buClr>
        <a:buSzPct val="95000"/>
        <a:buFont typeface="Times" charset="0"/>
        <a:buChar char="•"/>
        <a:defRPr sz="2000">
          <a:solidFill>
            <a:schemeClr val="bg1"/>
          </a:solidFill>
          <a:latin typeface="+mn-lt"/>
          <a:ea typeface="ＭＳ Ｐゴシック" pitchFamily="122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defRPr sz="2000">
          <a:solidFill>
            <a:schemeClr val="bg1"/>
          </a:solidFill>
          <a:latin typeface="+mn-lt"/>
          <a:ea typeface="ＭＳ Ｐゴシック" pitchFamily="12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fmistc2018.org/" TargetMode="Externa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Pines%20JM%5bAuthor%5d&amp;cauthor=true&amp;cauthor_uid=24412667" TargetMode="External"/><Relationship Id="rId3" Type="http://schemas.openxmlformats.org/officeDocument/2006/relationships/hyperlink" Target="https://www.ncbi.nlm.nih.gov/pubmed/?term=Ward%20MJ%5bAuthor%5d&amp;cauthor=true&amp;cauthor_uid=24412667" TargetMode="External"/><Relationship Id="rId7" Type="http://schemas.openxmlformats.org/officeDocument/2006/relationships/hyperlink" Target="https://www.ncbi.nlm.nih.gov/pubmed/?term=Pilgrim%20RL%5bAuthor%5d&amp;cauthor=true&amp;cauthor_uid=24412667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cbi.nlm.nih.gov/pubmed/?term=Berthelot%20J%5bAuthor%5d&amp;cauthor=true&amp;cauthor_uid=24412667" TargetMode="External"/><Relationship Id="rId5" Type="http://schemas.openxmlformats.org/officeDocument/2006/relationships/hyperlink" Target="https://www.ncbi.nlm.nih.gov/pubmed/?term=Case%20K%5bAuthor%5d&amp;cauthor=true&amp;cauthor_uid=24412667" TargetMode="External"/><Relationship Id="rId4" Type="http://schemas.openxmlformats.org/officeDocument/2006/relationships/hyperlink" Target="https://www.ncbi.nlm.nih.gov/pubmed/?term=Landman%20AB%5bAuthor%5d&amp;cauthor=true&amp;cauthor_uid=24412667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Pines%20JM%5bAuthor%5d&amp;cauthor=true&amp;cauthor_uid=24412667" TargetMode="External"/><Relationship Id="rId3" Type="http://schemas.openxmlformats.org/officeDocument/2006/relationships/hyperlink" Target="https://www.ncbi.nlm.nih.gov/pubmed/?term=Ward%20MJ%5bAuthor%5d&amp;cauthor=true&amp;cauthor_uid=24412667" TargetMode="External"/><Relationship Id="rId7" Type="http://schemas.openxmlformats.org/officeDocument/2006/relationships/hyperlink" Target="https://www.ncbi.nlm.nih.gov/pubmed/?term=Pilgrim%20RL%5bAuthor%5d&amp;cauthor=true&amp;cauthor_uid=24412667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cbi.nlm.nih.gov/pubmed/?term=Berthelot%20J%5bAuthor%5d&amp;cauthor=true&amp;cauthor_uid=24412667" TargetMode="External"/><Relationship Id="rId5" Type="http://schemas.openxmlformats.org/officeDocument/2006/relationships/hyperlink" Target="https://www.ncbi.nlm.nih.gov/pubmed/?term=Case%20K%5bAuthor%5d&amp;cauthor=true&amp;cauthor_uid=24412667" TargetMode="External"/><Relationship Id="rId4" Type="http://schemas.openxmlformats.org/officeDocument/2006/relationships/hyperlink" Target="https://www.ncbi.nlm.nih.gov/pubmed/?term=Landman%20AB%5bAuthor%5d&amp;cauthor=true&amp;cauthor_uid=24412667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Murk%20W%5bAuthor%5d&amp;cauthor=true&amp;cauthor_uid=30588119" TargetMode="External"/><Relationship Id="rId3" Type="http://schemas.openxmlformats.org/officeDocument/2006/relationships/hyperlink" Target="https://www.ncbi.nlm.nih.gov/pubmed/?term=Measuring+prevalence+and+incidence+of+chronic+conditions+in+claims+and+electronic+health+record+databases" TargetMode="External"/><Relationship Id="rId7" Type="http://schemas.openxmlformats.org/officeDocument/2006/relationships/hyperlink" Target="https://www.ncbi.nlm.nih.gov/pubmed/?term=Patrick%20AR%5bAuthor%5d&amp;cauthor=true&amp;cauthor_uid=30588119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cbi.nlm.nih.gov/pubmed/?term=Schneeweiss%20S%5bAuthor%5d&amp;cauthor=true&amp;cauthor_uid=30588119" TargetMode="External"/><Relationship Id="rId5" Type="http://schemas.openxmlformats.org/officeDocument/2006/relationships/hyperlink" Target="https://www.ncbi.nlm.nih.gov/pubmed/?term=Bartels%20DB%5bAuthor%5d&amp;cauthor=true&amp;cauthor_uid=30588119" TargetMode="External"/><Relationship Id="rId4" Type="http://schemas.openxmlformats.org/officeDocument/2006/relationships/hyperlink" Target="https://www.ncbi.nlm.nih.gov/pubmed/?term=Rassen%20JA%5bAuthor%5d&amp;cauthor=true&amp;cauthor_uid=30588119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Rassen%20JA%5bAuthor%5d&amp;cauthor=true&amp;cauthor_uid=30588119" TargetMode="External"/><Relationship Id="rId7" Type="http://schemas.openxmlformats.org/officeDocument/2006/relationships/hyperlink" Target="https://www.ncbi.nlm.nih.gov/pubmed/?term=Murk%20W%5bAuthor%5d&amp;cauthor=true&amp;cauthor_uid=30588119" TargetMode="External"/><Relationship Id="rId2" Type="http://schemas.openxmlformats.org/officeDocument/2006/relationships/hyperlink" Target="https://www.ncbi.nlm.nih.gov/pubmed/?term=Measuring+prevalence+and+incidence+of+chronic+conditions+in+claims+and+electronic+health+record+databases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cbi.nlm.nih.gov/pubmed/?term=Patrick%20AR%5bAuthor%5d&amp;cauthor=true&amp;cauthor_uid=30588119" TargetMode="External"/><Relationship Id="rId5" Type="http://schemas.openxmlformats.org/officeDocument/2006/relationships/hyperlink" Target="https://www.ncbi.nlm.nih.gov/pubmed/?term=Schneeweiss%20S%5bAuthor%5d&amp;cauthor=true&amp;cauthor_uid=30588119" TargetMode="External"/><Relationship Id="rId4" Type="http://schemas.openxmlformats.org/officeDocument/2006/relationships/hyperlink" Target="https://www.ncbi.nlm.nih.gov/pubmed/?term=Bartels%20DB%5bAuthor%5d&amp;cauthor=true&amp;cauthor_uid=30588119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Rassen%20JA%5bAuthor%5d&amp;cauthor=true&amp;cauthor_uid=30588119" TargetMode="External"/><Relationship Id="rId7" Type="http://schemas.openxmlformats.org/officeDocument/2006/relationships/hyperlink" Target="https://www.ncbi.nlm.nih.gov/pubmed/?term=Murk%20W%5bAuthor%5d&amp;cauthor=true&amp;cauthor_uid=30588119" TargetMode="External"/><Relationship Id="rId2" Type="http://schemas.openxmlformats.org/officeDocument/2006/relationships/hyperlink" Target="https://www.ncbi.nlm.nih.gov/pubmed/?term=Measuring+prevalence+and+incidence+of+chronic+conditions+in+claims+and+electronic+health+record+databases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cbi.nlm.nih.gov/pubmed/?term=Patrick%20AR%5bAuthor%5d&amp;cauthor=true&amp;cauthor_uid=30588119" TargetMode="External"/><Relationship Id="rId5" Type="http://schemas.openxmlformats.org/officeDocument/2006/relationships/hyperlink" Target="https://www.ncbi.nlm.nih.gov/pubmed/?term=Schneeweiss%20S%5bAuthor%5d&amp;cauthor=true&amp;cauthor_uid=30588119" TargetMode="External"/><Relationship Id="rId4" Type="http://schemas.openxmlformats.org/officeDocument/2006/relationships/hyperlink" Target="https://www.ncbi.nlm.nih.gov/pubmed/?term=Bartels%20DB%5bAuthor%5d&amp;cauthor=true&amp;cauthor_uid=30588119" TargetMode="Externa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Patrick%20AR%5bAuthor%5d&amp;cauthor=true&amp;cauthor_uid=30588119" TargetMode="External"/><Relationship Id="rId3" Type="http://schemas.openxmlformats.org/officeDocument/2006/relationships/image" Target="../media/image65.png"/><Relationship Id="rId7" Type="http://schemas.openxmlformats.org/officeDocument/2006/relationships/hyperlink" Target="https://www.ncbi.nlm.nih.gov/pubmed/?term=Schneeweiss%20S%5bAuthor%5d&amp;cauthor=true&amp;cauthor_uid=3058811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cbi.nlm.nih.gov/pubmed/?term=Bartels%20DB%5bAuthor%5d&amp;cauthor=true&amp;cauthor_uid=30588119" TargetMode="External"/><Relationship Id="rId5" Type="http://schemas.openxmlformats.org/officeDocument/2006/relationships/hyperlink" Target="https://www.ncbi.nlm.nih.gov/pubmed/?term=Rassen%20JA%5bAuthor%5d&amp;cauthor=true&amp;cauthor_uid=30588119" TargetMode="External"/><Relationship Id="rId4" Type="http://schemas.openxmlformats.org/officeDocument/2006/relationships/hyperlink" Target="https://www.ncbi.nlm.nih.gov/pubmed/?term=Measuring+prevalence+and+incidence+of+chronic+conditions+in+claims+and+electronic+health+record+databases" TargetMode="External"/><Relationship Id="rId9" Type="http://schemas.openxmlformats.org/officeDocument/2006/relationships/hyperlink" Target="https://www.ncbi.nlm.nih.gov/pubmed/?term=Murk%20W%5bAuthor%5d&amp;cauthor=true&amp;cauthor_uid=30588119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Janjuha%20S%5bAuthor%5d&amp;cauthor=true&amp;cauthor_uid=29523565" TargetMode="External"/><Relationship Id="rId3" Type="http://schemas.openxmlformats.org/officeDocument/2006/relationships/hyperlink" Target="https://www.ncbi.nlm.nih.gov/pubmed/?term=Archbold%20RA%5bAuthor%5d&amp;cauthor=true&amp;cauthor_uid=29523565" TargetMode="External"/><Relationship Id="rId7" Type="http://schemas.openxmlformats.org/officeDocument/2006/relationships/hyperlink" Target="https://www.ncbi.nlm.nih.gov/pubmed/?term=Lee%20AM%5bAuthor%5d&amp;cauthor=true&amp;cauthor_uid=29523565" TargetMode="External"/><Relationship Id="rId2" Type="http://schemas.openxmlformats.org/officeDocument/2006/relationships/hyperlink" Target="https://www.ncbi.nlm.nih.gov/pubmed/?term=Bodagh%20N%5bAuthor%5d&amp;cauthor=true&amp;cauthor_uid=29523565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ncbi.nlm.nih.gov/pubmed/?term=Barnes%20MR%5bAuthor%5d&amp;cauthor=true&amp;cauthor_uid=29523565" TargetMode="External"/><Relationship Id="rId11" Type="http://schemas.openxmlformats.org/officeDocument/2006/relationships/hyperlink" Target="https://www.ncbi.nlm.nih.gov/pubmed/?term=Timmis%20A%5bAuthor%5d&amp;cauthor=true&amp;cauthor_uid=29523565" TargetMode="External"/><Relationship Id="rId5" Type="http://schemas.openxmlformats.org/officeDocument/2006/relationships/hyperlink" Target="https://www.ncbi.nlm.nih.gov/pubmed/?term=Hawking%20MKD%5bAuthor%5d&amp;cauthor=true&amp;cauthor_uid=29523565" TargetMode="External"/><Relationship Id="rId10" Type="http://schemas.openxmlformats.org/officeDocument/2006/relationships/hyperlink" Target="https://www.ncbi.nlm.nih.gov/pubmed/?term=Robson%20J%5bAuthor%5d&amp;cauthor=true&amp;cauthor_uid=29523565" TargetMode="External"/><Relationship Id="rId4" Type="http://schemas.openxmlformats.org/officeDocument/2006/relationships/hyperlink" Target="https://www.ncbi.nlm.nih.gov/pubmed/?term=Weerackody%20R%5bAuthor%5d&amp;cauthor=true&amp;cauthor_uid=29523565" TargetMode="External"/><Relationship Id="rId9" Type="http://schemas.openxmlformats.org/officeDocument/2006/relationships/hyperlink" Target="https://www.ncbi.nlm.nih.gov/pubmed/?term=Gutteridge%20C%5bAuthor%5d&amp;cauthor=true&amp;cauthor_uid=29523565" TargetMode="Externa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gif"/><Relationship Id="rId4" Type="http://schemas.openxmlformats.org/officeDocument/2006/relationships/image" Target="../media/image76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gif"/><Relationship Id="rId4" Type="http://schemas.openxmlformats.org/officeDocument/2006/relationships/image" Target="../media/image76.gi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gif"/><Relationship Id="rId4" Type="http://schemas.openxmlformats.org/officeDocument/2006/relationships/image" Target="../media/image76.gi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gif"/><Relationship Id="rId4" Type="http://schemas.openxmlformats.org/officeDocument/2006/relationships/image" Target="../media/image76.gif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fmistc2018.org/" TargetMode="Externa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D7KmilcfdAhWmm-AKHVMcA6AQjRx6BAgBEAU&amp;url=https://www.thelancet.com/journals/lancet/article/PIIS0140-6736(17)31911-6/fulltext&amp;psig=AOvVaw0FDRAMzLcsWgnFvkw37Wrb&amp;ust=1537449792764260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92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fmistc2018.org/" TargetMode="External"/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fmistc2018.org/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fmistc2018.org/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/>
          <p:cNvSpPr>
            <a:spLocks noGrp="1" noChangeArrowheads="1"/>
          </p:cNvSpPr>
          <p:nvPr>
            <p:ph type="ctrTitle"/>
          </p:nvPr>
        </p:nvSpPr>
        <p:spPr>
          <a:xfrm>
            <a:off x="76200" y="711200"/>
            <a:ext cx="8991600" cy="1574800"/>
          </a:xfrm>
          <a:ln/>
        </p:spPr>
        <p:txBody>
          <a:bodyPr/>
          <a:lstStyle/>
          <a:p>
            <a:pPr>
              <a:tabLst>
                <a:tab pos="5376863" algn="l"/>
              </a:tabLst>
            </a:pPr>
            <a:r>
              <a:rPr lang="en-US" sz="3200" dirty="0"/>
              <a:t>Faithfulness of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Electronic Healthcare Record Data</a:t>
            </a:r>
            <a:r>
              <a:rPr lang="en-US" sz="3200" dirty="0"/>
              <a:t>: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a Shared Responsibility</a:t>
            </a:r>
            <a:r>
              <a:rPr lang="en-US" sz="3200" dirty="0"/>
              <a:t>!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Grand Round of the Department of Biomedical Informatics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 smtClean="0"/>
              <a:t>January 9, 2019 – Buffalo, NY, USA</a:t>
            </a:r>
            <a:r>
              <a:rPr lang="en-US" sz="1400" dirty="0">
                <a:cs typeface="Arial" panose="020B0604020202020204" pitchFamily="34" charset="0"/>
              </a:rPr>
              <a:t/>
            </a:r>
            <a:br>
              <a:rPr lang="en-US" sz="1400" dirty="0">
                <a:cs typeface="Arial" panose="020B0604020202020204" pitchFamily="34" charset="0"/>
              </a:rPr>
            </a:br>
            <a:r>
              <a:rPr lang="en-GB" sz="1400" dirty="0">
                <a:cs typeface="Arial" panose="020B0604020202020204" pitchFamily="34" charset="0"/>
              </a:rPr>
              <a:t/>
            </a:r>
            <a:br>
              <a:rPr lang="en-GB" sz="1400" dirty="0">
                <a:cs typeface="Arial" panose="020B0604020202020204" pitchFamily="34" charset="0"/>
              </a:rPr>
            </a:b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029200"/>
            <a:ext cx="9144000" cy="16002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defTabSz="566738">
              <a:lnSpc>
                <a:spcPct val="80000"/>
              </a:lnSpc>
            </a:pPr>
            <a:r>
              <a:rPr lang="en-GB" altLang="ja-JP" sz="2800" b="1" dirty="0" smtClean="0">
                <a:ea typeface="ＭＳ 明朝" panose="02020609040205080304" pitchFamily="49" charset="-128"/>
              </a:rPr>
              <a:t>Werner CEUSTERS, MD</a:t>
            </a:r>
            <a:endParaRPr lang="en-US" altLang="ja-JP" sz="1800" i="1" dirty="0" smtClean="0">
              <a:ea typeface="ＭＳ 明朝" panose="02020609040205080304" pitchFamily="49" charset="-128"/>
            </a:endParaRPr>
          </a:p>
          <a:p>
            <a:pPr defTabSz="566738"/>
            <a:r>
              <a:rPr lang="en-GB" sz="1800" i="1" dirty="0" smtClean="0"/>
              <a:t>Department </a:t>
            </a:r>
            <a:r>
              <a:rPr lang="en-GB" sz="1800" i="1" dirty="0"/>
              <a:t>of </a:t>
            </a:r>
            <a:r>
              <a:rPr lang="en-GB" sz="1800" i="1" dirty="0" smtClean="0"/>
              <a:t>Biomedical Informatics, Division of Biomedical Ontology</a:t>
            </a:r>
          </a:p>
          <a:p>
            <a:pPr defTabSz="566738"/>
            <a:r>
              <a:rPr lang="en-GB" sz="1200" i="1" dirty="0"/>
              <a:t>a</a:t>
            </a:r>
            <a:r>
              <a:rPr lang="en-GB" sz="1200" i="1" dirty="0" smtClean="0"/>
              <a:t>nd</a:t>
            </a:r>
          </a:p>
          <a:p>
            <a:pPr defTabSz="566738"/>
            <a:r>
              <a:rPr lang="en-GB" sz="1800" i="1" dirty="0" smtClean="0"/>
              <a:t>UB Institute for Healthcare Informatics,</a:t>
            </a:r>
          </a:p>
          <a:p>
            <a:pPr defTabSz="566738"/>
            <a:r>
              <a:rPr lang="en-GB" sz="1800" i="1" dirty="0" smtClean="0"/>
              <a:t>University </a:t>
            </a:r>
            <a:r>
              <a:rPr lang="en-GB" sz="1800" i="1" dirty="0"/>
              <a:t>at </a:t>
            </a:r>
            <a:r>
              <a:rPr lang="en-GB" sz="1800" i="1" dirty="0" smtClean="0"/>
              <a:t>Buffalo</a:t>
            </a:r>
            <a:endParaRPr lang="en-US" altLang="ja-JP" sz="1800" i="1" dirty="0" smtClean="0">
              <a:ea typeface="ＭＳ 明朝" panose="02020609040205080304" pitchFamily="49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" b="19283"/>
          <a:stretch/>
        </p:blipFill>
        <p:spPr>
          <a:xfrm>
            <a:off x="3733800" y="2971800"/>
            <a:ext cx="1564241" cy="192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3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1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9600"/>
            <a:ext cx="9144000" cy="6248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5981700"/>
            <a:ext cx="3352800" cy="6477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Note: 1A and 1B any time: 650 patients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4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work: towards an OGMS-based</a:t>
            </a:r>
            <a:br>
              <a:rPr lang="en-US" dirty="0" smtClean="0"/>
            </a:br>
            <a:r>
              <a:rPr lang="en-US" dirty="0" smtClean="0"/>
              <a:t>Referent Tracking Interpretation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 flipV="1">
            <a:off x="13185777" y="7530220"/>
            <a:ext cx="57150" cy="17303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13696952" y="7539745"/>
            <a:ext cx="46038" cy="26511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4176377" y="7798508"/>
            <a:ext cx="50800" cy="19208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2216579"/>
            <a:ext cx="8991601" cy="455417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0993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of this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Poor reality / representation correspondence: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Impossible co-morbidity assertions;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Resolved disorders appear again: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dirty="0" smtClean="0"/>
              <a:t>‘problem’ as type rather than particular, or,</a:t>
            </a:r>
          </a:p>
          <a:p>
            <a:pPr marL="1257300" lvl="2" indent="-457200">
              <a:buFont typeface="+mj-lt"/>
              <a:buAutoNum type="arabicPeriod"/>
            </a:pPr>
            <a:r>
              <a:rPr lang="en-US" dirty="0" smtClean="0"/>
              <a:t>‘problem’ as assertion rather than first-order entity;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dirty="0" smtClean="0"/>
              <a:t>Use of ‘inactive’ poorly related to presence or absence of disease entity.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User-interface itself is conducive to reality and representation confusion.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Secondary use for knowledge acquisition and decision report requires much caution.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Ceusters W, </a:t>
            </a:r>
            <a:r>
              <a:rPr lang="en-US" sz="1200" dirty="0" err="1">
                <a:solidFill>
                  <a:schemeClr val="bg1"/>
                </a:solidFill>
              </a:rPr>
              <a:t>Blaisure</a:t>
            </a:r>
            <a:r>
              <a:rPr lang="en-US" sz="1200" dirty="0">
                <a:solidFill>
                  <a:schemeClr val="bg1"/>
                </a:solidFill>
              </a:rPr>
              <a:t> J. Caveats for the use of the active problem list as ground truth for decision support. EFMI Special Topic Conference on Decision Support Systems and Education (</a:t>
            </a:r>
            <a:r>
              <a:rPr lang="en-US" sz="1200" dirty="0">
                <a:solidFill>
                  <a:schemeClr val="bg1"/>
                </a:solidFill>
                <a:hlinkClick r:id="rId2"/>
              </a:rPr>
              <a:t>EFMI STC-2018</a:t>
            </a:r>
            <a:r>
              <a:rPr lang="en-US" sz="1200" dirty="0">
                <a:solidFill>
                  <a:schemeClr val="bg1"/>
                </a:solidFill>
              </a:rPr>
              <a:t>), Zagreb, </a:t>
            </a:r>
            <a:r>
              <a:rPr lang="en-US" sz="1200" dirty="0" err="1">
                <a:solidFill>
                  <a:schemeClr val="bg1"/>
                </a:solidFill>
              </a:rPr>
              <a:t>Kroatia</a:t>
            </a:r>
            <a:r>
              <a:rPr lang="en-US" sz="1200" dirty="0">
                <a:solidFill>
                  <a:schemeClr val="bg1"/>
                </a:solidFill>
              </a:rPr>
              <a:t>, Oct 14-16, 2018. Stud Health </a:t>
            </a:r>
            <a:r>
              <a:rPr lang="en-US" sz="1200" dirty="0" err="1">
                <a:solidFill>
                  <a:schemeClr val="bg1"/>
                </a:solidFill>
              </a:rPr>
              <a:t>Technol</a:t>
            </a:r>
            <a:r>
              <a:rPr lang="en-US" sz="1200" dirty="0">
                <a:solidFill>
                  <a:schemeClr val="bg1"/>
                </a:solidFill>
              </a:rPr>
              <a:t> Inform. 2018;255:10-14.</a:t>
            </a:r>
          </a:p>
        </p:txBody>
      </p:sp>
    </p:spTree>
    <p:extLst>
      <p:ext uri="{BB962C8B-B14F-4D97-AF65-F5344CB8AC3E}">
        <p14:creationId xmlns:p14="http://schemas.microsoft.com/office/powerpoint/2010/main" val="294453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Wish list for BMI?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0" y="1676400"/>
            <a:ext cx="9148119" cy="518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2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9600"/>
            <a:ext cx="9144001" cy="6248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3962400" y="5334000"/>
            <a:ext cx="4092146" cy="381000"/>
          </a:xfrm>
          <a:prstGeom prst="rect">
            <a:avLst/>
          </a:prstGeom>
          <a:solidFill>
            <a:srgbClr val="FDBDA1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7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11659"/>
            <a:ext cx="9144000" cy="723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349974"/>
            <a:ext cx="9211081" cy="29172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" y="4267199"/>
            <a:ext cx="9141941" cy="20263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324600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https://www.healthcareitnews.com/news/next-gen-ehrs-epic-allscripts-and-others-reveal-future-electronic-health-records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514600" y="4800600"/>
            <a:ext cx="6248400" cy="914400"/>
            <a:chOff x="2514600" y="4800600"/>
            <a:chExt cx="6248400" cy="914400"/>
          </a:xfrm>
        </p:grpSpPr>
        <p:sp>
          <p:nvSpPr>
            <p:cNvPr id="8" name="Rectangle 7"/>
            <p:cNvSpPr/>
            <p:nvPr/>
          </p:nvSpPr>
          <p:spPr bwMode="auto">
            <a:xfrm>
              <a:off x="3200400" y="4800600"/>
              <a:ext cx="5562600" cy="914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514600" y="5105400"/>
              <a:ext cx="5562600" cy="609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9036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dirty="0" smtClean="0"/>
              <a:t>Pubmed – [EHR] OR [EMR] count</a:t>
            </a:r>
            <a:br>
              <a:rPr lang="en-US" dirty="0" smtClean="0"/>
            </a:br>
            <a:r>
              <a:rPr lang="en-US" sz="2800" dirty="0" smtClean="0"/>
              <a:t>(January 3, 2019)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152400" y="1756719"/>
          <a:ext cx="86868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795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dirty="0" smtClean="0"/>
              <a:t>Pubmed – [EHR] OR [EMR] count</a:t>
            </a:r>
            <a:br>
              <a:rPr lang="en-US" dirty="0" smtClean="0"/>
            </a:br>
            <a:r>
              <a:rPr lang="en-US" sz="2800" dirty="0" smtClean="0"/>
              <a:t>(January 3, 2019)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0485920"/>
              </p:ext>
            </p:extLst>
          </p:nvPr>
        </p:nvGraphicFramePr>
        <p:xfrm>
          <a:off x="152400" y="1756719"/>
          <a:ext cx="86868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5105400" y="6096000"/>
            <a:ext cx="933663" cy="387570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0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943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26" y="531201"/>
            <a:ext cx="9170126" cy="3802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1219200" y="5334000"/>
            <a:ext cx="7924800" cy="838200"/>
          </a:xfrm>
          <a:prstGeom prst="rect">
            <a:avLst/>
          </a:prstGeom>
          <a:solidFill>
            <a:srgbClr val="FBB2A3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5368" y="4211907"/>
            <a:ext cx="38782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Was I right?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1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106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400"/>
            <a:ext cx="9144000" cy="5181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rgbClr val="FCAFA2">
              <a:alpha val="3607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74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Functionality and Effectiveness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3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43185"/>
            <a:ext cx="9144000" cy="63148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87283" y="6550223"/>
            <a:ext cx="20567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https://www.healthit.gov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638800"/>
            <a:ext cx="2364828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638800"/>
            <a:ext cx="2364828" cy="12192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1069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22899 -0.377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1" y="-188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7757"/>
            <a:ext cx="9144000" cy="5860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5" y="609599"/>
            <a:ext cx="9125465" cy="41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9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67000"/>
            <a:ext cx="8686800" cy="762000"/>
          </a:xfrm>
        </p:spPr>
        <p:txBody>
          <a:bodyPr/>
          <a:lstStyle/>
          <a:p>
            <a:r>
              <a:rPr lang="en-US" dirty="0" smtClean="0"/>
              <a:t>True or wishful thinking?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9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1"/>
            <a:ext cx="9144000" cy="624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609600"/>
            <a:ext cx="2967446" cy="41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0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layout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981200"/>
            <a:ext cx="8686800" cy="46482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Why this topic ?   Why me?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EHR Functionalities and expectations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EHR-related morbidity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Secondary use and data quality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What now?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3366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966"/>
            <a:ext cx="9144000" cy="6263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045" y="1089116"/>
            <a:ext cx="3914775" cy="552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35913" y="780566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2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1"/>
            <a:ext cx="9144000" cy="62484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045" y="1089116"/>
            <a:ext cx="3914775" cy="552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27609" y="780566"/>
            <a:ext cx="1158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75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status US / OECD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09600"/>
            <a:ext cx="9139737" cy="624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898" y="990600"/>
            <a:ext cx="61949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How good is healthcare in the US?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530700" y="6129842"/>
            <a:ext cx="35955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dirty="0">
                <a:latin typeface="Arial" panose="020B0604020202020204" pitchFamily="34" charset="0"/>
              </a:rPr>
              <a:t>Health at a Glance 2017: </a:t>
            </a:r>
            <a:endParaRPr lang="en-US" sz="2000" b="0" dirty="0" smtClean="0">
              <a:latin typeface="Arial" panose="020B0604020202020204" pitchFamily="34" charset="0"/>
            </a:endParaRPr>
          </a:p>
          <a:p>
            <a:r>
              <a:rPr lang="en-US" sz="2000" b="0" dirty="0" smtClean="0">
                <a:latin typeface="Arial" panose="020B0604020202020204" pitchFamily="34" charset="0"/>
              </a:rPr>
              <a:t>USA/OECD </a:t>
            </a:r>
            <a:r>
              <a:rPr lang="en-US" sz="2000" b="0" dirty="0">
                <a:latin typeface="Arial" panose="020B0604020202020204" pitchFamily="34" charset="0"/>
              </a:rPr>
              <a:t>Indicators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28113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 compared to OECD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686800" cy="4953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b="1" u="sng" dirty="0" smtClean="0"/>
              <a:t>Health </a:t>
            </a:r>
            <a:r>
              <a:rPr lang="en-US" sz="2200" b="1" u="sng" dirty="0"/>
              <a:t>status</a:t>
            </a:r>
            <a:r>
              <a:rPr lang="en-US" sz="2200" dirty="0"/>
              <a:t>: life expectancy at birth was </a:t>
            </a:r>
            <a:r>
              <a:rPr lang="en-US" sz="2200" dirty="0" smtClean="0"/>
              <a:t>in 1970 one </a:t>
            </a:r>
            <a:r>
              <a:rPr lang="en-US" sz="2200" dirty="0"/>
              <a:t>year above the </a:t>
            </a:r>
            <a:r>
              <a:rPr lang="en-US" sz="2200" dirty="0" smtClean="0"/>
              <a:t>OECD, but </a:t>
            </a:r>
            <a:r>
              <a:rPr lang="en-US" sz="2200" dirty="0"/>
              <a:t>now almost two years below </a:t>
            </a:r>
            <a:r>
              <a:rPr lang="en-US" sz="2200" dirty="0" smtClean="0"/>
              <a:t>average</a:t>
            </a:r>
            <a:r>
              <a:rPr lang="en-US" sz="22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u="sng" dirty="0" smtClean="0"/>
              <a:t>Risk </a:t>
            </a:r>
            <a:r>
              <a:rPr lang="en-US" sz="2200" b="1" u="sng" dirty="0"/>
              <a:t>factors</a:t>
            </a:r>
            <a:r>
              <a:rPr lang="en-US" sz="2200" dirty="0"/>
              <a:t>: </a:t>
            </a:r>
            <a:r>
              <a:rPr lang="en-US" sz="2200" dirty="0" smtClean="0"/>
              <a:t>38</a:t>
            </a:r>
            <a:r>
              <a:rPr lang="en-US" sz="2200" dirty="0"/>
              <a:t>% of </a:t>
            </a:r>
            <a:r>
              <a:rPr lang="en-US" sz="2200" dirty="0" smtClean="0"/>
              <a:t>adults obese (OECD average 19.4</a:t>
            </a:r>
            <a:r>
              <a:rPr lang="en-US" sz="2200" dirty="0"/>
              <a:t>%), </a:t>
            </a:r>
            <a:r>
              <a:rPr lang="en-US" sz="2200" dirty="0" smtClean="0"/>
              <a:t>70</a:t>
            </a:r>
            <a:r>
              <a:rPr lang="en-US" sz="2200" dirty="0"/>
              <a:t>%</a:t>
            </a:r>
            <a:r>
              <a:rPr lang="en-US" sz="2200" dirty="0" smtClean="0"/>
              <a:t> </a:t>
            </a:r>
            <a:r>
              <a:rPr lang="en-US" sz="2200" dirty="0"/>
              <a:t>overweight or </a:t>
            </a:r>
            <a:r>
              <a:rPr lang="en-US" sz="2200" dirty="0" smtClean="0"/>
              <a:t>obese.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u="sng" dirty="0" smtClean="0"/>
              <a:t>Access</a:t>
            </a:r>
            <a:r>
              <a:rPr lang="en-US" sz="2200" dirty="0"/>
              <a:t>: </a:t>
            </a:r>
            <a:r>
              <a:rPr lang="en-US" sz="2200" dirty="0" smtClean="0"/>
              <a:t>US trails </a:t>
            </a:r>
            <a:r>
              <a:rPr lang="en-US" sz="2200" dirty="0"/>
              <a:t>many other OECD countries in access to care indicators. </a:t>
            </a:r>
            <a:r>
              <a:rPr lang="en-US" sz="2200" dirty="0" smtClean="0"/>
              <a:t>Only </a:t>
            </a:r>
            <a:r>
              <a:rPr lang="en-US" sz="2200" dirty="0"/>
              <a:t>91% of the population covered by insurance </a:t>
            </a:r>
            <a:r>
              <a:rPr lang="en-US" sz="2200" dirty="0" smtClean="0"/>
              <a:t>(2</a:t>
            </a:r>
            <a:r>
              <a:rPr lang="en-US" sz="2200" baseline="30000" dirty="0" smtClean="0"/>
              <a:t>nd</a:t>
            </a:r>
            <a:r>
              <a:rPr lang="en-US" sz="2200" dirty="0" smtClean="0"/>
              <a:t> lowest coverage rate).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 smtClean="0"/>
              <a:t>22</a:t>
            </a:r>
            <a:r>
              <a:rPr lang="en-US" sz="2200" dirty="0"/>
              <a:t>% of Americans skipped consultations due to cost </a:t>
            </a:r>
            <a:r>
              <a:rPr lang="en-US" sz="2200" dirty="0" smtClean="0"/>
              <a:t>(OECD </a:t>
            </a:r>
            <a:r>
              <a:rPr lang="en-US" sz="2200" dirty="0"/>
              <a:t>average of 9.1%).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u="sng" dirty="0" smtClean="0"/>
              <a:t>Quality</a:t>
            </a:r>
            <a:r>
              <a:rPr lang="en-US" sz="2200" dirty="0"/>
              <a:t>: for most quality of care indicators, the United States performs close to the OECD average.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b="1" u="sng" dirty="0" smtClean="0"/>
              <a:t>Resources</a:t>
            </a:r>
            <a:r>
              <a:rPr lang="en-US" sz="2200" dirty="0"/>
              <a:t>: health spending averages $9 892 per person (adjusted for local costs), </a:t>
            </a:r>
            <a:r>
              <a:rPr lang="en-US" sz="2200" dirty="0" smtClean="0"/>
              <a:t>almost double than </a:t>
            </a:r>
            <a:r>
              <a:rPr lang="en-US" sz="2200" dirty="0"/>
              <a:t>in all other </a:t>
            </a:r>
            <a:r>
              <a:rPr lang="en-US" sz="2200" dirty="0" smtClean="0"/>
              <a:t>countries.</a:t>
            </a:r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3980123" y="6474023"/>
            <a:ext cx="51638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dirty="0">
                <a:solidFill>
                  <a:schemeClr val="bg1"/>
                </a:solidFill>
                <a:latin typeface="Arial" panose="020B0604020202020204" pitchFamily="34" charset="0"/>
              </a:rPr>
              <a:t>Health at a Glance 2017: </a:t>
            </a:r>
            <a:r>
              <a:rPr lang="en-US" sz="1400" b="0" dirty="0" smtClean="0">
                <a:solidFill>
                  <a:schemeClr val="bg1"/>
                </a:solidFill>
                <a:latin typeface="Arial" panose="020B0604020202020204" pitchFamily="34" charset="0"/>
              </a:rPr>
              <a:t>USA/OECD </a:t>
            </a:r>
            <a:r>
              <a:rPr lang="en-US" sz="1400" b="0" dirty="0">
                <a:solidFill>
                  <a:schemeClr val="bg1"/>
                </a:solidFill>
                <a:latin typeface="Arial" panose="020B0604020202020204" pitchFamily="34" charset="0"/>
              </a:rPr>
              <a:t>Indicators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909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966"/>
            <a:ext cx="9144000" cy="6263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1" y="5761118"/>
            <a:ext cx="3048000" cy="430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000"/>
            <a:ext cx="8915400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866775"/>
            <a:ext cx="2886075" cy="13144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52800" y="609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https://www.pearsonhighered.com/content/dam/region-na/us/higher-ed/en/custom-product/gartee-electronic-health-records-3e/pdf/gartee3e-ch1.pdf</a:t>
            </a:r>
          </a:p>
        </p:txBody>
      </p:sp>
    </p:spTree>
    <p:extLst>
      <p:ext uri="{BB962C8B-B14F-4D97-AF65-F5344CB8AC3E}">
        <p14:creationId xmlns:p14="http://schemas.microsoft.com/office/powerpoint/2010/main" val="141391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True or wishful thinking?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0" y="1371600"/>
            <a:ext cx="9144000" cy="5480223"/>
            <a:chOff x="0" y="1676400"/>
            <a:chExt cx="9144000" cy="51754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76400"/>
              <a:ext cx="9144000" cy="5175423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 bwMode="auto">
            <a:xfrm>
              <a:off x="76200" y="5867400"/>
              <a:ext cx="8915400" cy="914400"/>
            </a:xfrm>
            <a:prstGeom prst="roundRect">
              <a:avLst>
                <a:gd name="adj" fmla="val 953"/>
              </a:avLst>
            </a:prstGeom>
            <a:solidFill>
              <a:srgbClr val="FBB2A3">
                <a:alpha val="4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86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762000"/>
            <a:ext cx="2209800" cy="762000"/>
          </a:xfrm>
        </p:spPr>
        <p:txBody>
          <a:bodyPr/>
          <a:lstStyle/>
          <a:p>
            <a:r>
              <a:rPr lang="en-US" dirty="0"/>
              <a:t>HEDIS® Quality Measures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0" y="2514600"/>
            <a:ext cx="2057400" cy="4114800"/>
          </a:xfrm>
        </p:spPr>
        <p:txBody>
          <a:bodyPr/>
          <a:lstStyle/>
          <a:p>
            <a:r>
              <a:rPr lang="en-US" sz="1600" dirty="0"/>
              <a:t>▶A. Cancer Screening.</a:t>
            </a:r>
          </a:p>
          <a:p>
            <a:r>
              <a:rPr lang="en-US" sz="1600" dirty="0" smtClean="0"/>
              <a:t>▶</a:t>
            </a:r>
            <a:r>
              <a:rPr lang="en-US" sz="1600" dirty="0"/>
              <a:t>B. Diabetes Care.</a:t>
            </a:r>
          </a:p>
          <a:p>
            <a:r>
              <a:rPr lang="en-US" sz="1600" dirty="0" smtClean="0"/>
              <a:t>▶</a:t>
            </a:r>
            <a:r>
              <a:rPr lang="en-US" sz="1600" dirty="0"/>
              <a:t>C. Asthma Care.</a:t>
            </a:r>
          </a:p>
          <a:p>
            <a:r>
              <a:rPr lang="en-US" sz="1600" dirty="0" smtClean="0"/>
              <a:t>▶</a:t>
            </a:r>
            <a:r>
              <a:rPr lang="en-US" sz="1600" dirty="0"/>
              <a:t>D. Well Child and Adolescent </a:t>
            </a:r>
            <a:r>
              <a:rPr lang="en-US" sz="1600" dirty="0" smtClean="0"/>
              <a:t>Visit</a:t>
            </a:r>
          </a:p>
          <a:p>
            <a:r>
              <a:rPr lang="en-US" sz="1600" dirty="0" smtClean="0"/>
              <a:t>▶</a:t>
            </a:r>
            <a:r>
              <a:rPr lang="en-US" sz="1600" dirty="0"/>
              <a:t>E. Behavioral and Mental Health.</a:t>
            </a:r>
          </a:p>
          <a:p>
            <a:r>
              <a:rPr lang="en-US" sz="1600" dirty="0" smtClean="0"/>
              <a:t>▶</a:t>
            </a:r>
            <a:r>
              <a:rPr lang="en-US" sz="1600" dirty="0"/>
              <a:t>F. Women's Health.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36873"/>
            <a:ext cx="6705599" cy="622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7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85667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" y="3739983"/>
            <a:ext cx="9176446" cy="2590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6705600" y="4419600"/>
            <a:ext cx="2286000" cy="304800"/>
          </a:xfrm>
          <a:prstGeom prst="rect">
            <a:avLst/>
          </a:prstGeom>
          <a:solidFill>
            <a:srgbClr val="FDBDA1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8099" y="4699686"/>
            <a:ext cx="9142207" cy="558114"/>
          </a:xfrm>
          <a:prstGeom prst="rect">
            <a:avLst/>
          </a:prstGeom>
          <a:solidFill>
            <a:srgbClr val="FDBDA1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0156" y="5257800"/>
            <a:ext cx="8113243" cy="457200"/>
          </a:xfrm>
          <a:prstGeom prst="rect">
            <a:avLst/>
          </a:prstGeom>
          <a:solidFill>
            <a:srgbClr val="FDBDA1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67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EHR use and patient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070" y="1676400"/>
            <a:ext cx="9181070" cy="51816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304800" y="6172200"/>
            <a:ext cx="2133600" cy="228600"/>
          </a:xfrm>
          <a:prstGeom prst="rect">
            <a:avLst/>
          </a:prstGeom>
          <a:solidFill>
            <a:srgbClr val="FDBDA1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819400" y="6172200"/>
            <a:ext cx="4800600" cy="228600"/>
          </a:xfrm>
          <a:prstGeom prst="rect">
            <a:avLst/>
          </a:prstGeom>
          <a:solidFill>
            <a:srgbClr val="FDBDA1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38200" y="6438900"/>
            <a:ext cx="3810000" cy="190500"/>
          </a:xfrm>
          <a:prstGeom prst="rect">
            <a:avLst/>
          </a:prstGeom>
          <a:solidFill>
            <a:srgbClr val="FDBDA1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90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EHR </a:t>
            </a:r>
            <a:r>
              <a:rPr lang="en-US" dirty="0" smtClean="0"/>
              <a:t>use </a:t>
            </a:r>
            <a:r>
              <a:rPr lang="en-US" dirty="0" smtClean="0"/>
              <a:t>and MI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399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7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9144000" cy="59433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26" y="531201"/>
            <a:ext cx="9170126" cy="38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2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EHR and chronic disease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58" y="1676400"/>
            <a:ext cx="9144001" cy="5181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-12358" y="5638800"/>
            <a:ext cx="9067800" cy="457200"/>
          </a:xfrm>
          <a:prstGeom prst="roundRect">
            <a:avLst/>
          </a:prstGeom>
          <a:solidFill>
            <a:srgbClr val="FBB2A3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30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review of 13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chronic </a:t>
            </a:r>
            <a:r>
              <a:rPr lang="en-US" i="1" dirty="0"/>
              <a:t>disease patients benefit most </a:t>
            </a:r>
            <a:r>
              <a:rPr lang="en-US" i="1" dirty="0" smtClean="0"/>
              <a:t>by: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 smtClean="0"/>
              <a:t>decision </a:t>
            </a:r>
            <a:r>
              <a:rPr lang="en-US" i="1" dirty="0"/>
              <a:t>support tools that alert physicians of drug interactions, </a:t>
            </a:r>
            <a:endParaRPr lang="en-US" i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 smtClean="0"/>
              <a:t>communication </a:t>
            </a:r>
            <a:r>
              <a:rPr lang="en-US" i="1" dirty="0"/>
              <a:t>tools that keep them informed and engaged in their treatment regimens and </a:t>
            </a:r>
            <a:endParaRPr lang="en-US" i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i="1" dirty="0" smtClean="0"/>
              <a:t>detailed </a:t>
            </a:r>
            <a:r>
              <a:rPr lang="en-US" i="1" dirty="0"/>
              <a:t>reporting and tracking designed to inform progress.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Collective </a:t>
            </a:r>
            <a:r>
              <a:rPr lang="en-US" i="1" dirty="0"/>
              <a:t>results suggest that EHR technology is advancing rapidly; </a:t>
            </a:r>
            <a:endParaRPr lang="en-US" i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i="1" dirty="0" smtClean="0"/>
              <a:t>however</a:t>
            </a:r>
            <a:r>
              <a:rPr lang="en-US" i="1" dirty="0"/>
              <a:t>, patient outcomes documented via EHR systems remain largely unknown.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3201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</a:rPr>
              <a:t>Lessing SE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</a:rPr>
              <a:t>Hayman </a:t>
            </a:r>
            <a:r>
              <a:rPr lang="en-US" sz="1200" b="0" u="sng" dirty="0" smtClean="0">
                <a:solidFill>
                  <a:schemeClr val="bg1"/>
                </a:solidFill>
                <a:latin typeface="arial" panose="020B0604020202020204" pitchFamily="34" charset="0"/>
              </a:rPr>
              <a:t>LL. </a:t>
            </a:r>
            <a:r>
              <a:rPr lang="en-US" sz="1200" b="0" dirty="0" smtClean="0">
                <a:solidFill>
                  <a:schemeClr val="bg1"/>
                </a:solidFill>
                <a:latin typeface="arial" panose="020B0604020202020204" pitchFamily="34" charset="0"/>
              </a:rPr>
              <a:t>Diabetes 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Care and Management Using Electronic Medical Records: A Systematic Review.</a:t>
            </a:r>
          </a:p>
          <a:p>
            <a:pPr algn="r"/>
            <a:r>
              <a:rPr lang="en-US" sz="1200" b="0" u="sng" dirty="0" smtClean="0">
                <a:solidFill>
                  <a:schemeClr val="bg1"/>
                </a:solidFill>
                <a:latin typeface="arial" panose="020B0604020202020204" pitchFamily="34" charset="0"/>
              </a:rPr>
              <a:t>J 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</a:rPr>
              <a:t>Diabetes </a:t>
            </a:r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</a:rPr>
              <a:t>Sci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</a:rPr>
              <a:t> Technol.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 2018 Dec </a:t>
            </a:r>
            <a:r>
              <a:rPr lang="en-US" sz="1200" b="0" dirty="0" smtClean="0">
                <a:solidFill>
                  <a:schemeClr val="bg1"/>
                </a:solidFill>
                <a:latin typeface="arial" panose="020B0604020202020204" pitchFamily="34" charset="0"/>
              </a:rPr>
              <a:t>17.</a:t>
            </a:r>
            <a:endParaRPr lang="en-US" sz="1200" b="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38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on ICUs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62273" cy="5181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-18274" y="6291263"/>
            <a:ext cx="9009873" cy="490537"/>
          </a:xfrm>
          <a:prstGeom prst="roundRect">
            <a:avLst/>
          </a:prstGeom>
          <a:solidFill>
            <a:srgbClr val="FBB2A3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412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" y="609599"/>
            <a:ext cx="9137822" cy="53680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198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</a:rPr>
              <a:t>Ann </a:t>
            </a:r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</a:rPr>
              <a:t>Emerg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</a:rPr>
              <a:t> Med.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 2014 Jun;63(6):723-30. </a:t>
            </a:r>
            <a:r>
              <a:rPr lang="en-US" sz="1200" b="0" dirty="0" err="1">
                <a:solidFill>
                  <a:schemeClr val="bg1"/>
                </a:solidFill>
                <a:latin typeface="arial" panose="020B0604020202020204" pitchFamily="34" charset="0"/>
              </a:rPr>
              <a:t>doi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: 10.1016/j.annemergmed.2013.12.019. </a:t>
            </a:r>
            <a:r>
              <a:rPr lang="en-US" sz="1200" b="0" dirty="0" err="1">
                <a:solidFill>
                  <a:schemeClr val="bg1"/>
                </a:solidFill>
                <a:latin typeface="arial" panose="020B0604020202020204" pitchFamily="34" charset="0"/>
              </a:rPr>
              <a:t>Epub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 2014 Jan 10.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The effect of electronic health record implementation on community emergency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departmentoperational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 measures of performance.</a:t>
            </a:r>
          </a:p>
          <a:p>
            <a:pPr algn="r"/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3"/>
              </a:rPr>
              <a:t>Ward MJ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4"/>
              </a:rPr>
              <a:t>Landman AB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5"/>
              </a:rPr>
              <a:t>Case K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6"/>
              </a:rPr>
              <a:t>Berthelot J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7"/>
              </a:rPr>
              <a:t>Pilgrim RL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8"/>
              </a:rPr>
              <a:t>Pines JM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31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" y="609599"/>
            <a:ext cx="9137822" cy="53680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01980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</a:rPr>
              <a:t>Ann </a:t>
            </a:r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</a:rPr>
              <a:t>Emerg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</a:rPr>
              <a:t> Med.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 2014 Jun;63(6):723-30. </a:t>
            </a:r>
            <a:r>
              <a:rPr lang="en-US" sz="1200" b="0" dirty="0" err="1">
                <a:solidFill>
                  <a:schemeClr val="bg1"/>
                </a:solidFill>
                <a:latin typeface="arial" panose="020B0604020202020204" pitchFamily="34" charset="0"/>
              </a:rPr>
              <a:t>doi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: 10.1016/j.annemergmed.2013.12.019. </a:t>
            </a:r>
            <a:r>
              <a:rPr lang="en-US" sz="1200" b="0" dirty="0" err="1">
                <a:solidFill>
                  <a:schemeClr val="bg1"/>
                </a:solidFill>
                <a:latin typeface="arial" panose="020B0604020202020204" pitchFamily="34" charset="0"/>
              </a:rPr>
              <a:t>Epub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 2014 Jan 10.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The effect of electronic health record implementation on community emergency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</a:rPr>
              <a:t>departmentoperational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 measures of performance.</a:t>
            </a:r>
          </a:p>
          <a:p>
            <a:pPr algn="r"/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3"/>
              </a:rPr>
              <a:t>Ward MJ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4"/>
              </a:rPr>
              <a:t>Landman AB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5"/>
              </a:rPr>
              <a:t>Case K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6"/>
              </a:rPr>
              <a:t>Berthelot J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7"/>
              </a:rPr>
              <a:t>Pilgrim RL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8"/>
              </a:rPr>
              <a:t>Pines JM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1676400" y="1143000"/>
            <a:ext cx="76200" cy="533400"/>
          </a:xfrm>
          <a:prstGeom prst="roundRect">
            <a:avLst/>
          </a:prstGeom>
          <a:noFill/>
          <a:ln w="38100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676400" y="3429000"/>
            <a:ext cx="76200" cy="533400"/>
          </a:xfrm>
          <a:prstGeom prst="roundRect">
            <a:avLst/>
          </a:prstGeom>
          <a:noFill/>
          <a:ln w="38100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432322" y="1214286"/>
            <a:ext cx="76200" cy="533400"/>
          </a:xfrm>
          <a:prstGeom prst="roundRect">
            <a:avLst/>
          </a:prstGeom>
          <a:noFill/>
          <a:ln w="38100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470422" y="3962400"/>
            <a:ext cx="45719" cy="190500"/>
          </a:xfrm>
          <a:prstGeom prst="roundRect">
            <a:avLst/>
          </a:prstGeom>
          <a:noFill/>
          <a:ln w="38100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556819" y="1700808"/>
            <a:ext cx="45719" cy="81379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566652" y="3910609"/>
            <a:ext cx="45719" cy="585191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7338306" y="1704670"/>
            <a:ext cx="53094" cy="88613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7330440" y="3733800"/>
            <a:ext cx="45719" cy="20384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4495800" y="916404"/>
            <a:ext cx="76200" cy="4191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2822841" y="1200150"/>
            <a:ext cx="76200" cy="4191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Rounded Rectangle 18"/>
          <p:cNvSpPr/>
          <p:nvPr/>
        </p:nvSpPr>
        <p:spPr bwMode="auto">
          <a:xfrm flipH="1">
            <a:off x="1415525" y="1034526"/>
            <a:ext cx="45719" cy="685800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 flipH="1">
            <a:off x="1414632" y="3208475"/>
            <a:ext cx="45719" cy="685800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 flipH="1">
            <a:off x="5191458" y="1143000"/>
            <a:ext cx="45719" cy="547762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 flipH="1">
            <a:off x="5181599" y="3851238"/>
            <a:ext cx="55578" cy="45719"/>
          </a:xfrm>
          <a:prstGeom prst="roundRect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1288230" y="1257300"/>
            <a:ext cx="76200" cy="4191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4038600" y="1257300"/>
            <a:ext cx="76200" cy="4191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1FE115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2590800" y="1273201"/>
            <a:ext cx="76200" cy="4191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4108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15000" y="5330402"/>
            <a:ext cx="34006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/>
              <a:t>https://www.softwareadvice.com/resources/ehr-software-buyer-trends-2015/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52252" y="3352800"/>
            <a:ext cx="6196148" cy="533400"/>
          </a:xfrm>
          <a:prstGeom prst="roundRect">
            <a:avLst/>
          </a:prstGeom>
          <a:noFill/>
          <a:ln w="38100" cap="flat" cmpd="sng" algn="ctr">
            <a:solidFill>
              <a:srgbClr val="1FE11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59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optimization of EHR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76399"/>
            <a:ext cx="9198669" cy="5181601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102972" y="4621428"/>
            <a:ext cx="4800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/>
          <p:nvPr/>
        </p:nvSpPr>
        <p:spPr bwMode="auto">
          <a:xfrm>
            <a:off x="37070" y="6095999"/>
            <a:ext cx="8878330" cy="685799"/>
          </a:xfrm>
          <a:prstGeom prst="rect">
            <a:avLst/>
          </a:prstGeom>
          <a:solidFill>
            <a:srgbClr val="FCAFA2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96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Physician </a:t>
            </a:r>
            <a:r>
              <a:rPr lang="en-US" dirty="0" smtClean="0"/>
              <a:t>satisfaction with </a:t>
            </a:r>
            <a:r>
              <a:rPr lang="en-US" dirty="0"/>
              <a:t>EHR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0450" name="Picture 2" descr="Fig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516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7924800" y="2971800"/>
            <a:ext cx="1295400" cy="1066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64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Physician dissatisfaction with EHR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9426" name="Picture 2" descr="Fig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3549"/>
            <a:ext cx="9182035" cy="512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8001000" y="4038600"/>
            <a:ext cx="1295400" cy="1066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86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% difference EHR use &lt; or &gt; 4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3470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1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762000"/>
            <a:ext cx="8686800" cy="762000"/>
          </a:xfrm>
        </p:spPr>
        <p:txBody>
          <a:bodyPr/>
          <a:lstStyle/>
          <a:p>
            <a:r>
              <a:rPr lang="en-US" dirty="0" smtClean="0"/>
              <a:t>Pubmed – [EHR] OR [EMR] count</a:t>
            </a:r>
            <a:br>
              <a:rPr lang="en-US" dirty="0" smtClean="0"/>
            </a:br>
            <a:r>
              <a:rPr lang="en-US" sz="2800" dirty="0" smtClean="0"/>
              <a:t>(January 3, 2019)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5396185"/>
              </p:ext>
            </p:extLst>
          </p:nvPr>
        </p:nvGraphicFramePr>
        <p:xfrm>
          <a:off x="152400" y="1756719"/>
          <a:ext cx="86868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717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8925507"/>
              </p:ext>
            </p:extLst>
          </p:nvPr>
        </p:nvGraphicFramePr>
        <p:xfrm>
          <a:off x="152400" y="2819400"/>
          <a:ext cx="8686800" cy="3474720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268624402"/>
                    </a:ext>
                  </a:extLst>
                </a:gridCol>
                <a:gridCol w="7696200">
                  <a:extLst>
                    <a:ext uri="{9D8B030D-6E8A-4147-A177-3AD203B41FA5}">
                      <a16:colId xmlns:a16="http://schemas.microsoft.com/office/drawing/2014/main" val="29311087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80%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Medical school or hospital rule forbidding student documentation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0183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60%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Concern for medical liability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5866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53%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Inability for student notes to support medical billing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0513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38%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Lack of computer workspace/access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8642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15%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No documentation educational objective for the clerkship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4184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>
                          <a:solidFill>
                            <a:schemeClr val="bg1"/>
                          </a:solidFill>
                          <a:effectLst/>
                        </a:rPr>
                        <a:t>11%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</a:rPr>
                        <a:t>Lack of ability to review notes and provide feedback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6333151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844230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Reasons cited for not allowing students to document in the EHR.</a:t>
            </a:r>
            <a:endParaRPr kumimoji="0" lang="en-US" alt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7370" y="1514432"/>
            <a:ext cx="86202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Reasons for not allowing student documentation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(37% of 97 institutions, EM clerkship):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90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844230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Reasons cited for not allowing students to document in the EHR.</a:t>
            </a:r>
            <a:endParaRPr kumimoji="0" lang="en-US" altLang="en-US" sz="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4188" y="1514432"/>
            <a:ext cx="7046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95% </a:t>
            </a:r>
            <a:r>
              <a:rPr lang="en-US" sz="2200" dirty="0" smtClean="0">
                <a:solidFill>
                  <a:schemeClr val="bg1"/>
                </a:solidFill>
              </a:rPr>
              <a:t>EM clerkships </a:t>
            </a:r>
            <a:r>
              <a:rPr lang="en-US" sz="2200" dirty="0">
                <a:solidFill>
                  <a:schemeClr val="bg1"/>
                </a:solidFill>
              </a:rPr>
              <a:t>reviewed student notes for </a:t>
            </a:r>
            <a:r>
              <a:rPr lang="en-US" sz="2200" dirty="0" smtClean="0">
                <a:solidFill>
                  <a:schemeClr val="bg1"/>
                </a:solidFill>
              </a:rPr>
              <a:t>feedback:</a:t>
            </a:r>
            <a:endParaRPr lang="en-US" sz="2200" dirty="0">
              <a:solidFill>
                <a:schemeClr val="bg1"/>
              </a:solidFill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1571260"/>
              </p:ext>
            </p:extLst>
          </p:nvPr>
        </p:nvGraphicFramePr>
        <p:xfrm>
          <a:off x="628650" y="2209800"/>
          <a:ext cx="7886700" cy="417576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19093738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 Fewer than half of notes reviewed (70%)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69834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 Half to three-quarters of notes reviewed (23%)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70836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 Three quarters or more reviewed (7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</a:rPr>
                        <a:t>%)</a:t>
                      </a:r>
                    </a:p>
                    <a:p>
                      <a:pPr algn="l" fontAlgn="t"/>
                      <a:endParaRPr lang="en-US" sz="2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41795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 Feedback provided by faculty (92%)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51423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 Feedback provided by clerkship director (40%)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71029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 Feedback provided by residents (64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</a:rPr>
                        <a:t>%)</a:t>
                      </a:r>
                    </a:p>
                    <a:p>
                      <a:pPr algn="l" fontAlgn="t"/>
                      <a:endParaRPr lang="en-US" sz="20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43512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 Oral feedback only provided (75%)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5224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>
                          <a:solidFill>
                            <a:schemeClr val="bg1"/>
                          </a:solidFill>
                          <a:effectLst/>
                        </a:rPr>
                        <a:t> Oral and written feedback given (25%)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09702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 Documentation considered in final grade (58%)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1609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316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9600"/>
            <a:ext cx="9144001" cy="6248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4267200" y="5867400"/>
            <a:ext cx="4800600" cy="381000"/>
          </a:xfrm>
          <a:prstGeom prst="rect">
            <a:avLst/>
          </a:prstGeom>
          <a:solidFill>
            <a:srgbClr val="FDBDA1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6200" y="6248400"/>
            <a:ext cx="8991600" cy="609600"/>
          </a:xfrm>
          <a:prstGeom prst="rect">
            <a:avLst/>
          </a:prstGeom>
          <a:solidFill>
            <a:srgbClr val="FDBDA1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7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094"/>
            <a:ext cx="9144000" cy="62960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 bwMode="auto">
          <a:xfrm>
            <a:off x="1981200" y="1143000"/>
            <a:ext cx="3733800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09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0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8077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/>
              <a:t>https://www.softwareadvice.com/resources/ehr-software-buyer-trends-2015/</a:t>
            </a:r>
          </a:p>
        </p:txBody>
      </p:sp>
    </p:spTree>
    <p:extLst>
      <p:ext uri="{BB962C8B-B14F-4D97-AF65-F5344CB8AC3E}">
        <p14:creationId xmlns:p14="http://schemas.microsoft.com/office/powerpoint/2010/main" val="197982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225"/>
            <a:ext cx="9144000" cy="62007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5562600"/>
            <a:ext cx="5715000" cy="228600"/>
          </a:xfrm>
          <a:prstGeom prst="rect">
            <a:avLst/>
          </a:prstGeom>
          <a:solidFill>
            <a:srgbClr val="FDBDA1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90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7225"/>
            <a:ext cx="9144000" cy="6200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9144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1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57855" cy="62484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-18273" y="4953000"/>
            <a:ext cx="9009873" cy="1219200"/>
          </a:xfrm>
          <a:prstGeom prst="roundRect">
            <a:avLst/>
          </a:prstGeom>
          <a:solidFill>
            <a:srgbClr val="FBB2A3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7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1"/>
            <a:ext cx="9144000" cy="6248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0886" y="6324600"/>
            <a:ext cx="8904514" cy="533400"/>
          </a:xfrm>
          <a:prstGeom prst="rect">
            <a:avLst/>
          </a:prstGeom>
          <a:solidFill>
            <a:srgbClr val="FDBDA1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68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EHRs: attention to functionality (US)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981200"/>
            <a:ext cx="8839200" cy="4648200"/>
          </a:xfrm>
        </p:spPr>
        <p:txBody>
          <a:bodyPr/>
          <a:lstStyle/>
          <a:p>
            <a:r>
              <a:rPr lang="en-US" dirty="0" smtClean="0"/>
              <a:t>		      </a:t>
            </a:r>
            <a:r>
              <a:rPr lang="en-US" dirty="0" smtClean="0">
                <a:sym typeface="Wingdings" panose="05000000000000000000" pitchFamily="2" charset="2"/>
              </a:rPr>
              <a:t> </a:t>
            </a:r>
            <a:r>
              <a:rPr lang="en-US" dirty="0" smtClean="0"/>
              <a:t>Billing	</a:t>
            </a:r>
          </a:p>
          <a:p>
            <a:endParaRPr lang="en-US" dirty="0"/>
          </a:p>
          <a:p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dirty="0" smtClean="0">
                <a:sym typeface="Wingdings" panose="05000000000000000000" pitchFamily="2" charset="2"/>
              </a:rPr>
              <a:t> Practice management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					   Lab results</a:t>
            </a:r>
          </a:p>
          <a:p>
            <a:endParaRPr lang="en-US" sz="1400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						     </a:t>
            </a:r>
            <a:r>
              <a:rPr lang="en-US" dirty="0" err="1" smtClean="0">
                <a:sym typeface="Wingdings" panose="05000000000000000000" pitchFamily="2" charset="2"/>
              </a:rPr>
              <a:t>ePrescribing</a:t>
            </a:r>
            <a:endParaRPr lang="en-US" dirty="0" smtClean="0">
              <a:sym typeface="Wingdings" panose="05000000000000000000" pitchFamily="2" charset="2"/>
            </a:endParaRPr>
          </a:p>
          <a:p>
            <a:endParaRPr lang="en-US" sz="1200" dirty="0" smtClean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						       Regulations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								         Clinical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533400" y="1905000"/>
            <a:ext cx="1143000" cy="4572000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76400" y="2819400"/>
            <a:ext cx="1143000" cy="3657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19400" y="3733800"/>
            <a:ext cx="1143000" cy="2743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962400" y="4343400"/>
            <a:ext cx="1143000" cy="21336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105400" y="5029200"/>
            <a:ext cx="1143000" cy="14478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243320" y="5715000"/>
            <a:ext cx="1143000" cy="76200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05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210604" cy="6248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22654" y="5562600"/>
            <a:ext cx="5920946" cy="381000"/>
          </a:xfrm>
          <a:prstGeom prst="rect">
            <a:avLst/>
          </a:prstGeom>
          <a:solidFill>
            <a:srgbClr val="FDBDA1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2356" y="5029200"/>
            <a:ext cx="8903044" cy="533400"/>
          </a:xfrm>
          <a:prstGeom prst="rect">
            <a:avLst/>
          </a:prstGeom>
          <a:solidFill>
            <a:srgbClr val="FDBDA1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620000" y="4648200"/>
            <a:ext cx="1307756" cy="381000"/>
          </a:xfrm>
          <a:prstGeom prst="rect">
            <a:avLst/>
          </a:prstGeom>
          <a:solidFill>
            <a:srgbClr val="FDBDA1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9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599"/>
            <a:ext cx="9144000" cy="6275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30480" y="6172200"/>
            <a:ext cx="8961120" cy="685800"/>
          </a:xfrm>
          <a:prstGeom prst="rect">
            <a:avLst/>
          </a:prstGeom>
          <a:solidFill>
            <a:srgbClr val="FDBDA1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80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EHRs are good for you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6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6050" name="Picture 2" descr="https://image.slidesharecdn.com/5computerscienceandontology-110917095023-phpapp02/95/computer-science-and-ontology-9-728.jpg?cb=13162534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"/>
            <a:ext cx="9144000" cy="622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4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56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0532" y="361272"/>
            <a:ext cx="8686800" cy="762000"/>
          </a:xfrm>
        </p:spPr>
        <p:txBody>
          <a:bodyPr/>
          <a:lstStyle/>
          <a:p>
            <a:r>
              <a:rPr lang="en-US" sz="2400" dirty="0"/>
              <a:t>A usability and safety analysis of electronic health records: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 </a:t>
            </a:r>
            <a:r>
              <a:rPr lang="en-US" sz="2400" dirty="0"/>
              <a:t>multi-center </a:t>
            </a:r>
            <a:r>
              <a:rPr lang="en-US" sz="2400" dirty="0" smtClean="0"/>
              <a:t>study.</a:t>
            </a:r>
            <a:endParaRPr lang="en-US" sz="24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445201"/>
              </p:ext>
            </p:extLst>
          </p:nvPr>
        </p:nvGraphicFramePr>
        <p:xfrm>
          <a:off x="251012" y="1165098"/>
          <a:ext cx="8686801" cy="5388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48662">
                  <a:extLst>
                    <a:ext uri="{9D8B030D-6E8A-4147-A177-3AD203B41FA5}">
                      <a16:colId xmlns:a16="http://schemas.microsoft.com/office/drawing/2014/main" val="307599107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43082391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75078595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902578771"/>
                    </a:ext>
                  </a:extLst>
                </a:gridCol>
                <a:gridCol w="828339">
                  <a:extLst>
                    <a:ext uri="{9D8B030D-6E8A-4147-A177-3AD203B41FA5}">
                      <a16:colId xmlns:a16="http://schemas.microsoft.com/office/drawing/2014/main" val="2414806005"/>
                    </a:ext>
                  </a:extLst>
                </a:gridCol>
              </a:tblGrid>
              <a:tr h="2993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System feedback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54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93.5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74.5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82.4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683042481"/>
                  </a:ext>
                </a:extLst>
              </a:tr>
              <a:tr h="2993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 Suboptimal clinical decision support or error prevention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70.8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97.4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91.7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93.6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629025463"/>
                  </a:ext>
                </a:extLst>
              </a:tr>
              <a:tr h="2993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 No feedback to user about system actions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7.8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5.6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2.9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2425666067"/>
                  </a:ext>
                </a:extLst>
              </a:tr>
              <a:tr h="2993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 Automation or conversion with no clear feedback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18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1.4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2.4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656205856"/>
                  </a:ext>
                </a:extLst>
              </a:tr>
              <a:tr h="2993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 Wrong feedback about system actions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3.4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0.2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2.7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1.1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246636052"/>
                  </a:ext>
                </a:extLst>
              </a:tr>
              <a:tr h="2993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Visual display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28.9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2.9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13.8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9.7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434274934"/>
                  </a:ext>
                </a:extLst>
              </a:tr>
              <a:tr h="2993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 Suboptimal interface between applications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37.1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7.4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49.2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36.7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470014042"/>
                  </a:ext>
                </a:extLst>
              </a:tr>
              <a:tr h="2993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 Hard to find or confusing information display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34.3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31.5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32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33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2182435459"/>
                  </a:ext>
                </a:extLst>
              </a:tr>
              <a:tr h="2993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 Wrong information displayed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26.4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59.3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13.1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26.8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4019915427"/>
                  </a:ext>
                </a:extLst>
              </a:tr>
              <a:tr h="2993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 Alert difficult to interpret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2.2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1.8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5.7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3.5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04405067"/>
                  </a:ext>
                </a:extLst>
              </a:tr>
              <a:tr h="2993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Data entry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13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2.3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10.6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6.2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820875219"/>
                  </a:ext>
                </a:extLst>
              </a:tr>
              <a:tr h="2993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 Confusing data entry (where to put info)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36.5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29.6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59.6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45.8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053972049"/>
                  </a:ext>
                </a:extLst>
              </a:tr>
              <a:tr h="2993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 Work-around needed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36.5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22.7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30.9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30.8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693701749"/>
                  </a:ext>
                </a:extLst>
              </a:tr>
              <a:tr h="2993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 Unable to enter desired information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27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47.7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9.5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23.4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1485896273"/>
                  </a:ext>
                </a:extLst>
              </a:tr>
              <a:tr h="2993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Workflow support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>
                          <a:effectLst/>
                        </a:rPr>
                        <a:t>4.1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1.3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1.1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u="none" strike="noStrike" dirty="0">
                          <a:effectLst/>
                        </a:rPr>
                        <a:t>1.7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2907910863"/>
                  </a:ext>
                </a:extLst>
              </a:tr>
              <a:tr h="2993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 Mismatch between mental model and actual system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15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56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40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38.2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831440729"/>
                  </a:ext>
                </a:extLst>
              </a:tr>
              <a:tr h="2993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 Lack of support for communication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70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8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20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32.7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468759764"/>
                  </a:ext>
                </a:extLst>
              </a:tr>
              <a:tr h="2993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 Suboptimal teamwork support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>
                          <a:effectLst/>
                        </a:rPr>
                        <a:t>15</a:t>
                      </a:r>
                      <a:endParaRPr lang="en-US" sz="1600" b="1" i="0" u="none" strike="noStrike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36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u="none" strike="noStrike" dirty="0">
                          <a:effectLst/>
                        </a:rPr>
                        <a:t>40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u="none" strike="noStrike" dirty="0">
                          <a:effectLst/>
                        </a:rPr>
                        <a:t>29.1</a:t>
                      </a:r>
                      <a:endParaRPr lang="en-US" sz="1600" b="1" i="0" u="none" strike="noStrike" dirty="0">
                        <a:solidFill>
                          <a:srgbClr val="40404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89462545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6574716"/>
            <a:ext cx="9144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b="0" u="sng" dirty="0">
                <a:solidFill>
                  <a:schemeClr val="bg1"/>
                </a:solidFill>
                <a:latin typeface="arial" panose="020B0604020202020204" pitchFamily="34" charset="0"/>
              </a:rPr>
              <a:t>J Am Med Inform Assoc.</a:t>
            </a:r>
            <a:r>
              <a:rPr lang="en-US" sz="900" b="0" dirty="0">
                <a:solidFill>
                  <a:schemeClr val="bg1"/>
                </a:solidFill>
                <a:latin typeface="arial" panose="020B0604020202020204" pitchFamily="34" charset="0"/>
              </a:rPr>
              <a:t> 2018 Sep 1;25(9):1197-1201</a:t>
            </a:r>
            <a:r>
              <a:rPr lang="en-US" sz="900" b="0" dirty="0" smtClean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r>
              <a:rPr lang="en-US" sz="900" b="0" u="sng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Ratwani</a:t>
            </a:r>
            <a:r>
              <a:rPr lang="en-US" sz="900" b="0" u="sng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900" b="0" u="sng" dirty="0">
                <a:solidFill>
                  <a:schemeClr val="bg1"/>
                </a:solidFill>
                <a:latin typeface="arial" panose="020B0604020202020204" pitchFamily="34" charset="0"/>
              </a:rPr>
              <a:t>RM</a:t>
            </a:r>
            <a:r>
              <a:rPr lang="en-US" sz="9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1,2</a:t>
            </a:r>
            <a:r>
              <a:rPr lang="en-US" sz="9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900" b="0" u="sng" dirty="0">
                <a:solidFill>
                  <a:schemeClr val="bg1"/>
                </a:solidFill>
                <a:latin typeface="arial" panose="020B0604020202020204" pitchFamily="34" charset="0"/>
              </a:rPr>
              <a:t>Savage E</a:t>
            </a:r>
            <a:r>
              <a:rPr lang="en-US" sz="9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sz="9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900" b="0" u="sng" dirty="0">
                <a:solidFill>
                  <a:schemeClr val="bg1"/>
                </a:solidFill>
                <a:latin typeface="arial" panose="020B0604020202020204" pitchFamily="34" charset="0"/>
              </a:rPr>
              <a:t>Will A</a:t>
            </a:r>
            <a:r>
              <a:rPr lang="en-US" sz="9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sz="9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900" b="0" u="sng" dirty="0">
                <a:solidFill>
                  <a:schemeClr val="bg1"/>
                </a:solidFill>
                <a:latin typeface="arial" panose="020B0604020202020204" pitchFamily="34" charset="0"/>
              </a:rPr>
              <a:t>Arnold R</a:t>
            </a:r>
            <a:r>
              <a:rPr lang="en-US" sz="9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en-US" sz="9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900" b="0" u="sng" dirty="0" err="1">
                <a:solidFill>
                  <a:schemeClr val="bg1"/>
                </a:solidFill>
                <a:latin typeface="arial" panose="020B0604020202020204" pitchFamily="34" charset="0"/>
              </a:rPr>
              <a:t>Khairat</a:t>
            </a:r>
            <a:r>
              <a:rPr lang="en-US" sz="900" b="0" u="sng" dirty="0">
                <a:solidFill>
                  <a:schemeClr val="bg1"/>
                </a:solidFill>
                <a:latin typeface="arial" panose="020B0604020202020204" pitchFamily="34" charset="0"/>
              </a:rPr>
              <a:t> S</a:t>
            </a:r>
            <a:r>
              <a:rPr lang="en-US" sz="9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  <a:r>
              <a:rPr lang="en-US" sz="9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900" b="0" u="sng" dirty="0">
                <a:solidFill>
                  <a:schemeClr val="bg1"/>
                </a:solidFill>
                <a:latin typeface="arial" panose="020B0604020202020204" pitchFamily="34" charset="0"/>
              </a:rPr>
              <a:t>Miller K</a:t>
            </a:r>
            <a:r>
              <a:rPr lang="en-US" sz="9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sz="9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900" b="0" u="sng" dirty="0">
                <a:solidFill>
                  <a:schemeClr val="bg1"/>
                </a:solidFill>
                <a:latin typeface="arial" panose="020B0604020202020204" pitchFamily="34" charset="0"/>
              </a:rPr>
              <a:t>Fairbanks RJ</a:t>
            </a:r>
            <a:r>
              <a:rPr lang="en-US" sz="9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1,2</a:t>
            </a:r>
            <a:r>
              <a:rPr lang="en-US" sz="9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900" b="0" u="sng" dirty="0" err="1">
                <a:solidFill>
                  <a:schemeClr val="bg1"/>
                </a:solidFill>
                <a:latin typeface="arial" panose="020B0604020202020204" pitchFamily="34" charset="0"/>
              </a:rPr>
              <a:t>Hodgkins</a:t>
            </a:r>
            <a:r>
              <a:rPr lang="en-US" sz="900" b="0" u="sng" dirty="0">
                <a:solidFill>
                  <a:schemeClr val="bg1"/>
                </a:solidFill>
                <a:latin typeface="arial" panose="020B0604020202020204" pitchFamily="34" charset="0"/>
              </a:rPr>
              <a:t> M</a:t>
            </a:r>
            <a:r>
              <a:rPr lang="en-US" sz="9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  <a:r>
              <a:rPr lang="en-US" sz="9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900" b="0" u="sng" dirty="0">
                <a:solidFill>
                  <a:schemeClr val="bg1"/>
                </a:solidFill>
                <a:latin typeface="arial" panose="020B0604020202020204" pitchFamily="34" charset="0"/>
              </a:rPr>
              <a:t>Hettinger AZ</a:t>
            </a:r>
            <a:r>
              <a:rPr lang="en-US" sz="9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1,2</a:t>
            </a:r>
            <a:r>
              <a:rPr lang="en-US" sz="900" b="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sz="9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2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276600"/>
            <a:ext cx="3505200" cy="1752600"/>
          </a:xfrm>
        </p:spPr>
      </p:pic>
      <p:pic>
        <p:nvPicPr>
          <p:cNvPr id="359426" name="Picture 2" descr="http://netnebraska.org/sites/default/files/styles/largepopup/public/net-article/day2.jpg?itok=rd-jBqx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627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5026" name="Picture 2" descr="http://www.opendental.com/images/rxAlertEditMs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00300"/>
            <a:ext cx="66294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68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75640"/>
            <a:ext cx="5086859" cy="6182360"/>
          </a:xfrm>
          <a:prstGeom prst="rect">
            <a:avLst/>
          </a:prstGeom>
          <a:ln w="38100">
            <a:solidFill>
              <a:srgbClr val="16165D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969" y="675640"/>
            <a:ext cx="4041031" cy="618236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Freeform 7"/>
          <p:cNvSpPr/>
          <p:nvPr/>
        </p:nvSpPr>
        <p:spPr bwMode="auto">
          <a:xfrm>
            <a:off x="5273040" y="6024880"/>
            <a:ext cx="3850640" cy="843280"/>
          </a:xfrm>
          <a:custGeom>
            <a:avLst/>
            <a:gdLst>
              <a:gd name="connsiteX0" fmla="*/ 1148080 w 3850640"/>
              <a:gd name="connsiteY0" fmla="*/ 0 h 843280"/>
              <a:gd name="connsiteX1" fmla="*/ 3850640 w 3850640"/>
              <a:gd name="connsiteY1" fmla="*/ 0 h 843280"/>
              <a:gd name="connsiteX2" fmla="*/ 3850640 w 3850640"/>
              <a:gd name="connsiteY2" fmla="*/ 629920 h 843280"/>
              <a:gd name="connsiteX3" fmla="*/ 457200 w 3850640"/>
              <a:gd name="connsiteY3" fmla="*/ 629920 h 843280"/>
              <a:gd name="connsiteX4" fmla="*/ 457200 w 3850640"/>
              <a:gd name="connsiteY4" fmla="*/ 843280 h 843280"/>
              <a:gd name="connsiteX5" fmla="*/ 0 w 3850640"/>
              <a:gd name="connsiteY5" fmla="*/ 843280 h 843280"/>
              <a:gd name="connsiteX6" fmla="*/ 0 w 3850640"/>
              <a:gd name="connsiteY6" fmla="*/ 213360 h 843280"/>
              <a:gd name="connsiteX7" fmla="*/ 1178560 w 3850640"/>
              <a:gd name="connsiteY7" fmla="*/ 213360 h 843280"/>
              <a:gd name="connsiteX8" fmla="*/ 1148080 w 3850640"/>
              <a:gd name="connsiteY8" fmla="*/ 0 h 843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0640" h="843280">
                <a:moveTo>
                  <a:pt x="1148080" y="0"/>
                </a:moveTo>
                <a:lnTo>
                  <a:pt x="3850640" y="0"/>
                </a:lnTo>
                <a:lnTo>
                  <a:pt x="3850640" y="629920"/>
                </a:lnTo>
                <a:lnTo>
                  <a:pt x="457200" y="629920"/>
                </a:lnTo>
                <a:lnTo>
                  <a:pt x="457200" y="843280"/>
                </a:lnTo>
                <a:lnTo>
                  <a:pt x="0" y="843280"/>
                </a:lnTo>
                <a:lnTo>
                  <a:pt x="0" y="213360"/>
                </a:lnTo>
                <a:lnTo>
                  <a:pt x="1178560" y="213360"/>
                </a:lnTo>
                <a:lnTo>
                  <a:pt x="1148080" y="0"/>
                </a:lnTo>
                <a:close/>
              </a:path>
            </a:pathLst>
          </a:custGeom>
          <a:noFill/>
          <a:ln w="28575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57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8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9600"/>
            <a:ext cx="9144001" cy="62484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0" y="4419600"/>
            <a:ext cx="9067800" cy="838200"/>
          </a:xfrm>
          <a:prstGeom prst="roundRect">
            <a:avLst/>
          </a:prstGeom>
          <a:solidFill>
            <a:srgbClr val="FBB2A3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-2" y="6324600"/>
            <a:ext cx="9067800" cy="533400"/>
          </a:xfrm>
          <a:prstGeom prst="roundRect">
            <a:avLst/>
          </a:prstGeom>
          <a:solidFill>
            <a:srgbClr val="FBB2A3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64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Secondary use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Issues of data quality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23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EHRs: attention to functionality (US)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981200"/>
            <a:ext cx="8839200" cy="4648200"/>
          </a:xfrm>
        </p:spPr>
        <p:txBody>
          <a:bodyPr/>
          <a:lstStyle/>
          <a:p>
            <a:r>
              <a:rPr lang="en-US" dirty="0" smtClean="0"/>
              <a:t>		      </a:t>
            </a:r>
            <a:r>
              <a:rPr lang="en-US" dirty="0" smtClean="0">
                <a:sym typeface="Wingdings" panose="05000000000000000000" pitchFamily="2" charset="2"/>
              </a:rPr>
              <a:t> </a:t>
            </a:r>
            <a:r>
              <a:rPr lang="en-US" dirty="0" smtClean="0"/>
              <a:t>Billing	</a:t>
            </a:r>
          </a:p>
          <a:p>
            <a:endParaRPr lang="en-US" dirty="0"/>
          </a:p>
          <a:p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dirty="0" smtClean="0">
                <a:sym typeface="Wingdings" panose="05000000000000000000" pitchFamily="2" charset="2"/>
              </a:rPr>
              <a:t> Practice management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					   Lab results</a:t>
            </a:r>
          </a:p>
          <a:p>
            <a:endParaRPr lang="en-US" sz="1400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						     </a:t>
            </a:r>
            <a:r>
              <a:rPr lang="en-US" dirty="0" err="1" smtClean="0">
                <a:sym typeface="Wingdings" panose="05000000000000000000" pitchFamily="2" charset="2"/>
              </a:rPr>
              <a:t>ePrescribing</a:t>
            </a:r>
            <a:endParaRPr lang="en-US" dirty="0" smtClean="0">
              <a:sym typeface="Wingdings" panose="05000000000000000000" pitchFamily="2" charset="2"/>
            </a:endParaRPr>
          </a:p>
          <a:p>
            <a:endParaRPr lang="en-US" sz="1200" dirty="0" smtClean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						       Regulations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								         Clinical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533400" y="1905000"/>
            <a:ext cx="1143000" cy="4572000"/>
          </a:xfrm>
          <a:prstGeom prst="rect">
            <a:avLst/>
          </a:prstGeom>
          <a:solidFill>
            <a:schemeClr val="accent1">
              <a:lumMod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676400" y="2819400"/>
            <a:ext cx="1143000" cy="3657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819400" y="3733800"/>
            <a:ext cx="1143000" cy="2743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962400" y="4343400"/>
            <a:ext cx="1143000" cy="2133600"/>
          </a:xfrm>
          <a:prstGeom prst="rect">
            <a:avLst/>
          </a:prstGeom>
          <a:solidFill>
            <a:schemeClr val="accent1">
              <a:lumMod val="90000"/>
            </a:schemeClr>
          </a:soli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105400" y="5029200"/>
            <a:ext cx="1143000" cy="14478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243320" y="5715000"/>
            <a:ext cx="1143000" cy="76200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7C5DB68A-9D44-4073-920F-D08D647C06A7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25117" y="1688812"/>
            <a:ext cx="1952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W.Europe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58570" y="5086865"/>
            <a:ext cx="10999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FF0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</a:t>
            </a:r>
            <a:endParaRPr lang="en-US" sz="8000" dirty="0">
              <a:solidFill>
                <a:srgbClr val="FFFF00"/>
              </a:solidFill>
              <a:latin typeface="Wingdings" panose="05000000000000000000" pitchFamily="2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45545" y="3271271"/>
            <a:ext cx="10999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FF0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</a:t>
            </a:r>
            <a:endParaRPr lang="en-US" sz="8000" dirty="0">
              <a:solidFill>
                <a:srgbClr val="FFFF00"/>
              </a:solidFill>
              <a:latin typeface="Wingdings" panose="05000000000000000000" pitchFamily="2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2400432"/>
            <a:ext cx="10999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rgbClr val="FFFF00"/>
                </a:solidFill>
                <a:latin typeface="Wingdings" panose="05000000000000000000" pitchFamily="2" charset="2"/>
                <a:sym typeface="Wingdings" panose="05000000000000000000" pitchFamily="2" charset="2"/>
              </a:rPr>
              <a:t></a:t>
            </a:r>
            <a:endParaRPr lang="en-US" sz="8000" dirty="0">
              <a:solidFill>
                <a:srgbClr val="FFFF00"/>
              </a:solidFill>
              <a:latin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3682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54100" cy="5163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TriNetX</a:t>
            </a:r>
            <a:r>
              <a:rPr lang="en-US" dirty="0" smtClean="0"/>
              <a:t> data confirm RCT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ounded Rectangle 4"/>
          <p:cNvSpPr/>
          <p:nvPr/>
        </p:nvSpPr>
        <p:spPr bwMode="auto">
          <a:xfrm>
            <a:off x="-2" y="6287529"/>
            <a:ext cx="9067800" cy="533400"/>
          </a:xfrm>
          <a:prstGeom prst="roundRect">
            <a:avLst/>
          </a:prstGeom>
          <a:solidFill>
            <a:srgbClr val="FBB2A3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87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" y="609600"/>
            <a:ext cx="9141432" cy="62484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15000" y="4953000"/>
            <a:ext cx="3276600" cy="1143000"/>
            <a:chOff x="5715000" y="4953000"/>
            <a:chExt cx="3276600" cy="1143000"/>
          </a:xfrm>
        </p:grpSpPr>
        <p:sp>
          <p:nvSpPr>
            <p:cNvPr id="5" name="Oval 4"/>
            <p:cNvSpPr/>
            <p:nvPr/>
          </p:nvSpPr>
          <p:spPr bwMode="auto">
            <a:xfrm>
              <a:off x="5715000" y="4953000"/>
              <a:ext cx="3276600" cy="11430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6172200" y="5410200"/>
              <a:ext cx="19812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6096000" y="5791200"/>
              <a:ext cx="8382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1337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60378" y="5029200"/>
            <a:ext cx="338362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ea typeface="MS Mincho" panose="02020609040205080304" pitchFamily="49" charset="-128"/>
              </a:rPr>
              <a:t>W.R </a:t>
            </a:r>
            <a:r>
              <a:rPr lang="en-US" sz="1400" b="0" dirty="0" err="1">
                <a:ea typeface="MS Mincho" panose="02020609040205080304" pitchFamily="49" charset="-128"/>
              </a:rPr>
              <a:t>Hersh</a:t>
            </a:r>
            <a:r>
              <a:rPr lang="en-US" sz="1400" b="0" dirty="0">
                <a:ea typeface="MS Mincho" panose="02020609040205080304" pitchFamily="49" charset="-128"/>
              </a:rPr>
              <a:t>, M.G. Weiner, P.J. </a:t>
            </a:r>
            <a:r>
              <a:rPr lang="en-US" sz="1400" b="0" dirty="0" err="1">
                <a:ea typeface="MS Mincho" panose="02020609040205080304" pitchFamily="49" charset="-128"/>
              </a:rPr>
              <a:t>Embi</a:t>
            </a:r>
            <a:r>
              <a:rPr lang="en-US" sz="1400" b="0" dirty="0">
                <a:ea typeface="MS Mincho" panose="02020609040205080304" pitchFamily="49" charset="-128"/>
              </a:rPr>
              <a:t>, J.R. Logan, P.R. Payne, E.V. </a:t>
            </a:r>
            <a:r>
              <a:rPr lang="en-US" sz="1400" b="0" dirty="0" err="1">
                <a:ea typeface="MS Mincho" panose="02020609040205080304" pitchFamily="49" charset="-128"/>
              </a:rPr>
              <a:t>Bernstam</a:t>
            </a:r>
            <a:r>
              <a:rPr lang="en-US" sz="1400" b="0" dirty="0">
                <a:ea typeface="MS Mincho" panose="02020609040205080304" pitchFamily="49" charset="-128"/>
              </a:rPr>
              <a:t>, H.P. Lehmann, G. </a:t>
            </a:r>
            <a:r>
              <a:rPr lang="en-US" sz="1400" b="0" dirty="0" err="1">
                <a:ea typeface="MS Mincho" panose="02020609040205080304" pitchFamily="49" charset="-128"/>
              </a:rPr>
              <a:t>Hripcsak</a:t>
            </a:r>
            <a:r>
              <a:rPr lang="en-US" sz="1400" b="0" dirty="0">
                <a:ea typeface="MS Mincho" panose="02020609040205080304" pitchFamily="49" charset="-128"/>
              </a:rPr>
              <a:t>, T.H. </a:t>
            </a:r>
            <a:r>
              <a:rPr lang="en-US" sz="1400" b="0" dirty="0" err="1">
                <a:ea typeface="MS Mincho" panose="02020609040205080304" pitchFamily="49" charset="-128"/>
              </a:rPr>
              <a:t>Hartzog</a:t>
            </a:r>
            <a:r>
              <a:rPr lang="en-US" sz="1400" b="0" dirty="0">
                <a:ea typeface="MS Mincho" panose="02020609040205080304" pitchFamily="49" charset="-128"/>
              </a:rPr>
              <a:t>, J.J. </a:t>
            </a:r>
            <a:r>
              <a:rPr lang="en-US" sz="1400" b="0" dirty="0" err="1">
                <a:ea typeface="MS Mincho" panose="02020609040205080304" pitchFamily="49" charset="-128"/>
              </a:rPr>
              <a:t>Cimino</a:t>
            </a:r>
            <a:r>
              <a:rPr lang="en-US" sz="1400" b="0" dirty="0">
                <a:ea typeface="MS Mincho" panose="02020609040205080304" pitchFamily="49" charset="-128"/>
              </a:rPr>
              <a:t>, J.H. </a:t>
            </a:r>
            <a:r>
              <a:rPr lang="en-US" sz="1400" b="0" dirty="0" err="1">
                <a:ea typeface="MS Mincho" panose="02020609040205080304" pitchFamily="49" charset="-128"/>
              </a:rPr>
              <a:t>Saltz</a:t>
            </a:r>
            <a:r>
              <a:rPr lang="en-US" sz="1400" b="0" dirty="0">
                <a:ea typeface="MS Mincho" panose="02020609040205080304" pitchFamily="49" charset="-128"/>
              </a:rPr>
              <a:t>. </a:t>
            </a:r>
            <a:endParaRPr lang="en-US" sz="1400" b="0" dirty="0" smtClean="0">
              <a:ea typeface="MS Mincho" panose="02020609040205080304" pitchFamily="49" charset="-128"/>
            </a:endParaRPr>
          </a:p>
          <a:p>
            <a:r>
              <a:rPr lang="en-US" sz="1400" b="0" dirty="0" smtClean="0">
                <a:ea typeface="MS Mincho" panose="02020609040205080304" pitchFamily="49" charset="-128"/>
              </a:rPr>
              <a:t>Caveats </a:t>
            </a:r>
            <a:r>
              <a:rPr lang="en-US" sz="1400" b="0" dirty="0">
                <a:ea typeface="MS Mincho" panose="02020609040205080304" pitchFamily="49" charset="-128"/>
              </a:rPr>
              <a:t>for the use of operational electronic health record data in comparative effectiveness research, </a:t>
            </a:r>
            <a:endParaRPr lang="en-US" sz="1400" b="0" dirty="0" smtClean="0">
              <a:ea typeface="MS Mincho" panose="02020609040205080304" pitchFamily="49" charset="-128"/>
            </a:endParaRPr>
          </a:p>
          <a:p>
            <a:r>
              <a:rPr lang="en-US" sz="1400" b="0" i="1" dirty="0" smtClean="0">
                <a:ea typeface="MS Mincho" panose="02020609040205080304" pitchFamily="49" charset="-128"/>
              </a:rPr>
              <a:t>Medical </a:t>
            </a:r>
            <a:r>
              <a:rPr lang="en-US" sz="1400" b="0" i="1" dirty="0">
                <a:ea typeface="MS Mincho" panose="02020609040205080304" pitchFamily="49" charset="-128"/>
              </a:rPr>
              <a:t>care</a:t>
            </a:r>
            <a:r>
              <a:rPr lang="en-US" sz="1400" b="0" dirty="0">
                <a:ea typeface="MS Mincho" panose="02020609040205080304" pitchFamily="49" charset="-128"/>
              </a:rPr>
              <a:t> 51 (2013), 30-37.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22198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599"/>
            <a:ext cx="9144000" cy="967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074"/>
            <a:ext cx="4572000" cy="224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072" y="1679934"/>
            <a:ext cx="4419600" cy="2244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67200"/>
            <a:ext cx="4572000" cy="2152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5478" y="4248150"/>
            <a:ext cx="4434789" cy="21907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" y="3886200"/>
            <a:ext cx="3657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</a:rPr>
              <a:t> all observations made about a patient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17872" y="3886200"/>
            <a:ext cx="381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</a:rPr>
              <a:t> all desired types </a:t>
            </a:r>
            <a:r>
              <a:rPr lang="en-US" sz="1600" b="0" dirty="0" smtClean="0">
                <a:solidFill>
                  <a:schemeClr val="bg1"/>
                </a:solidFill>
                <a:latin typeface="arial" panose="020B0604020202020204" pitchFamily="34" charset="0"/>
              </a:rPr>
              <a:t>(for 2</a:t>
            </a:r>
            <a:r>
              <a:rPr lang="en-US" sz="1600" b="0" baseline="30000" dirty="0" smtClean="0">
                <a:solidFill>
                  <a:schemeClr val="bg1"/>
                </a:solidFill>
                <a:latin typeface="arial" panose="020B0604020202020204" pitchFamily="34" charset="0"/>
              </a:rPr>
              <a:t>ndary</a:t>
            </a:r>
            <a:r>
              <a:rPr lang="en-US" sz="1600" b="0" dirty="0" smtClean="0">
                <a:solidFill>
                  <a:schemeClr val="bg1"/>
                </a:solidFill>
                <a:latin typeface="arial" panose="020B0604020202020204" pitchFamily="34" charset="0"/>
              </a:rPr>
              <a:t> use) of </a:t>
            </a: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</a:rPr>
              <a:t>data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4207" y="6400800"/>
            <a:ext cx="40035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</a:rPr>
              <a:t>a </a:t>
            </a:r>
            <a:r>
              <a:rPr lang="en-US" sz="1600" b="0" dirty="0" smtClean="0">
                <a:solidFill>
                  <a:schemeClr val="bg1"/>
                </a:solidFill>
                <a:latin typeface="arial" panose="020B0604020202020204" pitchFamily="34" charset="0"/>
              </a:rPr>
              <a:t>preset </a:t>
            </a: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</a:rPr>
              <a:t>number or frequency </a:t>
            </a:r>
            <a:r>
              <a:rPr lang="en-US" sz="1600" b="0" dirty="0" smtClean="0">
                <a:solidFill>
                  <a:schemeClr val="bg1"/>
                </a:solidFill>
                <a:latin typeface="arial" panose="020B0604020202020204" pitchFamily="34" charset="0"/>
              </a:rPr>
              <a:t>over </a:t>
            </a: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</a:rPr>
              <a:t>time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51172" y="6400800"/>
            <a:ext cx="4343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</a:rPr>
              <a:t>sufficient </a:t>
            </a:r>
            <a:r>
              <a:rPr lang="en-US" sz="1600" b="0" dirty="0" smtClean="0">
                <a:solidFill>
                  <a:schemeClr val="bg1"/>
                </a:solidFill>
                <a:latin typeface="arial" panose="020B0604020202020204" pitchFamily="34" charset="0"/>
              </a:rPr>
              <a:t>to </a:t>
            </a:r>
            <a:r>
              <a:rPr lang="en-US" sz="1600" b="0" dirty="0">
                <a:solidFill>
                  <a:schemeClr val="bg1"/>
                </a:solidFill>
                <a:latin typeface="arial" panose="020B0604020202020204" pitchFamily="34" charset="0"/>
              </a:rPr>
              <a:t>predict a phenomenon of interest</a:t>
            </a:r>
            <a:endParaRPr lang="en-US" sz="16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96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686800" cy="762000"/>
          </a:xfrm>
        </p:spPr>
        <p:txBody>
          <a:bodyPr/>
          <a:lstStyle/>
          <a:p>
            <a:r>
              <a:rPr lang="en-US" dirty="0" smtClean="0"/>
              <a:t>Incidence and prevalence calculations for care planning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51816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3733800"/>
            <a:ext cx="9144000" cy="533400"/>
          </a:xfrm>
          <a:prstGeom prst="rect">
            <a:avLst/>
          </a:prstGeom>
          <a:solidFill>
            <a:srgbClr val="FDBDA1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61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sz="3300" dirty="0" smtClean="0"/>
              <a:t>Possible Assumptions for Observable </a:t>
            </a:r>
            <a:r>
              <a:rPr lang="en-US" sz="3300" i="1" dirty="0"/>
              <a:t>person-time</a:t>
            </a:r>
            <a:r>
              <a:rPr lang="en-US" sz="3300" dirty="0"/>
              <a:t> in EHR </a:t>
            </a:r>
            <a:r>
              <a:rPr lang="en-US" sz="3300" dirty="0" smtClean="0"/>
              <a:t>Databases </a:t>
            </a:r>
            <a:r>
              <a:rPr lang="en-US" sz="3300" dirty="0"/>
              <a:t>(OE)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" y="1905000"/>
            <a:ext cx="8717280" cy="426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1722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  <a:hlinkClick r:id="rId3" tooltip="Clinical epidemiology."/>
              </a:rPr>
              <a:t>Clin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3" tooltip="Clinical epidemiology."/>
              </a:rPr>
              <a:t> </a:t>
            </a:r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  <a:hlinkClick r:id="rId3" tooltip="Clinical epidemiology."/>
              </a:rPr>
              <a:t>Epidemiol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3" tooltip="Clinical epidemiology."/>
              </a:rPr>
              <a:t>.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 2018 Dec 17;11:1-15</a:t>
            </a:r>
            <a:r>
              <a:rPr lang="en-US" sz="1200" b="0" dirty="0" smtClean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sz="1200" b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r"/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Measuring prevalence and incidence of chronic conditions in claims and electronic health </a:t>
            </a:r>
            <a:r>
              <a:rPr lang="en-US" sz="1200" b="0" dirty="0" err="1">
                <a:solidFill>
                  <a:schemeClr val="bg1"/>
                </a:solidFill>
                <a:latin typeface="arial" panose="020B0604020202020204" pitchFamily="34" charset="0"/>
              </a:rPr>
              <a:t>recorddatabases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  <a:hlinkClick r:id="rId4"/>
              </a:rPr>
              <a:t>Rassen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4"/>
              </a:rPr>
              <a:t> JA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5"/>
              </a:rPr>
              <a:t>Bartels DB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  <a:hlinkClick r:id="rId6"/>
              </a:rPr>
              <a:t>Schneeweiss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6"/>
              </a:rPr>
              <a:t> S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1,3,4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7"/>
              </a:rPr>
              <a:t>Patrick AR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8"/>
              </a:rPr>
              <a:t>Murk W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1,5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27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choices for incidence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6058799"/>
              </p:ext>
            </p:extLst>
          </p:nvPr>
        </p:nvGraphicFramePr>
        <p:xfrm>
          <a:off x="228599" y="1676766"/>
          <a:ext cx="8686800" cy="4570994"/>
        </p:xfrm>
        <a:graphic>
          <a:graphicData uri="http://schemas.openxmlformats.org/drawingml/2006/table">
            <a:tbl>
              <a:tblPr/>
              <a:tblGrid>
                <a:gridCol w="1371601">
                  <a:extLst>
                    <a:ext uri="{9D8B030D-6E8A-4147-A177-3AD203B41FA5}">
                      <a16:colId xmlns:a16="http://schemas.microsoft.com/office/drawing/2014/main" val="53387449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870489345"/>
                    </a:ext>
                  </a:extLst>
                </a:gridCol>
                <a:gridCol w="5562599">
                  <a:extLst>
                    <a:ext uri="{9D8B030D-6E8A-4147-A177-3AD203B41FA5}">
                      <a16:colId xmlns:a16="http://schemas.microsoft.com/office/drawing/2014/main" val="1877477698"/>
                    </a:ext>
                  </a:extLst>
                </a:gridCol>
              </a:tblGrid>
              <a:tr h="837834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Incidence numerator</a:t>
                      </a:r>
                    </a:p>
                  </a:txBody>
                  <a:tcPr marL="3713" marR="3713" marT="3713" marB="0">
                    <a:lnL w="12700" cap="flat" cmpd="sng" algn="ctr">
                      <a:solidFill>
                        <a:srgbClr val="10FE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(N/A)</a:t>
                      </a:r>
                    </a:p>
                  </a:txBody>
                  <a:tcPr marL="3713" marR="3713" marT="3713" marB="0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The number of patients who did have the disease observed in the POI, were at risk for onset of disease, and did not have disease observed in the lookback time.</a:t>
                      </a:r>
                    </a:p>
                  </a:txBody>
                  <a:tcPr marL="3713" marR="3713" marT="3713" marB="0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EF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369449"/>
                  </a:ext>
                </a:extLst>
              </a:tr>
              <a:tr h="89480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Cumulative incidence denominator</a:t>
                      </a:r>
                    </a:p>
                  </a:txBody>
                  <a:tcPr marL="3713" marR="3713" marT="3713" marB="0">
                    <a:lnL w="12700" cap="flat" cmpd="sng" algn="ctr">
                      <a:solidFill>
                        <a:srgbClr val="3074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At-risk, Day 1 population</a:t>
                      </a:r>
                    </a:p>
                  </a:txBody>
                  <a:tcPr marL="3713" marR="3713" marT="3713" marB="0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The number of patients who were at risk for onset of disease and who contributed an observable person-day on the first day of the POI.</a:t>
                      </a:r>
                    </a:p>
                  </a:txBody>
                  <a:tcPr marL="3713" marR="3713" marT="3713" marB="0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22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6924690"/>
                  </a:ext>
                </a:extLst>
              </a:tr>
              <a:tr h="835401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713" marR="3713" marT="3713" marB="0">
                    <a:lnL w="12700" cap="flat" cmpd="sng" algn="ctr">
                      <a:solidFill>
                        <a:srgbClr val="1052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At-risk, complete-period population</a:t>
                      </a:r>
                    </a:p>
                  </a:txBody>
                  <a:tcPr marL="3713" marR="3713" marT="3713" marB="0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The number of patients who were at risk for onset of disease and who contributed all possible observable person-days within the POI.</a:t>
                      </a:r>
                    </a:p>
                  </a:txBody>
                  <a:tcPr marL="3713" marR="3713" marT="3713" marB="0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AB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345168"/>
                  </a:ext>
                </a:extLst>
              </a:tr>
              <a:tr h="555792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713" marR="3713" marT="3713" marB="0">
                    <a:lnL w="12700" cap="flat" cmpd="sng" algn="ctr">
                      <a:solidFill>
                        <a:srgbClr val="D0AB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At-risk, any-time population</a:t>
                      </a:r>
                    </a:p>
                  </a:txBody>
                  <a:tcPr marL="3713" marR="3713" marT="3713" marB="0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The number of patients who were at risk for onset of disease and who contributed all ≥1 person-days within the POI.</a:t>
                      </a:r>
                    </a:p>
                  </a:txBody>
                  <a:tcPr marL="3713" marR="3713" marT="3713" marB="0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8E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34143"/>
                  </a:ext>
                </a:extLst>
              </a:tr>
              <a:tr h="89480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713" marR="3713" marT="3713" marB="0">
                    <a:lnL w="12700" cap="flat" cmpd="sng" algn="ctr">
                      <a:solidFill>
                        <a:srgbClr val="50C5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At-risk sufficient-time population</a:t>
                      </a:r>
                    </a:p>
                  </a:txBody>
                  <a:tcPr marL="3713" marR="3713" marT="3713" marB="0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The number of patients who were at risk for onset of disease and who contributed at least “n” observable person-days within the POI; n≥1.</a:t>
                      </a:r>
                    </a:p>
                  </a:txBody>
                  <a:tcPr marL="3713" marR="3713" marT="3713" marB="0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064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174978"/>
                  </a:ext>
                </a:extLst>
              </a:tr>
              <a:tr h="478963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Incidence rate denominator</a:t>
                      </a:r>
                    </a:p>
                  </a:txBody>
                  <a:tcPr marL="3713" marR="3713" marT="3713" marB="0">
                    <a:lnL w="12700" cap="flat" cmpd="sng" algn="ctr">
                      <a:solidFill>
                        <a:srgbClr val="30D4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064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Person-time at risk</a:t>
                      </a:r>
                    </a:p>
                  </a:txBody>
                  <a:tcPr marL="3713" marR="3713" marT="3713" marB="0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B1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The amount of observable person-time in the POI at risk for onset of disease.</a:t>
                      </a:r>
                    </a:p>
                  </a:txBody>
                  <a:tcPr marL="3713" marR="3713" marT="3713" marB="0">
                    <a:lnL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0D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8888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DE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12065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61722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  <a:hlinkClick r:id="rId2" tooltip="Clinical epidemiology."/>
              </a:rPr>
              <a:t>Clin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2" tooltip="Clinical epidemiology."/>
              </a:rPr>
              <a:t> </a:t>
            </a:r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  <a:hlinkClick r:id="rId2" tooltip="Clinical epidemiology."/>
              </a:rPr>
              <a:t>Epidemiol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2" tooltip="Clinical epidemiology."/>
              </a:rPr>
              <a:t>.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 2018 Dec 17;11:1-15</a:t>
            </a:r>
            <a:r>
              <a:rPr lang="en-US" sz="1200" b="0" dirty="0" smtClean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sz="1200" b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r"/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Measuring prevalence and incidence of chronic conditions in claims and electronic health </a:t>
            </a:r>
            <a:r>
              <a:rPr lang="en-US" sz="1200" b="0" dirty="0" err="1">
                <a:solidFill>
                  <a:schemeClr val="bg1"/>
                </a:solidFill>
                <a:latin typeface="arial" panose="020B0604020202020204" pitchFamily="34" charset="0"/>
              </a:rPr>
              <a:t>recorddatabases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  <a:hlinkClick r:id="rId3"/>
              </a:rPr>
              <a:t>Rassen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3"/>
              </a:rPr>
              <a:t> JA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4"/>
              </a:rPr>
              <a:t>Bartels DB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  <a:hlinkClick r:id="rId5"/>
              </a:rPr>
              <a:t>Schneeweiss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5"/>
              </a:rPr>
              <a:t> S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1,3,4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6"/>
              </a:rPr>
              <a:t>Patrick AR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7"/>
              </a:rPr>
              <a:t>Murk W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1,5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68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Incidence/prevalence design choices</a:t>
            </a:r>
            <a:br>
              <a:rPr lang="en-US" dirty="0" smtClean="0"/>
            </a:br>
            <a:r>
              <a:rPr lang="en-US" dirty="0" smtClean="0"/>
              <a:t>from EHR -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1200"/>
            <a:ext cx="8686800" cy="46482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Observability: 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Lookback time: 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Lookback-observability requirement: 2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lvl="7">
              <a:buFont typeface="Arial" panose="020B0604020202020204" pitchFamily="34" charset="0"/>
              <a:buChar char="•"/>
            </a:pPr>
            <a:r>
              <a:rPr lang="en-US" sz="2400" dirty="0" smtClean="0"/>
              <a:t>Prevalence		Incidence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Numerator			   2			1  </a:t>
            </a:r>
            <a:r>
              <a:rPr lang="en-US" sz="1800" dirty="0" smtClean="0"/>
              <a:t> (cumulative: 4!)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Denominator		   4			1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Combined			  96			   12  </a:t>
            </a:r>
            <a:r>
              <a:rPr lang="en-US" sz="2000" dirty="0" smtClean="0"/>
              <a:t>(48)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0" y="61722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  <a:hlinkClick r:id="rId2" tooltip="Clinical epidemiology."/>
              </a:rPr>
              <a:t>Clin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2" tooltip="Clinical epidemiology."/>
              </a:rPr>
              <a:t> </a:t>
            </a:r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  <a:hlinkClick r:id="rId2" tooltip="Clinical epidemiology."/>
              </a:rPr>
              <a:t>Epidemiol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2" tooltip="Clinical epidemiology."/>
              </a:rPr>
              <a:t>.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 2018 Dec 17;11:1-15</a:t>
            </a:r>
            <a:r>
              <a:rPr lang="en-US" sz="1200" b="0" dirty="0" smtClean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sz="1200" b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r"/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Measuring prevalence and incidence of chronic conditions in claims and electronic health </a:t>
            </a:r>
            <a:r>
              <a:rPr lang="en-US" sz="1200" b="0" dirty="0" err="1">
                <a:solidFill>
                  <a:schemeClr val="bg1"/>
                </a:solidFill>
                <a:latin typeface="arial" panose="020B0604020202020204" pitchFamily="34" charset="0"/>
              </a:rPr>
              <a:t>recorddatabases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  <a:hlinkClick r:id="rId3"/>
              </a:rPr>
              <a:t>Rassen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3"/>
              </a:rPr>
              <a:t> JA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4"/>
              </a:rPr>
              <a:t>Bartels DB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  <a:hlinkClick r:id="rId5"/>
              </a:rPr>
              <a:t>Schneeweiss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5"/>
              </a:rPr>
              <a:t> S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1,3,4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6"/>
              </a:rPr>
              <a:t>Patrick AR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7"/>
              </a:rPr>
              <a:t>Murk W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1,5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96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different look-back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371600"/>
            <a:ext cx="8686800" cy="480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1722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  <a:hlinkClick r:id="rId4" tooltip="Clinical epidemiology."/>
              </a:rPr>
              <a:t>Clin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4" tooltip="Clinical epidemiology."/>
              </a:rPr>
              <a:t> </a:t>
            </a:r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  <a:hlinkClick r:id="rId4" tooltip="Clinical epidemiology."/>
              </a:rPr>
              <a:t>Epidemiol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4" tooltip="Clinical epidemiology."/>
              </a:rPr>
              <a:t>.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 2018 Dec 17;11:1-15</a:t>
            </a:r>
            <a:r>
              <a:rPr lang="en-US" sz="1200" b="0" dirty="0" smtClean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sz="1200" b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r"/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Measuring prevalence and incidence of chronic conditions in claims and electronic health </a:t>
            </a:r>
            <a:r>
              <a:rPr lang="en-US" sz="1200" b="0" dirty="0" err="1">
                <a:solidFill>
                  <a:schemeClr val="bg1"/>
                </a:solidFill>
                <a:latin typeface="arial" panose="020B0604020202020204" pitchFamily="34" charset="0"/>
              </a:rPr>
              <a:t>recorddatabases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  <a:hlinkClick r:id="rId5"/>
              </a:rPr>
              <a:t>Rassen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5"/>
              </a:rPr>
              <a:t> JA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6"/>
              </a:rPr>
              <a:t>Bartels DB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  <a:hlinkClick r:id="rId7"/>
              </a:rPr>
              <a:t>Schneeweiss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7"/>
              </a:rPr>
              <a:t> S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1,3,4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8"/>
              </a:rPr>
              <a:t>Patrick AR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9"/>
              </a:rPr>
              <a:t>Murk W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1,5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33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9600"/>
            <a:ext cx="9144000" cy="62484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" y="5867400"/>
            <a:ext cx="8991599" cy="990600"/>
          </a:xfrm>
          <a:prstGeom prst="rect">
            <a:avLst/>
          </a:prstGeom>
          <a:solidFill>
            <a:srgbClr val="FDBDA1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26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7891"/>
            <a:ext cx="9144001" cy="575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26" y="685800"/>
            <a:ext cx="9170126" cy="43679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 bwMode="auto">
          <a:xfrm>
            <a:off x="2743200" y="1828800"/>
            <a:ext cx="5715000" cy="301625"/>
          </a:xfrm>
          <a:prstGeom prst="roundRect">
            <a:avLst/>
          </a:prstGeom>
          <a:solidFill>
            <a:srgbClr val="FBB2A3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524000" y="2514600"/>
            <a:ext cx="5715000" cy="301625"/>
          </a:xfrm>
          <a:prstGeom prst="roundRect">
            <a:avLst/>
          </a:prstGeom>
          <a:solidFill>
            <a:srgbClr val="FBB2A3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3657600" y="5540195"/>
            <a:ext cx="5486400" cy="251006"/>
          </a:xfrm>
          <a:prstGeom prst="roundRect">
            <a:avLst/>
          </a:prstGeom>
          <a:solidFill>
            <a:srgbClr val="FBB2A3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13063" y="5921192"/>
            <a:ext cx="825137" cy="251007"/>
          </a:xfrm>
          <a:prstGeom prst="roundRect">
            <a:avLst/>
          </a:prstGeom>
          <a:solidFill>
            <a:srgbClr val="FBB2A3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07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4546" name="Picture 2" descr="An external file that holds a picture, illustration, etc.&#10;Object name is 12913_2014_650_Fig1_HTM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9600"/>
            <a:ext cx="9184783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42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47798" y="-838201"/>
            <a:ext cx="6248401" cy="9144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233" y="2856471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NDF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349" y="2564024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NDF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628" y="481914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NDF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233" y="3144445"/>
            <a:ext cx="817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NDF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4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</a:rPr>
              <a:t>Feasibility of real-time capture of routine clinical data in the electronic health record: a hospital-based, observational service-evaluation study. </a:t>
            </a:r>
            <a:br>
              <a:rPr lang="en-US" sz="2800" dirty="0">
                <a:latin typeface="arial" panose="020B0604020202020204" pitchFamily="34" charset="0"/>
              </a:rPr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438400"/>
            <a:ext cx="8686800" cy="41910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/>
              <a:t>Used </a:t>
            </a:r>
            <a:r>
              <a:rPr lang="en-US" sz="2200" dirty="0"/>
              <a:t>Cerner’s </a:t>
            </a:r>
            <a:r>
              <a:rPr lang="en-US" sz="2200" dirty="0" err="1"/>
              <a:t>PowerChart</a:t>
            </a:r>
            <a:r>
              <a:rPr lang="en-US" sz="2200" dirty="0"/>
              <a:t> application to develop a SNOMED-based electronic </a:t>
            </a:r>
            <a:r>
              <a:rPr lang="en-US" sz="2200" dirty="0" err="1"/>
              <a:t>PowerForm</a:t>
            </a:r>
            <a:r>
              <a:rPr lang="en-US" sz="2200" dirty="0"/>
              <a:t> comprising a user-friendly interface for real-time entry of clinical data during </a:t>
            </a:r>
            <a:r>
              <a:rPr lang="en-US" sz="2200" dirty="0" smtClean="0"/>
              <a:t>consultation.</a:t>
            </a:r>
            <a:endParaRPr lang="en-US" sz="10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err="1" smtClean="0"/>
              <a:t>PowerForms</a:t>
            </a:r>
            <a:r>
              <a:rPr lang="en-US" sz="2200" dirty="0" smtClean="0"/>
              <a:t> </a:t>
            </a:r>
            <a:r>
              <a:rPr lang="en-US" sz="2200" dirty="0"/>
              <a:t>were used in 360 (61%) of these patients, the rate increasing from 42% in June 2016 to 77% in January 2017.</a:t>
            </a:r>
            <a:r>
              <a:rPr lang="en-US" sz="1000" dirty="0"/>
              <a:t> </a:t>
            </a:r>
            <a:endParaRPr lang="en-US" sz="10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10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 smtClean="0"/>
              <a:t>The </a:t>
            </a:r>
            <a:r>
              <a:rPr lang="en-US" sz="2200" dirty="0"/>
              <a:t>average consultation time, measured in the </a:t>
            </a:r>
            <a:r>
              <a:rPr lang="en-US" sz="2200" dirty="0" err="1"/>
              <a:t>substudy</a:t>
            </a:r>
            <a:r>
              <a:rPr lang="en-US" sz="2200" dirty="0"/>
              <a:t> of 44 patients, was 13.97±3.5 min using the </a:t>
            </a:r>
            <a:r>
              <a:rPr lang="en-US" sz="2200" dirty="0" err="1"/>
              <a:t>PowerForm</a:t>
            </a:r>
            <a:r>
              <a:rPr lang="en-US" sz="2200" dirty="0"/>
              <a:t> (n=22) compared with 14.22±2.95 min using conventional paper documentation (n=22).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" y="6320135"/>
            <a:ext cx="891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</a:rPr>
              <a:t>BMJ Open.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 2018 Mar 8;8(3):e019790. </a:t>
            </a:r>
            <a:r>
              <a:rPr lang="en-US" sz="1200" b="0" u="sng" dirty="0" err="1" smtClean="0">
                <a:solidFill>
                  <a:schemeClr val="bg1"/>
                </a:solidFill>
                <a:latin typeface="arial" panose="020B0604020202020204" pitchFamily="34" charset="0"/>
                <a:hlinkClick r:id="rId2"/>
              </a:rPr>
              <a:t>Bodagh</a:t>
            </a:r>
            <a:r>
              <a:rPr lang="en-US" sz="1200" b="0" u="sng" dirty="0" smtClean="0">
                <a:solidFill>
                  <a:schemeClr val="bg1"/>
                </a:solidFill>
                <a:latin typeface="arial" panose="020B0604020202020204" pitchFamily="34" charset="0"/>
                <a:hlinkClick r:id="rId2"/>
              </a:rPr>
              <a:t> 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2"/>
              </a:rPr>
              <a:t>N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  <a:hlinkClick r:id="rId3"/>
              </a:rPr>
              <a:t>Archbold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3"/>
              </a:rPr>
              <a:t> RA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  <a:hlinkClick r:id="rId4"/>
              </a:rPr>
              <a:t>Weerackody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4"/>
              </a:rPr>
              <a:t> R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5"/>
              </a:rPr>
              <a:t>Hawking MKD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6"/>
              </a:rPr>
              <a:t>Barnes MR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 smtClean="0">
                <a:solidFill>
                  <a:schemeClr val="bg1"/>
                </a:solidFill>
                <a:latin typeface="arial" panose="020B0604020202020204" pitchFamily="34" charset="0"/>
                <a:hlinkClick r:id="rId7"/>
              </a:rPr>
              <a:t>Lee AM</a:t>
            </a:r>
            <a:r>
              <a:rPr lang="en-US" sz="1200" b="0" baseline="30000" dirty="0" smtClean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  <a:hlinkClick r:id="rId8"/>
              </a:rPr>
              <a:t>Janjuha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8"/>
              </a:rPr>
              <a:t> S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  <a:hlinkClick r:id="rId9"/>
              </a:rPr>
              <a:t>Gutteridge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9"/>
              </a:rPr>
              <a:t> C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10"/>
              </a:rPr>
              <a:t>Robson J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200" b="0" u="sng" dirty="0" err="1">
                <a:solidFill>
                  <a:schemeClr val="bg1"/>
                </a:solidFill>
                <a:latin typeface="arial" panose="020B0604020202020204" pitchFamily="34" charset="0"/>
                <a:hlinkClick r:id="rId11"/>
              </a:rPr>
              <a:t>Timmis</a:t>
            </a:r>
            <a:r>
              <a:rPr lang="en-US" sz="1200" b="0" u="sng" dirty="0">
                <a:solidFill>
                  <a:schemeClr val="bg1"/>
                </a:solidFill>
                <a:latin typeface="arial" panose="020B0604020202020204" pitchFamily="34" charset="0"/>
                <a:hlinkClick r:id="rId11"/>
              </a:rPr>
              <a:t> A</a:t>
            </a:r>
            <a:r>
              <a:rPr lang="en-US" sz="12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1,5</a:t>
            </a:r>
            <a:r>
              <a:rPr lang="en-US" sz="1200" b="0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sz="1200" b="0" i="0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47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Reasoning </a:t>
            </a:r>
            <a:r>
              <a:rPr lang="en-US" dirty="0" smtClean="0">
                <a:sym typeface="Wingdings" panose="05000000000000000000" pitchFamily="2" charset="2"/>
              </a:rPr>
              <a:t> 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516306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0" y="6324599"/>
            <a:ext cx="9067800" cy="555171"/>
          </a:xfrm>
          <a:prstGeom prst="roundRect">
            <a:avLst/>
          </a:prstGeom>
          <a:solidFill>
            <a:srgbClr val="FBB2A3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590800" y="5690286"/>
            <a:ext cx="6172200" cy="228600"/>
          </a:xfrm>
          <a:prstGeom prst="rect">
            <a:avLst/>
          </a:prstGeom>
          <a:solidFill>
            <a:srgbClr val="FDBDA1">
              <a:alpha val="50196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15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Findings despite few studies (n=23)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4 </a:t>
            </a:r>
            <a:r>
              <a:rPr lang="en-US" dirty="0"/>
              <a:t>key themes: </a:t>
            </a:r>
            <a:endParaRPr lang="en-US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 smtClean="0"/>
              <a:t>purposes </a:t>
            </a:r>
            <a:r>
              <a:rPr lang="en-US" sz="2000" i="1" dirty="0"/>
              <a:t>of electronic clinical notes, </a:t>
            </a:r>
            <a:endParaRPr lang="en-US" sz="2000" i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 smtClean="0"/>
              <a:t>clinicians</a:t>
            </a:r>
            <a:r>
              <a:rPr lang="en-US" sz="2000" i="1" dirty="0"/>
              <a:t>' reasoning for note-entry and reading/retrieval</a:t>
            </a:r>
            <a:r>
              <a:rPr lang="en-US" sz="2000" i="1" dirty="0" smtClean="0"/>
              <a:t>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 smtClean="0"/>
              <a:t>clinicians</a:t>
            </a:r>
            <a:r>
              <a:rPr lang="en-US" sz="2000" i="1" dirty="0"/>
              <a:t>' strategies for note-entry, </a:t>
            </a:r>
            <a:endParaRPr lang="en-US" sz="2000" i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 smtClean="0"/>
              <a:t>and </a:t>
            </a:r>
            <a:r>
              <a:rPr lang="en-US" sz="2000" i="1" dirty="0"/>
              <a:t>clinicians' strategies for </a:t>
            </a:r>
            <a:r>
              <a:rPr lang="en-US" sz="2000" i="1" dirty="0" smtClean="0"/>
              <a:t>note-retrieval/reading.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Findings: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 smtClean="0"/>
              <a:t>although </a:t>
            </a:r>
            <a:r>
              <a:rPr lang="en-US" sz="2000" i="1" dirty="0"/>
              <a:t>patient care is the primary note purpose, non-clinical purposes have become more </a:t>
            </a:r>
            <a:r>
              <a:rPr lang="en-US" sz="2000" i="1" dirty="0" smtClean="0"/>
              <a:t>common</a:t>
            </a:r>
            <a:r>
              <a:rPr lang="en-US" sz="2000" i="1" dirty="0"/>
              <a:t>,</a:t>
            </a:r>
            <a:endParaRPr lang="en-US" sz="2000" i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 smtClean="0"/>
              <a:t>what </a:t>
            </a:r>
            <a:r>
              <a:rPr lang="en-US" sz="2000" i="1" dirty="0"/>
              <a:t>clinicians document is affected by EHR </a:t>
            </a:r>
            <a:r>
              <a:rPr lang="en-US" sz="2000" i="1" dirty="0" smtClean="0"/>
              <a:t>interfaces,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 smtClean="0"/>
              <a:t>"</a:t>
            </a:r>
            <a:r>
              <a:rPr lang="en-US" sz="2000" i="1" dirty="0"/>
              <a:t>assessment and plan" is the most read note </a:t>
            </a:r>
            <a:r>
              <a:rPr lang="en-US" sz="2000" i="1" dirty="0" smtClean="0"/>
              <a:t>section,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i="1" dirty="0" smtClean="0"/>
              <a:t>what </a:t>
            </a:r>
            <a:r>
              <a:rPr lang="en-US" sz="2000" i="1" dirty="0"/>
              <a:t>clinicians read is affected by external stimuli, care/information goals, and what they know about the patient.</a:t>
            </a:r>
          </a:p>
        </p:txBody>
      </p:sp>
      <p:sp>
        <p:nvSpPr>
          <p:cNvPr id="4" name="Rectangle 3"/>
          <p:cNvSpPr/>
          <p:nvPr/>
        </p:nvSpPr>
        <p:spPr>
          <a:xfrm>
            <a:off x="18535" y="62484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u="sng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Colicchio</a:t>
            </a:r>
            <a:r>
              <a:rPr lang="en-US" sz="1400" b="0" u="sng" dirty="0" smtClean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b="0" u="sng" dirty="0">
                <a:solidFill>
                  <a:schemeClr val="bg1"/>
                </a:solidFill>
                <a:latin typeface="arial" panose="020B0604020202020204" pitchFamily="34" charset="0"/>
              </a:rPr>
              <a:t>TK</a:t>
            </a:r>
            <a:r>
              <a:rPr lang="en-US" sz="14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sz="1400" b="0" dirty="0">
                <a:solidFill>
                  <a:schemeClr val="bg1"/>
                </a:solidFill>
                <a:latin typeface="arial" panose="020B0604020202020204" pitchFamily="34" charset="0"/>
              </a:rPr>
              <a:t>, </a:t>
            </a:r>
            <a:r>
              <a:rPr lang="en-US" sz="1400" b="0" u="sng" dirty="0" err="1">
                <a:solidFill>
                  <a:schemeClr val="bg1"/>
                </a:solidFill>
                <a:latin typeface="arial" panose="020B0604020202020204" pitchFamily="34" charset="0"/>
              </a:rPr>
              <a:t>Cimino</a:t>
            </a:r>
            <a:r>
              <a:rPr lang="en-US" sz="1400" b="0" u="sng" dirty="0">
                <a:solidFill>
                  <a:schemeClr val="bg1"/>
                </a:solidFill>
                <a:latin typeface="arial" panose="020B0604020202020204" pitchFamily="34" charset="0"/>
              </a:rPr>
              <a:t> JJ</a:t>
            </a:r>
            <a:r>
              <a:rPr lang="en-US" sz="1400" b="0" baseline="300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  <a:r>
              <a:rPr lang="en-US" sz="1400" b="0" dirty="0" smtClean="0">
                <a:solidFill>
                  <a:schemeClr val="bg1"/>
                </a:solidFill>
                <a:latin typeface="arial" panose="020B0604020202020204" pitchFamily="34" charset="0"/>
              </a:rPr>
              <a:t>. Clinicians</a:t>
            </a:r>
            <a:r>
              <a:rPr lang="en-US" sz="1400" b="0" dirty="0">
                <a:solidFill>
                  <a:schemeClr val="bg1"/>
                </a:solidFill>
                <a:latin typeface="arial" panose="020B0604020202020204" pitchFamily="34" charset="0"/>
              </a:rPr>
              <a:t>' reasoning as reflected in electronic clinical note-entry and reading/retrieval: a systematic review and qualitative synthesis</a:t>
            </a:r>
            <a:r>
              <a:rPr lang="en-US" sz="1400" b="0" dirty="0" smtClean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r>
              <a:rPr lang="en-US" sz="1400" b="0" u="sng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1400" b="0" u="sng" dirty="0" smtClean="0">
                <a:solidFill>
                  <a:schemeClr val="bg1"/>
                </a:solidFill>
                <a:latin typeface="arial" panose="020B0604020202020204" pitchFamily="34" charset="0"/>
              </a:rPr>
              <a:t> J </a:t>
            </a:r>
            <a:r>
              <a:rPr lang="en-US" sz="1400" b="0" u="sng" dirty="0">
                <a:solidFill>
                  <a:schemeClr val="bg1"/>
                </a:solidFill>
                <a:latin typeface="arial" panose="020B0604020202020204" pitchFamily="34" charset="0"/>
              </a:rPr>
              <a:t>Am Med Inform Assoc.</a:t>
            </a:r>
            <a:r>
              <a:rPr lang="en-US" sz="1400" b="0" dirty="0">
                <a:solidFill>
                  <a:schemeClr val="bg1"/>
                </a:solidFill>
                <a:latin typeface="arial" panose="020B0604020202020204" pitchFamily="34" charset="0"/>
              </a:rPr>
              <a:t> 2018 Dec 20. </a:t>
            </a:r>
          </a:p>
        </p:txBody>
      </p:sp>
    </p:spTree>
    <p:extLst>
      <p:ext uri="{BB962C8B-B14F-4D97-AF65-F5344CB8AC3E}">
        <p14:creationId xmlns:p14="http://schemas.microsoft.com/office/powerpoint/2010/main" val="154064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Digging in our own data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2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2775"/>
            <a:ext cx="9144000" cy="624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8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aggregation and use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47893" y="1524000"/>
            <a:ext cx="1972015" cy="1015663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IHI Clinical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Integrated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Data Repository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524000"/>
            <a:ext cx="20393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Operational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systems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03362" y="1518920"/>
            <a:ext cx="18004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Secondary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use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840" y="2839997"/>
            <a:ext cx="1074333" cy="58477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EHR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240" y="2992397"/>
            <a:ext cx="1074333" cy="58477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EHR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1640" y="3144797"/>
            <a:ext cx="1074333" cy="58477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EHR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4040" y="3297197"/>
            <a:ext cx="1074333" cy="58477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EHR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0810" y="4228475"/>
            <a:ext cx="1814920" cy="58477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Bio Bank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266" y="5159753"/>
            <a:ext cx="1291572" cy="830997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Health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Insurers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3666" y="5312153"/>
            <a:ext cx="1291572" cy="830997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Health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Insurers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6066" y="5464553"/>
            <a:ext cx="1291572" cy="830997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Health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Insurers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3588530" y="2819400"/>
            <a:ext cx="1890741" cy="510778"/>
          </a:xfrm>
          <a:prstGeom prst="roundRect">
            <a:avLst/>
          </a:prstGeom>
          <a:solidFill>
            <a:srgbClr val="E9443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Data Marts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22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2971800" y="1518920"/>
            <a:ext cx="3124200" cy="5110480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9475" y="2633366"/>
            <a:ext cx="1970411" cy="400110"/>
          </a:xfrm>
          <a:prstGeom prst="rect">
            <a:avLst/>
          </a:prstGeom>
          <a:solidFill>
            <a:srgbClr val="9933FF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Cohort selection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99832" y="3420439"/>
            <a:ext cx="2111476" cy="707886"/>
          </a:xfrm>
          <a:prstGeom prst="rect">
            <a:avLst/>
          </a:prstGeom>
          <a:solidFill>
            <a:srgbClr val="9933FF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Cost effectiveness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research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41516" y="4451867"/>
            <a:ext cx="2028119" cy="400110"/>
          </a:xfrm>
          <a:prstGeom prst="rect">
            <a:avLst/>
          </a:prstGeom>
          <a:solidFill>
            <a:srgbClr val="9933FF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</a:t>
            </a:r>
            <a:r>
              <a:rPr lang="en-US" sz="2000" dirty="0" smtClean="0">
                <a:solidFill>
                  <a:schemeClr val="bg1"/>
                </a:solidFill>
              </a:rPr>
              <a:t>ecision support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78199" y="5264498"/>
            <a:ext cx="2154757" cy="400110"/>
          </a:xfrm>
          <a:prstGeom prst="rect">
            <a:avLst/>
          </a:prstGeom>
          <a:solidFill>
            <a:srgbClr val="9933FF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Quality assurance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5791200" y="2895600"/>
            <a:ext cx="898870" cy="33778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76200" y="1518920"/>
            <a:ext cx="2565003" cy="5110480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6502797" y="1524000"/>
            <a:ext cx="2565003" cy="5110480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3124200" y="2692063"/>
            <a:ext cx="2743200" cy="780289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2641202" y="2895600"/>
            <a:ext cx="635397" cy="33778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01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aggregation and use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47893" y="1524000"/>
            <a:ext cx="1972015" cy="1015663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IHI Clinical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Integrated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Data Repository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524000"/>
            <a:ext cx="20393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Operational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systems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03362" y="1518920"/>
            <a:ext cx="18004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Secondary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use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840" y="2839997"/>
            <a:ext cx="1074333" cy="58477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EHR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240" y="2992397"/>
            <a:ext cx="1074333" cy="58477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EHR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1640" y="3144797"/>
            <a:ext cx="1074333" cy="58477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EHR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4040" y="3297197"/>
            <a:ext cx="1074333" cy="58477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EHR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0810" y="4228475"/>
            <a:ext cx="1814920" cy="58477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Bio Bank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266" y="5159753"/>
            <a:ext cx="1291572" cy="830997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Health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Insurers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3666" y="5312153"/>
            <a:ext cx="1291572" cy="830997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Health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Insurers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6066" y="5464553"/>
            <a:ext cx="1291572" cy="830997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Health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Insurers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3588530" y="2819400"/>
            <a:ext cx="1890741" cy="510778"/>
          </a:xfrm>
          <a:prstGeom prst="roundRect">
            <a:avLst/>
          </a:prstGeom>
          <a:solidFill>
            <a:srgbClr val="E9443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Data Marts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22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3588530" y="3723115"/>
            <a:ext cx="1890741" cy="91940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Common Data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 Models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22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2971800" y="1518920"/>
            <a:ext cx="3124200" cy="5110480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9475" y="2633366"/>
            <a:ext cx="1970411" cy="400110"/>
          </a:xfrm>
          <a:prstGeom prst="rect">
            <a:avLst/>
          </a:prstGeom>
          <a:solidFill>
            <a:srgbClr val="9933FF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Cohort selection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99832" y="3420439"/>
            <a:ext cx="2111476" cy="707886"/>
          </a:xfrm>
          <a:prstGeom prst="rect">
            <a:avLst/>
          </a:prstGeom>
          <a:solidFill>
            <a:srgbClr val="9933FF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Cost effectiveness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research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41516" y="4451867"/>
            <a:ext cx="2028119" cy="400110"/>
          </a:xfrm>
          <a:prstGeom prst="rect">
            <a:avLst/>
          </a:prstGeom>
          <a:solidFill>
            <a:srgbClr val="9933FF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</a:t>
            </a:r>
            <a:r>
              <a:rPr lang="en-US" sz="2000" dirty="0" smtClean="0">
                <a:solidFill>
                  <a:schemeClr val="bg1"/>
                </a:solidFill>
              </a:rPr>
              <a:t>ecision support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78199" y="5264498"/>
            <a:ext cx="2154757" cy="400110"/>
          </a:xfrm>
          <a:prstGeom prst="rect">
            <a:avLst/>
          </a:prstGeom>
          <a:solidFill>
            <a:srgbClr val="9933FF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Quality assurance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5791200" y="3472352"/>
            <a:ext cx="898870" cy="33778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76200" y="1518920"/>
            <a:ext cx="2565003" cy="5110480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6502797" y="1524000"/>
            <a:ext cx="2565003" cy="5110480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3124200" y="2692063"/>
            <a:ext cx="2743200" cy="2121188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>
            <a:off x="2641202" y="3472352"/>
            <a:ext cx="635397" cy="33778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20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762000"/>
          </a:xfrm>
        </p:spPr>
        <p:txBody>
          <a:bodyPr/>
          <a:lstStyle/>
          <a:p>
            <a:r>
              <a:rPr lang="en-US" dirty="0" smtClean="0"/>
              <a:t>Common Data Models for Secondary Use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67" y="4191000"/>
            <a:ext cx="3989033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768" y="1524000"/>
            <a:ext cx="3989032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768" y="4191000"/>
            <a:ext cx="3989034" cy="2514600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idx="1"/>
          </p:nvPr>
        </p:nvSpPr>
        <p:spPr>
          <a:xfrm>
            <a:off x="228600" y="1524000"/>
            <a:ext cx="4343400" cy="2514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The Observational Medical Outcomes Partnership (OMOP</a:t>
            </a:r>
            <a:r>
              <a:rPr lang="en-US" sz="1800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8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Health Care Systems Research Network (HCSRN</a:t>
            </a:r>
            <a:r>
              <a:rPr lang="en-US" sz="1800" dirty="0" smtClean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The </a:t>
            </a:r>
            <a:r>
              <a:rPr lang="en-US" sz="1800" dirty="0"/>
              <a:t>National Patient-Centered Clinical Research Network </a:t>
            </a:r>
            <a:r>
              <a:rPr lang="en-US" sz="1800" dirty="0" smtClean="0"/>
              <a:t>(</a:t>
            </a:r>
            <a:r>
              <a:rPr lang="en-US" sz="1800" dirty="0" err="1" smtClean="0"/>
              <a:t>PCORNet</a:t>
            </a:r>
            <a:r>
              <a:rPr lang="en-US" sz="1800" dirty="0" smtClean="0"/>
              <a:t>)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3276600" y="1905000"/>
            <a:ext cx="1219200" cy="22860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3099182">
            <a:off x="3365522" y="3118388"/>
            <a:ext cx="1458358" cy="233334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 rot="5400000">
            <a:off x="2171700" y="3771900"/>
            <a:ext cx="457200" cy="22860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21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83890" y="2009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1996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70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CDMs introduce mistakes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dirty="0" err="1"/>
              <a:t>Blaisure</a:t>
            </a:r>
            <a:r>
              <a:rPr lang="en-US" sz="2100" dirty="0"/>
              <a:t> J, Ceusters W. </a:t>
            </a:r>
            <a:r>
              <a:rPr lang="en-US" sz="2100" b="1" i="1" u="sng" dirty="0"/>
              <a:t>Business Rules to Improve Secondary Data Use of Electronic Healthcare Systems</a:t>
            </a:r>
            <a:r>
              <a:rPr lang="en-US" sz="2100" dirty="0"/>
              <a:t>. Informatics for Health 2017, Manchester Central, UK, April 24-26, 2017. Stud Health </a:t>
            </a:r>
            <a:r>
              <a:rPr lang="en-US" sz="2100" dirty="0" err="1"/>
              <a:t>Technol</a:t>
            </a:r>
            <a:r>
              <a:rPr lang="en-US" sz="2100" dirty="0"/>
              <a:t> Inform. 2017;235:303-307</a:t>
            </a:r>
            <a:r>
              <a:rPr lang="en-US" sz="21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2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 smtClean="0"/>
              <a:t>Ceusters </a:t>
            </a:r>
            <a:r>
              <a:rPr lang="en-US" sz="2100" dirty="0"/>
              <a:t>W, </a:t>
            </a:r>
            <a:r>
              <a:rPr lang="en-US" sz="2100" dirty="0" err="1"/>
              <a:t>Blaisure</a:t>
            </a:r>
            <a:r>
              <a:rPr lang="en-US" sz="2100" dirty="0"/>
              <a:t> J. </a:t>
            </a:r>
            <a:r>
              <a:rPr lang="en-US" sz="2100" b="1" i="1" u="sng" dirty="0" smtClean="0"/>
              <a:t>A </a:t>
            </a:r>
            <a:r>
              <a:rPr lang="en-US" sz="2100" b="1" i="1" u="sng" dirty="0"/>
              <a:t>Realism-Based View on Counts in OMOP’s Common Data Model</a:t>
            </a:r>
            <a:r>
              <a:rPr lang="en-US" sz="2100" dirty="0"/>
              <a:t>. </a:t>
            </a:r>
            <a:r>
              <a:rPr lang="en-US" sz="2100" dirty="0" smtClean="0"/>
              <a:t>14th </a:t>
            </a:r>
            <a:r>
              <a:rPr lang="en-US" sz="2100" dirty="0"/>
              <a:t>International Conference on Wearable, micro &amp; Nano Technologies (</a:t>
            </a:r>
            <a:r>
              <a:rPr lang="en-US" sz="2100" dirty="0" err="1"/>
              <a:t>pHealth</a:t>
            </a:r>
            <a:r>
              <a:rPr lang="en-US" sz="2100" dirty="0"/>
              <a:t> 2017), Eindhoven, The Netherlands, May 14-16, 2017. Studies in Health Technology and Informatics 2017;237:55-62</a:t>
            </a:r>
            <a:r>
              <a:rPr lang="en-US" sz="21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 err="1" smtClean="0"/>
              <a:t>Blaisure</a:t>
            </a:r>
            <a:r>
              <a:rPr lang="en-US" sz="2100" dirty="0" smtClean="0"/>
              <a:t> </a:t>
            </a:r>
            <a:r>
              <a:rPr lang="en-US" sz="2100" dirty="0"/>
              <a:t>J, Ceusters W. </a:t>
            </a:r>
            <a:r>
              <a:rPr lang="en-US" sz="2100" b="1" i="1" u="sng" dirty="0"/>
              <a:t>Improving the Fitness for Purpose of Common Data Models through Realism Based Ontology</a:t>
            </a:r>
            <a:r>
              <a:rPr lang="en-US" sz="2100" dirty="0"/>
              <a:t>. AMIA 2017 Annual Symposium, Washington DC, Nov 04-08, 2017. AMIA </a:t>
            </a:r>
            <a:r>
              <a:rPr lang="en-US" sz="2100" dirty="0" err="1"/>
              <a:t>Annu</a:t>
            </a:r>
            <a:r>
              <a:rPr lang="en-US" sz="2100" dirty="0"/>
              <a:t> </a:t>
            </a:r>
            <a:r>
              <a:rPr lang="en-US" sz="2100" dirty="0" err="1"/>
              <a:t>Symp</a:t>
            </a:r>
            <a:r>
              <a:rPr lang="en-US" sz="2100" dirty="0"/>
              <a:t> Proc. 2017; 2017: 440–447</a:t>
            </a:r>
            <a:r>
              <a:rPr lang="en-US" sz="2100" dirty="0" smtClean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99360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aggregation and use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47893" y="1524000"/>
            <a:ext cx="1972015" cy="1015663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IHI Clinical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Integrated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Data Repository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1524000"/>
            <a:ext cx="20393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Operational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systems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03362" y="1518920"/>
            <a:ext cx="18004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Secondary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use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6840" y="2839997"/>
            <a:ext cx="1074333" cy="58477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EHR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240" y="2992397"/>
            <a:ext cx="1074333" cy="58477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EHR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1640" y="3144797"/>
            <a:ext cx="1074333" cy="58477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EHR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4040" y="3297197"/>
            <a:ext cx="1074333" cy="58477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EHR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0810" y="4228475"/>
            <a:ext cx="1814920" cy="584775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Bio Bank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266" y="5159753"/>
            <a:ext cx="1291572" cy="830997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Health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Insurers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3666" y="5312153"/>
            <a:ext cx="1291572" cy="830997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Health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Insurers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6066" y="5464553"/>
            <a:ext cx="1291572" cy="830997"/>
          </a:xfrm>
          <a:prstGeom prst="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Health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Insurers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3588530" y="2819400"/>
            <a:ext cx="1890741" cy="510778"/>
          </a:xfrm>
          <a:prstGeom prst="roundRect">
            <a:avLst/>
          </a:prstGeom>
          <a:solidFill>
            <a:srgbClr val="E9443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Data Marts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22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3588530" y="3723115"/>
            <a:ext cx="1890741" cy="91940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Common Data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 Models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22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3048000" y="5080874"/>
            <a:ext cx="2971800" cy="1464231"/>
          </a:xfrm>
          <a:prstGeom prst="roundRect">
            <a:avLst/>
          </a:prstGeom>
          <a:solidFill>
            <a:srgbClr val="1FE11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Realist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 Ontology (RO) &amp; Referent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" pitchFamily="122" charset="0"/>
              </a:rPr>
              <a:t>Tracking (RT)- based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0" dirty="0" smtClean="0">
                <a:solidFill>
                  <a:schemeClr val="bg1"/>
                </a:solidFill>
                <a:latin typeface="Times" pitchFamily="122" charset="0"/>
              </a:rPr>
              <a:t>Data Repository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" pitchFamily="122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2971800" y="1518920"/>
            <a:ext cx="3124200" cy="5110480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9475" y="2633366"/>
            <a:ext cx="1970411" cy="400110"/>
          </a:xfrm>
          <a:prstGeom prst="rect">
            <a:avLst/>
          </a:prstGeom>
          <a:solidFill>
            <a:srgbClr val="9933FF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Cohort selection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99832" y="3420439"/>
            <a:ext cx="2111476" cy="707886"/>
          </a:xfrm>
          <a:prstGeom prst="rect">
            <a:avLst/>
          </a:prstGeom>
          <a:solidFill>
            <a:srgbClr val="9933FF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Cost effectiveness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research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41516" y="4451867"/>
            <a:ext cx="2028119" cy="400110"/>
          </a:xfrm>
          <a:prstGeom prst="rect">
            <a:avLst/>
          </a:prstGeom>
          <a:solidFill>
            <a:srgbClr val="9933FF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</a:t>
            </a:r>
            <a:r>
              <a:rPr lang="en-US" sz="2000" dirty="0" smtClean="0">
                <a:solidFill>
                  <a:schemeClr val="bg1"/>
                </a:solidFill>
              </a:rPr>
              <a:t>ecision support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78199" y="5264498"/>
            <a:ext cx="2154757" cy="400110"/>
          </a:xfrm>
          <a:prstGeom prst="rect">
            <a:avLst/>
          </a:prstGeom>
          <a:solidFill>
            <a:srgbClr val="9933FF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Quality assurance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Right Arrow 25"/>
          <p:cNvSpPr/>
          <p:nvPr/>
        </p:nvSpPr>
        <p:spPr bwMode="auto">
          <a:xfrm>
            <a:off x="5791200" y="3472352"/>
            <a:ext cx="898870" cy="33778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7" name="Rounded Rectangle 26"/>
          <p:cNvSpPr/>
          <p:nvPr/>
        </p:nvSpPr>
        <p:spPr bwMode="auto">
          <a:xfrm>
            <a:off x="76200" y="1518920"/>
            <a:ext cx="2565003" cy="5110480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8" name="Rounded Rectangle 27"/>
          <p:cNvSpPr/>
          <p:nvPr/>
        </p:nvSpPr>
        <p:spPr bwMode="auto">
          <a:xfrm>
            <a:off x="6502797" y="1524000"/>
            <a:ext cx="2565003" cy="5110480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3124200" y="2692063"/>
            <a:ext cx="2743200" cy="2121188"/>
          </a:xfrm>
          <a:prstGeom prst="roundRect">
            <a:avLst/>
          </a:prstGeom>
          <a:noFill/>
          <a:ln w="28575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9" name="Right Arrow 28"/>
          <p:cNvSpPr/>
          <p:nvPr/>
        </p:nvSpPr>
        <p:spPr bwMode="auto">
          <a:xfrm rot="16200000" flipV="1">
            <a:off x="4225957" y="4809274"/>
            <a:ext cx="572664" cy="33778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1" name="Right Arrow 30"/>
          <p:cNvSpPr/>
          <p:nvPr/>
        </p:nvSpPr>
        <p:spPr bwMode="auto">
          <a:xfrm>
            <a:off x="2641203" y="5605819"/>
            <a:ext cx="482998" cy="33778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32" name="Right Arrow 31"/>
          <p:cNvSpPr/>
          <p:nvPr/>
        </p:nvSpPr>
        <p:spPr bwMode="auto">
          <a:xfrm>
            <a:off x="5794131" y="5957769"/>
            <a:ext cx="898870" cy="33778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97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 and RT make 4 crucial distinctions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9541">
            <a:off x="990600" y="2828212"/>
            <a:ext cx="7391400" cy="5257800"/>
          </a:xfrm>
          <a:prstGeom prst="rect">
            <a:avLst/>
          </a:prstGeom>
          <a:scene3d>
            <a:camera prst="isometricOffAxis1Top">
              <a:rot lat="18039287" lon="19427687" rev="1714409"/>
            </a:camera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474">
            <a:off x="1000125" y="-23453"/>
            <a:ext cx="7143750" cy="5348287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00200"/>
            <a:ext cx="1790700" cy="1790700"/>
          </a:xfrm>
          <a:scene3d>
            <a:camera prst="perspectiveRelaxedModerately">
              <a:rot lat="17990630" lon="0" rev="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88" y="1741053"/>
            <a:ext cx="977732" cy="1747837"/>
          </a:xfrm>
          <a:prstGeom prst="rect">
            <a:avLst/>
          </a:prstGeom>
          <a:scene3d>
            <a:camera prst="orthographicFront">
              <a:rot lat="20099994" lon="0" rev="0"/>
            </a:camera>
            <a:lightRig rig="threePt" dir="t"/>
          </a:scene3d>
        </p:spPr>
      </p:pic>
      <p:grpSp>
        <p:nvGrpSpPr>
          <p:cNvPr id="9" name="Group 8"/>
          <p:cNvGrpSpPr/>
          <p:nvPr/>
        </p:nvGrpSpPr>
        <p:grpSpPr>
          <a:xfrm>
            <a:off x="228600" y="2607027"/>
            <a:ext cx="5936168" cy="1583973"/>
            <a:chOff x="228600" y="2607027"/>
            <a:chExt cx="5936168" cy="1583973"/>
          </a:xfrm>
        </p:grpSpPr>
        <p:sp>
          <p:nvSpPr>
            <p:cNvPr id="14" name="Oval 13"/>
            <p:cNvSpPr/>
            <p:nvPr/>
          </p:nvSpPr>
          <p:spPr bwMode="auto">
            <a:xfrm>
              <a:off x="228600" y="3276600"/>
              <a:ext cx="609600" cy="609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346710" y="2607027"/>
              <a:ext cx="5818058" cy="1583973"/>
              <a:chOff x="346710" y="2607027"/>
              <a:chExt cx="5818058" cy="1583973"/>
            </a:xfrm>
          </p:grpSpPr>
          <p:sp>
            <p:nvSpPr>
              <p:cNvPr id="12" name="Up-Down Arrow 11"/>
              <p:cNvSpPr/>
              <p:nvPr/>
            </p:nvSpPr>
            <p:spPr bwMode="auto">
              <a:xfrm>
                <a:off x="836682" y="2607027"/>
                <a:ext cx="382518" cy="1583973"/>
              </a:xfrm>
              <a:prstGeom prst="upDownArrow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46710" y="3276600"/>
                <a:ext cx="3898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177954" y="3515389"/>
                <a:ext cx="49868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Reality </a:t>
                </a:r>
                <a:r>
                  <a:rPr lang="en-US" dirty="0" smtClean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 representation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856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 and RT make 4 crucial distinctions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9541">
            <a:off x="990600" y="2828212"/>
            <a:ext cx="7391400" cy="5257800"/>
          </a:xfrm>
          <a:prstGeom prst="rect">
            <a:avLst/>
          </a:prstGeom>
          <a:scene3d>
            <a:camera prst="isometricOffAxis1Top">
              <a:rot lat="18039287" lon="19427687" rev="1714409"/>
            </a:camera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474">
            <a:off x="1000125" y="-23453"/>
            <a:ext cx="7143750" cy="5348287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00200"/>
            <a:ext cx="1790700" cy="1790700"/>
          </a:xfrm>
          <a:scene3d>
            <a:camera prst="perspectiveRelaxedModerately">
              <a:rot lat="17990630" lon="0" rev="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88" y="1741053"/>
            <a:ext cx="977732" cy="1747837"/>
          </a:xfrm>
          <a:prstGeom prst="rect">
            <a:avLst/>
          </a:prstGeom>
          <a:scene3d>
            <a:camera prst="orthographicFront">
              <a:rot lat="20099994" lon="0" rev="0"/>
            </a:camera>
            <a:lightRig rig="threePt" dir="t"/>
          </a:scene3d>
        </p:spPr>
      </p:pic>
      <p:sp>
        <p:nvSpPr>
          <p:cNvPr id="19" name="Parallelogram 18"/>
          <p:cNvSpPr/>
          <p:nvPr/>
        </p:nvSpPr>
        <p:spPr bwMode="auto">
          <a:xfrm flipH="1">
            <a:off x="2438400" y="4627526"/>
            <a:ext cx="5715000" cy="762000"/>
          </a:xfrm>
          <a:prstGeom prst="parallelogram">
            <a:avLst>
              <a:gd name="adj" fmla="val 66798"/>
            </a:avLst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49469" y="1644162"/>
            <a:ext cx="8932567" cy="5029200"/>
            <a:chOff x="149469" y="1644162"/>
            <a:chExt cx="8932567" cy="5029200"/>
          </a:xfrm>
        </p:grpSpPr>
        <p:sp>
          <p:nvSpPr>
            <p:cNvPr id="6" name="Freeform 5"/>
            <p:cNvSpPr/>
            <p:nvPr/>
          </p:nvSpPr>
          <p:spPr bwMode="auto">
            <a:xfrm>
              <a:off x="149469" y="1644162"/>
              <a:ext cx="8897816" cy="5029200"/>
            </a:xfrm>
            <a:custGeom>
              <a:avLst/>
              <a:gdLst>
                <a:gd name="connsiteX0" fmla="*/ 26377 w 8897816"/>
                <a:gd name="connsiteY0" fmla="*/ 0 h 5029200"/>
                <a:gd name="connsiteX1" fmla="*/ 6778869 w 8897816"/>
                <a:gd name="connsiteY1" fmla="*/ 17584 h 5029200"/>
                <a:gd name="connsiteX2" fmla="*/ 8827477 w 8897816"/>
                <a:gd name="connsiteY2" fmla="*/ 1943100 h 5029200"/>
                <a:gd name="connsiteX3" fmla="*/ 8897816 w 8897816"/>
                <a:gd name="connsiteY3" fmla="*/ 5029200 h 5029200"/>
                <a:gd name="connsiteX4" fmla="*/ 1556239 w 8897816"/>
                <a:gd name="connsiteY4" fmla="*/ 5002823 h 5029200"/>
                <a:gd name="connsiteX5" fmla="*/ 0 w 8897816"/>
                <a:gd name="connsiteY5" fmla="*/ 2558561 h 5029200"/>
                <a:gd name="connsiteX6" fmla="*/ 26377 w 8897816"/>
                <a:gd name="connsiteY6" fmla="*/ 0 h 502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97816" h="5029200">
                  <a:moveTo>
                    <a:pt x="26377" y="0"/>
                  </a:moveTo>
                  <a:lnTo>
                    <a:pt x="6778869" y="17584"/>
                  </a:lnTo>
                  <a:lnTo>
                    <a:pt x="8827477" y="1943100"/>
                  </a:lnTo>
                  <a:lnTo>
                    <a:pt x="8897816" y="5029200"/>
                  </a:lnTo>
                  <a:lnTo>
                    <a:pt x="1556239" y="5002823"/>
                  </a:lnTo>
                  <a:lnTo>
                    <a:pt x="0" y="2558561"/>
                  </a:lnTo>
                  <a:lnTo>
                    <a:pt x="26377" y="0"/>
                  </a:lnTo>
                  <a:close/>
                </a:path>
              </a:pathLst>
            </a:custGeom>
            <a:noFill/>
            <a:ln w="762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7" name="Up-Down Arrow 16"/>
            <p:cNvSpPr/>
            <p:nvPr/>
          </p:nvSpPr>
          <p:spPr bwMode="auto">
            <a:xfrm rot="3362887">
              <a:off x="8098791" y="3372111"/>
              <a:ext cx="382518" cy="1583973"/>
            </a:xfrm>
            <a:prstGeom prst="upDown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28688" y="3544499"/>
              <a:ext cx="48510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Ontology </a:t>
              </a:r>
              <a:r>
                <a:rPr lang="en-US" dirty="0" smtClean="0">
                  <a:solidFill>
                    <a:schemeClr val="bg1"/>
                  </a:solidFill>
                  <a:sym typeface="Wingdings" panose="05000000000000000000" pitchFamily="2" charset="2"/>
                </a:rPr>
                <a:t> </a:t>
              </a:r>
              <a:r>
                <a:rPr lang="en-US" i="1" dirty="0">
                  <a:solidFill>
                    <a:schemeClr val="bg1"/>
                  </a:solidFill>
                  <a:sym typeface="Wingdings" panose="05000000000000000000" pitchFamily="2" charset="2"/>
                </a:rPr>
                <a:t>a</a:t>
              </a:r>
              <a:r>
                <a:rPr lang="en-US" i="1" dirty="0" smtClean="0">
                  <a:solidFill>
                    <a:schemeClr val="bg1"/>
                  </a:solidFill>
                  <a:sym typeface="Wingdings" panose="05000000000000000000" pitchFamily="2" charset="2"/>
                </a:rPr>
                <a:t>n</a:t>
              </a:r>
              <a:r>
                <a:rPr lang="en-US" dirty="0" smtClean="0">
                  <a:solidFill>
                    <a:schemeClr val="bg1"/>
                  </a:solidFill>
                  <a:sym typeface="Wingdings" panose="05000000000000000000" pitchFamily="2" charset="2"/>
                </a:rPr>
                <a:t> ontology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234389" y="4322726"/>
              <a:ext cx="609600" cy="609600"/>
              <a:chOff x="1296813" y="3159930"/>
              <a:chExt cx="609600" cy="609600"/>
            </a:xfrm>
          </p:grpSpPr>
          <p:sp>
            <p:nvSpPr>
              <p:cNvPr id="20" name="Oval 19"/>
              <p:cNvSpPr/>
              <p:nvPr/>
            </p:nvSpPr>
            <p:spPr bwMode="auto">
              <a:xfrm>
                <a:off x="1296813" y="3159930"/>
                <a:ext cx="609600" cy="609600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419442" y="3172342"/>
                <a:ext cx="38985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420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 and RT make 4 crucial distinctions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9541">
            <a:off x="990600" y="2828212"/>
            <a:ext cx="7391400" cy="5257800"/>
          </a:xfrm>
          <a:prstGeom prst="rect">
            <a:avLst/>
          </a:prstGeom>
          <a:scene3d>
            <a:camera prst="isometricOffAxis1Top">
              <a:rot lat="18039287" lon="19427687" rev="1714409"/>
            </a:camera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474">
            <a:off x="1000125" y="-23453"/>
            <a:ext cx="7143750" cy="5348287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00200"/>
            <a:ext cx="1790700" cy="1790700"/>
          </a:xfrm>
          <a:scene3d>
            <a:camera prst="perspectiveRelaxedModerately">
              <a:rot lat="17990630" lon="0" rev="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88" y="1741053"/>
            <a:ext cx="977732" cy="1747837"/>
          </a:xfrm>
          <a:prstGeom prst="rect">
            <a:avLst/>
          </a:prstGeom>
          <a:scene3d>
            <a:camera prst="orthographicFront">
              <a:rot lat="20099994" lon="0" rev="0"/>
            </a:camera>
            <a:lightRig rig="threePt" dir="t"/>
          </a:scene3d>
        </p:spPr>
      </p:pic>
      <p:sp>
        <p:nvSpPr>
          <p:cNvPr id="22" name="Up-Down Arrow 21"/>
          <p:cNvSpPr/>
          <p:nvPr/>
        </p:nvSpPr>
        <p:spPr bwMode="auto">
          <a:xfrm rot="8749735">
            <a:off x="1778129" y="5029545"/>
            <a:ext cx="382518" cy="1441375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153454" y="5222811"/>
            <a:ext cx="609600" cy="609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6675" y="5232833"/>
            <a:ext cx="389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75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 and RT make 4 crucial distinctions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89541">
            <a:off x="990600" y="2828212"/>
            <a:ext cx="7391400" cy="5257800"/>
          </a:xfrm>
          <a:prstGeom prst="rect">
            <a:avLst/>
          </a:prstGeom>
          <a:scene3d>
            <a:camera prst="isometricOffAxis1Top">
              <a:rot lat="18039287" lon="19427687" rev="1714409"/>
            </a:camera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474">
            <a:off x="1000125" y="-23453"/>
            <a:ext cx="7143750" cy="5348287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600200"/>
            <a:ext cx="1790700" cy="1790700"/>
          </a:xfrm>
          <a:scene3d>
            <a:camera prst="perspectiveRelaxedModerately">
              <a:rot lat="17990630" lon="0" rev="0"/>
            </a:camera>
            <a:lightRig rig="threePt" dir="t"/>
          </a:scene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388" y="1741053"/>
            <a:ext cx="977732" cy="1747837"/>
          </a:xfrm>
          <a:prstGeom prst="rect">
            <a:avLst/>
          </a:prstGeom>
          <a:scene3d>
            <a:camera prst="orthographicFront">
              <a:rot lat="20099994" lon="0" rev="0"/>
            </a:camera>
            <a:lightRig rig="threePt" dir="t"/>
          </a:scene3d>
        </p:spPr>
      </p:pic>
      <p:grpSp>
        <p:nvGrpSpPr>
          <p:cNvPr id="3" name="Group 2"/>
          <p:cNvGrpSpPr/>
          <p:nvPr/>
        </p:nvGrpSpPr>
        <p:grpSpPr>
          <a:xfrm>
            <a:off x="4648200" y="3665725"/>
            <a:ext cx="609600" cy="619944"/>
            <a:chOff x="2153454" y="5212467"/>
            <a:chExt cx="609600" cy="619944"/>
          </a:xfrm>
        </p:grpSpPr>
        <p:sp>
          <p:nvSpPr>
            <p:cNvPr id="23" name="Oval 22"/>
            <p:cNvSpPr/>
            <p:nvPr/>
          </p:nvSpPr>
          <p:spPr bwMode="auto">
            <a:xfrm>
              <a:off x="2153454" y="5222811"/>
              <a:ext cx="609600" cy="6096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54536" y="5212467"/>
              <a:ext cx="38985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25" name="Up-Down Arrow 24"/>
          <p:cNvSpPr/>
          <p:nvPr/>
        </p:nvSpPr>
        <p:spPr bwMode="auto">
          <a:xfrm rot="5400000">
            <a:off x="4758528" y="4019940"/>
            <a:ext cx="382518" cy="907975"/>
          </a:xfrm>
          <a:prstGeom prst="up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169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Can these principles be applied </a:t>
            </a:r>
            <a:r>
              <a:rPr lang="en-US" dirty="0"/>
              <a:t>to </a:t>
            </a:r>
            <a:r>
              <a:rPr lang="en-US" dirty="0" smtClean="0"/>
              <a:t>assess the </a:t>
            </a:r>
            <a:r>
              <a:rPr lang="en-US" dirty="0"/>
              <a:t>extent to which the transactions registered in the EHR’s database resulting from managing the problem list provide insight </a:t>
            </a:r>
            <a:r>
              <a:rPr lang="en-US" dirty="0" smtClean="0"/>
              <a:t>in:</a:t>
            </a:r>
          </a:p>
          <a:p>
            <a:pPr marL="0" indent="0"/>
            <a:r>
              <a:rPr lang="en-US" dirty="0" smtClean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adequacy of the clinical user interface </a:t>
            </a:r>
            <a:r>
              <a:rPr lang="en-US" dirty="0" smtClean="0"/>
              <a:t>to capture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</a:t>
            </a:r>
            <a:r>
              <a:rPr lang="en-US" dirty="0"/>
              <a:t>the clinician </a:t>
            </a:r>
            <a:r>
              <a:rPr lang="en-US" dirty="0" smtClean="0"/>
              <a:t>had </a:t>
            </a:r>
            <a:r>
              <a:rPr lang="en-US" dirty="0"/>
              <a:t>in mind, </a:t>
            </a:r>
            <a:r>
              <a:rPr lang="en-US" dirty="0" smtClean="0"/>
              <a:t>with the goal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to </a:t>
            </a:r>
            <a:r>
              <a:rPr lang="en-US" dirty="0"/>
              <a:t>reconstruct the clinical reality of the </a:t>
            </a:r>
            <a:r>
              <a:rPr lang="en-US" dirty="0" smtClean="0"/>
              <a:t>patient</a:t>
            </a:r>
            <a:r>
              <a:rPr lang="en-US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Ceusters W, </a:t>
            </a:r>
            <a:r>
              <a:rPr lang="en-US" sz="1200" dirty="0" err="1">
                <a:solidFill>
                  <a:schemeClr val="bg1"/>
                </a:solidFill>
              </a:rPr>
              <a:t>Blaisure</a:t>
            </a:r>
            <a:r>
              <a:rPr lang="en-US" sz="1200" dirty="0">
                <a:solidFill>
                  <a:schemeClr val="bg1"/>
                </a:solidFill>
              </a:rPr>
              <a:t> J. Caveats for the use of the active problem list as ground truth for decision support. EFMI Special Topic Conference on Decision Support Systems and Education (</a:t>
            </a:r>
            <a:r>
              <a:rPr lang="en-US" sz="1200" dirty="0">
                <a:solidFill>
                  <a:schemeClr val="bg1"/>
                </a:solidFill>
                <a:hlinkClick r:id="rId2"/>
              </a:rPr>
              <a:t>EFMI STC-2018</a:t>
            </a:r>
            <a:r>
              <a:rPr lang="en-US" sz="1200" dirty="0">
                <a:solidFill>
                  <a:schemeClr val="bg1"/>
                </a:solidFill>
              </a:rPr>
              <a:t>), Zagreb, </a:t>
            </a:r>
            <a:r>
              <a:rPr lang="en-US" sz="1200" dirty="0" err="1">
                <a:solidFill>
                  <a:schemeClr val="bg1"/>
                </a:solidFill>
              </a:rPr>
              <a:t>Kroatia</a:t>
            </a:r>
            <a:r>
              <a:rPr lang="en-US" sz="1200" dirty="0">
                <a:solidFill>
                  <a:schemeClr val="bg1"/>
                </a:solidFill>
              </a:rPr>
              <a:t>, Oct 14-16, 2018. Stud Health </a:t>
            </a:r>
            <a:r>
              <a:rPr lang="en-US" sz="1200" dirty="0" err="1">
                <a:solidFill>
                  <a:schemeClr val="bg1"/>
                </a:solidFill>
              </a:rPr>
              <a:t>Technol</a:t>
            </a:r>
            <a:r>
              <a:rPr lang="en-US" sz="1200" dirty="0">
                <a:solidFill>
                  <a:schemeClr val="bg1"/>
                </a:solidFill>
              </a:rPr>
              <a:t> Inform. 2018;255:10-14.</a:t>
            </a:r>
          </a:p>
        </p:txBody>
      </p:sp>
    </p:spTree>
    <p:extLst>
      <p:ext uri="{BB962C8B-B14F-4D97-AF65-F5344CB8AC3E}">
        <p14:creationId xmlns:p14="http://schemas.microsoft.com/office/powerpoint/2010/main" val="336589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20250" cy="480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410200"/>
            <a:ext cx="9120251" cy="1066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750" y="6553200"/>
            <a:ext cx="91202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b="0" dirty="0">
                <a:solidFill>
                  <a:schemeClr val="bg1"/>
                </a:solidFill>
              </a:rPr>
              <a:t>https://www.cms.gov/Regulations-and-Guidance/Legislation/EHRIncentivePrograms/downloads/3_Maintain_Problem_ListEP.pdf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3962400" y="3733800"/>
            <a:ext cx="3657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2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762000"/>
            <a:ext cx="2209799" cy="762000"/>
          </a:xfrm>
        </p:spPr>
        <p:txBody>
          <a:bodyPr/>
          <a:lstStyle/>
          <a:p>
            <a:r>
              <a:rPr lang="en-US" sz="2000" dirty="0" smtClean="0"/>
              <a:t>L</a:t>
            </a:r>
            <a:r>
              <a:rPr lang="en-US" sz="2000" dirty="0"/>
              <a:t>. Weed.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Medical </a:t>
            </a:r>
            <a:r>
              <a:rPr lang="en-US" sz="2000" dirty="0"/>
              <a:t>records that guide and teach.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New </a:t>
            </a:r>
            <a:r>
              <a:rPr lang="en-US" sz="2000" dirty="0"/>
              <a:t>England Journal of Medicine </a:t>
            </a:r>
            <a:r>
              <a:rPr lang="en-US" sz="2000" dirty="0" smtClean="0"/>
              <a:t>278 </a:t>
            </a:r>
            <a:r>
              <a:rPr lang="en-US" sz="2000" dirty="0"/>
              <a:t>(1968), 593-600.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9600"/>
            <a:ext cx="6481482" cy="6248400"/>
          </a:xfrm>
          <a:prstGeom prst="rect">
            <a:avLst/>
          </a:prstGeom>
        </p:spPr>
      </p:pic>
      <p:pic>
        <p:nvPicPr>
          <p:cNvPr id="358406" name="Picture 6" descr="Image result for lawrence wee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86" y="1219200"/>
            <a:ext cx="1597025" cy="167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57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3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4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4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2362200" y="5557986"/>
            <a:ext cx="6759539" cy="13000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61" y="575460"/>
            <a:ext cx="6530939" cy="6235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575460"/>
            <a:ext cx="2575119" cy="483012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267199" y="3505200"/>
            <a:ext cx="4816282" cy="3267808"/>
            <a:chOff x="4267199" y="3505200"/>
            <a:chExt cx="4816282" cy="3267808"/>
          </a:xfrm>
        </p:grpSpPr>
        <p:sp>
          <p:nvSpPr>
            <p:cNvPr id="4" name="Rectangle 3"/>
            <p:cNvSpPr/>
            <p:nvPr/>
          </p:nvSpPr>
          <p:spPr bwMode="auto">
            <a:xfrm>
              <a:off x="4267200" y="3505200"/>
              <a:ext cx="1219200" cy="22860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267200" y="4038600"/>
              <a:ext cx="1219200" cy="22860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4267199" y="5181600"/>
              <a:ext cx="2073081" cy="129540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4267200" y="6544408"/>
              <a:ext cx="2743200" cy="22860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7010400" y="5477608"/>
              <a:ext cx="2073081" cy="1295400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78587" y="3217728"/>
            <a:ext cx="3489213" cy="2259880"/>
            <a:chOff x="5578587" y="3217728"/>
            <a:chExt cx="3489213" cy="225988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4298" y="3217728"/>
              <a:ext cx="2813502" cy="1614487"/>
            </a:xfrm>
            <a:prstGeom prst="rect">
              <a:avLst/>
            </a:prstGeom>
          </p:spPr>
        </p:pic>
        <p:sp>
          <p:nvSpPr>
            <p:cNvPr id="16" name="Down Arrow 15"/>
            <p:cNvSpPr/>
            <p:nvPr/>
          </p:nvSpPr>
          <p:spPr bwMode="auto">
            <a:xfrm>
              <a:off x="8046940" y="4832215"/>
              <a:ext cx="182660" cy="645393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7" name="Down Arrow 16"/>
            <p:cNvSpPr/>
            <p:nvPr/>
          </p:nvSpPr>
          <p:spPr bwMode="auto">
            <a:xfrm rot="3000000">
              <a:off x="5948661" y="4634031"/>
              <a:ext cx="182660" cy="645393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8" name="Down Arrow 17"/>
            <p:cNvSpPr/>
            <p:nvPr/>
          </p:nvSpPr>
          <p:spPr bwMode="auto">
            <a:xfrm rot="4380000">
              <a:off x="5863975" y="4264139"/>
              <a:ext cx="180894" cy="751670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9" name="Down Arrow 18"/>
            <p:cNvSpPr/>
            <p:nvPr/>
          </p:nvSpPr>
          <p:spPr bwMode="auto">
            <a:xfrm rot="5400000">
              <a:off x="5834373" y="3853173"/>
              <a:ext cx="182660" cy="645393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20" name="Down Arrow 19"/>
            <p:cNvSpPr/>
            <p:nvPr/>
          </p:nvSpPr>
          <p:spPr bwMode="auto">
            <a:xfrm rot="5400000">
              <a:off x="5834373" y="3319773"/>
              <a:ext cx="182660" cy="645393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483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3" y="1371600"/>
            <a:ext cx="9127307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31861"/>
            <a:ext cx="8686800" cy="762000"/>
          </a:xfrm>
        </p:spPr>
        <p:txBody>
          <a:bodyPr/>
          <a:lstStyle/>
          <a:p>
            <a:r>
              <a:rPr lang="en-US" dirty="0" smtClean="0"/>
              <a:t>Transitioning a problem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5693" y="3892810"/>
            <a:ext cx="7522630" cy="295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6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144" y="3810000"/>
            <a:ext cx="3124200" cy="762000"/>
          </a:xfrm>
        </p:spPr>
        <p:txBody>
          <a:bodyPr/>
          <a:lstStyle/>
          <a:p>
            <a:r>
              <a:rPr lang="en-US" dirty="0" smtClean="0"/>
              <a:t>Problems</a:t>
            </a:r>
            <a:br>
              <a:rPr lang="en-US" dirty="0" smtClean="0"/>
            </a:br>
            <a:r>
              <a:rPr lang="en-US" dirty="0" smtClean="0"/>
              <a:t>Encounters</a:t>
            </a:r>
            <a:br>
              <a:rPr lang="en-US" dirty="0" smtClean="0"/>
            </a:br>
            <a:r>
              <a:rPr lang="en-US" dirty="0" smtClean="0"/>
              <a:t>Episodes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5083"/>
            <a:ext cx="5034992" cy="3105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585083"/>
            <a:ext cx="4191000" cy="3148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8550" y="3702977"/>
            <a:ext cx="5505450" cy="31482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9134" y="5751493"/>
            <a:ext cx="31702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dirty="0">
                <a:solidFill>
                  <a:schemeClr val="bg1"/>
                </a:solidFill>
              </a:rPr>
              <a:t>Salmon P, Rappaport A, Bainbridge M, Hayes G, Williams J. Taking the problem oriented medical record forward. </a:t>
            </a:r>
            <a:r>
              <a:rPr lang="en-US" sz="1400" b="0" dirty="0" err="1">
                <a:solidFill>
                  <a:schemeClr val="bg1"/>
                </a:solidFill>
              </a:rPr>
              <a:t>Proc</a:t>
            </a:r>
            <a:r>
              <a:rPr lang="en-US" sz="1400" b="0" dirty="0">
                <a:solidFill>
                  <a:schemeClr val="bg1"/>
                </a:solidFill>
              </a:rPr>
              <a:t> AMIA </a:t>
            </a:r>
            <a:r>
              <a:rPr lang="en-US" sz="1400" b="0" dirty="0" err="1">
                <a:solidFill>
                  <a:schemeClr val="bg1"/>
                </a:solidFill>
              </a:rPr>
              <a:t>Annu</a:t>
            </a:r>
            <a:r>
              <a:rPr lang="en-US" sz="1400" b="0" dirty="0">
                <a:solidFill>
                  <a:schemeClr val="bg1"/>
                </a:solidFill>
              </a:rPr>
              <a:t> Fall </a:t>
            </a:r>
            <a:r>
              <a:rPr lang="en-US" sz="1400" b="0" dirty="0" err="1">
                <a:solidFill>
                  <a:schemeClr val="bg1"/>
                </a:solidFill>
              </a:rPr>
              <a:t>Symp</a:t>
            </a:r>
            <a:r>
              <a:rPr lang="en-US" sz="1400" b="0" dirty="0">
                <a:solidFill>
                  <a:schemeClr val="bg1"/>
                </a:solidFill>
              </a:rPr>
              <a:t>. 1996:463-7.</a:t>
            </a:r>
          </a:p>
        </p:txBody>
      </p:sp>
    </p:spTree>
    <p:extLst>
      <p:ext uri="{BB962C8B-B14F-4D97-AF65-F5344CB8AC3E}">
        <p14:creationId xmlns:p14="http://schemas.microsoft.com/office/powerpoint/2010/main" val="128089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8" name="Flowchart: Data 7"/>
          <p:cNvSpPr/>
          <p:nvPr/>
        </p:nvSpPr>
        <p:spPr bwMode="auto">
          <a:xfrm>
            <a:off x="304800" y="3048000"/>
            <a:ext cx="2057400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Problem</a:t>
            </a:r>
          </a:p>
          <a:p>
            <a:pPr marL="0" marR="0" indent="0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 smtClean="0">
                <a:solidFill>
                  <a:schemeClr val="tx1"/>
                </a:solidFill>
                <a:latin typeface="Times" pitchFamily="122" charset="0"/>
              </a:rPr>
              <a:t>Header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Flowchart: Data 8"/>
          <p:cNvSpPr/>
          <p:nvPr/>
        </p:nvSpPr>
        <p:spPr bwMode="auto">
          <a:xfrm>
            <a:off x="1524000" y="1631576"/>
            <a:ext cx="2057400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Problem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 smtClean="0">
                <a:solidFill>
                  <a:schemeClr val="tx1"/>
                </a:solidFill>
                <a:latin typeface="Times" pitchFamily="122" charset="0"/>
              </a:rPr>
              <a:t>Type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Flowchart: Data 9"/>
          <p:cNvSpPr/>
          <p:nvPr/>
        </p:nvSpPr>
        <p:spPr bwMode="auto">
          <a:xfrm>
            <a:off x="6024280" y="1631576"/>
            <a:ext cx="2196353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Problem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 smtClean="0">
                <a:solidFill>
                  <a:schemeClr val="tx1"/>
                </a:solidFill>
                <a:latin typeface="Times" pitchFamily="122" charset="0"/>
              </a:rPr>
              <a:t>Category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Flowchart: Data 10"/>
          <p:cNvSpPr/>
          <p:nvPr/>
        </p:nvSpPr>
        <p:spPr bwMode="auto">
          <a:xfrm>
            <a:off x="3749040" y="1638300"/>
            <a:ext cx="2196353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Problem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 smtClean="0">
                <a:solidFill>
                  <a:schemeClr val="tx1"/>
                </a:solidFill>
                <a:latin typeface="Times" pitchFamily="122" charset="0"/>
              </a:rPr>
              <a:t>Status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Flowchart: Data 11"/>
          <p:cNvSpPr/>
          <p:nvPr/>
        </p:nvSpPr>
        <p:spPr bwMode="auto">
          <a:xfrm>
            <a:off x="5195047" y="4495800"/>
            <a:ext cx="2196353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Patient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Flowchart: Data 12"/>
          <p:cNvSpPr/>
          <p:nvPr/>
        </p:nvSpPr>
        <p:spPr bwMode="auto">
          <a:xfrm>
            <a:off x="762000" y="4495800"/>
            <a:ext cx="2438400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Transition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4" name="Flowchart: Data 13"/>
          <p:cNvSpPr/>
          <p:nvPr/>
        </p:nvSpPr>
        <p:spPr bwMode="auto">
          <a:xfrm>
            <a:off x="6477000" y="3048000"/>
            <a:ext cx="2438400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Encounter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cxnSp>
        <p:nvCxnSpPr>
          <p:cNvPr id="16" name="Straight Connector 15"/>
          <p:cNvCxnSpPr>
            <a:stCxn id="8" idx="3"/>
            <a:endCxn id="13" idx="1"/>
          </p:cNvCxnSpPr>
          <p:nvPr/>
        </p:nvCxnSpPr>
        <p:spPr bwMode="auto">
          <a:xfrm>
            <a:off x="1127760" y="3886200"/>
            <a:ext cx="853440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endCxn id="8" idx="5"/>
          </p:cNvCxnSpPr>
          <p:nvPr/>
        </p:nvCxnSpPr>
        <p:spPr bwMode="auto">
          <a:xfrm flipH="1">
            <a:off x="2156460" y="3467100"/>
            <a:ext cx="15925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stCxn id="14" idx="2"/>
          </p:cNvCxnSpPr>
          <p:nvPr/>
        </p:nvCxnSpPr>
        <p:spPr bwMode="auto">
          <a:xfrm flipH="1">
            <a:off x="5394960" y="3467100"/>
            <a:ext cx="13258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stCxn id="9" idx="4"/>
          </p:cNvCxnSpPr>
          <p:nvPr/>
        </p:nvCxnSpPr>
        <p:spPr bwMode="auto">
          <a:xfrm>
            <a:off x="2552700" y="2469776"/>
            <a:ext cx="1196340" cy="9973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3"/>
          </p:cNvCxnSpPr>
          <p:nvPr/>
        </p:nvCxnSpPr>
        <p:spPr bwMode="auto">
          <a:xfrm flipH="1">
            <a:off x="4572000" y="2476500"/>
            <a:ext cx="55581" cy="5715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10" idx="3"/>
          </p:cNvCxnSpPr>
          <p:nvPr/>
        </p:nvCxnSpPr>
        <p:spPr bwMode="auto">
          <a:xfrm flipH="1">
            <a:off x="5394960" y="2469776"/>
            <a:ext cx="1507861" cy="9973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14" idx="3"/>
            <a:endCxn id="12" idx="0"/>
          </p:cNvCxnSpPr>
          <p:nvPr/>
        </p:nvCxnSpPr>
        <p:spPr bwMode="auto">
          <a:xfrm flipH="1">
            <a:off x="6512859" y="3886200"/>
            <a:ext cx="939501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6" name="Group 85"/>
          <p:cNvGrpSpPr/>
          <p:nvPr/>
        </p:nvGrpSpPr>
        <p:grpSpPr>
          <a:xfrm>
            <a:off x="2156460" y="2469776"/>
            <a:ext cx="4746361" cy="4235824"/>
            <a:chOff x="2156460" y="2469776"/>
            <a:chExt cx="4746361" cy="4235824"/>
          </a:xfrm>
        </p:grpSpPr>
        <p:cxnSp>
          <p:nvCxnSpPr>
            <p:cNvPr id="65" name="Straight Connector 64"/>
            <p:cNvCxnSpPr>
              <a:stCxn id="11" idx="4"/>
              <a:endCxn id="51" idx="0"/>
            </p:cNvCxnSpPr>
            <p:nvPr/>
          </p:nvCxnSpPr>
          <p:spPr bwMode="auto">
            <a:xfrm flipH="1">
              <a:off x="4481008" y="2476500"/>
              <a:ext cx="366209" cy="20955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Flowchart: Data 49"/>
            <p:cNvSpPr/>
            <p:nvPr/>
          </p:nvSpPr>
          <p:spPr bwMode="auto">
            <a:xfrm>
              <a:off x="2317380" y="5867400"/>
              <a:ext cx="4343400" cy="838200"/>
            </a:xfrm>
            <a:prstGeom prst="flowChartInputOutpu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Problem Header</a:t>
              </a:r>
            </a:p>
            <a:p>
              <a:pPr marL="0" marR="0" indent="0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0" dirty="0" smtClean="0">
                  <a:solidFill>
                    <a:schemeClr val="tx1"/>
                  </a:solidFill>
                  <a:latin typeface="Times" pitchFamily="122" charset="0"/>
                </a:rPr>
                <a:t>Change Record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51" name="Flowchart: Merge 50"/>
            <p:cNvSpPr/>
            <p:nvPr/>
          </p:nvSpPr>
          <p:spPr bwMode="auto">
            <a:xfrm>
              <a:off x="4114800" y="4572000"/>
              <a:ext cx="732416" cy="990600"/>
            </a:xfrm>
            <a:prstGeom prst="flowChartMerg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cxnSp>
          <p:nvCxnSpPr>
            <p:cNvPr id="52" name="Straight Connector 51"/>
            <p:cNvCxnSpPr>
              <a:stCxn id="13" idx="5"/>
              <a:endCxn id="51" idx="1"/>
            </p:cNvCxnSpPr>
            <p:nvPr/>
          </p:nvCxnSpPr>
          <p:spPr bwMode="auto">
            <a:xfrm>
              <a:off x="2956560" y="4914900"/>
              <a:ext cx="1341344" cy="152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>
              <a:stCxn id="8" idx="5"/>
              <a:endCxn id="51" idx="1"/>
            </p:cNvCxnSpPr>
            <p:nvPr/>
          </p:nvCxnSpPr>
          <p:spPr bwMode="auto">
            <a:xfrm>
              <a:off x="2156460" y="3467100"/>
              <a:ext cx="2141444" cy="1600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>
              <a:stCxn id="9" idx="4"/>
              <a:endCxn id="51" idx="1"/>
            </p:cNvCxnSpPr>
            <p:nvPr/>
          </p:nvCxnSpPr>
          <p:spPr bwMode="auto">
            <a:xfrm>
              <a:off x="2552700" y="2469776"/>
              <a:ext cx="1745204" cy="259752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>
              <a:endCxn id="51" idx="0"/>
            </p:cNvCxnSpPr>
            <p:nvPr/>
          </p:nvCxnSpPr>
          <p:spPr bwMode="auto">
            <a:xfrm>
              <a:off x="4366260" y="3886200"/>
              <a:ext cx="114748" cy="6858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>
              <a:stCxn id="10" idx="3"/>
              <a:endCxn id="51" idx="0"/>
            </p:cNvCxnSpPr>
            <p:nvPr/>
          </p:nvCxnSpPr>
          <p:spPr bwMode="auto">
            <a:xfrm flipH="1">
              <a:off x="4481008" y="2469776"/>
              <a:ext cx="2421813" cy="210222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>
              <a:stCxn id="14" idx="2"/>
              <a:endCxn id="51" idx="3"/>
            </p:cNvCxnSpPr>
            <p:nvPr/>
          </p:nvCxnSpPr>
          <p:spPr bwMode="auto">
            <a:xfrm flipH="1">
              <a:off x="4664112" y="3467100"/>
              <a:ext cx="2056728" cy="1600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>
              <a:stCxn id="12" idx="2"/>
              <a:endCxn id="51" idx="3"/>
            </p:cNvCxnSpPr>
            <p:nvPr/>
          </p:nvCxnSpPr>
          <p:spPr bwMode="auto">
            <a:xfrm flipH="1">
              <a:off x="4664112" y="4914900"/>
              <a:ext cx="750570" cy="152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>
              <a:stCxn id="51" idx="2"/>
              <a:endCxn id="50" idx="1"/>
            </p:cNvCxnSpPr>
            <p:nvPr/>
          </p:nvCxnSpPr>
          <p:spPr bwMode="auto">
            <a:xfrm>
              <a:off x="4481008" y="5562600"/>
              <a:ext cx="8072" cy="3048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7" name="Rectangle 86"/>
          <p:cNvSpPr/>
          <p:nvPr/>
        </p:nvSpPr>
        <p:spPr>
          <a:xfrm>
            <a:off x="5257800" y="4964668"/>
            <a:ext cx="111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~500,000 </a:t>
            </a:r>
          </a:p>
        </p:txBody>
      </p:sp>
      <p:sp>
        <p:nvSpPr>
          <p:cNvPr id="90" name="Rectangle 89"/>
          <p:cNvSpPr/>
          <p:nvPr/>
        </p:nvSpPr>
        <p:spPr>
          <a:xfrm>
            <a:off x="3895671" y="3537039"/>
            <a:ext cx="128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~6,000,000 </a:t>
            </a:r>
            <a:endParaRPr lang="en-US" sz="1800" dirty="0"/>
          </a:p>
        </p:txBody>
      </p:sp>
      <p:sp>
        <p:nvSpPr>
          <p:cNvPr id="92" name="Flowchart: Data 91"/>
          <p:cNvSpPr/>
          <p:nvPr/>
        </p:nvSpPr>
        <p:spPr bwMode="auto">
          <a:xfrm>
            <a:off x="3299012" y="3048000"/>
            <a:ext cx="2850551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Problem</a:t>
            </a:r>
          </a:p>
          <a:p>
            <a:pPr marL="0" marR="0" indent="0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 smtClean="0">
                <a:solidFill>
                  <a:schemeClr val="tx1"/>
                </a:solidFill>
                <a:latin typeface="Times" pitchFamily="122" charset="0"/>
              </a:rPr>
              <a:t>Instance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3429000" y="3537039"/>
            <a:ext cx="1228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~6,000,000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6483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8" name="Flowchart: Data 7"/>
          <p:cNvSpPr/>
          <p:nvPr/>
        </p:nvSpPr>
        <p:spPr bwMode="auto">
          <a:xfrm>
            <a:off x="304800" y="3048000"/>
            <a:ext cx="2057400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Problem</a:t>
            </a:r>
          </a:p>
          <a:p>
            <a:pPr marL="0" marR="0" indent="0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 smtClean="0">
                <a:solidFill>
                  <a:schemeClr val="tx1"/>
                </a:solidFill>
                <a:latin typeface="Times" pitchFamily="122" charset="0"/>
              </a:rPr>
              <a:t>Header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" name="Flowchart: Data 8"/>
          <p:cNvSpPr/>
          <p:nvPr/>
        </p:nvSpPr>
        <p:spPr bwMode="auto">
          <a:xfrm>
            <a:off x="1524000" y="1631576"/>
            <a:ext cx="2057400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Problem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 smtClean="0">
                <a:solidFill>
                  <a:schemeClr val="tx1"/>
                </a:solidFill>
                <a:latin typeface="Times" pitchFamily="122" charset="0"/>
              </a:rPr>
              <a:t>Type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0" name="Flowchart: Data 9"/>
          <p:cNvSpPr/>
          <p:nvPr/>
        </p:nvSpPr>
        <p:spPr bwMode="auto">
          <a:xfrm>
            <a:off x="6024280" y="1631576"/>
            <a:ext cx="2196353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Problem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 smtClean="0">
                <a:solidFill>
                  <a:schemeClr val="tx1"/>
                </a:solidFill>
                <a:latin typeface="Times" pitchFamily="122" charset="0"/>
              </a:rPr>
              <a:t>Category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1" name="Flowchart: Data 10"/>
          <p:cNvSpPr/>
          <p:nvPr/>
        </p:nvSpPr>
        <p:spPr bwMode="auto">
          <a:xfrm>
            <a:off x="3749040" y="1638300"/>
            <a:ext cx="2196353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Problem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 smtClean="0">
                <a:solidFill>
                  <a:schemeClr val="tx1"/>
                </a:solidFill>
                <a:latin typeface="Times" pitchFamily="122" charset="0"/>
              </a:rPr>
              <a:t>Status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2" name="Flowchart: Data 11"/>
          <p:cNvSpPr/>
          <p:nvPr/>
        </p:nvSpPr>
        <p:spPr bwMode="auto">
          <a:xfrm>
            <a:off x="5195047" y="4495800"/>
            <a:ext cx="2196353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Patient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3" name="Flowchart: Data 12"/>
          <p:cNvSpPr/>
          <p:nvPr/>
        </p:nvSpPr>
        <p:spPr bwMode="auto">
          <a:xfrm>
            <a:off x="762000" y="4495800"/>
            <a:ext cx="2438400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Transition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4" name="Flowchart: Data 13"/>
          <p:cNvSpPr/>
          <p:nvPr/>
        </p:nvSpPr>
        <p:spPr bwMode="auto">
          <a:xfrm>
            <a:off x="6477000" y="3048000"/>
            <a:ext cx="2438400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Encounter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cxnSp>
        <p:nvCxnSpPr>
          <p:cNvPr id="16" name="Straight Connector 15"/>
          <p:cNvCxnSpPr>
            <a:stCxn id="8" idx="3"/>
            <a:endCxn id="13" idx="1"/>
          </p:cNvCxnSpPr>
          <p:nvPr/>
        </p:nvCxnSpPr>
        <p:spPr bwMode="auto">
          <a:xfrm>
            <a:off x="1127760" y="3886200"/>
            <a:ext cx="853440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stCxn id="7" idx="2"/>
            <a:endCxn id="8" idx="5"/>
          </p:cNvCxnSpPr>
          <p:nvPr/>
        </p:nvCxnSpPr>
        <p:spPr bwMode="auto">
          <a:xfrm flipH="1">
            <a:off x="2156460" y="3467100"/>
            <a:ext cx="15925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stCxn id="14" idx="2"/>
            <a:endCxn id="7" idx="5"/>
          </p:cNvCxnSpPr>
          <p:nvPr/>
        </p:nvCxnSpPr>
        <p:spPr bwMode="auto">
          <a:xfrm flipH="1">
            <a:off x="5394960" y="3467100"/>
            <a:ext cx="132588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stCxn id="9" idx="4"/>
            <a:endCxn id="7" idx="2"/>
          </p:cNvCxnSpPr>
          <p:nvPr/>
        </p:nvCxnSpPr>
        <p:spPr bwMode="auto">
          <a:xfrm>
            <a:off x="2552700" y="2469776"/>
            <a:ext cx="1196340" cy="9973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stCxn id="11" idx="3"/>
            <a:endCxn id="7" idx="1"/>
          </p:cNvCxnSpPr>
          <p:nvPr/>
        </p:nvCxnSpPr>
        <p:spPr bwMode="auto">
          <a:xfrm flipH="1">
            <a:off x="4572000" y="2476500"/>
            <a:ext cx="55581" cy="5715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>
            <a:stCxn id="10" idx="3"/>
            <a:endCxn id="7" idx="5"/>
          </p:cNvCxnSpPr>
          <p:nvPr/>
        </p:nvCxnSpPr>
        <p:spPr bwMode="auto">
          <a:xfrm flipH="1">
            <a:off x="5394960" y="2469776"/>
            <a:ext cx="1507861" cy="99732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>
            <a:stCxn id="14" idx="3"/>
            <a:endCxn id="12" idx="0"/>
          </p:cNvCxnSpPr>
          <p:nvPr/>
        </p:nvCxnSpPr>
        <p:spPr bwMode="auto">
          <a:xfrm flipH="1">
            <a:off x="6512859" y="3886200"/>
            <a:ext cx="939501" cy="609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6" name="Group 85"/>
          <p:cNvGrpSpPr/>
          <p:nvPr/>
        </p:nvGrpSpPr>
        <p:grpSpPr>
          <a:xfrm>
            <a:off x="2156460" y="2469776"/>
            <a:ext cx="4746361" cy="4235824"/>
            <a:chOff x="2156460" y="2469776"/>
            <a:chExt cx="4746361" cy="4235824"/>
          </a:xfrm>
        </p:grpSpPr>
        <p:cxnSp>
          <p:nvCxnSpPr>
            <p:cNvPr id="65" name="Straight Connector 64"/>
            <p:cNvCxnSpPr>
              <a:stCxn id="11" idx="4"/>
              <a:endCxn id="51" idx="0"/>
            </p:cNvCxnSpPr>
            <p:nvPr/>
          </p:nvCxnSpPr>
          <p:spPr bwMode="auto">
            <a:xfrm flipH="1">
              <a:off x="4481008" y="2476500"/>
              <a:ext cx="366209" cy="20955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Flowchart: Data 49"/>
            <p:cNvSpPr/>
            <p:nvPr/>
          </p:nvSpPr>
          <p:spPr bwMode="auto">
            <a:xfrm>
              <a:off x="2317380" y="5867400"/>
              <a:ext cx="4343400" cy="838200"/>
            </a:xfrm>
            <a:prstGeom prst="flowChartInputOutpu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0" fontAlgn="base" latinLnBrk="0" hangingPunct="0">
                <a:lnSpc>
                  <a:spcPts val="2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22" charset="0"/>
                </a:rPr>
                <a:t>Problem Header</a:t>
              </a:r>
            </a:p>
            <a:p>
              <a:pPr marL="0" marR="0" indent="0" defTabSz="914400" rtl="0" eaLnBrk="0" fontAlgn="base" latinLnBrk="0" hangingPunct="0">
                <a:lnSpc>
                  <a:spcPts val="22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b="0" dirty="0" smtClean="0">
                  <a:solidFill>
                    <a:schemeClr val="tx1"/>
                  </a:solidFill>
                  <a:latin typeface="Times" pitchFamily="122" charset="0"/>
                </a:rPr>
                <a:t>Change Record</a:t>
              </a: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51" name="Flowchart: Merge 50"/>
            <p:cNvSpPr/>
            <p:nvPr/>
          </p:nvSpPr>
          <p:spPr bwMode="auto">
            <a:xfrm>
              <a:off x="4114800" y="4572000"/>
              <a:ext cx="732416" cy="990600"/>
            </a:xfrm>
            <a:prstGeom prst="flowChartMerge">
              <a:avLst/>
            </a:prstGeom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cxnSp>
          <p:nvCxnSpPr>
            <p:cNvPr id="52" name="Straight Connector 51"/>
            <p:cNvCxnSpPr>
              <a:stCxn id="13" idx="5"/>
              <a:endCxn id="51" idx="1"/>
            </p:cNvCxnSpPr>
            <p:nvPr/>
          </p:nvCxnSpPr>
          <p:spPr bwMode="auto">
            <a:xfrm>
              <a:off x="2956560" y="4914900"/>
              <a:ext cx="1341344" cy="152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>
              <a:stCxn id="8" idx="5"/>
              <a:endCxn id="51" idx="1"/>
            </p:cNvCxnSpPr>
            <p:nvPr/>
          </p:nvCxnSpPr>
          <p:spPr bwMode="auto">
            <a:xfrm>
              <a:off x="2156460" y="3467100"/>
              <a:ext cx="2141444" cy="1600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>
              <a:stCxn id="9" idx="4"/>
              <a:endCxn id="51" idx="1"/>
            </p:cNvCxnSpPr>
            <p:nvPr/>
          </p:nvCxnSpPr>
          <p:spPr bwMode="auto">
            <a:xfrm>
              <a:off x="2552700" y="2469776"/>
              <a:ext cx="1745204" cy="259752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>
              <a:stCxn id="7" idx="3"/>
              <a:endCxn id="51" idx="0"/>
            </p:cNvCxnSpPr>
            <p:nvPr/>
          </p:nvCxnSpPr>
          <p:spPr bwMode="auto">
            <a:xfrm>
              <a:off x="4366260" y="3886200"/>
              <a:ext cx="114748" cy="6858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>
              <a:stCxn id="10" idx="3"/>
              <a:endCxn id="51" idx="0"/>
            </p:cNvCxnSpPr>
            <p:nvPr/>
          </p:nvCxnSpPr>
          <p:spPr bwMode="auto">
            <a:xfrm flipH="1">
              <a:off x="4481008" y="2469776"/>
              <a:ext cx="2421813" cy="210222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Straight Connector 76"/>
            <p:cNvCxnSpPr>
              <a:stCxn id="14" idx="2"/>
              <a:endCxn id="51" idx="3"/>
            </p:cNvCxnSpPr>
            <p:nvPr/>
          </p:nvCxnSpPr>
          <p:spPr bwMode="auto">
            <a:xfrm flipH="1">
              <a:off x="4664112" y="3467100"/>
              <a:ext cx="2056728" cy="16002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0" name="Straight Connector 79"/>
            <p:cNvCxnSpPr>
              <a:stCxn id="12" idx="2"/>
              <a:endCxn id="51" idx="3"/>
            </p:cNvCxnSpPr>
            <p:nvPr/>
          </p:nvCxnSpPr>
          <p:spPr bwMode="auto">
            <a:xfrm flipH="1">
              <a:off x="4664112" y="4914900"/>
              <a:ext cx="750570" cy="1524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>
              <a:stCxn id="51" idx="2"/>
              <a:endCxn id="50" idx="1"/>
            </p:cNvCxnSpPr>
            <p:nvPr/>
          </p:nvCxnSpPr>
          <p:spPr bwMode="auto">
            <a:xfrm>
              <a:off x="4481008" y="5562600"/>
              <a:ext cx="8072" cy="30480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9" name="Rectangle 88"/>
          <p:cNvSpPr/>
          <p:nvPr/>
        </p:nvSpPr>
        <p:spPr>
          <a:xfrm>
            <a:off x="1402352" y="4964668"/>
            <a:ext cx="997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~23,000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7" name="Flowchart: Data 6"/>
          <p:cNvSpPr/>
          <p:nvPr/>
        </p:nvSpPr>
        <p:spPr bwMode="auto">
          <a:xfrm>
            <a:off x="3299012" y="3048000"/>
            <a:ext cx="2850551" cy="838200"/>
          </a:xfrm>
          <a:prstGeom prst="flowChartInputOutp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rPr>
              <a:t>Problem</a:t>
            </a:r>
          </a:p>
          <a:p>
            <a:pPr marL="0" marR="0" indent="0" defTabSz="914400" rtl="0" eaLnBrk="0" fontAlgn="base" latinLnBrk="0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0" dirty="0" smtClean="0">
                <a:solidFill>
                  <a:schemeClr val="tx1"/>
                </a:solidFill>
                <a:latin typeface="Times" pitchFamily="122" charset="0"/>
              </a:rPr>
              <a:t>Instance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3429000" y="3537039"/>
            <a:ext cx="1228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/>
              <a:t>~6,000,000</a:t>
            </a:r>
            <a:endParaRPr lang="en-US" sz="1800" dirty="0"/>
          </a:p>
        </p:txBody>
      </p:sp>
      <p:sp>
        <p:nvSpPr>
          <p:cNvPr id="91" name="Rectangle 90"/>
          <p:cNvSpPr/>
          <p:nvPr/>
        </p:nvSpPr>
        <p:spPr>
          <a:xfrm>
            <a:off x="667446" y="3554968"/>
            <a:ext cx="111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~370,000 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73385" y="6386463"/>
            <a:ext cx="2985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~395,000 rec. /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~664,000 </a:t>
            </a:r>
            <a:r>
              <a:rPr lang="en-US" sz="1800" dirty="0" err="1" smtClean="0">
                <a:solidFill>
                  <a:srgbClr val="FF0000"/>
                </a:solidFill>
              </a:rPr>
              <a:t>ch.</a:t>
            </a:r>
            <a:r>
              <a:rPr lang="en-US" sz="1800" dirty="0" smtClean="0">
                <a:solidFill>
                  <a:srgbClr val="FF0000"/>
                </a:solidFill>
              </a:rPr>
              <a:t>  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583510" y="3546003"/>
            <a:ext cx="111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~765,000 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257800" y="4964668"/>
            <a:ext cx="1112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/>
              <a:t>~500,000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162084" y="4964668"/>
            <a:ext cx="997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~80,000</a:t>
            </a:r>
            <a:r>
              <a:rPr lang="en-US" sz="1800" dirty="0" smtClean="0"/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8850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39963108"/>
              </p:ext>
            </p:extLst>
          </p:nvPr>
        </p:nvGraphicFramePr>
        <p:xfrm>
          <a:off x="199488" y="1905000"/>
          <a:ext cx="4191000" cy="3124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5309">
                  <a:extLst>
                    <a:ext uri="{9D8B030D-6E8A-4147-A177-3AD203B41FA5}">
                      <a16:colId xmlns:a16="http://schemas.microsoft.com/office/drawing/2014/main" val="1822039924"/>
                    </a:ext>
                  </a:extLst>
                </a:gridCol>
                <a:gridCol w="1216891">
                  <a:extLst>
                    <a:ext uri="{9D8B030D-6E8A-4147-A177-3AD203B41FA5}">
                      <a16:colId xmlns:a16="http://schemas.microsoft.com/office/drawing/2014/main" val="4204242186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19174609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effectLst/>
                        </a:rPr>
                        <a:t>Changes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Frequency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Cumulative %</a:t>
                      </a:r>
                      <a:endParaRPr lang="en-US" sz="2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04094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349,361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94.52%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81206926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16,325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98.94%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05659005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3,426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99.86%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91509568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312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99.95%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59791082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147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99.99%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660173891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99.99%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93415055"/>
                  </a:ext>
                </a:extLst>
              </a:tr>
              <a:tr h="390525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7 to 34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 smtClean="0">
                          <a:effectLst/>
                        </a:rPr>
                        <a:t>26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100.00%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611" marR="9611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844468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count distributions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755969"/>
              </p:ext>
            </p:extLst>
          </p:nvPr>
        </p:nvGraphicFramePr>
        <p:xfrm>
          <a:off x="4619088" y="1905000"/>
          <a:ext cx="4343400" cy="27431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127715111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3744162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573641245"/>
                    </a:ext>
                  </a:extLst>
                </a:gridCol>
              </a:tblGrid>
              <a:tr h="403702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Transitions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Frequency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effectLst/>
                        </a:rPr>
                        <a:t> 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6820004"/>
                  </a:ext>
                </a:extLst>
              </a:tr>
              <a:tr h="389916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21819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94.202%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52016321"/>
                  </a:ext>
                </a:extLst>
              </a:tr>
              <a:tr h="389916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1154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4.982%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36215207"/>
                  </a:ext>
                </a:extLst>
              </a:tr>
              <a:tr h="389916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150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0.648%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3061420"/>
                  </a:ext>
                </a:extLst>
              </a:tr>
              <a:tr h="389916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34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0.147%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26852656"/>
                  </a:ext>
                </a:extLst>
              </a:tr>
              <a:tr h="389916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0.017%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14416685"/>
                  </a:ext>
                </a:extLst>
              </a:tr>
              <a:tr h="389916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</a:rPr>
                        <a:t>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0.004%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20651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Ceusters W, </a:t>
            </a:r>
            <a:r>
              <a:rPr lang="en-US" sz="1200" dirty="0" err="1">
                <a:solidFill>
                  <a:schemeClr val="bg1"/>
                </a:solidFill>
              </a:rPr>
              <a:t>Blaisure</a:t>
            </a:r>
            <a:r>
              <a:rPr lang="en-US" sz="1200" dirty="0">
                <a:solidFill>
                  <a:schemeClr val="bg1"/>
                </a:solidFill>
              </a:rPr>
              <a:t> J. Caveats for the use of the active problem list as ground truth for decision support. EFMI Special Topic Conference on Decision Support Systems and Education (</a:t>
            </a:r>
            <a:r>
              <a:rPr lang="en-US" sz="1200" dirty="0">
                <a:solidFill>
                  <a:schemeClr val="bg1"/>
                </a:solidFill>
                <a:hlinkClick r:id="rId2"/>
              </a:rPr>
              <a:t>EFMI STC-2018</a:t>
            </a:r>
            <a:r>
              <a:rPr lang="en-US" sz="1200" dirty="0">
                <a:solidFill>
                  <a:schemeClr val="bg1"/>
                </a:solidFill>
              </a:rPr>
              <a:t>), Zagreb, </a:t>
            </a:r>
            <a:r>
              <a:rPr lang="en-US" sz="1200" dirty="0" err="1">
                <a:solidFill>
                  <a:schemeClr val="bg1"/>
                </a:solidFill>
              </a:rPr>
              <a:t>Kroatia</a:t>
            </a:r>
            <a:r>
              <a:rPr lang="en-US" sz="1200" dirty="0">
                <a:solidFill>
                  <a:schemeClr val="bg1"/>
                </a:solidFill>
              </a:rPr>
              <a:t>, Oct 14-16, 2018. Stud Health </a:t>
            </a:r>
            <a:r>
              <a:rPr lang="en-US" sz="1200" dirty="0" err="1">
                <a:solidFill>
                  <a:schemeClr val="bg1"/>
                </a:solidFill>
              </a:rPr>
              <a:t>Technol</a:t>
            </a:r>
            <a:r>
              <a:rPr lang="en-US" sz="1200" dirty="0">
                <a:solidFill>
                  <a:schemeClr val="bg1"/>
                </a:solidFill>
              </a:rPr>
              <a:t> Inform. 2018;255:10-14.</a:t>
            </a:r>
          </a:p>
        </p:txBody>
      </p:sp>
    </p:spTree>
    <p:extLst>
      <p:ext uri="{BB962C8B-B14F-4D97-AF65-F5344CB8AC3E}">
        <p14:creationId xmlns:p14="http://schemas.microsoft.com/office/powerpoint/2010/main" val="145624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status changes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1524000"/>
            <a:ext cx="8829675" cy="347186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514600" y="2010504"/>
            <a:ext cx="2667000" cy="480648"/>
            <a:chOff x="2514600" y="2010504"/>
            <a:chExt cx="2667000" cy="480648"/>
          </a:xfrm>
        </p:grpSpPr>
        <p:sp>
          <p:nvSpPr>
            <p:cNvPr id="5" name="Oval 4"/>
            <p:cNvSpPr/>
            <p:nvPr/>
          </p:nvSpPr>
          <p:spPr bwMode="auto">
            <a:xfrm>
              <a:off x="2514600" y="2033952"/>
              <a:ext cx="838200" cy="457200"/>
            </a:xfrm>
            <a:prstGeom prst="ellipse">
              <a:avLst/>
            </a:prstGeom>
            <a:solidFill>
              <a:srgbClr val="FF0000">
                <a:alpha val="2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3423136" y="2033952"/>
              <a:ext cx="838200" cy="457200"/>
            </a:xfrm>
            <a:prstGeom prst="ellipse">
              <a:avLst/>
            </a:prstGeom>
            <a:solidFill>
              <a:srgbClr val="FF0000">
                <a:alpha val="2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4343400" y="2010504"/>
              <a:ext cx="838200" cy="457200"/>
            </a:xfrm>
            <a:prstGeom prst="ellipse">
              <a:avLst/>
            </a:prstGeom>
            <a:solidFill>
              <a:srgbClr val="FF0000">
                <a:alpha val="2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831181" y="2315487"/>
            <a:ext cx="2441883" cy="513802"/>
            <a:chOff x="1831181" y="2315487"/>
            <a:chExt cx="2441883" cy="513802"/>
          </a:xfrm>
        </p:grpSpPr>
        <p:sp>
          <p:nvSpPr>
            <p:cNvPr id="9" name="Oval 8"/>
            <p:cNvSpPr/>
            <p:nvPr/>
          </p:nvSpPr>
          <p:spPr bwMode="auto">
            <a:xfrm>
              <a:off x="1831181" y="2372089"/>
              <a:ext cx="838200" cy="457200"/>
            </a:xfrm>
            <a:prstGeom prst="ellipse">
              <a:avLst/>
            </a:prstGeom>
            <a:solidFill>
              <a:srgbClr val="FF0000">
                <a:alpha val="2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3434864" y="2315487"/>
              <a:ext cx="838200" cy="457200"/>
            </a:xfrm>
            <a:prstGeom prst="ellipse">
              <a:avLst/>
            </a:prstGeom>
            <a:solidFill>
              <a:srgbClr val="FF0000">
                <a:alpha val="2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22" charset="0"/>
              </a:endParaRPr>
            </a:p>
          </p:txBody>
        </p:sp>
      </p:grpSp>
      <p:sp>
        <p:nvSpPr>
          <p:cNvPr id="12" name="Oval 11"/>
          <p:cNvSpPr/>
          <p:nvPr/>
        </p:nvSpPr>
        <p:spPr bwMode="auto">
          <a:xfrm>
            <a:off x="3434864" y="2653624"/>
            <a:ext cx="838200" cy="457200"/>
          </a:xfrm>
          <a:prstGeom prst="ellipse">
            <a:avLst/>
          </a:prstGeom>
          <a:solidFill>
            <a:srgbClr val="FF0000">
              <a:alpha val="2392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2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Ceusters W, </a:t>
            </a:r>
            <a:r>
              <a:rPr lang="en-US" sz="1200" dirty="0" err="1">
                <a:solidFill>
                  <a:schemeClr val="bg1"/>
                </a:solidFill>
              </a:rPr>
              <a:t>Blaisure</a:t>
            </a:r>
            <a:r>
              <a:rPr lang="en-US" sz="1200" dirty="0">
                <a:solidFill>
                  <a:schemeClr val="bg1"/>
                </a:solidFill>
              </a:rPr>
              <a:t> J. Caveats for the use of the active problem list as ground truth for decision support. EFMI Special Topic Conference on Decision Support Systems and Education (</a:t>
            </a:r>
            <a:r>
              <a:rPr lang="en-US" sz="1200" dirty="0">
                <a:solidFill>
                  <a:schemeClr val="bg1"/>
                </a:solidFill>
                <a:hlinkClick r:id="rId3"/>
              </a:rPr>
              <a:t>EFMI STC-2018</a:t>
            </a:r>
            <a:r>
              <a:rPr lang="en-US" sz="1200" dirty="0">
                <a:solidFill>
                  <a:schemeClr val="bg1"/>
                </a:solidFill>
              </a:rPr>
              <a:t>), Zagreb, </a:t>
            </a:r>
            <a:r>
              <a:rPr lang="en-US" sz="1200" dirty="0" err="1">
                <a:solidFill>
                  <a:schemeClr val="bg1"/>
                </a:solidFill>
              </a:rPr>
              <a:t>Kroatia</a:t>
            </a:r>
            <a:r>
              <a:rPr lang="en-US" sz="1200" dirty="0">
                <a:solidFill>
                  <a:schemeClr val="bg1"/>
                </a:solidFill>
              </a:rPr>
              <a:t>, Oct 14-16, 2018. Stud Health </a:t>
            </a:r>
            <a:r>
              <a:rPr lang="en-US" sz="1200" dirty="0" err="1">
                <a:solidFill>
                  <a:schemeClr val="bg1"/>
                </a:solidFill>
              </a:rPr>
              <a:t>Technol</a:t>
            </a:r>
            <a:r>
              <a:rPr lang="en-US" sz="1200" dirty="0">
                <a:solidFill>
                  <a:schemeClr val="bg1"/>
                </a:solidFill>
              </a:rPr>
              <a:t> Inform. 2018;255:10-14.</a:t>
            </a:r>
          </a:p>
        </p:txBody>
      </p:sp>
    </p:spTree>
    <p:extLst>
      <p:ext uri="{BB962C8B-B14F-4D97-AF65-F5344CB8AC3E}">
        <p14:creationId xmlns:p14="http://schemas.microsoft.com/office/powerpoint/2010/main" val="204492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/ Resolved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1448151"/>
              </p:ext>
            </p:extLst>
          </p:nvPr>
        </p:nvGraphicFramePr>
        <p:xfrm>
          <a:off x="228604" y="1524000"/>
          <a:ext cx="8686798" cy="39174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596">
                  <a:extLst>
                    <a:ext uri="{9D8B030D-6E8A-4147-A177-3AD203B41FA5}">
                      <a16:colId xmlns:a16="http://schemas.microsoft.com/office/drawing/2014/main" val="205802574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66496699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644306624"/>
                    </a:ext>
                  </a:extLst>
                </a:gridCol>
                <a:gridCol w="322979">
                  <a:extLst>
                    <a:ext uri="{9D8B030D-6E8A-4147-A177-3AD203B41FA5}">
                      <a16:colId xmlns:a16="http://schemas.microsoft.com/office/drawing/2014/main" val="3447508439"/>
                    </a:ext>
                  </a:extLst>
                </a:gridCol>
                <a:gridCol w="232635">
                  <a:extLst>
                    <a:ext uri="{9D8B030D-6E8A-4147-A177-3AD203B41FA5}">
                      <a16:colId xmlns:a16="http://schemas.microsoft.com/office/drawing/2014/main" val="1677953098"/>
                    </a:ext>
                  </a:extLst>
                </a:gridCol>
                <a:gridCol w="232635">
                  <a:extLst>
                    <a:ext uri="{9D8B030D-6E8A-4147-A177-3AD203B41FA5}">
                      <a16:colId xmlns:a16="http://schemas.microsoft.com/office/drawing/2014/main" val="1098249785"/>
                    </a:ext>
                  </a:extLst>
                </a:gridCol>
                <a:gridCol w="237922">
                  <a:extLst>
                    <a:ext uri="{9D8B030D-6E8A-4147-A177-3AD203B41FA5}">
                      <a16:colId xmlns:a16="http://schemas.microsoft.com/office/drawing/2014/main" val="753400285"/>
                    </a:ext>
                  </a:extLst>
                </a:gridCol>
                <a:gridCol w="232635">
                  <a:extLst>
                    <a:ext uri="{9D8B030D-6E8A-4147-A177-3AD203B41FA5}">
                      <a16:colId xmlns:a16="http://schemas.microsoft.com/office/drawing/2014/main" val="698113212"/>
                    </a:ext>
                  </a:extLst>
                </a:gridCol>
                <a:gridCol w="211486">
                  <a:extLst>
                    <a:ext uri="{9D8B030D-6E8A-4147-A177-3AD203B41FA5}">
                      <a16:colId xmlns:a16="http://schemas.microsoft.com/office/drawing/2014/main" val="3215881111"/>
                    </a:ext>
                  </a:extLst>
                </a:gridCol>
                <a:gridCol w="237922">
                  <a:extLst>
                    <a:ext uri="{9D8B030D-6E8A-4147-A177-3AD203B41FA5}">
                      <a16:colId xmlns:a16="http://schemas.microsoft.com/office/drawing/2014/main" val="4048026292"/>
                    </a:ext>
                  </a:extLst>
                </a:gridCol>
                <a:gridCol w="274933">
                  <a:extLst>
                    <a:ext uri="{9D8B030D-6E8A-4147-A177-3AD203B41FA5}">
                      <a16:colId xmlns:a16="http://schemas.microsoft.com/office/drawing/2014/main" val="2547831317"/>
                    </a:ext>
                  </a:extLst>
                </a:gridCol>
                <a:gridCol w="222061">
                  <a:extLst>
                    <a:ext uri="{9D8B030D-6E8A-4147-A177-3AD203B41FA5}">
                      <a16:colId xmlns:a16="http://schemas.microsoft.com/office/drawing/2014/main" val="1441693704"/>
                    </a:ext>
                  </a:extLst>
                </a:gridCol>
                <a:gridCol w="274933">
                  <a:extLst>
                    <a:ext uri="{9D8B030D-6E8A-4147-A177-3AD203B41FA5}">
                      <a16:colId xmlns:a16="http://schemas.microsoft.com/office/drawing/2014/main" val="476266067"/>
                    </a:ext>
                  </a:extLst>
                </a:gridCol>
                <a:gridCol w="301369">
                  <a:extLst>
                    <a:ext uri="{9D8B030D-6E8A-4147-A177-3AD203B41FA5}">
                      <a16:colId xmlns:a16="http://schemas.microsoft.com/office/drawing/2014/main" val="1881500719"/>
                    </a:ext>
                  </a:extLst>
                </a:gridCol>
                <a:gridCol w="274933">
                  <a:extLst>
                    <a:ext uri="{9D8B030D-6E8A-4147-A177-3AD203B41FA5}">
                      <a16:colId xmlns:a16="http://schemas.microsoft.com/office/drawing/2014/main" val="3375263692"/>
                    </a:ext>
                  </a:extLst>
                </a:gridCol>
                <a:gridCol w="296357">
                  <a:extLst>
                    <a:ext uri="{9D8B030D-6E8A-4147-A177-3AD203B41FA5}">
                      <a16:colId xmlns:a16="http://schemas.microsoft.com/office/drawing/2014/main" val="1439662322"/>
                    </a:ext>
                  </a:extLst>
                </a:gridCol>
                <a:gridCol w="216498">
                  <a:extLst>
                    <a:ext uri="{9D8B030D-6E8A-4147-A177-3AD203B41FA5}">
                      <a16:colId xmlns:a16="http://schemas.microsoft.com/office/drawing/2014/main" val="2821696061"/>
                    </a:ext>
                  </a:extLst>
                </a:gridCol>
                <a:gridCol w="316902">
                  <a:extLst>
                    <a:ext uri="{9D8B030D-6E8A-4147-A177-3AD203B41FA5}">
                      <a16:colId xmlns:a16="http://schemas.microsoft.com/office/drawing/2014/main" val="463623453"/>
                    </a:ext>
                  </a:extLst>
                </a:gridCol>
                <a:gridCol w="381002">
                  <a:extLst>
                    <a:ext uri="{9D8B030D-6E8A-4147-A177-3AD203B41FA5}">
                      <a16:colId xmlns:a16="http://schemas.microsoft.com/office/drawing/2014/main" val="211498982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12"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smtClean="0">
                          <a:effectLst/>
                        </a:rPr>
                        <a:t>EHR </a:t>
                      </a:r>
                      <a:r>
                        <a:rPr lang="en-US" sz="1600" u="none" strike="noStrike" dirty="0">
                          <a:effectLst/>
                        </a:rPr>
                        <a:t>update </a:t>
                      </a:r>
                      <a:r>
                        <a:rPr lang="en-US" sz="1600" u="none" strike="noStrike" dirty="0" smtClean="0">
                          <a:effectLst/>
                        </a:rPr>
                        <a:t>event</a:t>
                      </a:r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90575475"/>
                  </a:ext>
                </a:extLst>
              </a:tr>
              <a:tr h="6412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err="1">
                          <a:effectLst/>
                        </a:rPr>
                        <a:t>PtID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PrID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Problem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9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10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</a:rPr>
                        <a:t>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650865"/>
                  </a:ext>
                </a:extLst>
              </a:tr>
              <a:tr h="370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B1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effectLst/>
                        </a:rPr>
                        <a:t>Cerumen Impaction In Both Ears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R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69726502"/>
                  </a:ext>
                </a:extLst>
              </a:tr>
              <a:tr h="370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Impacted cerumen of right ear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61776049"/>
                  </a:ext>
                </a:extLst>
              </a:tr>
              <a:tr h="370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B2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Cerumen Impaction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R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R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R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u="none" strike="noStrike" dirty="0" smtClean="0">
                        <a:effectLst/>
                      </a:endParaRPr>
                    </a:p>
                    <a:p>
                      <a:pPr algn="l" fontAlgn="ctr"/>
                      <a:endParaRPr lang="en-U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l" fontAlgn="ctr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7644333"/>
                  </a:ext>
                </a:extLst>
              </a:tr>
              <a:tr h="370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C1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Acute Sinusitis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R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R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R</a:t>
                      </a:r>
                      <a:endParaRPr lang="en-US" sz="1600" b="0" i="0" u="none" strike="noStrike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A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600" u="none" strike="noStrike" dirty="0" smtClean="0">
                        <a:effectLst/>
                      </a:endParaRPr>
                    </a:p>
                    <a:p>
                      <a:pPr algn="l" fontAlgn="ctr"/>
                      <a:endParaRPr lang="en-US" sz="1600" u="none" strike="noStrike" dirty="0" smtClean="0">
                        <a:effectLst/>
                      </a:endParaRPr>
                    </a:p>
                    <a:p>
                      <a:pPr algn="l" fontAlgn="ctr"/>
                      <a:endParaRPr lang="en-US" sz="1600" u="none" strike="noStrike" dirty="0" smtClean="0">
                        <a:effectLst/>
                      </a:endParaRPr>
                    </a:p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44043095"/>
                  </a:ext>
                </a:extLst>
              </a:tr>
              <a:tr h="370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C2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Acute Sinusitis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</a:rPr>
                        <a:t>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R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R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R</a:t>
                      </a:r>
                      <a:endParaRPr lang="en-US" sz="1600" b="0" i="0" u="none" strike="noStrike" dirty="0"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</a:rPr>
                        <a:t>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931633"/>
                  </a:ext>
                </a:extLst>
              </a:tr>
            </a:tbl>
          </a:graphicData>
        </a:graphic>
      </p:graphicFrame>
      <p:sp>
        <p:nvSpPr>
          <p:cNvPr id="6" name="Down Arrow 5"/>
          <p:cNvSpPr/>
          <p:nvPr/>
        </p:nvSpPr>
        <p:spPr>
          <a:xfrm>
            <a:off x="6858000" y="2819400"/>
            <a:ext cx="152400" cy="22745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" y="5505271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b="0" u="sng" dirty="0">
                <a:solidFill>
                  <a:schemeClr val="bg1"/>
                </a:solidFill>
                <a:ea typeface="MS Mincho" panose="02020609040205080304" pitchFamily="49" charset="-128"/>
              </a:rPr>
              <a:t>Legend</a:t>
            </a:r>
            <a:r>
              <a:rPr lang="en-US" sz="1800" b="0" dirty="0">
                <a:solidFill>
                  <a:schemeClr val="bg1"/>
                </a:solidFill>
                <a:ea typeface="MS Mincho" panose="02020609040205080304" pitchFamily="49" charset="-128"/>
              </a:rPr>
              <a:t>: ‘</a:t>
            </a:r>
            <a:r>
              <a:rPr lang="en-US" sz="1800" b="0" dirty="0" err="1">
                <a:solidFill>
                  <a:schemeClr val="bg1"/>
                </a:solidFill>
                <a:ea typeface="MS Mincho" panose="02020609040205080304" pitchFamily="49" charset="-128"/>
              </a:rPr>
              <a:t>PtID</a:t>
            </a:r>
            <a:r>
              <a:rPr lang="en-US" sz="1800" b="0" dirty="0">
                <a:solidFill>
                  <a:schemeClr val="bg1"/>
                </a:solidFill>
                <a:ea typeface="MS Mincho" panose="02020609040205080304" pitchFamily="49" charset="-128"/>
              </a:rPr>
              <a:t>’: patient identifier; ‘</a:t>
            </a:r>
            <a:r>
              <a:rPr lang="en-US" sz="1800" b="0" dirty="0" err="1">
                <a:solidFill>
                  <a:schemeClr val="bg1"/>
                </a:solidFill>
                <a:ea typeface="MS Mincho" panose="02020609040205080304" pitchFamily="49" charset="-128"/>
              </a:rPr>
              <a:t>PrID</a:t>
            </a:r>
            <a:r>
              <a:rPr lang="en-US" sz="1800" b="0" dirty="0">
                <a:solidFill>
                  <a:schemeClr val="bg1"/>
                </a:solidFill>
                <a:ea typeface="MS Mincho" panose="02020609040205080304" pitchFamily="49" charset="-128"/>
              </a:rPr>
              <a:t>’: problem header identifier; ‘N’: Problem header added and marked active; ‘D’: problem documentation added; ‘A’: problem header marked active; ‘R’: problem resolved; Arrow: problem ‘transitioned’ into the problem pointed at by the arrow. Solid background: problem ‘active’. </a:t>
            </a:r>
            <a:endParaRPr 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3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Transitions in two diabetes patients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181600"/>
            <a:ext cx="8686800" cy="1447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1881187"/>
            <a:ext cx="8772525" cy="30956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Ceusters W, </a:t>
            </a:r>
            <a:r>
              <a:rPr lang="en-US" sz="1200" dirty="0" err="1">
                <a:solidFill>
                  <a:schemeClr val="bg1"/>
                </a:solidFill>
              </a:rPr>
              <a:t>Blaisure</a:t>
            </a:r>
            <a:r>
              <a:rPr lang="en-US" sz="1200" dirty="0">
                <a:solidFill>
                  <a:schemeClr val="bg1"/>
                </a:solidFill>
              </a:rPr>
              <a:t> J. Caveats for the use of the active problem list as ground truth for decision support. EFMI Special Topic Conference on Decision Support Systems and Education (</a:t>
            </a:r>
            <a:r>
              <a:rPr lang="en-US" sz="1200" dirty="0">
                <a:solidFill>
                  <a:schemeClr val="bg1"/>
                </a:solidFill>
                <a:hlinkClick r:id="rId3"/>
              </a:rPr>
              <a:t>EFMI STC-2018</a:t>
            </a:r>
            <a:r>
              <a:rPr lang="en-US" sz="1200" dirty="0">
                <a:solidFill>
                  <a:schemeClr val="bg1"/>
                </a:solidFill>
              </a:rPr>
              <a:t>), Zagreb, </a:t>
            </a:r>
            <a:r>
              <a:rPr lang="en-US" sz="1200" dirty="0" err="1">
                <a:solidFill>
                  <a:schemeClr val="bg1"/>
                </a:solidFill>
              </a:rPr>
              <a:t>Kroatia</a:t>
            </a:r>
            <a:r>
              <a:rPr lang="en-US" sz="1200" dirty="0">
                <a:solidFill>
                  <a:schemeClr val="bg1"/>
                </a:solidFill>
              </a:rPr>
              <a:t>, Oct 14-16, 2018. Stud Health </a:t>
            </a:r>
            <a:r>
              <a:rPr lang="en-US" sz="1200" dirty="0" err="1">
                <a:solidFill>
                  <a:schemeClr val="bg1"/>
                </a:solidFill>
              </a:rPr>
              <a:t>Technol</a:t>
            </a:r>
            <a:r>
              <a:rPr lang="en-US" sz="1200" dirty="0">
                <a:solidFill>
                  <a:schemeClr val="bg1"/>
                </a:solidFill>
              </a:rPr>
              <a:t> Inform. 2018;255:10-14.</a:t>
            </a:r>
          </a:p>
        </p:txBody>
      </p:sp>
    </p:spTree>
    <p:extLst>
      <p:ext uri="{BB962C8B-B14F-4D97-AF65-F5344CB8AC3E}">
        <p14:creationId xmlns:p14="http://schemas.microsoft.com/office/powerpoint/2010/main" val="396428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4-Indianapolis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122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45111</TotalTime>
  <Words>2372</Words>
  <Application>Microsoft Office PowerPoint</Application>
  <PresentationFormat>On-screen Show (4:3)</PresentationFormat>
  <Paragraphs>651</Paragraphs>
  <Slides>106</Slides>
  <Notes>4</Notes>
  <HiddenSlides>9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21" baseType="lpstr">
      <vt:lpstr>Batang</vt:lpstr>
      <vt:lpstr>ＭＳ 明朝</vt:lpstr>
      <vt:lpstr>ＭＳ 明朝</vt:lpstr>
      <vt:lpstr>ＭＳ Ｐゴシック</vt:lpstr>
      <vt:lpstr>Arial</vt:lpstr>
      <vt:lpstr>Arial</vt:lpstr>
      <vt:lpstr>Calibri</vt:lpstr>
      <vt:lpstr>Georgia</vt:lpstr>
      <vt:lpstr>Times</vt:lpstr>
      <vt:lpstr>Times New Roman</vt:lpstr>
      <vt:lpstr>Trebuchet MS</vt:lpstr>
      <vt:lpstr>Verdana</vt:lpstr>
      <vt:lpstr>Wingdings</vt:lpstr>
      <vt:lpstr>2014-Indianapolis</vt:lpstr>
      <vt:lpstr>Photo Editor-foto</vt:lpstr>
      <vt:lpstr>Faithfulness of  Electronic Healthcare Record Data:  a Shared Responsibility!  Grand Round of the Department of Biomedical Informatics January 9, 2019 – Buffalo, NY, USA  </vt:lpstr>
      <vt:lpstr>Talk layout</vt:lpstr>
      <vt:lpstr>PowerPoint Presentation</vt:lpstr>
      <vt:lpstr>Pubmed – [EHR] OR [EMR] count (January 3, 2019) </vt:lpstr>
      <vt:lpstr>EHRs: attention to functionality (US)</vt:lpstr>
      <vt:lpstr>EHRs: attention to functionality (US)</vt:lpstr>
      <vt:lpstr>PowerPoint Presentation</vt:lpstr>
      <vt:lpstr>PowerPoint Presentation</vt:lpstr>
      <vt:lpstr>PowerPoint Presentation</vt:lpstr>
      <vt:lpstr>PowerPoint Presentation</vt:lpstr>
      <vt:lpstr>Pubmed – [EHR] OR [EMR] count (January 3, 2019) </vt:lpstr>
      <vt:lpstr>Pubmed – [EHR] OR [EMR] count (January 3, 2019) </vt:lpstr>
      <vt:lpstr>PowerPoint Presentation</vt:lpstr>
      <vt:lpstr>PowerPoint Presentation</vt:lpstr>
      <vt:lpstr>Functionality and Effectiveness</vt:lpstr>
      <vt:lpstr>PowerPoint Presentation</vt:lpstr>
      <vt:lpstr>PowerPoint Presentation</vt:lpstr>
      <vt:lpstr>True or wishful thinking?</vt:lpstr>
      <vt:lpstr>PowerPoint Presentation</vt:lpstr>
      <vt:lpstr>PowerPoint Presentation</vt:lpstr>
      <vt:lpstr>PowerPoint Presentation</vt:lpstr>
      <vt:lpstr>Health status US / OECD</vt:lpstr>
      <vt:lpstr>USA compared to OECD</vt:lpstr>
      <vt:lpstr>PowerPoint Presentation</vt:lpstr>
      <vt:lpstr>True or wishful thinking?</vt:lpstr>
      <vt:lpstr>HEDIS® Quality Measures</vt:lpstr>
      <vt:lpstr>PowerPoint Presentation</vt:lpstr>
      <vt:lpstr>EHR use and patient outcomes</vt:lpstr>
      <vt:lpstr>EHR use and MI outcomes</vt:lpstr>
      <vt:lpstr>EHR and chronic disease management</vt:lpstr>
      <vt:lpstr>Systematic review of 13 studies</vt:lpstr>
      <vt:lpstr>Impact on ICUs</vt:lpstr>
      <vt:lpstr>PowerPoint Presentation</vt:lpstr>
      <vt:lpstr>PowerPoint Presentation</vt:lpstr>
      <vt:lpstr>PowerPoint Presentation</vt:lpstr>
      <vt:lpstr>Importance of optimization of EHR</vt:lpstr>
      <vt:lpstr>Physician satisfaction with EHR</vt:lpstr>
      <vt:lpstr>Physician dissatisfaction with EHR</vt:lpstr>
      <vt:lpstr>% difference EHR use &lt; or &gt; 4 year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EHRs are good for you</vt:lpstr>
      <vt:lpstr>PowerPoint Presentation</vt:lpstr>
      <vt:lpstr>PowerPoint Presentation</vt:lpstr>
      <vt:lpstr>A usability and safety analysis of electronic health records:  a multi-center study.</vt:lpstr>
      <vt:lpstr>PowerPoint Presentation</vt:lpstr>
      <vt:lpstr>PowerPoint Presentation</vt:lpstr>
      <vt:lpstr>PowerPoint Presentation</vt:lpstr>
      <vt:lpstr>Secondary use</vt:lpstr>
      <vt:lpstr>TriNetX data confirm RCT results</vt:lpstr>
      <vt:lpstr>PowerPoint Presentation</vt:lpstr>
      <vt:lpstr>PowerPoint Presentation</vt:lpstr>
      <vt:lpstr>PowerPoint Presentation</vt:lpstr>
      <vt:lpstr>Incidence and prevalence calculations for care planning</vt:lpstr>
      <vt:lpstr>Possible Assumptions for Observable person-time in EHR Databases (OE)</vt:lpstr>
      <vt:lpstr>Design choices for incidence</vt:lpstr>
      <vt:lpstr>Incidence/prevalence design choices from EHR - data</vt:lpstr>
      <vt:lpstr>Effects of different look-back choices</vt:lpstr>
      <vt:lpstr>PowerPoint Presentation</vt:lpstr>
      <vt:lpstr>PowerPoint Presentation</vt:lpstr>
      <vt:lpstr>PowerPoint Presentation</vt:lpstr>
      <vt:lpstr>Feasibility of real-time capture of routine clinical data in the electronic health record: a hospital-based, observational service-evaluation study.  </vt:lpstr>
      <vt:lpstr>Clinical Reasoning  Documentation</vt:lpstr>
      <vt:lpstr>Findings despite few studies (n=23)</vt:lpstr>
      <vt:lpstr>Digging in our own data</vt:lpstr>
      <vt:lpstr>PowerPoint Presentation</vt:lpstr>
      <vt:lpstr>Data aggregation and use</vt:lpstr>
      <vt:lpstr>Data aggregation and use</vt:lpstr>
      <vt:lpstr>Common Data Models for Secondary Use</vt:lpstr>
      <vt:lpstr>CDMs introduce mistakes </vt:lpstr>
      <vt:lpstr>Data aggregation and use</vt:lpstr>
      <vt:lpstr>RO and RT make 4 crucial distinctions</vt:lpstr>
      <vt:lpstr>RO and RT make 4 crucial distinctions</vt:lpstr>
      <vt:lpstr>RO and RT make 4 crucial distinctions</vt:lpstr>
      <vt:lpstr>RO and RT make 4 crucial distinctions</vt:lpstr>
      <vt:lpstr>Research question</vt:lpstr>
      <vt:lpstr>PowerPoint Presentation</vt:lpstr>
      <vt:lpstr>L. Weed.         Medical records that guide and teach.  New England Journal of Medicine 278 (1968), 593-600.</vt:lpstr>
      <vt:lpstr>PowerPoint Presentation</vt:lpstr>
      <vt:lpstr>PowerPoint Presentation</vt:lpstr>
      <vt:lpstr>PowerPoint Presentation</vt:lpstr>
      <vt:lpstr>Transitioning a problem</vt:lpstr>
      <vt:lpstr>Problems Encounters Episodes</vt:lpstr>
      <vt:lpstr>Methodology</vt:lpstr>
      <vt:lpstr>Results</vt:lpstr>
      <vt:lpstr>Change count distributions</vt:lpstr>
      <vt:lpstr>Problem status changes</vt:lpstr>
      <vt:lpstr>Active / Resolved</vt:lpstr>
      <vt:lpstr>Transitions in two diabetes patients</vt:lpstr>
      <vt:lpstr>PowerPoint Presentation</vt:lpstr>
      <vt:lpstr>PowerPoint Presentation</vt:lpstr>
      <vt:lpstr>Future work: towards an OGMS-based Referent Tracking Interpretation</vt:lpstr>
      <vt:lpstr>Conclusions of this analysis</vt:lpstr>
      <vt:lpstr>Wish list for BMI?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seannos</dc:creator>
  <cp:lastModifiedBy>MEDINFO2019 Reviewer</cp:lastModifiedBy>
  <cp:revision>1374</cp:revision>
  <dcterms:created xsi:type="dcterms:W3CDTF">1601-01-01T00:00:00Z</dcterms:created>
  <dcterms:modified xsi:type="dcterms:W3CDTF">2019-01-09T17:30:46Z</dcterms:modified>
</cp:coreProperties>
</file>