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33"/>
  </p:notesMasterIdLst>
  <p:sldIdLst>
    <p:sldId id="1421" r:id="rId2"/>
    <p:sldId id="1422" r:id="rId3"/>
    <p:sldId id="1453" r:id="rId4"/>
    <p:sldId id="1428" r:id="rId5"/>
    <p:sldId id="1429" r:id="rId6"/>
    <p:sldId id="1424" r:id="rId7"/>
    <p:sldId id="1427" r:id="rId8"/>
    <p:sldId id="1448" r:id="rId9"/>
    <p:sldId id="1425" r:id="rId10"/>
    <p:sldId id="1449" r:id="rId11"/>
    <p:sldId id="1450" r:id="rId12"/>
    <p:sldId id="1452" r:id="rId13"/>
    <p:sldId id="1451" r:id="rId14"/>
    <p:sldId id="1459" r:id="rId15"/>
    <p:sldId id="1431" r:id="rId16"/>
    <p:sldId id="1432" r:id="rId17"/>
    <p:sldId id="1436" r:id="rId18"/>
    <p:sldId id="1437" r:id="rId19"/>
    <p:sldId id="1438" r:id="rId20"/>
    <p:sldId id="1439" r:id="rId21"/>
    <p:sldId id="1435" r:id="rId22"/>
    <p:sldId id="1457" r:id="rId23"/>
    <p:sldId id="1458" r:id="rId24"/>
    <p:sldId id="1441" r:id="rId25"/>
    <p:sldId id="1442" r:id="rId26"/>
    <p:sldId id="1455" r:id="rId27"/>
    <p:sldId id="1440" r:id="rId28"/>
    <p:sldId id="1443" r:id="rId29"/>
    <p:sldId id="1444" r:id="rId30"/>
    <p:sldId id="1456" r:id="rId31"/>
    <p:sldId id="1460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FE115"/>
    <a:srgbClr val="A2CCE8"/>
    <a:srgbClr val="16165D"/>
    <a:srgbClr val="FF6600"/>
    <a:srgbClr val="AAE600"/>
    <a:srgbClr val="0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564" autoAdjust="0"/>
    <p:restoredTop sz="96310" autoAdjust="0"/>
  </p:normalViewPr>
  <p:slideViewPr>
    <p:cSldViewPr>
      <p:cViewPr varScale="1">
        <p:scale>
          <a:sx n="109" d="100"/>
          <a:sy n="109" d="100"/>
        </p:scale>
        <p:origin x="7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33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1"/>
              </a:buClr>
              <a:buFont typeface="Arial" panose="020B0604020202020204" pitchFamily="34" charset="0"/>
              <a:buChar char="•"/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1"/>
              </a:buClr>
              <a:buFont typeface="Arial" panose="020B0604020202020204" pitchFamily="34" charset="0"/>
              <a:buChar char="•"/>
              <a:defRPr sz="2800" b="0" i="0"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4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4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D7KmilcfdAhWmm-AKHVMcA6AQjRx6BAgBEAU&amp;url=https://www.thelancet.com/journals/lancet/article/PIIS0140-6736(17)31911-6/fulltext&amp;psig=AOvVaw0FDRAMzLcsWgnFvkw37Wrb&amp;ust=153744979276426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2954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000" dirty="0"/>
              <a:t>EFMI Special Topic Conference 2018</a:t>
            </a:r>
            <a:br>
              <a:rPr lang="en-US" sz="2000" dirty="0"/>
            </a:br>
            <a:r>
              <a:rPr lang="en-US" sz="1800" dirty="0"/>
              <a:t>Decision Support Systems and Education </a:t>
            </a:r>
            <a:r>
              <a:rPr lang="en-US" sz="1800" dirty="0" smtClean="0"/>
              <a:t>– Help </a:t>
            </a:r>
            <a:r>
              <a:rPr lang="en-US" sz="1800" dirty="0"/>
              <a:t>and Support in Healthcare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October 14-16, </a:t>
            </a:r>
            <a:r>
              <a:rPr lang="en-US" sz="2000" dirty="0"/>
              <a:t>2018,  </a:t>
            </a:r>
            <a:r>
              <a:rPr lang="en-US" sz="2000" dirty="0" smtClean="0"/>
              <a:t>Zagreb, Croatia.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dirty="0" smtClean="0"/>
              <a:t>Caveats </a:t>
            </a:r>
            <a:r>
              <a:rPr lang="en-US" sz="4000" dirty="0"/>
              <a:t>for the use of the active problem list as ground truth for decision </a:t>
            </a:r>
            <a:r>
              <a:rPr lang="en-US" sz="4000" dirty="0" smtClean="0"/>
              <a:t>support.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>
                <a:cs typeface="Arial" panose="020B0604020202020204" pitchFamily="34" charset="0"/>
              </a:rPr>
              <a:t/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GB" sz="1400" dirty="0">
                <a:cs typeface="Arial" panose="020B0604020202020204" pitchFamily="34" charset="0"/>
              </a:rPr>
              <a:t/>
            </a:r>
            <a:br>
              <a:rPr lang="en-GB" sz="1400" dirty="0">
                <a:cs typeface="Arial" panose="020B0604020202020204" pitchFamily="34" charset="0"/>
              </a:rPr>
            </a:b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953000"/>
            <a:ext cx="9144000" cy="1676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000" b="1" dirty="0" smtClean="0">
                <a:ea typeface="ＭＳ 明朝" panose="02020609040205080304" pitchFamily="49" charset="-128"/>
              </a:rPr>
              <a:t>Werner CEUSTERS</a:t>
            </a:r>
            <a:r>
              <a:rPr lang="en-GB" altLang="ja-JP" sz="2000" b="1" baseline="30000" dirty="0" smtClean="0">
                <a:ea typeface="ＭＳ 明朝" panose="02020609040205080304" pitchFamily="49" charset="-128"/>
              </a:rPr>
              <a:t>1,2,3</a:t>
            </a:r>
            <a:r>
              <a:rPr lang="en-GB" altLang="ja-JP" sz="2000" b="1" dirty="0" smtClean="0">
                <a:ea typeface="ＭＳ 明朝" panose="02020609040205080304" pitchFamily="49" charset="-128"/>
              </a:rPr>
              <a:t> and Jonathan BLAISURE</a:t>
            </a:r>
            <a:r>
              <a:rPr lang="en-GB" altLang="ja-JP" sz="2000" b="1" baseline="30000" dirty="0" smtClean="0">
                <a:ea typeface="ＭＳ 明朝" panose="02020609040205080304" pitchFamily="49" charset="-128"/>
              </a:rPr>
              <a:t>1,3</a:t>
            </a:r>
          </a:p>
          <a:p>
            <a:pPr defTabSz="566738">
              <a:lnSpc>
                <a:spcPct val="80000"/>
              </a:lnSpc>
            </a:pPr>
            <a:endParaRPr lang="en-US" altLang="ja-JP" sz="1400" i="1" baseline="30000" dirty="0" smtClean="0">
              <a:ea typeface="ＭＳ 明朝" panose="02020609040205080304" pitchFamily="49" charset="-128"/>
            </a:endParaRPr>
          </a:p>
          <a:p>
            <a:pPr defTabSz="566738"/>
            <a:r>
              <a:rPr lang="en-GB" sz="1400" i="1" baseline="30000" dirty="0" smtClean="0"/>
              <a:t>1</a:t>
            </a:r>
            <a:r>
              <a:rPr lang="en-GB" sz="1400" i="1" dirty="0" smtClean="0"/>
              <a:t> Department </a:t>
            </a:r>
            <a:r>
              <a:rPr lang="en-GB" sz="1400" i="1" dirty="0"/>
              <a:t>of </a:t>
            </a:r>
            <a:r>
              <a:rPr lang="en-GB" sz="1400" i="1" dirty="0" smtClean="0"/>
              <a:t>Biomedical Informatics, University at Buffalo, USA</a:t>
            </a:r>
          </a:p>
          <a:p>
            <a:pPr defTabSz="566738"/>
            <a:r>
              <a:rPr lang="en-GB" sz="1400" i="1" baseline="30000" dirty="0" smtClean="0"/>
              <a:t>2</a:t>
            </a:r>
            <a:r>
              <a:rPr lang="en-GB" sz="1400" i="1" dirty="0" smtClean="0"/>
              <a:t> Department </a:t>
            </a:r>
            <a:r>
              <a:rPr lang="en-GB" sz="1400" i="1" dirty="0"/>
              <a:t>of Psychiatry</a:t>
            </a:r>
            <a:r>
              <a:rPr lang="en-GB" sz="1400" i="1" dirty="0" smtClean="0"/>
              <a:t>, University at Buffalo, USA</a:t>
            </a:r>
          </a:p>
          <a:p>
            <a:pPr defTabSz="566738"/>
            <a:r>
              <a:rPr lang="en-GB" sz="1400" i="1" baseline="30000" dirty="0" smtClean="0"/>
              <a:t>3 </a:t>
            </a:r>
            <a:r>
              <a:rPr lang="en-GB" sz="1400" i="1" dirty="0" smtClean="0"/>
              <a:t>Institute for Healthcare Informatics, University at Buffalo, USA</a:t>
            </a:r>
            <a:endParaRPr lang="en-GB" sz="1400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79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 and RT make 4 crucial distinctions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541">
            <a:off x="990600" y="2828212"/>
            <a:ext cx="7391400" cy="5257800"/>
          </a:xfrm>
          <a:prstGeom prst="rect">
            <a:avLst/>
          </a:prstGeom>
          <a:scene3d>
            <a:camera prst="isometricOffAxis1Top">
              <a:rot lat="18039287" lon="19427687" rev="1714409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474">
            <a:off x="1000125" y="-23453"/>
            <a:ext cx="7143750" cy="534828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1790700" cy="1790700"/>
          </a:xfrm>
          <a:scene3d>
            <a:camera prst="perspectiveRelaxedModerately">
              <a:rot lat="17990630" lon="0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88" y="1741053"/>
            <a:ext cx="977732" cy="1747837"/>
          </a:xfrm>
          <a:prstGeom prst="rect">
            <a:avLst/>
          </a:prstGeom>
          <a:scene3d>
            <a:camera prst="orthographicFront">
              <a:rot lat="20099994" lon="0" rev="0"/>
            </a:camera>
            <a:lightRig rig="threePt" dir="t"/>
          </a:scene3d>
        </p:spPr>
      </p:pic>
      <p:grpSp>
        <p:nvGrpSpPr>
          <p:cNvPr id="9" name="Group 8"/>
          <p:cNvGrpSpPr/>
          <p:nvPr/>
        </p:nvGrpSpPr>
        <p:grpSpPr>
          <a:xfrm>
            <a:off x="228600" y="2607027"/>
            <a:ext cx="5936168" cy="1583973"/>
            <a:chOff x="228600" y="2607027"/>
            <a:chExt cx="5936168" cy="1583973"/>
          </a:xfrm>
        </p:grpSpPr>
        <p:sp>
          <p:nvSpPr>
            <p:cNvPr id="14" name="Oval 13"/>
            <p:cNvSpPr/>
            <p:nvPr/>
          </p:nvSpPr>
          <p:spPr bwMode="auto">
            <a:xfrm>
              <a:off x="228600" y="32766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46710" y="2607027"/>
              <a:ext cx="5818058" cy="1583973"/>
              <a:chOff x="346710" y="2607027"/>
              <a:chExt cx="5818058" cy="1583973"/>
            </a:xfrm>
          </p:grpSpPr>
          <p:sp>
            <p:nvSpPr>
              <p:cNvPr id="12" name="Up-Down Arrow 11"/>
              <p:cNvSpPr/>
              <p:nvPr/>
            </p:nvSpPr>
            <p:spPr bwMode="auto">
              <a:xfrm>
                <a:off x="836682" y="2607027"/>
                <a:ext cx="382518" cy="1583973"/>
              </a:xfrm>
              <a:prstGeom prst="up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6710" y="3276600"/>
                <a:ext cx="3898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77954" y="3515389"/>
                <a:ext cx="4986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Reality </a:t>
                </a:r>
                <a:r>
                  <a:rPr lang="en-US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 representation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85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 and RT make 4 crucial distinctions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541">
            <a:off x="990600" y="2828212"/>
            <a:ext cx="7391400" cy="5257800"/>
          </a:xfrm>
          <a:prstGeom prst="rect">
            <a:avLst/>
          </a:prstGeom>
          <a:scene3d>
            <a:camera prst="isometricOffAxis1Top">
              <a:rot lat="18039287" lon="19427687" rev="1714409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474">
            <a:off x="1000125" y="-23453"/>
            <a:ext cx="7143750" cy="534828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1790700" cy="1790700"/>
          </a:xfrm>
          <a:scene3d>
            <a:camera prst="perspectiveRelaxedModerately">
              <a:rot lat="17990630" lon="0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88" y="1741053"/>
            <a:ext cx="977732" cy="1747837"/>
          </a:xfrm>
          <a:prstGeom prst="rect">
            <a:avLst/>
          </a:prstGeom>
          <a:scene3d>
            <a:camera prst="orthographicFront">
              <a:rot lat="20099994" lon="0" rev="0"/>
            </a:camera>
            <a:lightRig rig="threePt" dir="t"/>
          </a:scene3d>
        </p:spPr>
      </p:pic>
      <p:sp>
        <p:nvSpPr>
          <p:cNvPr id="19" name="Parallelogram 18"/>
          <p:cNvSpPr/>
          <p:nvPr/>
        </p:nvSpPr>
        <p:spPr bwMode="auto">
          <a:xfrm flipH="1">
            <a:off x="2438400" y="4627526"/>
            <a:ext cx="5715000" cy="762000"/>
          </a:xfrm>
          <a:prstGeom prst="parallelogram">
            <a:avLst>
              <a:gd name="adj" fmla="val 66798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9469" y="1644162"/>
            <a:ext cx="8932567" cy="5029200"/>
            <a:chOff x="149469" y="1644162"/>
            <a:chExt cx="8932567" cy="5029200"/>
          </a:xfrm>
        </p:grpSpPr>
        <p:sp>
          <p:nvSpPr>
            <p:cNvPr id="6" name="Freeform 5"/>
            <p:cNvSpPr/>
            <p:nvPr/>
          </p:nvSpPr>
          <p:spPr bwMode="auto">
            <a:xfrm>
              <a:off x="149469" y="1644162"/>
              <a:ext cx="8897816" cy="5029200"/>
            </a:xfrm>
            <a:custGeom>
              <a:avLst/>
              <a:gdLst>
                <a:gd name="connsiteX0" fmla="*/ 26377 w 8897816"/>
                <a:gd name="connsiteY0" fmla="*/ 0 h 5029200"/>
                <a:gd name="connsiteX1" fmla="*/ 6778869 w 8897816"/>
                <a:gd name="connsiteY1" fmla="*/ 17584 h 5029200"/>
                <a:gd name="connsiteX2" fmla="*/ 8827477 w 8897816"/>
                <a:gd name="connsiteY2" fmla="*/ 1943100 h 5029200"/>
                <a:gd name="connsiteX3" fmla="*/ 8897816 w 8897816"/>
                <a:gd name="connsiteY3" fmla="*/ 5029200 h 5029200"/>
                <a:gd name="connsiteX4" fmla="*/ 1556239 w 8897816"/>
                <a:gd name="connsiteY4" fmla="*/ 5002823 h 5029200"/>
                <a:gd name="connsiteX5" fmla="*/ 0 w 8897816"/>
                <a:gd name="connsiteY5" fmla="*/ 2558561 h 5029200"/>
                <a:gd name="connsiteX6" fmla="*/ 26377 w 8897816"/>
                <a:gd name="connsiteY6" fmla="*/ 0 h 502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7816" h="5029200">
                  <a:moveTo>
                    <a:pt x="26377" y="0"/>
                  </a:moveTo>
                  <a:lnTo>
                    <a:pt x="6778869" y="17584"/>
                  </a:lnTo>
                  <a:lnTo>
                    <a:pt x="8827477" y="1943100"/>
                  </a:lnTo>
                  <a:lnTo>
                    <a:pt x="8897816" y="5029200"/>
                  </a:lnTo>
                  <a:lnTo>
                    <a:pt x="1556239" y="5002823"/>
                  </a:lnTo>
                  <a:lnTo>
                    <a:pt x="0" y="2558561"/>
                  </a:lnTo>
                  <a:lnTo>
                    <a:pt x="26377" y="0"/>
                  </a:lnTo>
                  <a:close/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7" name="Up-Down Arrow 16"/>
            <p:cNvSpPr/>
            <p:nvPr/>
          </p:nvSpPr>
          <p:spPr bwMode="auto">
            <a:xfrm rot="3362887">
              <a:off x="8098791" y="3372111"/>
              <a:ext cx="382518" cy="1583973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28688" y="3544499"/>
              <a:ext cx="48510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Ontology </a:t>
              </a:r>
              <a:r>
                <a:rPr lang="en-US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 </a:t>
              </a:r>
              <a:r>
                <a:rPr lang="en-US" i="1" dirty="0">
                  <a:solidFill>
                    <a:schemeClr val="bg1"/>
                  </a:solidFill>
                  <a:sym typeface="Wingdings" panose="05000000000000000000" pitchFamily="2" charset="2"/>
                </a:rPr>
                <a:t>a</a:t>
              </a:r>
              <a:r>
                <a:rPr lang="en-US" i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n</a:t>
              </a:r>
              <a:r>
                <a:rPr lang="en-US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 ontology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234389" y="4322726"/>
              <a:ext cx="609600" cy="609600"/>
              <a:chOff x="1296813" y="3159930"/>
              <a:chExt cx="609600" cy="609600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296813" y="3159930"/>
                <a:ext cx="609600" cy="609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19442" y="3172342"/>
                <a:ext cx="3898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4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 and RT make 4 crucial distinctions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541">
            <a:off x="990600" y="2828212"/>
            <a:ext cx="7391400" cy="5257800"/>
          </a:xfrm>
          <a:prstGeom prst="rect">
            <a:avLst/>
          </a:prstGeom>
          <a:scene3d>
            <a:camera prst="isometricOffAxis1Top">
              <a:rot lat="18039287" lon="19427687" rev="1714409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474">
            <a:off x="1000125" y="-23453"/>
            <a:ext cx="7143750" cy="534828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1790700" cy="1790700"/>
          </a:xfrm>
          <a:scene3d>
            <a:camera prst="perspectiveRelaxedModerately">
              <a:rot lat="17990630" lon="0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88" y="1741053"/>
            <a:ext cx="977732" cy="1747837"/>
          </a:xfrm>
          <a:prstGeom prst="rect">
            <a:avLst/>
          </a:prstGeom>
          <a:scene3d>
            <a:camera prst="orthographicFront">
              <a:rot lat="20099994" lon="0" rev="0"/>
            </a:camera>
            <a:lightRig rig="threePt" dir="t"/>
          </a:scene3d>
        </p:spPr>
      </p:pic>
      <p:sp>
        <p:nvSpPr>
          <p:cNvPr id="22" name="Up-Down Arrow 21"/>
          <p:cNvSpPr/>
          <p:nvPr/>
        </p:nvSpPr>
        <p:spPr bwMode="auto">
          <a:xfrm rot="8749735">
            <a:off x="1778129" y="5029545"/>
            <a:ext cx="382518" cy="1441375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153454" y="5222811"/>
            <a:ext cx="609600" cy="609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6675" y="5232833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 and RT make 4 crucial distinctions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541">
            <a:off x="990600" y="2828212"/>
            <a:ext cx="7391400" cy="5257800"/>
          </a:xfrm>
          <a:prstGeom prst="rect">
            <a:avLst/>
          </a:prstGeom>
          <a:scene3d>
            <a:camera prst="isometricOffAxis1Top">
              <a:rot lat="18039287" lon="19427687" rev="1714409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474">
            <a:off x="1000125" y="-23453"/>
            <a:ext cx="7143750" cy="534828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1790700" cy="1790700"/>
          </a:xfrm>
          <a:scene3d>
            <a:camera prst="perspectiveRelaxedModerately">
              <a:rot lat="17990630" lon="0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88" y="1741053"/>
            <a:ext cx="977732" cy="1747837"/>
          </a:xfrm>
          <a:prstGeom prst="rect">
            <a:avLst/>
          </a:prstGeom>
          <a:scene3d>
            <a:camera prst="orthographicFront">
              <a:rot lat="20099994" lon="0" rev="0"/>
            </a:camera>
            <a:lightRig rig="threePt" dir="t"/>
          </a:scene3d>
        </p:spPr>
      </p:pic>
      <p:grpSp>
        <p:nvGrpSpPr>
          <p:cNvPr id="3" name="Group 2"/>
          <p:cNvGrpSpPr/>
          <p:nvPr/>
        </p:nvGrpSpPr>
        <p:grpSpPr>
          <a:xfrm>
            <a:off x="4648200" y="3665725"/>
            <a:ext cx="609600" cy="619944"/>
            <a:chOff x="2153454" y="5212467"/>
            <a:chExt cx="609600" cy="619944"/>
          </a:xfrm>
        </p:grpSpPr>
        <p:sp>
          <p:nvSpPr>
            <p:cNvPr id="23" name="Oval 22"/>
            <p:cNvSpPr/>
            <p:nvPr/>
          </p:nvSpPr>
          <p:spPr bwMode="auto">
            <a:xfrm>
              <a:off x="2153454" y="5222811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54536" y="5212467"/>
              <a:ext cx="3898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25" name="Up-Down Arrow 24"/>
          <p:cNvSpPr/>
          <p:nvPr/>
        </p:nvSpPr>
        <p:spPr bwMode="auto">
          <a:xfrm rot="5400000">
            <a:off x="4758528" y="4019940"/>
            <a:ext cx="382518" cy="907975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these principles be applied </a:t>
            </a:r>
            <a:r>
              <a:rPr lang="en-US" dirty="0"/>
              <a:t>to </a:t>
            </a:r>
            <a:r>
              <a:rPr lang="en-US" dirty="0" smtClean="0"/>
              <a:t>assess the </a:t>
            </a:r>
            <a:r>
              <a:rPr lang="en-US" dirty="0"/>
              <a:t>extent to which the transactions registered in the EHR’s database resulting from managing the problem list provide insight </a:t>
            </a:r>
            <a:r>
              <a:rPr lang="en-US" dirty="0" smtClean="0"/>
              <a:t>in:</a:t>
            </a:r>
          </a:p>
          <a:p>
            <a:pPr marL="0" indent="0"/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adequacy of the clinical user interface </a:t>
            </a:r>
            <a:r>
              <a:rPr lang="en-US" dirty="0" smtClean="0"/>
              <a:t>to capture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the clinician </a:t>
            </a:r>
            <a:r>
              <a:rPr lang="en-US" dirty="0" smtClean="0"/>
              <a:t>had </a:t>
            </a:r>
            <a:r>
              <a:rPr lang="en-US" dirty="0"/>
              <a:t>in mind, </a:t>
            </a:r>
            <a:r>
              <a:rPr lang="en-US" dirty="0" smtClean="0"/>
              <a:t>with the goal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reconstruct the clinical reality of the </a:t>
            </a:r>
            <a:r>
              <a:rPr lang="en-US" dirty="0" smtClean="0"/>
              <a:t>patient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58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20250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410200"/>
            <a:ext cx="9120251" cy="106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50" y="6553200"/>
            <a:ext cx="9120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https://www.cms.gov/Regulations-and-Guidance/Legislation/EHRIncentivePrograms/downloads/3_Maintain_Problem_ListEP.pdf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962400" y="3733800"/>
            <a:ext cx="3657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762000"/>
            <a:ext cx="2209799" cy="762000"/>
          </a:xfrm>
        </p:spPr>
        <p:txBody>
          <a:bodyPr/>
          <a:lstStyle/>
          <a:p>
            <a:r>
              <a:rPr lang="en-US" sz="2000" dirty="0" smtClean="0"/>
              <a:t>L</a:t>
            </a:r>
            <a:r>
              <a:rPr lang="en-US" sz="2000" dirty="0"/>
              <a:t>. Weed.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Medical </a:t>
            </a:r>
            <a:r>
              <a:rPr lang="en-US" sz="2000" dirty="0"/>
              <a:t>records that guide and teach.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New </a:t>
            </a:r>
            <a:r>
              <a:rPr lang="en-US" sz="2000" dirty="0"/>
              <a:t>England Journal of Medicine </a:t>
            </a:r>
            <a:r>
              <a:rPr lang="en-US" sz="2000" dirty="0" smtClean="0"/>
              <a:t>278 </a:t>
            </a:r>
            <a:r>
              <a:rPr lang="en-US" sz="2000" dirty="0"/>
              <a:t>(1968), 593-600.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9600"/>
            <a:ext cx="6481482" cy="6248400"/>
          </a:xfrm>
          <a:prstGeom prst="rect">
            <a:avLst/>
          </a:prstGeom>
        </p:spPr>
      </p:pic>
      <p:pic>
        <p:nvPicPr>
          <p:cNvPr id="358406" name="Picture 6" descr="Image result for lawrence we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6" y="1219200"/>
            <a:ext cx="1597025" cy="16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200" y="5557986"/>
            <a:ext cx="6759539" cy="1300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" y="575460"/>
            <a:ext cx="6530939" cy="6235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575460"/>
            <a:ext cx="2575119" cy="483012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267199" y="3505200"/>
            <a:ext cx="4816282" cy="3267808"/>
            <a:chOff x="4267199" y="3505200"/>
            <a:chExt cx="4816282" cy="3267808"/>
          </a:xfrm>
        </p:grpSpPr>
        <p:sp>
          <p:nvSpPr>
            <p:cNvPr id="4" name="Rectangle 3"/>
            <p:cNvSpPr/>
            <p:nvPr/>
          </p:nvSpPr>
          <p:spPr bwMode="auto">
            <a:xfrm>
              <a:off x="4267200" y="3505200"/>
              <a:ext cx="1219200" cy="2286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67200" y="4038600"/>
              <a:ext cx="1219200" cy="2286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267199" y="5181600"/>
              <a:ext cx="2073081" cy="12954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267200" y="6544408"/>
              <a:ext cx="2743200" cy="2286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010400" y="5477608"/>
              <a:ext cx="2073081" cy="12954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78587" y="3217728"/>
            <a:ext cx="3489213" cy="2259880"/>
            <a:chOff x="5578587" y="3217728"/>
            <a:chExt cx="3489213" cy="22598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4298" y="3217728"/>
              <a:ext cx="2813502" cy="1614487"/>
            </a:xfrm>
            <a:prstGeom prst="rect">
              <a:avLst/>
            </a:prstGeom>
          </p:spPr>
        </p:pic>
        <p:sp>
          <p:nvSpPr>
            <p:cNvPr id="16" name="Down Arrow 15"/>
            <p:cNvSpPr/>
            <p:nvPr/>
          </p:nvSpPr>
          <p:spPr bwMode="auto">
            <a:xfrm>
              <a:off x="8046940" y="4832215"/>
              <a:ext cx="182660" cy="645393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 rot="3000000">
              <a:off x="5948661" y="4634031"/>
              <a:ext cx="182660" cy="645393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 rot="4380000">
              <a:off x="5863975" y="4264139"/>
              <a:ext cx="180894" cy="75167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 rot="5400000">
              <a:off x="5834373" y="3853173"/>
              <a:ext cx="182660" cy="645393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0" name="Down Arrow 19"/>
            <p:cNvSpPr/>
            <p:nvPr/>
          </p:nvSpPr>
          <p:spPr bwMode="auto">
            <a:xfrm rot="5400000">
              <a:off x="5834373" y="3319773"/>
              <a:ext cx="182660" cy="645393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8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775"/>
            <a:ext cx="9144000" cy="62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8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3" y="1371600"/>
            <a:ext cx="9127307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31861"/>
            <a:ext cx="8686800" cy="762000"/>
          </a:xfrm>
        </p:spPr>
        <p:txBody>
          <a:bodyPr/>
          <a:lstStyle/>
          <a:p>
            <a:r>
              <a:rPr lang="en-US" dirty="0" smtClean="0"/>
              <a:t>Transitioning a problem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5693" y="3892810"/>
            <a:ext cx="7522630" cy="29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44" y="3810000"/>
            <a:ext cx="3124200" cy="762000"/>
          </a:xfrm>
        </p:spPr>
        <p:txBody>
          <a:bodyPr/>
          <a:lstStyle/>
          <a:p>
            <a:r>
              <a:rPr lang="en-US" dirty="0" smtClean="0"/>
              <a:t>Problems</a:t>
            </a:r>
            <a:br>
              <a:rPr lang="en-US" dirty="0" smtClean="0"/>
            </a:br>
            <a:r>
              <a:rPr lang="en-US" dirty="0" smtClean="0"/>
              <a:t>Encounters</a:t>
            </a:r>
            <a:br>
              <a:rPr lang="en-US" dirty="0" smtClean="0"/>
            </a:br>
            <a:r>
              <a:rPr lang="en-US" dirty="0" smtClean="0"/>
              <a:t>Episodes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083"/>
            <a:ext cx="5034992" cy="3105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85083"/>
            <a:ext cx="4191000" cy="3148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8550" y="3702977"/>
            <a:ext cx="5505450" cy="31482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9134" y="5751493"/>
            <a:ext cx="3170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Salmon P, Rappaport A, Bainbridge M, Hayes G, Williams J. Taking the problem oriented medical record forward. </a:t>
            </a:r>
            <a:r>
              <a:rPr lang="en-US" sz="1400" b="0" dirty="0" err="1">
                <a:solidFill>
                  <a:schemeClr val="bg1"/>
                </a:solidFill>
              </a:rPr>
              <a:t>Proc</a:t>
            </a:r>
            <a:r>
              <a:rPr lang="en-US" sz="1400" b="0" dirty="0">
                <a:solidFill>
                  <a:schemeClr val="bg1"/>
                </a:solidFill>
              </a:rPr>
              <a:t> AMIA </a:t>
            </a:r>
            <a:r>
              <a:rPr lang="en-US" sz="1400" b="0" dirty="0" err="1">
                <a:solidFill>
                  <a:schemeClr val="bg1"/>
                </a:solidFill>
              </a:rPr>
              <a:t>Annu</a:t>
            </a:r>
            <a:r>
              <a:rPr lang="en-US" sz="1400" b="0" dirty="0">
                <a:solidFill>
                  <a:schemeClr val="bg1"/>
                </a:solidFill>
              </a:rPr>
              <a:t> Fall </a:t>
            </a:r>
            <a:r>
              <a:rPr lang="en-US" sz="1400" b="0" dirty="0" err="1">
                <a:solidFill>
                  <a:schemeClr val="bg1"/>
                </a:solidFill>
              </a:rPr>
              <a:t>Symp</a:t>
            </a:r>
            <a:r>
              <a:rPr lang="en-US" sz="1400" b="0" dirty="0">
                <a:solidFill>
                  <a:schemeClr val="bg1"/>
                </a:solidFill>
              </a:rPr>
              <a:t>. 1996:463-7.</a:t>
            </a:r>
          </a:p>
        </p:txBody>
      </p:sp>
    </p:spTree>
    <p:extLst>
      <p:ext uri="{BB962C8B-B14F-4D97-AF65-F5344CB8AC3E}">
        <p14:creationId xmlns:p14="http://schemas.microsoft.com/office/powerpoint/2010/main" val="12808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8" name="Flowchart: Data 7"/>
          <p:cNvSpPr/>
          <p:nvPr/>
        </p:nvSpPr>
        <p:spPr bwMode="auto">
          <a:xfrm>
            <a:off x="304800" y="3048000"/>
            <a:ext cx="2057400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Problem</a:t>
            </a:r>
          </a:p>
          <a:p>
            <a:pPr marL="0" marR="0" indent="0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tx1"/>
                </a:solidFill>
                <a:latin typeface="Times" pitchFamily="122" charset="0"/>
              </a:rPr>
              <a:t>Header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Flowchart: Data 8"/>
          <p:cNvSpPr/>
          <p:nvPr/>
        </p:nvSpPr>
        <p:spPr bwMode="auto">
          <a:xfrm>
            <a:off x="1524000" y="1631576"/>
            <a:ext cx="2057400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Problem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tx1"/>
                </a:solidFill>
                <a:latin typeface="Times" pitchFamily="122" charset="0"/>
              </a:rPr>
              <a:t>Type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Flowchart: Data 9"/>
          <p:cNvSpPr/>
          <p:nvPr/>
        </p:nvSpPr>
        <p:spPr bwMode="auto">
          <a:xfrm>
            <a:off x="6024280" y="1631576"/>
            <a:ext cx="2196353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Problem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tx1"/>
                </a:solidFill>
                <a:latin typeface="Times" pitchFamily="122" charset="0"/>
              </a:rPr>
              <a:t>Category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Flowchart: Data 10"/>
          <p:cNvSpPr/>
          <p:nvPr/>
        </p:nvSpPr>
        <p:spPr bwMode="auto">
          <a:xfrm>
            <a:off x="3749040" y="1638300"/>
            <a:ext cx="2196353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Problem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tx1"/>
                </a:solidFill>
                <a:latin typeface="Times" pitchFamily="122" charset="0"/>
              </a:rPr>
              <a:t>Status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Flowchart: Data 11"/>
          <p:cNvSpPr/>
          <p:nvPr/>
        </p:nvSpPr>
        <p:spPr bwMode="auto">
          <a:xfrm>
            <a:off x="5195047" y="4495800"/>
            <a:ext cx="2196353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Patient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Flowchart: Data 12"/>
          <p:cNvSpPr/>
          <p:nvPr/>
        </p:nvSpPr>
        <p:spPr bwMode="auto">
          <a:xfrm>
            <a:off x="762000" y="4495800"/>
            <a:ext cx="2438400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Transition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Flowchart: Data 13"/>
          <p:cNvSpPr/>
          <p:nvPr/>
        </p:nvSpPr>
        <p:spPr bwMode="auto">
          <a:xfrm>
            <a:off x="6477000" y="3048000"/>
            <a:ext cx="2438400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Encounter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Connector 15"/>
          <p:cNvCxnSpPr>
            <a:stCxn id="8" idx="3"/>
            <a:endCxn id="13" idx="1"/>
          </p:cNvCxnSpPr>
          <p:nvPr/>
        </p:nvCxnSpPr>
        <p:spPr bwMode="auto">
          <a:xfrm>
            <a:off x="1127760" y="3886200"/>
            <a:ext cx="853440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8" idx="5"/>
          </p:cNvCxnSpPr>
          <p:nvPr/>
        </p:nvCxnSpPr>
        <p:spPr bwMode="auto">
          <a:xfrm flipH="1">
            <a:off x="2156460" y="3467100"/>
            <a:ext cx="15925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4" idx="2"/>
          </p:cNvCxnSpPr>
          <p:nvPr/>
        </p:nvCxnSpPr>
        <p:spPr bwMode="auto">
          <a:xfrm flipH="1">
            <a:off x="5394960" y="3467100"/>
            <a:ext cx="13258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9" idx="4"/>
          </p:cNvCxnSpPr>
          <p:nvPr/>
        </p:nvCxnSpPr>
        <p:spPr bwMode="auto">
          <a:xfrm>
            <a:off x="2552700" y="2469776"/>
            <a:ext cx="1196340" cy="9973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1" idx="3"/>
          </p:cNvCxnSpPr>
          <p:nvPr/>
        </p:nvCxnSpPr>
        <p:spPr bwMode="auto">
          <a:xfrm flipH="1">
            <a:off x="4572000" y="2476500"/>
            <a:ext cx="55581" cy="571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0" idx="3"/>
          </p:cNvCxnSpPr>
          <p:nvPr/>
        </p:nvCxnSpPr>
        <p:spPr bwMode="auto">
          <a:xfrm flipH="1">
            <a:off x="5394960" y="2469776"/>
            <a:ext cx="1507861" cy="9973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4" idx="3"/>
            <a:endCxn id="12" idx="0"/>
          </p:cNvCxnSpPr>
          <p:nvPr/>
        </p:nvCxnSpPr>
        <p:spPr bwMode="auto">
          <a:xfrm flipH="1">
            <a:off x="6512859" y="3886200"/>
            <a:ext cx="939501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6" name="Group 85"/>
          <p:cNvGrpSpPr/>
          <p:nvPr/>
        </p:nvGrpSpPr>
        <p:grpSpPr>
          <a:xfrm>
            <a:off x="2156460" y="2469776"/>
            <a:ext cx="4746361" cy="4235824"/>
            <a:chOff x="2156460" y="2469776"/>
            <a:chExt cx="4746361" cy="4235824"/>
          </a:xfrm>
        </p:grpSpPr>
        <p:cxnSp>
          <p:nvCxnSpPr>
            <p:cNvPr id="65" name="Straight Connector 64"/>
            <p:cNvCxnSpPr>
              <a:stCxn id="11" idx="4"/>
              <a:endCxn id="51" idx="0"/>
            </p:cNvCxnSpPr>
            <p:nvPr/>
          </p:nvCxnSpPr>
          <p:spPr bwMode="auto">
            <a:xfrm flipH="1">
              <a:off x="4481008" y="2476500"/>
              <a:ext cx="366209" cy="20955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Flowchart: Data 49"/>
            <p:cNvSpPr/>
            <p:nvPr/>
          </p:nvSpPr>
          <p:spPr bwMode="auto">
            <a:xfrm>
              <a:off x="2317380" y="5867400"/>
              <a:ext cx="4343400" cy="838200"/>
            </a:xfrm>
            <a:prstGeom prst="flowChartInputOutpu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Problem Header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0" dirty="0" smtClean="0">
                  <a:solidFill>
                    <a:schemeClr val="tx1"/>
                  </a:solidFill>
                  <a:latin typeface="Times" pitchFamily="122" charset="0"/>
                </a:rPr>
                <a:t>Change Record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1" name="Flowchart: Merge 50"/>
            <p:cNvSpPr/>
            <p:nvPr/>
          </p:nvSpPr>
          <p:spPr bwMode="auto">
            <a:xfrm>
              <a:off x="4114800" y="4572000"/>
              <a:ext cx="732416" cy="990600"/>
            </a:xfrm>
            <a:prstGeom prst="flowChartMerg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52" name="Straight Connector 51"/>
            <p:cNvCxnSpPr>
              <a:stCxn id="13" idx="5"/>
              <a:endCxn id="51" idx="1"/>
            </p:cNvCxnSpPr>
            <p:nvPr/>
          </p:nvCxnSpPr>
          <p:spPr bwMode="auto">
            <a:xfrm>
              <a:off x="2956560" y="4914900"/>
              <a:ext cx="1341344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8" idx="5"/>
              <a:endCxn id="51" idx="1"/>
            </p:cNvCxnSpPr>
            <p:nvPr/>
          </p:nvCxnSpPr>
          <p:spPr bwMode="auto">
            <a:xfrm>
              <a:off x="2156460" y="3467100"/>
              <a:ext cx="2141444" cy="1600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9" idx="4"/>
              <a:endCxn id="51" idx="1"/>
            </p:cNvCxnSpPr>
            <p:nvPr/>
          </p:nvCxnSpPr>
          <p:spPr bwMode="auto">
            <a:xfrm>
              <a:off x="2552700" y="2469776"/>
              <a:ext cx="1745204" cy="25975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endCxn id="51" idx="0"/>
            </p:cNvCxnSpPr>
            <p:nvPr/>
          </p:nvCxnSpPr>
          <p:spPr bwMode="auto">
            <a:xfrm>
              <a:off x="4366260" y="3886200"/>
              <a:ext cx="114748" cy="685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10" idx="3"/>
              <a:endCxn id="51" idx="0"/>
            </p:cNvCxnSpPr>
            <p:nvPr/>
          </p:nvCxnSpPr>
          <p:spPr bwMode="auto">
            <a:xfrm flipH="1">
              <a:off x="4481008" y="2469776"/>
              <a:ext cx="2421813" cy="2102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14" idx="2"/>
              <a:endCxn id="51" idx="3"/>
            </p:cNvCxnSpPr>
            <p:nvPr/>
          </p:nvCxnSpPr>
          <p:spPr bwMode="auto">
            <a:xfrm flipH="1">
              <a:off x="4664112" y="3467100"/>
              <a:ext cx="2056728" cy="1600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12" idx="2"/>
              <a:endCxn id="51" idx="3"/>
            </p:cNvCxnSpPr>
            <p:nvPr/>
          </p:nvCxnSpPr>
          <p:spPr bwMode="auto">
            <a:xfrm flipH="1">
              <a:off x="4664112" y="4914900"/>
              <a:ext cx="75057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51" idx="2"/>
              <a:endCxn id="50" idx="1"/>
            </p:cNvCxnSpPr>
            <p:nvPr/>
          </p:nvCxnSpPr>
          <p:spPr bwMode="auto">
            <a:xfrm>
              <a:off x="4481008" y="5562600"/>
              <a:ext cx="8072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7" name="Rectangle 86"/>
          <p:cNvSpPr/>
          <p:nvPr/>
        </p:nvSpPr>
        <p:spPr>
          <a:xfrm>
            <a:off x="5257800" y="4964668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~500,000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895671" y="3537039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~6,000,000 </a:t>
            </a:r>
            <a:endParaRPr lang="en-US" sz="1800" dirty="0"/>
          </a:p>
        </p:txBody>
      </p:sp>
      <p:sp>
        <p:nvSpPr>
          <p:cNvPr id="92" name="Flowchart: Data 91"/>
          <p:cNvSpPr/>
          <p:nvPr/>
        </p:nvSpPr>
        <p:spPr bwMode="auto">
          <a:xfrm>
            <a:off x="3299012" y="3048000"/>
            <a:ext cx="2850551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Problem</a:t>
            </a:r>
          </a:p>
          <a:p>
            <a:pPr marL="0" marR="0" indent="0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tx1"/>
                </a:solidFill>
                <a:latin typeface="Times" pitchFamily="122" charset="0"/>
              </a:rPr>
              <a:t>Instance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429000" y="3537039"/>
            <a:ext cx="1228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~6,000,000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48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Flowchart: Data 7"/>
          <p:cNvSpPr/>
          <p:nvPr/>
        </p:nvSpPr>
        <p:spPr bwMode="auto">
          <a:xfrm>
            <a:off x="304800" y="3048000"/>
            <a:ext cx="2057400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Problem</a:t>
            </a:r>
          </a:p>
          <a:p>
            <a:pPr marL="0" marR="0" indent="0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tx1"/>
                </a:solidFill>
                <a:latin typeface="Times" pitchFamily="122" charset="0"/>
              </a:rPr>
              <a:t>Header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Flowchart: Data 8"/>
          <p:cNvSpPr/>
          <p:nvPr/>
        </p:nvSpPr>
        <p:spPr bwMode="auto">
          <a:xfrm>
            <a:off x="1524000" y="1631576"/>
            <a:ext cx="2057400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Problem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tx1"/>
                </a:solidFill>
                <a:latin typeface="Times" pitchFamily="122" charset="0"/>
              </a:rPr>
              <a:t>Type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Flowchart: Data 9"/>
          <p:cNvSpPr/>
          <p:nvPr/>
        </p:nvSpPr>
        <p:spPr bwMode="auto">
          <a:xfrm>
            <a:off x="6024280" y="1631576"/>
            <a:ext cx="2196353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Problem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tx1"/>
                </a:solidFill>
                <a:latin typeface="Times" pitchFamily="122" charset="0"/>
              </a:rPr>
              <a:t>Category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Flowchart: Data 10"/>
          <p:cNvSpPr/>
          <p:nvPr/>
        </p:nvSpPr>
        <p:spPr bwMode="auto">
          <a:xfrm>
            <a:off x="3749040" y="1638300"/>
            <a:ext cx="2196353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Problem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tx1"/>
                </a:solidFill>
                <a:latin typeface="Times" pitchFamily="122" charset="0"/>
              </a:rPr>
              <a:t>Status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Flowchart: Data 11"/>
          <p:cNvSpPr/>
          <p:nvPr/>
        </p:nvSpPr>
        <p:spPr bwMode="auto">
          <a:xfrm>
            <a:off x="5195047" y="4495800"/>
            <a:ext cx="2196353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Patient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Flowchart: Data 12"/>
          <p:cNvSpPr/>
          <p:nvPr/>
        </p:nvSpPr>
        <p:spPr bwMode="auto">
          <a:xfrm>
            <a:off x="762000" y="4495800"/>
            <a:ext cx="2438400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Transition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Flowchart: Data 13"/>
          <p:cNvSpPr/>
          <p:nvPr/>
        </p:nvSpPr>
        <p:spPr bwMode="auto">
          <a:xfrm>
            <a:off x="6477000" y="3048000"/>
            <a:ext cx="2438400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Encounter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Connector 15"/>
          <p:cNvCxnSpPr>
            <a:stCxn id="8" idx="3"/>
            <a:endCxn id="13" idx="1"/>
          </p:cNvCxnSpPr>
          <p:nvPr/>
        </p:nvCxnSpPr>
        <p:spPr bwMode="auto">
          <a:xfrm>
            <a:off x="1127760" y="3886200"/>
            <a:ext cx="853440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7" idx="2"/>
            <a:endCxn id="8" idx="5"/>
          </p:cNvCxnSpPr>
          <p:nvPr/>
        </p:nvCxnSpPr>
        <p:spPr bwMode="auto">
          <a:xfrm flipH="1">
            <a:off x="2156460" y="3467100"/>
            <a:ext cx="15925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4" idx="2"/>
            <a:endCxn id="7" idx="5"/>
          </p:cNvCxnSpPr>
          <p:nvPr/>
        </p:nvCxnSpPr>
        <p:spPr bwMode="auto">
          <a:xfrm flipH="1">
            <a:off x="5394960" y="3467100"/>
            <a:ext cx="13258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9" idx="4"/>
            <a:endCxn id="7" idx="2"/>
          </p:cNvCxnSpPr>
          <p:nvPr/>
        </p:nvCxnSpPr>
        <p:spPr bwMode="auto">
          <a:xfrm>
            <a:off x="2552700" y="2469776"/>
            <a:ext cx="1196340" cy="9973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1" idx="3"/>
            <a:endCxn id="7" idx="1"/>
          </p:cNvCxnSpPr>
          <p:nvPr/>
        </p:nvCxnSpPr>
        <p:spPr bwMode="auto">
          <a:xfrm flipH="1">
            <a:off x="4572000" y="2476500"/>
            <a:ext cx="55581" cy="571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0" idx="3"/>
            <a:endCxn id="7" idx="5"/>
          </p:cNvCxnSpPr>
          <p:nvPr/>
        </p:nvCxnSpPr>
        <p:spPr bwMode="auto">
          <a:xfrm flipH="1">
            <a:off x="5394960" y="2469776"/>
            <a:ext cx="1507861" cy="9973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4" idx="3"/>
            <a:endCxn id="12" idx="0"/>
          </p:cNvCxnSpPr>
          <p:nvPr/>
        </p:nvCxnSpPr>
        <p:spPr bwMode="auto">
          <a:xfrm flipH="1">
            <a:off x="6512859" y="3886200"/>
            <a:ext cx="939501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6" name="Group 85"/>
          <p:cNvGrpSpPr/>
          <p:nvPr/>
        </p:nvGrpSpPr>
        <p:grpSpPr>
          <a:xfrm>
            <a:off x="2156460" y="2469776"/>
            <a:ext cx="4746361" cy="4235824"/>
            <a:chOff x="2156460" y="2469776"/>
            <a:chExt cx="4746361" cy="4235824"/>
          </a:xfrm>
        </p:grpSpPr>
        <p:cxnSp>
          <p:nvCxnSpPr>
            <p:cNvPr id="65" name="Straight Connector 64"/>
            <p:cNvCxnSpPr>
              <a:stCxn id="11" idx="4"/>
              <a:endCxn id="51" idx="0"/>
            </p:cNvCxnSpPr>
            <p:nvPr/>
          </p:nvCxnSpPr>
          <p:spPr bwMode="auto">
            <a:xfrm flipH="1">
              <a:off x="4481008" y="2476500"/>
              <a:ext cx="366209" cy="20955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Flowchart: Data 49"/>
            <p:cNvSpPr/>
            <p:nvPr/>
          </p:nvSpPr>
          <p:spPr bwMode="auto">
            <a:xfrm>
              <a:off x="2317380" y="5867400"/>
              <a:ext cx="4343400" cy="838200"/>
            </a:xfrm>
            <a:prstGeom prst="flowChartInputOutpu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Problem Header</a:t>
              </a:r>
            </a:p>
            <a:p>
              <a:pPr marL="0" marR="0" indent="0" defTabSz="914400" rtl="0" eaLnBrk="0" fontAlgn="base" latinLnBrk="0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0" dirty="0" smtClean="0">
                  <a:solidFill>
                    <a:schemeClr val="tx1"/>
                  </a:solidFill>
                  <a:latin typeface="Times" pitchFamily="122" charset="0"/>
                </a:rPr>
                <a:t>Change Record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1" name="Flowchart: Merge 50"/>
            <p:cNvSpPr/>
            <p:nvPr/>
          </p:nvSpPr>
          <p:spPr bwMode="auto">
            <a:xfrm>
              <a:off x="4114800" y="4572000"/>
              <a:ext cx="732416" cy="990600"/>
            </a:xfrm>
            <a:prstGeom prst="flowChartMerg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52" name="Straight Connector 51"/>
            <p:cNvCxnSpPr>
              <a:stCxn id="13" idx="5"/>
              <a:endCxn id="51" idx="1"/>
            </p:cNvCxnSpPr>
            <p:nvPr/>
          </p:nvCxnSpPr>
          <p:spPr bwMode="auto">
            <a:xfrm>
              <a:off x="2956560" y="4914900"/>
              <a:ext cx="1341344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8" idx="5"/>
              <a:endCxn id="51" idx="1"/>
            </p:cNvCxnSpPr>
            <p:nvPr/>
          </p:nvCxnSpPr>
          <p:spPr bwMode="auto">
            <a:xfrm>
              <a:off x="2156460" y="3467100"/>
              <a:ext cx="2141444" cy="1600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9" idx="4"/>
              <a:endCxn id="51" idx="1"/>
            </p:cNvCxnSpPr>
            <p:nvPr/>
          </p:nvCxnSpPr>
          <p:spPr bwMode="auto">
            <a:xfrm>
              <a:off x="2552700" y="2469776"/>
              <a:ext cx="1745204" cy="25975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stCxn id="7" idx="3"/>
              <a:endCxn id="51" idx="0"/>
            </p:cNvCxnSpPr>
            <p:nvPr/>
          </p:nvCxnSpPr>
          <p:spPr bwMode="auto">
            <a:xfrm>
              <a:off x="4366260" y="3886200"/>
              <a:ext cx="114748" cy="685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10" idx="3"/>
              <a:endCxn id="51" idx="0"/>
            </p:cNvCxnSpPr>
            <p:nvPr/>
          </p:nvCxnSpPr>
          <p:spPr bwMode="auto">
            <a:xfrm flipH="1">
              <a:off x="4481008" y="2469776"/>
              <a:ext cx="2421813" cy="2102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14" idx="2"/>
              <a:endCxn id="51" idx="3"/>
            </p:cNvCxnSpPr>
            <p:nvPr/>
          </p:nvCxnSpPr>
          <p:spPr bwMode="auto">
            <a:xfrm flipH="1">
              <a:off x="4664112" y="3467100"/>
              <a:ext cx="2056728" cy="1600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12" idx="2"/>
              <a:endCxn id="51" idx="3"/>
            </p:cNvCxnSpPr>
            <p:nvPr/>
          </p:nvCxnSpPr>
          <p:spPr bwMode="auto">
            <a:xfrm flipH="1">
              <a:off x="4664112" y="4914900"/>
              <a:ext cx="75057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51" idx="2"/>
              <a:endCxn id="50" idx="1"/>
            </p:cNvCxnSpPr>
            <p:nvPr/>
          </p:nvCxnSpPr>
          <p:spPr bwMode="auto">
            <a:xfrm>
              <a:off x="4481008" y="5562600"/>
              <a:ext cx="8072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9" name="Rectangle 88"/>
          <p:cNvSpPr/>
          <p:nvPr/>
        </p:nvSpPr>
        <p:spPr>
          <a:xfrm>
            <a:off x="1402352" y="4964668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~23,000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7" name="Flowchart: Data 6"/>
          <p:cNvSpPr/>
          <p:nvPr/>
        </p:nvSpPr>
        <p:spPr bwMode="auto">
          <a:xfrm>
            <a:off x="3299012" y="3048000"/>
            <a:ext cx="2850551" cy="83820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Problem</a:t>
            </a:r>
          </a:p>
          <a:p>
            <a:pPr marL="0" marR="0" indent="0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tx1"/>
                </a:solidFill>
                <a:latin typeface="Times" pitchFamily="122" charset="0"/>
              </a:rPr>
              <a:t>Instance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429000" y="3537039"/>
            <a:ext cx="1228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~6,000,000</a:t>
            </a:r>
            <a:endParaRPr lang="en-US" sz="1800" dirty="0"/>
          </a:p>
        </p:txBody>
      </p:sp>
      <p:sp>
        <p:nvSpPr>
          <p:cNvPr id="91" name="Rectangle 90"/>
          <p:cNvSpPr/>
          <p:nvPr/>
        </p:nvSpPr>
        <p:spPr>
          <a:xfrm>
            <a:off x="667446" y="3554968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~370,000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3385" y="6386463"/>
            <a:ext cx="2985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~395,000 rec. /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~664,000 </a:t>
            </a:r>
            <a:r>
              <a:rPr lang="en-US" sz="1800" dirty="0" err="1" smtClean="0">
                <a:solidFill>
                  <a:srgbClr val="FF0000"/>
                </a:solidFill>
              </a:rPr>
              <a:t>ch.</a:t>
            </a:r>
            <a:r>
              <a:rPr lang="en-US" sz="1800" dirty="0" smtClean="0">
                <a:solidFill>
                  <a:srgbClr val="FF0000"/>
                </a:solidFill>
              </a:rPr>
              <a:t> 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83510" y="3546003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~765,000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57800" y="4964668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~500,000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62084" y="4964668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~80,000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85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9963108"/>
              </p:ext>
            </p:extLst>
          </p:nvPr>
        </p:nvGraphicFramePr>
        <p:xfrm>
          <a:off x="199488" y="1905000"/>
          <a:ext cx="4191000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5309">
                  <a:extLst>
                    <a:ext uri="{9D8B030D-6E8A-4147-A177-3AD203B41FA5}">
                      <a16:colId xmlns:a16="http://schemas.microsoft.com/office/drawing/2014/main" val="1822039924"/>
                    </a:ext>
                  </a:extLst>
                </a:gridCol>
                <a:gridCol w="1216891">
                  <a:extLst>
                    <a:ext uri="{9D8B030D-6E8A-4147-A177-3AD203B41FA5}">
                      <a16:colId xmlns:a16="http://schemas.microsoft.com/office/drawing/2014/main" val="420424218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174609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Changes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Frequency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Cumulative %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0409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349,361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94.52%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120692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16,325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98.94%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5659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3,426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99.86%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150956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99.95%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5979108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147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99.99%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6017389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99.99%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9341505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7 to 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100.00%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1" marR="9611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84446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count distributions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755969"/>
              </p:ext>
            </p:extLst>
          </p:nvPr>
        </p:nvGraphicFramePr>
        <p:xfrm>
          <a:off x="4619088" y="1905000"/>
          <a:ext cx="4343400" cy="2743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127715111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374416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73641245"/>
                    </a:ext>
                  </a:extLst>
                </a:gridCol>
              </a:tblGrid>
              <a:tr h="4037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Transitions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Frequency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820004"/>
                  </a:ext>
                </a:extLst>
              </a:tr>
              <a:tr h="38991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21819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94.202%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52016321"/>
                  </a:ext>
                </a:extLst>
              </a:tr>
              <a:tr h="38991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4.982%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6215207"/>
                  </a:ext>
                </a:extLst>
              </a:tr>
              <a:tr h="38991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0.648%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3061420"/>
                  </a:ext>
                </a:extLst>
              </a:tr>
              <a:tr h="38991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0.147%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6852656"/>
                  </a:ext>
                </a:extLst>
              </a:tr>
              <a:tr h="38991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14416685"/>
                  </a:ext>
                </a:extLst>
              </a:tr>
              <a:tr h="38991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0.004%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206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2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status changes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524000"/>
            <a:ext cx="8829675" cy="34718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14600" y="2010504"/>
            <a:ext cx="2667000" cy="480648"/>
            <a:chOff x="2514600" y="2010504"/>
            <a:chExt cx="2667000" cy="480648"/>
          </a:xfrm>
        </p:grpSpPr>
        <p:sp>
          <p:nvSpPr>
            <p:cNvPr id="5" name="Oval 4"/>
            <p:cNvSpPr/>
            <p:nvPr/>
          </p:nvSpPr>
          <p:spPr bwMode="auto">
            <a:xfrm>
              <a:off x="2514600" y="2033952"/>
              <a:ext cx="838200" cy="457200"/>
            </a:xfrm>
            <a:prstGeom prst="ellipse">
              <a:avLst/>
            </a:prstGeom>
            <a:solidFill>
              <a:srgbClr val="FF0000">
                <a:alpha val="2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423136" y="2033952"/>
              <a:ext cx="838200" cy="457200"/>
            </a:xfrm>
            <a:prstGeom prst="ellipse">
              <a:avLst/>
            </a:prstGeom>
            <a:solidFill>
              <a:srgbClr val="FF0000">
                <a:alpha val="2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343400" y="2010504"/>
              <a:ext cx="838200" cy="457200"/>
            </a:xfrm>
            <a:prstGeom prst="ellipse">
              <a:avLst/>
            </a:prstGeom>
            <a:solidFill>
              <a:srgbClr val="FF0000">
                <a:alpha val="2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31181" y="2315487"/>
            <a:ext cx="2441883" cy="513802"/>
            <a:chOff x="1831181" y="2315487"/>
            <a:chExt cx="2441883" cy="513802"/>
          </a:xfrm>
        </p:grpSpPr>
        <p:sp>
          <p:nvSpPr>
            <p:cNvPr id="9" name="Oval 8"/>
            <p:cNvSpPr/>
            <p:nvPr/>
          </p:nvSpPr>
          <p:spPr bwMode="auto">
            <a:xfrm>
              <a:off x="1831181" y="2372089"/>
              <a:ext cx="838200" cy="457200"/>
            </a:xfrm>
            <a:prstGeom prst="ellipse">
              <a:avLst/>
            </a:prstGeom>
            <a:solidFill>
              <a:srgbClr val="FF0000">
                <a:alpha val="2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434864" y="2315487"/>
              <a:ext cx="838200" cy="457200"/>
            </a:xfrm>
            <a:prstGeom prst="ellipse">
              <a:avLst/>
            </a:prstGeom>
            <a:solidFill>
              <a:srgbClr val="FF0000">
                <a:alpha val="2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3434864" y="2653624"/>
            <a:ext cx="838200" cy="457200"/>
          </a:xfrm>
          <a:prstGeom prst="ellipse">
            <a:avLst/>
          </a:prstGeom>
          <a:solidFill>
            <a:srgbClr val="FF0000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/ Resolved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48151"/>
              </p:ext>
            </p:extLst>
          </p:nvPr>
        </p:nvGraphicFramePr>
        <p:xfrm>
          <a:off x="228604" y="1524000"/>
          <a:ext cx="8686798" cy="3917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596">
                  <a:extLst>
                    <a:ext uri="{9D8B030D-6E8A-4147-A177-3AD203B41FA5}">
                      <a16:colId xmlns:a16="http://schemas.microsoft.com/office/drawing/2014/main" val="20580257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6649669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644306624"/>
                    </a:ext>
                  </a:extLst>
                </a:gridCol>
                <a:gridCol w="322979">
                  <a:extLst>
                    <a:ext uri="{9D8B030D-6E8A-4147-A177-3AD203B41FA5}">
                      <a16:colId xmlns:a16="http://schemas.microsoft.com/office/drawing/2014/main" val="3447508439"/>
                    </a:ext>
                  </a:extLst>
                </a:gridCol>
                <a:gridCol w="232635">
                  <a:extLst>
                    <a:ext uri="{9D8B030D-6E8A-4147-A177-3AD203B41FA5}">
                      <a16:colId xmlns:a16="http://schemas.microsoft.com/office/drawing/2014/main" val="1677953098"/>
                    </a:ext>
                  </a:extLst>
                </a:gridCol>
                <a:gridCol w="232635">
                  <a:extLst>
                    <a:ext uri="{9D8B030D-6E8A-4147-A177-3AD203B41FA5}">
                      <a16:colId xmlns:a16="http://schemas.microsoft.com/office/drawing/2014/main" val="1098249785"/>
                    </a:ext>
                  </a:extLst>
                </a:gridCol>
                <a:gridCol w="237922">
                  <a:extLst>
                    <a:ext uri="{9D8B030D-6E8A-4147-A177-3AD203B41FA5}">
                      <a16:colId xmlns:a16="http://schemas.microsoft.com/office/drawing/2014/main" val="753400285"/>
                    </a:ext>
                  </a:extLst>
                </a:gridCol>
                <a:gridCol w="232635">
                  <a:extLst>
                    <a:ext uri="{9D8B030D-6E8A-4147-A177-3AD203B41FA5}">
                      <a16:colId xmlns:a16="http://schemas.microsoft.com/office/drawing/2014/main" val="698113212"/>
                    </a:ext>
                  </a:extLst>
                </a:gridCol>
                <a:gridCol w="211486">
                  <a:extLst>
                    <a:ext uri="{9D8B030D-6E8A-4147-A177-3AD203B41FA5}">
                      <a16:colId xmlns:a16="http://schemas.microsoft.com/office/drawing/2014/main" val="3215881111"/>
                    </a:ext>
                  </a:extLst>
                </a:gridCol>
                <a:gridCol w="237922">
                  <a:extLst>
                    <a:ext uri="{9D8B030D-6E8A-4147-A177-3AD203B41FA5}">
                      <a16:colId xmlns:a16="http://schemas.microsoft.com/office/drawing/2014/main" val="4048026292"/>
                    </a:ext>
                  </a:extLst>
                </a:gridCol>
                <a:gridCol w="274933">
                  <a:extLst>
                    <a:ext uri="{9D8B030D-6E8A-4147-A177-3AD203B41FA5}">
                      <a16:colId xmlns:a16="http://schemas.microsoft.com/office/drawing/2014/main" val="2547831317"/>
                    </a:ext>
                  </a:extLst>
                </a:gridCol>
                <a:gridCol w="222061">
                  <a:extLst>
                    <a:ext uri="{9D8B030D-6E8A-4147-A177-3AD203B41FA5}">
                      <a16:colId xmlns:a16="http://schemas.microsoft.com/office/drawing/2014/main" val="1441693704"/>
                    </a:ext>
                  </a:extLst>
                </a:gridCol>
                <a:gridCol w="274933">
                  <a:extLst>
                    <a:ext uri="{9D8B030D-6E8A-4147-A177-3AD203B41FA5}">
                      <a16:colId xmlns:a16="http://schemas.microsoft.com/office/drawing/2014/main" val="476266067"/>
                    </a:ext>
                  </a:extLst>
                </a:gridCol>
                <a:gridCol w="301369">
                  <a:extLst>
                    <a:ext uri="{9D8B030D-6E8A-4147-A177-3AD203B41FA5}">
                      <a16:colId xmlns:a16="http://schemas.microsoft.com/office/drawing/2014/main" val="1881500719"/>
                    </a:ext>
                  </a:extLst>
                </a:gridCol>
                <a:gridCol w="274933">
                  <a:extLst>
                    <a:ext uri="{9D8B030D-6E8A-4147-A177-3AD203B41FA5}">
                      <a16:colId xmlns:a16="http://schemas.microsoft.com/office/drawing/2014/main" val="3375263692"/>
                    </a:ext>
                  </a:extLst>
                </a:gridCol>
                <a:gridCol w="296357">
                  <a:extLst>
                    <a:ext uri="{9D8B030D-6E8A-4147-A177-3AD203B41FA5}">
                      <a16:colId xmlns:a16="http://schemas.microsoft.com/office/drawing/2014/main" val="1439662322"/>
                    </a:ext>
                  </a:extLst>
                </a:gridCol>
                <a:gridCol w="216498">
                  <a:extLst>
                    <a:ext uri="{9D8B030D-6E8A-4147-A177-3AD203B41FA5}">
                      <a16:colId xmlns:a16="http://schemas.microsoft.com/office/drawing/2014/main" val="2821696061"/>
                    </a:ext>
                  </a:extLst>
                </a:gridCol>
                <a:gridCol w="316902">
                  <a:extLst>
                    <a:ext uri="{9D8B030D-6E8A-4147-A177-3AD203B41FA5}">
                      <a16:colId xmlns:a16="http://schemas.microsoft.com/office/drawing/2014/main" val="463623453"/>
                    </a:ext>
                  </a:extLst>
                </a:gridCol>
                <a:gridCol w="381002">
                  <a:extLst>
                    <a:ext uri="{9D8B030D-6E8A-4147-A177-3AD203B41FA5}">
                      <a16:colId xmlns:a16="http://schemas.microsoft.com/office/drawing/2014/main" val="211498982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EHR </a:t>
                      </a:r>
                      <a:r>
                        <a:rPr lang="en-US" sz="1600" u="none" strike="noStrike" dirty="0">
                          <a:effectLst/>
                        </a:rPr>
                        <a:t>update </a:t>
                      </a:r>
                      <a:r>
                        <a:rPr lang="en-US" sz="1600" u="none" strike="noStrike" dirty="0" smtClean="0">
                          <a:effectLst/>
                        </a:rPr>
                        <a:t>event</a:t>
                      </a: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90575475"/>
                  </a:ext>
                </a:extLst>
              </a:tr>
              <a:tr h="641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PtID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PrID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Problem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650865"/>
                  </a:ext>
                </a:extLst>
              </a:tr>
              <a:tr h="370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Cerumen Impaction In Both Ears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69726502"/>
                  </a:ext>
                </a:extLst>
              </a:tr>
              <a:tr h="370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Impacted cerumen of right 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61776049"/>
                  </a:ext>
                </a:extLst>
              </a:tr>
              <a:tr h="370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Cerumen Impaction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644333"/>
                  </a:ext>
                </a:extLst>
              </a:tr>
              <a:tr h="370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Acute Sinusitis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44043095"/>
                  </a:ext>
                </a:extLst>
              </a:tr>
              <a:tr h="370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Acute Sinusitis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931633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6858000" y="2819400"/>
            <a:ext cx="152400" cy="22745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550527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0" u="sng" dirty="0">
                <a:solidFill>
                  <a:schemeClr val="bg1"/>
                </a:solidFill>
                <a:ea typeface="MS Mincho" panose="02020609040205080304" pitchFamily="49" charset="-128"/>
              </a:rPr>
              <a:t>Legend</a:t>
            </a:r>
            <a:r>
              <a:rPr lang="en-US" sz="1800" b="0" dirty="0">
                <a:solidFill>
                  <a:schemeClr val="bg1"/>
                </a:solidFill>
                <a:ea typeface="MS Mincho" panose="02020609040205080304" pitchFamily="49" charset="-128"/>
              </a:rPr>
              <a:t>: ‘</a:t>
            </a:r>
            <a:r>
              <a:rPr lang="en-US" sz="1800" b="0" dirty="0" err="1">
                <a:solidFill>
                  <a:schemeClr val="bg1"/>
                </a:solidFill>
                <a:ea typeface="MS Mincho" panose="02020609040205080304" pitchFamily="49" charset="-128"/>
              </a:rPr>
              <a:t>PtID</a:t>
            </a:r>
            <a:r>
              <a:rPr lang="en-US" sz="1800" b="0" dirty="0">
                <a:solidFill>
                  <a:schemeClr val="bg1"/>
                </a:solidFill>
                <a:ea typeface="MS Mincho" panose="02020609040205080304" pitchFamily="49" charset="-128"/>
              </a:rPr>
              <a:t>’: patient identifier; ‘</a:t>
            </a:r>
            <a:r>
              <a:rPr lang="en-US" sz="1800" b="0" dirty="0" err="1">
                <a:solidFill>
                  <a:schemeClr val="bg1"/>
                </a:solidFill>
                <a:ea typeface="MS Mincho" panose="02020609040205080304" pitchFamily="49" charset="-128"/>
              </a:rPr>
              <a:t>PrID</a:t>
            </a:r>
            <a:r>
              <a:rPr lang="en-US" sz="1800" b="0" dirty="0">
                <a:solidFill>
                  <a:schemeClr val="bg1"/>
                </a:solidFill>
                <a:ea typeface="MS Mincho" panose="02020609040205080304" pitchFamily="49" charset="-128"/>
              </a:rPr>
              <a:t>’: problem header identifier; ‘N’: Problem header added and marked active; ‘D’: problem documentation added; ‘A’: problem header marked active; ‘R’: problem resolved; Arrow: problem ‘transitioned’ into the problem pointed at by the arrow. Solid background: problem ‘active’. 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Transitions in two diabetes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81600"/>
            <a:ext cx="8686800" cy="144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881187"/>
            <a:ext cx="87725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9600"/>
            <a:ext cx="9144000" cy="6248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5981700"/>
            <a:ext cx="3352800" cy="6477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Note: 1A and 1B any time: 650 patients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8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4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aggregation and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7893" y="1524000"/>
            <a:ext cx="1972015" cy="101566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IHI Clinical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Integrated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Data Repository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2039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Operational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systems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362" y="1518920"/>
            <a:ext cx="1800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Secondary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40" y="28399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240" y="29923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640" y="31447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040" y="32971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810" y="4228475"/>
            <a:ext cx="1814920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266" y="51597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666" y="53121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066" y="54645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588530" y="2819400"/>
            <a:ext cx="1890741" cy="510778"/>
          </a:xfrm>
          <a:prstGeom prst="roundRect">
            <a:avLst/>
          </a:prstGeom>
          <a:solidFill>
            <a:srgbClr val="E9443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Data Marts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971800" y="1518920"/>
            <a:ext cx="3124200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475" y="2633366"/>
            <a:ext cx="1970411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Cohort selection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9832" y="3420439"/>
            <a:ext cx="2111476" cy="707886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Cost effectiveness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research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1516" y="4451867"/>
            <a:ext cx="2028119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ecision support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8199" y="5264498"/>
            <a:ext cx="2154757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Quality assurance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2895600"/>
            <a:ext cx="898870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6200" y="1518920"/>
            <a:ext cx="2565003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502797" y="1524000"/>
            <a:ext cx="2565003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124200" y="2692063"/>
            <a:ext cx="2743200" cy="780289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2641202" y="2895600"/>
            <a:ext cx="635397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work: towards an OGMS-based</a:t>
            </a:r>
            <a:br>
              <a:rPr lang="en-US" dirty="0" smtClean="0"/>
            </a:br>
            <a:r>
              <a:rPr lang="en-US" dirty="0" smtClean="0"/>
              <a:t>Referent Tracking Interpretation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flipV="1">
            <a:off x="13185777" y="7530220"/>
            <a:ext cx="57150" cy="1730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3696952" y="7539745"/>
            <a:ext cx="46038" cy="2651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4176377" y="7798508"/>
            <a:ext cx="50800" cy="1920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2216579"/>
            <a:ext cx="8991601" cy="45541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099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Poor reality / representation correspondence: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Impossible co-morbidity assertions;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Resolved disorders appear again: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‘problem’ as type rather than particular, or,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‘problem’ as assertion rather than first-order entity;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Use of ‘inactive’ poorly related to presence or absence of disease entity.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User-interface itself is conducive to reality and representation confusion.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Secondary use for knowledge acquisition and decision report requires much caution.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" y="609600"/>
            <a:ext cx="9141432" cy="6248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715000" y="4953000"/>
            <a:ext cx="3276600" cy="1143000"/>
            <a:chOff x="5715000" y="4953000"/>
            <a:chExt cx="3276600" cy="1143000"/>
          </a:xfrm>
        </p:grpSpPr>
        <p:sp>
          <p:nvSpPr>
            <p:cNvPr id="5" name="Oval 4"/>
            <p:cNvSpPr/>
            <p:nvPr/>
          </p:nvSpPr>
          <p:spPr bwMode="auto">
            <a:xfrm>
              <a:off x="5715000" y="4953000"/>
              <a:ext cx="3276600" cy="1143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6172200" y="5410200"/>
              <a:ext cx="1981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096000" y="5791200"/>
              <a:ext cx="838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337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60378" y="5029200"/>
            <a:ext cx="33836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ea typeface="MS Mincho" panose="02020609040205080304" pitchFamily="49" charset="-128"/>
              </a:rPr>
              <a:t>W.R </a:t>
            </a:r>
            <a:r>
              <a:rPr lang="en-US" sz="1400" b="0" dirty="0" err="1">
                <a:ea typeface="MS Mincho" panose="02020609040205080304" pitchFamily="49" charset="-128"/>
              </a:rPr>
              <a:t>Hersh</a:t>
            </a:r>
            <a:r>
              <a:rPr lang="en-US" sz="1400" b="0" dirty="0">
                <a:ea typeface="MS Mincho" panose="02020609040205080304" pitchFamily="49" charset="-128"/>
              </a:rPr>
              <a:t>, M.G. Weiner, P.J. </a:t>
            </a:r>
            <a:r>
              <a:rPr lang="en-US" sz="1400" b="0" dirty="0" err="1">
                <a:ea typeface="MS Mincho" panose="02020609040205080304" pitchFamily="49" charset="-128"/>
              </a:rPr>
              <a:t>Embi</a:t>
            </a:r>
            <a:r>
              <a:rPr lang="en-US" sz="1400" b="0" dirty="0">
                <a:ea typeface="MS Mincho" panose="02020609040205080304" pitchFamily="49" charset="-128"/>
              </a:rPr>
              <a:t>, J.R. Logan, P.R. Payne, E.V. </a:t>
            </a:r>
            <a:r>
              <a:rPr lang="en-US" sz="1400" b="0" dirty="0" err="1">
                <a:ea typeface="MS Mincho" panose="02020609040205080304" pitchFamily="49" charset="-128"/>
              </a:rPr>
              <a:t>Bernstam</a:t>
            </a:r>
            <a:r>
              <a:rPr lang="en-US" sz="1400" b="0" dirty="0">
                <a:ea typeface="MS Mincho" panose="02020609040205080304" pitchFamily="49" charset="-128"/>
              </a:rPr>
              <a:t>, H.P. Lehmann, G. </a:t>
            </a:r>
            <a:r>
              <a:rPr lang="en-US" sz="1400" b="0" dirty="0" err="1">
                <a:ea typeface="MS Mincho" panose="02020609040205080304" pitchFamily="49" charset="-128"/>
              </a:rPr>
              <a:t>Hripcsak</a:t>
            </a:r>
            <a:r>
              <a:rPr lang="en-US" sz="1400" b="0" dirty="0">
                <a:ea typeface="MS Mincho" panose="02020609040205080304" pitchFamily="49" charset="-128"/>
              </a:rPr>
              <a:t>, T.H. </a:t>
            </a:r>
            <a:r>
              <a:rPr lang="en-US" sz="1400" b="0" dirty="0" err="1">
                <a:ea typeface="MS Mincho" panose="02020609040205080304" pitchFamily="49" charset="-128"/>
              </a:rPr>
              <a:t>Hartzog</a:t>
            </a:r>
            <a:r>
              <a:rPr lang="en-US" sz="1400" b="0" dirty="0">
                <a:ea typeface="MS Mincho" panose="02020609040205080304" pitchFamily="49" charset="-128"/>
              </a:rPr>
              <a:t>, J.J. </a:t>
            </a:r>
            <a:r>
              <a:rPr lang="en-US" sz="1400" b="0" dirty="0" err="1">
                <a:ea typeface="MS Mincho" panose="02020609040205080304" pitchFamily="49" charset="-128"/>
              </a:rPr>
              <a:t>Cimino</a:t>
            </a:r>
            <a:r>
              <a:rPr lang="en-US" sz="1400" b="0" dirty="0">
                <a:ea typeface="MS Mincho" panose="02020609040205080304" pitchFamily="49" charset="-128"/>
              </a:rPr>
              <a:t>, J.H. </a:t>
            </a:r>
            <a:r>
              <a:rPr lang="en-US" sz="1400" b="0" dirty="0" err="1">
                <a:ea typeface="MS Mincho" panose="02020609040205080304" pitchFamily="49" charset="-128"/>
              </a:rPr>
              <a:t>Saltz</a:t>
            </a:r>
            <a:r>
              <a:rPr lang="en-US" sz="1400" b="0" dirty="0">
                <a:ea typeface="MS Mincho" panose="02020609040205080304" pitchFamily="49" charset="-128"/>
              </a:rPr>
              <a:t>. </a:t>
            </a:r>
            <a:endParaRPr lang="en-US" sz="1400" b="0" dirty="0" smtClean="0">
              <a:ea typeface="MS Mincho" panose="02020609040205080304" pitchFamily="49" charset="-128"/>
            </a:endParaRPr>
          </a:p>
          <a:p>
            <a:r>
              <a:rPr lang="en-US" sz="1400" b="0" dirty="0" smtClean="0">
                <a:ea typeface="MS Mincho" panose="02020609040205080304" pitchFamily="49" charset="-128"/>
              </a:rPr>
              <a:t>Caveats </a:t>
            </a:r>
            <a:r>
              <a:rPr lang="en-US" sz="1400" b="0" dirty="0">
                <a:ea typeface="MS Mincho" panose="02020609040205080304" pitchFamily="49" charset="-128"/>
              </a:rPr>
              <a:t>for the use of operational electronic health record data in comparative effectiveness research, </a:t>
            </a:r>
            <a:endParaRPr lang="en-US" sz="1400" b="0" dirty="0" smtClean="0">
              <a:ea typeface="MS Mincho" panose="02020609040205080304" pitchFamily="49" charset="-128"/>
            </a:endParaRPr>
          </a:p>
          <a:p>
            <a:r>
              <a:rPr lang="en-US" sz="1400" b="0" i="1" dirty="0" smtClean="0">
                <a:ea typeface="MS Mincho" panose="02020609040205080304" pitchFamily="49" charset="-128"/>
              </a:rPr>
              <a:t>Medical </a:t>
            </a:r>
            <a:r>
              <a:rPr lang="en-US" sz="1400" b="0" i="1" dirty="0">
                <a:ea typeface="MS Mincho" panose="02020609040205080304" pitchFamily="49" charset="-128"/>
              </a:rPr>
              <a:t>care</a:t>
            </a:r>
            <a:r>
              <a:rPr lang="en-US" sz="1400" b="0" dirty="0">
                <a:ea typeface="MS Mincho" panose="02020609040205080304" pitchFamily="49" charset="-128"/>
              </a:rPr>
              <a:t> 51 (2013), 30-37.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2219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aggregation and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7893" y="1524000"/>
            <a:ext cx="1972015" cy="101566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IHI Clinical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Integrated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Data Repository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2039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Operational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systems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362" y="1518920"/>
            <a:ext cx="1800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Secondary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40" y="28399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240" y="29923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640" y="31447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040" y="32971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810" y="4228475"/>
            <a:ext cx="1814920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266" y="51597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666" y="53121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066" y="54645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588530" y="2819400"/>
            <a:ext cx="1890741" cy="510778"/>
          </a:xfrm>
          <a:prstGeom prst="roundRect">
            <a:avLst/>
          </a:prstGeom>
          <a:solidFill>
            <a:srgbClr val="E9443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Data Marts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588530" y="3723115"/>
            <a:ext cx="1890741" cy="91940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Common Data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 Models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971800" y="1518920"/>
            <a:ext cx="3124200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475" y="2633366"/>
            <a:ext cx="1970411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Cohort selection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9832" y="3420439"/>
            <a:ext cx="2111476" cy="707886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Cost effectiveness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research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1516" y="4451867"/>
            <a:ext cx="2028119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ecision support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8199" y="5264498"/>
            <a:ext cx="2154757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Quality assurance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3472352"/>
            <a:ext cx="898870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6200" y="1518920"/>
            <a:ext cx="2565003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502797" y="1524000"/>
            <a:ext cx="2565003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124200" y="2692063"/>
            <a:ext cx="2743200" cy="2121188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2641202" y="3472352"/>
            <a:ext cx="635397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Common Data Models for Secondary Use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67" y="4191000"/>
            <a:ext cx="3989033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768" y="1524000"/>
            <a:ext cx="3989032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768" y="4191000"/>
            <a:ext cx="3989034" cy="2514600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4343400" cy="2514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Observational Medical Outcomes Partnership (OMOP</a:t>
            </a:r>
            <a:r>
              <a:rPr lang="en-US" sz="18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Health Care Systems Research Network (HCSRN</a:t>
            </a:r>
            <a:r>
              <a:rPr lang="en-US" sz="18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National Patient-Centered Clinical Research Network </a:t>
            </a:r>
            <a:r>
              <a:rPr lang="en-US" sz="1800" dirty="0" smtClean="0"/>
              <a:t>(</a:t>
            </a:r>
            <a:r>
              <a:rPr lang="en-US" sz="1800" dirty="0" err="1" smtClean="0"/>
              <a:t>PCORNet</a:t>
            </a:r>
            <a:r>
              <a:rPr lang="en-US" sz="1800" dirty="0" smtClean="0"/>
              <a:t>)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276600" y="1905000"/>
            <a:ext cx="12192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3099182">
            <a:off x="3365522" y="3118388"/>
            <a:ext cx="1458358" cy="23333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5400000">
            <a:off x="2171700" y="3771900"/>
            <a:ext cx="4572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1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CDMs introduce mistakes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 err="1"/>
              <a:t>Blaisure</a:t>
            </a:r>
            <a:r>
              <a:rPr lang="en-US" sz="2100" dirty="0"/>
              <a:t> J, Ceusters W. </a:t>
            </a:r>
            <a:r>
              <a:rPr lang="en-US" sz="2100" b="1" i="1" u="sng" dirty="0"/>
              <a:t>Business Rules to Improve Secondary Data Use of Electronic Healthcare Systems</a:t>
            </a:r>
            <a:r>
              <a:rPr lang="en-US" sz="2100" dirty="0"/>
              <a:t>. Informatics for Health 2017, Manchester Central, UK, April 24-26, 2017. Stud Health </a:t>
            </a:r>
            <a:r>
              <a:rPr lang="en-US" sz="2100" dirty="0" err="1"/>
              <a:t>Technol</a:t>
            </a:r>
            <a:r>
              <a:rPr lang="en-US" sz="2100" dirty="0"/>
              <a:t> Inform. 2017;235:303-307</a:t>
            </a:r>
            <a:r>
              <a:rPr lang="en-US" sz="21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Ceusters </a:t>
            </a:r>
            <a:r>
              <a:rPr lang="en-US" sz="2100" dirty="0"/>
              <a:t>W, </a:t>
            </a:r>
            <a:r>
              <a:rPr lang="en-US" sz="2100" dirty="0" err="1"/>
              <a:t>Blaisure</a:t>
            </a:r>
            <a:r>
              <a:rPr lang="en-US" sz="2100" dirty="0"/>
              <a:t> J. </a:t>
            </a:r>
            <a:r>
              <a:rPr lang="en-US" sz="2100" b="1" i="1" u="sng" dirty="0" smtClean="0"/>
              <a:t>A </a:t>
            </a:r>
            <a:r>
              <a:rPr lang="en-US" sz="2100" b="1" i="1" u="sng" dirty="0"/>
              <a:t>Realism-Based View on Counts in OMOP’s Common Data Model</a:t>
            </a:r>
            <a:r>
              <a:rPr lang="en-US" sz="2100" dirty="0"/>
              <a:t>. </a:t>
            </a:r>
            <a:r>
              <a:rPr lang="en-US" sz="2100" dirty="0" smtClean="0"/>
              <a:t>14th </a:t>
            </a:r>
            <a:r>
              <a:rPr lang="en-US" sz="2100" dirty="0"/>
              <a:t>International Conference on Wearable, micro &amp; Nano Technologies (</a:t>
            </a:r>
            <a:r>
              <a:rPr lang="en-US" sz="2100" dirty="0" err="1"/>
              <a:t>pHealth</a:t>
            </a:r>
            <a:r>
              <a:rPr lang="en-US" sz="2100" dirty="0"/>
              <a:t> 2017), Eindhoven, The Netherlands, May 14-16, 2017. Studies in Health Technology and Informatics 2017;237:55-62</a:t>
            </a:r>
            <a:r>
              <a:rPr lang="en-US" sz="21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err="1" smtClean="0"/>
              <a:t>Blaisure</a:t>
            </a:r>
            <a:r>
              <a:rPr lang="en-US" sz="2100" dirty="0" smtClean="0"/>
              <a:t> </a:t>
            </a:r>
            <a:r>
              <a:rPr lang="en-US" sz="2100" dirty="0"/>
              <a:t>J, Ceusters W. </a:t>
            </a:r>
            <a:r>
              <a:rPr lang="en-US" sz="2100" b="1" i="1" u="sng" dirty="0"/>
              <a:t>Improving the Fitness for Purpose of Common Data Models through Realism Based Ontology</a:t>
            </a:r>
            <a:r>
              <a:rPr lang="en-US" sz="2100" dirty="0"/>
              <a:t>. AMIA 2017 Annual Symposium, Washington DC, Nov 04-08, 2017. AMIA </a:t>
            </a:r>
            <a:r>
              <a:rPr lang="en-US" sz="2100" dirty="0" err="1"/>
              <a:t>Annu</a:t>
            </a:r>
            <a:r>
              <a:rPr lang="en-US" sz="2100" dirty="0"/>
              <a:t> </a:t>
            </a:r>
            <a:r>
              <a:rPr lang="en-US" sz="2100" dirty="0" err="1"/>
              <a:t>Symp</a:t>
            </a:r>
            <a:r>
              <a:rPr lang="en-US" sz="2100" dirty="0"/>
              <a:t> Proc. 2017; 2017: 440–447</a:t>
            </a:r>
            <a:r>
              <a:rPr lang="en-US" sz="21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9936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aggregation and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7893" y="1524000"/>
            <a:ext cx="1972015" cy="101566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IHI Clinical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Integrated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Data Repository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2039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Operational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systems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362" y="1518920"/>
            <a:ext cx="1800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Secondary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40" y="28399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240" y="29923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640" y="31447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040" y="32971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810" y="4228475"/>
            <a:ext cx="1814920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266" y="51597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666" y="53121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066" y="54645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588530" y="2819400"/>
            <a:ext cx="1890741" cy="510778"/>
          </a:xfrm>
          <a:prstGeom prst="roundRect">
            <a:avLst/>
          </a:prstGeom>
          <a:solidFill>
            <a:srgbClr val="E9443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Data Marts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588530" y="3723115"/>
            <a:ext cx="1890741" cy="91940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Common Data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 Models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048000" y="5080874"/>
            <a:ext cx="2971800" cy="1464231"/>
          </a:xfrm>
          <a:prstGeom prst="roundRect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Realist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 Ontology (RO) &amp; Referent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Tracking (RT)- based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solidFill>
                  <a:schemeClr val="bg1"/>
                </a:solidFill>
                <a:latin typeface="Times" pitchFamily="122" charset="0"/>
              </a:rPr>
              <a:t>Data Repository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971800" y="1518920"/>
            <a:ext cx="3124200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475" y="2633366"/>
            <a:ext cx="1970411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Cohort selection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9832" y="3420439"/>
            <a:ext cx="2111476" cy="707886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Cost effectiveness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research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1516" y="4451867"/>
            <a:ext cx="2028119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ecision support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8199" y="5264498"/>
            <a:ext cx="2154757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Quality assurance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3472352"/>
            <a:ext cx="898870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6200" y="1518920"/>
            <a:ext cx="2565003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502797" y="1524000"/>
            <a:ext cx="2565003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124200" y="2692063"/>
            <a:ext cx="2743200" cy="2121188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6200000" flipV="1">
            <a:off x="4225957" y="4809274"/>
            <a:ext cx="572664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2641203" y="5605819"/>
            <a:ext cx="482998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5794131" y="5957769"/>
            <a:ext cx="898870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36616</TotalTime>
  <Words>932</Words>
  <Application>Microsoft Office PowerPoint</Application>
  <PresentationFormat>On-screen Show (4:3)</PresentationFormat>
  <Paragraphs>347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Batang</vt:lpstr>
      <vt:lpstr>ＭＳ 明朝</vt:lpstr>
      <vt:lpstr>ＭＳ 明朝</vt:lpstr>
      <vt:lpstr>ＭＳ Ｐゴシック</vt:lpstr>
      <vt:lpstr>Arial</vt:lpstr>
      <vt:lpstr>Calibri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EFMI Special Topic Conference 2018 Decision Support Systems and Education – Help and Support in Healthcare October 14-16, 2018,  Zagreb, Croatia.  Caveats for the use of the active problem list as ground truth for decision support.    </vt:lpstr>
      <vt:lpstr>PowerPoint Presentation</vt:lpstr>
      <vt:lpstr>Data aggregation and use</vt:lpstr>
      <vt:lpstr>PowerPoint Presentation</vt:lpstr>
      <vt:lpstr>PowerPoint Presentation</vt:lpstr>
      <vt:lpstr>Data aggregation and use</vt:lpstr>
      <vt:lpstr>Common Data Models for Secondary Use</vt:lpstr>
      <vt:lpstr>CDMs introduce mistakes </vt:lpstr>
      <vt:lpstr>Data aggregation and use</vt:lpstr>
      <vt:lpstr>RO and RT make 4 crucial distinctions</vt:lpstr>
      <vt:lpstr>RO and RT make 4 crucial distinctions</vt:lpstr>
      <vt:lpstr>RO and RT make 4 crucial distinctions</vt:lpstr>
      <vt:lpstr>RO and RT make 4 crucial distinctions</vt:lpstr>
      <vt:lpstr>Research question</vt:lpstr>
      <vt:lpstr>PowerPoint Presentation</vt:lpstr>
      <vt:lpstr>L. Weed.         Medical records that guide and teach.  New England Journal of Medicine 278 (1968), 593-600.</vt:lpstr>
      <vt:lpstr>PowerPoint Presentation</vt:lpstr>
      <vt:lpstr>PowerPoint Presentation</vt:lpstr>
      <vt:lpstr>PowerPoint Presentation</vt:lpstr>
      <vt:lpstr>Transitioning a problem</vt:lpstr>
      <vt:lpstr>Problems Encounters Episodes</vt:lpstr>
      <vt:lpstr>Methodology</vt:lpstr>
      <vt:lpstr>Results</vt:lpstr>
      <vt:lpstr>Change count distributions</vt:lpstr>
      <vt:lpstr>Problem status changes</vt:lpstr>
      <vt:lpstr>Active / Resolved</vt:lpstr>
      <vt:lpstr>Transitions in two diabetes patients</vt:lpstr>
      <vt:lpstr>PowerPoint Presentation</vt:lpstr>
      <vt:lpstr>PowerPoint Presentation</vt:lpstr>
      <vt:lpstr>Future work: towards an OGMS-based Referent Tracking Interpretation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1272</cp:revision>
  <dcterms:created xsi:type="dcterms:W3CDTF">1601-01-01T00:00:00Z</dcterms:created>
  <dcterms:modified xsi:type="dcterms:W3CDTF">2018-10-25T13:21:57Z</dcterms:modified>
</cp:coreProperties>
</file>