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63"/>
  </p:notesMasterIdLst>
  <p:sldIdLst>
    <p:sldId id="1316" r:id="rId2"/>
    <p:sldId id="1332" r:id="rId3"/>
    <p:sldId id="1327" r:id="rId4"/>
    <p:sldId id="1319" r:id="rId5"/>
    <p:sldId id="1323" r:id="rId6"/>
    <p:sldId id="1325" r:id="rId7"/>
    <p:sldId id="1326" r:id="rId8"/>
    <p:sldId id="1297" r:id="rId9"/>
    <p:sldId id="1333" r:id="rId10"/>
    <p:sldId id="1334" r:id="rId11"/>
    <p:sldId id="1335" r:id="rId12"/>
    <p:sldId id="1336" r:id="rId13"/>
    <p:sldId id="1337" r:id="rId14"/>
    <p:sldId id="1338" r:id="rId15"/>
    <p:sldId id="1118" r:id="rId16"/>
    <p:sldId id="1116" r:id="rId17"/>
    <p:sldId id="1117" r:id="rId18"/>
    <p:sldId id="1140" r:id="rId19"/>
    <p:sldId id="1321" r:id="rId20"/>
    <p:sldId id="1123" r:id="rId21"/>
    <p:sldId id="1124" r:id="rId22"/>
    <p:sldId id="1125" r:id="rId23"/>
    <p:sldId id="1317" r:id="rId24"/>
    <p:sldId id="1128" r:id="rId25"/>
    <p:sldId id="1129" r:id="rId26"/>
    <p:sldId id="1331" r:id="rId27"/>
    <p:sldId id="1148" r:id="rId28"/>
    <p:sldId id="1318" r:id="rId29"/>
    <p:sldId id="1156" r:id="rId30"/>
    <p:sldId id="1157" r:id="rId31"/>
    <p:sldId id="1158" r:id="rId32"/>
    <p:sldId id="1159" r:id="rId33"/>
    <p:sldId id="1152" r:id="rId34"/>
    <p:sldId id="1153" r:id="rId35"/>
    <p:sldId id="1154" r:id="rId36"/>
    <p:sldId id="1155" r:id="rId37"/>
    <p:sldId id="1161" r:id="rId38"/>
    <p:sldId id="1162" r:id="rId39"/>
    <p:sldId id="1163" r:id="rId40"/>
    <p:sldId id="1221" r:id="rId41"/>
    <p:sldId id="1222" r:id="rId42"/>
    <p:sldId id="1223" r:id="rId43"/>
    <p:sldId id="1224" r:id="rId44"/>
    <p:sldId id="1229" r:id="rId45"/>
    <p:sldId id="1230" r:id="rId46"/>
    <p:sldId id="1231" r:id="rId47"/>
    <p:sldId id="1233" r:id="rId48"/>
    <p:sldId id="1235" r:id="rId49"/>
    <p:sldId id="1236" r:id="rId50"/>
    <p:sldId id="1322" r:id="rId51"/>
    <p:sldId id="1232" r:id="rId52"/>
    <p:sldId id="1298" r:id="rId53"/>
    <p:sldId id="1299" r:id="rId54"/>
    <p:sldId id="1300" r:id="rId55"/>
    <p:sldId id="1303" r:id="rId56"/>
    <p:sldId id="1302" r:id="rId57"/>
    <p:sldId id="1304" r:id="rId58"/>
    <p:sldId id="1328" r:id="rId59"/>
    <p:sldId id="1329" r:id="rId60"/>
    <p:sldId id="1330" r:id="rId61"/>
    <p:sldId id="1324" r:id="rId62"/>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4" autoAdjust="0"/>
    <p:restoredTop sz="85952" autoAdjust="0"/>
  </p:normalViewPr>
  <p:slideViewPr>
    <p:cSldViewPr>
      <p:cViewPr varScale="1">
        <p:scale>
          <a:sx n="94" d="100"/>
          <a:sy n="94" d="100"/>
        </p:scale>
        <p:origin x="115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42850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59BDC1BF-BC07-4229-8335-D43E225ECA58}" type="slidenum">
              <a:rPr lang="en-US" altLang="en-US" sz="1200" b="0">
                <a:solidFill>
                  <a:schemeClr val="tx1"/>
                </a:solidFill>
              </a:rPr>
              <a:pPr eaLnBrk="1" hangingPunct="1"/>
              <a:t>39</a:t>
            </a:fld>
            <a:endParaRPr lang="en-US" altLang="en-US" sz="1200" b="0">
              <a:solidFill>
                <a:schemeClr val="tx1"/>
              </a:solidFill>
            </a:endParaRPr>
          </a:p>
        </p:txBody>
      </p:sp>
    </p:spTree>
    <p:extLst>
      <p:ext uri="{BB962C8B-B14F-4D97-AF65-F5344CB8AC3E}">
        <p14:creationId xmlns:p14="http://schemas.microsoft.com/office/powerpoint/2010/main" val="284087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070FBE77-70B8-491E-8B51-A831C38FAC7B}" type="slidenum">
              <a:rPr lang="en-US" altLang="en-US" sz="1200" b="0">
                <a:solidFill>
                  <a:schemeClr val="tx1"/>
                </a:solidFill>
              </a:rPr>
              <a:pPr eaLnBrk="1" hangingPunct="1"/>
              <a:t>40</a:t>
            </a:fld>
            <a:endParaRPr lang="en-US" altLang="en-US" sz="1200" b="0">
              <a:solidFill>
                <a:schemeClr val="tx1"/>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14407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E952635-63C2-4A6E-B8C6-EC11D53BEA4B}" type="slidenum">
              <a:rPr lang="en-US" altLang="en-US" sz="1200" b="0">
                <a:solidFill>
                  <a:schemeClr val="tx1"/>
                </a:solidFill>
              </a:rPr>
              <a:pPr eaLnBrk="1" hangingPunct="1"/>
              <a:t>41</a:t>
            </a:fld>
            <a:endParaRPr lang="en-US" altLang="en-US" sz="1200" b="0">
              <a:solidFill>
                <a:schemeClr val="tx1"/>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66065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E2642713-3D15-42E7-A647-6F01048D21A3}" type="slidenum">
              <a:rPr lang="en-US" altLang="en-US" sz="1200" b="0">
                <a:solidFill>
                  <a:schemeClr val="tx1"/>
                </a:solidFill>
              </a:rPr>
              <a:pPr eaLnBrk="1" hangingPunct="1"/>
              <a:t>42</a:t>
            </a:fld>
            <a:endParaRPr lang="en-US" altLang="en-US" sz="1200" b="0">
              <a:solidFill>
                <a:schemeClr val="tx1"/>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1747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34631A97-731C-499F-873A-C08D4E0913E7}" type="slidenum">
              <a:rPr lang="en-US" altLang="en-US" sz="1200" b="0">
                <a:solidFill>
                  <a:schemeClr val="tx1"/>
                </a:solidFill>
              </a:rPr>
              <a:pPr eaLnBrk="1" hangingPunct="1"/>
              <a:t>43</a:t>
            </a:fld>
            <a:endParaRPr lang="en-US" altLang="en-US" sz="1200" b="0">
              <a:solidFill>
                <a:schemeClr val="tx1"/>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9015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84EC684D-C3BF-43CB-8329-EDF81622B28A}" type="slidenum">
              <a:rPr lang="en-US" altLang="en-US" sz="1200" b="0">
                <a:solidFill>
                  <a:schemeClr val="tx1"/>
                </a:solidFill>
              </a:rPr>
              <a:pPr eaLnBrk="1" hangingPunct="1"/>
              <a:t>44</a:t>
            </a:fld>
            <a:endParaRPr lang="en-US" altLang="en-US" sz="1200" b="0">
              <a:solidFill>
                <a:schemeClr val="tx1"/>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94948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68078190-7ADD-44F3-AFDF-31B11715CBB9}" type="slidenum">
              <a:rPr lang="en-US" altLang="en-US" sz="1200" b="0">
                <a:solidFill>
                  <a:schemeClr val="tx1"/>
                </a:solidFill>
              </a:rPr>
              <a:pPr eaLnBrk="1" hangingPunct="1"/>
              <a:t>45</a:t>
            </a:fld>
            <a:endParaRPr lang="en-US" altLang="en-US" sz="1200" b="0">
              <a:solidFill>
                <a:schemeClr val="tx1"/>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5919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56D34EA-DA90-4101-A4BD-932C1AB9D55E}" type="slidenum">
              <a:rPr lang="en-US" altLang="en-US" sz="1200" b="0">
                <a:solidFill>
                  <a:schemeClr val="tx1"/>
                </a:solidFill>
              </a:rPr>
              <a:pPr eaLnBrk="1" hangingPunct="1"/>
              <a:t>46</a:t>
            </a:fld>
            <a:endParaRPr lang="en-US" altLang="en-US" sz="1200" b="0">
              <a:solidFill>
                <a:schemeClr val="tx1"/>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6912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109D08B4-D4F5-46EA-9980-23CBF9B33BBE}" type="slidenum">
              <a:rPr lang="en-US" altLang="en-US" sz="1200" b="0">
                <a:solidFill>
                  <a:schemeClr val="tx1"/>
                </a:solidFill>
              </a:rPr>
              <a:pPr eaLnBrk="1" hangingPunct="1"/>
              <a:t>47</a:t>
            </a:fld>
            <a:endParaRPr lang="en-US" altLang="en-US" sz="1200" b="0">
              <a:solidFill>
                <a:schemeClr val="tx1"/>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53007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6040827D-6574-499C-A323-2968DA523BFE}" type="slidenum">
              <a:rPr lang="en-US" altLang="en-US" sz="1200" b="0">
                <a:solidFill>
                  <a:schemeClr val="tx1"/>
                </a:solidFill>
              </a:rPr>
              <a:pPr eaLnBrk="1" hangingPunct="1"/>
              <a:t>48</a:t>
            </a:fld>
            <a:endParaRPr lang="en-US" altLang="en-US" sz="1200" b="0">
              <a:solidFill>
                <a:schemeClr val="tx1"/>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4497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15</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34329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9D21E230-6A2C-4E5A-BEEA-3C7DB705AAF4}" type="slidenum">
              <a:rPr lang="en-US" altLang="en-US" sz="1200" b="0">
                <a:solidFill>
                  <a:schemeClr val="tx1"/>
                </a:solidFill>
              </a:rPr>
              <a:pPr eaLnBrk="1" hangingPunct="1"/>
              <a:t>49</a:t>
            </a:fld>
            <a:endParaRPr lang="en-US" altLang="en-US" sz="1200" b="0">
              <a:solidFill>
                <a:schemeClr val="tx1"/>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99879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E54639D6-F6AE-4129-91E0-52889E04A538}" type="slidenum">
              <a:rPr lang="en-US" altLang="en-US" sz="1200" b="0">
                <a:solidFill>
                  <a:schemeClr val="tx1"/>
                </a:solidFill>
              </a:rPr>
              <a:pPr eaLnBrk="1" hangingPunct="1"/>
              <a:t>50</a:t>
            </a:fld>
            <a:endParaRPr lang="en-US" altLang="en-US" sz="1200" b="0">
              <a:solidFill>
                <a:schemeClr val="tx1"/>
              </a:solidFill>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35879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23BC9745-B501-40A9-A016-614CE0B0218D}" type="slidenum">
              <a:rPr lang="en-US" altLang="en-US" sz="1200" b="0">
                <a:solidFill>
                  <a:schemeClr val="tx1"/>
                </a:solidFill>
              </a:rPr>
              <a:pPr eaLnBrk="1" hangingPunct="1"/>
              <a:t>51</a:t>
            </a:fld>
            <a:endParaRPr lang="en-US" altLang="en-US" sz="1200" b="0">
              <a:solidFill>
                <a:schemeClr val="tx1"/>
              </a:solidFill>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7941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A585711-997A-4283-ABDD-191123A2BA7A}" type="slidenum">
              <a:rPr lang="en-US" altLang="en-US" sz="1200" b="0">
                <a:solidFill>
                  <a:schemeClr val="tx1"/>
                </a:solidFill>
              </a:rPr>
              <a:pPr eaLnBrk="1" hangingPunct="1"/>
              <a:t>27</a:t>
            </a:fld>
            <a:endParaRPr lang="en-US" altLang="en-US" sz="1200" b="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1429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FAB840F-6037-436D-9E24-EFC29175FE15}" type="slidenum">
              <a:rPr lang="en-US" altLang="en-US" sz="1200" b="0">
                <a:solidFill>
                  <a:schemeClr val="tx1"/>
                </a:solidFill>
              </a:rPr>
              <a:pPr eaLnBrk="1" hangingPunct="1"/>
              <a:t>30</a:t>
            </a:fld>
            <a:endParaRPr lang="en-US" altLang="en-US" sz="1200" b="0">
              <a:solidFill>
                <a:schemeClr val="tx1"/>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7227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2539A92E-7C58-4318-8839-5FD31996B83B}" type="slidenum">
              <a:rPr lang="en-US" altLang="en-US" sz="1200" b="0">
                <a:solidFill>
                  <a:schemeClr val="tx1"/>
                </a:solidFill>
              </a:rPr>
              <a:pPr eaLnBrk="1" hangingPunct="1"/>
              <a:t>31</a:t>
            </a:fld>
            <a:endParaRPr lang="en-US" altLang="en-US" sz="1200" b="0">
              <a:solidFill>
                <a:schemeClr val="tx1"/>
              </a:solidFill>
            </a:endParaRPr>
          </a:p>
        </p:txBody>
      </p:sp>
    </p:spTree>
    <p:extLst>
      <p:ext uri="{BB962C8B-B14F-4D97-AF65-F5344CB8AC3E}">
        <p14:creationId xmlns:p14="http://schemas.microsoft.com/office/powerpoint/2010/main" val="317971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84E856BB-8E36-401E-89E3-1C7B0D14FDB1}" type="slidenum">
              <a:rPr lang="en-US" altLang="en-US" sz="1200" b="0">
                <a:solidFill>
                  <a:schemeClr val="tx1"/>
                </a:solidFill>
              </a:rPr>
              <a:pPr eaLnBrk="1" hangingPunct="1"/>
              <a:t>34</a:t>
            </a:fld>
            <a:endParaRPr lang="en-US" altLang="en-US" sz="1200" b="0">
              <a:solidFill>
                <a:schemeClr val="tx1"/>
              </a:solidFill>
            </a:endParaRPr>
          </a:p>
        </p:txBody>
      </p:sp>
    </p:spTree>
    <p:extLst>
      <p:ext uri="{BB962C8B-B14F-4D97-AF65-F5344CB8AC3E}">
        <p14:creationId xmlns:p14="http://schemas.microsoft.com/office/powerpoint/2010/main" val="1185561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19127CA-D1D4-46AA-88C0-ACCBF80E97A1}" type="slidenum">
              <a:rPr lang="en-US" altLang="en-US" sz="1200" b="0">
                <a:solidFill>
                  <a:schemeClr val="tx1"/>
                </a:solidFill>
              </a:rPr>
              <a:pPr eaLnBrk="1" hangingPunct="1"/>
              <a:t>35</a:t>
            </a:fld>
            <a:endParaRPr lang="en-US" altLang="en-US" sz="1200" b="0">
              <a:solidFill>
                <a:schemeClr val="tx1"/>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2761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4B7B89C-C501-42FC-AA57-7A2B9195281A}" type="slidenum">
              <a:rPr lang="en-US" altLang="en-US" sz="1200" b="0">
                <a:solidFill>
                  <a:schemeClr val="tx1"/>
                </a:solidFill>
              </a:rPr>
              <a:pPr eaLnBrk="1" hangingPunct="1"/>
              <a:t>36</a:t>
            </a:fld>
            <a:endParaRPr lang="en-US" altLang="en-US" sz="1200" b="0">
              <a:solidFill>
                <a:schemeClr val="tx1"/>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40264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89EA1D1-2A0C-4176-9EEE-A6C0D20C0EC2}" type="slidenum">
              <a:rPr lang="en-US" altLang="en-US" sz="1200" b="0">
                <a:solidFill>
                  <a:schemeClr val="tx1"/>
                </a:solidFill>
              </a:rPr>
              <a:pPr eaLnBrk="1" hangingPunct="1"/>
              <a:t>38</a:t>
            </a:fld>
            <a:endParaRPr lang="en-US" altLang="en-US" sz="1200" b="0">
              <a:solidFill>
                <a:schemeClr val="tx1"/>
              </a:solidFill>
            </a:endParaRPr>
          </a:p>
        </p:txBody>
      </p:sp>
    </p:spTree>
    <p:extLst>
      <p:ext uri="{BB962C8B-B14F-4D97-AF65-F5344CB8AC3E}">
        <p14:creationId xmlns:p14="http://schemas.microsoft.com/office/powerpoint/2010/main" val="428758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80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80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76200" y="711200"/>
            <a:ext cx="8991600" cy="1574800"/>
          </a:xfrm>
          <a:ln/>
        </p:spPr>
        <p:txBody>
          <a:bodyPr/>
          <a:lstStyle/>
          <a:p>
            <a:pPr>
              <a:tabLst>
                <a:tab pos="5376863" algn="l"/>
              </a:tabLst>
            </a:pPr>
            <a:r>
              <a:rPr lang="en-US" sz="3200" dirty="0" smtClean="0"/>
              <a:t>Ontology and Psychiatry:</a:t>
            </a:r>
            <a:br>
              <a:rPr lang="en-US" sz="3200" dirty="0" smtClean="0"/>
            </a:br>
            <a:r>
              <a:rPr lang="en-US" sz="3200" dirty="0" smtClean="0"/>
              <a:t>Do Mental Disorders Still Exist?</a:t>
            </a:r>
            <a:r>
              <a:rPr lang="en-US" sz="2800" dirty="0"/>
              <a:t/>
            </a:r>
            <a:br>
              <a:rPr lang="en-US" sz="2800" dirty="0"/>
            </a:br>
            <a:r>
              <a:rPr lang="en-US" sz="1400" dirty="0"/>
              <a:t/>
            </a:r>
            <a:br>
              <a:rPr lang="en-US" sz="1400" dirty="0"/>
            </a:br>
            <a:r>
              <a:rPr lang="en-US" sz="1400" dirty="0" smtClean="0"/>
              <a:t>Grand Round of the Department of Biomedical Informatics</a:t>
            </a:r>
            <a:r>
              <a:rPr lang="en-US" sz="1400" dirty="0"/>
              <a:t/>
            </a:r>
            <a:br>
              <a:rPr lang="en-US" sz="1400" dirty="0"/>
            </a:br>
            <a:r>
              <a:rPr lang="en-US" sz="1400" dirty="0" smtClean="0"/>
              <a:t>February 23, 2017 – Buffalo, NY, USA</a:t>
            </a:r>
            <a:r>
              <a:rPr lang="en-US" sz="1400" dirty="0">
                <a:cs typeface="Arial" panose="020B0604020202020204" pitchFamily="34" charset="0"/>
              </a:rPr>
              <a:t/>
            </a:r>
            <a:br>
              <a:rPr lang="en-US" sz="1400" dirty="0">
                <a:cs typeface="Arial" panose="020B0604020202020204" pitchFamily="34" charset="0"/>
              </a:rPr>
            </a:br>
            <a:r>
              <a:rPr lang="en-GB" sz="1400" dirty="0">
                <a:cs typeface="Arial" panose="020B0604020202020204" pitchFamily="34" charset="0"/>
              </a:rPr>
              <a:t/>
            </a:r>
            <a:br>
              <a:rPr lang="en-GB" sz="1400" dirty="0">
                <a:cs typeface="Arial" panose="020B0604020202020204" pitchFamily="34" charset="0"/>
              </a:rPr>
            </a:br>
            <a:endParaRPr lang="en-US" sz="1400" dirty="0">
              <a:cs typeface="Arial" panose="020B0604020202020204" pitchFamily="34" charset="0"/>
            </a:endParaRPr>
          </a:p>
        </p:txBody>
      </p:sp>
      <p:sp>
        <p:nvSpPr>
          <p:cNvPr id="18435" name="Rectangle 3"/>
          <p:cNvSpPr>
            <a:spLocks noGrp="1" noChangeArrowheads="1"/>
          </p:cNvSpPr>
          <p:nvPr>
            <p:ph type="subTitle" idx="1"/>
          </p:nvPr>
        </p:nvSpPr>
        <p:spPr>
          <a:xfrm>
            <a:off x="0" y="4648200"/>
            <a:ext cx="9144000" cy="1981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CEUSTERS, MD</a:t>
            </a:r>
            <a:endParaRPr lang="en-US" altLang="ja-JP" sz="1800" i="1" dirty="0" smtClean="0">
              <a:ea typeface="ＭＳ 明朝" panose="02020609040205080304" pitchFamily="49" charset="-128"/>
            </a:endParaRPr>
          </a:p>
          <a:p>
            <a:pPr defTabSz="566738"/>
            <a:r>
              <a:rPr lang="en-GB" sz="1800" i="1" dirty="0" smtClean="0"/>
              <a:t>Department </a:t>
            </a:r>
            <a:r>
              <a:rPr lang="en-GB" sz="1800" i="1" dirty="0"/>
              <a:t>of </a:t>
            </a:r>
            <a:r>
              <a:rPr lang="en-GB" sz="1800" i="1" dirty="0" smtClean="0"/>
              <a:t>Biomedical Informatics, Division of Biomedical Ontology</a:t>
            </a:r>
          </a:p>
          <a:p>
            <a:pPr defTabSz="566738"/>
            <a:r>
              <a:rPr lang="en-GB" sz="1200" i="1" dirty="0"/>
              <a:t>a</a:t>
            </a:r>
            <a:r>
              <a:rPr lang="en-GB" sz="1200" i="1" dirty="0" smtClean="0"/>
              <a:t>nd</a:t>
            </a:r>
          </a:p>
          <a:p>
            <a:pPr defTabSz="566738"/>
            <a:r>
              <a:rPr lang="en-GB" sz="1800" i="1" dirty="0" smtClean="0"/>
              <a:t>UB Institute for Healthcare Informatics,</a:t>
            </a:r>
          </a:p>
          <a:p>
            <a:pPr defTabSz="566738"/>
            <a:r>
              <a:rPr lang="en-GB" sz="1800" i="1" dirty="0" smtClean="0"/>
              <a:t>University </a:t>
            </a:r>
            <a:r>
              <a:rPr lang="en-GB" sz="1800" i="1" dirty="0"/>
              <a:t>at </a:t>
            </a:r>
            <a:r>
              <a:rPr lang="en-GB" sz="1800" i="1" dirty="0" smtClean="0"/>
              <a:t>Buffalo</a:t>
            </a:r>
            <a:endParaRPr lang="en-US" altLang="ja-JP" sz="1800" i="1" dirty="0" smtClean="0">
              <a:ea typeface="ＭＳ 明朝" panose="02020609040205080304" pitchFamily="49" charset="-128"/>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3733800" y="2590800"/>
            <a:ext cx="1564241" cy="1920957"/>
          </a:xfrm>
          <a:prstGeom prst="rect">
            <a:avLst/>
          </a:prstGeom>
        </p:spPr>
      </p:pic>
    </p:spTree>
    <p:extLst>
      <p:ext uri="{BB962C8B-B14F-4D97-AF65-F5344CB8AC3E}">
        <p14:creationId xmlns:p14="http://schemas.microsoft.com/office/powerpoint/2010/main" val="647689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a:t>
            </a:r>
            <a:r>
              <a:rPr lang="en-US" dirty="0" smtClean="0"/>
              <a:t> </a:t>
            </a:r>
            <a:r>
              <a:rPr lang="en-US" dirty="0" smtClean="0"/>
              <a:t>for </a:t>
            </a:r>
            <a:r>
              <a:rPr lang="en-US" dirty="0" err="1" smtClean="0"/>
              <a:t>RDoC</a:t>
            </a:r>
            <a:endParaRPr lang="en-US" dirty="0"/>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US" dirty="0" smtClean="0"/>
              <a:t>Failure of DSM-ICD, a categorical approach, to offer insight into underlying etiology and causal mechanisms common to all instances of same </a:t>
            </a:r>
            <a:r>
              <a:rPr lang="en-US" dirty="0" smtClean="0"/>
              <a:t>diagnosis;</a:t>
            </a:r>
            <a:endParaRPr lang="en-US" dirty="0" smtClean="0"/>
          </a:p>
          <a:p>
            <a:pPr marL="457200" indent="-457200">
              <a:buFont typeface="Arial" panose="020B0604020202020204" pitchFamily="34" charset="0"/>
              <a:buChar char="•"/>
            </a:pPr>
            <a:r>
              <a:rPr lang="en-US" dirty="0" smtClean="0"/>
              <a:t>Inability to predict effective </a:t>
            </a:r>
            <a:r>
              <a:rPr lang="en-US" dirty="0" smtClean="0"/>
              <a:t>treatments;</a:t>
            </a:r>
            <a:endParaRPr lang="en-US" dirty="0" smtClean="0"/>
          </a:p>
          <a:p>
            <a:pPr marL="457200" indent="-457200">
              <a:buFont typeface="Arial" panose="020B0604020202020204" pitchFamily="34" charset="0"/>
              <a:buChar char="•"/>
            </a:pPr>
            <a:r>
              <a:rPr lang="en-US" dirty="0" smtClean="0"/>
              <a:t>Lack of universal biomarkers for DSM-ICD </a:t>
            </a:r>
            <a:r>
              <a:rPr lang="en-US" dirty="0" smtClean="0"/>
              <a:t>categories;</a:t>
            </a:r>
            <a:endParaRPr lang="en-US" dirty="0" smtClean="0"/>
          </a:p>
          <a:p>
            <a:pPr marL="457200" indent="-457200">
              <a:buFont typeface="Arial" panose="020B0604020202020204" pitchFamily="34" charset="0"/>
              <a:buChar char="•"/>
            </a:pPr>
            <a:r>
              <a:rPr lang="en-US" dirty="0" smtClean="0"/>
              <a:t>Heterogeneity of DSM-ICD </a:t>
            </a:r>
            <a:r>
              <a:rPr lang="en-US" dirty="0" smtClean="0"/>
              <a:t>populations;</a:t>
            </a:r>
            <a:endParaRPr lang="en-US" dirty="0" smtClean="0"/>
          </a:p>
          <a:p>
            <a:pPr marL="457200" indent="-457200">
              <a:buFont typeface="Arial" panose="020B0604020202020204" pitchFamily="34" charset="0"/>
              <a:buChar char="•"/>
            </a:pPr>
            <a:r>
              <a:rPr lang="en-US" dirty="0" smtClean="0"/>
              <a:t>E.g., in 2011 two major pharmaceutical companies stopped research into psychiatric drugs (</a:t>
            </a:r>
            <a:r>
              <a:rPr lang="nl-NL" dirty="0" err="1" smtClean="0"/>
              <a:t>Cowen</a:t>
            </a:r>
            <a:r>
              <a:rPr lang="nl-NL" dirty="0" smtClean="0"/>
              <a:t> 2011</a:t>
            </a:r>
            <a:r>
              <a:rPr lang="nl-NL" dirty="0" smtClean="0"/>
              <a:t>).</a:t>
            </a:r>
            <a:endParaRPr lang="nl-NL" dirty="0" smtClean="0"/>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en-US" dirty="0" smtClean="0"/>
          </a:p>
        </p:txBody>
      </p:sp>
    </p:spTree>
    <p:extLst>
      <p:ext uri="{BB962C8B-B14F-4D97-AF65-F5344CB8AC3E}">
        <p14:creationId xmlns:p14="http://schemas.microsoft.com/office/powerpoint/2010/main" val="1012325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RDoC’s ‘matrix’ </a:t>
            </a:r>
          </a:p>
        </p:txBody>
      </p:sp>
      <p:sp>
        <p:nvSpPr>
          <p:cNvPr id="13315" name="Content Placeholder 7"/>
          <p:cNvSpPr>
            <a:spLocks noGrp="1"/>
          </p:cNvSpPr>
          <p:nvPr>
            <p:ph idx="1"/>
          </p:nvPr>
        </p:nvSpPr>
        <p:spPr>
          <a:xfrm>
            <a:off x="223520" y="3657600"/>
            <a:ext cx="8686800" cy="2286000"/>
          </a:xfrm>
        </p:spPr>
        <p:txBody>
          <a:bodyPr/>
          <a:lstStyle/>
          <a:p>
            <a:r>
              <a:rPr lang="en-US" altLang="en-US" dirty="0" smtClean="0"/>
              <a:t>Expandable </a:t>
            </a:r>
            <a:r>
              <a:rPr lang="en-US" altLang="en-US" dirty="0" smtClean="0"/>
              <a:t>in: </a:t>
            </a:r>
          </a:p>
          <a:p>
            <a:pPr lvl="1"/>
            <a:r>
              <a:rPr lang="en-US" altLang="en-US" dirty="0" smtClean="0"/>
              <a:t>number of domains and units of analysis,</a:t>
            </a:r>
          </a:p>
          <a:p>
            <a:pPr lvl="1"/>
            <a:r>
              <a:rPr lang="en-US" altLang="en-US" dirty="0" smtClean="0"/>
              <a:t>Subtyping of domains and units of analysis</a:t>
            </a:r>
            <a:r>
              <a:rPr lang="en-US" altLang="en-US" dirty="0" smtClean="0"/>
              <a:t>.</a:t>
            </a:r>
          </a:p>
          <a:p>
            <a:pPr lvl="1"/>
            <a:endParaRPr lang="en-US" altLang="en-US" dirty="0"/>
          </a:p>
          <a:p>
            <a:r>
              <a:rPr lang="en-US" altLang="en-US" dirty="0" smtClean="0"/>
              <a:t>Interestingly: </a:t>
            </a:r>
            <a:r>
              <a:rPr lang="en-US" altLang="en-US" dirty="0" smtClean="0">
                <a:solidFill>
                  <a:srgbClr val="FF0000"/>
                </a:solidFill>
              </a:rPr>
              <a:t>no mention of mental disorders at all!</a:t>
            </a:r>
            <a:endParaRPr lang="en-US" altLang="en-US" dirty="0" smtClean="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227362232"/>
              </p:ext>
            </p:extLst>
          </p:nvPr>
        </p:nvGraphicFramePr>
        <p:xfrm>
          <a:off x="76200" y="1496936"/>
          <a:ext cx="8980487" cy="1990802"/>
        </p:xfrm>
        <a:graphic>
          <a:graphicData uri="http://schemas.openxmlformats.org/drawingml/2006/table">
            <a:tbl>
              <a:tblPr/>
              <a:tblGrid>
                <a:gridCol w="2133600"/>
                <a:gridCol w="609600"/>
                <a:gridCol w="990600"/>
                <a:gridCol w="533400"/>
                <a:gridCol w="762000"/>
                <a:gridCol w="990600"/>
                <a:gridCol w="965023"/>
                <a:gridCol w="863777"/>
                <a:gridCol w="1131887"/>
              </a:tblGrid>
              <a:tr h="267370">
                <a:tc rowSpan="2">
                  <a:txBody>
                    <a:bodyPr/>
                    <a:lstStyle/>
                    <a:p>
                      <a:pPr algn="ctr" fontAlgn="ctr">
                        <a:buFont typeface="Arial" panose="020B0604020202020204" pitchFamily="34" charset="0"/>
                        <a:buNone/>
                      </a:pPr>
                      <a:r>
                        <a:rPr lang="en-US" sz="1300" b="1" dirty="0" smtClean="0">
                          <a:effectLst/>
                        </a:rPr>
                        <a:t>Domain</a:t>
                      </a:r>
                      <a:endParaRPr lang="en-US" sz="1300" b="1" dirty="0">
                        <a:effectLst/>
                      </a:endParaRPr>
                    </a:p>
                  </a:txBody>
                  <a:tcPr marL="34617" marR="34617" marT="34618" marB="3461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gridSpan="8">
                  <a:txBody>
                    <a:bodyPr/>
                    <a:lstStyle/>
                    <a:p>
                      <a:pPr algn="ctr" fontAlgn="t"/>
                      <a:r>
                        <a:rPr lang="en-US" sz="1300" b="1">
                          <a:effectLst/>
                        </a:rPr>
                        <a:t>————— Units of Analysis —————</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5457">
                <a:tc vMerge="1">
                  <a:txBody>
                    <a:bodyPr/>
                    <a:lstStyle/>
                    <a:p>
                      <a:endParaRPr lang="en-US"/>
                    </a:p>
                  </a:txBody>
                  <a:tcPr/>
                </a:tc>
                <a:tc>
                  <a:txBody>
                    <a:bodyPr/>
                    <a:lstStyle/>
                    <a:p>
                      <a:pPr fontAlgn="t"/>
                      <a:r>
                        <a:rPr lang="en-US" sz="1300" b="1">
                          <a:effectLst/>
                        </a:rPr>
                        <a:t>Genes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Molecules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Cells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Circuits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Physiology</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Behavior</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Self-Reports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endParaRPr lang="en-US" sz="1300" b="1" dirty="0" smtClean="0">
                        <a:effectLst/>
                      </a:endParaRPr>
                    </a:p>
                    <a:p>
                      <a:pPr fontAlgn="t"/>
                      <a:r>
                        <a:rPr lang="en-US" sz="1300" b="1" dirty="0" smtClean="0">
                          <a:effectLst/>
                        </a:rPr>
                        <a:t>(Paradigms)</a:t>
                      </a:r>
                      <a:endParaRPr lang="en-US" sz="1300" b="1" dirty="0">
                        <a:effectLst/>
                      </a:endParaRP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r>
              <a:tr h="1257898">
                <a:tc gridSpan="9">
                  <a:txBody>
                    <a:bodyPr/>
                    <a:lstStyle/>
                    <a:p>
                      <a:pPr fontAlgn="t"/>
                      <a:r>
                        <a:rPr lang="en-US" sz="1300" b="1" dirty="0">
                          <a:effectLst/>
                        </a:rPr>
                        <a:t>Negative Valence </a:t>
                      </a:r>
                      <a:r>
                        <a:rPr lang="en-US" sz="1300" b="1" dirty="0" smtClean="0">
                          <a:effectLst/>
                        </a:rPr>
                        <a:t>Systems</a:t>
                      </a:r>
                    </a:p>
                    <a:p>
                      <a:pPr fontAlgn="t"/>
                      <a:r>
                        <a:rPr lang="en-US" sz="1300" b="1" dirty="0" smtClean="0">
                          <a:effectLst/>
                        </a:rPr>
                        <a:t>Positive Valence</a:t>
                      </a:r>
                      <a:r>
                        <a:rPr lang="en-US" sz="1300" b="1" baseline="0" dirty="0" smtClean="0">
                          <a:effectLst/>
                        </a:rPr>
                        <a:t> Systems</a:t>
                      </a:r>
                    </a:p>
                    <a:p>
                      <a:pPr fontAlgn="t"/>
                      <a:r>
                        <a:rPr lang="en-US" sz="1300" b="1" dirty="0" smtClean="0">
                          <a:effectLst/>
                        </a:rPr>
                        <a:t>Cognitive Systems</a:t>
                      </a:r>
                    </a:p>
                    <a:p>
                      <a:pPr fontAlgn="t"/>
                      <a:r>
                        <a:rPr lang="en-US" sz="1300" b="1" dirty="0" smtClean="0">
                          <a:effectLst/>
                        </a:rPr>
                        <a:t>Working Memory</a:t>
                      </a:r>
                    </a:p>
                    <a:p>
                      <a:pPr fontAlgn="t"/>
                      <a:r>
                        <a:rPr lang="en-US" sz="1300" b="1" dirty="0" smtClean="0">
                          <a:effectLst/>
                        </a:rPr>
                        <a:t>Systems for Social Processes</a:t>
                      </a:r>
                    </a:p>
                    <a:p>
                      <a:pPr fontAlgn="t"/>
                      <a:r>
                        <a:rPr lang="en-US" sz="1300" b="1" dirty="0" smtClean="0">
                          <a:effectLst/>
                        </a:rPr>
                        <a:t>Arousal and Regulatory Systems</a:t>
                      </a:r>
                      <a:endParaRPr lang="en-US" sz="1300" b="1" dirty="0">
                        <a:effectLst/>
                      </a:endParaRP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4BC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3343" name="Rectangle 4"/>
          <p:cNvSpPr>
            <a:spLocks noChangeArrowheads="1"/>
          </p:cNvSpPr>
          <p:nvPr/>
        </p:nvSpPr>
        <p:spPr bwMode="auto">
          <a:xfrm>
            <a:off x="2503488" y="6511925"/>
            <a:ext cx="655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r">
              <a:spcBef>
                <a:spcPct val="0"/>
              </a:spcBef>
              <a:buFontTx/>
              <a:buNone/>
            </a:pPr>
            <a:r>
              <a:rPr lang="en-US" altLang="en-US" sz="1200" dirty="0">
                <a:solidFill>
                  <a:schemeClr val="bg1"/>
                </a:solidFill>
              </a:rPr>
              <a:t>http://www.nimh.nih.gov/research-priorities/rdoc/nimh-research-domain-criteria-rdoc.shtml</a:t>
            </a:r>
          </a:p>
        </p:txBody>
      </p:sp>
    </p:spTree>
    <p:extLst>
      <p:ext uri="{BB962C8B-B14F-4D97-AF65-F5344CB8AC3E}">
        <p14:creationId xmlns:p14="http://schemas.microsoft.com/office/powerpoint/2010/main" val="28395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609600"/>
            <a:ext cx="9192542" cy="6248400"/>
          </a:xfrm>
          <a:prstGeom prst="rect">
            <a:avLst/>
          </a:prstGeom>
        </p:spPr>
      </p:pic>
    </p:spTree>
    <p:extLst>
      <p:ext uri="{BB962C8B-B14F-4D97-AF65-F5344CB8AC3E}">
        <p14:creationId xmlns:p14="http://schemas.microsoft.com/office/powerpoint/2010/main" val="4069728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this talk</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An </a:t>
            </a:r>
            <a:r>
              <a:rPr lang="en-US" dirty="0" err="1" smtClean="0"/>
              <a:t>ontologist’s</a:t>
            </a:r>
            <a:r>
              <a:rPr lang="en-US" dirty="0" smtClean="0"/>
              <a:t> view on the evolution of lines of thought about mental disorders, </a:t>
            </a:r>
          </a:p>
          <a:p>
            <a:pPr lvl="1">
              <a:buFont typeface="Arial" panose="020B0604020202020204" pitchFamily="34" charset="0"/>
              <a:buChar char="•"/>
            </a:pPr>
            <a:r>
              <a:rPr lang="en-US" dirty="0" smtClean="0"/>
              <a:t>what mental disorders are, if they exist at all,</a:t>
            </a:r>
          </a:p>
          <a:p>
            <a:pPr lvl="1">
              <a:buFont typeface="Arial" panose="020B0604020202020204" pitchFamily="34" charset="0"/>
              <a:buChar char="•"/>
            </a:pPr>
            <a:r>
              <a:rPr lang="en-US" dirty="0"/>
              <a:t>i</a:t>
            </a:r>
            <a:r>
              <a:rPr lang="en-US" dirty="0" smtClean="0"/>
              <a:t>f they exist, how to classify them, and</a:t>
            </a:r>
          </a:p>
          <a:p>
            <a:pPr lvl="1">
              <a:buFont typeface="Arial" panose="020B0604020202020204" pitchFamily="34" charset="0"/>
              <a:buChar char="•"/>
            </a:pPr>
            <a:r>
              <a:rPr lang="en-US" dirty="0"/>
              <a:t>h</a:t>
            </a:r>
            <a:r>
              <a:rPr lang="en-US" dirty="0" smtClean="0"/>
              <a:t>ow to diagnose and treat them.</a:t>
            </a:r>
          </a:p>
          <a:p>
            <a:pPr lvl="1">
              <a:buFont typeface="Arial" panose="020B0604020202020204" pitchFamily="34" charset="0"/>
              <a:buChar char="•"/>
            </a:pPr>
            <a:endParaRPr lang="en-US" dirty="0" smtClean="0"/>
          </a:p>
          <a:p>
            <a:pPr>
              <a:buFont typeface="Arial" panose="020B0604020202020204" pitchFamily="34" charset="0"/>
              <a:buChar char="•"/>
            </a:pPr>
            <a:r>
              <a:rPr lang="en-US" dirty="0" smtClean="0"/>
              <a:t>Illustrating that also the new </a:t>
            </a:r>
            <a:r>
              <a:rPr lang="en-US" dirty="0" err="1" smtClean="0"/>
              <a:t>RDoC</a:t>
            </a:r>
            <a:r>
              <a:rPr lang="en-US" dirty="0" smtClean="0"/>
              <a:t> approach requires the contribution of </a:t>
            </a:r>
            <a:r>
              <a:rPr lang="en-US" dirty="0" err="1" smtClean="0"/>
              <a:t>ontologists</a:t>
            </a:r>
            <a:r>
              <a:rPr lang="en-US" dirty="0" smtClean="0"/>
              <a:t>.</a:t>
            </a:r>
            <a:endParaRPr lang="en-US" dirty="0"/>
          </a:p>
        </p:txBody>
      </p:sp>
    </p:spTree>
    <p:extLst>
      <p:ext uri="{BB962C8B-B14F-4D97-AF65-F5344CB8AC3E}">
        <p14:creationId xmlns:p14="http://schemas.microsoft.com/office/powerpoint/2010/main" val="349393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structure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Short introduction to what ‘</a:t>
            </a:r>
            <a:r>
              <a:rPr lang="en-US" dirty="0" err="1" smtClean="0"/>
              <a:t>ontologist’s</a:t>
            </a:r>
            <a:r>
              <a:rPr lang="en-US" dirty="0" smtClean="0"/>
              <a:t> view’ means and on what premises such view is designed.</a:t>
            </a:r>
          </a:p>
          <a:p>
            <a:pPr>
              <a:buFont typeface="Arial" panose="020B0604020202020204" pitchFamily="34" charset="0"/>
              <a:buChar char="•"/>
            </a:pPr>
            <a:endParaRPr lang="en-US" dirty="0"/>
          </a:p>
          <a:p>
            <a:pPr>
              <a:buFont typeface="Arial" panose="020B0604020202020204" pitchFamily="34" charset="0"/>
              <a:buChar char="•"/>
            </a:pPr>
            <a:r>
              <a:rPr lang="en-US" dirty="0" smtClean="0"/>
              <a:t>Apply it on arguments used by proponents and opponents with respect to mental disorders.</a:t>
            </a:r>
          </a:p>
          <a:p>
            <a:pPr>
              <a:buFont typeface="Arial" panose="020B0604020202020204" pitchFamily="34" charset="0"/>
              <a:buChar char="•"/>
            </a:pPr>
            <a:endParaRPr lang="en-US" dirty="0"/>
          </a:p>
          <a:p>
            <a:pPr>
              <a:buFont typeface="Arial" panose="020B0604020202020204" pitchFamily="34" charset="0"/>
              <a:buChar char="•"/>
            </a:pPr>
            <a:r>
              <a:rPr lang="en-US" dirty="0" smtClean="0"/>
              <a:t>Identify a few issues with the current </a:t>
            </a:r>
            <a:r>
              <a:rPr lang="en-US" dirty="0" err="1" smtClean="0"/>
              <a:t>RDoC</a:t>
            </a:r>
            <a:r>
              <a:rPr lang="en-US" dirty="0" smtClean="0"/>
              <a:t> setup.</a:t>
            </a:r>
            <a:endParaRPr lang="en-US" dirty="0"/>
          </a:p>
        </p:txBody>
      </p:sp>
    </p:spTree>
    <p:extLst>
      <p:ext uri="{BB962C8B-B14F-4D97-AF65-F5344CB8AC3E}">
        <p14:creationId xmlns:p14="http://schemas.microsoft.com/office/powerpoint/2010/main" val="4028046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smtClean="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smtClean="0">
                <a:solidFill>
                  <a:srgbClr val="FFFF00"/>
                </a:solidFill>
              </a:rPr>
              <a:t>Ontology</a:t>
            </a:r>
            <a:r>
              <a:rPr lang="en-US" altLang="en-US" sz="2000" dirty="0" smtClean="0"/>
              <a:t> (no plural) is the study of what entities exist and how they relate to each other;</a:t>
            </a:r>
          </a:p>
          <a:p>
            <a:pPr>
              <a:lnSpc>
                <a:spcPct val="90000"/>
              </a:lnSpc>
              <a:buFont typeface="Arial" panose="020B0604020202020204" pitchFamily="34" charset="0"/>
              <a:buChar char="•"/>
            </a:pPr>
            <a:r>
              <a:rPr lang="en-US" altLang="en-US" sz="2000" dirty="0" smtClean="0"/>
              <a:t>by some philosophers taken to be synonymous with ‘</a:t>
            </a:r>
            <a:r>
              <a:rPr lang="en-US" altLang="en-US" sz="2000" b="1" i="1" u="sng" dirty="0" smtClean="0"/>
              <a:t>metaphysics</a:t>
            </a:r>
            <a:r>
              <a:rPr lang="en-US" altLang="en-US" sz="2000" dirty="0" smtClean="0"/>
              <a:t>’ while others draw distinctions in many distinct ways but almost agreeing on the following classification:</a:t>
            </a:r>
          </a:p>
          <a:p>
            <a:pPr lvl="1">
              <a:lnSpc>
                <a:spcPct val="90000"/>
              </a:lnSpc>
            </a:pPr>
            <a:r>
              <a:rPr lang="en-US" altLang="en-US" sz="2000" b="1" i="1" u="sng" dirty="0" smtClean="0">
                <a:solidFill>
                  <a:srgbClr val="FFFF00"/>
                </a:solidFill>
              </a:rPr>
              <a:t>metaphysics</a:t>
            </a:r>
            <a:r>
              <a:rPr lang="en-US" altLang="en-US" sz="2000" dirty="0" smtClean="0"/>
              <a:t> </a:t>
            </a:r>
            <a:r>
              <a:rPr lang="en-US" altLang="en-US" sz="2000" dirty="0" smtClean="0">
                <a:sym typeface="Wingdings" panose="05000000000000000000" pitchFamily="2" charset="2"/>
              </a:rPr>
              <a:t> studies ‘</a:t>
            </a:r>
            <a:r>
              <a:rPr lang="en-US" altLang="en-US" sz="2000" i="1" dirty="0" smtClean="0">
                <a:sym typeface="Wingdings" panose="05000000000000000000" pitchFamily="2" charset="2"/>
              </a:rPr>
              <a:t>how</a:t>
            </a:r>
            <a:r>
              <a:rPr lang="en-US" altLang="en-US" sz="2000" dirty="0" smtClean="0">
                <a:sym typeface="Wingdings" panose="05000000000000000000" pitchFamily="2" charset="2"/>
              </a:rPr>
              <a:t> is the world?’</a:t>
            </a:r>
            <a:endParaRPr lang="en-US" altLang="en-US" sz="2000" dirty="0" smtClean="0"/>
          </a:p>
          <a:p>
            <a:pPr lvl="2">
              <a:lnSpc>
                <a:spcPct val="90000"/>
              </a:lnSpc>
            </a:pPr>
            <a:r>
              <a:rPr lang="en-US" altLang="en-US" b="1" u="sng" dirty="0" smtClean="0">
                <a:solidFill>
                  <a:srgbClr val="FFFF00"/>
                </a:solidFill>
              </a:rPr>
              <a:t>general</a:t>
            </a:r>
            <a:r>
              <a:rPr lang="en-US" altLang="en-US" b="1" u="sng" dirty="0" smtClean="0"/>
              <a:t> </a:t>
            </a:r>
            <a:r>
              <a:rPr lang="en-US" altLang="en-US" b="1" u="sng" dirty="0" smtClean="0">
                <a:solidFill>
                  <a:srgbClr val="FFFF00"/>
                </a:solidFill>
              </a:rPr>
              <a:t>metaphysics</a:t>
            </a:r>
            <a:r>
              <a:rPr lang="en-US" altLang="en-US" b="1" u="sng" dirty="0" smtClean="0"/>
              <a:t> </a:t>
            </a:r>
            <a:r>
              <a:rPr lang="en-US" altLang="en-US" dirty="0" smtClean="0">
                <a:sym typeface="Wingdings" panose="05000000000000000000" pitchFamily="2" charset="2"/>
              </a:rPr>
              <a:t> studies general principles and ‘laws’ about the world</a:t>
            </a:r>
            <a:endParaRPr lang="en-US" altLang="en-US" dirty="0" smtClean="0"/>
          </a:p>
          <a:p>
            <a:pPr lvl="3">
              <a:lnSpc>
                <a:spcPct val="90000"/>
              </a:lnSpc>
            </a:pPr>
            <a:r>
              <a:rPr lang="en-US" altLang="en-US" b="1" i="1" u="sng" dirty="0" smtClean="0">
                <a:solidFill>
                  <a:srgbClr val="FFFF00"/>
                </a:solidFill>
              </a:rPr>
              <a:t>ontology</a:t>
            </a:r>
            <a:r>
              <a:rPr lang="en-US" altLang="en-US" dirty="0" smtClean="0"/>
              <a:t> </a:t>
            </a:r>
            <a:r>
              <a:rPr lang="en-US" altLang="en-US" dirty="0" smtClean="0">
                <a:sym typeface="Wingdings" panose="05000000000000000000" pitchFamily="2" charset="2"/>
              </a:rPr>
              <a:t> studies what type of entities exist in the world</a:t>
            </a:r>
            <a:endParaRPr lang="en-US" altLang="en-US" dirty="0" smtClean="0"/>
          </a:p>
          <a:p>
            <a:pPr lvl="2">
              <a:lnSpc>
                <a:spcPct val="90000"/>
              </a:lnSpc>
            </a:pPr>
            <a:r>
              <a:rPr lang="en-US" altLang="en-US" b="1" i="1" u="sng" dirty="0" smtClean="0">
                <a:solidFill>
                  <a:srgbClr val="FFFF00"/>
                </a:solidFill>
              </a:rPr>
              <a:t>special</a:t>
            </a:r>
            <a:r>
              <a:rPr lang="en-US" altLang="en-US" b="1" i="1" u="sng" dirty="0" smtClean="0"/>
              <a:t> </a:t>
            </a:r>
            <a:r>
              <a:rPr lang="en-US" altLang="en-US" b="1" i="1" u="sng" dirty="0" smtClean="0">
                <a:solidFill>
                  <a:srgbClr val="FFFF00"/>
                </a:solidFill>
              </a:rPr>
              <a:t>metaphysics</a:t>
            </a:r>
            <a:r>
              <a:rPr lang="en-US" altLang="en-US" b="1" i="1" u="sng" dirty="0" smtClean="0"/>
              <a:t> </a:t>
            </a:r>
            <a:r>
              <a:rPr lang="en-US" altLang="en-US" dirty="0" smtClean="0">
                <a:sym typeface="Wingdings" panose="05000000000000000000" pitchFamily="2" charset="2"/>
              </a:rPr>
              <a:t> focuses on specific principles and entities </a:t>
            </a:r>
            <a:endParaRPr lang="en-US" altLang="en-US" dirty="0" smtClean="0"/>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epistemology</a:t>
            </a:r>
            <a:r>
              <a:rPr lang="en-US" altLang="en-US" sz="2000" dirty="0" smtClean="0"/>
              <a:t>’: the study of how we can come to know about what exists.</a:t>
            </a:r>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terminology</a:t>
            </a:r>
            <a:r>
              <a:rPr lang="en-US" altLang="en-US" sz="2000" dirty="0" smtClean="0"/>
              <a:t>’ (as part of ‘</a:t>
            </a:r>
            <a:r>
              <a:rPr lang="en-US" altLang="en-US" sz="2000" i="1" dirty="0" smtClean="0"/>
              <a:t>semantics</a:t>
            </a:r>
            <a:r>
              <a:rPr lang="en-US" altLang="en-US" sz="2000" dirty="0" smtClean="0"/>
              <a:t>’): the study of what terms mean and how to name things.</a:t>
            </a:r>
          </a:p>
        </p:txBody>
      </p:sp>
    </p:spTree>
    <p:extLst>
      <p:ext uri="{BB962C8B-B14F-4D97-AF65-F5344CB8AC3E}">
        <p14:creationId xmlns:p14="http://schemas.microsoft.com/office/powerpoint/2010/main" val="1097328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a:xfrm>
            <a:off x="228600" y="2514600"/>
            <a:ext cx="8686800" cy="4114800"/>
          </a:xfrm>
        </p:spPr>
        <p:txBody>
          <a:bodyPr/>
          <a:lstStyle/>
          <a:p>
            <a:pPr marL="0" indent="0" algn="ctr"/>
            <a:r>
              <a:rPr lang="en-US" sz="2800" dirty="0" smtClean="0"/>
              <a:t>Our </a:t>
            </a:r>
            <a:r>
              <a:rPr lang="en-US" sz="2800" dirty="0"/>
              <a:t>best scientific theories give true or approximately true descriptions of observable and unobservable aspects of a mind-independent world.</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Tree>
    <p:extLst>
      <p:ext uri="{BB962C8B-B14F-4D97-AF65-F5344CB8AC3E}">
        <p14:creationId xmlns:p14="http://schemas.microsoft.com/office/powerpoint/2010/main" val="2292017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p:txBody>
          <a:bodyPr/>
          <a:lstStyle/>
          <a:p>
            <a:pPr marL="0" indent="0"/>
            <a:r>
              <a:rPr lang="en-US" dirty="0" smtClean="0"/>
              <a:t>Three dimensions:</a:t>
            </a:r>
          </a:p>
          <a:p>
            <a:pPr>
              <a:buFont typeface="Arial" panose="020B0604020202020204" pitchFamily="34" charset="0"/>
              <a:buChar char="•"/>
            </a:pPr>
            <a:r>
              <a:rPr lang="en-US" b="1" u="sng" dirty="0" smtClean="0"/>
              <a:t>Metaphysically</a:t>
            </a:r>
            <a:r>
              <a:rPr lang="en-US" dirty="0" smtClean="0"/>
              <a:t>: commits </a:t>
            </a:r>
            <a:r>
              <a:rPr lang="en-US" dirty="0"/>
              <a:t>to the mind-independent existence of the world investigated by the sciences</a:t>
            </a:r>
            <a:r>
              <a:rPr lang="en-US" dirty="0" smtClean="0"/>
              <a:t>.</a:t>
            </a:r>
          </a:p>
          <a:p>
            <a:pPr>
              <a:buFont typeface="Arial" panose="020B0604020202020204" pitchFamily="34" charset="0"/>
              <a:buChar char="•"/>
            </a:pPr>
            <a:r>
              <a:rPr lang="en-US" b="1" u="sng" dirty="0" smtClean="0"/>
              <a:t>Semantically</a:t>
            </a:r>
            <a:r>
              <a:rPr lang="en-US" dirty="0" smtClean="0"/>
              <a:t>: commits </a:t>
            </a:r>
            <a:r>
              <a:rPr lang="en-US" dirty="0"/>
              <a:t>to a literal interpretation of scientific claims about the world. </a:t>
            </a:r>
            <a:r>
              <a:rPr lang="en-US" dirty="0" smtClean="0"/>
              <a:t>Claims </a:t>
            </a:r>
            <a:r>
              <a:rPr lang="en-US" dirty="0"/>
              <a:t>about scientific entities, processes, properties, and relations, whether they be observable or unobservable, should be construed literally as having truth values, whether true or false. </a:t>
            </a:r>
            <a:endParaRPr lang="en-US" dirty="0" smtClean="0"/>
          </a:p>
          <a:p>
            <a:pPr>
              <a:buFont typeface="Arial" panose="020B0604020202020204" pitchFamily="34" charset="0"/>
              <a:buChar char="•"/>
            </a:pPr>
            <a:r>
              <a:rPr lang="en-US" b="1" u="sng" dirty="0" smtClean="0"/>
              <a:t>Epistemologically</a:t>
            </a:r>
            <a:r>
              <a:rPr lang="en-US" dirty="0" smtClean="0"/>
              <a:t>: commits </a:t>
            </a:r>
            <a:r>
              <a:rPr lang="en-US" dirty="0"/>
              <a:t>to the idea that theoretical claims (interpreted literally as describing a mind-independent reality) constitute knowledge of the world. </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Tree>
    <p:extLst>
      <p:ext uri="{BB962C8B-B14F-4D97-AF65-F5344CB8AC3E}">
        <p14:creationId xmlns:p14="http://schemas.microsoft.com/office/powerpoint/2010/main" val="41154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‘ontology’ as a study</a:t>
            </a:r>
            <a:endParaRPr lang="en-US" dirty="0"/>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a:t>(</a:t>
            </a:r>
            <a:r>
              <a:rPr lang="en-US" dirty="0" smtClean="0"/>
              <a:t>O1)	the </a:t>
            </a:r>
            <a:r>
              <a:rPr lang="en-US" dirty="0"/>
              <a:t>study of ontological commitment, i.e. what we or others are committed to,</a:t>
            </a:r>
          </a:p>
          <a:p>
            <a:pPr marL="803275" indent="-803275"/>
            <a:r>
              <a:rPr lang="en-US" dirty="0"/>
              <a:t>(O2) </a:t>
            </a:r>
            <a:r>
              <a:rPr lang="en-US" dirty="0" smtClean="0"/>
              <a:t>	the </a:t>
            </a:r>
            <a:r>
              <a:rPr lang="en-US" dirty="0"/>
              <a:t>study of what there is,</a:t>
            </a:r>
          </a:p>
          <a:p>
            <a:pPr marL="803275" indent="-803275"/>
            <a:r>
              <a:rPr lang="en-US" dirty="0"/>
              <a:t>(O3) </a:t>
            </a:r>
            <a:r>
              <a:rPr lang="en-US" dirty="0" smtClean="0"/>
              <a:t>	the </a:t>
            </a:r>
            <a:r>
              <a:rPr lang="en-US" dirty="0"/>
              <a:t>study of the most general features of what there is, and how the things there are relate to each other in the metaphysically most general ways,</a:t>
            </a:r>
          </a:p>
          <a:p>
            <a:pPr marL="803275" indent="-803275"/>
            <a:r>
              <a:rPr lang="en-US" dirty="0"/>
              <a:t>(O4) </a:t>
            </a:r>
            <a:r>
              <a:rPr lang="en-US" dirty="0" smtClean="0"/>
              <a:t>	the </a:t>
            </a:r>
            <a:r>
              <a:rPr lang="en-US" dirty="0"/>
              <a:t>study of meta-ontology, i.e. saying what task it is that the discipline of ontology should aim to accomplish, if any, how the questions it aims to answer should be understood, and with what methodology they can be answered.</a:t>
            </a:r>
          </a:p>
          <a:p>
            <a:endParaRPr lang="en-US" dirty="0"/>
          </a:p>
        </p:txBody>
      </p:sp>
      <p:sp>
        <p:nvSpPr>
          <p:cNvPr id="4" name="Rectangle 3"/>
          <p:cNvSpPr/>
          <p:nvPr/>
        </p:nvSpPr>
        <p:spPr>
          <a:xfrm>
            <a:off x="3886200" y="6400800"/>
            <a:ext cx="5410200" cy="307777"/>
          </a:xfrm>
          <a:prstGeom prst="rect">
            <a:avLst/>
          </a:prstGeom>
        </p:spPr>
        <p:txBody>
          <a:bodyPr wrap="square">
            <a:spAutoFit/>
          </a:bodyPr>
          <a:lstStyle/>
          <a:p>
            <a:r>
              <a:rPr lang="en-US" sz="1400" dirty="0">
                <a:solidFill>
                  <a:schemeClr val="bg1"/>
                </a:solidFill>
              </a:rPr>
              <a:t>http://plato.stanford.edu/entries/logic-ontology/#DifConOnt</a:t>
            </a:r>
          </a:p>
        </p:txBody>
      </p:sp>
    </p:spTree>
    <p:extLst>
      <p:ext uri="{BB962C8B-B14F-4D97-AF65-F5344CB8AC3E}">
        <p14:creationId xmlns:p14="http://schemas.microsoft.com/office/powerpoint/2010/main" val="2934274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Elements of Basic Formal Ontology</a:t>
            </a:r>
            <a:br>
              <a:rPr lang="en-US" altLang="en-US" dirty="0" smtClean="0"/>
            </a:br>
            <a:endParaRPr lang="en-US" altLang="en-US" dirty="0" smtClean="0"/>
          </a:p>
        </p:txBody>
      </p:sp>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u="sng" dirty="0">
                <a:solidFill>
                  <a:schemeClr val="bg1"/>
                </a:solidFill>
              </a:rPr>
              <a:t>portions of reality</a:t>
            </a:r>
          </a:p>
        </p:txBody>
      </p:sp>
      <p:sp>
        <p:nvSpPr>
          <p:cNvPr id="19460" name="TextBox 4"/>
          <p:cNvSpPr txBox="1">
            <a:spLocks noChangeArrowheads="1"/>
          </p:cNvSpPr>
          <p:nvPr/>
        </p:nvSpPr>
        <p:spPr bwMode="auto">
          <a:xfrm>
            <a:off x="3032125" y="3283527"/>
            <a:ext cx="112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entities</a:t>
            </a:r>
          </a:p>
        </p:txBody>
      </p:sp>
      <p:sp>
        <p:nvSpPr>
          <p:cNvPr id="19461" name="TextBox 5"/>
          <p:cNvSpPr txBox="1">
            <a:spLocks noChangeArrowheads="1"/>
          </p:cNvSpPr>
          <p:nvPr/>
        </p:nvSpPr>
        <p:spPr bwMode="auto">
          <a:xfrm>
            <a:off x="6858000" y="396240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particulars</a:t>
            </a:r>
          </a:p>
        </p:txBody>
      </p:sp>
      <p:sp>
        <p:nvSpPr>
          <p:cNvPr id="19462" name="TextBox 6"/>
          <p:cNvSpPr txBox="1">
            <a:spLocks noChangeArrowheads="1"/>
          </p:cNvSpPr>
          <p:nvPr/>
        </p:nvSpPr>
        <p:spPr bwMode="auto">
          <a:xfrm>
            <a:off x="698059" y="3320191"/>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universals</a:t>
            </a:r>
          </a:p>
        </p:txBody>
      </p:sp>
      <p:sp>
        <p:nvSpPr>
          <p:cNvPr id="19463" name="TextBox 7"/>
          <p:cNvSpPr txBox="1">
            <a:spLocks noChangeArrowheads="1"/>
          </p:cNvSpPr>
          <p:nvPr/>
        </p:nvSpPr>
        <p:spPr bwMode="auto">
          <a:xfrm>
            <a:off x="5181600" y="2362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configurations</a:t>
            </a:r>
          </a:p>
        </p:txBody>
      </p:sp>
      <p:sp>
        <p:nvSpPr>
          <p:cNvPr id="19464" name="TextBox 8"/>
          <p:cNvSpPr txBox="1">
            <a:spLocks noChangeArrowheads="1"/>
          </p:cNvSpPr>
          <p:nvPr/>
        </p:nvSpPr>
        <p:spPr bwMode="auto">
          <a:xfrm>
            <a:off x="3124200" y="23622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relations</a:t>
            </a:r>
          </a:p>
        </p:txBody>
      </p:sp>
      <p:sp>
        <p:nvSpPr>
          <p:cNvPr id="19465" name="TextBox 9"/>
          <p:cNvSpPr txBox="1">
            <a:spLocks noChangeArrowheads="1"/>
          </p:cNvSpPr>
          <p:nvPr/>
        </p:nvSpPr>
        <p:spPr bwMode="auto">
          <a:xfrm>
            <a:off x="3352800" y="4495129"/>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2362200"/>
            <a:ext cx="35052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0" name="Rectangle 14"/>
          <p:cNvSpPr>
            <a:spLocks noChangeArrowheads="1"/>
          </p:cNvSpPr>
          <p:nvPr/>
        </p:nvSpPr>
        <p:spPr bwMode="auto">
          <a:xfrm>
            <a:off x="3124200" y="2362200"/>
            <a:ext cx="18288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1" name="Rectangle 15"/>
          <p:cNvSpPr>
            <a:spLocks noChangeArrowheads="1"/>
          </p:cNvSpPr>
          <p:nvPr/>
        </p:nvSpPr>
        <p:spPr bwMode="auto">
          <a:xfrm>
            <a:off x="3200399" y="4495128"/>
            <a:ext cx="2230435" cy="1524671"/>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83236" y="4495800"/>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4" name="Rectangle 18"/>
          <p:cNvSpPr>
            <a:spLocks noChangeArrowheads="1"/>
          </p:cNvSpPr>
          <p:nvPr/>
        </p:nvSpPr>
        <p:spPr bwMode="auto">
          <a:xfrm>
            <a:off x="3124200" y="3962400"/>
            <a:ext cx="5410200" cy="22098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5" name="TextBox 19"/>
          <p:cNvSpPr txBox="1">
            <a:spLocks noChangeArrowheads="1"/>
          </p:cNvSpPr>
          <p:nvPr/>
        </p:nvSpPr>
        <p:spPr bwMode="auto">
          <a:xfrm>
            <a:off x="3352800" y="274320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participation</a:t>
            </a:r>
          </a:p>
        </p:txBody>
      </p:sp>
      <p:sp>
        <p:nvSpPr>
          <p:cNvPr id="19476" name="TextBox 20"/>
          <p:cNvSpPr txBox="1">
            <a:spLocks noChangeArrowheads="1"/>
          </p:cNvSpPr>
          <p:nvPr/>
        </p:nvSpPr>
        <p:spPr bwMode="auto">
          <a:xfrm>
            <a:off x="5653088" y="2743200"/>
            <a:ext cx="308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me participating in my life</a:t>
            </a:r>
          </a:p>
        </p:txBody>
      </p:sp>
      <p:sp>
        <p:nvSpPr>
          <p:cNvPr id="19477" name="TextBox 21"/>
          <p:cNvSpPr txBox="1">
            <a:spLocks noChangeArrowheads="1"/>
          </p:cNvSpPr>
          <p:nvPr/>
        </p:nvSpPr>
        <p:spPr bwMode="auto">
          <a:xfrm>
            <a:off x="1524000" y="57912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organism</a:t>
            </a:r>
          </a:p>
        </p:txBody>
      </p:sp>
      <p:sp>
        <p:nvSpPr>
          <p:cNvPr id="19478" name="TextBox 22"/>
          <p:cNvSpPr txBox="1">
            <a:spLocks noChangeArrowheads="1"/>
          </p:cNvSpPr>
          <p:nvPr/>
        </p:nvSpPr>
        <p:spPr bwMode="auto">
          <a:xfrm>
            <a:off x="4610100" y="5480980"/>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spTree>
    <p:extLst>
      <p:ext uri="{BB962C8B-B14F-4D97-AF65-F5344CB8AC3E}">
        <p14:creationId xmlns:p14="http://schemas.microsoft.com/office/powerpoint/2010/main" val="576103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Daniel Antonius</a:t>
            </a:r>
            <a:r>
              <a:rPr lang="en-US" dirty="0" smtClean="0"/>
              <a:t>, PhD, </a:t>
            </a:r>
            <a:r>
              <a:rPr lang="en-US" dirty="0" err="1" smtClean="0"/>
              <a:t>Dept</a:t>
            </a:r>
            <a:r>
              <a:rPr lang="en-US" dirty="0" smtClean="0"/>
              <a:t> of Psychiatry, Director</a:t>
            </a:r>
            <a:r>
              <a:rPr lang="en-US" dirty="0"/>
              <a:t>, Division of Forensic </a:t>
            </a:r>
            <a:r>
              <a:rPr lang="en-US" dirty="0" smtClean="0"/>
              <a:t>Psychiatry;</a:t>
            </a:r>
          </a:p>
          <a:p>
            <a:pPr>
              <a:buFont typeface="Arial" panose="020B0604020202020204" pitchFamily="34" charset="0"/>
              <a:buChar char="•"/>
            </a:pPr>
            <a:r>
              <a:rPr lang="en-US" u="sng" dirty="0" smtClean="0"/>
              <a:t>Alex Diehl</a:t>
            </a:r>
            <a:r>
              <a:rPr lang="en-US" dirty="0" smtClean="0"/>
              <a:t>, PhD, </a:t>
            </a:r>
            <a:r>
              <a:rPr lang="en-US" dirty="0" err="1" smtClean="0"/>
              <a:t>Dept</a:t>
            </a:r>
            <a:r>
              <a:rPr lang="en-US" dirty="0" smtClean="0"/>
              <a:t> of Biomedical Informatics (BMI);</a:t>
            </a:r>
          </a:p>
          <a:p>
            <a:pPr>
              <a:buFont typeface="Arial" panose="020B0604020202020204" pitchFamily="34" charset="0"/>
              <a:buChar char="•"/>
            </a:pPr>
            <a:r>
              <a:rPr lang="en-US" u="sng" dirty="0" smtClean="0"/>
              <a:t>Mark Jensen</a:t>
            </a:r>
            <a:r>
              <a:rPr lang="en-US" dirty="0" smtClean="0"/>
              <a:t>, PhD student, BMI;</a:t>
            </a:r>
          </a:p>
          <a:p>
            <a:pPr>
              <a:buFont typeface="Arial" panose="020B0604020202020204" pitchFamily="34" charset="0"/>
              <a:buChar char="•"/>
            </a:pPr>
            <a:r>
              <a:rPr lang="en-US" u="sng" dirty="0" err="1" smtClean="0"/>
              <a:t>Rasmus</a:t>
            </a:r>
            <a:r>
              <a:rPr lang="en-US" u="sng" dirty="0" smtClean="0"/>
              <a:t> Rosenberg Larsen</a:t>
            </a:r>
            <a:r>
              <a:rPr lang="en-US" dirty="0" smtClean="0"/>
              <a:t>, PhD student, Dept. of Philosophy;</a:t>
            </a:r>
          </a:p>
          <a:p>
            <a:pPr>
              <a:buFont typeface="Arial" panose="020B0604020202020204" pitchFamily="34" charset="0"/>
              <a:buChar char="•"/>
            </a:pPr>
            <a:r>
              <a:rPr lang="en-US" u="sng" dirty="0"/>
              <a:t>Evan </a:t>
            </a:r>
            <a:r>
              <a:rPr lang="en-US" u="sng" dirty="0" smtClean="0"/>
              <a:t>Murphy</a:t>
            </a:r>
            <a:r>
              <a:rPr lang="en-US" dirty="0" smtClean="0"/>
              <a:t>, Research </a:t>
            </a:r>
            <a:r>
              <a:rPr lang="en-US" dirty="0"/>
              <a:t>Assistant at UB's Division of Behavioral </a:t>
            </a:r>
            <a:r>
              <a:rPr lang="en-US" dirty="0" smtClean="0"/>
              <a:t>Medicine.</a:t>
            </a: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1537093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Objectivity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Objectivity </a:t>
            </a:r>
            <a:r>
              <a:rPr lang="en-US" dirty="0"/>
              <a:t>as Faithfulness to </a:t>
            </a:r>
            <a:r>
              <a:rPr lang="en-US" dirty="0" smtClean="0"/>
              <a:t>Facts.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Objectivity </a:t>
            </a:r>
            <a:r>
              <a:rPr lang="en-US" dirty="0"/>
              <a:t>as Absence of Normative Commitments and the Value-Free </a:t>
            </a:r>
            <a:r>
              <a:rPr lang="en-US" dirty="0" smtClean="0"/>
              <a:t>Ideal.</a:t>
            </a:r>
          </a:p>
          <a:p>
            <a:pPr>
              <a:buFont typeface="Arial" panose="020B0604020202020204" pitchFamily="34" charset="0"/>
              <a:buChar char="•"/>
            </a:pPr>
            <a:endParaRPr lang="en-US" dirty="0"/>
          </a:p>
          <a:p>
            <a:pPr>
              <a:buFont typeface="Arial" panose="020B0604020202020204" pitchFamily="34" charset="0"/>
              <a:buChar char="•"/>
            </a:pPr>
            <a:r>
              <a:rPr lang="en-US" dirty="0" smtClean="0"/>
              <a:t>Objectivity </a:t>
            </a:r>
            <a:r>
              <a:rPr lang="en-US" dirty="0"/>
              <a:t>as Freedom from Personal </a:t>
            </a:r>
            <a:r>
              <a:rPr lang="en-US" dirty="0" smtClean="0"/>
              <a:t>Biases.</a:t>
            </a:r>
          </a:p>
          <a:p>
            <a:pPr lvl="1">
              <a:buFont typeface="Arial" panose="020B0604020202020204" pitchFamily="34" charset="0"/>
              <a:buChar char="•"/>
            </a:pPr>
            <a:r>
              <a:rPr lang="en-US" dirty="0" smtClean="0"/>
              <a:t>Measurement </a:t>
            </a:r>
            <a:r>
              <a:rPr lang="en-US" dirty="0"/>
              <a:t>and </a:t>
            </a:r>
            <a:r>
              <a:rPr lang="en-US" dirty="0" smtClean="0"/>
              <a:t>Quantification.</a:t>
            </a:r>
            <a:endParaRPr lang="en-US" dirty="0"/>
          </a:p>
          <a:p>
            <a:pPr lvl="1">
              <a:buFont typeface="Arial" panose="020B0604020202020204" pitchFamily="34" charset="0"/>
              <a:buChar char="•"/>
            </a:pPr>
            <a:r>
              <a:rPr lang="en-US" dirty="0" smtClean="0"/>
              <a:t>Inductive </a:t>
            </a:r>
            <a:r>
              <a:rPr lang="en-US" dirty="0"/>
              <a:t>and Statistical </a:t>
            </a:r>
            <a:r>
              <a:rPr lang="en-US" dirty="0" smtClean="0"/>
              <a:t>Inference. </a:t>
            </a:r>
            <a:endParaRPr lang="en-US" dirty="0"/>
          </a:p>
          <a:p>
            <a:endParaRPr lang="en-US" dirty="0"/>
          </a:p>
          <a:p>
            <a:endParaRPr lang="en-US" dirty="0"/>
          </a:p>
        </p:txBody>
      </p:sp>
    </p:spTree>
    <p:extLst>
      <p:ext uri="{BB962C8B-B14F-4D97-AF65-F5344CB8AC3E}">
        <p14:creationId xmlns:p14="http://schemas.microsoft.com/office/powerpoint/2010/main" val="1968288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a:t>
            </a:r>
            <a:r>
              <a:rPr lang="en-US" dirty="0" smtClean="0"/>
              <a:t>(2)</a:t>
            </a:r>
            <a:endParaRPr lang="en-US" dirty="0"/>
          </a:p>
        </p:txBody>
      </p:sp>
      <p:sp>
        <p:nvSpPr>
          <p:cNvPr id="3" name="Content Placeholder 2"/>
          <p:cNvSpPr>
            <a:spLocks noGrp="1"/>
          </p:cNvSpPr>
          <p:nvPr>
            <p:ph idx="1"/>
          </p:nvPr>
        </p:nvSpPr>
        <p:spPr>
          <a:xfrm>
            <a:off x="228600" y="1676400"/>
            <a:ext cx="8686800" cy="4572000"/>
          </a:xfrm>
        </p:spPr>
        <p:txBody>
          <a:bodyPr/>
          <a:lstStyle/>
          <a:p>
            <a:pPr marL="0" indent="0"/>
            <a:r>
              <a:rPr lang="en-US" dirty="0"/>
              <a:t>S</a:t>
            </a:r>
            <a:r>
              <a:rPr lang="en-US" dirty="0" smtClean="0"/>
              <a:t>cience </a:t>
            </a:r>
            <a:r>
              <a:rPr lang="en-US" dirty="0"/>
              <a:t>is objective in that, or to the extent </a:t>
            </a:r>
            <a:r>
              <a:rPr lang="en-US" dirty="0" smtClean="0"/>
              <a:t>that: </a:t>
            </a:r>
          </a:p>
          <a:p>
            <a:pPr>
              <a:buFont typeface="Arial" panose="020B0604020202020204" pitchFamily="34" charset="0"/>
              <a:buChar char="•"/>
            </a:pPr>
            <a:r>
              <a:rPr lang="en-US" dirty="0" smtClean="0"/>
              <a:t>its </a:t>
            </a:r>
            <a:r>
              <a:rPr lang="en-US" dirty="0"/>
              <a:t>products—theories, laws, experimental results and observations—constitute accurate representations of the external world. The products of science are not tainted by human desires, goals, capabilities or experience. </a:t>
            </a:r>
            <a:endParaRPr lang="en-US" dirty="0" smtClean="0"/>
          </a:p>
          <a:p>
            <a:pPr lvl="1">
              <a:buFont typeface="Wingdings" panose="05000000000000000000" pitchFamily="2" charset="2"/>
              <a:buChar char="à"/>
            </a:pPr>
            <a:r>
              <a:rPr lang="en-US" b="1" dirty="0" smtClean="0"/>
              <a:t>product objectivity</a:t>
            </a:r>
          </a:p>
          <a:p>
            <a:pPr marL="457200" lvl="1" indent="0">
              <a:buNone/>
            </a:pPr>
            <a:endParaRPr lang="en-US" dirty="0"/>
          </a:p>
          <a:p>
            <a:pPr>
              <a:buFont typeface="Arial" panose="020B0604020202020204" pitchFamily="34" charset="0"/>
              <a:buChar char="•"/>
            </a:pPr>
            <a:r>
              <a:rPr lang="en-US" dirty="0" smtClean="0"/>
              <a:t>the </a:t>
            </a:r>
            <a:r>
              <a:rPr lang="en-US" dirty="0"/>
              <a:t>processes and methods that characterize it neither depend on contingent social and ethical values, nor on the individual bias of a </a:t>
            </a:r>
            <a:r>
              <a:rPr lang="en-US" dirty="0" smtClean="0"/>
              <a:t>scientist</a:t>
            </a:r>
          </a:p>
          <a:p>
            <a:pPr marL="400050" lvl="1" indent="0">
              <a:buNone/>
            </a:pPr>
            <a:r>
              <a:rPr lang="en-US" b="1" dirty="0" smtClean="0">
                <a:sym typeface="Wingdings" panose="05000000000000000000" pitchFamily="2" charset="2"/>
              </a:rPr>
              <a:t> </a:t>
            </a:r>
            <a:r>
              <a:rPr lang="en-US" b="1" dirty="0" smtClean="0"/>
              <a:t>process </a:t>
            </a:r>
            <a:r>
              <a:rPr lang="en-US" b="1" dirty="0"/>
              <a:t>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3052724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a:xfrm>
            <a:off x="228600" y="1676400"/>
            <a:ext cx="8686800" cy="1752600"/>
          </a:xfrm>
        </p:spPr>
        <p:txBody>
          <a:bodyPr/>
          <a:lstStyle/>
          <a:p>
            <a:r>
              <a:rPr lang="en-US" dirty="0"/>
              <a:t>There </a:t>
            </a:r>
            <a:r>
              <a:rPr lang="en-US" dirty="0" smtClean="0"/>
              <a:t>are </a:t>
            </a:r>
            <a:r>
              <a:rPr lang="en-US" dirty="0"/>
              <a:t>two kinds of qualities: ones that vary with the perspective one has or takes, and ones that remain constant through changes of perspective. The latter are the objective properties.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611541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4642663" y="2357466"/>
            <a:ext cx="4038600" cy="3594237"/>
            <a:chOff x="3352800" y="2433416"/>
            <a:chExt cx="2857500" cy="245745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433416"/>
              <a:ext cx="2857500" cy="2457450"/>
            </a:xfrm>
            <a:prstGeom prst="rect">
              <a:avLst/>
            </a:prstGeom>
            <a:solidFill>
              <a:schemeClr val="bg1"/>
            </a:solidFill>
          </p:spPr>
        </p:pic>
        <p:sp>
          <p:nvSpPr>
            <p:cNvPr id="12" name="Rectangle 11"/>
            <p:cNvSpPr/>
            <p:nvPr/>
          </p:nvSpPr>
          <p:spPr bwMode="auto">
            <a:xfrm>
              <a:off x="4114800" y="4082556"/>
              <a:ext cx="1066800" cy="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5" name="Picture 14"/>
            <p:cNvPicPr>
              <a:picLocks noChangeAspect="1"/>
            </p:cNvPicPr>
            <p:nvPr/>
          </p:nvPicPr>
          <p:blipFill>
            <a:blip r:embed="rId3"/>
            <a:stretch>
              <a:fillRect/>
            </a:stretch>
          </p:blipFill>
          <p:spPr>
            <a:xfrm>
              <a:off x="4084414" y="4082556"/>
              <a:ext cx="1329544" cy="704819"/>
            </a:xfrm>
            <a:prstGeom prst="rect">
              <a:avLst/>
            </a:prstGeom>
          </p:spPr>
        </p:pic>
        <p:grpSp>
          <p:nvGrpSpPr>
            <p:cNvPr id="23" name="Group 22"/>
            <p:cNvGrpSpPr/>
            <p:nvPr/>
          </p:nvGrpSpPr>
          <p:grpSpPr>
            <a:xfrm>
              <a:off x="4084414" y="2746178"/>
              <a:ext cx="584088" cy="538385"/>
              <a:chOff x="4084414" y="2746178"/>
              <a:chExt cx="584088" cy="538385"/>
            </a:xfrm>
          </p:grpSpPr>
          <p:pic>
            <p:nvPicPr>
              <p:cNvPr id="21" name="Picture 20"/>
              <p:cNvPicPr>
                <a:picLocks noChangeAspect="1"/>
              </p:cNvPicPr>
              <p:nvPr/>
            </p:nvPicPr>
            <p:blipFill>
              <a:blip r:embed="rId4"/>
              <a:stretch>
                <a:fillRect/>
              </a:stretch>
            </p:blipFill>
            <p:spPr>
              <a:xfrm>
                <a:off x="4084414" y="2746178"/>
                <a:ext cx="584088" cy="538385"/>
              </a:xfrm>
              <a:prstGeom prst="rect">
                <a:avLst/>
              </a:prstGeom>
            </p:spPr>
          </p:pic>
          <p:pic>
            <p:nvPicPr>
              <p:cNvPr id="19" name="Picture 18"/>
              <p:cNvPicPr>
                <a:picLocks noChangeAspect="1"/>
              </p:cNvPicPr>
              <p:nvPr/>
            </p:nvPicPr>
            <p:blipFill>
              <a:blip r:embed="rId5"/>
              <a:stretch>
                <a:fillRect/>
              </a:stretch>
            </p:blipFill>
            <p:spPr>
              <a:xfrm>
                <a:off x="4276182" y="2836564"/>
                <a:ext cx="284089" cy="328609"/>
              </a:xfrm>
              <a:prstGeom prst="rect">
                <a:avLst/>
              </a:prstGeom>
            </p:spPr>
          </p:pic>
        </p:grpSp>
        <p:grpSp>
          <p:nvGrpSpPr>
            <p:cNvPr id="24" name="Group 23"/>
            <p:cNvGrpSpPr/>
            <p:nvPr/>
          </p:nvGrpSpPr>
          <p:grpSpPr>
            <a:xfrm>
              <a:off x="4800600" y="2753321"/>
              <a:ext cx="772632" cy="642340"/>
              <a:chOff x="4907063" y="2753321"/>
              <a:chExt cx="772632" cy="642340"/>
            </a:xfrm>
          </p:grpSpPr>
          <p:pic>
            <p:nvPicPr>
              <p:cNvPr id="22" name="Picture 21"/>
              <p:cNvPicPr>
                <a:picLocks noChangeAspect="1"/>
              </p:cNvPicPr>
              <p:nvPr/>
            </p:nvPicPr>
            <p:blipFill>
              <a:blip r:embed="rId4"/>
              <a:stretch>
                <a:fillRect/>
              </a:stretch>
            </p:blipFill>
            <p:spPr>
              <a:xfrm flipH="1">
                <a:off x="4907063" y="2753321"/>
                <a:ext cx="772632" cy="642340"/>
              </a:xfrm>
              <a:prstGeom prst="rect">
                <a:avLst/>
              </a:prstGeom>
            </p:spPr>
          </p:pic>
          <p:grpSp>
            <p:nvGrpSpPr>
              <p:cNvPr id="18" name="Group 17"/>
              <p:cNvGrpSpPr/>
              <p:nvPr/>
            </p:nvGrpSpPr>
            <p:grpSpPr>
              <a:xfrm>
                <a:off x="5019364" y="2911090"/>
                <a:ext cx="391147" cy="326802"/>
                <a:chOff x="4276182" y="3406999"/>
                <a:chExt cx="391147" cy="326802"/>
              </a:xfrm>
            </p:grpSpPr>
            <p:pic>
              <p:nvPicPr>
                <p:cNvPr id="17" name="Picture 16"/>
                <p:cNvPicPr>
                  <a:picLocks noChangeAspect="1"/>
                </p:cNvPicPr>
                <p:nvPr/>
              </p:nvPicPr>
              <p:blipFill>
                <a:blip r:embed="rId6"/>
                <a:stretch>
                  <a:fillRect/>
                </a:stretch>
              </p:blipFill>
              <p:spPr>
                <a:xfrm>
                  <a:off x="4413450" y="3406999"/>
                  <a:ext cx="253879" cy="326802"/>
                </a:xfrm>
                <a:prstGeom prst="rect">
                  <a:avLst/>
                </a:prstGeom>
              </p:spPr>
            </p:pic>
            <p:pic>
              <p:nvPicPr>
                <p:cNvPr id="16" name="Picture 15"/>
                <p:cNvPicPr>
                  <a:picLocks noChangeAspect="1"/>
                </p:cNvPicPr>
                <p:nvPr/>
              </p:nvPicPr>
              <p:blipFill>
                <a:blip r:embed="rId7"/>
                <a:stretch>
                  <a:fillRect/>
                </a:stretch>
              </p:blipFill>
              <p:spPr>
                <a:xfrm>
                  <a:off x="4276182" y="3447467"/>
                  <a:ext cx="184621" cy="270043"/>
                </a:xfrm>
                <a:prstGeom prst="rect">
                  <a:avLst/>
                </a:prstGeom>
              </p:spPr>
            </p:pic>
          </p:grpSp>
        </p:grpSp>
      </p:gr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12" y="2357466"/>
            <a:ext cx="4179345" cy="3594237"/>
          </a:xfrm>
          <a:prstGeom prst="rect">
            <a:avLst/>
          </a:prstGeom>
        </p:spPr>
      </p:pic>
    </p:spTree>
    <p:extLst>
      <p:ext uri="{BB962C8B-B14F-4D97-AF65-F5344CB8AC3E}">
        <p14:creationId xmlns:p14="http://schemas.microsoft.com/office/powerpoint/2010/main" val="1148128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types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Scientific values</a:t>
            </a:r>
            <a:r>
              <a:rPr lang="en-US" b="1" dirty="0" smtClean="0"/>
              <a:t>:</a:t>
            </a:r>
          </a:p>
          <a:p>
            <a:pPr lvl="1">
              <a:buFont typeface="Arial" panose="020B0604020202020204" pitchFamily="34" charset="0"/>
              <a:buChar char="•"/>
            </a:pPr>
            <a:r>
              <a:rPr lang="en-US" dirty="0" smtClean="0"/>
              <a:t>Accuracy, simplicity, …</a:t>
            </a:r>
          </a:p>
          <a:p>
            <a:pPr>
              <a:buFont typeface="Arial" panose="020B0604020202020204" pitchFamily="34" charset="0"/>
              <a:buChar char="•"/>
            </a:pPr>
            <a:r>
              <a:rPr lang="en-US" b="1" u="sng" dirty="0"/>
              <a:t>Epistemic (or cognitive) </a:t>
            </a:r>
            <a:r>
              <a:rPr lang="en-US" b="1" u="sng" dirty="0" smtClean="0"/>
              <a:t>values</a:t>
            </a:r>
            <a:r>
              <a:rPr lang="en-US" b="1" dirty="0" smtClean="0"/>
              <a:t>:</a:t>
            </a:r>
            <a:r>
              <a:rPr lang="en-US" dirty="0" smtClean="0"/>
              <a:t> </a:t>
            </a:r>
          </a:p>
          <a:p>
            <a:pPr lvl="1">
              <a:buFont typeface="Arial" panose="020B0604020202020204" pitchFamily="34" charset="0"/>
              <a:buChar char="•"/>
            </a:pPr>
            <a:r>
              <a:rPr lang="en-US" dirty="0" smtClean="0"/>
              <a:t>predictive </a:t>
            </a:r>
            <a:r>
              <a:rPr lang="en-US" dirty="0"/>
              <a:t>accuracy, scope, unification, explanatory power, </a:t>
            </a:r>
            <a:r>
              <a:rPr lang="en-US" dirty="0" smtClean="0"/>
              <a:t>coherence </a:t>
            </a:r>
            <a:r>
              <a:rPr lang="en-US" dirty="0"/>
              <a:t>with other accepted </a:t>
            </a:r>
            <a:r>
              <a:rPr lang="en-US" dirty="0" smtClean="0"/>
              <a:t>theories, …</a:t>
            </a:r>
          </a:p>
          <a:p>
            <a:pPr>
              <a:buFont typeface="Arial" panose="020B0604020202020204" pitchFamily="34" charset="0"/>
              <a:buChar char="•"/>
            </a:pPr>
            <a:r>
              <a:rPr lang="en-US" b="1" u="sng" dirty="0" smtClean="0"/>
              <a:t>Contextual </a:t>
            </a:r>
            <a:r>
              <a:rPr lang="en-US" b="1" u="sng" dirty="0"/>
              <a:t>(non-cognitive) </a:t>
            </a:r>
            <a:r>
              <a:rPr lang="en-US" b="1" u="sng" dirty="0" smtClean="0"/>
              <a:t>values</a:t>
            </a:r>
            <a:r>
              <a:rPr lang="en-US" b="1" dirty="0" smtClean="0"/>
              <a:t>:</a:t>
            </a:r>
            <a:r>
              <a:rPr lang="en-US" dirty="0" smtClean="0"/>
              <a:t> </a:t>
            </a:r>
          </a:p>
          <a:p>
            <a:pPr lvl="1">
              <a:buFont typeface="Arial" panose="020B0604020202020204" pitchFamily="34" charset="0"/>
              <a:buChar char="•"/>
            </a:pPr>
            <a:r>
              <a:rPr lang="en-US" dirty="0" smtClean="0"/>
              <a:t>moral</a:t>
            </a:r>
            <a:r>
              <a:rPr lang="en-US" dirty="0"/>
              <a:t>, personal, social, political and cultural values such as pleasure, justice and equality, conservation of the natural </a:t>
            </a:r>
            <a:r>
              <a:rPr lang="en-US" dirty="0" smtClean="0"/>
              <a:t>environment, diversity, …</a:t>
            </a:r>
            <a:endParaRPr lang="en-US" dirty="0"/>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11712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theses</a:t>
            </a:r>
            <a:endParaRPr lang="en-US" dirty="0"/>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smtClean="0"/>
              <a:t>Value-Free </a:t>
            </a:r>
            <a:r>
              <a:rPr lang="en-US" dirty="0"/>
              <a:t>Ideal (VFI): </a:t>
            </a:r>
            <a:endParaRPr lang="en-US" dirty="0" smtClean="0"/>
          </a:p>
          <a:p>
            <a:pPr lvl="2">
              <a:buFont typeface="Arial" panose="020B0604020202020204" pitchFamily="34" charset="0"/>
              <a:buChar char="•"/>
            </a:pPr>
            <a:r>
              <a:rPr lang="en-US" dirty="0" smtClean="0"/>
              <a:t>Scientists </a:t>
            </a:r>
            <a:r>
              <a:rPr lang="en-US" dirty="0"/>
              <a:t>should strive to minimize the influence of contextual values on scientific reasoning, e.g., in gathering evidence and assessing/accepting scientific theories.</a:t>
            </a:r>
          </a:p>
          <a:p>
            <a:pPr lvl="2">
              <a:buFont typeface="Arial" panose="020B0604020202020204" pitchFamily="34" charset="0"/>
              <a:buChar char="•"/>
            </a:pPr>
            <a:r>
              <a:rPr lang="en-US" dirty="0" smtClean="0"/>
              <a:t>scientific </a:t>
            </a:r>
            <a:r>
              <a:rPr lang="en-US" dirty="0"/>
              <a:t>objectivity is characterized by absence of contextual values and by exclusive commitment to epistemic values in scientific </a:t>
            </a:r>
            <a:r>
              <a:rPr lang="en-US" dirty="0" smtClean="0"/>
              <a:t>reasoning.</a:t>
            </a:r>
            <a:endParaRPr lang="en-US" dirty="0"/>
          </a:p>
          <a:p>
            <a:pPr>
              <a:buFont typeface="Arial" panose="020B0604020202020204" pitchFamily="34" charset="0"/>
              <a:buChar char="•"/>
            </a:pPr>
            <a:r>
              <a:rPr lang="en-US" dirty="0" smtClean="0"/>
              <a:t>Value-Neutrality </a:t>
            </a:r>
            <a:r>
              <a:rPr lang="en-US" dirty="0"/>
              <a:t>Thesis (VNT): </a:t>
            </a:r>
            <a:endParaRPr lang="en-US" dirty="0" smtClean="0"/>
          </a:p>
          <a:p>
            <a:pPr lvl="2">
              <a:buFont typeface="Arial" panose="020B0604020202020204" pitchFamily="34" charset="0"/>
              <a:buChar char="•"/>
            </a:pPr>
            <a:r>
              <a:rPr lang="en-US" dirty="0" smtClean="0"/>
              <a:t>Scientists </a:t>
            </a:r>
            <a:r>
              <a:rPr lang="en-US" dirty="0"/>
              <a:t>can—at least in principle—gather evidence and assess/accept theories without making contextual value judgments.</a:t>
            </a:r>
          </a:p>
          <a:p>
            <a:pPr>
              <a:buFont typeface="Arial" panose="020B0604020202020204" pitchFamily="34" charset="0"/>
              <a:buChar char="•"/>
            </a:pPr>
            <a:r>
              <a:rPr lang="en-US" dirty="0" smtClean="0"/>
              <a:t>Value-Laden </a:t>
            </a:r>
            <a:r>
              <a:rPr lang="en-US" dirty="0"/>
              <a:t>Thesis (VLT): </a:t>
            </a:r>
            <a:endParaRPr lang="en-US" dirty="0" smtClean="0"/>
          </a:p>
          <a:p>
            <a:pPr lvl="2">
              <a:buFont typeface="Arial" panose="020B0604020202020204" pitchFamily="34" charset="0"/>
              <a:buChar char="•"/>
            </a:pPr>
            <a:r>
              <a:rPr lang="en-US" dirty="0" smtClean="0"/>
              <a:t>Scientists </a:t>
            </a:r>
            <a:r>
              <a:rPr lang="en-US" dirty="0"/>
              <a:t>cannot gather evidence and assess/accept theories without making contextual value judgments.</a:t>
            </a:r>
          </a:p>
          <a:p>
            <a:pPr>
              <a:buFont typeface="Arial" panose="020B0604020202020204" pitchFamily="34" charset="0"/>
              <a:buChar char="•"/>
            </a:pPr>
            <a:endParaRPr lang="en-US" sz="1800" dirty="0"/>
          </a:p>
        </p:txBody>
      </p:sp>
      <p:sp>
        <p:nvSpPr>
          <p:cNvPr id="5" name="Rectangle 4"/>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23326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38948" cy="6248400"/>
          </a:xfrm>
          <a:prstGeom prst="rect">
            <a:avLst/>
          </a:prstGeom>
        </p:spPr>
      </p:pic>
    </p:spTree>
    <p:extLst>
      <p:ext uri="{BB962C8B-B14F-4D97-AF65-F5344CB8AC3E}">
        <p14:creationId xmlns:p14="http://schemas.microsoft.com/office/powerpoint/2010/main" val="4159561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nl-BE" altLang="en-US" dirty="0" err="1" smtClean="0"/>
              <a:t>Some</a:t>
            </a:r>
            <a:r>
              <a:rPr lang="nl-BE" altLang="en-US" dirty="0" smtClean="0"/>
              <a:t> </a:t>
            </a:r>
            <a:r>
              <a:rPr lang="nl-BE" altLang="en-US" dirty="0" err="1" smtClean="0"/>
              <a:t>argue</a:t>
            </a:r>
            <a:r>
              <a:rPr lang="nl-BE" altLang="en-US" dirty="0" smtClean="0"/>
              <a:t>: </a:t>
            </a:r>
            <a:r>
              <a:rPr lang="nl-BE" altLang="en-US" dirty="0" err="1" smtClean="0"/>
              <a:t>mental</a:t>
            </a:r>
            <a:r>
              <a:rPr lang="nl-BE" altLang="en-US" dirty="0" smtClean="0"/>
              <a:t> disorders do </a:t>
            </a:r>
            <a:r>
              <a:rPr lang="nl-BE" altLang="en-US" dirty="0" err="1" smtClean="0"/>
              <a:t>not</a:t>
            </a:r>
            <a:r>
              <a:rPr lang="nl-BE" altLang="en-US" dirty="0" smtClean="0"/>
              <a:t> </a:t>
            </a:r>
            <a:r>
              <a:rPr lang="nl-BE" altLang="en-US" dirty="0" err="1" smtClean="0"/>
              <a:t>exist</a:t>
            </a:r>
            <a:endParaRPr lang="en-US" altLang="en-US" dirty="0" smtClean="0"/>
          </a:p>
        </p:txBody>
      </p:sp>
      <p:sp>
        <p:nvSpPr>
          <p:cNvPr id="409603" name="Rectangle 3"/>
          <p:cNvSpPr>
            <a:spLocks noGrp="1" noChangeArrowheads="1"/>
          </p:cNvSpPr>
          <p:nvPr>
            <p:ph idx="1"/>
          </p:nvPr>
        </p:nvSpPr>
        <p:spPr>
          <a:xfrm>
            <a:off x="3429000" y="1828800"/>
            <a:ext cx="5562600" cy="4705350"/>
          </a:xfrm>
        </p:spPr>
        <p:txBody>
          <a:bodyPr/>
          <a:lstStyle/>
          <a:p>
            <a:pPr marL="187325" indent="-187325">
              <a:lnSpc>
                <a:spcPct val="90000"/>
              </a:lnSpc>
            </a:pPr>
            <a:r>
              <a:rPr lang="nl-BE" altLang="en-US" sz="2800" dirty="0" err="1" smtClean="0"/>
              <a:t>Their</a:t>
            </a:r>
            <a:r>
              <a:rPr lang="nl-BE" altLang="en-US" sz="2800" dirty="0" smtClean="0"/>
              <a:t> </a:t>
            </a:r>
            <a:r>
              <a:rPr lang="nl-BE" altLang="en-US" sz="2800" dirty="0" err="1" smtClean="0"/>
              <a:t>answer</a:t>
            </a:r>
            <a:r>
              <a:rPr lang="nl-BE" altLang="en-US" sz="2800" dirty="0" smtClean="0"/>
              <a:t>:</a:t>
            </a:r>
          </a:p>
          <a:p>
            <a:pPr marL="690563" lvl="1" indent="-214313" algn="just">
              <a:lnSpc>
                <a:spcPct val="90000"/>
              </a:lnSpc>
              <a:spcBef>
                <a:spcPts val="1200"/>
              </a:spcBef>
            </a:pPr>
            <a:r>
              <a:rPr lang="nl-BE" altLang="en-US" sz="2000" i="1" dirty="0" smtClean="0"/>
              <a:t>‘</a:t>
            </a:r>
            <a:r>
              <a:rPr lang="en-US" altLang="en-US" sz="2000" i="1" dirty="0" smtClean="0"/>
              <a:t>there are no biological abnormalities responsible for so-called mental illness, mental disease, or mental disorder, therefore </a:t>
            </a:r>
            <a:r>
              <a:rPr lang="en-US" altLang="en-US" sz="2000" b="1" i="1" u="sng" dirty="0" smtClean="0"/>
              <a:t>mental illness has no biological existence</a:t>
            </a:r>
            <a:r>
              <a:rPr lang="en-US" altLang="en-US" sz="2000" i="1" dirty="0" smtClean="0"/>
              <a:t>.  </a:t>
            </a:r>
            <a:endParaRPr lang="nl-BE" altLang="en-US" sz="2000" i="1" dirty="0" smtClean="0"/>
          </a:p>
          <a:p>
            <a:pPr marL="690563" lvl="1" indent="-214313" algn="just">
              <a:lnSpc>
                <a:spcPct val="90000"/>
              </a:lnSpc>
              <a:spcBef>
                <a:spcPts val="1200"/>
              </a:spcBef>
            </a:pPr>
            <a:r>
              <a:rPr lang="en-US" altLang="en-US" sz="2000" i="1" dirty="0" smtClean="0"/>
              <a:t>Perhaps more importantly, however, </a:t>
            </a:r>
            <a:r>
              <a:rPr lang="en-US" altLang="en-US" sz="2000" b="1" i="1" u="sng" dirty="0" smtClean="0"/>
              <a:t>mental illness also has no non-biological existence</a:t>
            </a:r>
            <a:r>
              <a:rPr lang="nl-BE" altLang="en-US" sz="2000" dirty="0" smtClean="0"/>
              <a:t>,</a:t>
            </a:r>
            <a:r>
              <a:rPr lang="en-US" altLang="en-US" sz="2000" dirty="0" smtClean="0"/>
              <a:t> </a:t>
            </a:r>
            <a:endParaRPr lang="nl-BE" altLang="en-US" sz="2000" dirty="0" smtClean="0"/>
          </a:p>
          <a:p>
            <a:pPr marL="690563" lvl="1" indent="-214313" algn="just">
              <a:lnSpc>
                <a:spcPct val="90000"/>
              </a:lnSpc>
              <a:spcBef>
                <a:spcPts val="1200"/>
              </a:spcBef>
            </a:pPr>
            <a:r>
              <a:rPr lang="en-US" altLang="en-US" sz="2000" i="1" dirty="0" smtClean="0"/>
              <a:t>except in the sense that the term is used to </a:t>
            </a:r>
            <a:r>
              <a:rPr lang="en-US" altLang="en-US" sz="2000" b="1" i="1" dirty="0" smtClean="0"/>
              <a:t>indicate disapproval of some aspect of a person's mentality</a:t>
            </a:r>
            <a:r>
              <a:rPr lang="en-US" altLang="en-US" sz="2000" dirty="0" smtClean="0"/>
              <a:t>.</a:t>
            </a:r>
            <a:r>
              <a:rPr lang="nl-BE" altLang="en-US" sz="2000" dirty="0" smtClean="0"/>
              <a:t>’</a:t>
            </a:r>
          </a:p>
          <a:p>
            <a:pPr marL="476250" lvl="1" indent="3175">
              <a:lnSpc>
                <a:spcPct val="90000"/>
              </a:lnSpc>
              <a:spcBef>
                <a:spcPts val="1200"/>
              </a:spcBef>
              <a:buFontTx/>
              <a:buNone/>
            </a:pPr>
            <a:r>
              <a:rPr lang="nl-BE" altLang="en-US" sz="2000" dirty="0" smtClean="0"/>
              <a:t>		</a:t>
            </a:r>
            <a:r>
              <a:rPr lang="en-US" altLang="en-US" sz="2000" dirty="0" smtClean="0"/>
              <a:t>Lawrence Stevens, J.D</a:t>
            </a:r>
            <a:r>
              <a:rPr lang="nl-BE" altLang="en-US" sz="2000" dirty="0" smtClean="0"/>
              <a:t>, 1999</a:t>
            </a:r>
            <a:endParaRPr lang="en-US" altLang="en-US" sz="2000" dirty="0" smtClean="0"/>
          </a:p>
        </p:txBody>
      </p:sp>
      <p:grpSp>
        <p:nvGrpSpPr>
          <p:cNvPr id="2" name="Group 12"/>
          <p:cNvGrpSpPr>
            <a:grpSpLocks/>
          </p:cNvGrpSpPr>
          <p:nvPr/>
        </p:nvGrpSpPr>
        <p:grpSpPr bwMode="auto">
          <a:xfrm>
            <a:off x="152400" y="1981200"/>
            <a:ext cx="3086100" cy="4754563"/>
            <a:chOff x="96" y="1248"/>
            <a:chExt cx="1944" cy="2995"/>
          </a:xfrm>
        </p:grpSpPr>
        <p:pic>
          <p:nvPicPr>
            <p:cNvPr id="12294" name="Picture 9" descr="inkb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248"/>
              <a:ext cx="1944"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11"/>
            <p:cNvSpPr>
              <a:spLocks noChangeArrowheads="1"/>
            </p:cNvSpPr>
            <p:nvPr/>
          </p:nvSpPr>
          <p:spPr bwMode="auto">
            <a:xfrm>
              <a:off x="144" y="3264"/>
              <a:ext cx="177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a:solidFill>
                    <a:srgbClr val="EBE6FC"/>
                  </a:solidFill>
                </a:rPr>
                <a:t>The</a:t>
              </a:r>
              <a:br>
                <a:rPr lang="en-US" altLang="en-US">
                  <a:solidFill>
                    <a:srgbClr val="EBE6FC"/>
                  </a:solidFill>
                </a:rPr>
              </a:br>
              <a:r>
                <a:rPr lang="en-US" altLang="en-US">
                  <a:solidFill>
                    <a:srgbClr val="EBE6FC"/>
                  </a:solidFill>
                </a:rPr>
                <a:t>Antipsychiatry</a:t>
              </a:r>
              <a:br>
                <a:rPr lang="en-US" altLang="en-US">
                  <a:solidFill>
                    <a:srgbClr val="EBE6FC"/>
                  </a:solidFill>
                </a:rPr>
              </a:br>
              <a:r>
                <a:rPr lang="en-US" altLang="en-US">
                  <a:solidFill>
                    <a:srgbClr val="EBE6FC"/>
                  </a:solidFill>
                </a:rPr>
                <a:t>Coalition</a:t>
              </a:r>
            </a:p>
          </p:txBody>
        </p:sp>
      </p:grpSp>
    </p:spTree>
    <p:extLst>
      <p:ext uri="{BB962C8B-B14F-4D97-AF65-F5344CB8AC3E}">
        <p14:creationId xmlns:p14="http://schemas.microsoft.com/office/powerpoint/2010/main" val="3035675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smtClean="0"/>
              <a:t>‘No </a:t>
            </a:r>
            <a:r>
              <a:rPr lang="en-US" altLang="en-US" i="1" dirty="0"/>
              <a:t>biological abnormalities responsible for so-called mental </a:t>
            </a:r>
            <a:r>
              <a:rPr lang="en-US" altLang="en-US" i="1" dirty="0" smtClean="0"/>
              <a:t>illness’</a:t>
            </a:r>
            <a:endParaRPr lang="en-US" dirty="0"/>
          </a:p>
        </p:txBody>
      </p:sp>
      <p:sp>
        <p:nvSpPr>
          <p:cNvPr id="3" name="Content Placeholder 2"/>
          <p:cNvSpPr>
            <a:spLocks noGrp="1"/>
          </p:cNvSpPr>
          <p:nvPr>
            <p:ph idx="1"/>
          </p:nvPr>
        </p:nvSpPr>
        <p:spPr>
          <a:xfrm>
            <a:off x="228600" y="1981200"/>
            <a:ext cx="8686800" cy="4648200"/>
          </a:xfrm>
        </p:spPr>
        <p:txBody>
          <a:bodyPr/>
          <a:lstStyle/>
          <a:p>
            <a:pPr>
              <a:buFont typeface="Arial" panose="020B0604020202020204" pitchFamily="34" charset="0"/>
              <a:buChar char="•"/>
            </a:pPr>
            <a:r>
              <a:rPr lang="en-US" dirty="0" smtClean="0"/>
              <a:t>Some of their arguments:</a:t>
            </a:r>
          </a:p>
          <a:p>
            <a:pPr lvl="1">
              <a:buFont typeface="Arial" panose="020B0604020202020204" pitchFamily="34" charset="0"/>
              <a:buChar char="•"/>
            </a:pPr>
            <a:r>
              <a:rPr lang="en-US" sz="2000" dirty="0" smtClean="0"/>
              <a:t>‘an </a:t>
            </a:r>
            <a:r>
              <a:rPr lang="en-US" sz="2000" dirty="0"/>
              <a:t>impartial reading of the recent literature does not provide the hoped-for clarification of the catecholamine hypotheses, nor does compelling evidence emerge for other biological differences that may characterize the brains of patients with mental </a:t>
            </a:r>
            <a:r>
              <a:rPr lang="en-US" sz="2000" dirty="0" smtClean="0"/>
              <a:t>disease’.</a:t>
            </a:r>
          </a:p>
          <a:p>
            <a:pPr marL="1257300" lvl="3" indent="0">
              <a:buNone/>
            </a:pPr>
            <a:r>
              <a:rPr lang="en-US" sz="1800" dirty="0" smtClean="0"/>
              <a:t>S</a:t>
            </a:r>
            <a:r>
              <a:rPr lang="en-US" sz="1800" dirty="0"/>
              <a:t>. </a:t>
            </a:r>
            <a:r>
              <a:rPr lang="en-US" sz="1800" dirty="0" err="1" smtClean="0"/>
              <a:t>Kety</a:t>
            </a:r>
            <a:r>
              <a:rPr lang="en-US" sz="1800" dirty="0" smtClean="0"/>
              <a:t> &amp; S. </a:t>
            </a:r>
            <a:r>
              <a:rPr lang="en-US" sz="1800" dirty="0" err="1" smtClean="0"/>
              <a:t>Matthysse</a:t>
            </a:r>
            <a:r>
              <a:rPr lang="en-US" sz="1800" dirty="0" smtClean="0"/>
              <a:t>. </a:t>
            </a:r>
            <a:r>
              <a:rPr lang="en-US" sz="1800" i="1" dirty="0" smtClean="0"/>
              <a:t>The </a:t>
            </a:r>
            <a:r>
              <a:rPr lang="en-US" sz="1800" i="1" dirty="0"/>
              <a:t>New Harvard Guide to Psychiatry</a:t>
            </a:r>
            <a:r>
              <a:rPr lang="en-US" sz="1800" dirty="0"/>
              <a:t>, Harvard Univ. Press, p. </a:t>
            </a:r>
            <a:r>
              <a:rPr lang="en-US" sz="1800" dirty="0" smtClean="0"/>
              <a:t>148,1988.</a:t>
            </a:r>
            <a:r>
              <a:rPr lang="en-US" sz="1800" dirty="0"/>
              <a:t>  </a:t>
            </a:r>
            <a:endParaRPr lang="en-US" sz="1800" dirty="0" smtClean="0"/>
          </a:p>
          <a:p>
            <a:pPr lvl="1">
              <a:buFont typeface="Arial" panose="020B0604020202020204" pitchFamily="34" charset="0"/>
              <a:buChar char="•"/>
            </a:pPr>
            <a:r>
              <a:rPr lang="en-US" sz="2000" dirty="0" smtClean="0"/>
              <a:t>‘Many </a:t>
            </a:r>
            <a:r>
              <a:rPr lang="en-US" sz="2000" dirty="0"/>
              <a:t>questions remain about the biology of mental disorders.  In fact, research has yet to identify specific biological causes for any of these disorders. ...  Mental disorders are classified on the basis of symptoms because there are as yet no biological markers or laboratory tests for </a:t>
            </a:r>
            <a:r>
              <a:rPr lang="en-US" sz="2000" dirty="0" smtClean="0"/>
              <a:t>them’.</a:t>
            </a:r>
          </a:p>
          <a:p>
            <a:pPr marL="1314450" lvl="3" indent="0">
              <a:buNone/>
            </a:pPr>
            <a:r>
              <a:rPr lang="en-US" sz="1800" i="1" dirty="0" smtClean="0"/>
              <a:t>The </a:t>
            </a:r>
            <a:r>
              <a:rPr lang="en-US" sz="1800" i="1" dirty="0"/>
              <a:t>Biology of Mental Disorders,</a:t>
            </a:r>
            <a:r>
              <a:rPr lang="en-US" sz="1800" dirty="0"/>
              <a:t> U.S. Gov't Printing Office, 1992, pp. 13-14, </a:t>
            </a:r>
            <a:r>
              <a:rPr lang="en-US" sz="1800" dirty="0" smtClean="0"/>
              <a:t>46-47.</a:t>
            </a:r>
            <a:r>
              <a:rPr lang="en-US" sz="1800" dirty="0"/>
              <a:t> </a:t>
            </a:r>
          </a:p>
        </p:txBody>
      </p:sp>
    </p:spTree>
    <p:extLst>
      <p:ext uri="{BB962C8B-B14F-4D97-AF65-F5344CB8AC3E}">
        <p14:creationId xmlns:p14="http://schemas.microsoft.com/office/powerpoint/2010/main" val="534834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nl-BE" altLang="en-US" dirty="0" smtClean="0"/>
              <a:t>The “M</a:t>
            </a:r>
            <a:r>
              <a:rPr lang="en-US" altLang="en-US" dirty="0" err="1" smtClean="0"/>
              <a:t>yth</a:t>
            </a:r>
            <a:r>
              <a:rPr lang="en-US" altLang="en-US" dirty="0" smtClean="0"/>
              <a:t> of </a:t>
            </a:r>
            <a:r>
              <a:rPr lang="nl-BE" altLang="en-US" dirty="0" smtClean="0"/>
              <a:t>M</a:t>
            </a:r>
            <a:r>
              <a:rPr lang="en-US" altLang="en-US" dirty="0" err="1" smtClean="0"/>
              <a:t>ental</a:t>
            </a:r>
            <a:r>
              <a:rPr lang="en-US" altLang="en-US" dirty="0" smtClean="0"/>
              <a:t> </a:t>
            </a:r>
            <a:r>
              <a:rPr lang="nl-BE" altLang="en-US" dirty="0" smtClean="0"/>
              <a:t>I</a:t>
            </a:r>
            <a:r>
              <a:rPr lang="en-US" altLang="en-US" dirty="0" err="1" smtClean="0"/>
              <a:t>llness</a:t>
            </a:r>
            <a:r>
              <a:rPr lang="nl-BE" altLang="en-US" dirty="0" smtClean="0"/>
              <a:t>”</a:t>
            </a:r>
            <a:endParaRPr lang="en-US" altLang="en-US" dirty="0" smtClean="0"/>
          </a:p>
        </p:txBody>
      </p:sp>
      <p:sp>
        <p:nvSpPr>
          <p:cNvPr id="20483" name="Content Placeholder 2"/>
          <p:cNvSpPr>
            <a:spLocks noGrp="1"/>
          </p:cNvSpPr>
          <p:nvPr>
            <p:ph idx="1"/>
          </p:nvPr>
        </p:nvSpPr>
        <p:spPr>
          <a:xfrm>
            <a:off x="228600" y="2438400"/>
            <a:ext cx="8686800" cy="4191000"/>
          </a:xfrm>
        </p:spPr>
        <p:txBody>
          <a:bodyPr/>
          <a:lstStyle/>
          <a:p>
            <a:pPr eaLnBrk="1" hangingPunct="1"/>
            <a:r>
              <a:rPr lang="en-US" altLang="en-US" dirty="0" smtClean="0"/>
              <a:t>Szasz: ‘</a:t>
            </a:r>
            <a:r>
              <a:rPr lang="en-US" altLang="en-US" u="sng" dirty="0" smtClean="0"/>
              <a:t>mental illness</a:t>
            </a:r>
            <a:r>
              <a:rPr lang="en-US" altLang="en-US" dirty="0" smtClean="0"/>
              <a:t> </a:t>
            </a:r>
            <a:r>
              <a:rPr lang="en-US" altLang="en-US" i="1" dirty="0" smtClean="0"/>
              <a:t>is a myth whose function it is to disguise and thus render more palatable the bitter pill of moral conflicts in human relations</a:t>
            </a:r>
            <a:r>
              <a:rPr lang="en-US" altLang="en-US" dirty="0" smtClean="0"/>
              <a:t>’</a:t>
            </a:r>
          </a:p>
          <a:p>
            <a:pPr lvl="1" eaLnBrk="1" hangingPunct="1"/>
            <a:endParaRPr lang="en-GB" altLang="en-US" sz="1400" dirty="0" smtClean="0">
              <a:solidFill>
                <a:schemeClr val="bg1"/>
              </a:solidFill>
            </a:endParaRPr>
          </a:p>
          <a:p>
            <a:pPr lvl="1" eaLnBrk="1" hangingPunct="1"/>
            <a:r>
              <a:rPr lang="en-GB" altLang="en-US" sz="2400" dirty="0" smtClean="0">
                <a:solidFill>
                  <a:schemeClr val="bg1"/>
                </a:solidFill>
              </a:rPr>
              <a:t>Szasz TS: The Myth of Mental Illness. </a:t>
            </a:r>
            <a:r>
              <a:rPr lang="en-GB" altLang="en-US" sz="2400" i="1" dirty="0" smtClean="0">
                <a:solidFill>
                  <a:schemeClr val="bg1"/>
                </a:solidFill>
              </a:rPr>
              <a:t>American Psychologist </a:t>
            </a:r>
            <a:r>
              <a:rPr lang="en-GB" altLang="en-US" sz="2400" dirty="0" smtClean="0">
                <a:solidFill>
                  <a:schemeClr val="bg1"/>
                </a:solidFill>
              </a:rPr>
              <a:t>1960, 15:113-118.</a:t>
            </a:r>
            <a:endParaRPr lang="en-US" altLang="en-US" sz="2400" dirty="0" smtClean="0">
              <a:solidFill>
                <a:schemeClr val="bg1"/>
              </a:solidFill>
            </a:endParaRPr>
          </a:p>
        </p:txBody>
      </p:sp>
    </p:spTree>
    <p:extLst>
      <p:ext uri="{BB962C8B-B14F-4D97-AF65-F5344CB8AC3E}">
        <p14:creationId xmlns:p14="http://schemas.microsoft.com/office/powerpoint/2010/main" val="3494514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21665"/>
            <a:ext cx="9153525" cy="6236335"/>
          </a:xfrm>
          <a:prstGeom prst="rect">
            <a:avLst/>
          </a:prstGeom>
        </p:spPr>
      </p:pic>
      <p:sp>
        <p:nvSpPr>
          <p:cNvPr id="5" name="Rounded Rectangle 4"/>
          <p:cNvSpPr/>
          <p:nvPr/>
        </p:nvSpPr>
        <p:spPr bwMode="auto">
          <a:xfrm>
            <a:off x="4419600" y="6629400"/>
            <a:ext cx="990600" cy="1524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460620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r>
              <a:rPr lang="en-US" altLang="en-US" dirty="0" smtClean="0">
                <a:solidFill>
                  <a:srgbClr val="EBE6FC"/>
                </a:solidFill>
              </a:rPr>
              <a:t>‘Mental </a:t>
            </a:r>
            <a:r>
              <a:rPr lang="en-US" altLang="en-US" dirty="0">
                <a:solidFill>
                  <a:srgbClr val="EBE6FC"/>
                </a:solidFill>
              </a:rPr>
              <a:t>Disorders Are Not </a:t>
            </a:r>
            <a:r>
              <a:rPr lang="en-US" altLang="en-US" dirty="0" smtClean="0">
                <a:solidFill>
                  <a:srgbClr val="EBE6FC"/>
                </a:solidFill>
              </a:rPr>
              <a:t>Diseases’</a:t>
            </a:r>
            <a:endParaRPr lang="en-US" altLang="en-US" dirty="0" smtClean="0"/>
          </a:p>
        </p:txBody>
      </p:sp>
      <p:sp>
        <p:nvSpPr>
          <p:cNvPr id="21507" name="Rectangle 3"/>
          <p:cNvSpPr>
            <a:spLocks noGrp="1" noChangeArrowheads="1"/>
          </p:cNvSpPr>
          <p:nvPr>
            <p:ph idx="1"/>
          </p:nvPr>
        </p:nvSpPr>
        <p:spPr/>
        <p:txBody>
          <a:bodyPr/>
          <a:lstStyle/>
          <a:p>
            <a:r>
              <a:rPr lang="nl-BE" altLang="en-US" sz="2400" i="1" smtClean="0"/>
              <a:t>“</a:t>
            </a:r>
            <a:r>
              <a:rPr lang="en-US" altLang="en-US" sz="2400" i="1" smtClean="0"/>
              <a:t>I maintain</a:t>
            </a:r>
            <a:r>
              <a:rPr lang="en-US" altLang="en-US" sz="2800" i="1" smtClean="0"/>
              <a:t> </a:t>
            </a:r>
            <a:endParaRPr lang="nl-BE" altLang="en-US" sz="2800" i="1" smtClean="0"/>
          </a:p>
          <a:p>
            <a:pPr lvl="1"/>
            <a:r>
              <a:rPr lang="en-US" altLang="en-US" sz="2400" i="1" smtClean="0"/>
              <a:t>that the mind is not the brain, </a:t>
            </a:r>
            <a:endParaRPr lang="nl-BE" altLang="en-US" sz="2400" i="1" smtClean="0"/>
          </a:p>
          <a:p>
            <a:pPr lvl="1"/>
            <a:r>
              <a:rPr lang="en-US" altLang="en-US" sz="2400" i="1" smtClean="0"/>
              <a:t>that mental functions are not reducible to brain functions, and</a:t>
            </a:r>
            <a:endParaRPr lang="nl-BE" altLang="en-US" sz="2400" i="1" smtClean="0"/>
          </a:p>
          <a:p>
            <a:pPr lvl="1"/>
            <a:r>
              <a:rPr lang="en-US" altLang="en-US" sz="2400" i="1" smtClean="0"/>
              <a:t>that mental diseases are not brain diseases</a:t>
            </a:r>
            <a:r>
              <a:rPr lang="nl-BE" altLang="en-US" sz="2400" i="1" smtClean="0"/>
              <a:t>, </a:t>
            </a:r>
          </a:p>
          <a:p>
            <a:pPr lvl="1"/>
            <a:r>
              <a:rPr lang="en-US" altLang="en-US" sz="2400" i="1" smtClean="0"/>
              <a:t>indeed, that mental diseases are not diseases at all. </a:t>
            </a:r>
          </a:p>
          <a:p>
            <a:r>
              <a:rPr lang="en-US" altLang="en-US" sz="2400" i="1" smtClean="0"/>
              <a:t>When I assert the latter, I do not imply that distressing personal experiences and deviant behaviors do not exist. Anxiety, depression, and conflict do exist--in fact, are intrinsic to the human condition--but they are not diseases in the pathological sense.</a:t>
            </a:r>
            <a:r>
              <a:rPr lang="nl-BE" altLang="en-US" sz="2400" i="1" smtClean="0"/>
              <a:t>”</a:t>
            </a:r>
            <a:endParaRPr lang="en-US" altLang="en-US" sz="2400" i="1" smtClean="0"/>
          </a:p>
        </p:txBody>
      </p:sp>
      <p:sp>
        <p:nvSpPr>
          <p:cNvPr id="21508" name="Rectangle 4"/>
          <p:cNvSpPr>
            <a:spLocks noChangeArrowheads="1"/>
          </p:cNvSpPr>
          <p:nvPr/>
        </p:nvSpPr>
        <p:spPr bwMode="auto">
          <a:xfrm>
            <a:off x="3124200" y="621665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800" dirty="0">
                <a:solidFill>
                  <a:srgbClr val="EBE6FC"/>
                </a:solidFill>
              </a:rPr>
              <a:t>Thomas S. Szasz</a:t>
            </a:r>
            <a:r>
              <a:rPr lang="nl-BE" altLang="en-US" sz="1800" dirty="0">
                <a:solidFill>
                  <a:srgbClr val="EBE6FC"/>
                </a:solidFill>
              </a:rPr>
              <a:t> (MD)</a:t>
            </a:r>
            <a:r>
              <a:rPr lang="en-US" altLang="en-US" sz="1800" dirty="0">
                <a:solidFill>
                  <a:srgbClr val="EBE6FC"/>
                </a:solidFill>
              </a:rPr>
              <a:t>, Mental Disorders Are Not Diseases</a:t>
            </a:r>
            <a:r>
              <a:rPr lang="nl-BE" altLang="en-US" sz="1800" dirty="0">
                <a:solidFill>
                  <a:srgbClr val="EBE6FC"/>
                </a:solidFill>
              </a:rPr>
              <a:t>.</a:t>
            </a:r>
          </a:p>
          <a:p>
            <a:pPr algn="r" eaLnBrk="1" hangingPunct="1"/>
            <a:r>
              <a:rPr lang="en-US" altLang="en-US" sz="1800" dirty="0">
                <a:solidFill>
                  <a:srgbClr val="EBE6FC"/>
                </a:solidFill>
              </a:rPr>
              <a:t>USA Today (Magazine) January 2000</a:t>
            </a:r>
          </a:p>
        </p:txBody>
      </p:sp>
    </p:spTree>
    <p:extLst>
      <p:ext uri="{BB962C8B-B14F-4D97-AF65-F5344CB8AC3E}">
        <p14:creationId xmlns:p14="http://schemas.microsoft.com/office/powerpoint/2010/main" val="3263332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Our interpretation of Szasz (1)</a:t>
            </a:r>
          </a:p>
        </p:txBody>
      </p:sp>
      <p:sp>
        <p:nvSpPr>
          <p:cNvPr id="22531" name="Content Placeholder 2"/>
          <p:cNvSpPr>
            <a:spLocks noGrp="1"/>
          </p:cNvSpPr>
          <p:nvPr>
            <p:ph idx="1"/>
          </p:nvPr>
        </p:nvSpPr>
        <p:spPr/>
        <p:txBody>
          <a:bodyPr/>
          <a:lstStyle/>
          <a:p>
            <a:r>
              <a:rPr lang="en-US" altLang="en-US" sz="2800" smtClean="0"/>
              <a:t>the group of persons ‘</a:t>
            </a:r>
            <a:r>
              <a:rPr lang="en-US" altLang="en-US" sz="2800" i="1" smtClean="0"/>
              <a:t>known to manifest various peculiarities or disorders of thinking and behavior</a:t>
            </a:r>
            <a:r>
              <a:rPr lang="en-US" altLang="en-US" sz="2800" smtClean="0"/>
              <a:t>’ and about which </a:t>
            </a:r>
            <a:r>
              <a:rPr lang="en-US" altLang="en-US" sz="2800" u="sng" smtClean="0"/>
              <a:t>it is therefore said</a:t>
            </a:r>
            <a:r>
              <a:rPr lang="en-US" altLang="en-US" sz="2800" smtClean="0"/>
              <a:t> that they have a mental illness, consists of two subgroups: </a:t>
            </a:r>
          </a:p>
          <a:p>
            <a:pPr lvl="1"/>
            <a:r>
              <a:rPr lang="en-US" altLang="en-US" smtClean="0"/>
              <a:t>(1) those for which there is an underlying </a:t>
            </a:r>
            <a:r>
              <a:rPr lang="en-US" altLang="en-US" i="1" smtClean="0"/>
              <a:t>brain disorder</a:t>
            </a:r>
            <a:r>
              <a:rPr lang="en-US" altLang="en-US" smtClean="0"/>
              <a:t> perhaps not yet discoverable by what the state of the art is able to offer; and </a:t>
            </a:r>
          </a:p>
          <a:p>
            <a:pPr lvl="1"/>
            <a:r>
              <a:rPr lang="en-US" altLang="en-US" smtClean="0"/>
              <a:t>(2) those who exhibit in their behavior a ‘</a:t>
            </a:r>
            <a:r>
              <a:rPr lang="en-US" altLang="en-US" i="1" smtClean="0"/>
              <a:t>deviance … from certain psychosocial, ethical, or legal norms</a:t>
            </a:r>
            <a:r>
              <a:rPr lang="en-US" altLang="en-US" smtClean="0"/>
              <a:t>’ as judged by themselves, by clinicians, or by others. </a:t>
            </a:r>
          </a:p>
          <a:p>
            <a:pPr>
              <a:buFontTx/>
              <a:buNone/>
            </a:pPr>
            <a:endParaRPr lang="en-US" altLang="en-US" smtClean="0"/>
          </a:p>
        </p:txBody>
      </p:sp>
    </p:spTree>
    <p:extLst>
      <p:ext uri="{BB962C8B-B14F-4D97-AF65-F5344CB8AC3E}">
        <p14:creationId xmlns:p14="http://schemas.microsoft.com/office/powerpoint/2010/main" val="145452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Our interpretation of Szasz (2)</a:t>
            </a:r>
          </a:p>
        </p:txBody>
      </p:sp>
      <p:sp>
        <p:nvSpPr>
          <p:cNvPr id="12291" name="Content Placeholder 2"/>
          <p:cNvSpPr>
            <a:spLocks noGrp="1"/>
          </p:cNvSpPr>
          <p:nvPr>
            <p:ph idx="1"/>
          </p:nvPr>
        </p:nvSpPr>
        <p:spPr/>
        <p:txBody>
          <a:bodyPr/>
          <a:lstStyle/>
          <a:p>
            <a:pPr marL="342900" lvl="1" indent="-342900">
              <a:buFontTx/>
              <a:buChar char="•"/>
              <a:defRPr/>
            </a:pPr>
            <a:r>
              <a:rPr lang="en-US" sz="2800" dirty="0" smtClean="0"/>
              <a:t>those for which there is an underlying </a:t>
            </a:r>
            <a:r>
              <a:rPr lang="en-US" sz="2800" i="1" dirty="0" smtClean="0"/>
              <a:t>brain disorder</a:t>
            </a:r>
            <a:r>
              <a:rPr lang="en-US" sz="2800" dirty="0" smtClean="0"/>
              <a:t> perhaps not yet discoverable by what the state of the art is able to offer</a:t>
            </a:r>
          </a:p>
          <a:p>
            <a:pPr lvl="1">
              <a:defRPr/>
            </a:pPr>
            <a:r>
              <a:rPr lang="en-US" sz="2400" dirty="0" smtClean="0"/>
              <a:t>would be better described as </a:t>
            </a:r>
            <a:r>
              <a:rPr lang="en-US" sz="2400" u="sng" dirty="0" smtClean="0"/>
              <a:t>having a brain disorder</a:t>
            </a:r>
            <a:r>
              <a:rPr lang="en-US" sz="2400" dirty="0" smtClean="0"/>
              <a:t>, </a:t>
            </a:r>
          </a:p>
          <a:p>
            <a:pPr marL="457200" indent="-457200">
              <a:buFont typeface="Arial" panose="020B0604020202020204" pitchFamily="34" charset="0"/>
              <a:buChar char="•"/>
              <a:defRPr/>
            </a:pPr>
            <a:r>
              <a:rPr lang="en-US" sz="2800" dirty="0" smtClean="0"/>
              <a:t>those who exhibit in their behavior a ‘</a:t>
            </a:r>
            <a:r>
              <a:rPr lang="en-US" sz="2800" i="1" dirty="0" smtClean="0"/>
              <a:t>deviance … from certain psychosocial, ethical, or legal norms</a:t>
            </a:r>
            <a:r>
              <a:rPr lang="en-US" sz="2800" dirty="0" smtClean="0"/>
              <a:t>’ as judged by themselves, by clinicians, or by others</a:t>
            </a:r>
          </a:p>
          <a:p>
            <a:pPr lvl="1">
              <a:defRPr/>
            </a:pPr>
            <a:r>
              <a:rPr lang="en-US" sz="2400" dirty="0" smtClean="0"/>
              <a:t>while they might indeed have ‘</a:t>
            </a:r>
            <a:r>
              <a:rPr lang="en-US" sz="2400" i="1" dirty="0" smtClean="0"/>
              <a:t>problems of living</a:t>
            </a:r>
            <a:r>
              <a:rPr lang="en-US" sz="2400" dirty="0" smtClean="0"/>
              <a:t>’, and thus be suffering, are not suffering because of some disorder of a special, mental kind. </a:t>
            </a:r>
          </a:p>
        </p:txBody>
      </p:sp>
    </p:spTree>
    <p:extLst>
      <p:ext uri="{BB962C8B-B14F-4D97-AF65-F5344CB8AC3E}">
        <p14:creationId xmlns:p14="http://schemas.microsoft.com/office/powerpoint/2010/main" val="3378251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Differing views on mental disorder</a:t>
            </a:r>
          </a:p>
        </p:txBody>
      </p:sp>
      <p:sp>
        <p:nvSpPr>
          <p:cNvPr id="3" name="Content Placeholder 2"/>
          <p:cNvSpPr>
            <a:spLocks noGrp="1"/>
          </p:cNvSpPr>
          <p:nvPr>
            <p:ph idx="1"/>
          </p:nvPr>
        </p:nvSpPr>
        <p:spPr/>
        <p:txBody>
          <a:bodyPr/>
          <a:lstStyle/>
          <a:p>
            <a:pPr>
              <a:defRPr/>
            </a:pPr>
            <a:r>
              <a:rPr lang="en-US" sz="2800" dirty="0" smtClean="0"/>
              <a:t>The social-constructivist position: </a:t>
            </a:r>
          </a:p>
          <a:p>
            <a:pPr lvl="1">
              <a:defRPr/>
            </a:pPr>
            <a:r>
              <a:rPr lang="en-US" sz="2400" dirty="0" smtClean="0"/>
              <a:t>mental disorder is a value-laden social construct with no counterpart in biomedical reality.</a:t>
            </a:r>
          </a:p>
          <a:p>
            <a:pPr>
              <a:defRPr/>
            </a:pPr>
            <a:r>
              <a:rPr lang="en-US" sz="2800" dirty="0" smtClean="0"/>
              <a:t>The objectivist position: </a:t>
            </a:r>
          </a:p>
          <a:p>
            <a:pPr lvl="1">
              <a:defRPr/>
            </a:pPr>
            <a:r>
              <a:rPr lang="en-US" sz="2400" dirty="0" smtClean="0"/>
              <a:t>mental disorders are natural entities that could be understood in biological terms. </a:t>
            </a:r>
          </a:p>
          <a:p>
            <a:pPr>
              <a:defRPr/>
            </a:pPr>
            <a:r>
              <a:rPr lang="en-US" sz="2800" dirty="0" smtClean="0"/>
              <a:t>The hybrid position:</a:t>
            </a:r>
          </a:p>
          <a:p>
            <a:pPr lvl="1">
              <a:defRPr/>
            </a:pPr>
            <a:r>
              <a:rPr lang="en-US" sz="2400" dirty="0" smtClean="0"/>
              <a:t>Mental disorder is harmful dysfunction. </a:t>
            </a:r>
          </a:p>
          <a:p>
            <a:pPr lvl="2">
              <a:defRPr/>
            </a:pPr>
            <a:r>
              <a:rPr lang="en-US" sz="2000" dirty="0" smtClean="0"/>
              <a:t>the social definition of "harm" is counterbalanced by a factual component of a malfunctioning internal mechanism causing objective dysfunction. </a:t>
            </a:r>
          </a:p>
          <a:p>
            <a:pPr marL="0" indent="0" algn="r">
              <a:buFontTx/>
              <a:buNone/>
              <a:defRPr/>
            </a:pPr>
            <a:endParaRPr lang="en-GB" sz="1200" dirty="0" smtClean="0"/>
          </a:p>
          <a:p>
            <a:pPr marL="0" indent="0" algn="r">
              <a:buFontTx/>
              <a:buNone/>
              <a:defRPr/>
            </a:pPr>
            <a:r>
              <a:rPr lang="en-GB" sz="1200" dirty="0" err="1" smtClean="0"/>
              <a:t>Jablensky</a:t>
            </a:r>
            <a:r>
              <a:rPr lang="en-GB" sz="1200" dirty="0" smtClean="0"/>
              <a:t> A: </a:t>
            </a:r>
            <a:r>
              <a:rPr lang="en-GB" sz="1200" b="1" dirty="0" smtClean="0"/>
              <a:t>Does psychiatry need an overarching concept of "mental disorder"?</a:t>
            </a:r>
            <a:r>
              <a:rPr lang="en-GB" sz="1200" dirty="0" smtClean="0"/>
              <a:t> </a:t>
            </a:r>
            <a:r>
              <a:rPr lang="en-GB" sz="1200" i="1" dirty="0" smtClean="0"/>
              <a:t>World Psychiatry </a:t>
            </a:r>
            <a:r>
              <a:rPr lang="en-GB" sz="1200" dirty="0" smtClean="0"/>
              <a:t>2007, </a:t>
            </a:r>
            <a:r>
              <a:rPr lang="en-GB" sz="1200" b="1" dirty="0" smtClean="0"/>
              <a:t>6:</a:t>
            </a:r>
            <a:r>
              <a:rPr lang="en-GB" sz="1200" dirty="0" smtClean="0"/>
              <a:t>157-158</a:t>
            </a:r>
            <a:r>
              <a:rPr lang="en-GB" sz="1400" dirty="0" smtClean="0"/>
              <a:t>.</a:t>
            </a:r>
            <a:endParaRPr lang="en-US" sz="1400" dirty="0" smtClean="0"/>
          </a:p>
        </p:txBody>
      </p:sp>
    </p:spTree>
    <p:extLst>
      <p:ext uri="{BB962C8B-B14F-4D97-AF65-F5344CB8AC3E}">
        <p14:creationId xmlns:p14="http://schemas.microsoft.com/office/powerpoint/2010/main" val="2756341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762000"/>
            <a:ext cx="9144000" cy="762000"/>
          </a:xfrm>
        </p:spPr>
        <p:txBody>
          <a:bodyPr/>
          <a:lstStyle/>
          <a:p>
            <a:pPr eaLnBrk="1" hangingPunct="1"/>
            <a:r>
              <a:rPr lang="en-US" altLang="en-US" sz="3200" dirty="0" smtClean="0"/>
              <a:t>A terminological and ontological problem (1) </a:t>
            </a:r>
          </a:p>
        </p:txBody>
      </p:sp>
      <p:sp>
        <p:nvSpPr>
          <p:cNvPr id="6147" name="Content Placeholder 2"/>
          <p:cNvSpPr>
            <a:spLocks noGrp="1"/>
          </p:cNvSpPr>
          <p:nvPr>
            <p:ph idx="1"/>
          </p:nvPr>
        </p:nvSpPr>
        <p:spPr/>
        <p:txBody>
          <a:bodyPr/>
          <a:lstStyle/>
          <a:p>
            <a:pPr marL="342900" lvl="1" indent="-342900" eaLnBrk="1" hangingPunct="1">
              <a:buFontTx/>
              <a:buChar char="•"/>
              <a:defRPr/>
            </a:pPr>
            <a:r>
              <a:rPr lang="en-GB" sz="3200" dirty="0" smtClean="0">
                <a:solidFill>
                  <a:schemeClr val="bg1"/>
                </a:solidFill>
              </a:rPr>
              <a:t>WHO: </a:t>
            </a:r>
            <a:r>
              <a:rPr lang="en-GB" sz="3200" i="1" dirty="0" smtClean="0">
                <a:solidFill>
                  <a:schemeClr val="bg1"/>
                </a:solidFill>
              </a:rPr>
              <a:t>Lexicon of psychiatric and mental health terms.</a:t>
            </a:r>
            <a:r>
              <a:rPr lang="en-GB" sz="3200" dirty="0" smtClean="0">
                <a:solidFill>
                  <a:schemeClr val="bg1"/>
                </a:solidFill>
              </a:rPr>
              <a:t> Second ed. Geneva: WHO; 1994.</a:t>
            </a:r>
            <a:r>
              <a:rPr lang="en-US" sz="3200" dirty="0" smtClean="0"/>
              <a:t> </a:t>
            </a:r>
          </a:p>
          <a:p>
            <a:pPr lvl="1" eaLnBrk="1" hangingPunct="1">
              <a:defRPr/>
            </a:pPr>
            <a:r>
              <a:rPr lang="en-US" sz="2400" dirty="0" smtClean="0"/>
              <a:t>‘</a:t>
            </a:r>
            <a:r>
              <a:rPr lang="en-US" sz="2400" u="sng" dirty="0" smtClean="0"/>
              <a:t>mental disorder’</a:t>
            </a:r>
            <a:r>
              <a:rPr lang="en-US" sz="2400" dirty="0" smtClean="0"/>
              <a:t>: </a:t>
            </a:r>
            <a:r>
              <a:rPr lang="en-US" sz="2400" i="1" dirty="0" smtClean="0"/>
              <a:t>an imprecise term designating any disorder of the mind, acquired or congenital</a:t>
            </a:r>
          </a:p>
          <a:p>
            <a:pPr lvl="1" eaLnBrk="1" hangingPunct="1">
              <a:defRPr/>
            </a:pPr>
            <a:r>
              <a:rPr lang="en-US" sz="2400" u="sng" dirty="0" smtClean="0"/>
              <a:t>organic mental disorder</a:t>
            </a:r>
            <a:r>
              <a:rPr lang="en-US" sz="2400" dirty="0" smtClean="0"/>
              <a:t>: </a:t>
            </a:r>
            <a:r>
              <a:rPr lang="en-US" sz="2400" i="1" dirty="0" smtClean="0"/>
              <a:t>a range of mental disorders grouped together on the basis of their having in common a demonstrable etiology in cerebral disease, brain injury, or other insult, leading to cerebral dysfunction</a:t>
            </a:r>
            <a:r>
              <a:rPr lang="en-US" sz="2400" dirty="0" smtClean="0"/>
              <a:t>.</a:t>
            </a:r>
          </a:p>
          <a:p>
            <a:pPr eaLnBrk="1" hangingPunct="1">
              <a:defRPr/>
            </a:pPr>
            <a:r>
              <a:rPr lang="en-US" dirty="0" smtClean="0"/>
              <a:t>Does WHO rule out the existence of mental disorders which are not due to brain disorder?</a:t>
            </a:r>
          </a:p>
        </p:txBody>
      </p:sp>
    </p:spTree>
    <p:extLst>
      <p:ext uri="{BB962C8B-B14F-4D97-AF65-F5344CB8AC3E}">
        <p14:creationId xmlns:p14="http://schemas.microsoft.com/office/powerpoint/2010/main" val="2724515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0" y="762000"/>
            <a:ext cx="9144000" cy="762000"/>
          </a:xfrm>
        </p:spPr>
        <p:txBody>
          <a:bodyPr/>
          <a:lstStyle/>
          <a:p>
            <a:r>
              <a:rPr lang="nl-BE" altLang="en-US" sz="3200" dirty="0" smtClean="0"/>
              <a:t>The </a:t>
            </a:r>
            <a:r>
              <a:rPr lang="nl-BE" altLang="en-US" sz="3200" dirty="0" err="1" smtClean="0"/>
              <a:t>old</a:t>
            </a:r>
            <a:r>
              <a:rPr lang="nl-BE" altLang="en-US" sz="3200" dirty="0" smtClean="0"/>
              <a:t> </a:t>
            </a:r>
            <a:r>
              <a:rPr lang="nl-BE" altLang="en-US" sz="3200" dirty="0" err="1" smtClean="0"/>
              <a:t>debate</a:t>
            </a:r>
            <a:r>
              <a:rPr lang="nl-BE" altLang="en-US" sz="3200" dirty="0" smtClean="0"/>
              <a:t> on </a:t>
            </a:r>
            <a:r>
              <a:rPr lang="nl-BE" altLang="en-US" sz="3200" dirty="0" err="1" smtClean="0"/>
              <a:t>the</a:t>
            </a:r>
            <a:r>
              <a:rPr lang="nl-BE" altLang="en-US" sz="3200" dirty="0" smtClean="0"/>
              <a:t> “</a:t>
            </a:r>
            <a:r>
              <a:rPr lang="nl-BE" altLang="en-US" sz="3200" i="1" dirty="0" smtClean="0"/>
              <a:t>body-mind </a:t>
            </a:r>
            <a:r>
              <a:rPr lang="nl-BE" altLang="en-US" sz="3200" i="1" dirty="0" err="1" smtClean="0"/>
              <a:t>problem</a:t>
            </a:r>
            <a:r>
              <a:rPr lang="nl-BE" altLang="en-US" sz="3200" dirty="0" smtClean="0"/>
              <a:t>”…</a:t>
            </a:r>
            <a:endParaRPr lang="en-US" altLang="en-US" sz="3200" dirty="0" smtClean="0"/>
          </a:p>
        </p:txBody>
      </p:sp>
      <p:sp>
        <p:nvSpPr>
          <p:cNvPr id="18435" name="Rectangle 3"/>
          <p:cNvSpPr>
            <a:spLocks noGrp="1" noChangeArrowheads="1"/>
          </p:cNvSpPr>
          <p:nvPr>
            <p:ph idx="1"/>
          </p:nvPr>
        </p:nvSpPr>
        <p:spPr/>
        <p:txBody>
          <a:bodyPr/>
          <a:lstStyle/>
          <a:p>
            <a:pPr>
              <a:lnSpc>
                <a:spcPct val="90000"/>
              </a:lnSpc>
            </a:pPr>
            <a:r>
              <a:rPr lang="en-US" altLang="en-US" sz="2800" b="1" i="1" smtClean="0"/>
              <a:t>Dualis</a:t>
            </a:r>
            <a:r>
              <a:rPr lang="nl-BE" altLang="en-US" sz="2800" b="1" i="1" smtClean="0"/>
              <a:t>tic views in Philosophy of Mind</a:t>
            </a:r>
            <a:r>
              <a:rPr lang="nl-BE" altLang="en-US" sz="2800" smtClean="0"/>
              <a:t>:</a:t>
            </a:r>
          </a:p>
          <a:p>
            <a:pPr lvl="1">
              <a:lnSpc>
                <a:spcPct val="90000"/>
              </a:lnSpc>
            </a:pPr>
            <a:r>
              <a:rPr lang="en-US" altLang="en-US" sz="2400" smtClean="0"/>
              <a:t>asserts the separate existence of mind and body</a:t>
            </a:r>
            <a:endParaRPr lang="nl-BE" altLang="en-US" sz="2400" smtClean="0"/>
          </a:p>
          <a:p>
            <a:pPr lvl="1">
              <a:lnSpc>
                <a:spcPct val="90000"/>
              </a:lnSpc>
            </a:pPr>
            <a:r>
              <a:rPr lang="nl-BE" altLang="en-US" sz="2400" smtClean="0"/>
              <a:t>comes in various flavours:</a:t>
            </a:r>
          </a:p>
          <a:p>
            <a:pPr lvl="2">
              <a:lnSpc>
                <a:spcPct val="90000"/>
              </a:lnSpc>
            </a:pPr>
            <a:r>
              <a:rPr lang="en-US" altLang="en-US" sz="2000" smtClean="0"/>
              <a:t>Ontological dualism </a:t>
            </a:r>
            <a:endParaRPr lang="nl-BE" altLang="en-US" sz="2000" smtClean="0"/>
          </a:p>
          <a:p>
            <a:pPr lvl="3">
              <a:lnSpc>
                <a:spcPct val="90000"/>
              </a:lnSpc>
              <a:spcBef>
                <a:spcPct val="10000"/>
              </a:spcBef>
            </a:pPr>
            <a:r>
              <a:rPr lang="en-US" altLang="en-US" sz="1800" smtClean="0"/>
              <a:t>Substance dualism </a:t>
            </a:r>
            <a:endParaRPr lang="nl-BE" altLang="en-US" sz="1800" smtClean="0"/>
          </a:p>
          <a:p>
            <a:pPr lvl="3">
              <a:lnSpc>
                <a:spcPct val="90000"/>
              </a:lnSpc>
              <a:spcBef>
                <a:spcPct val="10000"/>
              </a:spcBef>
            </a:pPr>
            <a:r>
              <a:rPr lang="nl-BE" altLang="en-US" sz="1800" smtClean="0"/>
              <a:t>P</a:t>
            </a:r>
            <a:r>
              <a:rPr lang="en-US" altLang="en-US" sz="1800" smtClean="0"/>
              <a:t>roperty dualism </a:t>
            </a:r>
            <a:endParaRPr lang="nl-BE" altLang="en-US" sz="1800" smtClean="0"/>
          </a:p>
          <a:p>
            <a:pPr lvl="3">
              <a:lnSpc>
                <a:spcPct val="90000"/>
              </a:lnSpc>
              <a:spcBef>
                <a:spcPct val="10000"/>
              </a:spcBef>
            </a:pPr>
            <a:r>
              <a:rPr lang="nl-BE" altLang="en-US" sz="1800" smtClean="0"/>
              <a:t>P</a:t>
            </a:r>
            <a:r>
              <a:rPr lang="en-US" altLang="en-US" sz="1800" smtClean="0"/>
              <a:t>redicate dualism</a:t>
            </a:r>
            <a:endParaRPr lang="nl-BE" altLang="en-US" sz="1800" smtClean="0"/>
          </a:p>
          <a:p>
            <a:pPr lvl="2">
              <a:lnSpc>
                <a:spcPct val="90000"/>
              </a:lnSpc>
            </a:pPr>
            <a:r>
              <a:rPr lang="nl-BE" altLang="en-US" sz="2000" smtClean="0"/>
              <a:t>Interaction dualism</a:t>
            </a:r>
          </a:p>
          <a:p>
            <a:pPr>
              <a:lnSpc>
                <a:spcPct val="90000"/>
              </a:lnSpc>
            </a:pPr>
            <a:r>
              <a:rPr lang="nl-BE" altLang="en-US" sz="2800" smtClean="0"/>
              <a:t>Monistic </a:t>
            </a:r>
            <a:r>
              <a:rPr lang="nl-BE" altLang="en-US" sz="2800" b="1" i="1" smtClean="0"/>
              <a:t>views in Philosophy of Mind</a:t>
            </a:r>
            <a:r>
              <a:rPr lang="nl-BE" altLang="en-US" sz="2800" smtClean="0"/>
              <a:t>:</a:t>
            </a:r>
          </a:p>
          <a:p>
            <a:pPr lvl="2">
              <a:lnSpc>
                <a:spcPct val="90000"/>
              </a:lnSpc>
              <a:spcBef>
                <a:spcPct val="10000"/>
              </a:spcBef>
            </a:pPr>
            <a:r>
              <a:rPr lang="nl-BE" altLang="en-US" sz="2000" smtClean="0"/>
              <a:t>Behaviourism</a:t>
            </a:r>
          </a:p>
          <a:p>
            <a:pPr lvl="2">
              <a:lnSpc>
                <a:spcPct val="90000"/>
              </a:lnSpc>
              <a:spcBef>
                <a:spcPct val="10000"/>
              </a:spcBef>
            </a:pPr>
            <a:r>
              <a:rPr lang="nl-BE" altLang="en-US" sz="2000" smtClean="0"/>
              <a:t>Identity theory</a:t>
            </a:r>
          </a:p>
          <a:p>
            <a:pPr lvl="2">
              <a:lnSpc>
                <a:spcPct val="90000"/>
              </a:lnSpc>
              <a:spcBef>
                <a:spcPct val="10000"/>
              </a:spcBef>
            </a:pPr>
            <a:r>
              <a:rPr lang="nl-BE" altLang="en-US" sz="2000" smtClean="0"/>
              <a:t>Functionalism</a:t>
            </a:r>
          </a:p>
          <a:p>
            <a:pPr lvl="2">
              <a:lnSpc>
                <a:spcPct val="90000"/>
              </a:lnSpc>
              <a:spcBef>
                <a:spcPct val="10000"/>
              </a:spcBef>
            </a:pPr>
            <a:r>
              <a:rPr lang="nl-BE" altLang="en-US" sz="2000" smtClean="0"/>
              <a:t>Non-reductive physicalism</a:t>
            </a:r>
          </a:p>
          <a:p>
            <a:pPr>
              <a:lnSpc>
                <a:spcPct val="90000"/>
              </a:lnSpc>
              <a:spcBef>
                <a:spcPct val="10000"/>
              </a:spcBef>
            </a:pPr>
            <a:r>
              <a:rPr lang="nl-BE" altLang="en-US" sz="2800" smtClean="0"/>
              <a:t>… </a:t>
            </a:r>
            <a:endParaRPr lang="en-US" altLang="en-US" sz="2800" smtClean="0"/>
          </a:p>
        </p:txBody>
      </p:sp>
    </p:spTree>
    <p:extLst>
      <p:ext uri="{BB962C8B-B14F-4D97-AF65-F5344CB8AC3E}">
        <p14:creationId xmlns:p14="http://schemas.microsoft.com/office/powerpoint/2010/main" val="31892139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r>
              <a:rPr lang="nl-BE" altLang="en-US" smtClean="0"/>
              <a:t>… and its impact on Psychiatry</a:t>
            </a:r>
            <a:endParaRPr lang="en-US" altLang="en-US" smtClean="0"/>
          </a:p>
        </p:txBody>
      </p:sp>
      <p:sp>
        <p:nvSpPr>
          <p:cNvPr id="19459" name="Rectangle 3"/>
          <p:cNvSpPr>
            <a:spLocks noGrp="1" noChangeArrowheads="1"/>
          </p:cNvSpPr>
          <p:nvPr>
            <p:ph idx="1"/>
          </p:nvPr>
        </p:nvSpPr>
        <p:spPr/>
        <p:txBody>
          <a:bodyPr/>
          <a:lstStyle/>
          <a:p>
            <a:pPr marL="187325" indent="-187325" algn="just"/>
            <a:r>
              <a:rPr lang="en-US" altLang="en-US" sz="2000" i="1" dirty="0" smtClean="0"/>
              <a:t>Mental health professionals</a:t>
            </a:r>
            <a:r>
              <a:rPr lang="nl-BE" altLang="en-US" sz="2000" i="1" dirty="0" smtClean="0"/>
              <a:t> </a:t>
            </a:r>
            <a:r>
              <a:rPr lang="en-US" altLang="en-US" sz="2000" i="1" dirty="0" smtClean="0"/>
              <a:t>continue to employ a mind-brain dichotomy</a:t>
            </a:r>
            <a:r>
              <a:rPr lang="nl-BE" altLang="en-US" sz="2000" i="1" dirty="0" smtClean="0"/>
              <a:t> </a:t>
            </a:r>
            <a:r>
              <a:rPr lang="en-US" altLang="en-US" sz="2000" i="1" dirty="0" smtClean="0"/>
              <a:t>when reasoning about clinical</a:t>
            </a:r>
            <a:r>
              <a:rPr lang="nl-BE" altLang="en-US" sz="2000" i="1" dirty="0" smtClean="0"/>
              <a:t> </a:t>
            </a:r>
            <a:r>
              <a:rPr lang="en-US" altLang="en-US" sz="2000" i="1" dirty="0" smtClean="0"/>
              <a:t>cases. </a:t>
            </a:r>
            <a:endParaRPr lang="nl-BE" altLang="en-US" sz="2000" i="1" dirty="0" smtClean="0"/>
          </a:p>
          <a:p>
            <a:pPr marL="187325" indent="-187325" algn="just"/>
            <a:r>
              <a:rPr lang="en-US" altLang="en-US" sz="2000" i="1" dirty="0" smtClean="0"/>
              <a:t>The more a behavioral problem is</a:t>
            </a:r>
            <a:r>
              <a:rPr lang="nl-BE" altLang="en-US" sz="2000" i="1" dirty="0" smtClean="0"/>
              <a:t> </a:t>
            </a:r>
            <a:r>
              <a:rPr lang="en-US" altLang="en-US" sz="2000" i="1" dirty="0" smtClean="0"/>
              <a:t>seen as originating in “psychological”</a:t>
            </a:r>
            <a:r>
              <a:rPr lang="nl-BE" altLang="en-US" sz="2000" i="1" dirty="0" smtClean="0"/>
              <a:t> </a:t>
            </a:r>
            <a:r>
              <a:rPr lang="en-US" altLang="en-US" sz="2000" i="1" dirty="0" smtClean="0"/>
              <a:t>processes, the more a patient tends to be</a:t>
            </a:r>
            <a:r>
              <a:rPr lang="nl-BE" altLang="en-US" sz="2000" i="1" dirty="0" smtClean="0"/>
              <a:t> </a:t>
            </a:r>
            <a:r>
              <a:rPr lang="en-US" altLang="en-US" sz="2000" i="1" dirty="0" smtClean="0"/>
              <a:t>viewed as responsible and blameworthy</a:t>
            </a:r>
            <a:r>
              <a:rPr lang="nl-BE" altLang="en-US" sz="2000" i="1" dirty="0" smtClean="0"/>
              <a:t> </a:t>
            </a:r>
            <a:r>
              <a:rPr lang="en-US" altLang="en-US" sz="2000" i="1" dirty="0" smtClean="0"/>
              <a:t>for his or her symptoms; </a:t>
            </a:r>
            <a:endParaRPr lang="nl-BE" altLang="en-US" sz="2000" i="1" dirty="0" smtClean="0"/>
          </a:p>
          <a:p>
            <a:pPr marL="187325" indent="-187325" algn="just"/>
            <a:r>
              <a:rPr lang="en-US" altLang="en-US" sz="2000" i="1" dirty="0" smtClean="0"/>
              <a:t>conversely, the</a:t>
            </a:r>
            <a:r>
              <a:rPr lang="nl-BE" altLang="en-US" sz="2000" i="1" dirty="0" smtClean="0"/>
              <a:t> </a:t>
            </a:r>
            <a:r>
              <a:rPr lang="en-US" altLang="en-US" sz="2000" i="1" dirty="0" smtClean="0"/>
              <a:t>more behaviors are attributed to neurobiological</a:t>
            </a:r>
            <a:r>
              <a:rPr lang="nl-BE" altLang="en-US" sz="2000" i="1" dirty="0" smtClean="0"/>
              <a:t> </a:t>
            </a:r>
            <a:r>
              <a:rPr lang="en-US" altLang="en-US" sz="2000" i="1" dirty="0" smtClean="0"/>
              <a:t>causes, the less likely patients</a:t>
            </a:r>
            <a:r>
              <a:rPr lang="nl-BE" altLang="en-US" sz="2000" i="1" dirty="0" smtClean="0"/>
              <a:t> </a:t>
            </a:r>
            <a:r>
              <a:rPr lang="en-US" altLang="en-US" sz="2000" i="1" dirty="0" smtClean="0"/>
              <a:t>are to be viewed as responsible and</a:t>
            </a:r>
            <a:r>
              <a:rPr lang="nl-BE" altLang="en-US" sz="2000" i="1" dirty="0" smtClean="0"/>
              <a:t> </a:t>
            </a:r>
            <a:r>
              <a:rPr lang="en-US" altLang="en-US" sz="2000" i="1" dirty="0" smtClean="0"/>
              <a:t>blameworthy.</a:t>
            </a:r>
          </a:p>
        </p:txBody>
      </p:sp>
      <p:sp>
        <p:nvSpPr>
          <p:cNvPr id="19460" name="Rectangle 4"/>
          <p:cNvSpPr>
            <a:spLocks noChangeArrowheads="1"/>
          </p:cNvSpPr>
          <p:nvPr/>
        </p:nvSpPr>
        <p:spPr bwMode="auto">
          <a:xfrm>
            <a:off x="228600" y="4267200"/>
            <a:ext cx="8686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600">
                <a:solidFill>
                  <a:schemeClr val="bg1"/>
                </a:solidFill>
              </a:rPr>
              <a:t>Miresco</a:t>
            </a:r>
            <a:r>
              <a:rPr lang="nl-BE" altLang="en-US" sz="1600">
                <a:solidFill>
                  <a:schemeClr val="bg1"/>
                </a:solidFill>
              </a:rPr>
              <a:t> MJ</a:t>
            </a:r>
            <a:r>
              <a:rPr lang="en-US" altLang="en-US" sz="1600">
                <a:solidFill>
                  <a:schemeClr val="bg1"/>
                </a:solidFill>
              </a:rPr>
              <a:t>, Kirmayer</a:t>
            </a:r>
            <a:r>
              <a:rPr lang="nl-BE" altLang="en-US" sz="1600">
                <a:solidFill>
                  <a:schemeClr val="bg1"/>
                </a:solidFill>
              </a:rPr>
              <a:t> LJ.</a:t>
            </a:r>
          </a:p>
          <a:p>
            <a:pPr algn="r" eaLnBrk="1" hangingPunct="1"/>
            <a:r>
              <a:rPr lang="en-US" altLang="en-US" sz="1600">
                <a:solidFill>
                  <a:schemeClr val="bg1"/>
                </a:solidFill>
              </a:rPr>
              <a:t>The Persistence of Mind-Brain Dualism in Psychiatric</a:t>
            </a:r>
            <a:r>
              <a:rPr lang="nl-BE" altLang="en-US" sz="1600">
                <a:solidFill>
                  <a:schemeClr val="bg1"/>
                </a:solidFill>
              </a:rPr>
              <a:t> </a:t>
            </a:r>
            <a:r>
              <a:rPr lang="en-US" altLang="en-US" sz="1600">
                <a:solidFill>
                  <a:schemeClr val="bg1"/>
                </a:solidFill>
              </a:rPr>
              <a:t>Reasoning About Clinical Scenarios</a:t>
            </a:r>
            <a:r>
              <a:rPr lang="nl-BE" altLang="en-US" sz="1600">
                <a:solidFill>
                  <a:schemeClr val="bg1"/>
                </a:solidFill>
              </a:rPr>
              <a:t>. </a:t>
            </a:r>
          </a:p>
          <a:p>
            <a:pPr algn="r" eaLnBrk="1" hangingPunct="1"/>
            <a:r>
              <a:rPr lang="en-US" altLang="en-US" sz="1600">
                <a:solidFill>
                  <a:schemeClr val="bg1"/>
                </a:solidFill>
              </a:rPr>
              <a:t>Am J Psychiatry 2006; 163:913–918</a:t>
            </a:r>
          </a:p>
        </p:txBody>
      </p:sp>
      <p:sp>
        <p:nvSpPr>
          <p:cNvPr id="423941" name="Rectangle 5"/>
          <p:cNvSpPr>
            <a:spLocks noChangeArrowheads="1"/>
          </p:cNvSpPr>
          <p:nvPr/>
        </p:nvSpPr>
        <p:spPr bwMode="auto">
          <a:xfrm>
            <a:off x="304800" y="4953000"/>
            <a:ext cx="883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65175"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just" eaLnBrk="1" hangingPunct="1">
              <a:lnSpc>
                <a:spcPct val="90000"/>
              </a:lnSpc>
              <a:spcBef>
                <a:spcPct val="20000"/>
              </a:spcBef>
              <a:buFontTx/>
              <a:buChar char="•"/>
            </a:pPr>
            <a:r>
              <a:rPr lang="nl-BE" altLang="en-US" sz="2400" b="0" dirty="0">
                <a:solidFill>
                  <a:srgbClr val="EBE6FC"/>
                </a:solidFill>
              </a:rPr>
              <a:t>  But:</a:t>
            </a:r>
          </a:p>
          <a:p>
            <a:pPr lvl="1" algn="just" eaLnBrk="1" hangingPunct="1">
              <a:lnSpc>
                <a:spcPct val="90000"/>
              </a:lnSpc>
              <a:spcBef>
                <a:spcPct val="20000"/>
              </a:spcBef>
              <a:buFontTx/>
              <a:buChar char="•"/>
            </a:pPr>
            <a:r>
              <a:rPr lang="nl-BE" altLang="en-US" sz="2400" b="0" dirty="0" err="1">
                <a:solidFill>
                  <a:srgbClr val="EBE6FC"/>
                </a:solidFill>
              </a:rPr>
              <a:t>Conducted</a:t>
            </a:r>
            <a:r>
              <a:rPr lang="nl-BE" altLang="en-US" sz="2400" b="0" dirty="0">
                <a:solidFill>
                  <a:srgbClr val="EBE6FC"/>
                </a:solidFill>
              </a:rPr>
              <a:t> in </a:t>
            </a:r>
            <a:r>
              <a:rPr lang="nl-BE" altLang="en-US" sz="2400" b="0" dirty="0" err="1">
                <a:solidFill>
                  <a:srgbClr val="EBE6FC"/>
                </a:solidFill>
              </a:rPr>
              <a:t>one</a:t>
            </a:r>
            <a:r>
              <a:rPr lang="nl-BE" altLang="en-US" sz="2400" b="0" dirty="0">
                <a:solidFill>
                  <a:srgbClr val="EBE6FC"/>
                </a:solidFill>
              </a:rPr>
              <a:t> </a:t>
            </a:r>
            <a:r>
              <a:rPr lang="nl-BE" altLang="en-US" sz="2400" b="0" dirty="0" err="1" smtClean="0">
                <a:solidFill>
                  <a:srgbClr val="EBE6FC"/>
                </a:solidFill>
              </a:rPr>
              <a:t>institution</a:t>
            </a:r>
            <a:r>
              <a:rPr lang="nl-BE" altLang="en-US" sz="2400" b="0" dirty="0" smtClean="0">
                <a:solidFill>
                  <a:srgbClr val="EBE6FC"/>
                </a:solidFill>
              </a:rPr>
              <a:t>.</a:t>
            </a:r>
            <a:endParaRPr lang="nl-BE" altLang="en-US" sz="2400" b="0" dirty="0">
              <a:solidFill>
                <a:srgbClr val="EBE6FC"/>
              </a:solidFill>
            </a:endParaRPr>
          </a:p>
          <a:p>
            <a:pPr lvl="1" algn="just" eaLnBrk="1" hangingPunct="1">
              <a:lnSpc>
                <a:spcPct val="90000"/>
              </a:lnSpc>
              <a:spcBef>
                <a:spcPct val="20000"/>
              </a:spcBef>
              <a:buFontTx/>
              <a:buChar char="•"/>
            </a:pPr>
            <a:r>
              <a:rPr lang="nl-BE" altLang="en-US" sz="2400" b="0" dirty="0" err="1">
                <a:solidFill>
                  <a:srgbClr val="EBE6FC"/>
                </a:solidFill>
              </a:rPr>
              <a:t>Based</a:t>
            </a:r>
            <a:r>
              <a:rPr lang="nl-BE" altLang="en-US" sz="2400" b="0" dirty="0">
                <a:solidFill>
                  <a:srgbClr val="EBE6FC"/>
                </a:solidFill>
              </a:rPr>
              <a:t> on a questionnaire </a:t>
            </a:r>
            <a:r>
              <a:rPr lang="nl-BE" altLang="en-US" sz="2400" b="0" dirty="0" err="1">
                <a:solidFill>
                  <a:srgbClr val="EBE6FC"/>
                </a:solidFill>
              </a:rPr>
              <a:t>with</a:t>
            </a:r>
            <a:r>
              <a:rPr lang="nl-BE" altLang="en-US" sz="2400" b="0" dirty="0">
                <a:solidFill>
                  <a:srgbClr val="EBE6FC"/>
                </a:solidFill>
              </a:rPr>
              <a:t> </a:t>
            </a:r>
            <a:r>
              <a:rPr lang="nl-BE" altLang="en-US" sz="2400" b="0" dirty="0" err="1">
                <a:solidFill>
                  <a:srgbClr val="EBE6FC"/>
                </a:solidFill>
              </a:rPr>
              <a:t>voluntary</a:t>
            </a:r>
            <a:r>
              <a:rPr lang="nl-BE" altLang="en-US" sz="2400" b="0" dirty="0">
                <a:solidFill>
                  <a:srgbClr val="EBE6FC"/>
                </a:solidFill>
              </a:rPr>
              <a:t> </a:t>
            </a:r>
            <a:r>
              <a:rPr lang="nl-BE" altLang="en-US" sz="2400" b="0" dirty="0" err="1" smtClean="0">
                <a:solidFill>
                  <a:srgbClr val="EBE6FC"/>
                </a:solidFill>
              </a:rPr>
              <a:t>submission</a:t>
            </a:r>
            <a:r>
              <a:rPr lang="nl-BE" altLang="en-US" sz="2400" b="0" dirty="0" smtClean="0">
                <a:solidFill>
                  <a:srgbClr val="EBE6FC"/>
                </a:solidFill>
              </a:rPr>
              <a:t>, </a:t>
            </a:r>
            <a:r>
              <a:rPr lang="nl-BE" altLang="en-US" sz="2400" b="0" dirty="0" err="1" smtClean="0">
                <a:solidFill>
                  <a:srgbClr val="EBE6FC"/>
                </a:solidFill>
              </a:rPr>
              <a:t>thus</a:t>
            </a:r>
            <a:r>
              <a:rPr lang="nl-BE" altLang="en-US" sz="2400" b="0" dirty="0" smtClean="0">
                <a:solidFill>
                  <a:srgbClr val="EBE6FC"/>
                </a:solidFill>
              </a:rPr>
              <a:t> </a:t>
            </a:r>
            <a:r>
              <a:rPr lang="nl-BE" altLang="en-US" sz="2400" b="0" dirty="0">
                <a:solidFill>
                  <a:srgbClr val="EBE6FC"/>
                </a:solidFill>
              </a:rPr>
              <a:t>risk </a:t>
            </a:r>
            <a:r>
              <a:rPr lang="nl-BE" altLang="en-US" sz="2400" b="0" dirty="0" err="1">
                <a:solidFill>
                  <a:srgbClr val="EBE6FC"/>
                </a:solidFill>
              </a:rPr>
              <a:t>for</a:t>
            </a:r>
            <a:r>
              <a:rPr lang="nl-BE" altLang="en-US" sz="2400" b="0" dirty="0">
                <a:solidFill>
                  <a:srgbClr val="EBE6FC"/>
                </a:solidFill>
              </a:rPr>
              <a:t> major </a:t>
            </a:r>
            <a:r>
              <a:rPr lang="nl-BE" altLang="en-US" sz="2400" b="0" dirty="0" smtClean="0">
                <a:solidFill>
                  <a:srgbClr val="EBE6FC"/>
                </a:solidFill>
              </a:rPr>
              <a:t>bias.</a:t>
            </a:r>
            <a:endParaRPr lang="nl-BE" altLang="en-US" sz="2400" b="0" dirty="0">
              <a:solidFill>
                <a:srgbClr val="EBE6FC"/>
              </a:solidFill>
            </a:endParaRPr>
          </a:p>
        </p:txBody>
      </p:sp>
    </p:spTree>
    <p:extLst>
      <p:ext uri="{BB962C8B-B14F-4D97-AF65-F5344CB8AC3E}">
        <p14:creationId xmlns:p14="http://schemas.microsoft.com/office/powerpoint/2010/main" val="1955602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3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200" dirty="0" smtClean="0"/>
              <a:t>A terminological and ontological problem (2)</a:t>
            </a:r>
          </a:p>
        </p:txBody>
      </p:sp>
      <p:sp>
        <p:nvSpPr>
          <p:cNvPr id="25603" name="Content Placeholder 2"/>
          <p:cNvSpPr>
            <a:spLocks noGrp="1"/>
          </p:cNvSpPr>
          <p:nvPr>
            <p:ph idx="1"/>
          </p:nvPr>
        </p:nvSpPr>
        <p:spPr>
          <a:xfrm>
            <a:off x="228600" y="2209800"/>
            <a:ext cx="8686800" cy="4419600"/>
          </a:xfrm>
        </p:spPr>
        <p:txBody>
          <a:bodyPr/>
          <a:lstStyle/>
          <a:p>
            <a:r>
              <a:rPr lang="en-US" altLang="en-US" i="1" dirty="0" smtClean="0"/>
              <a:t>Adoption of a generic, presumably universal, definition of "mental disorder" would be premature. It may cause more harm than good to psychiatry</a:t>
            </a:r>
            <a:r>
              <a:rPr lang="en-US" altLang="en-US" dirty="0" smtClean="0"/>
              <a:t>.</a:t>
            </a:r>
          </a:p>
          <a:p>
            <a:pPr lvl="1"/>
            <a:r>
              <a:rPr lang="en-GB" altLang="en-US" dirty="0" err="1" smtClean="0"/>
              <a:t>Jablensky</a:t>
            </a:r>
            <a:r>
              <a:rPr lang="en-GB" altLang="en-US" dirty="0" smtClean="0"/>
              <a:t> A: </a:t>
            </a:r>
            <a:r>
              <a:rPr lang="en-GB" altLang="en-US" b="1" dirty="0" smtClean="0"/>
              <a:t>Does psychiatry need an overarching concept of "mental disorder"?</a:t>
            </a:r>
            <a:r>
              <a:rPr lang="en-GB" altLang="en-US" dirty="0" smtClean="0"/>
              <a:t> </a:t>
            </a:r>
            <a:r>
              <a:rPr lang="en-GB" altLang="en-US" i="1" dirty="0" smtClean="0"/>
              <a:t>World Psychiatry </a:t>
            </a:r>
            <a:r>
              <a:rPr lang="en-GB" altLang="en-US" dirty="0" smtClean="0"/>
              <a:t>2007, </a:t>
            </a:r>
            <a:r>
              <a:rPr lang="en-GB" altLang="en-US" b="1" dirty="0" smtClean="0"/>
              <a:t>6:</a:t>
            </a:r>
            <a:r>
              <a:rPr lang="en-GB" altLang="en-US" dirty="0" smtClean="0"/>
              <a:t>157-158.</a:t>
            </a:r>
            <a:endParaRPr lang="en-US" altLang="en-US" dirty="0" smtClean="0"/>
          </a:p>
        </p:txBody>
      </p:sp>
    </p:spTree>
    <p:extLst>
      <p:ext uri="{BB962C8B-B14F-4D97-AF65-F5344CB8AC3E}">
        <p14:creationId xmlns:p14="http://schemas.microsoft.com/office/powerpoint/2010/main" val="2391448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Jablensky’s arguments (1)</a:t>
            </a:r>
          </a:p>
        </p:txBody>
      </p:sp>
      <p:sp>
        <p:nvSpPr>
          <p:cNvPr id="14339" name="Content Placeholder 2"/>
          <p:cNvSpPr>
            <a:spLocks noGrp="1"/>
          </p:cNvSpPr>
          <p:nvPr>
            <p:ph idx="1"/>
          </p:nvPr>
        </p:nvSpPr>
        <p:spPr/>
        <p:txBody>
          <a:bodyPr/>
          <a:lstStyle/>
          <a:p>
            <a:pPr>
              <a:spcBef>
                <a:spcPct val="0"/>
              </a:spcBef>
            </a:pPr>
            <a:r>
              <a:rPr lang="en-US" altLang="en-US" sz="2800" smtClean="0"/>
              <a:t>A terminological argument</a:t>
            </a:r>
          </a:p>
          <a:p>
            <a:pPr lvl="1">
              <a:spcBef>
                <a:spcPct val="0"/>
              </a:spcBef>
            </a:pPr>
            <a:r>
              <a:rPr lang="en-US" altLang="en-US" sz="2400" i="1" smtClean="0"/>
              <a:t>Neither disease nor health has ever been strictly and unambiguously defined in terms of finite sets of observable referential phenomena. </a:t>
            </a:r>
          </a:p>
          <a:p>
            <a:pPr>
              <a:spcBef>
                <a:spcPct val="0"/>
              </a:spcBef>
            </a:pPr>
            <a:r>
              <a:rPr lang="en-US" altLang="en-US" sz="2800" smtClean="0"/>
              <a:t>Arguments of utility:</a:t>
            </a:r>
          </a:p>
          <a:p>
            <a:pPr lvl="1">
              <a:spcBef>
                <a:spcPct val="0"/>
              </a:spcBef>
            </a:pPr>
            <a:r>
              <a:rPr lang="en-US" altLang="en-US" sz="2400" i="1" smtClean="0"/>
              <a:t>the medical person is least concerned with what healthy and sick mean in general ... we do not need the concept of ‘illness in general’ at all </a:t>
            </a:r>
          </a:p>
          <a:p>
            <a:pPr lvl="2">
              <a:spcBef>
                <a:spcPct val="0"/>
              </a:spcBef>
            </a:pPr>
            <a:r>
              <a:rPr lang="en-US" altLang="en-US" sz="1400" smtClean="0"/>
              <a:t>Jaspers K. </a:t>
            </a:r>
            <a:r>
              <a:rPr lang="en-US" altLang="en-US" sz="1400" i="1" smtClean="0"/>
              <a:t>General psychopathology. </a:t>
            </a:r>
            <a:r>
              <a:rPr lang="en-US" altLang="en-US" sz="1400" smtClean="0"/>
              <a:t>Birmingham: Birmingham University Press; 1963. </a:t>
            </a:r>
          </a:p>
          <a:p>
            <a:pPr lvl="1">
              <a:spcBef>
                <a:spcPct val="0"/>
              </a:spcBef>
            </a:pPr>
            <a:r>
              <a:rPr lang="en-US" altLang="en-US" sz="2400" i="1" smtClean="0"/>
              <a:t>doctors do not concern themselves with maximizing the evolutionary advantages of the human race as a whole, but with aiding individuals</a:t>
            </a:r>
          </a:p>
          <a:p>
            <a:pPr lvl="2">
              <a:spcBef>
                <a:spcPct val="0"/>
              </a:spcBef>
            </a:pPr>
            <a:r>
              <a:rPr lang="en-US" altLang="en-US" sz="1400" smtClean="0"/>
              <a:t>Toon PD. Defining "disease" - classification must be distinguished from evaluation. </a:t>
            </a:r>
            <a:r>
              <a:rPr lang="en-US" altLang="en-US" sz="1400" i="1" smtClean="0"/>
              <a:t>J Med Ethics. </a:t>
            </a:r>
            <a:r>
              <a:rPr lang="en-US" altLang="en-US" sz="1400" smtClean="0"/>
              <a:t>1981;7:197–201.</a:t>
            </a:r>
            <a:endParaRPr lang="en-US" altLang="en-US" smtClean="0"/>
          </a:p>
        </p:txBody>
      </p:sp>
    </p:spTree>
    <p:extLst>
      <p:ext uri="{BB962C8B-B14F-4D97-AF65-F5344CB8AC3E}">
        <p14:creationId xmlns:p14="http://schemas.microsoft.com/office/powerpoint/2010/main" val="3786682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Jablensky’s arguments (2)</a:t>
            </a:r>
          </a:p>
        </p:txBody>
      </p:sp>
      <p:sp>
        <p:nvSpPr>
          <p:cNvPr id="15363" name="Content Placeholder 2"/>
          <p:cNvSpPr>
            <a:spLocks noGrp="1"/>
          </p:cNvSpPr>
          <p:nvPr>
            <p:ph idx="1"/>
          </p:nvPr>
        </p:nvSpPr>
        <p:spPr/>
        <p:txBody>
          <a:bodyPr/>
          <a:lstStyle/>
          <a:p>
            <a:r>
              <a:rPr lang="en-US" altLang="en-US" dirty="0" smtClean="0"/>
              <a:t>Ontological argument:</a:t>
            </a:r>
          </a:p>
          <a:p>
            <a:pPr lvl="1"/>
            <a:r>
              <a:rPr lang="en-US" altLang="en-US" sz="2400" i="1" dirty="0" smtClean="0"/>
              <a:t>we now </a:t>
            </a:r>
            <a:r>
              <a:rPr lang="en-US" altLang="en-US" sz="2400" b="1" i="1" u="sng" dirty="0" smtClean="0"/>
              <a:t>know</a:t>
            </a:r>
            <a:r>
              <a:rPr lang="en-US" altLang="en-US" sz="2400" i="1" dirty="0" smtClean="0"/>
              <a:t> that no such general and uniform concept exists</a:t>
            </a:r>
            <a:r>
              <a:rPr lang="en-US" altLang="en-US" sz="2400" dirty="0" smtClean="0"/>
              <a:t>. </a:t>
            </a:r>
          </a:p>
          <a:p>
            <a:pPr lvl="2"/>
            <a:r>
              <a:rPr lang="en-US" altLang="en-US" sz="1400" dirty="0" smtClean="0"/>
              <a:t>Jaspers K. </a:t>
            </a:r>
            <a:r>
              <a:rPr lang="en-US" altLang="en-US" sz="1400" i="1" dirty="0" smtClean="0"/>
              <a:t>General psychopathology ,</a:t>
            </a:r>
            <a:r>
              <a:rPr lang="en-US" altLang="en-US" sz="1400" dirty="0" smtClean="0"/>
              <a:t>Birmingham: Birmingham University Press; 1963.</a:t>
            </a:r>
          </a:p>
          <a:p>
            <a:r>
              <a:rPr lang="en-US" altLang="en-US" dirty="0" smtClean="0"/>
              <a:t>Epistemological argument:</a:t>
            </a:r>
          </a:p>
          <a:p>
            <a:pPr lvl="1"/>
            <a:r>
              <a:rPr lang="en-US" altLang="en-US" sz="2400" i="1" dirty="0" smtClean="0"/>
              <a:t>the emergence of molecular genetic classifications of large groups of diseases, and the concomitant availability of genetic diagnostic tests, raise the possibility that the entire taxonomy of human disease may eventually be revised.</a:t>
            </a:r>
          </a:p>
          <a:p>
            <a:pPr lvl="1">
              <a:buFontTx/>
              <a:buNone/>
            </a:pPr>
            <a:endParaRPr lang="en-US" altLang="en-US" sz="2400" i="1" dirty="0" smtClean="0"/>
          </a:p>
          <a:p>
            <a:pPr lvl="2"/>
            <a:endParaRPr lang="en-US" altLang="en-US" dirty="0" smtClean="0"/>
          </a:p>
        </p:txBody>
      </p:sp>
    </p:spTree>
    <p:extLst>
      <p:ext uri="{BB962C8B-B14F-4D97-AF65-F5344CB8AC3E}">
        <p14:creationId xmlns:p14="http://schemas.microsoft.com/office/powerpoint/2010/main" val="430323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i="1" dirty="0" smtClean="0"/>
              <a:t>Essential Guides to DSM-5</a:t>
            </a:r>
            <a:r>
              <a:rPr lang="en-US" dirty="0" smtClean="0"/>
              <a:t>’</a:t>
            </a:r>
            <a:endParaRPr lang="en-US" dirty="0"/>
          </a:p>
        </p:txBody>
      </p:sp>
      <p:pic>
        <p:nvPicPr>
          <p:cNvPr id="4" name="Content Placeholder 3"/>
          <p:cNvPicPr>
            <a:picLocks noGrp="1" noChangeAspect="1"/>
          </p:cNvPicPr>
          <p:nvPr>
            <p:ph idx="1"/>
          </p:nvPr>
        </p:nvPicPr>
        <p:blipFill>
          <a:blip r:embed="rId2"/>
          <a:stretch>
            <a:fillRect/>
          </a:stretch>
        </p:blipFill>
        <p:spPr>
          <a:xfrm>
            <a:off x="228600" y="1600200"/>
            <a:ext cx="6019800" cy="4857750"/>
          </a:xfrm>
          <a:prstGeom prst="rect">
            <a:avLst/>
          </a:prstGeom>
        </p:spPr>
      </p:pic>
      <p:grpSp>
        <p:nvGrpSpPr>
          <p:cNvPr id="7" name="Group 6"/>
          <p:cNvGrpSpPr/>
          <p:nvPr/>
        </p:nvGrpSpPr>
        <p:grpSpPr>
          <a:xfrm>
            <a:off x="6137546" y="1598894"/>
            <a:ext cx="2943225" cy="4864235"/>
            <a:chOff x="6137546" y="1598894"/>
            <a:chExt cx="2943225" cy="4864235"/>
          </a:xfrm>
        </p:grpSpPr>
        <p:pic>
          <p:nvPicPr>
            <p:cNvPr id="5" name="Picture 4"/>
            <p:cNvPicPr>
              <a:picLocks noChangeAspect="1"/>
            </p:cNvPicPr>
            <p:nvPr/>
          </p:nvPicPr>
          <p:blipFill>
            <a:blip r:embed="rId3"/>
            <a:stretch>
              <a:fillRect/>
            </a:stretch>
          </p:blipFill>
          <p:spPr>
            <a:xfrm>
              <a:off x="6137546" y="3939004"/>
              <a:ext cx="2943225" cy="2524125"/>
            </a:xfrm>
            <a:prstGeom prst="rect">
              <a:avLst/>
            </a:prstGeom>
          </p:spPr>
        </p:pic>
        <p:pic>
          <p:nvPicPr>
            <p:cNvPr id="6" name="Picture 5"/>
            <p:cNvPicPr>
              <a:picLocks noChangeAspect="1"/>
            </p:cNvPicPr>
            <p:nvPr/>
          </p:nvPicPr>
          <p:blipFill>
            <a:blip r:embed="rId4"/>
            <a:stretch>
              <a:fillRect/>
            </a:stretch>
          </p:blipFill>
          <p:spPr>
            <a:xfrm>
              <a:off x="6172200" y="1598894"/>
              <a:ext cx="2898843" cy="2381541"/>
            </a:xfrm>
            <a:prstGeom prst="rect">
              <a:avLst/>
            </a:prstGeom>
          </p:spPr>
        </p:pic>
      </p:grpSp>
      <p:sp>
        <p:nvSpPr>
          <p:cNvPr id="8" name="Rectangle 7"/>
          <p:cNvSpPr/>
          <p:nvPr/>
        </p:nvSpPr>
        <p:spPr>
          <a:xfrm>
            <a:off x="533400" y="6474023"/>
            <a:ext cx="7924800" cy="307777"/>
          </a:xfrm>
          <a:prstGeom prst="rect">
            <a:avLst/>
          </a:prstGeom>
        </p:spPr>
        <p:txBody>
          <a:bodyPr wrap="square">
            <a:spAutoFit/>
          </a:bodyPr>
          <a:lstStyle/>
          <a:p>
            <a:r>
              <a:rPr lang="en-US" sz="1400" b="0" dirty="0">
                <a:solidFill>
                  <a:schemeClr val="bg1"/>
                </a:solidFill>
              </a:rPr>
              <a:t>https://www.appi.org/products/dsm-manual-of-mental-disorders</a:t>
            </a:r>
          </a:p>
        </p:txBody>
      </p:sp>
    </p:spTree>
    <p:extLst>
      <p:ext uri="{BB962C8B-B14F-4D97-AF65-F5344CB8AC3E}">
        <p14:creationId xmlns:p14="http://schemas.microsoft.com/office/powerpoint/2010/main" val="3765525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a:xfrm>
            <a:off x="82550" y="1004888"/>
            <a:ext cx="8966200" cy="1190625"/>
          </a:xfrm>
        </p:spPr>
        <p:txBody>
          <a:bodyPr/>
          <a:lstStyle/>
          <a:p>
            <a:r>
              <a:rPr lang="nl-BE" altLang="en-US" smtClean="0"/>
              <a:t>The ‘</a:t>
            </a:r>
            <a:r>
              <a:rPr lang="nl-BE" altLang="en-US" i="1" smtClean="0"/>
              <a:t>categorical – dimensional’</a:t>
            </a:r>
            <a:r>
              <a:rPr lang="nl-BE" altLang="en-US" smtClean="0"/>
              <a:t> debate on the classification of mental disorders</a:t>
            </a:r>
            <a:endParaRPr lang="en-US" altLang="en-US" smtClean="0"/>
          </a:p>
        </p:txBody>
      </p:sp>
      <p:sp>
        <p:nvSpPr>
          <p:cNvPr id="86019" name="Rectangle 3"/>
          <p:cNvSpPr>
            <a:spLocks noGrp="1" noChangeArrowheads="1"/>
          </p:cNvSpPr>
          <p:nvPr>
            <p:ph type="body" idx="1"/>
          </p:nvPr>
        </p:nvSpPr>
        <p:spPr>
          <a:xfrm>
            <a:off x="152400" y="2286000"/>
            <a:ext cx="8839200" cy="4419600"/>
          </a:xfrm>
        </p:spPr>
        <p:txBody>
          <a:bodyPr/>
          <a:lstStyle/>
          <a:p>
            <a:r>
              <a:rPr lang="nl-BE" altLang="en-US" sz="2800" smtClean="0"/>
              <a:t>Rough distinction:</a:t>
            </a:r>
          </a:p>
          <a:p>
            <a:pPr lvl="1"/>
            <a:r>
              <a:rPr lang="nl-BE" altLang="en-US" sz="2400" smtClean="0"/>
              <a:t>“</a:t>
            </a:r>
            <a:r>
              <a:rPr lang="nl-BE" altLang="en-US" sz="2400" b="1" u="sng" smtClean="0"/>
              <a:t>Categorical</a:t>
            </a:r>
            <a:r>
              <a:rPr lang="nl-BE" altLang="en-US" sz="2400" smtClean="0"/>
              <a:t>”: </a:t>
            </a:r>
            <a:r>
              <a:rPr lang="en-GB" altLang="en-US" sz="2400" smtClean="0">
                <a:cs typeface="Times New Roman" panose="02020603050405020304" pitchFamily="18" charset="0"/>
              </a:rPr>
              <a:t>‘mental disorders’ can be classified as single, discrete and mutually exclusive types, of which a particular patient does or does not exhibit an instance.</a:t>
            </a:r>
          </a:p>
          <a:p>
            <a:pPr lvl="1"/>
            <a:r>
              <a:rPr lang="en-GB" altLang="en-US" sz="2400" smtClean="0">
                <a:cs typeface="Times New Roman" panose="02020603050405020304" pitchFamily="18" charset="0"/>
              </a:rPr>
              <a:t>“</a:t>
            </a:r>
            <a:r>
              <a:rPr lang="en-GB" altLang="en-US" sz="2400" b="1" u="sng" smtClean="0">
                <a:cs typeface="Times New Roman" panose="02020603050405020304" pitchFamily="18" charset="0"/>
              </a:rPr>
              <a:t>Dimensional</a:t>
            </a:r>
            <a:r>
              <a:rPr lang="en-GB" altLang="en-US" sz="2400" smtClean="0">
                <a:cs typeface="Times New Roman" panose="02020603050405020304" pitchFamily="18" charset="0"/>
              </a:rPr>
              <a:t>”:  </a:t>
            </a:r>
            <a:r>
              <a:rPr lang="en-US" altLang="en-US" sz="2400" smtClean="0">
                <a:cs typeface="Times New Roman" panose="02020603050405020304" pitchFamily="18" charset="0"/>
              </a:rPr>
              <a:t>any particular </a:t>
            </a:r>
            <a:r>
              <a:rPr lang="nl-BE" altLang="en-US" sz="2400" smtClean="0">
                <a:cs typeface="Times New Roman" panose="02020603050405020304" pitchFamily="18" charset="0"/>
              </a:rPr>
              <a:t>‘</a:t>
            </a:r>
            <a:r>
              <a:rPr lang="en-US" altLang="en-US" sz="2400" smtClean="0">
                <a:cs typeface="Times New Roman" panose="02020603050405020304" pitchFamily="18" charset="0"/>
              </a:rPr>
              <a:t>mental disorder</a:t>
            </a:r>
            <a:r>
              <a:rPr lang="nl-BE" altLang="en-US" sz="2400" smtClean="0">
                <a:cs typeface="Times New Roman" panose="02020603050405020304" pitchFamily="18" charset="0"/>
              </a:rPr>
              <a:t>’</a:t>
            </a:r>
            <a:r>
              <a:rPr lang="en-US" altLang="en-US" sz="2400" smtClean="0">
                <a:cs typeface="Times New Roman" panose="02020603050405020304" pitchFamily="18" charset="0"/>
              </a:rPr>
              <a:t> in a patient is an instance of just </a:t>
            </a:r>
            <a:r>
              <a:rPr lang="nl-BE" altLang="en-US" sz="2400" smtClean="0">
                <a:cs typeface="Times New Roman" panose="02020603050405020304" pitchFamily="18" charset="0"/>
              </a:rPr>
              <a:t>one</a:t>
            </a:r>
            <a:r>
              <a:rPr lang="en-US" altLang="en-US" sz="2400" smtClean="0">
                <a:cs typeface="Times New Roman" panose="02020603050405020304" pitchFamily="18" charset="0"/>
              </a:rPr>
              <a:t> single type</a:t>
            </a:r>
            <a:r>
              <a:rPr lang="nl-BE" altLang="en-US" sz="2400" smtClean="0">
                <a:cs typeface="Times New Roman" panose="02020603050405020304" pitchFamily="18" charset="0"/>
              </a:rPr>
              <a:t> and differences between cases are a matter of ‘scale’.</a:t>
            </a:r>
          </a:p>
          <a:p>
            <a:r>
              <a:rPr lang="nl-BE" altLang="en-US" sz="2800" smtClean="0">
                <a:cs typeface="Times New Roman" panose="02020603050405020304" pitchFamily="18" charset="0"/>
              </a:rPr>
              <a:t>‘</a:t>
            </a:r>
            <a:r>
              <a:rPr lang="nl-BE" altLang="en-US" sz="2800" i="1" smtClean="0">
                <a:cs typeface="Times New Roman" panose="02020603050405020304" pitchFamily="18" charset="0"/>
              </a:rPr>
              <a:t>Rough’</a:t>
            </a:r>
            <a:r>
              <a:rPr lang="nl-BE" altLang="en-US" sz="2800" smtClean="0">
                <a:cs typeface="Times New Roman" panose="02020603050405020304" pitchFamily="18" charset="0"/>
              </a:rPr>
              <a:t>, because</a:t>
            </a:r>
          </a:p>
          <a:p>
            <a:pPr lvl="1"/>
            <a:r>
              <a:rPr lang="nl-BE" altLang="en-US" sz="2400" smtClean="0">
                <a:cs typeface="Times New Roman" panose="02020603050405020304" pitchFamily="18" charset="0"/>
              </a:rPr>
              <a:t>the literature is huge and vague</a:t>
            </a:r>
          </a:p>
          <a:p>
            <a:pPr lvl="1"/>
            <a:r>
              <a:rPr lang="nl-BE" altLang="en-US" sz="2400" smtClean="0">
                <a:cs typeface="Times New Roman" panose="02020603050405020304" pitchFamily="18" charset="0"/>
              </a:rPr>
              <a:t>descriptions are (philosophically) very incoherent</a:t>
            </a:r>
            <a:endParaRPr lang="en-US" altLang="en-US" sz="2400" smtClean="0">
              <a:cs typeface="Times New Roman" panose="02020603050405020304" pitchFamily="18" charset="0"/>
            </a:endParaRPr>
          </a:p>
        </p:txBody>
      </p:sp>
    </p:spTree>
    <p:extLst>
      <p:ext uri="{BB962C8B-B14F-4D97-AF65-F5344CB8AC3E}">
        <p14:creationId xmlns:p14="http://schemas.microsoft.com/office/powerpoint/2010/main" val="8673159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Grp="1" noChangeArrowheads="1"/>
          </p:cNvSpPr>
          <p:nvPr>
            <p:ph type="title"/>
          </p:nvPr>
        </p:nvSpPr>
        <p:spPr/>
        <p:txBody>
          <a:bodyPr/>
          <a:lstStyle/>
          <a:p>
            <a:r>
              <a:rPr lang="nl-BE" altLang="en-US" smtClean="0"/>
              <a:t>The categorical view</a:t>
            </a:r>
            <a:endParaRPr lang="en-US" altLang="en-US" smtClean="0"/>
          </a:p>
        </p:txBody>
      </p:sp>
      <p:sp>
        <p:nvSpPr>
          <p:cNvPr id="87043" name="Rectangle 3"/>
          <p:cNvSpPr>
            <a:spLocks noGrp="1" noChangeArrowheads="1"/>
          </p:cNvSpPr>
          <p:nvPr>
            <p:ph idx="1"/>
          </p:nvPr>
        </p:nvSpPr>
        <p:spPr>
          <a:xfrm>
            <a:off x="3733800" y="2133600"/>
            <a:ext cx="5181600" cy="4495800"/>
          </a:xfrm>
        </p:spPr>
        <p:txBody>
          <a:bodyPr/>
          <a:lstStyle/>
          <a:p>
            <a:pPr>
              <a:buFont typeface="Arial" panose="020B0604020202020204" pitchFamily="34" charset="0"/>
              <a:buChar char="•"/>
            </a:pPr>
            <a:r>
              <a:rPr lang="nl-BE" altLang="en-US" dirty="0" err="1" smtClean="0"/>
              <a:t>Recognizes</a:t>
            </a:r>
            <a:r>
              <a:rPr lang="nl-BE" altLang="en-US" dirty="0" smtClean="0"/>
              <a:t> </a:t>
            </a:r>
            <a:r>
              <a:rPr lang="nl-BE" altLang="en-US" dirty="0" err="1" smtClean="0"/>
              <a:t>various</a:t>
            </a:r>
            <a:r>
              <a:rPr lang="nl-BE" altLang="en-US" dirty="0" smtClean="0"/>
              <a:t> </a:t>
            </a:r>
            <a:r>
              <a:rPr lang="nl-BE" altLang="en-US" dirty="0" err="1" smtClean="0"/>
              <a:t>mental</a:t>
            </a:r>
            <a:r>
              <a:rPr lang="nl-BE" altLang="en-US" dirty="0" smtClean="0"/>
              <a:t> disorder types;</a:t>
            </a:r>
          </a:p>
          <a:p>
            <a:pPr>
              <a:buFont typeface="Arial" panose="020B0604020202020204" pitchFamily="34" charset="0"/>
              <a:buChar char="•"/>
            </a:pPr>
            <a:r>
              <a:rPr lang="nl-BE" altLang="en-US" dirty="0" err="1" smtClean="0"/>
              <a:t>Accepts</a:t>
            </a:r>
            <a:r>
              <a:rPr lang="nl-BE" altLang="en-US" dirty="0" smtClean="0"/>
              <a:t> </a:t>
            </a:r>
            <a:r>
              <a:rPr lang="nl-BE" altLang="en-US" dirty="0" err="1" smtClean="0"/>
              <a:t>that</a:t>
            </a:r>
            <a:r>
              <a:rPr lang="nl-BE" altLang="en-US" dirty="0" smtClean="0"/>
              <a:t> disorders are </a:t>
            </a:r>
            <a:r>
              <a:rPr lang="nl-BE" altLang="en-US" dirty="0" err="1" smtClean="0"/>
              <a:t>manifested</a:t>
            </a:r>
            <a:r>
              <a:rPr lang="nl-BE" altLang="en-US" dirty="0" smtClean="0"/>
              <a:t> </a:t>
            </a:r>
            <a:r>
              <a:rPr lang="nl-BE" altLang="en-US" dirty="0" err="1" smtClean="0"/>
              <a:t>through</a:t>
            </a:r>
            <a:r>
              <a:rPr lang="nl-BE" altLang="en-US" dirty="0" smtClean="0"/>
              <a:t> </a:t>
            </a:r>
            <a:r>
              <a:rPr lang="nl-BE" altLang="en-US" dirty="0" err="1" smtClean="0"/>
              <a:t>signs</a:t>
            </a:r>
            <a:r>
              <a:rPr lang="nl-BE" altLang="en-US" dirty="0" smtClean="0"/>
              <a:t> </a:t>
            </a:r>
            <a:r>
              <a:rPr lang="nl-BE" altLang="en-US" dirty="0" err="1" smtClean="0"/>
              <a:t>and</a:t>
            </a:r>
            <a:r>
              <a:rPr lang="nl-BE" altLang="en-US" dirty="0" smtClean="0"/>
              <a:t> </a:t>
            </a:r>
            <a:r>
              <a:rPr lang="nl-BE" altLang="en-US" dirty="0" err="1" smtClean="0"/>
              <a:t>symptoms</a:t>
            </a:r>
            <a:r>
              <a:rPr lang="nl-BE" altLang="en-US" dirty="0" smtClean="0"/>
              <a:t>, </a:t>
            </a:r>
            <a:r>
              <a:rPr lang="nl-BE" altLang="en-US" dirty="0" err="1" smtClean="0"/>
              <a:t>either</a:t>
            </a:r>
            <a:r>
              <a:rPr lang="nl-BE" altLang="en-US" dirty="0" smtClean="0"/>
              <a:t> ‘marker’ or ‘</a:t>
            </a:r>
            <a:r>
              <a:rPr lang="nl-BE" altLang="en-US" dirty="0" err="1" smtClean="0"/>
              <a:t>constitutional</a:t>
            </a:r>
            <a:r>
              <a:rPr lang="nl-BE" altLang="en-US" dirty="0" smtClean="0"/>
              <a:t>’;</a:t>
            </a:r>
          </a:p>
          <a:p>
            <a:pPr>
              <a:buFont typeface="Arial" panose="020B0604020202020204" pitchFamily="34" charset="0"/>
              <a:buChar char="•"/>
            </a:pPr>
            <a:r>
              <a:rPr lang="en-GB" altLang="en-US" dirty="0" smtClean="0">
                <a:cs typeface="Times New Roman" panose="02020603050405020304" pitchFamily="18" charset="0"/>
              </a:rPr>
              <a:t>Provides diagnostic criteria to guide the clinician in making a diagnosis.</a:t>
            </a:r>
            <a:endParaRPr lang="en-US" altLang="en-US" dirty="0" smtClean="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10738"/>
            <a:ext cx="2678252" cy="228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004553"/>
            <a:ext cx="1721556" cy="2324100"/>
          </a:xfrm>
          <a:prstGeom prst="rect">
            <a:avLst/>
          </a:prstGeom>
        </p:spPr>
      </p:pic>
    </p:spTree>
    <p:extLst>
      <p:ext uri="{BB962C8B-B14F-4D97-AF65-F5344CB8AC3E}">
        <p14:creationId xmlns:p14="http://schemas.microsoft.com/office/powerpoint/2010/main" val="3797009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p:txBody>
          <a:bodyPr/>
          <a:lstStyle/>
          <a:p>
            <a:r>
              <a:rPr lang="nl-BE" altLang="en-US" smtClean="0"/>
              <a:t>Evolution of the DSM (1)</a:t>
            </a:r>
            <a:endParaRPr lang="en-US" altLang="en-US" smtClean="0"/>
          </a:p>
        </p:txBody>
      </p:sp>
      <p:sp>
        <p:nvSpPr>
          <p:cNvPr id="88067" name="Rectangle 3"/>
          <p:cNvSpPr>
            <a:spLocks noGrp="1" noChangeArrowheads="1"/>
          </p:cNvSpPr>
          <p:nvPr>
            <p:ph idx="1"/>
          </p:nvPr>
        </p:nvSpPr>
        <p:spPr/>
        <p:txBody>
          <a:bodyPr/>
          <a:lstStyle/>
          <a:p>
            <a:r>
              <a:rPr lang="nl-BE" altLang="en-US" b="1" i="1" u="sng" smtClean="0"/>
              <a:t>Psychodynamic</a:t>
            </a:r>
            <a:r>
              <a:rPr lang="nl-BE" altLang="en-US" smtClean="0"/>
              <a:t> period: I and II, 1952-1980</a:t>
            </a:r>
          </a:p>
          <a:p>
            <a:pPr lvl="1"/>
            <a:r>
              <a:rPr lang="en-US" altLang="en-US" smtClean="0"/>
              <a:t>no sharp distinction between normal and abnormal. </a:t>
            </a:r>
            <a:endParaRPr lang="nl-BE" altLang="en-US" smtClean="0"/>
          </a:p>
          <a:p>
            <a:pPr lvl="1"/>
            <a:r>
              <a:rPr lang="nl-BE" altLang="en-US" smtClean="0"/>
              <a:t>psychosis / neurosis scale</a:t>
            </a:r>
          </a:p>
          <a:p>
            <a:pPr lvl="1"/>
            <a:r>
              <a:rPr lang="nl-BE" altLang="en-US" smtClean="0"/>
              <a:t>a</a:t>
            </a:r>
            <a:r>
              <a:rPr lang="en-US" altLang="en-US" smtClean="0"/>
              <a:t>ll disorders </a:t>
            </a:r>
            <a:r>
              <a:rPr lang="nl-BE" altLang="en-US" smtClean="0"/>
              <a:t>viewed as</a:t>
            </a:r>
            <a:r>
              <a:rPr lang="en-US" altLang="en-US" smtClean="0"/>
              <a:t> reactions </a:t>
            </a:r>
            <a:r>
              <a:rPr lang="nl-BE" altLang="en-US" smtClean="0"/>
              <a:t>(leading to behavior) </a:t>
            </a:r>
            <a:r>
              <a:rPr lang="en-US" altLang="en-US" smtClean="0"/>
              <a:t>to environmental events, </a:t>
            </a:r>
            <a:endParaRPr lang="nl-BE" altLang="en-US" smtClean="0"/>
          </a:p>
          <a:p>
            <a:pPr lvl="1"/>
            <a:r>
              <a:rPr lang="en-US" altLang="en-US" smtClean="0"/>
              <a:t>everyone is more or less abnormal, </a:t>
            </a:r>
            <a:endParaRPr lang="nl-BE" altLang="en-US" smtClean="0"/>
          </a:p>
          <a:p>
            <a:pPr lvl="1"/>
            <a:r>
              <a:rPr lang="en-US" altLang="en-US" smtClean="0"/>
              <a:t>inclusion in the manual presumes abnormality.</a:t>
            </a:r>
            <a:endParaRPr lang="nl-BE" altLang="en-US" smtClean="0"/>
          </a:p>
          <a:p>
            <a:r>
              <a:rPr lang="nl-BE" altLang="en-US" smtClean="0"/>
              <a:t>DSM-II contained “homosexuality” as mental disorder which was removed in 1973 </a:t>
            </a:r>
            <a:r>
              <a:rPr lang="nl-BE" altLang="en-US" u="sng" smtClean="0"/>
              <a:t>by vote</a:t>
            </a:r>
            <a:r>
              <a:rPr lang="nl-BE" altLang="en-US" smtClean="0"/>
              <a:t>.</a:t>
            </a:r>
            <a:endParaRPr lang="en-US" altLang="en-US" smtClean="0"/>
          </a:p>
        </p:txBody>
      </p:sp>
    </p:spTree>
    <p:extLst>
      <p:ext uri="{BB962C8B-B14F-4D97-AF65-F5344CB8AC3E}">
        <p14:creationId xmlns:p14="http://schemas.microsoft.com/office/powerpoint/2010/main" val="3009277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p:txBody>
          <a:bodyPr/>
          <a:lstStyle/>
          <a:p>
            <a:r>
              <a:rPr lang="nl-BE" altLang="en-US" smtClean="0"/>
              <a:t>Evolution of the DSM (2)</a:t>
            </a:r>
            <a:endParaRPr lang="en-US" altLang="en-US" smtClean="0"/>
          </a:p>
        </p:txBody>
      </p:sp>
      <p:sp>
        <p:nvSpPr>
          <p:cNvPr id="89091" name="Rectangle 3"/>
          <p:cNvSpPr>
            <a:spLocks noGrp="1" noChangeArrowheads="1"/>
          </p:cNvSpPr>
          <p:nvPr>
            <p:ph idx="1"/>
          </p:nvPr>
        </p:nvSpPr>
        <p:spPr/>
        <p:txBody>
          <a:bodyPr/>
          <a:lstStyle/>
          <a:p>
            <a:pPr>
              <a:buFont typeface="Arial" panose="020B0604020202020204" pitchFamily="34" charset="0"/>
              <a:buChar char="•"/>
            </a:pPr>
            <a:r>
              <a:rPr lang="nl-BE" altLang="en-US" dirty="0" smtClean="0"/>
              <a:t>Adoption of </a:t>
            </a:r>
            <a:r>
              <a:rPr lang="nl-BE" altLang="en-US" b="1" i="1" u="sng" dirty="0" err="1" smtClean="0"/>
              <a:t>biomedical</a:t>
            </a:r>
            <a:r>
              <a:rPr lang="nl-BE" altLang="en-US" dirty="0" smtClean="0"/>
              <a:t> model: III, IV 1980 - </a:t>
            </a:r>
          </a:p>
          <a:p>
            <a:pPr lvl="1"/>
            <a:r>
              <a:rPr lang="nl-BE" altLang="en-US" dirty="0" err="1" smtClean="0"/>
              <a:t>Clear</a:t>
            </a:r>
            <a:r>
              <a:rPr lang="nl-BE" altLang="en-US" dirty="0" smtClean="0"/>
              <a:t> </a:t>
            </a:r>
            <a:r>
              <a:rPr lang="nl-BE" altLang="en-US" dirty="0" err="1" smtClean="0"/>
              <a:t>distinction</a:t>
            </a:r>
            <a:r>
              <a:rPr lang="nl-BE" altLang="en-US" dirty="0" smtClean="0"/>
              <a:t> </a:t>
            </a:r>
            <a:r>
              <a:rPr lang="nl-BE" altLang="en-US" dirty="0" err="1" smtClean="0"/>
              <a:t>between</a:t>
            </a:r>
            <a:r>
              <a:rPr lang="nl-BE" altLang="en-US" dirty="0" smtClean="0"/>
              <a:t> </a:t>
            </a:r>
            <a:r>
              <a:rPr lang="nl-BE" altLang="en-US" dirty="0" err="1" smtClean="0"/>
              <a:t>normal</a:t>
            </a:r>
            <a:r>
              <a:rPr lang="nl-BE" altLang="en-US" dirty="0" smtClean="0"/>
              <a:t>/</a:t>
            </a:r>
            <a:r>
              <a:rPr lang="nl-BE" altLang="en-US" dirty="0" err="1" smtClean="0"/>
              <a:t>abnormal</a:t>
            </a:r>
            <a:endParaRPr lang="nl-BE" altLang="en-US" dirty="0" smtClean="0"/>
          </a:p>
          <a:p>
            <a:pPr lvl="1"/>
            <a:r>
              <a:rPr lang="nl-BE" altLang="en-US" dirty="0" err="1" smtClean="0"/>
              <a:t>Introduction</a:t>
            </a:r>
            <a:r>
              <a:rPr lang="nl-BE" altLang="en-US" dirty="0" smtClean="0"/>
              <a:t> of </a:t>
            </a:r>
            <a:r>
              <a:rPr lang="nl-BE" altLang="en-US" dirty="0" err="1" smtClean="0"/>
              <a:t>diagnostic</a:t>
            </a:r>
            <a:r>
              <a:rPr lang="nl-BE" altLang="en-US" dirty="0" smtClean="0"/>
              <a:t> criteria</a:t>
            </a:r>
          </a:p>
          <a:p>
            <a:pPr lvl="1"/>
            <a:r>
              <a:rPr lang="nl-BE" altLang="en-US" dirty="0" err="1" smtClean="0"/>
              <a:t>Latest</a:t>
            </a:r>
            <a:r>
              <a:rPr lang="nl-BE" altLang="en-US" dirty="0" smtClean="0"/>
              <a:t> </a:t>
            </a:r>
            <a:r>
              <a:rPr lang="nl-BE" altLang="en-US" dirty="0" err="1" smtClean="0"/>
              <a:t>version</a:t>
            </a:r>
            <a:r>
              <a:rPr lang="nl-BE" altLang="en-US" dirty="0" smtClean="0"/>
              <a:t> is </a:t>
            </a:r>
            <a:r>
              <a:rPr lang="nl-BE" altLang="en-US" dirty="0" err="1" smtClean="0"/>
              <a:t>from</a:t>
            </a:r>
            <a:r>
              <a:rPr lang="nl-BE" altLang="en-US" dirty="0" smtClean="0"/>
              <a:t> 2000</a:t>
            </a:r>
          </a:p>
          <a:p>
            <a:pPr>
              <a:buFont typeface="Arial" panose="020B0604020202020204" pitchFamily="34" charset="0"/>
              <a:buChar char="•"/>
            </a:pPr>
            <a:r>
              <a:rPr lang="nl-BE" altLang="en-US" dirty="0" smtClean="0"/>
              <a:t>DSM-V: </a:t>
            </a:r>
            <a:r>
              <a:rPr lang="nl-BE" altLang="en-US" dirty="0" err="1" smtClean="0"/>
              <a:t>since</a:t>
            </a:r>
            <a:r>
              <a:rPr lang="nl-BE" altLang="en-US" dirty="0" smtClean="0"/>
              <a:t> 2013</a:t>
            </a:r>
          </a:p>
          <a:p>
            <a:pPr lvl="1">
              <a:buFont typeface="Arial" panose="020B0604020202020204" pitchFamily="34" charset="0"/>
              <a:buChar char="•"/>
            </a:pPr>
            <a:r>
              <a:rPr lang="nl-BE" altLang="en-US" dirty="0" smtClean="0"/>
              <a:t>Move </a:t>
            </a:r>
            <a:r>
              <a:rPr lang="nl-BE" altLang="en-US" dirty="0" err="1" smtClean="0"/>
              <a:t>towards</a:t>
            </a:r>
            <a:r>
              <a:rPr lang="nl-BE" altLang="en-US" dirty="0" smtClean="0"/>
              <a:t> </a:t>
            </a:r>
            <a:r>
              <a:rPr lang="nl-BE" altLang="en-US" dirty="0" err="1" smtClean="0"/>
              <a:t>dimensional</a:t>
            </a:r>
            <a:r>
              <a:rPr lang="nl-BE" altLang="en-US" dirty="0" smtClean="0"/>
              <a:t> approach</a:t>
            </a:r>
          </a:p>
          <a:p>
            <a:pPr>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477005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p:nvPr>
        </p:nvSpPr>
        <p:spPr/>
        <p:txBody>
          <a:bodyPr/>
          <a:lstStyle/>
          <a:p>
            <a:r>
              <a:rPr lang="nl-BE" altLang="en-US" smtClean="0"/>
              <a:t>DSM under fire (1)</a:t>
            </a:r>
            <a:endParaRPr lang="en-US" altLang="en-US" smtClean="0"/>
          </a:p>
        </p:txBody>
      </p:sp>
      <p:sp>
        <p:nvSpPr>
          <p:cNvPr id="444419" name="Rectangle 3"/>
          <p:cNvSpPr>
            <a:spLocks noGrp="1" noChangeArrowheads="1"/>
          </p:cNvSpPr>
          <p:nvPr>
            <p:ph idx="1"/>
          </p:nvPr>
        </p:nvSpPr>
        <p:spPr/>
        <p:txBody>
          <a:bodyPr/>
          <a:lstStyle/>
          <a:p>
            <a:pPr marL="457200" indent="-457200">
              <a:lnSpc>
                <a:spcPct val="90000"/>
              </a:lnSpc>
              <a:buFont typeface="Arial" panose="020B0604020202020204" pitchFamily="34" charset="0"/>
              <a:buChar char="•"/>
            </a:pPr>
            <a:r>
              <a:rPr lang="en-US" altLang="en-US" dirty="0" smtClean="0"/>
              <a:t>severely ill inpatients often meet criteria for more than one DSM-IV personality disorder</a:t>
            </a:r>
            <a:endParaRPr lang="nl-BE" altLang="en-US" dirty="0" smtClean="0"/>
          </a:p>
          <a:p>
            <a:pPr lvl="1">
              <a:lnSpc>
                <a:spcPct val="90000"/>
              </a:lnSpc>
            </a:pPr>
            <a:r>
              <a:rPr lang="nl-BE" altLang="en-US" sz="2000" dirty="0" smtClean="0">
                <a:sym typeface="Wingdings" panose="05000000000000000000" pitchFamily="2" charset="2"/>
              </a:rPr>
              <a:t> </a:t>
            </a:r>
            <a:r>
              <a:rPr lang="nl-BE" altLang="en-US" sz="2000" dirty="0" err="1" smtClean="0">
                <a:sym typeface="Wingdings" panose="05000000000000000000" pitchFamily="2" charset="2"/>
              </a:rPr>
              <a:t>suggests</a:t>
            </a:r>
            <a:r>
              <a:rPr lang="nl-BE" altLang="en-US" sz="2000" dirty="0" smtClean="0">
                <a:sym typeface="Wingdings" panose="05000000000000000000" pitchFamily="2" charset="2"/>
              </a:rPr>
              <a:t> </a:t>
            </a:r>
            <a:r>
              <a:rPr lang="en-US" altLang="en-US" sz="2000" dirty="0" smtClean="0"/>
              <a:t>a high rate of co-morbidity</a:t>
            </a:r>
            <a:r>
              <a:rPr lang="nl-BE" altLang="en-US" sz="2000" dirty="0" smtClean="0"/>
              <a:t>,</a:t>
            </a:r>
            <a:r>
              <a:rPr lang="en-US" altLang="en-US" sz="2000" dirty="0" smtClean="0"/>
              <a:t> </a:t>
            </a:r>
            <a:r>
              <a:rPr lang="nl-BE" altLang="en-US" sz="2000" dirty="0" err="1" smtClean="0"/>
              <a:t>however</a:t>
            </a:r>
            <a:r>
              <a:rPr lang="nl-BE" altLang="en-US" sz="2000" dirty="0" smtClean="0"/>
              <a:t> in absence</a:t>
            </a:r>
            <a:r>
              <a:rPr lang="en-US" altLang="en-US" sz="2000" dirty="0" smtClean="0"/>
              <a:t> </a:t>
            </a:r>
            <a:r>
              <a:rPr lang="nl-BE" altLang="en-US" sz="2000" dirty="0" smtClean="0"/>
              <a:t>of </a:t>
            </a:r>
            <a:r>
              <a:rPr lang="nl-BE" altLang="en-US" sz="2000" dirty="0" err="1" smtClean="0"/>
              <a:t>any</a:t>
            </a:r>
            <a:r>
              <a:rPr lang="en-US" altLang="en-US" sz="2000" dirty="0" smtClean="0"/>
              <a:t> medical or etiologic reason for </a:t>
            </a:r>
            <a:r>
              <a:rPr lang="nl-BE" altLang="en-US" sz="2000" dirty="0" err="1" smtClean="0"/>
              <a:t>such</a:t>
            </a:r>
            <a:r>
              <a:rPr lang="nl-BE" altLang="en-US" sz="2000" dirty="0" smtClean="0"/>
              <a:t> a </a:t>
            </a:r>
            <a:r>
              <a:rPr lang="nl-BE" altLang="en-US" sz="2000" dirty="0" err="1" smtClean="0"/>
              <a:t>situation</a:t>
            </a:r>
            <a:r>
              <a:rPr lang="en-US" altLang="en-US" sz="2000" dirty="0" smtClean="0"/>
              <a:t> </a:t>
            </a:r>
          </a:p>
          <a:p>
            <a:pPr lvl="1">
              <a:lnSpc>
                <a:spcPct val="90000"/>
              </a:lnSpc>
            </a:pPr>
            <a:endParaRPr lang="en-US" altLang="en-US" sz="2000" dirty="0" smtClean="0"/>
          </a:p>
          <a:p>
            <a:pPr marL="457200" indent="-457200">
              <a:lnSpc>
                <a:spcPct val="90000"/>
              </a:lnSpc>
              <a:buFont typeface="Arial" panose="020B0604020202020204" pitchFamily="34" charset="0"/>
              <a:buChar char="•"/>
            </a:pPr>
            <a:r>
              <a:rPr lang="en-US" altLang="en-US" dirty="0" smtClean="0"/>
              <a:t>many outpatients do not meet the criteria for any of the specific categories identified in DSM-IV; </a:t>
            </a:r>
          </a:p>
          <a:p>
            <a:pPr marL="457200" indent="-457200">
              <a:lnSpc>
                <a:spcPct val="90000"/>
              </a:lnSpc>
              <a:buFont typeface="Arial" panose="020B0604020202020204" pitchFamily="34" charset="0"/>
              <a:buChar char="•"/>
            </a:pPr>
            <a:endParaRPr lang="en-US" altLang="en-US" dirty="0" smtClean="0"/>
          </a:p>
          <a:p>
            <a:pPr marL="457200" indent="-457200">
              <a:lnSpc>
                <a:spcPct val="90000"/>
              </a:lnSpc>
              <a:buFont typeface="Arial" panose="020B0604020202020204" pitchFamily="34" charset="0"/>
              <a:buChar char="•"/>
            </a:pPr>
            <a:r>
              <a:rPr lang="en-US" altLang="en-US" dirty="0" smtClean="0"/>
              <a:t>patients with the same categorical diagnosis often vary substantially with respect to which diagnostic criteria were used to make the diagnosis, so that two patients with the same diagnosis can manifest very different signs and symptoms;  </a:t>
            </a:r>
          </a:p>
        </p:txBody>
      </p:sp>
    </p:spTree>
    <p:extLst>
      <p:ext uri="{BB962C8B-B14F-4D97-AF65-F5344CB8AC3E}">
        <p14:creationId xmlns:p14="http://schemas.microsoft.com/office/powerpoint/2010/main" val="992186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44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44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4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lstStyle/>
          <a:p>
            <a:r>
              <a:rPr lang="nl-BE" altLang="en-US" smtClean="0"/>
              <a:t>DSM under fire (2)</a:t>
            </a:r>
            <a:endParaRPr lang="en-US" altLang="en-US" smtClean="0"/>
          </a:p>
        </p:txBody>
      </p:sp>
      <p:sp>
        <p:nvSpPr>
          <p:cNvPr id="445443" name="Rectangle 3"/>
          <p:cNvSpPr>
            <a:spLocks noGrp="1" noChangeArrowheads="1"/>
          </p:cNvSpPr>
          <p:nvPr>
            <p:ph idx="1"/>
          </p:nvPr>
        </p:nvSpPr>
        <p:spPr/>
        <p:txBody>
          <a:bodyPr/>
          <a:lstStyle/>
          <a:p>
            <a:pPr>
              <a:buFont typeface="Arial" panose="020B0604020202020204" pitchFamily="34" charset="0"/>
              <a:buChar char="•"/>
            </a:pPr>
            <a:r>
              <a:rPr lang="en-US" altLang="en-US" dirty="0" smtClean="0"/>
              <a:t>frequent revision</a:t>
            </a:r>
            <a:r>
              <a:rPr lang="nl-BE" altLang="en-US" dirty="0" smtClean="0"/>
              <a:t> of</a:t>
            </a:r>
            <a:r>
              <a:rPr lang="en-US" altLang="en-US" dirty="0" smtClean="0"/>
              <a:t> the diagnostic thresholds separating what is normal from what is disordered</a:t>
            </a:r>
            <a:endParaRPr lang="nl-BE" altLang="en-US" dirty="0" smtClean="0"/>
          </a:p>
          <a:p>
            <a:pPr lvl="1"/>
            <a:r>
              <a:rPr lang="en-US" altLang="en-US" dirty="0" smtClean="0"/>
              <a:t> </a:t>
            </a:r>
            <a:r>
              <a:rPr lang="nl-BE" altLang="en-US" dirty="0" smtClean="0">
                <a:sym typeface="Wingdings" panose="05000000000000000000" pitchFamily="2" charset="2"/>
              </a:rPr>
              <a:t></a:t>
            </a:r>
            <a:r>
              <a:rPr lang="en-US" altLang="en-US" dirty="0" smtClean="0"/>
              <a:t> it is as if given disorders would appear and disappear in course of time; </a:t>
            </a:r>
          </a:p>
          <a:p>
            <a:pPr>
              <a:buFont typeface="Arial" panose="020B0604020202020204" pitchFamily="34" charset="0"/>
              <a:buChar char="•"/>
            </a:pPr>
            <a:r>
              <a:rPr lang="en-US" altLang="en-US" dirty="0" smtClean="0"/>
              <a:t>a number of the diagnostic categories mentioned in DSM</a:t>
            </a:r>
            <a:r>
              <a:rPr lang="nl-BE" altLang="en-US" dirty="0" smtClean="0"/>
              <a:t>-</a:t>
            </a:r>
            <a:r>
              <a:rPr lang="en-US" altLang="en-US" dirty="0" smtClean="0"/>
              <a:t>IV </a:t>
            </a:r>
            <a:r>
              <a:rPr lang="nl-BE" altLang="en-US" dirty="0" err="1" smtClean="0"/>
              <a:t>lack</a:t>
            </a:r>
            <a:r>
              <a:rPr lang="nl-BE" altLang="en-US" dirty="0" smtClean="0"/>
              <a:t> </a:t>
            </a:r>
            <a:r>
              <a:rPr lang="en-US" altLang="en-US" dirty="0" smtClean="0"/>
              <a:t>any developing scientific base for an understanding of the corresponding disorder types</a:t>
            </a:r>
          </a:p>
        </p:txBody>
      </p:sp>
    </p:spTree>
    <p:extLst>
      <p:ext uri="{BB962C8B-B14F-4D97-AF65-F5344CB8AC3E}">
        <p14:creationId xmlns:p14="http://schemas.microsoft.com/office/powerpoint/2010/main" val="3100712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5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p:nvPr>
        </p:nvSpPr>
        <p:spPr/>
        <p:txBody>
          <a:bodyPr/>
          <a:lstStyle/>
          <a:p>
            <a:r>
              <a:rPr lang="nl-BE" altLang="en-US" smtClean="0"/>
              <a:t>The Dimensional Approach (1)</a:t>
            </a:r>
            <a:endParaRPr lang="en-US" altLang="en-US" smtClean="0"/>
          </a:p>
        </p:txBody>
      </p:sp>
      <p:sp>
        <p:nvSpPr>
          <p:cNvPr id="448515" name="Rectangle 3"/>
          <p:cNvSpPr>
            <a:spLocks noGrp="1" noChangeArrowheads="1"/>
          </p:cNvSpPr>
          <p:nvPr>
            <p:ph idx="1"/>
          </p:nvPr>
        </p:nvSpPr>
        <p:spPr/>
        <p:txBody>
          <a:bodyPr/>
          <a:lstStyle/>
          <a:p>
            <a:pPr>
              <a:lnSpc>
                <a:spcPct val="90000"/>
              </a:lnSpc>
            </a:pPr>
            <a:r>
              <a:rPr lang="nl-BE" altLang="en-US" dirty="0" err="1" smtClean="0"/>
              <a:t>Mental</a:t>
            </a:r>
            <a:r>
              <a:rPr lang="nl-BE" altLang="en-US" dirty="0" smtClean="0"/>
              <a:t> </a:t>
            </a:r>
            <a:r>
              <a:rPr lang="nl-BE" altLang="en-US" dirty="0" err="1" smtClean="0"/>
              <a:t>processes</a:t>
            </a:r>
            <a:r>
              <a:rPr lang="nl-BE" altLang="en-US" dirty="0" smtClean="0"/>
              <a:t> </a:t>
            </a:r>
            <a:r>
              <a:rPr lang="nl-BE" altLang="en-US" dirty="0" err="1" smtClean="0"/>
              <a:t>and</a:t>
            </a:r>
            <a:r>
              <a:rPr lang="nl-BE" altLang="en-US" dirty="0" smtClean="0"/>
              <a:t> </a:t>
            </a:r>
            <a:r>
              <a:rPr lang="nl-BE" altLang="en-US" dirty="0" err="1" smtClean="0"/>
              <a:t>behavior</a:t>
            </a:r>
            <a:r>
              <a:rPr lang="nl-BE" altLang="en-US" dirty="0" smtClean="0"/>
              <a:t> follow </a:t>
            </a:r>
            <a:r>
              <a:rPr lang="nl-BE" altLang="en-US" dirty="0" err="1" smtClean="0"/>
              <a:t>traits</a:t>
            </a:r>
            <a:r>
              <a:rPr lang="nl-BE" altLang="en-US" dirty="0" smtClean="0"/>
              <a:t>/</a:t>
            </a:r>
            <a:r>
              <a:rPr lang="nl-BE" altLang="en-US" dirty="0" err="1" smtClean="0"/>
              <a:t>phenomena</a:t>
            </a:r>
            <a:r>
              <a:rPr lang="nl-BE" altLang="en-US" dirty="0" smtClean="0"/>
              <a:t> </a:t>
            </a:r>
            <a:r>
              <a:rPr lang="nl-BE" altLang="en-US" dirty="0" err="1" smtClean="0"/>
              <a:t>which</a:t>
            </a:r>
            <a:r>
              <a:rPr lang="nl-BE" altLang="en-US" dirty="0" smtClean="0"/>
              <a:t> </a:t>
            </a:r>
            <a:r>
              <a:rPr lang="en-US" altLang="en-US" dirty="0" smtClean="0"/>
              <a:t>are </a:t>
            </a:r>
            <a:r>
              <a:rPr lang="nl-BE" altLang="en-US" dirty="0" err="1" smtClean="0"/>
              <a:t>to</a:t>
            </a:r>
            <a:r>
              <a:rPr lang="nl-BE" altLang="en-US" dirty="0" smtClean="0"/>
              <a:t> </a:t>
            </a:r>
            <a:r>
              <a:rPr lang="nl-BE" altLang="en-US" dirty="0" err="1" smtClean="0"/>
              <a:t>be</a:t>
            </a:r>
            <a:r>
              <a:rPr lang="nl-BE" altLang="en-US" dirty="0" smtClean="0"/>
              <a:t> </a:t>
            </a:r>
            <a:r>
              <a:rPr lang="en-US" altLang="en-US" dirty="0" smtClean="0"/>
              <a:t>seen as continuous variables along continua on which all members of the population can be located. These continua extend to both normal and pathological </a:t>
            </a:r>
            <a:r>
              <a:rPr lang="nl-BE" altLang="en-US" dirty="0" err="1" smtClean="0"/>
              <a:t>phenotypes</a:t>
            </a:r>
            <a:r>
              <a:rPr lang="en-US" altLang="en-US" dirty="0" smtClean="0"/>
              <a:t>.</a:t>
            </a:r>
          </a:p>
          <a:p>
            <a:pPr>
              <a:lnSpc>
                <a:spcPct val="90000"/>
              </a:lnSpc>
            </a:pPr>
            <a:endParaRPr lang="nl-BE" altLang="en-US" dirty="0" smtClean="0"/>
          </a:p>
          <a:p>
            <a:pPr>
              <a:lnSpc>
                <a:spcPct val="90000"/>
              </a:lnSpc>
            </a:pPr>
            <a:r>
              <a:rPr lang="nl-BE" altLang="en-US" dirty="0" smtClean="0"/>
              <a:t>These </a:t>
            </a:r>
            <a:r>
              <a:rPr lang="nl-BE" altLang="en-US" dirty="0" err="1" smtClean="0"/>
              <a:t>traits</a:t>
            </a:r>
            <a:r>
              <a:rPr lang="nl-BE" altLang="en-US" dirty="0" smtClean="0"/>
              <a:t> are on a par </a:t>
            </a:r>
            <a:r>
              <a:rPr lang="nl-BE" altLang="en-US" dirty="0" err="1" smtClean="0"/>
              <a:t>with</a:t>
            </a:r>
            <a:r>
              <a:rPr lang="nl-BE" altLang="en-US" dirty="0" smtClean="0"/>
              <a:t> </a:t>
            </a:r>
            <a:r>
              <a:rPr lang="nl-BE" altLang="en-US" dirty="0" err="1" smtClean="0"/>
              <a:t>properties</a:t>
            </a:r>
            <a:r>
              <a:rPr lang="nl-BE" altLang="en-US" dirty="0" smtClean="0"/>
              <a:t> </a:t>
            </a:r>
            <a:r>
              <a:rPr lang="nl-BE" altLang="en-US" dirty="0" err="1" smtClean="0"/>
              <a:t>such</a:t>
            </a:r>
            <a:r>
              <a:rPr lang="nl-BE" altLang="en-US" dirty="0" smtClean="0"/>
              <a:t> as </a:t>
            </a:r>
            <a:r>
              <a:rPr lang="nl-BE" altLang="en-US" dirty="0" err="1" smtClean="0"/>
              <a:t>temperature</a:t>
            </a:r>
            <a:r>
              <a:rPr lang="nl-BE" altLang="en-US" dirty="0" smtClean="0"/>
              <a:t>, </a:t>
            </a:r>
            <a:r>
              <a:rPr lang="nl-BE" altLang="en-US" dirty="0" err="1" smtClean="0"/>
              <a:t>weight</a:t>
            </a:r>
            <a:r>
              <a:rPr lang="nl-BE" altLang="en-US" dirty="0" smtClean="0"/>
              <a:t>, …</a:t>
            </a:r>
          </a:p>
          <a:p>
            <a:pPr lvl="1">
              <a:lnSpc>
                <a:spcPct val="90000"/>
              </a:lnSpc>
              <a:buFontTx/>
              <a:buNone/>
            </a:pPr>
            <a:r>
              <a:rPr lang="nl-BE" altLang="en-US" dirty="0" smtClean="0">
                <a:sym typeface="Wingdings" panose="05000000000000000000" pitchFamily="2" charset="2"/>
              </a:rPr>
              <a:t> Homo sapiens is </a:t>
            </a:r>
            <a:r>
              <a:rPr lang="nl-BE" altLang="en-US" dirty="0" err="1" smtClean="0">
                <a:sym typeface="Wingdings" panose="05000000000000000000" pitchFamily="2" charset="2"/>
              </a:rPr>
              <a:t>not</a:t>
            </a:r>
            <a:r>
              <a:rPr lang="nl-BE" altLang="en-US" dirty="0" smtClean="0">
                <a:sym typeface="Wingdings" panose="05000000000000000000" pitchFamily="2" charset="2"/>
              </a:rPr>
              <a:t> </a:t>
            </a:r>
            <a:r>
              <a:rPr lang="nl-BE" altLang="en-US" dirty="0" err="1" smtClean="0">
                <a:sym typeface="Wingdings" panose="05000000000000000000" pitchFamily="2" charset="2"/>
              </a:rPr>
              <a:t>further</a:t>
            </a:r>
            <a:r>
              <a:rPr lang="nl-BE" altLang="en-US" dirty="0" smtClean="0">
                <a:sym typeface="Wingdings" panose="05000000000000000000" pitchFamily="2" charset="2"/>
              </a:rPr>
              <a:t> </a:t>
            </a:r>
            <a:r>
              <a:rPr lang="nl-BE" altLang="en-US" dirty="0" err="1" smtClean="0">
                <a:sym typeface="Wingdings" panose="05000000000000000000" pitchFamily="2" charset="2"/>
              </a:rPr>
              <a:t>subdivided</a:t>
            </a:r>
            <a:r>
              <a:rPr lang="nl-BE" altLang="en-US" dirty="0" smtClean="0">
                <a:sym typeface="Wingdings" panose="05000000000000000000" pitchFamily="2" charset="2"/>
              </a:rPr>
              <a:t> in subspecies </a:t>
            </a:r>
            <a:r>
              <a:rPr lang="nl-BE" altLang="en-US" dirty="0" err="1" smtClean="0">
                <a:sym typeface="Wingdings" panose="05000000000000000000" pitchFamily="2" charset="2"/>
              </a:rPr>
              <a:t>according</a:t>
            </a:r>
            <a:r>
              <a:rPr lang="nl-BE" altLang="en-US" dirty="0" smtClean="0">
                <a:sym typeface="Wingdings" panose="05000000000000000000" pitchFamily="2" charset="2"/>
              </a:rPr>
              <a:t> </a:t>
            </a:r>
            <a:r>
              <a:rPr lang="nl-BE" altLang="en-US" dirty="0" err="1" smtClean="0">
                <a:sym typeface="Wingdings" panose="05000000000000000000" pitchFamily="2" charset="2"/>
              </a:rPr>
              <a:t>to</a:t>
            </a:r>
            <a:r>
              <a:rPr lang="nl-BE" altLang="en-US" dirty="0" smtClean="0">
                <a:sym typeface="Wingdings" panose="05000000000000000000" pitchFamily="2" charset="2"/>
              </a:rPr>
              <a:t> </a:t>
            </a:r>
            <a:r>
              <a:rPr lang="nl-BE" altLang="en-US" dirty="0" err="1" smtClean="0">
                <a:sym typeface="Wingdings" panose="05000000000000000000" pitchFamily="2" charset="2"/>
              </a:rPr>
              <a:t>weight</a:t>
            </a:r>
            <a:r>
              <a:rPr lang="nl-BE" altLang="en-US" dirty="0" smtClean="0">
                <a:sym typeface="Wingdings" panose="05000000000000000000" pitchFamily="2" charset="2"/>
              </a:rPr>
              <a:t>, </a:t>
            </a:r>
            <a:r>
              <a:rPr lang="nl-BE" altLang="en-US" dirty="0" err="1" smtClean="0">
                <a:sym typeface="Wingdings" panose="05000000000000000000" pitchFamily="2" charset="2"/>
              </a:rPr>
              <a:t>temperature</a:t>
            </a:r>
            <a:r>
              <a:rPr lang="nl-BE" altLang="en-US" dirty="0" smtClean="0">
                <a:sym typeface="Wingdings" panose="05000000000000000000" pitchFamily="2" charset="2"/>
              </a:rPr>
              <a:t>, …</a:t>
            </a:r>
            <a:endParaRPr lang="en-US" altLang="en-US" dirty="0" smtClean="0"/>
          </a:p>
        </p:txBody>
      </p:sp>
    </p:spTree>
    <p:extLst>
      <p:ext uri="{BB962C8B-B14F-4D97-AF65-F5344CB8AC3E}">
        <p14:creationId xmlns:p14="http://schemas.microsoft.com/office/powerpoint/2010/main" val="1327716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8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7282" name="Picture 5" descr="mountain-bike-yellowstone-gard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682" name="AutoShape 2"/>
          <p:cNvSpPr>
            <a:spLocks noGrp="1" noChangeArrowheads="1"/>
          </p:cNvSpPr>
          <p:nvPr>
            <p:ph type="title"/>
          </p:nvPr>
        </p:nvSpPr>
        <p:spPr>
          <a:xfrm>
            <a:off x="304800" y="4343400"/>
            <a:ext cx="8632825" cy="633413"/>
          </a:xfrm>
        </p:spPr>
        <p:txBody>
          <a:bodyPr/>
          <a:lstStyle/>
          <a:p>
            <a:r>
              <a:rPr lang="nl-BE" altLang="en-US" smtClean="0"/>
              <a:t>Is there empirical evidence for this boundary ?</a:t>
            </a:r>
            <a:endParaRPr lang="en-US" altLang="en-US" smtClean="0"/>
          </a:p>
        </p:txBody>
      </p:sp>
      <p:grpSp>
        <p:nvGrpSpPr>
          <p:cNvPr id="2" name="Group 9"/>
          <p:cNvGrpSpPr>
            <a:grpSpLocks/>
          </p:cNvGrpSpPr>
          <p:nvPr/>
        </p:nvGrpSpPr>
        <p:grpSpPr bwMode="auto">
          <a:xfrm>
            <a:off x="0" y="3048000"/>
            <a:ext cx="9144000" cy="1371600"/>
            <a:chOff x="0" y="1920"/>
            <a:chExt cx="5760" cy="864"/>
          </a:xfrm>
        </p:grpSpPr>
        <p:sp>
          <p:nvSpPr>
            <p:cNvPr id="97286" name="Line 6"/>
            <p:cNvSpPr>
              <a:spLocks noChangeShapeType="1"/>
            </p:cNvSpPr>
            <p:nvPr/>
          </p:nvSpPr>
          <p:spPr bwMode="auto">
            <a:xfrm flipV="1">
              <a:off x="0" y="1920"/>
              <a:ext cx="5760" cy="9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7287" name="Line 7"/>
            <p:cNvSpPr>
              <a:spLocks noChangeShapeType="1"/>
            </p:cNvSpPr>
            <p:nvPr/>
          </p:nvSpPr>
          <p:spPr bwMode="auto">
            <a:xfrm flipH="1" flipV="1">
              <a:off x="3600" y="2016"/>
              <a:ext cx="336" cy="768"/>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455688" name="AutoShape 8"/>
          <p:cNvSpPr>
            <a:spLocks noChangeArrowheads="1"/>
          </p:cNvSpPr>
          <p:nvPr/>
        </p:nvSpPr>
        <p:spPr bwMode="auto">
          <a:xfrm>
            <a:off x="273996" y="5715000"/>
            <a:ext cx="8632825" cy="633413"/>
          </a:xfrm>
          <a:prstGeom prst="roundRect">
            <a:avLst>
              <a:gd name="adj" fmla="val 16667"/>
            </a:avLst>
          </a:prstGeom>
          <a:solidFill>
            <a:srgbClr val="84AECA"/>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a:t>And if not, do these mountains exist ?</a:t>
            </a:r>
            <a:endParaRPr lang="en-US" altLang="en-US"/>
          </a:p>
        </p:txBody>
      </p:sp>
    </p:spTree>
    <p:extLst>
      <p:ext uri="{BB962C8B-B14F-4D97-AF65-F5344CB8AC3E}">
        <p14:creationId xmlns:p14="http://schemas.microsoft.com/office/powerpoint/2010/main" val="3793478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568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55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2" grpId="0" animBg="1" autoUpdateAnimBg="0"/>
      <p:bldP spid="455688"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AutoShape 2"/>
          <p:cNvSpPr>
            <a:spLocks noGrp="1" noChangeArrowheads="1"/>
          </p:cNvSpPr>
          <p:nvPr>
            <p:ph type="title"/>
          </p:nvPr>
        </p:nvSpPr>
        <p:spPr/>
        <p:txBody>
          <a:bodyPr/>
          <a:lstStyle/>
          <a:p>
            <a:r>
              <a:rPr lang="nl-BE" altLang="en-US" smtClean="0"/>
              <a:t>Attempts to resolve the problem (1)</a:t>
            </a:r>
            <a:endParaRPr lang="en-US" altLang="en-US" smtClean="0"/>
          </a:p>
        </p:txBody>
      </p:sp>
      <p:sp>
        <p:nvSpPr>
          <p:cNvPr id="98308" name="Rectangle 3"/>
          <p:cNvSpPr>
            <a:spLocks noGrp="1" noChangeArrowheads="1"/>
          </p:cNvSpPr>
          <p:nvPr>
            <p:ph idx="1"/>
          </p:nvPr>
        </p:nvSpPr>
        <p:spPr/>
        <p:txBody>
          <a:bodyPr/>
          <a:lstStyle/>
          <a:p>
            <a:r>
              <a:rPr lang="nl-BE" altLang="en-US" dirty="0" err="1" smtClean="0"/>
              <a:t>Mental</a:t>
            </a:r>
            <a:r>
              <a:rPr lang="nl-BE" altLang="en-US" dirty="0" smtClean="0"/>
              <a:t> disorders as </a:t>
            </a:r>
            <a:r>
              <a:rPr lang="nl-BE" altLang="en-US" b="1" i="1" dirty="0" smtClean="0"/>
              <a:t>‘practical kinds’</a:t>
            </a:r>
          </a:p>
          <a:p>
            <a:pPr lvl="1"/>
            <a:r>
              <a:rPr lang="en-US" altLang="en-US" dirty="0" smtClean="0"/>
              <a:t>‘</a:t>
            </a:r>
            <a:r>
              <a:rPr lang="en-US" altLang="en-US" i="1" dirty="0" smtClean="0"/>
              <a:t>stable patterns that can be identified with varying levels of reliability and validity’ </a:t>
            </a:r>
            <a:r>
              <a:rPr lang="en-US" altLang="en-US" dirty="0" smtClean="0"/>
              <a:t>and which are justified by their usefulness for specific purposes – such as giving an appropriate treatment</a:t>
            </a:r>
          </a:p>
        </p:txBody>
      </p:sp>
      <p:sp>
        <p:nvSpPr>
          <p:cNvPr id="98309" name="Rectangle 4"/>
          <p:cNvSpPr>
            <a:spLocks noChangeArrowheads="1"/>
          </p:cNvSpPr>
          <p:nvPr/>
        </p:nvSpPr>
        <p:spPr bwMode="auto">
          <a:xfrm>
            <a:off x="2667000" y="6216650"/>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800">
                <a:solidFill>
                  <a:schemeClr val="bg1"/>
                </a:solidFill>
              </a:rPr>
              <a:t>Zachar, P. 2000b. Psychiatric disorders are not natural kinds. Philosophy, Psychiatry and Psychology 7:167–94.</a:t>
            </a:r>
          </a:p>
        </p:txBody>
      </p:sp>
    </p:spTree>
    <p:extLst>
      <p:ext uri="{BB962C8B-B14F-4D97-AF65-F5344CB8AC3E}">
        <p14:creationId xmlns:p14="http://schemas.microsoft.com/office/powerpoint/2010/main" val="160622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Grp="1" noChangeArrowheads="1"/>
          </p:cNvSpPr>
          <p:nvPr>
            <p:ph type="title"/>
          </p:nvPr>
        </p:nvSpPr>
        <p:spPr/>
        <p:txBody>
          <a:bodyPr/>
          <a:lstStyle/>
          <a:p>
            <a:r>
              <a:rPr lang="nl-BE" altLang="en-US" smtClean="0"/>
              <a:t>Basis: </a:t>
            </a:r>
            <a:r>
              <a:rPr lang="nl-BE" altLang="en-US" i="1" smtClean="0"/>
              <a:t>‘epistemic value commitments’</a:t>
            </a:r>
            <a:endParaRPr lang="en-US" altLang="en-US" i="1" smtClean="0"/>
          </a:p>
        </p:txBody>
      </p:sp>
      <p:sp>
        <p:nvSpPr>
          <p:cNvPr id="99331" name="Rectangle 3"/>
          <p:cNvSpPr>
            <a:spLocks noGrp="1" noChangeArrowheads="1"/>
          </p:cNvSpPr>
          <p:nvPr>
            <p:ph idx="1"/>
          </p:nvPr>
        </p:nvSpPr>
        <p:spPr/>
        <p:txBody>
          <a:bodyPr/>
          <a:lstStyle/>
          <a:p>
            <a:r>
              <a:rPr lang="nl-BE" altLang="en-US" i="1" smtClean="0"/>
              <a:t>‘</a:t>
            </a:r>
            <a:r>
              <a:rPr lang="en-US" altLang="en-US" i="1" smtClean="0"/>
              <a:t>values involved in making and advancing epistemologically-relevant claims, such as scientific ones</a:t>
            </a:r>
            <a:r>
              <a:rPr lang="nl-BE" altLang="en-US" i="1" smtClean="0"/>
              <a:t>’</a:t>
            </a:r>
            <a:r>
              <a:rPr lang="nl-BE" altLang="en-US" smtClean="0"/>
              <a:t>:</a:t>
            </a:r>
          </a:p>
          <a:p>
            <a:pPr lvl="1">
              <a:buFontTx/>
              <a:buNone/>
            </a:pPr>
            <a:endParaRPr lang="en-US" altLang="en-US" smtClean="0"/>
          </a:p>
        </p:txBody>
      </p:sp>
      <p:sp>
        <p:nvSpPr>
          <p:cNvPr id="99332" name="Text Box 4"/>
          <p:cNvSpPr txBox="1">
            <a:spLocks noChangeArrowheads="1"/>
          </p:cNvSpPr>
          <p:nvPr/>
        </p:nvSpPr>
        <p:spPr bwMode="auto">
          <a:xfrm>
            <a:off x="533400" y="3429000"/>
            <a:ext cx="37338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a:solidFill>
                  <a:schemeClr val="bg1"/>
                </a:solidFill>
              </a:rPr>
              <a:t>Coherence</a:t>
            </a:r>
          </a:p>
          <a:p>
            <a:pPr algn="l" eaLnBrk="1" hangingPunct="1"/>
            <a:r>
              <a:rPr lang="nl-BE" altLang="en-US">
                <a:solidFill>
                  <a:schemeClr val="bg1"/>
                </a:solidFill>
              </a:rPr>
              <a:t>Consistency</a:t>
            </a:r>
          </a:p>
          <a:p>
            <a:pPr algn="l" eaLnBrk="1" hangingPunct="1"/>
            <a:r>
              <a:rPr lang="nl-BE" altLang="en-US">
                <a:solidFill>
                  <a:schemeClr val="bg1"/>
                </a:solidFill>
              </a:rPr>
              <a:t>Comprehensiveness</a:t>
            </a:r>
          </a:p>
          <a:p>
            <a:pPr algn="l" eaLnBrk="1" hangingPunct="1"/>
            <a:r>
              <a:rPr lang="nl-BE" altLang="en-US">
                <a:solidFill>
                  <a:schemeClr val="bg1"/>
                </a:solidFill>
              </a:rPr>
              <a:t>Fecundity</a:t>
            </a:r>
          </a:p>
          <a:p>
            <a:pPr algn="l" eaLnBrk="1" hangingPunct="1"/>
            <a:r>
              <a:rPr lang="nl-BE" altLang="en-US">
                <a:solidFill>
                  <a:schemeClr val="bg1"/>
                </a:solidFill>
              </a:rPr>
              <a:t>Simplicity</a:t>
            </a:r>
            <a:endParaRPr lang="en-US" altLang="en-US">
              <a:solidFill>
                <a:schemeClr val="bg1"/>
              </a:solidFill>
            </a:endParaRPr>
          </a:p>
        </p:txBody>
      </p:sp>
      <p:sp>
        <p:nvSpPr>
          <p:cNvPr id="99333" name="Text Box 5"/>
          <p:cNvSpPr txBox="1">
            <a:spLocks noChangeArrowheads="1"/>
          </p:cNvSpPr>
          <p:nvPr/>
        </p:nvSpPr>
        <p:spPr bwMode="auto">
          <a:xfrm>
            <a:off x="4572000" y="3429000"/>
            <a:ext cx="4343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a:solidFill>
                  <a:schemeClr val="bg1"/>
                </a:solidFill>
              </a:rPr>
              <a:t>Instrumental efficacy</a:t>
            </a:r>
          </a:p>
          <a:p>
            <a:pPr algn="l" eaLnBrk="1" hangingPunct="1"/>
            <a:r>
              <a:rPr lang="nl-BE" altLang="en-US">
                <a:solidFill>
                  <a:schemeClr val="bg1"/>
                </a:solidFill>
              </a:rPr>
              <a:t>Originality</a:t>
            </a:r>
          </a:p>
          <a:p>
            <a:pPr algn="l" eaLnBrk="1" hangingPunct="1"/>
            <a:r>
              <a:rPr lang="nl-BE" altLang="en-US">
                <a:solidFill>
                  <a:schemeClr val="bg1"/>
                </a:solidFill>
              </a:rPr>
              <a:t>Relevance</a:t>
            </a:r>
          </a:p>
          <a:p>
            <a:pPr algn="l" eaLnBrk="1" hangingPunct="1"/>
            <a:r>
              <a:rPr lang="nl-BE" altLang="en-US">
                <a:solidFill>
                  <a:schemeClr val="bg1"/>
                </a:solidFill>
              </a:rPr>
              <a:t>Precision</a:t>
            </a:r>
            <a:endParaRPr lang="en-US" altLang="en-US">
              <a:solidFill>
                <a:schemeClr val="bg1"/>
              </a:solidFill>
            </a:endParaRPr>
          </a:p>
        </p:txBody>
      </p:sp>
      <p:sp>
        <p:nvSpPr>
          <p:cNvPr id="99334" name="Rectangle 6"/>
          <p:cNvSpPr>
            <a:spLocks noChangeArrowheads="1"/>
          </p:cNvSpPr>
          <p:nvPr/>
        </p:nvSpPr>
        <p:spPr bwMode="auto">
          <a:xfrm>
            <a:off x="914400" y="6216650"/>
            <a:ext cx="822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spcBef>
                <a:spcPct val="50000"/>
              </a:spcBef>
            </a:pPr>
            <a:r>
              <a:rPr lang="en-US" altLang="en-US" sz="1600">
                <a:solidFill>
                  <a:schemeClr val="bg1"/>
                </a:solidFill>
              </a:rPr>
              <a:t>JZ. Sadler</a:t>
            </a:r>
            <a:r>
              <a:rPr lang="nl-BE" altLang="en-US" sz="1600">
                <a:solidFill>
                  <a:schemeClr val="bg1"/>
                </a:solidFill>
              </a:rPr>
              <a:t>.</a:t>
            </a:r>
            <a:r>
              <a:rPr lang="en-US" altLang="en-US" sz="1600">
                <a:solidFill>
                  <a:schemeClr val="bg1"/>
                </a:solidFill>
              </a:rPr>
              <a:t> Epistemic Value Commitments in the Debate over Categorical vs. Dimensional Personality Diagnosis</a:t>
            </a:r>
            <a:r>
              <a:rPr lang="nl-BE" altLang="en-US" sz="1600">
                <a:solidFill>
                  <a:schemeClr val="bg1"/>
                </a:solidFill>
              </a:rPr>
              <a:t>. </a:t>
            </a:r>
            <a:r>
              <a:rPr lang="en-US" altLang="en-US" sz="1600">
                <a:solidFill>
                  <a:schemeClr val="bg1"/>
                </a:solidFill>
              </a:rPr>
              <a:t>Philosophy, Psychiatry, &amp; Psychology 3.3 (1996) 203-222</a:t>
            </a:r>
          </a:p>
        </p:txBody>
      </p:sp>
    </p:spTree>
    <p:extLst>
      <p:ext uri="{BB962C8B-B14F-4D97-AF65-F5344CB8AC3E}">
        <p14:creationId xmlns:p14="http://schemas.microsoft.com/office/powerpoint/2010/main" val="3058793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32548" cy="6248400"/>
          </a:xfrm>
          <a:prstGeom prst="rect">
            <a:avLst/>
          </a:prstGeom>
        </p:spPr>
      </p:pic>
      <p:sp>
        <p:nvSpPr>
          <p:cNvPr id="5" name="Rounded Rectangle 4"/>
          <p:cNvSpPr/>
          <p:nvPr/>
        </p:nvSpPr>
        <p:spPr bwMode="auto">
          <a:xfrm>
            <a:off x="3733800" y="4267200"/>
            <a:ext cx="990600" cy="1524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128824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Grp="1" noChangeArrowheads="1"/>
          </p:cNvSpPr>
          <p:nvPr>
            <p:ph type="title"/>
          </p:nvPr>
        </p:nvSpPr>
        <p:spPr/>
        <p:txBody>
          <a:bodyPr/>
          <a:lstStyle/>
          <a:p>
            <a:r>
              <a:rPr lang="nl-BE" altLang="en-US" smtClean="0"/>
              <a:t>Attempts to resolve the problem (2)</a:t>
            </a:r>
            <a:endParaRPr lang="en-US" altLang="en-US" smtClean="0"/>
          </a:p>
        </p:txBody>
      </p:sp>
      <p:sp>
        <p:nvSpPr>
          <p:cNvPr id="468996" name="Text Box 4"/>
          <p:cNvSpPr txBox="1">
            <a:spLocks noChangeArrowheads="1"/>
          </p:cNvSpPr>
          <p:nvPr/>
        </p:nvSpPr>
        <p:spPr bwMode="auto">
          <a:xfrm>
            <a:off x="84138" y="1524000"/>
            <a:ext cx="6327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Non-arbitrary basis for drawing a categorical distinction</a:t>
            </a:r>
            <a:endParaRPr lang="en-US" altLang="en-US" sz="2000">
              <a:solidFill>
                <a:schemeClr val="bg1"/>
              </a:solidFill>
            </a:endParaRPr>
          </a:p>
        </p:txBody>
      </p:sp>
      <p:sp>
        <p:nvSpPr>
          <p:cNvPr id="468998" name="Text Box 6"/>
          <p:cNvSpPr txBox="1">
            <a:spLocks noChangeArrowheads="1"/>
          </p:cNvSpPr>
          <p:nvPr/>
        </p:nvSpPr>
        <p:spPr bwMode="auto">
          <a:xfrm>
            <a:off x="1722438" y="2590800"/>
            <a:ext cx="4332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This basis is an objective discontinuity</a:t>
            </a:r>
            <a:endParaRPr lang="en-US" altLang="en-US" sz="2000">
              <a:solidFill>
                <a:schemeClr val="bg1"/>
              </a:solidFill>
            </a:endParaRPr>
          </a:p>
        </p:txBody>
      </p:sp>
      <p:sp>
        <p:nvSpPr>
          <p:cNvPr id="469007" name="Text Box 15"/>
          <p:cNvSpPr txBox="1">
            <a:spLocks noChangeArrowheads="1"/>
          </p:cNvSpPr>
          <p:nvPr/>
        </p:nvSpPr>
        <p:spPr bwMode="auto">
          <a:xfrm>
            <a:off x="2822575" y="3657600"/>
            <a:ext cx="4251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The discontinuity is sharp and binary</a:t>
            </a:r>
            <a:endParaRPr lang="en-US" altLang="en-US" sz="2000">
              <a:solidFill>
                <a:schemeClr val="bg1"/>
              </a:solidFill>
            </a:endParaRPr>
          </a:p>
        </p:txBody>
      </p:sp>
      <p:sp>
        <p:nvSpPr>
          <p:cNvPr id="469012" name="Text Box 20"/>
          <p:cNvSpPr txBox="1">
            <a:spLocks noChangeArrowheads="1"/>
          </p:cNvSpPr>
          <p:nvPr/>
        </p:nvSpPr>
        <p:spPr bwMode="auto">
          <a:xfrm>
            <a:off x="3887788" y="4724400"/>
            <a:ext cx="5256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The discontinuity is constituted by an ‘essence’</a:t>
            </a:r>
            <a:endParaRPr lang="en-US" altLang="en-US" sz="2000">
              <a:solidFill>
                <a:schemeClr val="bg1"/>
              </a:solidFill>
            </a:endParaRPr>
          </a:p>
        </p:txBody>
      </p:sp>
      <p:grpSp>
        <p:nvGrpSpPr>
          <p:cNvPr id="2" name="Group 37"/>
          <p:cNvGrpSpPr>
            <a:grpSpLocks/>
          </p:cNvGrpSpPr>
          <p:nvPr/>
        </p:nvGrpSpPr>
        <p:grpSpPr bwMode="auto">
          <a:xfrm>
            <a:off x="52388" y="1905000"/>
            <a:ext cx="2298700" cy="1246188"/>
            <a:chOff x="33" y="1440"/>
            <a:chExt cx="1448" cy="785"/>
          </a:xfrm>
        </p:grpSpPr>
        <p:grpSp>
          <p:nvGrpSpPr>
            <p:cNvPr id="100385" name="Group 10"/>
            <p:cNvGrpSpPr>
              <a:grpSpLocks/>
            </p:cNvGrpSpPr>
            <p:nvPr/>
          </p:nvGrpSpPr>
          <p:grpSpPr bwMode="auto">
            <a:xfrm>
              <a:off x="480" y="1440"/>
              <a:ext cx="1001" cy="480"/>
              <a:chOff x="480" y="1536"/>
              <a:chExt cx="1001" cy="480"/>
            </a:xfrm>
          </p:grpSpPr>
          <p:sp>
            <p:nvSpPr>
              <p:cNvPr id="100387" name="Text Box 5"/>
              <p:cNvSpPr txBox="1">
                <a:spLocks noChangeArrowheads="1"/>
              </p:cNvSpPr>
              <p:nvPr/>
            </p:nvSpPr>
            <p:spPr bwMode="auto">
              <a:xfrm>
                <a:off x="480" y="1536"/>
                <a:ext cx="1001" cy="2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           Yes</a:t>
                </a:r>
                <a:endParaRPr lang="en-US" altLang="en-US" sz="2000">
                  <a:solidFill>
                    <a:schemeClr val="bg1"/>
                  </a:solidFill>
                </a:endParaRPr>
              </a:p>
            </p:txBody>
          </p:sp>
          <p:sp>
            <p:nvSpPr>
              <p:cNvPr id="100388" name="AutoShape 8"/>
              <p:cNvSpPr>
                <a:spLocks noChangeArrowheads="1"/>
              </p:cNvSpPr>
              <p:nvPr/>
            </p:nvSpPr>
            <p:spPr bwMode="auto">
              <a:xfrm>
                <a:off x="528"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sp>
            <p:nvSpPr>
              <p:cNvPr id="100389" name="AutoShape 9"/>
              <p:cNvSpPr>
                <a:spLocks noChangeArrowheads="1"/>
              </p:cNvSpPr>
              <p:nvPr/>
            </p:nvSpPr>
            <p:spPr bwMode="auto">
              <a:xfrm>
                <a:off x="1200"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grpSp>
        <p:sp>
          <p:nvSpPr>
            <p:cNvPr id="100386" name="Text Box 25"/>
            <p:cNvSpPr txBox="1">
              <a:spLocks noChangeArrowheads="1"/>
            </p:cNvSpPr>
            <p:nvPr/>
          </p:nvSpPr>
          <p:spPr bwMode="auto">
            <a:xfrm>
              <a:off x="33" y="1937"/>
              <a:ext cx="8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Non-kind</a:t>
              </a:r>
              <a:endParaRPr lang="en-US" altLang="en-US" sz="2400" i="1">
                <a:solidFill>
                  <a:srgbClr val="FFFF00"/>
                </a:solidFill>
              </a:endParaRPr>
            </a:p>
          </p:txBody>
        </p:sp>
      </p:grpSp>
      <p:grpSp>
        <p:nvGrpSpPr>
          <p:cNvPr id="4" name="Group 38"/>
          <p:cNvGrpSpPr>
            <a:grpSpLocks/>
          </p:cNvGrpSpPr>
          <p:nvPr/>
        </p:nvGrpSpPr>
        <p:grpSpPr bwMode="auto">
          <a:xfrm>
            <a:off x="381000" y="2971800"/>
            <a:ext cx="3113088" cy="1295400"/>
            <a:chOff x="240" y="2112"/>
            <a:chExt cx="1961" cy="816"/>
          </a:xfrm>
        </p:grpSpPr>
        <p:grpSp>
          <p:nvGrpSpPr>
            <p:cNvPr id="100380" name="Group 11"/>
            <p:cNvGrpSpPr>
              <a:grpSpLocks/>
            </p:cNvGrpSpPr>
            <p:nvPr/>
          </p:nvGrpSpPr>
          <p:grpSpPr bwMode="auto">
            <a:xfrm>
              <a:off x="1200" y="2112"/>
              <a:ext cx="1001" cy="480"/>
              <a:chOff x="480" y="1536"/>
              <a:chExt cx="1001" cy="480"/>
            </a:xfrm>
          </p:grpSpPr>
          <p:sp>
            <p:nvSpPr>
              <p:cNvPr id="100382" name="Text Box 12"/>
              <p:cNvSpPr txBox="1">
                <a:spLocks noChangeArrowheads="1"/>
              </p:cNvSpPr>
              <p:nvPr/>
            </p:nvSpPr>
            <p:spPr bwMode="auto">
              <a:xfrm>
                <a:off x="480" y="1536"/>
                <a:ext cx="1001" cy="2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           Yes</a:t>
                </a:r>
                <a:endParaRPr lang="en-US" altLang="en-US" sz="2000">
                  <a:solidFill>
                    <a:schemeClr val="bg1"/>
                  </a:solidFill>
                </a:endParaRPr>
              </a:p>
            </p:txBody>
          </p:sp>
          <p:sp>
            <p:nvSpPr>
              <p:cNvPr id="100383" name="AutoShape 13"/>
              <p:cNvSpPr>
                <a:spLocks noChangeArrowheads="1"/>
              </p:cNvSpPr>
              <p:nvPr/>
            </p:nvSpPr>
            <p:spPr bwMode="auto">
              <a:xfrm>
                <a:off x="528"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sp>
            <p:nvSpPr>
              <p:cNvPr id="100384" name="AutoShape 14"/>
              <p:cNvSpPr>
                <a:spLocks noChangeArrowheads="1"/>
              </p:cNvSpPr>
              <p:nvPr/>
            </p:nvSpPr>
            <p:spPr bwMode="auto">
              <a:xfrm>
                <a:off x="1200"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grpSp>
        <p:sp>
          <p:nvSpPr>
            <p:cNvPr id="100381" name="Text Box 26"/>
            <p:cNvSpPr txBox="1">
              <a:spLocks noChangeArrowheads="1"/>
            </p:cNvSpPr>
            <p:nvPr/>
          </p:nvSpPr>
          <p:spPr bwMode="auto">
            <a:xfrm>
              <a:off x="240" y="2640"/>
              <a:ext cx="12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Practical kind</a:t>
              </a:r>
              <a:endParaRPr lang="en-US" altLang="en-US" sz="2400" i="1">
                <a:solidFill>
                  <a:srgbClr val="FFFF00"/>
                </a:solidFill>
              </a:endParaRPr>
            </a:p>
          </p:txBody>
        </p:sp>
      </p:grpSp>
      <p:grpSp>
        <p:nvGrpSpPr>
          <p:cNvPr id="6" name="Group 39"/>
          <p:cNvGrpSpPr>
            <a:grpSpLocks/>
          </p:cNvGrpSpPr>
          <p:nvPr/>
        </p:nvGrpSpPr>
        <p:grpSpPr bwMode="auto">
          <a:xfrm>
            <a:off x="1981200" y="4038600"/>
            <a:ext cx="2732088" cy="1219200"/>
            <a:chOff x="1248" y="2784"/>
            <a:chExt cx="1721" cy="768"/>
          </a:xfrm>
        </p:grpSpPr>
        <p:grpSp>
          <p:nvGrpSpPr>
            <p:cNvPr id="100375" name="Group 16"/>
            <p:cNvGrpSpPr>
              <a:grpSpLocks/>
            </p:cNvGrpSpPr>
            <p:nvPr/>
          </p:nvGrpSpPr>
          <p:grpSpPr bwMode="auto">
            <a:xfrm>
              <a:off x="1968" y="2784"/>
              <a:ext cx="1001" cy="480"/>
              <a:chOff x="480" y="1536"/>
              <a:chExt cx="1001" cy="480"/>
            </a:xfrm>
          </p:grpSpPr>
          <p:sp>
            <p:nvSpPr>
              <p:cNvPr id="100377" name="Text Box 17"/>
              <p:cNvSpPr txBox="1">
                <a:spLocks noChangeArrowheads="1"/>
              </p:cNvSpPr>
              <p:nvPr/>
            </p:nvSpPr>
            <p:spPr bwMode="auto">
              <a:xfrm>
                <a:off x="480" y="1536"/>
                <a:ext cx="1001" cy="2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           Yes</a:t>
                </a:r>
                <a:endParaRPr lang="en-US" altLang="en-US" sz="2000">
                  <a:solidFill>
                    <a:schemeClr val="bg1"/>
                  </a:solidFill>
                </a:endParaRPr>
              </a:p>
            </p:txBody>
          </p:sp>
          <p:sp>
            <p:nvSpPr>
              <p:cNvPr id="100378" name="AutoShape 18"/>
              <p:cNvSpPr>
                <a:spLocks noChangeArrowheads="1"/>
              </p:cNvSpPr>
              <p:nvPr/>
            </p:nvSpPr>
            <p:spPr bwMode="auto">
              <a:xfrm>
                <a:off x="528"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sp>
            <p:nvSpPr>
              <p:cNvPr id="100379" name="AutoShape 19"/>
              <p:cNvSpPr>
                <a:spLocks noChangeArrowheads="1"/>
              </p:cNvSpPr>
              <p:nvPr/>
            </p:nvSpPr>
            <p:spPr bwMode="auto">
              <a:xfrm>
                <a:off x="1200"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grpSp>
        <p:sp>
          <p:nvSpPr>
            <p:cNvPr id="100376" name="Text Box 27"/>
            <p:cNvSpPr txBox="1">
              <a:spLocks noChangeArrowheads="1"/>
            </p:cNvSpPr>
            <p:nvPr/>
          </p:nvSpPr>
          <p:spPr bwMode="auto">
            <a:xfrm>
              <a:off x="1248" y="3264"/>
              <a:ext cx="9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Fuzzy kind</a:t>
              </a:r>
              <a:endParaRPr lang="en-US" altLang="en-US" sz="2400" i="1">
                <a:solidFill>
                  <a:srgbClr val="FFFF00"/>
                </a:solidFill>
              </a:endParaRPr>
            </a:p>
          </p:txBody>
        </p:sp>
      </p:grpSp>
      <p:grpSp>
        <p:nvGrpSpPr>
          <p:cNvPr id="8" name="Group 40"/>
          <p:cNvGrpSpPr>
            <a:grpSpLocks/>
          </p:cNvGrpSpPr>
          <p:nvPr/>
        </p:nvGrpSpPr>
        <p:grpSpPr bwMode="auto">
          <a:xfrm>
            <a:off x="2743200" y="5105400"/>
            <a:ext cx="3113088" cy="1143000"/>
            <a:chOff x="1728" y="3456"/>
            <a:chExt cx="1961" cy="720"/>
          </a:xfrm>
        </p:grpSpPr>
        <p:grpSp>
          <p:nvGrpSpPr>
            <p:cNvPr id="100370" name="Group 21"/>
            <p:cNvGrpSpPr>
              <a:grpSpLocks/>
            </p:cNvGrpSpPr>
            <p:nvPr/>
          </p:nvGrpSpPr>
          <p:grpSpPr bwMode="auto">
            <a:xfrm>
              <a:off x="2688" y="3456"/>
              <a:ext cx="1001" cy="480"/>
              <a:chOff x="480" y="1536"/>
              <a:chExt cx="1001" cy="480"/>
            </a:xfrm>
          </p:grpSpPr>
          <p:sp>
            <p:nvSpPr>
              <p:cNvPr id="100372" name="Text Box 22"/>
              <p:cNvSpPr txBox="1">
                <a:spLocks noChangeArrowheads="1"/>
              </p:cNvSpPr>
              <p:nvPr/>
            </p:nvSpPr>
            <p:spPr bwMode="auto">
              <a:xfrm>
                <a:off x="480" y="1536"/>
                <a:ext cx="1001" cy="2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           Yes</a:t>
                </a:r>
                <a:endParaRPr lang="en-US" altLang="en-US" sz="2000">
                  <a:solidFill>
                    <a:schemeClr val="bg1"/>
                  </a:solidFill>
                </a:endParaRPr>
              </a:p>
            </p:txBody>
          </p:sp>
          <p:sp>
            <p:nvSpPr>
              <p:cNvPr id="100373" name="AutoShape 23"/>
              <p:cNvSpPr>
                <a:spLocks noChangeArrowheads="1"/>
              </p:cNvSpPr>
              <p:nvPr/>
            </p:nvSpPr>
            <p:spPr bwMode="auto">
              <a:xfrm>
                <a:off x="528"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sp>
            <p:nvSpPr>
              <p:cNvPr id="100374" name="AutoShape 24"/>
              <p:cNvSpPr>
                <a:spLocks noChangeArrowheads="1"/>
              </p:cNvSpPr>
              <p:nvPr/>
            </p:nvSpPr>
            <p:spPr bwMode="auto">
              <a:xfrm>
                <a:off x="1200"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grpSp>
        <p:sp>
          <p:nvSpPr>
            <p:cNvPr id="100371" name="Text Box 28"/>
            <p:cNvSpPr txBox="1">
              <a:spLocks noChangeArrowheads="1"/>
            </p:cNvSpPr>
            <p:nvPr/>
          </p:nvSpPr>
          <p:spPr bwMode="auto">
            <a:xfrm>
              <a:off x="1728" y="3888"/>
              <a:ext cx="11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Discrete kind</a:t>
              </a:r>
              <a:endParaRPr lang="en-US" altLang="en-US" sz="2400" i="1">
                <a:solidFill>
                  <a:srgbClr val="FFFF00"/>
                </a:solidFill>
              </a:endParaRPr>
            </a:p>
          </p:txBody>
        </p:sp>
      </p:grpSp>
      <p:sp>
        <p:nvSpPr>
          <p:cNvPr id="469021" name="Text Box 29"/>
          <p:cNvSpPr txBox="1">
            <a:spLocks noChangeArrowheads="1"/>
          </p:cNvSpPr>
          <p:nvPr/>
        </p:nvSpPr>
        <p:spPr bwMode="auto">
          <a:xfrm>
            <a:off x="5257800" y="5791200"/>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Natural kind</a:t>
            </a:r>
            <a:endParaRPr lang="en-US" altLang="en-US" sz="2400" i="1">
              <a:solidFill>
                <a:srgbClr val="FFFF00"/>
              </a:solidFill>
            </a:endParaRPr>
          </a:p>
        </p:txBody>
      </p:sp>
      <p:sp>
        <p:nvSpPr>
          <p:cNvPr id="100364" name="Rectangle 30"/>
          <p:cNvSpPr>
            <a:spLocks noChangeArrowheads="1"/>
          </p:cNvSpPr>
          <p:nvPr/>
        </p:nvSpPr>
        <p:spPr bwMode="auto">
          <a:xfrm>
            <a:off x="6629400" y="1905000"/>
            <a:ext cx="2514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400" b="0">
                <a:solidFill>
                  <a:schemeClr val="bg1"/>
                </a:solidFill>
              </a:rPr>
              <a:t>Haslam N. Kinds of Kinds: A Conceptual Taxonomy of Psychiatric Categories. Philosophy, Psychiatry, &amp; Psychology, 9 (2002), 203-218</a:t>
            </a:r>
          </a:p>
        </p:txBody>
      </p:sp>
      <p:sp>
        <p:nvSpPr>
          <p:cNvPr id="469024" name="Text Box 32"/>
          <p:cNvSpPr txBox="1">
            <a:spLocks noChangeArrowheads="1"/>
          </p:cNvSpPr>
          <p:nvPr/>
        </p:nvSpPr>
        <p:spPr bwMode="auto">
          <a:xfrm>
            <a:off x="0" y="3048000"/>
            <a:ext cx="16335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‘severity’</a:t>
            </a:r>
          </a:p>
          <a:p>
            <a:pPr algn="l" eaLnBrk="1" hangingPunct="1"/>
            <a:r>
              <a:rPr lang="nl-BE" altLang="en-US" sz="2000">
                <a:solidFill>
                  <a:srgbClr val="93B1C5"/>
                </a:solidFill>
              </a:rPr>
              <a:t>‘neuroticism’</a:t>
            </a:r>
            <a:endParaRPr lang="en-US" altLang="en-US" sz="2000">
              <a:solidFill>
                <a:srgbClr val="93B1C5"/>
              </a:solidFill>
            </a:endParaRPr>
          </a:p>
        </p:txBody>
      </p:sp>
      <p:sp>
        <p:nvSpPr>
          <p:cNvPr id="469025" name="Text Box 33"/>
          <p:cNvSpPr txBox="1">
            <a:spLocks noChangeArrowheads="1"/>
          </p:cNvSpPr>
          <p:nvPr/>
        </p:nvSpPr>
        <p:spPr bwMode="auto">
          <a:xfrm>
            <a:off x="0" y="4114800"/>
            <a:ext cx="2740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‘essential hypertension’</a:t>
            </a:r>
          </a:p>
          <a:p>
            <a:pPr algn="l" eaLnBrk="1" hangingPunct="1"/>
            <a:r>
              <a:rPr lang="nl-BE" altLang="en-US" sz="2000">
                <a:solidFill>
                  <a:srgbClr val="93B1C5"/>
                </a:solidFill>
              </a:rPr>
              <a:t>‘depression’</a:t>
            </a:r>
            <a:endParaRPr lang="en-US" altLang="en-US" sz="2000">
              <a:solidFill>
                <a:srgbClr val="93B1C5"/>
              </a:solidFill>
            </a:endParaRPr>
          </a:p>
        </p:txBody>
      </p:sp>
      <p:sp>
        <p:nvSpPr>
          <p:cNvPr id="469026" name="Text Box 34"/>
          <p:cNvSpPr txBox="1">
            <a:spLocks noChangeArrowheads="1"/>
          </p:cNvSpPr>
          <p:nvPr/>
        </p:nvSpPr>
        <p:spPr bwMode="auto">
          <a:xfrm>
            <a:off x="685800" y="5105400"/>
            <a:ext cx="276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‘borderline personality’</a:t>
            </a:r>
          </a:p>
        </p:txBody>
      </p:sp>
      <p:sp>
        <p:nvSpPr>
          <p:cNvPr id="469027" name="Text Box 35"/>
          <p:cNvSpPr txBox="1">
            <a:spLocks noChangeArrowheads="1"/>
          </p:cNvSpPr>
          <p:nvPr/>
        </p:nvSpPr>
        <p:spPr bwMode="auto">
          <a:xfrm>
            <a:off x="2819400" y="6080125"/>
            <a:ext cx="1662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‘melancholia’</a:t>
            </a:r>
          </a:p>
        </p:txBody>
      </p:sp>
      <p:sp>
        <p:nvSpPr>
          <p:cNvPr id="469028" name="Text Box 36"/>
          <p:cNvSpPr txBox="1">
            <a:spLocks noChangeArrowheads="1"/>
          </p:cNvSpPr>
          <p:nvPr/>
        </p:nvSpPr>
        <p:spPr bwMode="auto">
          <a:xfrm>
            <a:off x="5334000" y="6080125"/>
            <a:ext cx="245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‘Williams syndrome’</a:t>
            </a:r>
          </a:p>
        </p:txBody>
      </p:sp>
    </p:spTree>
    <p:extLst>
      <p:ext uri="{BB962C8B-B14F-4D97-AF65-F5344CB8AC3E}">
        <p14:creationId xmlns:p14="http://schemas.microsoft.com/office/powerpoint/2010/main" val="37503447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Grp="1" noChangeArrowheads="1"/>
          </p:cNvSpPr>
          <p:nvPr>
            <p:ph type="title"/>
          </p:nvPr>
        </p:nvSpPr>
        <p:spPr/>
        <p:txBody>
          <a:bodyPr/>
          <a:lstStyle/>
          <a:p>
            <a:r>
              <a:rPr lang="nl-BE" altLang="en-US" smtClean="0"/>
              <a:t>The Dimensional Approach (2)</a:t>
            </a:r>
            <a:endParaRPr lang="en-US" altLang="en-US" smtClean="0"/>
          </a:p>
        </p:txBody>
      </p:sp>
      <p:sp>
        <p:nvSpPr>
          <p:cNvPr id="452611" name="Rectangle 3"/>
          <p:cNvSpPr>
            <a:spLocks noGrp="1" noChangeArrowheads="1"/>
          </p:cNvSpPr>
          <p:nvPr>
            <p:ph idx="1"/>
          </p:nvPr>
        </p:nvSpPr>
        <p:spPr/>
        <p:txBody>
          <a:bodyPr/>
          <a:lstStyle/>
          <a:p>
            <a:r>
              <a:rPr lang="nl-BE" altLang="en-US" sz="2800" i="1" dirty="0" smtClean="0"/>
              <a:t>“</a:t>
            </a:r>
            <a:r>
              <a:rPr lang="en-US" altLang="en-US" sz="2800" i="1" dirty="0" smtClean="0"/>
              <a:t>Diagnostic categories defined by their syndromes should be regarded as valid only if they have been shown to be discrete entities with natural boundaries that separate them from other disorders</a:t>
            </a:r>
            <a:r>
              <a:rPr lang="nl-BE" altLang="en-US" sz="2800" i="1" dirty="0" smtClean="0"/>
              <a:t>.”</a:t>
            </a:r>
          </a:p>
          <a:p>
            <a:endParaRPr lang="nl-BE" altLang="en-US" sz="2800" i="1" dirty="0" smtClean="0"/>
          </a:p>
          <a:p>
            <a:endParaRPr lang="nl-BE" altLang="en-US" sz="1600" i="1" dirty="0" smtClean="0"/>
          </a:p>
          <a:p>
            <a:r>
              <a:rPr lang="nl-BE" altLang="en-US" sz="2800" i="1" dirty="0" smtClean="0"/>
              <a:t>“</a:t>
            </a:r>
            <a:r>
              <a:rPr lang="en-US" altLang="en-US" sz="2800" i="1" dirty="0" smtClean="0"/>
              <a:t>there is no empirical evidence for natural boundaries between major syndromes</a:t>
            </a:r>
            <a:r>
              <a:rPr lang="nl-BE" altLang="en-US" sz="2800" i="1" dirty="0" smtClean="0"/>
              <a:t>”</a:t>
            </a:r>
            <a:r>
              <a:rPr lang="en-US" altLang="en-US" sz="2800" i="1" dirty="0" smtClean="0"/>
              <a:t> </a:t>
            </a:r>
            <a:r>
              <a:rPr lang="nl-BE" altLang="en-US" sz="2800" i="1" dirty="0" smtClean="0"/>
              <a:t>…</a:t>
            </a:r>
            <a:r>
              <a:rPr lang="en-US" altLang="en-US" sz="2800" i="1" dirty="0" smtClean="0"/>
              <a:t> </a:t>
            </a:r>
            <a:r>
              <a:rPr lang="nl-BE" altLang="en-US" sz="2800" i="1" dirty="0" smtClean="0"/>
              <a:t>“</a:t>
            </a:r>
            <a:r>
              <a:rPr lang="en-US" altLang="en-US" sz="2800" i="1" dirty="0" smtClean="0"/>
              <a:t>the categorical approach is fundamentally flawed</a:t>
            </a:r>
            <a:r>
              <a:rPr lang="nl-BE" altLang="en-US" sz="2800" i="1" dirty="0" smtClean="0"/>
              <a:t>”</a:t>
            </a:r>
            <a:endParaRPr lang="en-US" altLang="en-US" sz="2800" i="1" dirty="0" smtClean="0"/>
          </a:p>
        </p:txBody>
      </p:sp>
      <p:sp>
        <p:nvSpPr>
          <p:cNvPr id="96260" name="Rectangle 4"/>
          <p:cNvSpPr>
            <a:spLocks noChangeArrowheads="1"/>
          </p:cNvSpPr>
          <p:nvPr/>
        </p:nvSpPr>
        <p:spPr bwMode="auto">
          <a:xfrm>
            <a:off x="1752600" y="3922067"/>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200" dirty="0">
                <a:solidFill>
                  <a:schemeClr val="bg1"/>
                </a:solidFill>
              </a:rPr>
              <a:t>Kendell R, </a:t>
            </a:r>
            <a:r>
              <a:rPr lang="en-US" altLang="en-US" sz="1200" dirty="0" err="1">
                <a:solidFill>
                  <a:schemeClr val="bg1"/>
                </a:solidFill>
              </a:rPr>
              <a:t>Jablensky</a:t>
            </a:r>
            <a:r>
              <a:rPr lang="en-US" altLang="en-US" sz="1200" dirty="0">
                <a:solidFill>
                  <a:schemeClr val="bg1"/>
                </a:solidFill>
              </a:rPr>
              <a:t> A. Distinguishing between the validity and utility of psychiatric diagnoses. Am J Psychiatry 2003; 160:4–12.</a:t>
            </a:r>
          </a:p>
        </p:txBody>
      </p:sp>
      <p:sp>
        <p:nvSpPr>
          <p:cNvPr id="452613" name="Rectangle 5"/>
          <p:cNvSpPr>
            <a:spLocks noChangeArrowheads="1"/>
          </p:cNvSpPr>
          <p:nvPr/>
        </p:nvSpPr>
        <p:spPr bwMode="auto">
          <a:xfrm>
            <a:off x="381000" y="6147414"/>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200" dirty="0" err="1">
                <a:solidFill>
                  <a:schemeClr val="bg1"/>
                </a:solidFill>
              </a:rPr>
              <a:t>Cloninger</a:t>
            </a:r>
            <a:r>
              <a:rPr lang="en-US" altLang="en-US" sz="1200" dirty="0">
                <a:solidFill>
                  <a:schemeClr val="bg1"/>
                </a:solidFill>
              </a:rPr>
              <a:t> CR: A new conceptual paradigm from genetics and psychobiology for the science of mental health. </a:t>
            </a:r>
            <a:r>
              <a:rPr lang="en-US" altLang="en-US" sz="1200" dirty="0" err="1">
                <a:solidFill>
                  <a:schemeClr val="bg1"/>
                </a:solidFill>
              </a:rPr>
              <a:t>Aust</a:t>
            </a:r>
            <a:r>
              <a:rPr lang="en-US" altLang="en-US" sz="1200" dirty="0">
                <a:solidFill>
                  <a:schemeClr val="bg1"/>
                </a:solidFill>
              </a:rPr>
              <a:t> N Z J Psychiatry 33:174–186, 1999.</a:t>
            </a:r>
          </a:p>
        </p:txBody>
      </p:sp>
    </p:spTree>
    <p:extLst>
      <p:ext uri="{BB962C8B-B14F-4D97-AF65-F5344CB8AC3E}">
        <p14:creationId xmlns:p14="http://schemas.microsoft.com/office/powerpoint/2010/main" val="1343346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261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2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P spid="4526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533400"/>
          </a:xfrm>
        </p:spPr>
        <p:txBody>
          <a:bodyPr/>
          <a:lstStyle/>
          <a:p>
            <a:r>
              <a:rPr lang="en-US" dirty="0" err="1" smtClean="0"/>
              <a:t>RDoC</a:t>
            </a:r>
            <a:r>
              <a:rPr lang="en-US" dirty="0" smtClean="0"/>
              <a:t> Matrix for the Cognitive domain</a:t>
            </a:r>
            <a:endParaRPr lang="en-US" dirty="0"/>
          </a:p>
        </p:txBody>
      </p:sp>
      <p:pic>
        <p:nvPicPr>
          <p:cNvPr id="4" name="Content Placeholder 3"/>
          <p:cNvPicPr>
            <a:picLocks noGrp="1" noChangeAspect="1"/>
          </p:cNvPicPr>
          <p:nvPr>
            <p:ph idx="1"/>
          </p:nvPr>
        </p:nvPicPr>
        <p:blipFill>
          <a:blip r:embed="rId2"/>
          <a:stretch>
            <a:fillRect/>
          </a:stretch>
        </p:blipFill>
        <p:spPr>
          <a:xfrm>
            <a:off x="0" y="1143000"/>
            <a:ext cx="9186040" cy="5715000"/>
          </a:xfrm>
          <a:prstGeom prst="rect">
            <a:avLst/>
          </a:prstGeom>
        </p:spPr>
      </p:pic>
      <p:sp>
        <p:nvSpPr>
          <p:cNvPr id="5" name="Rectangle 4"/>
          <p:cNvSpPr/>
          <p:nvPr/>
        </p:nvSpPr>
        <p:spPr bwMode="auto">
          <a:xfrm>
            <a:off x="838200" y="2209800"/>
            <a:ext cx="2895600" cy="3048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6157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Cognitive Systems &gt; </a:t>
            </a:r>
            <a:r>
              <a:rPr lang="en-US" dirty="0" smtClean="0"/>
              <a:t>Auditory Perception</a:t>
            </a:r>
            <a:r>
              <a:rPr lang="en-US" dirty="0"/>
              <a:t/>
            </a:r>
            <a:br>
              <a:rPr lang="en-US" dirty="0"/>
            </a:br>
            <a:endParaRPr lang="en-US" dirty="0"/>
          </a:p>
        </p:txBody>
      </p:sp>
      <p:sp>
        <p:nvSpPr>
          <p:cNvPr id="3" name="Content Placeholder 2"/>
          <p:cNvSpPr>
            <a:spLocks noGrp="1"/>
          </p:cNvSpPr>
          <p:nvPr>
            <p:ph idx="1"/>
          </p:nvPr>
        </p:nvSpPr>
        <p:spPr>
          <a:xfrm>
            <a:off x="152400" y="1676400"/>
            <a:ext cx="8915400" cy="4953000"/>
          </a:xfrm>
        </p:spPr>
        <p:txBody>
          <a:bodyPr/>
          <a:lstStyle/>
          <a:p>
            <a:pPr>
              <a:buFont typeface="Arial" panose="020B0604020202020204" pitchFamily="34" charset="0"/>
              <a:buChar char="•"/>
            </a:pPr>
            <a:r>
              <a:rPr lang="en-US" sz="1800" b="1" u="sng" dirty="0" smtClean="0"/>
              <a:t>Genes</a:t>
            </a:r>
            <a:r>
              <a:rPr lang="en-US" sz="1800" dirty="0" smtClean="0"/>
              <a:t>: BDNF </a:t>
            </a:r>
            <a:endParaRPr lang="en-US" sz="1800" dirty="0"/>
          </a:p>
          <a:p>
            <a:pPr>
              <a:buFont typeface="Arial" panose="020B0604020202020204" pitchFamily="34" charset="0"/>
              <a:buChar char="•"/>
            </a:pPr>
            <a:r>
              <a:rPr lang="en-US" sz="1800" b="1" u="sng" dirty="0" smtClean="0"/>
              <a:t>Molecules</a:t>
            </a:r>
            <a:r>
              <a:rPr lang="en-US" sz="1800" dirty="0" smtClean="0"/>
              <a:t>: Acetylcholine, GABA, Glutamate, NMDA, </a:t>
            </a:r>
            <a:r>
              <a:rPr lang="en-US" sz="1800" dirty="0"/>
              <a:t>Serotonin </a:t>
            </a:r>
          </a:p>
          <a:p>
            <a:pPr>
              <a:buFont typeface="Arial" panose="020B0604020202020204" pitchFamily="34" charset="0"/>
              <a:buChar char="•"/>
            </a:pPr>
            <a:r>
              <a:rPr lang="en-US" sz="1800" b="1" u="sng" dirty="0" smtClean="0"/>
              <a:t>Cells</a:t>
            </a:r>
            <a:r>
              <a:rPr lang="en-US" sz="1800" dirty="0" smtClean="0"/>
              <a:t>: Cochlear </a:t>
            </a:r>
            <a:r>
              <a:rPr lang="en-US" sz="1800" dirty="0"/>
              <a:t>hair </a:t>
            </a:r>
            <a:r>
              <a:rPr lang="en-US" sz="1800" dirty="0" smtClean="0"/>
              <a:t>cells, </a:t>
            </a:r>
            <a:r>
              <a:rPr lang="en-US" sz="1800" dirty="0"/>
              <a:t>Cortical and limbic inhibitory </a:t>
            </a:r>
            <a:r>
              <a:rPr lang="en-US" sz="1800" dirty="0" smtClean="0"/>
              <a:t>interneurons, </a:t>
            </a:r>
            <a:r>
              <a:rPr lang="en-US" sz="1800" dirty="0"/>
              <a:t>Ribbon synapses </a:t>
            </a:r>
          </a:p>
          <a:p>
            <a:pPr>
              <a:buFont typeface="Arial" panose="020B0604020202020204" pitchFamily="34" charset="0"/>
              <a:buChar char="•"/>
            </a:pPr>
            <a:r>
              <a:rPr lang="en-US" sz="1800" u="sng" dirty="0" smtClean="0"/>
              <a:t>Circuits</a:t>
            </a:r>
            <a:r>
              <a:rPr lang="en-US" sz="1800" dirty="0" smtClean="0"/>
              <a:t>:</a:t>
            </a:r>
            <a:endParaRPr lang="en-US" sz="1800" dirty="0"/>
          </a:p>
          <a:p>
            <a:pPr lvl="1">
              <a:buFont typeface="Arial" panose="020B0604020202020204" pitchFamily="34" charset="0"/>
              <a:buChar char="•"/>
            </a:pPr>
            <a:r>
              <a:rPr lang="en-US" sz="1600" u="sng" dirty="0" smtClean="0"/>
              <a:t>Nodes </a:t>
            </a:r>
            <a:r>
              <a:rPr lang="en-US" sz="1600" u="sng" dirty="0"/>
              <a:t>in </a:t>
            </a:r>
            <a:r>
              <a:rPr lang="en-US" sz="1600" u="sng" dirty="0" smtClean="0"/>
              <a:t>Circuits</a:t>
            </a:r>
            <a:r>
              <a:rPr lang="en-US" sz="1600" dirty="0" smtClean="0"/>
              <a:t>: A1, </a:t>
            </a:r>
            <a:r>
              <a:rPr lang="en-US" sz="1600" dirty="0"/>
              <a:t>Anterior </a:t>
            </a:r>
            <a:r>
              <a:rPr lang="en-US" sz="1600" dirty="0" smtClean="0"/>
              <a:t>insula, Brainstem, Cochlea, </a:t>
            </a:r>
            <a:r>
              <a:rPr lang="en-US" sz="1600" dirty="0"/>
              <a:t>Inferior </a:t>
            </a:r>
            <a:r>
              <a:rPr lang="en-US" sz="1600" dirty="0" smtClean="0"/>
              <a:t>colliculus, MGN, </a:t>
            </a:r>
            <a:r>
              <a:rPr lang="en-US" sz="1600" dirty="0"/>
              <a:t>STG </a:t>
            </a:r>
          </a:p>
          <a:p>
            <a:pPr lvl="1">
              <a:buFont typeface="Arial" panose="020B0604020202020204" pitchFamily="34" charset="0"/>
              <a:buChar char="•"/>
            </a:pPr>
            <a:r>
              <a:rPr lang="en-US" sz="1600" u="sng" dirty="0" smtClean="0"/>
              <a:t>Circuits</a:t>
            </a:r>
            <a:r>
              <a:rPr lang="en-US" sz="1600" dirty="0" smtClean="0"/>
              <a:t>: </a:t>
            </a:r>
            <a:r>
              <a:rPr lang="en-US" sz="1600" dirty="0" err="1" smtClean="0"/>
              <a:t>Corticofugal</a:t>
            </a:r>
            <a:r>
              <a:rPr lang="en-US" sz="1600" dirty="0" smtClean="0"/>
              <a:t> </a:t>
            </a:r>
            <a:r>
              <a:rPr lang="en-US" sz="1600" dirty="0"/>
              <a:t>Dorsal/ventral streams </a:t>
            </a:r>
          </a:p>
          <a:p>
            <a:pPr>
              <a:buFont typeface="Arial" panose="020B0604020202020204" pitchFamily="34" charset="0"/>
              <a:buChar char="•"/>
            </a:pPr>
            <a:r>
              <a:rPr lang="en-US" sz="1800" b="1" u="sng" dirty="0" smtClean="0"/>
              <a:t>Physiology</a:t>
            </a:r>
            <a:r>
              <a:rPr lang="en-US" sz="1800" dirty="0" smtClean="0"/>
              <a:t>: Adaptation</a:t>
            </a:r>
            <a:r>
              <a:rPr lang="en-US" sz="1800" dirty="0"/>
              <a:t>/ </a:t>
            </a:r>
            <a:r>
              <a:rPr lang="en-US" sz="1800" dirty="0" smtClean="0"/>
              <a:t>habituation, </a:t>
            </a:r>
            <a:r>
              <a:rPr lang="en-US" sz="1800" dirty="0"/>
              <a:t>Auditory steady-state response (ASSR</a:t>
            </a:r>
            <a:r>
              <a:rPr lang="en-US" sz="1800" dirty="0" smtClean="0"/>
              <a:t>), fMRI, </a:t>
            </a:r>
            <a:r>
              <a:rPr lang="en-US" sz="1800" dirty="0" err="1"/>
              <a:t>Intracortical</a:t>
            </a:r>
            <a:r>
              <a:rPr lang="en-US" sz="1800" dirty="0"/>
              <a:t> </a:t>
            </a:r>
            <a:r>
              <a:rPr lang="en-US" sz="1800" dirty="0" smtClean="0"/>
              <a:t>EEG, </a:t>
            </a:r>
            <a:r>
              <a:rPr lang="en-US" sz="1800" dirty="0"/>
              <a:t>Metabolic </a:t>
            </a:r>
            <a:r>
              <a:rPr lang="en-US" sz="1800" dirty="0" smtClean="0"/>
              <a:t>changes, </a:t>
            </a:r>
            <a:r>
              <a:rPr lang="en-US" sz="1800" dirty="0"/>
              <a:t>Mismatch negativity (MMN</a:t>
            </a:r>
            <a:r>
              <a:rPr lang="en-US" sz="1800" dirty="0" smtClean="0"/>
              <a:t>), N1, </a:t>
            </a:r>
            <a:r>
              <a:rPr lang="en-US" sz="1800" dirty="0"/>
              <a:t>Neural </a:t>
            </a:r>
            <a:r>
              <a:rPr lang="en-US" sz="1800" dirty="0" smtClean="0"/>
              <a:t>oscillations, P3a, P50, </a:t>
            </a:r>
            <a:r>
              <a:rPr lang="en-US" sz="1800" dirty="0"/>
              <a:t>startle and PPI </a:t>
            </a:r>
          </a:p>
          <a:p>
            <a:pPr>
              <a:buFont typeface="Arial" panose="020B0604020202020204" pitchFamily="34" charset="0"/>
              <a:buChar char="•"/>
            </a:pPr>
            <a:r>
              <a:rPr lang="en-US" sz="1800" b="1" u="sng" dirty="0" smtClean="0"/>
              <a:t>Behavior</a:t>
            </a:r>
            <a:r>
              <a:rPr lang="en-US" sz="1800" dirty="0" smtClean="0"/>
              <a:t>: Perceptual identification, </a:t>
            </a:r>
            <a:r>
              <a:rPr lang="en-US" sz="1800" dirty="0"/>
              <a:t>Perceptual </a:t>
            </a:r>
            <a:r>
              <a:rPr lang="en-US" sz="1800" dirty="0" smtClean="0"/>
              <a:t>learning, </a:t>
            </a:r>
            <a:r>
              <a:rPr lang="en-US" sz="1800" dirty="0"/>
              <a:t>Perceptual </a:t>
            </a:r>
            <a:r>
              <a:rPr lang="en-US" sz="1800" dirty="0" smtClean="0"/>
              <a:t>priming, </a:t>
            </a:r>
            <a:r>
              <a:rPr lang="en-US" sz="1800" dirty="0"/>
              <a:t>Spatial </a:t>
            </a:r>
            <a:r>
              <a:rPr lang="en-US" sz="1800" dirty="0" smtClean="0"/>
              <a:t>localization, </a:t>
            </a:r>
            <a:r>
              <a:rPr lang="en-US" sz="1800" dirty="0"/>
              <a:t>Stimulus detection </a:t>
            </a:r>
          </a:p>
          <a:p>
            <a:pPr>
              <a:buFont typeface="Arial" panose="020B0604020202020204" pitchFamily="34" charset="0"/>
              <a:buChar char="•"/>
            </a:pPr>
            <a:r>
              <a:rPr lang="en-US" sz="1800" b="1" u="sng" dirty="0" smtClean="0"/>
              <a:t>Self-Report</a:t>
            </a:r>
            <a:r>
              <a:rPr lang="en-US" sz="1800" dirty="0" smtClean="0"/>
              <a:t>: Auditory hallucinations, </a:t>
            </a:r>
            <a:r>
              <a:rPr lang="en-US" sz="1800" dirty="0" err="1" smtClean="0"/>
              <a:t>Hyperacusis</a:t>
            </a:r>
            <a:endParaRPr lang="en-US" sz="1800" dirty="0"/>
          </a:p>
          <a:p>
            <a:pPr>
              <a:buFont typeface="Arial" panose="020B0604020202020204" pitchFamily="34" charset="0"/>
              <a:buChar char="•"/>
            </a:pPr>
            <a:r>
              <a:rPr lang="en-US" sz="1800" b="1" u="sng" dirty="0" smtClean="0"/>
              <a:t>Paradigms</a:t>
            </a:r>
            <a:r>
              <a:rPr lang="en-US" sz="1800" dirty="0" smtClean="0"/>
              <a:t>: Action-Perception loops, </a:t>
            </a:r>
            <a:r>
              <a:rPr lang="en-US" sz="1800" dirty="0"/>
              <a:t>Auditory </a:t>
            </a:r>
            <a:r>
              <a:rPr lang="en-US" sz="1800" dirty="0" smtClean="0"/>
              <a:t>masking, </a:t>
            </a:r>
            <a:r>
              <a:rPr lang="en-US" sz="1800" dirty="0"/>
              <a:t>auditory scene perception (e.g., streaming</a:t>
            </a:r>
            <a:r>
              <a:rPr lang="en-US" sz="1800" dirty="0" smtClean="0"/>
              <a:t>), Categorization, </a:t>
            </a:r>
            <a:r>
              <a:rPr lang="en-US" sz="1800" dirty="0"/>
              <a:t>Cross-modal </a:t>
            </a:r>
            <a:r>
              <a:rPr lang="en-US" sz="1800" dirty="0" smtClean="0"/>
              <a:t>interactions, …</a:t>
            </a:r>
            <a:endParaRPr lang="en-US" sz="1800" dirty="0"/>
          </a:p>
        </p:txBody>
      </p:sp>
    </p:spTree>
    <p:extLst>
      <p:ext uri="{BB962C8B-B14F-4D97-AF65-F5344CB8AC3E}">
        <p14:creationId xmlns:p14="http://schemas.microsoft.com/office/powerpoint/2010/main" val="32798709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Cognitive Systems &gt; </a:t>
            </a:r>
            <a:r>
              <a:rPr lang="en-US" dirty="0" smtClean="0"/>
              <a:t>Auditory Perception</a:t>
            </a:r>
            <a:r>
              <a:rPr lang="en-US" dirty="0"/>
              <a:t/>
            </a:r>
            <a:br>
              <a:rPr lang="en-US" dirty="0"/>
            </a:br>
            <a:endParaRPr lang="en-US" dirty="0"/>
          </a:p>
        </p:txBody>
      </p:sp>
      <p:sp>
        <p:nvSpPr>
          <p:cNvPr id="3" name="Content Placeholder 2"/>
          <p:cNvSpPr>
            <a:spLocks noGrp="1"/>
          </p:cNvSpPr>
          <p:nvPr>
            <p:ph idx="1"/>
          </p:nvPr>
        </p:nvSpPr>
        <p:spPr>
          <a:xfrm>
            <a:off x="152400" y="1676400"/>
            <a:ext cx="8915400" cy="4953000"/>
          </a:xfrm>
        </p:spPr>
        <p:txBody>
          <a:bodyPr/>
          <a:lstStyle/>
          <a:p>
            <a:pPr>
              <a:buFont typeface="Arial" panose="020B0604020202020204" pitchFamily="34" charset="0"/>
              <a:buChar char="•"/>
            </a:pPr>
            <a:r>
              <a:rPr lang="en-US" sz="1800" b="1" u="sng" dirty="0" smtClean="0"/>
              <a:t>Genes</a:t>
            </a:r>
            <a:r>
              <a:rPr lang="en-US" sz="1800" dirty="0" smtClean="0"/>
              <a:t>: </a:t>
            </a:r>
            <a:r>
              <a:rPr lang="en-US" sz="1800" dirty="0" smtClean="0">
                <a:solidFill>
                  <a:srgbClr val="1FE115"/>
                </a:solidFill>
              </a:rPr>
              <a:t>BDNF</a:t>
            </a:r>
            <a:r>
              <a:rPr lang="en-US" sz="1800" dirty="0" smtClean="0"/>
              <a:t> </a:t>
            </a:r>
            <a:endParaRPr lang="en-US" sz="1800" dirty="0"/>
          </a:p>
          <a:p>
            <a:pPr>
              <a:buFont typeface="Arial" panose="020B0604020202020204" pitchFamily="34" charset="0"/>
              <a:buChar char="•"/>
            </a:pPr>
            <a:r>
              <a:rPr lang="en-US" sz="1800" b="1" u="sng" dirty="0" smtClean="0"/>
              <a:t>Molecules</a:t>
            </a:r>
            <a:r>
              <a:rPr lang="en-US" sz="1800" dirty="0" smtClean="0"/>
              <a:t>: </a:t>
            </a:r>
            <a:r>
              <a:rPr lang="en-US" sz="1800" dirty="0" smtClean="0">
                <a:solidFill>
                  <a:srgbClr val="1FE115"/>
                </a:solidFill>
              </a:rPr>
              <a:t>Acetylcholine</a:t>
            </a:r>
            <a:r>
              <a:rPr lang="en-US" sz="1800" dirty="0" smtClean="0"/>
              <a:t>, GABA, Glutamate, NMDA, </a:t>
            </a:r>
            <a:r>
              <a:rPr lang="en-US" sz="1800" dirty="0"/>
              <a:t>Serotonin </a:t>
            </a:r>
          </a:p>
          <a:p>
            <a:pPr>
              <a:buFont typeface="Arial" panose="020B0604020202020204" pitchFamily="34" charset="0"/>
              <a:buChar char="•"/>
            </a:pPr>
            <a:r>
              <a:rPr lang="en-US" sz="1800" b="1" u="sng" dirty="0" smtClean="0"/>
              <a:t>Cells</a:t>
            </a:r>
            <a:r>
              <a:rPr lang="en-US" sz="1800" dirty="0" smtClean="0"/>
              <a:t>: Cochlear </a:t>
            </a:r>
            <a:r>
              <a:rPr lang="en-US" sz="1800" dirty="0"/>
              <a:t>hair </a:t>
            </a:r>
            <a:r>
              <a:rPr lang="en-US" sz="1800" dirty="0" smtClean="0"/>
              <a:t>cells, </a:t>
            </a:r>
            <a:r>
              <a:rPr lang="en-US" sz="1800" dirty="0"/>
              <a:t>Cortical and limbic inhibitory </a:t>
            </a:r>
            <a:r>
              <a:rPr lang="en-US" sz="1800" dirty="0" smtClean="0"/>
              <a:t>interneurons, </a:t>
            </a:r>
            <a:r>
              <a:rPr lang="en-US" sz="1800" dirty="0"/>
              <a:t>Ribbon synapses </a:t>
            </a:r>
          </a:p>
          <a:p>
            <a:pPr>
              <a:buFont typeface="Arial" panose="020B0604020202020204" pitchFamily="34" charset="0"/>
              <a:buChar char="•"/>
            </a:pPr>
            <a:r>
              <a:rPr lang="en-US" sz="1800" u="sng" dirty="0" smtClean="0"/>
              <a:t>Circuits</a:t>
            </a:r>
            <a:r>
              <a:rPr lang="en-US" sz="1800" dirty="0" smtClean="0"/>
              <a:t>:</a:t>
            </a:r>
            <a:endParaRPr lang="en-US" sz="1800" dirty="0"/>
          </a:p>
          <a:p>
            <a:pPr lvl="1">
              <a:buFont typeface="Arial" panose="020B0604020202020204" pitchFamily="34" charset="0"/>
              <a:buChar char="•"/>
            </a:pPr>
            <a:r>
              <a:rPr lang="en-US" sz="1600" u="sng" dirty="0" smtClean="0"/>
              <a:t>Nodes </a:t>
            </a:r>
            <a:r>
              <a:rPr lang="en-US" sz="1600" u="sng" dirty="0"/>
              <a:t>in </a:t>
            </a:r>
            <a:r>
              <a:rPr lang="en-US" sz="1600" u="sng" dirty="0" smtClean="0"/>
              <a:t>Circuits</a:t>
            </a:r>
            <a:r>
              <a:rPr lang="en-US" sz="1600" dirty="0" smtClean="0"/>
              <a:t>: A1, </a:t>
            </a:r>
            <a:r>
              <a:rPr lang="en-US" sz="1600" dirty="0"/>
              <a:t>Anterior </a:t>
            </a:r>
            <a:r>
              <a:rPr lang="en-US" sz="1600" dirty="0" smtClean="0"/>
              <a:t>insula, Brainstem, Cochlea, </a:t>
            </a:r>
            <a:r>
              <a:rPr lang="en-US" sz="1600" dirty="0"/>
              <a:t>Inferior </a:t>
            </a:r>
            <a:r>
              <a:rPr lang="en-US" sz="1600" dirty="0" smtClean="0"/>
              <a:t>colliculus, MGN, </a:t>
            </a:r>
            <a:r>
              <a:rPr lang="en-US" sz="1600" dirty="0"/>
              <a:t>STG </a:t>
            </a:r>
          </a:p>
          <a:p>
            <a:pPr lvl="1">
              <a:buFont typeface="Arial" panose="020B0604020202020204" pitchFamily="34" charset="0"/>
              <a:buChar char="•"/>
            </a:pPr>
            <a:r>
              <a:rPr lang="en-US" sz="1600" u="sng" dirty="0" smtClean="0"/>
              <a:t>Circuits</a:t>
            </a:r>
            <a:r>
              <a:rPr lang="en-US" sz="1600" dirty="0" smtClean="0"/>
              <a:t>: </a:t>
            </a:r>
            <a:r>
              <a:rPr lang="en-US" sz="1600" dirty="0" err="1" smtClean="0"/>
              <a:t>Corticofugal</a:t>
            </a:r>
            <a:r>
              <a:rPr lang="en-US" sz="1600" dirty="0" smtClean="0"/>
              <a:t> </a:t>
            </a:r>
            <a:r>
              <a:rPr lang="en-US" sz="1600" dirty="0"/>
              <a:t>Dorsal/ventral streams </a:t>
            </a:r>
          </a:p>
          <a:p>
            <a:pPr>
              <a:buFont typeface="Arial" panose="020B0604020202020204" pitchFamily="34" charset="0"/>
              <a:buChar char="•"/>
            </a:pPr>
            <a:r>
              <a:rPr lang="en-US" sz="1800" b="1" u="sng" dirty="0" smtClean="0"/>
              <a:t>Physiology</a:t>
            </a:r>
            <a:r>
              <a:rPr lang="en-US" sz="1800" dirty="0" smtClean="0"/>
              <a:t>: Adaptation</a:t>
            </a:r>
            <a:r>
              <a:rPr lang="en-US" sz="1800" dirty="0"/>
              <a:t>/ </a:t>
            </a:r>
            <a:r>
              <a:rPr lang="en-US" sz="1800" dirty="0" smtClean="0"/>
              <a:t>habituation, </a:t>
            </a:r>
            <a:r>
              <a:rPr lang="en-US" sz="1800" dirty="0"/>
              <a:t>Auditory steady-state response (ASSR</a:t>
            </a:r>
            <a:r>
              <a:rPr lang="en-US" sz="1800" dirty="0" smtClean="0"/>
              <a:t>), fMRI, </a:t>
            </a:r>
            <a:r>
              <a:rPr lang="en-US" sz="1800" dirty="0" err="1"/>
              <a:t>Intracortical</a:t>
            </a:r>
            <a:r>
              <a:rPr lang="en-US" sz="1800" dirty="0"/>
              <a:t> </a:t>
            </a:r>
            <a:r>
              <a:rPr lang="en-US" sz="1800" dirty="0" smtClean="0"/>
              <a:t>EEG, </a:t>
            </a:r>
            <a:r>
              <a:rPr lang="en-US" sz="1800" dirty="0"/>
              <a:t>Metabolic </a:t>
            </a:r>
            <a:r>
              <a:rPr lang="en-US" sz="1800" dirty="0" smtClean="0"/>
              <a:t>changes, </a:t>
            </a:r>
            <a:r>
              <a:rPr lang="en-US" sz="1800" dirty="0"/>
              <a:t>Mismatch negativity (MMN</a:t>
            </a:r>
            <a:r>
              <a:rPr lang="en-US" sz="1800" dirty="0" smtClean="0"/>
              <a:t>), N1, </a:t>
            </a:r>
            <a:r>
              <a:rPr lang="en-US" sz="1800" dirty="0"/>
              <a:t>Neural </a:t>
            </a:r>
            <a:r>
              <a:rPr lang="en-US" sz="1800" dirty="0" smtClean="0"/>
              <a:t>oscillations, P3a, P50, </a:t>
            </a:r>
            <a:r>
              <a:rPr lang="en-US" sz="1800" dirty="0"/>
              <a:t>startle and PPI </a:t>
            </a:r>
          </a:p>
          <a:p>
            <a:pPr>
              <a:buFont typeface="Arial" panose="020B0604020202020204" pitchFamily="34" charset="0"/>
              <a:buChar char="•"/>
            </a:pPr>
            <a:r>
              <a:rPr lang="en-US" sz="1800" b="1" u="sng" dirty="0" smtClean="0"/>
              <a:t>Behavior</a:t>
            </a:r>
            <a:r>
              <a:rPr lang="en-US" sz="1800" dirty="0" smtClean="0"/>
              <a:t>: Perceptual identification, </a:t>
            </a:r>
            <a:r>
              <a:rPr lang="en-US" sz="1800" dirty="0"/>
              <a:t>Perceptual </a:t>
            </a:r>
            <a:r>
              <a:rPr lang="en-US" sz="1800" dirty="0" smtClean="0"/>
              <a:t>learning, </a:t>
            </a:r>
            <a:r>
              <a:rPr lang="en-US" sz="1800" dirty="0"/>
              <a:t>Perceptual </a:t>
            </a:r>
            <a:r>
              <a:rPr lang="en-US" sz="1800" dirty="0" smtClean="0"/>
              <a:t>priming, </a:t>
            </a:r>
            <a:r>
              <a:rPr lang="en-US" sz="1800" dirty="0"/>
              <a:t>Spatial </a:t>
            </a:r>
            <a:r>
              <a:rPr lang="en-US" sz="1800" dirty="0" smtClean="0"/>
              <a:t>localization, </a:t>
            </a:r>
            <a:r>
              <a:rPr lang="en-US" sz="1800" dirty="0"/>
              <a:t>Stimulus detection </a:t>
            </a:r>
          </a:p>
          <a:p>
            <a:pPr>
              <a:buFont typeface="Arial" panose="020B0604020202020204" pitchFamily="34" charset="0"/>
              <a:buChar char="•"/>
            </a:pPr>
            <a:r>
              <a:rPr lang="en-US" sz="1800" b="1" u="sng" dirty="0" smtClean="0"/>
              <a:t>Self-Report</a:t>
            </a:r>
            <a:r>
              <a:rPr lang="en-US" sz="1800" dirty="0" smtClean="0"/>
              <a:t>: Auditory hallucinations, </a:t>
            </a:r>
            <a:r>
              <a:rPr lang="en-US" sz="1800" dirty="0" err="1" smtClean="0"/>
              <a:t>Hyperacusis</a:t>
            </a:r>
            <a:endParaRPr lang="en-US" sz="1800" dirty="0"/>
          </a:p>
          <a:p>
            <a:pPr>
              <a:buFont typeface="Arial" panose="020B0604020202020204" pitchFamily="34" charset="0"/>
              <a:buChar char="•"/>
            </a:pPr>
            <a:r>
              <a:rPr lang="en-US" sz="1800" b="1" u="sng" dirty="0" smtClean="0"/>
              <a:t>Paradigms</a:t>
            </a:r>
            <a:r>
              <a:rPr lang="en-US" sz="1800" dirty="0" smtClean="0"/>
              <a:t>: Action-Perception loops, </a:t>
            </a:r>
            <a:r>
              <a:rPr lang="en-US" sz="1800" dirty="0"/>
              <a:t>Auditory </a:t>
            </a:r>
            <a:r>
              <a:rPr lang="en-US" sz="1800" dirty="0" smtClean="0"/>
              <a:t>masking, </a:t>
            </a:r>
            <a:r>
              <a:rPr lang="en-US" sz="1800" dirty="0"/>
              <a:t>auditory scene perception (e.g., streaming</a:t>
            </a:r>
            <a:r>
              <a:rPr lang="en-US" sz="1800" dirty="0" smtClean="0"/>
              <a:t>), Categorization, </a:t>
            </a:r>
            <a:r>
              <a:rPr lang="en-US" sz="1800" dirty="0">
                <a:solidFill>
                  <a:srgbClr val="1FE115"/>
                </a:solidFill>
              </a:rPr>
              <a:t>Cross-modal </a:t>
            </a:r>
            <a:r>
              <a:rPr lang="en-US" sz="1800" dirty="0" smtClean="0">
                <a:solidFill>
                  <a:srgbClr val="1FE115"/>
                </a:solidFill>
              </a:rPr>
              <a:t>interactions</a:t>
            </a:r>
            <a:r>
              <a:rPr lang="en-US" sz="1800" dirty="0" smtClean="0"/>
              <a:t>, …</a:t>
            </a:r>
            <a:endParaRPr lang="en-US" sz="1800" dirty="0"/>
          </a:p>
        </p:txBody>
      </p:sp>
    </p:spTree>
    <p:extLst>
      <p:ext uri="{BB962C8B-B14F-4D97-AF65-F5344CB8AC3E}">
        <p14:creationId xmlns:p14="http://schemas.microsoft.com/office/powerpoint/2010/main" val="4388117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Brain Derived Neurotrophic </a:t>
            </a:r>
            <a:r>
              <a:rPr lang="en-US" dirty="0" smtClean="0"/>
              <a:t>Factor (BDNF) </a:t>
            </a:r>
            <a:endParaRPr lang="en-US" dirty="0"/>
          </a:p>
        </p:txBody>
      </p:sp>
      <p:pic>
        <p:nvPicPr>
          <p:cNvPr id="4" name="Content Placeholder 3"/>
          <p:cNvPicPr>
            <a:picLocks noGrp="1" noChangeAspect="1"/>
          </p:cNvPicPr>
          <p:nvPr>
            <p:ph idx="1"/>
          </p:nvPr>
        </p:nvPicPr>
        <p:blipFill>
          <a:blip r:embed="rId2"/>
          <a:stretch>
            <a:fillRect/>
          </a:stretch>
        </p:blipFill>
        <p:spPr>
          <a:xfrm>
            <a:off x="2395537" y="1676400"/>
            <a:ext cx="4352925" cy="4953000"/>
          </a:xfrm>
          <a:prstGeom prst="rect">
            <a:avLst/>
          </a:prstGeom>
        </p:spPr>
      </p:pic>
    </p:spTree>
    <p:extLst>
      <p:ext uri="{BB962C8B-B14F-4D97-AF65-F5344CB8AC3E}">
        <p14:creationId xmlns:p14="http://schemas.microsoft.com/office/powerpoint/2010/main" val="40905867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Acetylcholine</a:t>
            </a:r>
            <a:endParaRPr lang="en-US" dirty="0"/>
          </a:p>
        </p:txBody>
      </p:sp>
      <p:pic>
        <p:nvPicPr>
          <p:cNvPr id="4" name="Content Placeholder 3"/>
          <p:cNvPicPr>
            <a:picLocks noGrp="1" noChangeAspect="1"/>
          </p:cNvPicPr>
          <p:nvPr>
            <p:ph idx="1"/>
          </p:nvPr>
        </p:nvPicPr>
        <p:blipFill>
          <a:blip r:embed="rId2"/>
          <a:stretch>
            <a:fillRect/>
          </a:stretch>
        </p:blipFill>
        <p:spPr>
          <a:xfrm>
            <a:off x="2476500" y="1852612"/>
            <a:ext cx="4191000" cy="4600575"/>
          </a:xfrm>
          <a:prstGeom prst="rect">
            <a:avLst/>
          </a:prstGeom>
        </p:spPr>
      </p:pic>
    </p:spTree>
    <p:extLst>
      <p:ext uri="{BB962C8B-B14F-4D97-AF65-F5344CB8AC3E}">
        <p14:creationId xmlns:p14="http://schemas.microsoft.com/office/powerpoint/2010/main" val="28984855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Cross-modal interactions</a:t>
            </a:r>
          </a:p>
        </p:txBody>
      </p:sp>
      <p:pic>
        <p:nvPicPr>
          <p:cNvPr id="4" name="Content Placeholder 3"/>
          <p:cNvPicPr>
            <a:picLocks noGrp="1" noChangeAspect="1"/>
          </p:cNvPicPr>
          <p:nvPr>
            <p:ph idx="1"/>
          </p:nvPr>
        </p:nvPicPr>
        <p:blipFill>
          <a:blip r:embed="rId2"/>
          <a:stretch>
            <a:fillRect/>
          </a:stretch>
        </p:blipFill>
        <p:spPr>
          <a:xfrm>
            <a:off x="632832" y="1752600"/>
            <a:ext cx="7901568" cy="4814756"/>
          </a:xfrm>
          <a:prstGeom prst="rect">
            <a:avLst/>
          </a:prstGeom>
        </p:spPr>
      </p:pic>
    </p:spTree>
    <p:extLst>
      <p:ext uri="{BB962C8B-B14F-4D97-AF65-F5344CB8AC3E}">
        <p14:creationId xmlns:p14="http://schemas.microsoft.com/office/powerpoint/2010/main" val="32726044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age’ ?</a:t>
            </a:r>
            <a:endParaRPr lang="en-US" dirty="0"/>
          </a:p>
        </p:txBody>
      </p:sp>
      <p:pic>
        <p:nvPicPr>
          <p:cNvPr id="4" name="Content Placeholder 3"/>
          <p:cNvPicPr>
            <a:picLocks noGrp="1" noChangeAspect="1"/>
          </p:cNvPicPr>
          <p:nvPr>
            <p:ph idx="1"/>
          </p:nvPr>
        </p:nvPicPr>
        <p:blipFill>
          <a:blip r:embed="rId2"/>
          <a:stretch>
            <a:fillRect/>
          </a:stretch>
        </p:blipFill>
        <p:spPr>
          <a:xfrm>
            <a:off x="71120" y="1676399"/>
            <a:ext cx="8996680" cy="5129463"/>
          </a:xfrm>
          <a:prstGeom prst="rect">
            <a:avLst/>
          </a:prstGeom>
        </p:spPr>
      </p:pic>
      <p:sp>
        <p:nvSpPr>
          <p:cNvPr id="5" name="Rectangle 4"/>
          <p:cNvSpPr/>
          <p:nvPr/>
        </p:nvSpPr>
        <p:spPr bwMode="auto">
          <a:xfrm>
            <a:off x="762000" y="6019800"/>
            <a:ext cx="7924800" cy="3048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2209800" y="1430179"/>
            <a:ext cx="4572000" cy="246221"/>
          </a:xfrm>
          <a:prstGeom prst="rect">
            <a:avLst/>
          </a:prstGeom>
        </p:spPr>
        <p:txBody>
          <a:bodyPr>
            <a:spAutoFit/>
          </a:bodyPr>
          <a:lstStyle/>
          <a:p>
            <a:r>
              <a:rPr lang="en-US" sz="1000" dirty="0">
                <a:solidFill>
                  <a:schemeClr val="bg1"/>
                </a:solidFill>
              </a:rPr>
              <a:t>https://ndar.nih.gov/data_structure.html?short_name=grit01</a:t>
            </a:r>
          </a:p>
        </p:txBody>
      </p:sp>
    </p:spTree>
    <p:extLst>
      <p:ext uri="{BB962C8B-B14F-4D97-AF65-F5344CB8AC3E}">
        <p14:creationId xmlns:p14="http://schemas.microsoft.com/office/powerpoint/2010/main" val="620304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age’ under the Grit perspective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Label</a:t>
            </a:r>
            <a:r>
              <a:rPr lang="en-US" dirty="0" smtClean="0"/>
              <a:t>: interview age</a:t>
            </a:r>
          </a:p>
          <a:p>
            <a:pPr>
              <a:buFont typeface="Arial" panose="020B0604020202020204" pitchFamily="34" charset="0"/>
              <a:buChar char="•"/>
            </a:pPr>
            <a:r>
              <a:rPr lang="en-US" u="sng" dirty="0" smtClean="0"/>
              <a:t>Theoretical definition</a:t>
            </a:r>
            <a:r>
              <a:rPr lang="en-US" dirty="0" smtClean="0"/>
              <a:t> (?):</a:t>
            </a:r>
          </a:p>
          <a:p>
            <a:pPr marL="857250" lvl="2" indent="0">
              <a:buNone/>
            </a:pPr>
            <a:r>
              <a:rPr lang="en-US" sz="2400" i="1" dirty="0" smtClean="0"/>
              <a:t>Age </a:t>
            </a:r>
            <a:r>
              <a:rPr lang="en-US" sz="2400" i="1" dirty="0"/>
              <a:t>in months at the time of </a:t>
            </a:r>
            <a:r>
              <a:rPr lang="en-US" sz="2400" i="1" dirty="0" smtClean="0"/>
              <a:t>the interview / test / sampling / imaging.</a:t>
            </a:r>
          </a:p>
          <a:p>
            <a:pPr>
              <a:buFont typeface="Arial" panose="020B0604020202020204" pitchFamily="34" charset="0"/>
              <a:buChar char="•"/>
            </a:pPr>
            <a:r>
              <a:rPr lang="en-US" u="sng" dirty="0" smtClean="0"/>
              <a:t>Operational definition</a:t>
            </a:r>
            <a:r>
              <a:rPr lang="en-US" dirty="0" smtClean="0"/>
              <a:t> (?):</a:t>
            </a:r>
          </a:p>
          <a:p>
            <a:pPr marL="800100" lvl="2" indent="0">
              <a:buNone/>
            </a:pPr>
            <a:r>
              <a:rPr lang="en-US" sz="2400" i="1" dirty="0"/>
              <a:t>Age is rounded to chronological month. If the research participant is 15-days-old at time of interview, the appropriate value would be 0 months. If the participant is 16-days-old, the value would be 1 month</a:t>
            </a:r>
            <a:r>
              <a:rPr lang="en-US" sz="2400" i="1" dirty="0" smtClean="0"/>
              <a:t>.</a:t>
            </a:r>
          </a:p>
          <a:p>
            <a:pPr marL="800100" lvl="2" indent="0">
              <a:buNone/>
            </a:pPr>
            <a:r>
              <a:rPr lang="en-US" sz="2400" i="1" dirty="0" smtClean="0"/>
              <a:t>Range: 0 -1260     [0 – 105 years] </a:t>
            </a:r>
            <a:endParaRPr lang="en-US" sz="2400" i="1" dirty="0"/>
          </a:p>
        </p:txBody>
      </p:sp>
      <p:sp>
        <p:nvSpPr>
          <p:cNvPr id="4" name="Rectangle 3"/>
          <p:cNvSpPr/>
          <p:nvPr/>
        </p:nvSpPr>
        <p:spPr>
          <a:xfrm>
            <a:off x="3657600" y="6477000"/>
            <a:ext cx="5334000" cy="307777"/>
          </a:xfrm>
          <a:prstGeom prst="rect">
            <a:avLst/>
          </a:prstGeom>
        </p:spPr>
        <p:txBody>
          <a:bodyPr wrap="square">
            <a:spAutoFit/>
          </a:bodyPr>
          <a:lstStyle/>
          <a:p>
            <a:pPr algn="r"/>
            <a:r>
              <a:rPr lang="en-US" sz="1400" dirty="0">
                <a:solidFill>
                  <a:schemeClr val="bg1"/>
                </a:solidFill>
              </a:rPr>
              <a:t>https://ndar.nih.gov/data_structure.html?short_name=grit01</a:t>
            </a:r>
          </a:p>
        </p:txBody>
      </p:sp>
    </p:spTree>
    <p:extLst>
      <p:ext uri="{BB962C8B-B14F-4D97-AF65-F5344CB8AC3E}">
        <p14:creationId xmlns:p14="http://schemas.microsoft.com/office/powerpoint/2010/main" val="2225264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5334000" cy="762000"/>
          </a:xfrm>
        </p:spPr>
        <p:txBody>
          <a:bodyPr/>
          <a:lstStyle/>
          <a:p>
            <a:endParaRPr lang="en-US"/>
          </a:p>
        </p:txBody>
      </p:sp>
      <p:sp>
        <p:nvSpPr>
          <p:cNvPr id="3" name="Content Placeholder 2"/>
          <p:cNvSpPr>
            <a:spLocks noGrp="1"/>
          </p:cNvSpPr>
          <p:nvPr>
            <p:ph idx="1"/>
          </p:nvPr>
        </p:nvSpPr>
        <p:spPr>
          <a:xfrm>
            <a:off x="5653712" y="609600"/>
            <a:ext cx="3261688" cy="6019800"/>
          </a:xfrm>
        </p:spPr>
        <p:txBody>
          <a:bodyPr/>
          <a:lstStyle/>
          <a:p>
            <a:pPr marL="0" indent="0"/>
            <a:r>
              <a:rPr lang="en-US" sz="1800" dirty="0">
                <a:solidFill>
                  <a:srgbClr val="FFFF00"/>
                </a:solidFill>
              </a:rPr>
              <a:t>The weakness is its lack of validity</a:t>
            </a:r>
            <a:r>
              <a:rPr lang="en-US" sz="1800" dirty="0"/>
              <a:t>. Unlike our definitions of ischemic heart disease, lymphoma, or AIDS, the </a:t>
            </a:r>
            <a:r>
              <a:rPr lang="en-US" sz="1800" dirty="0">
                <a:solidFill>
                  <a:srgbClr val="FFFF00"/>
                </a:solidFill>
              </a:rPr>
              <a:t>DSM diagnoses are based on a consensus about clusters of clinical symptoms, not any objective laboratory measure</a:t>
            </a:r>
            <a:r>
              <a:rPr lang="en-US" sz="1800" dirty="0"/>
              <a:t>. In the rest of medicine, this would be equivalent to creating diagnostic systems based on the nature of chest pain or the quality of fever. Indeed, symptom-based diagnosis, once common in other areas of medicine, has been largely replaced in the past half century as </a:t>
            </a:r>
            <a:r>
              <a:rPr lang="en-US" sz="1800" dirty="0">
                <a:solidFill>
                  <a:srgbClr val="FFFF00"/>
                </a:solidFill>
              </a:rPr>
              <a:t>we have understood that symptoms alone rarely indicate the best choice of treatment</a:t>
            </a:r>
            <a:r>
              <a:rPr lang="en-US" sz="1800" dirty="0"/>
              <a:t>.</a:t>
            </a:r>
          </a:p>
        </p:txBody>
      </p:sp>
      <p:pic>
        <p:nvPicPr>
          <p:cNvPr id="4" name="Picture 3"/>
          <p:cNvPicPr>
            <a:picLocks noChangeAspect="1"/>
          </p:cNvPicPr>
          <p:nvPr/>
        </p:nvPicPr>
        <p:blipFill>
          <a:blip r:embed="rId2"/>
          <a:stretch>
            <a:fillRect/>
          </a:stretch>
        </p:blipFill>
        <p:spPr>
          <a:xfrm>
            <a:off x="-1" y="609600"/>
            <a:ext cx="5653713" cy="6248400"/>
          </a:xfrm>
          <a:prstGeom prst="rect">
            <a:avLst/>
          </a:prstGeom>
        </p:spPr>
      </p:pic>
      <p:sp>
        <p:nvSpPr>
          <p:cNvPr id="5" name="Rounded Rectangle 4"/>
          <p:cNvSpPr/>
          <p:nvPr/>
        </p:nvSpPr>
        <p:spPr bwMode="auto">
          <a:xfrm>
            <a:off x="381000" y="2133600"/>
            <a:ext cx="990600" cy="1524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588707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914400"/>
            <a:ext cx="9144000" cy="5943600"/>
          </a:xfrm>
          <a:prstGeom prst="rect">
            <a:avLst/>
          </a:prstGeom>
        </p:spPr>
      </p:pic>
      <p:sp>
        <p:nvSpPr>
          <p:cNvPr id="5" name="Rectangle 4"/>
          <p:cNvSpPr/>
          <p:nvPr/>
        </p:nvSpPr>
        <p:spPr>
          <a:xfrm>
            <a:off x="1559560" y="584200"/>
            <a:ext cx="6248400" cy="307777"/>
          </a:xfrm>
          <a:prstGeom prst="rect">
            <a:avLst/>
          </a:prstGeom>
        </p:spPr>
        <p:txBody>
          <a:bodyPr wrap="square">
            <a:spAutoFit/>
          </a:bodyPr>
          <a:lstStyle/>
          <a:p>
            <a:r>
              <a:rPr lang="en-US" sz="1400" dirty="0">
                <a:solidFill>
                  <a:schemeClr val="bg1"/>
                </a:solidFill>
              </a:rPr>
              <a:t>https://ndar.nih.gov/data_structure.html?short_name=grit01</a:t>
            </a:r>
          </a:p>
        </p:txBody>
      </p:sp>
      <p:sp>
        <p:nvSpPr>
          <p:cNvPr id="2" name="Rectangle 1"/>
          <p:cNvSpPr/>
          <p:nvPr/>
        </p:nvSpPr>
        <p:spPr bwMode="auto">
          <a:xfrm>
            <a:off x="0" y="2971800"/>
            <a:ext cx="8839200" cy="990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1936760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09600"/>
            <a:ext cx="9144001" cy="6248400"/>
          </a:xfrm>
        </p:spPr>
      </p:pic>
      <p:sp>
        <p:nvSpPr>
          <p:cNvPr id="5" name="Rectangle 4"/>
          <p:cNvSpPr/>
          <p:nvPr/>
        </p:nvSpPr>
        <p:spPr>
          <a:xfrm>
            <a:off x="0" y="6119336"/>
            <a:ext cx="5791200" cy="738664"/>
          </a:xfrm>
          <a:prstGeom prst="rect">
            <a:avLst/>
          </a:prstGeom>
        </p:spPr>
        <p:txBody>
          <a:bodyPr wrap="square">
            <a:spAutoFit/>
          </a:bodyPr>
          <a:lstStyle/>
          <a:p>
            <a:pPr algn="l"/>
            <a:r>
              <a:rPr lang="en-US" sz="1400" dirty="0" smtClean="0"/>
              <a:t>Werner</a:t>
            </a:r>
            <a:r>
              <a:rPr lang="en-US" sz="1400" dirty="0"/>
              <a:t> </a:t>
            </a:r>
            <a:r>
              <a:rPr lang="en-US" sz="1400" dirty="0" smtClean="0"/>
              <a:t>Ceusters</a:t>
            </a:r>
            <a:r>
              <a:rPr lang="en-US" sz="1400" baseline="30000" dirty="0" smtClean="0"/>
              <a:t> </a:t>
            </a:r>
            <a:r>
              <a:rPr lang="en-US" sz="1400" dirty="0" smtClean="0"/>
              <a:t>and Barry</a:t>
            </a:r>
            <a:r>
              <a:rPr lang="en-US" sz="1400" dirty="0"/>
              <a:t> </a:t>
            </a:r>
            <a:r>
              <a:rPr lang="en-US" sz="1400" dirty="0" smtClean="0"/>
              <a:t>Smith</a:t>
            </a:r>
          </a:p>
          <a:p>
            <a:pPr algn="l"/>
            <a:r>
              <a:rPr lang="en-US" sz="1400" dirty="0" smtClean="0"/>
              <a:t>Foundations </a:t>
            </a:r>
            <a:r>
              <a:rPr lang="en-US" sz="1400" dirty="0"/>
              <a:t>for a realist ontology of mental disease</a:t>
            </a:r>
          </a:p>
          <a:p>
            <a:pPr algn="l"/>
            <a:r>
              <a:rPr lang="en-US" sz="1400" dirty="0" smtClean="0"/>
              <a:t>Journal </a:t>
            </a:r>
            <a:r>
              <a:rPr lang="en-US" sz="1400" dirty="0"/>
              <a:t>of Biomedical </a:t>
            </a:r>
            <a:r>
              <a:rPr lang="en-US" sz="1400" dirty="0" smtClean="0"/>
              <a:t>Semantics20101:10 DOI</a:t>
            </a:r>
            <a:r>
              <a:rPr lang="en-US" sz="1400" dirty="0"/>
              <a:t>: 10.1186/2041-1480-1-10</a:t>
            </a:r>
          </a:p>
        </p:txBody>
      </p:sp>
    </p:spTree>
    <p:extLst>
      <p:ext uri="{BB962C8B-B14F-4D97-AF65-F5344CB8AC3E}">
        <p14:creationId xmlns:p14="http://schemas.microsoft.com/office/powerpoint/2010/main" val="119992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6248400"/>
          </a:xfrm>
          <a:prstGeom prst="rect">
            <a:avLst/>
          </a:prstGeom>
        </p:spPr>
      </p:pic>
      <p:sp>
        <p:nvSpPr>
          <p:cNvPr id="5" name="Rounded Rectangle 4"/>
          <p:cNvSpPr/>
          <p:nvPr/>
        </p:nvSpPr>
        <p:spPr bwMode="auto">
          <a:xfrm>
            <a:off x="4800600" y="6555740"/>
            <a:ext cx="990600" cy="1524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81633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548640"/>
          </a:xfrm>
        </p:spPr>
        <p:txBody>
          <a:bodyPr/>
          <a:lstStyle/>
          <a:p>
            <a:r>
              <a:rPr lang="en-US" dirty="0" smtClean="0"/>
              <a:t>Most recent evolution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6233160"/>
          </a:xfrm>
          <a:prstGeom prst="rect">
            <a:avLst/>
          </a:prstGeom>
        </p:spPr>
      </p:pic>
    </p:spTree>
    <p:extLst>
      <p:ext uri="{BB962C8B-B14F-4D97-AF65-F5344CB8AC3E}">
        <p14:creationId xmlns:p14="http://schemas.microsoft.com/office/powerpoint/2010/main" val="716699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Domain Criteria (</a:t>
            </a:r>
            <a:r>
              <a:rPr lang="en-US" dirty="0" err="1" smtClean="0"/>
              <a:t>RDoC</a:t>
            </a:r>
            <a:r>
              <a:rPr lang="en-US" dirty="0" smtClean="0"/>
              <a:t>)</a:t>
            </a:r>
            <a:endParaRPr lang="en-US" dirty="0"/>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US" dirty="0" smtClean="0"/>
              <a:t>2008 </a:t>
            </a:r>
            <a:r>
              <a:rPr lang="en-US" dirty="0"/>
              <a:t>NIMH Strategic </a:t>
            </a:r>
            <a:r>
              <a:rPr lang="en-US" dirty="0" smtClean="0"/>
              <a:t>Plan:</a:t>
            </a:r>
            <a:endParaRPr lang="en-US" dirty="0" smtClean="0"/>
          </a:p>
          <a:p>
            <a:pPr marL="685800" lvl="1"/>
            <a:r>
              <a:rPr lang="en-US" sz="1800" dirty="0" smtClean="0"/>
              <a:t>‘</a:t>
            </a:r>
            <a:r>
              <a:rPr lang="en-US" sz="1800" dirty="0" smtClean="0"/>
              <a:t>objectives </a:t>
            </a:r>
            <a:r>
              <a:rPr lang="en-US" sz="1800" dirty="0"/>
              <a:t>include redefining mental disorders into observable and measurable components that are more closely aligned with the biology of the brain; fostering broad sharing of data and </a:t>
            </a:r>
            <a:r>
              <a:rPr lang="en-US" sz="1800" dirty="0" smtClean="0"/>
              <a:t>resources [supporting] </a:t>
            </a:r>
            <a:r>
              <a:rPr lang="en-US" sz="1800" dirty="0"/>
              <a:t>researchers in ways that inspire creativity and </a:t>
            </a:r>
            <a:r>
              <a:rPr lang="en-US" sz="1800" dirty="0" smtClean="0"/>
              <a:t>innovation</a:t>
            </a:r>
            <a:r>
              <a:rPr lang="en-US" sz="1800" dirty="0" smtClean="0"/>
              <a:t>’</a:t>
            </a:r>
            <a:r>
              <a:rPr lang="en-US" sz="1800" dirty="0" smtClean="0"/>
              <a:t>.</a:t>
            </a:r>
            <a:endParaRPr lang="en-US" dirty="0" smtClean="0"/>
          </a:p>
          <a:p>
            <a:pPr marL="457200" indent="-457200">
              <a:buFont typeface="Arial" panose="020B0604020202020204" pitchFamily="34" charset="0"/>
              <a:buChar char="•"/>
            </a:pPr>
            <a:r>
              <a:rPr lang="en-US" dirty="0" smtClean="0"/>
              <a:t>Explicitly based on premise that mental disorder are </a:t>
            </a:r>
            <a:r>
              <a:rPr lang="en-US" i="1" dirty="0" smtClean="0"/>
              <a:t>disorders of brain </a:t>
            </a:r>
            <a:r>
              <a:rPr lang="en-US" i="1" dirty="0" smtClean="0"/>
              <a:t>circuits.</a:t>
            </a:r>
            <a:endParaRPr lang="en-US" i="1" dirty="0" smtClean="0"/>
          </a:p>
          <a:p>
            <a:pPr marL="457200" indent="-457200">
              <a:buFont typeface="Arial" panose="020B0604020202020204" pitchFamily="34" charset="0"/>
              <a:buChar char="•"/>
            </a:pPr>
            <a:r>
              <a:rPr lang="en-US" dirty="0" smtClean="0"/>
              <a:t>“The </a:t>
            </a:r>
            <a:r>
              <a:rPr lang="en-US" dirty="0"/>
              <a:t>tools of clinical </a:t>
            </a:r>
            <a:r>
              <a:rPr lang="en-US" dirty="0" smtClean="0"/>
              <a:t>neuroscience [...] can </a:t>
            </a:r>
            <a:r>
              <a:rPr lang="en-US" dirty="0"/>
              <a:t>be used to identify dysfunction in neural circuits” (Morris &amp; Cuthbert </a:t>
            </a:r>
            <a:r>
              <a:rPr lang="en-US" dirty="0" smtClean="0"/>
              <a:t>2012</a:t>
            </a:r>
            <a:r>
              <a:rPr lang="en-US" dirty="0" smtClean="0"/>
              <a:t>).</a:t>
            </a:r>
            <a:endParaRPr lang="en-US" dirty="0"/>
          </a:p>
          <a:p>
            <a:pPr marL="457200" indent="-457200">
              <a:buFont typeface="Arial" panose="020B0604020202020204" pitchFamily="34" charset="0"/>
              <a:buChar char="•"/>
            </a:pPr>
            <a:r>
              <a:rPr lang="en-US" dirty="0" smtClean="0"/>
              <a:t>Goal </a:t>
            </a:r>
            <a:r>
              <a:rPr lang="en-US" dirty="0"/>
              <a:t>to support translational neuroscience in mental health </a:t>
            </a:r>
            <a:r>
              <a:rPr lang="en-US" dirty="0" smtClean="0"/>
              <a:t>research.</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857250" lvl="1" indent="-457200"/>
            <a:endParaRPr lang="en-US" dirty="0" smtClean="0"/>
          </a:p>
        </p:txBody>
      </p:sp>
    </p:spTree>
    <p:extLst>
      <p:ext uri="{BB962C8B-B14F-4D97-AF65-F5344CB8AC3E}">
        <p14:creationId xmlns:p14="http://schemas.microsoft.com/office/powerpoint/2010/main" val="93568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26535</TotalTime>
  <Words>3570</Words>
  <Application>Microsoft Office PowerPoint</Application>
  <PresentationFormat>On-screen Show (4:3)</PresentationFormat>
  <Paragraphs>384</Paragraphs>
  <Slides>61</Slides>
  <Notes>22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3" baseType="lpstr">
      <vt:lpstr>Batang</vt:lpstr>
      <vt:lpstr>ＭＳ 明朝</vt:lpstr>
      <vt:lpstr>ＭＳ Ｐゴシック</vt:lpstr>
      <vt:lpstr>Arial</vt:lpstr>
      <vt:lpstr>Georgia</vt:lpstr>
      <vt:lpstr>Times</vt:lpstr>
      <vt:lpstr>Times New Roman</vt:lpstr>
      <vt:lpstr>Trebuchet MS</vt:lpstr>
      <vt:lpstr>Verdana</vt:lpstr>
      <vt:lpstr>Wingdings</vt:lpstr>
      <vt:lpstr>2014-Indianapolis</vt:lpstr>
      <vt:lpstr>Photo Editor-foto</vt:lpstr>
      <vt:lpstr>Ontology and Psychiatry: Do Mental Disorders Still Exist?  Grand Round of the Department of Biomedical Informatics February 23, 2017 – Buffalo, NY, USA  </vt:lpstr>
      <vt:lpstr>Acknowledgments</vt:lpstr>
      <vt:lpstr>PowerPoint Presentation</vt:lpstr>
      <vt:lpstr>‘Essential Guides to DSM-5’</vt:lpstr>
      <vt:lpstr>PowerPoint Presentation</vt:lpstr>
      <vt:lpstr>PowerPoint Presentation</vt:lpstr>
      <vt:lpstr>PowerPoint Presentation</vt:lpstr>
      <vt:lpstr>Most recent evolution</vt:lpstr>
      <vt:lpstr>Research Domain Criteria (RDoC)</vt:lpstr>
      <vt:lpstr>Motivations for RDoC</vt:lpstr>
      <vt:lpstr>RDoC’s ‘matrix’ </vt:lpstr>
      <vt:lpstr>PowerPoint Presentation</vt:lpstr>
      <vt:lpstr>Goal of this talk</vt:lpstr>
      <vt:lpstr>Talk structure</vt:lpstr>
      <vt:lpstr>Relevant disciplines and theories</vt:lpstr>
      <vt:lpstr>Scientific Realism</vt:lpstr>
      <vt:lpstr>Scientific Realism</vt:lpstr>
      <vt:lpstr>Four notions of ‘ontology’ as a study</vt:lpstr>
      <vt:lpstr>Elements of Basic Formal Ontology </vt:lpstr>
      <vt:lpstr>Scientific Objectivity (1)</vt:lpstr>
      <vt:lpstr>Scientific Objectivity (2)</vt:lpstr>
      <vt:lpstr>The view from nowhere</vt:lpstr>
      <vt:lpstr>The view from nowhere</vt:lpstr>
      <vt:lpstr>Value types</vt:lpstr>
      <vt:lpstr>Three theses</vt:lpstr>
      <vt:lpstr>PowerPoint Presentation</vt:lpstr>
      <vt:lpstr>Some argue: mental disorders do not exist</vt:lpstr>
      <vt:lpstr>‘No biological abnormalities responsible for so-called mental illness’</vt:lpstr>
      <vt:lpstr>The “Myth of Mental Illness”</vt:lpstr>
      <vt:lpstr>‘Mental Disorders Are Not Diseases’</vt:lpstr>
      <vt:lpstr>Our interpretation of Szasz (1)</vt:lpstr>
      <vt:lpstr>Our interpretation of Szasz (2)</vt:lpstr>
      <vt:lpstr>Differing views on mental disorder</vt:lpstr>
      <vt:lpstr>A terminological and ontological problem (1) </vt:lpstr>
      <vt:lpstr>The old debate on the “body-mind problem”…</vt:lpstr>
      <vt:lpstr>… and its impact on Psychiatry</vt:lpstr>
      <vt:lpstr>A terminological and ontological problem (2)</vt:lpstr>
      <vt:lpstr>Jablensky’s arguments (1)</vt:lpstr>
      <vt:lpstr>Jablensky’s arguments (2)</vt:lpstr>
      <vt:lpstr>The ‘categorical – dimensional’ debate on the classification of mental disorders</vt:lpstr>
      <vt:lpstr>The categorical view</vt:lpstr>
      <vt:lpstr>Evolution of the DSM (1)</vt:lpstr>
      <vt:lpstr>Evolution of the DSM (2)</vt:lpstr>
      <vt:lpstr>DSM under fire (1)</vt:lpstr>
      <vt:lpstr>DSM under fire (2)</vt:lpstr>
      <vt:lpstr>The Dimensional Approach (1)</vt:lpstr>
      <vt:lpstr>Is there empirical evidence for this boundary ?</vt:lpstr>
      <vt:lpstr>Attempts to resolve the problem (1)</vt:lpstr>
      <vt:lpstr>Basis: ‘epistemic value commitments’</vt:lpstr>
      <vt:lpstr>Attempts to resolve the problem (2)</vt:lpstr>
      <vt:lpstr>The Dimensional Approach (2)</vt:lpstr>
      <vt:lpstr>RDoC Matrix for the Cognitive domain</vt:lpstr>
      <vt:lpstr>Cognitive Systems &gt; Auditory Perception </vt:lpstr>
      <vt:lpstr>Cognitive Systems &gt; Auditory Perception </vt:lpstr>
      <vt:lpstr>Brain Derived Neurotrophic Factor (BDNF) </vt:lpstr>
      <vt:lpstr>Acetylcholine</vt:lpstr>
      <vt:lpstr>Cross-modal interactions</vt:lpstr>
      <vt:lpstr>‘Interview age’ ?</vt:lpstr>
      <vt:lpstr>‘Interview age’ under the Grit perspective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1148</cp:revision>
  <dcterms:created xsi:type="dcterms:W3CDTF">1601-01-01T00:00:00Z</dcterms:created>
  <dcterms:modified xsi:type="dcterms:W3CDTF">2017-02-23T15:29:16Z</dcterms:modified>
</cp:coreProperties>
</file>