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700" r:id="rId3"/>
    <p:sldId id="701" r:id="rId4"/>
    <p:sldId id="702" r:id="rId5"/>
    <p:sldId id="706" r:id="rId6"/>
    <p:sldId id="703" r:id="rId7"/>
    <p:sldId id="704" r:id="rId8"/>
    <p:sldId id="705" r:id="rId9"/>
    <p:sldId id="708" r:id="rId10"/>
    <p:sldId id="721" r:id="rId11"/>
    <p:sldId id="720" r:id="rId12"/>
    <p:sldId id="729" r:id="rId13"/>
    <p:sldId id="730" r:id="rId14"/>
    <p:sldId id="731" r:id="rId15"/>
    <p:sldId id="732" r:id="rId16"/>
    <p:sldId id="710" r:id="rId17"/>
    <p:sldId id="725" r:id="rId18"/>
    <p:sldId id="726" r:id="rId19"/>
    <p:sldId id="728" r:id="rId20"/>
    <p:sldId id="727" r:id="rId21"/>
    <p:sldId id="723" r:id="rId22"/>
    <p:sldId id="733" r:id="rId23"/>
    <p:sldId id="716" r:id="rId24"/>
    <p:sldId id="734" r:id="rId25"/>
    <p:sldId id="661" r:id="rId26"/>
    <p:sldId id="663" r:id="rId27"/>
    <p:sldId id="654" r:id="rId28"/>
    <p:sldId id="660" r:id="rId29"/>
    <p:sldId id="713" r:id="rId30"/>
    <p:sldId id="722" r:id="rId31"/>
    <p:sldId id="714" r:id="rId32"/>
    <p:sldId id="715" r:id="rId33"/>
    <p:sldId id="718" r:id="rId34"/>
    <p:sldId id="724" r:id="rId35"/>
    <p:sldId id="719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smith" initials="p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FF81"/>
    <a:srgbClr val="FF0000"/>
    <a:srgbClr val="FF99CC"/>
    <a:srgbClr val="C30D8F"/>
    <a:srgbClr val="ECD63F"/>
    <a:srgbClr val="CC9900"/>
    <a:srgbClr val="FF7C80"/>
    <a:srgbClr val="00B050"/>
    <a:srgbClr val="FFFF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346" autoAdjust="0"/>
  </p:normalViewPr>
  <p:slideViewPr>
    <p:cSldViewPr>
      <p:cViewPr varScale="1">
        <p:scale>
          <a:sx n="104" d="100"/>
          <a:sy n="104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14/09/2016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75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C87BB3-3E30-4DEB-B346-3D1F1A3665C2}" type="slidenum">
              <a:rPr lang="en-US" altLang="en-US" sz="1200" b="0"/>
              <a:pPr eaLnBrk="1" hangingPunct="1"/>
              <a:t>16</a:t>
            </a:fld>
            <a:endParaRPr lang="en-US" altLang="en-US" sz="1200" b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190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A0AF5E-9DF6-46D4-9334-25FD8AC2E15B}" type="slidenum">
              <a:rPr lang="en-US" altLang="en-US" sz="1200" b="0"/>
              <a:pPr eaLnBrk="1" hangingPunct="1"/>
              <a:t>21</a:t>
            </a:fld>
            <a:endParaRPr lang="en-US" altLang="en-US" sz="1200" b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499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C87BB3-3E30-4DEB-B346-3D1F1A3665C2}" type="slidenum">
              <a:rPr lang="en-US" altLang="en-US" sz="1200" b="0"/>
              <a:pPr eaLnBrk="1" hangingPunct="1"/>
              <a:t>22</a:t>
            </a:fld>
            <a:endParaRPr lang="en-US" altLang="en-US" sz="1200" b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623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ummit2009.amia.org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6200" y="1524000"/>
            <a:ext cx="8991600" cy="1574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3200" dirty="0" smtClean="0"/>
              <a:t>Biomedical Ontology Rotations</a:t>
            </a:r>
            <a:br>
              <a:rPr lang="en-US" sz="3200" dirty="0" smtClean="0"/>
            </a:br>
            <a:r>
              <a:rPr lang="en-US" sz="3200" dirty="0" smtClean="0"/>
              <a:t>in UB’s Department of Biomedical Informatics: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to boldly go where no MD has gone before.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>
                <a:cs typeface="Arial" panose="020B0604020202020204" pitchFamily="34" charset="0"/>
              </a:rPr>
              <a:t/>
            </a:r>
            <a:br>
              <a:rPr lang="en-US" sz="1400" dirty="0">
                <a:cs typeface="Arial" panose="020B0604020202020204" pitchFamily="34" charset="0"/>
              </a:rPr>
            </a:b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9144000" cy="1981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endParaRPr lang="en-GB" altLang="ja-JP" sz="2800" b="1" dirty="0" smtClean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GB" altLang="ja-JP" sz="2800" b="1" dirty="0" smtClean="0">
                <a:ea typeface="ＭＳ 明朝" panose="02020609040205080304" pitchFamily="49" charset="-128"/>
              </a:rPr>
              <a:t>Werner </a:t>
            </a:r>
            <a:r>
              <a:rPr lang="en-GB" altLang="ja-JP" sz="2800" b="1" dirty="0">
                <a:ea typeface="ＭＳ 明朝" panose="02020609040205080304" pitchFamily="49" charset="-128"/>
              </a:rPr>
              <a:t>CEUSTERS, MD</a:t>
            </a:r>
          </a:p>
          <a:p>
            <a:pPr defTabSz="566738">
              <a:lnSpc>
                <a:spcPct val="80000"/>
              </a:lnSpc>
            </a:pPr>
            <a:endParaRPr lang="en-US" altLang="ja-JP" sz="1800" i="1" dirty="0" smtClean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US" altLang="ja-JP" sz="1800" i="1" dirty="0" smtClean="0">
                <a:ea typeface="ＭＳ 明朝" panose="02020609040205080304" pitchFamily="49" charset="-128"/>
              </a:rPr>
              <a:t>Department </a:t>
            </a:r>
            <a:r>
              <a:rPr lang="en-US" altLang="ja-JP" sz="1800" i="1" dirty="0">
                <a:ea typeface="ＭＳ 明朝" panose="02020609040205080304" pitchFamily="49" charset="-128"/>
              </a:rPr>
              <a:t>of </a:t>
            </a:r>
            <a:r>
              <a:rPr lang="en-US" altLang="ja-JP" sz="1800" i="1" dirty="0" smtClean="0">
                <a:ea typeface="ＭＳ 明朝" panose="02020609040205080304" pitchFamily="49" charset="-128"/>
              </a:rPr>
              <a:t>Biomedical Informatics, </a:t>
            </a:r>
          </a:p>
          <a:p>
            <a:pPr defTabSz="566738">
              <a:lnSpc>
                <a:spcPct val="80000"/>
              </a:lnSpc>
            </a:pPr>
            <a:r>
              <a:rPr lang="en-US" altLang="ja-JP" sz="1800" i="1" dirty="0" smtClean="0">
                <a:ea typeface="ＭＳ 明朝" panose="02020609040205080304" pitchFamily="49" charset="-128"/>
              </a:rPr>
              <a:t>Jacobs School of Medicine, University at Buffalo</a:t>
            </a:r>
          </a:p>
          <a:p>
            <a:pPr defTabSz="566738">
              <a:lnSpc>
                <a:spcPct val="80000"/>
              </a:lnSpc>
            </a:pPr>
            <a:r>
              <a:rPr lang="en-US" altLang="ja-JP" sz="1800" i="1" dirty="0" smtClean="0">
                <a:ea typeface="ＭＳ 明朝" panose="02020609040205080304" pitchFamily="49" charset="-128"/>
              </a:rPr>
              <a:t>Buffalo, NY </a:t>
            </a:r>
            <a:r>
              <a:rPr lang="en-US" altLang="ja-JP" sz="1800" i="1" dirty="0" smtClean="0">
                <a:ea typeface="ＭＳ 明朝" panose="02020609040205080304" pitchFamily="49" charset="-128"/>
              </a:rPr>
              <a:t>– USA</a:t>
            </a:r>
          </a:p>
          <a:p>
            <a:pPr defTabSz="566738">
              <a:lnSpc>
                <a:spcPct val="80000"/>
              </a:lnSpc>
            </a:pPr>
            <a:endParaRPr lang="en-US" altLang="ja-JP" sz="1800" i="1" dirty="0">
              <a:ea typeface="ＭＳ 明朝" panose="02020609040205080304" pitchFamily="49" charset="-128"/>
            </a:endParaRPr>
          </a:p>
          <a:p>
            <a:pPr defTabSz="566738">
              <a:lnSpc>
                <a:spcPct val="80000"/>
              </a:lnSpc>
            </a:pPr>
            <a:r>
              <a:rPr lang="en-US" altLang="ja-JP" sz="1800" i="1" dirty="0" smtClean="0">
                <a:ea typeface="ＭＳ 明朝" panose="02020609040205080304" pitchFamily="49" charset="-128"/>
              </a:rPr>
              <a:t>Wednesday, September 14, 2006</a:t>
            </a:r>
            <a:endParaRPr lang="en-US" altLang="ja-JP" sz="1800" i="1" dirty="0">
              <a:ea typeface="ＭＳ 明朝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8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3200" dirty="0" smtClean="0"/>
              <a:t>Remember this slide?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13851"/>
            <a:ext cx="8686800" cy="48780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1219200"/>
            <a:ext cx="8839200" cy="838201"/>
            <a:chOff x="152400" y="1219200"/>
            <a:chExt cx="8839200" cy="838201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152400" y="1219200"/>
              <a:ext cx="8839200" cy="838201"/>
            </a:xfrm>
            <a:prstGeom prst="roundRect">
              <a:avLst>
                <a:gd name="adj" fmla="val 36869"/>
              </a:avLst>
            </a:prstGeom>
            <a:solidFill>
              <a:srgbClr val="FF0000">
                <a:alpha val="30196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20121" y="1252186"/>
              <a:ext cx="6703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 closer look on Google’s associations for </a:t>
              </a:r>
              <a:r>
                <a:rPr lang="en-US" dirty="0">
                  <a:solidFill>
                    <a:schemeClr val="bg1"/>
                  </a:solidFill>
                </a:rPr>
                <a:t>‘thinking’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1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</a:t>
            </a:r>
            <a:r>
              <a:rPr lang="en-US" dirty="0" smtClean="0"/>
              <a:t>associations for </a:t>
            </a:r>
            <a:r>
              <a:rPr lang="en-US" dirty="0" smtClean="0"/>
              <a:t>‘thinking’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167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woman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boy</a:t>
            </a:r>
          </a:p>
          <a:p>
            <a:r>
              <a:rPr lang="en-US" dirty="0">
                <a:solidFill>
                  <a:schemeClr val="bg1"/>
                </a:solidFill>
              </a:rPr>
              <a:t>kid</a:t>
            </a:r>
          </a:p>
          <a:p>
            <a:r>
              <a:rPr lang="en-US" dirty="0">
                <a:solidFill>
                  <a:schemeClr val="bg1"/>
                </a:solidFill>
              </a:rPr>
              <a:t>child</a:t>
            </a:r>
          </a:p>
          <a:p>
            <a:r>
              <a:rPr lang="en-US" dirty="0">
                <a:solidFill>
                  <a:schemeClr val="bg1"/>
                </a:solidFill>
              </a:rPr>
              <a:t>black man</a:t>
            </a:r>
          </a:p>
          <a:p>
            <a:r>
              <a:rPr lang="en-US" dirty="0">
                <a:solidFill>
                  <a:schemeClr val="bg1"/>
                </a:solidFill>
              </a:rPr>
              <a:t>baby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business</a:t>
            </a:r>
          </a:p>
          <a:p>
            <a:r>
              <a:rPr lang="en-US" dirty="0">
                <a:solidFill>
                  <a:schemeClr val="bg1"/>
                </a:solidFill>
              </a:rPr>
              <a:t>math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5254" y="1676400"/>
            <a:ext cx="228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scientist</a:t>
            </a:r>
          </a:p>
          <a:p>
            <a:r>
              <a:rPr lang="en-US" dirty="0">
                <a:solidFill>
                  <a:schemeClr val="bg1"/>
                </a:solidFill>
              </a:rPr>
              <a:t>teacher</a:t>
            </a:r>
          </a:p>
          <a:p>
            <a:r>
              <a:rPr lang="en-US" dirty="0">
                <a:solidFill>
                  <a:schemeClr val="bg1"/>
                </a:solidFill>
              </a:rPr>
              <a:t>nurse</a:t>
            </a:r>
          </a:p>
          <a:p>
            <a:r>
              <a:rPr lang="en-US" dirty="0">
                <a:solidFill>
                  <a:schemeClr val="bg1"/>
                </a:solidFill>
              </a:rPr>
              <a:t>business person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silhouette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character</a:t>
            </a:r>
          </a:p>
          <a:p>
            <a:r>
              <a:rPr lang="en-US" dirty="0">
                <a:solidFill>
                  <a:schemeClr val="bg1"/>
                </a:solidFill>
              </a:rPr>
              <a:t>pose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1676400"/>
            <a:ext cx="1981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snoopy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stick man</a:t>
            </a:r>
          </a:p>
          <a:p>
            <a:r>
              <a:rPr lang="en-US" dirty="0" err="1">
                <a:solidFill>
                  <a:schemeClr val="bg1"/>
                </a:solidFill>
              </a:rPr>
              <a:t>spongebob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mickey mouse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anime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comic</a:t>
            </a:r>
          </a:p>
          <a:p>
            <a:r>
              <a:rPr lang="en-US" dirty="0">
                <a:solidFill>
                  <a:schemeClr val="bg1"/>
                </a:solidFill>
              </a:rPr>
              <a:t>photography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4346" y="1676400"/>
            <a:ext cx="1600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robot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balloon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feeling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concept</a:t>
            </a:r>
          </a:p>
          <a:p>
            <a:r>
              <a:rPr lang="en-US" dirty="0">
                <a:solidFill>
                  <a:schemeClr val="bg1"/>
                </a:solidFill>
              </a:rPr>
              <a:t>visual</a:t>
            </a:r>
          </a:p>
          <a:p>
            <a:r>
              <a:rPr lang="en-US" dirty="0">
                <a:solidFill>
                  <a:schemeClr val="bg1"/>
                </a:solidFill>
              </a:rPr>
              <a:t>cognitive</a:t>
            </a:r>
          </a:p>
        </p:txBody>
      </p:sp>
    </p:spTree>
    <p:extLst>
      <p:ext uri="{BB962C8B-B14F-4D97-AF65-F5344CB8AC3E}">
        <p14:creationId xmlns:p14="http://schemas.microsoft.com/office/powerpoint/2010/main" val="3821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</a:t>
            </a:r>
            <a:r>
              <a:rPr lang="en-US" dirty="0"/>
              <a:t>associations for </a:t>
            </a:r>
            <a:r>
              <a:rPr lang="en-US" dirty="0" smtClean="0"/>
              <a:t>‘thinking’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167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woman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boy</a:t>
            </a:r>
          </a:p>
          <a:p>
            <a:r>
              <a:rPr lang="en-US" dirty="0">
                <a:solidFill>
                  <a:schemeClr val="bg1"/>
                </a:solidFill>
              </a:rPr>
              <a:t>kid</a:t>
            </a:r>
          </a:p>
          <a:p>
            <a:r>
              <a:rPr lang="en-US" dirty="0">
                <a:solidFill>
                  <a:schemeClr val="bg1"/>
                </a:solidFill>
              </a:rPr>
              <a:t>child</a:t>
            </a:r>
          </a:p>
          <a:p>
            <a:r>
              <a:rPr lang="en-US" dirty="0">
                <a:solidFill>
                  <a:schemeClr val="bg1"/>
                </a:solidFill>
              </a:rPr>
              <a:t>black man</a:t>
            </a:r>
          </a:p>
          <a:p>
            <a:r>
              <a:rPr lang="en-US" dirty="0">
                <a:solidFill>
                  <a:schemeClr val="bg1"/>
                </a:solidFill>
              </a:rPr>
              <a:t>baby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business</a:t>
            </a:r>
          </a:p>
          <a:p>
            <a:r>
              <a:rPr lang="en-US" dirty="0">
                <a:solidFill>
                  <a:schemeClr val="bg1"/>
                </a:solidFill>
              </a:rPr>
              <a:t>math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5254" y="1676400"/>
            <a:ext cx="228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scientist</a:t>
            </a:r>
          </a:p>
          <a:p>
            <a:r>
              <a:rPr lang="en-US" dirty="0">
                <a:solidFill>
                  <a:schemeClr val="bg1"/>
                </a:solidFill>
              </a:rPr>
              <a:t>teacher</a:t>
            </a:r>
          </a:p>
          <a:p>
            <a:r>
              <a:rPr lang="en-US" dirty="0">
                <a:solidFill>
                  <a:schemeClr val="bg1"/>
                </a:solidFill>
              </a:rPr>
              <a:t>nurse</a:t>
            </a:r>
          </a:p>
          <a:p>
            <a:r>
              <a:rPr lang="en-US" dirty="0">
                <a:solidFill>
                  <a:schemeClr val="bg1"/>
                </a:solidFill>
              </a:rPr>
              <a:t>business person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silhouette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character</a:t>
            </a:r>
          </a:p>
          <a:p>
            <a:r>
              <a:rPr lang="en-US" dirty="0">
                <a:solidFill>
                  <a:schemeClr val="bg1"/>
                </a:solidFill>
              </a:rPr>
              <a:t>pose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1676400"/>
            <a:ext cx="1981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snoopy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stick man</a:t>
            </a:r>
          </a:p>
          <a:p>
            <a:r>
              <a:rPr lang="en-US" dirty="0" err="1">
                <a:solidFill>
                  <a:schemeClr val="bg1"/>
                </a:solidFill>
              </a:rPr>
              <a:t>spongebob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mickey mouse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anime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comic</a:t>
            </a:r>
          </a:p>
          <a:p>
            <a:r>
              <a:rPr lang="en-US" dirty="0">
                <a:solidFill>
                  <a:schemeClr val="bg1"/>
                </a:solidFill>
              </a:rPr>
              <a:t>photography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4346" y="1676400"/>
            <a:ext cx="1600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robot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balloon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feeling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concept</a:t>
            </a:r>
          </a:p>
          <a:p>
            <a:r>
              <a:rPr lang="en-US" dirty="0">
                <a:solidFill>
                  <a:schemeClr val="bg1"/>
                </a:solidFill>
              </a:rPr>
              <a:t>visual</a:t>
            </a:r>
          </a:p>
          <a:p>
            <a:r>
              <a:rPr lang="en-US" dirty="0">
                <a:solidFill>
                  <a:schemeClr val="bg1"/>
                </a:solidFill>
              </a:rPr>
              <a:t>cognitive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81000" y="1676400"/>
            <a:ext cx="1524000" cy="2743200"/>
          </a:xfrm>
          <a:prstGeom prst="roundRect">
            <a:avLst/>
          </a:prstGeom>
          <a:noFill/>
          <a:ln w="57150" cap="flat" cmpd="sng" algn="ctr">
            <a:solidFill>
              <a:srgbClr val="19FF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038600"/>
            <a:ext cx="6401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9FF81"/>
                </a:solidFill>
              </a:rPr>
              <a:t>All things which are of any of these kinds, are human beings</a:t>
            </a:r>
            <a:endParaRPr lang="en-US" sz="2000" dirty="0">
              <a:solidFill>
                <a:srgbClr val="19FF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</a:t>
            </a:r>
            <a:r>
              <a:rPr lang="en-US" dirty="0"/>
              <a:t>associations for </a:t>
            </a:r>
            <a:r>
              <a:rPr lang="en-US" dirty="0" smtClean="0"/>
              <a:t>‘thinking’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167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woman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boy</a:t>
            </a:r>
          </a:p>
          <a:p>
            <a:r>
              <a:rPr lang="en-US" dirty="0">
                <a:solidFill>
                  <a:schemeClr val="bg1"/>
                </a:solidFill>
              </a:rPr>
              <a:t>kid</a:t>
            </a:r>
          </a:p>
          <a:p>
            <a:r>
              <a:rPr lang="en-US" dirty="0">
                <a:solidFill>
                  <a:schemeClr val="bg1"/>
                </a:solidFill>
              </a:rPr>
              <a:t>child</a:t>
            </a:r>
          </a:p>
          <a:p>
            <a:r>
              <a:rPr lang="en-US" dirty="0">
                <a:solidFill>
                  <a:schemeClr val="bg1"/>
                </a:solidFill>
              </a:rPr>
              <a:t>black man</a:t>
            </a:r>
          </a:p>
          <a:p>
            <a:r>
              <a:rPr lang="en-US" dirty="0">
                <a:solidFill>
                  <a:schemeClr val="bg1"/>
                </a:solidFill>
              </a:rPr>
              <a:t>baby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business</a:t>
            </a:r>
          </a:p>
          <a:p>
            <a:r>
              <a:rPr lang="en-US" dirty="0">
                <a:solidFill>
                  <a:schemeClr val="bg1"/>
                </a:solidFill>
              </a:rPr>
              <a:t>math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5254" y="1676400"/>
            <a:ext cx="228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scientist</a:t>
            </a:r>
          </a:p>
          <a:p>
            <a:r>
              <a:rPr lang="en-US" dirty="0">
                <a:solidFill>
                  <a:schemeClr val="bg1"/>
                </a:solidFill>
              </a:rPr>
              <a:t>teacher</a:t>
            </a:r>
          </a:p>
          <a:p>
            <a:r>
              <a:rPr lang="en-US" dirty="0">
                <a:solidFill>
                  <a:schemeClr val="bg1"/>
                </a:solidFill>
              </a:rPr>
              <a:t>nurse</a:t>
            </a:r>
          </a:p>
          <a:p>
            <a:r>
              <a:rPr lang="en-US" dirty="0">
                <a:solidFill>
                  <a:schemeClr val="bg1"/>
                </a:solidFill>
              </a:rPr>
              <a:t>business person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silhouette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character</a:t>
            </a:r>
          </a:p>
          <a:p>
            <a:r>
              <a:rPr lang="en-US" dirty="0">
                <a:solidFill>
                  <a:schemeClr val="bg1"/>
                </a:solidFill>
              </a:rPr>
              <a:t>pose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1676400"/>
            <a:ext cx="1981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snoopy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stick man</a:t>
            </a:r>
          </a:p>
          <a:p>
            <a:r>
              <a:rPr lang="en-US" dirty="0" err="1">
                <a:solidFill>
                  <a:schemeClr val="bg1"/>
                </a:solidFill>
              </a:rPr>
              <a:t>spongebob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mickey mouse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anime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comic</a:t>
            </a:r>
          </a:p>
          <a:p>
            <a:r>
              <a:rPr lang="en-US" dirty="0">
                <a:solidFill>
                  <a:schemeClr val="bg1"/>
                </a:solidFill>
              </a:rPr>
              <a:t>photography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4346" y="1676400"/>
            <a:ext cx="1600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robot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balloon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feeling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concept</a:t>
            </a:r>
          </a:p>
          <a:p>
            <a:r>
              <a:rPr lang="en-US" dirty="0">
                <a:solidFill>
                  <a:schemeClr val="bg1"/>
                </a:solidFill>
              </a:rPr>
              <a:t>visual</a:t>
            </a:r>
          </a:p>
          <a:p>
            <a:r>
              <a:rPr lang="en-US" dirty="0">
                <a:solidFill>
                  <a:schemeClr val="bg1"/>
                </a:solidFill>
              </a:rPr>
              <a:t>cognitive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2299854" y="1524000"/>
            <a:ext cx="2195946" cy="2514600"/>
          </a:xfrm>
          <a:prstGeom prst="roundRect">
            <a:avLst/>
          </a:prstGeom>
          <a:noFill/>
          <a:ln w="57150" cap="flat" cmpd="sng" algn="ctr">
            <a:solidFill>
              <a:srgbClr val="19FF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038600"/>
            <a:ext cx="6590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9FF81"/>
                </a:solidFill>
              </a:rPr>
              <a:t>All these things are roles that can be realized by human beings</a:t>
            </a:r>
            <a:endParaRPr lang="en-US" sz="2000" dirty="0">
              <a:solidFill>
                <a:srgbClr val="19FF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</a:t>
            </a:r>
            <a:r>
              <a:rPr lang="en-US" dirty="0"/>
              <a:t>associations for </a:t>
            </a:r>
            <a:r>
              <a:rPr lang="en-US" dirty="0" smtClean="0"/>
              <a:t>‘thinking’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167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woman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boy</a:t>
            </a:r>
          </a:p>
          <a:p>
            <a:r>
              <a:rPr lang="en-US" dirty="0">
                <a:solidFill>
                  <a:schemeClr val="bg1"/>
                </a:solidFill>
              </a:rPr>
              <a:t>kid</a:t>
            </a:r>
          </a:p>
          <a:p>
            <a:r>
              <a:rPr lang="en-US" dirty="0">
                <a:solidFill>
                  <a:schemeClr val="bg1"/>
                </a:solidFill>
              </a:rPr>
              <a:t>child</a:t>
            </a:r>
          </a:p>
          <a:p>
            <a:r>
              <a:rPr lang="en-US" dirty="0">
                <a:solidFill>
                  <a:schemeClr val="bg1"/>
                </a:solidFill>
              </a:rPr>
              <a:t>black man</a:t>
            </a:r>
          </a:p>
          <a:p>
            <a:r>
              <a:rPr lang="en-US" dirty="0">
                <a:solidFill>
                  <a:schemeClr val="bg1"/>
                </a:solidFill>
              </a:rPr>
              <a:t>baby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business</a:t>
            </a:r>
          </a:p>
          <a:p>
            <a:r>
              <a:rPr lang="en-US" dirty="0">
                <a:solidFill>
                  <a:schemeClr val="bg1"/>
                </a:solidFill>
              </a:rPr>
              <a:t>math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5254" y="1676400"/>
            <a:ext cx="228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scientist</a:t>
            </a:r>
          </a:p>
          <a:p>
            <a:r>
              <a:rPr lang="en-US" dirty="0">
                <a:solidFill>
                  <a:schemeClr val="bg1"/>
                </a:solidFill>
              </a:rPr>
              <a:t>teacher</a:t>
            </a:r>
          </a:p>
          <a:p>
            <a:r>
              <a:rPr lang="en-US" dirty="0">
                <a:solidFill>
                  <a:schemeClr val="bg1"/>
                </a:solidFill>
              </a:rPr>
              <a:t>nurse</a:t>
            </a:r>
          </a:p>
          <a:p>
            <a:r>
              <a:rPr lang="en-US" dirty="0">
                <a:solidFill>
                  <a:schemeClr val="bg1"/>
                </a:solidFill>
              </a:rPr>
              <a:t>business person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silhouette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character</a:t>
            </a:r>
          </a:p>
          <a:p>
            <a:r>
              <a:rPr lang="en-US" dirty="0">
                <a:solidFill>
                  <a:schemeClr val="bg1"/>
                </a:solidFill>
              </a:rPr>
              <a:t>pose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1676400"/>
            <a:ext cx="1981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snoopy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stick man</a:t>
            </a:r>
          </a:p>
          <a:p>
            <a:r>
              <a:rPr lang="en-US" dirty="0" err="1">
                <a:solidFill>
                  <a:schemeClr val="bg1"/>
                </a:solidFill>
              </a:rPr>
              <a:t>spongebob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mickey mouse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anime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comic</a:t>
            </a:r>
          </a:p>
          <a:p>
            <a:r>
              <a:rPr lang="en-US" dirty="0">
                <a:solidFill>
                  <a:schemeClr val="bg1"/>
                </a:solidFill>
              </a:rPr>
              <a:t>photography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4346" y="1676400"/>
            <a:ext cx="1600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robot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balloon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feeling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concept</a:t>
            </a:r>
          </a:p>
          <a:p>
            <a:r>
              <a:rPr lang="en-US" dirty="0">
                <a:solidFill>
                  <a:schemeClr val="bg1"/>
                </a:solidFill>
              </a:rPr>
              <a:t>visual</a:t>
            </a:r>
          </a:p>
          <a:p>
            <a:r>
              <a:rPr lang="en-US" dirty="0">
                <a:solidFill>
                  <a:schemeClr val="bg1"/>
                </a:solidFill>
              </a:rPr>
              <a:t>cognitive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611254" y="1547813"/>
            <a:ext cx="2195946" cy="2185987"/>
          </a:xfrm>
          <a:prstGeom prst="roundRect">
            <a:avLst/>
          </a:prstGeom>
          <a:noFill/>
          <a:ln w="57150" cap="flat" cmpd="sng" algn="ctr">
            <a:solidFill>
              <a:srgbClr val="19FF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855460"/>
            <a:ext cx="3770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9FF81"/>
                </a:solidFill>
              </a:rPr>
              <a:t>All (but one) of these things are unique. There is only one of them!</a:t>
            </a:r>
            <a:endParaRPr lang="en-US" sz="2000" dirty="0">
              <a:solidFill>
                <a:srgbClr val="19FF8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724400" y="2667000"/>
            <a:ext cx="1371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19FF8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232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</a:t>
            </a:r>
            <a:r>
              <a:rPr lang="en-US" dirty="0"/>
              <a:t>associations for </a:t>
            </a:r>
            <a:r>
              <a:rPr lang="en-US" dirty="0" smtClean="0"/>
              <a:t>‘thinking’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1676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woman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boy</a:t>
            </a:r>
          </a:p>
          <a:p>
            <a:r>
              <a:rPr lang="en-US" dirty="0">
                <a:solidFill>
                  <a:schemeClr val="bg1"/>
                </a:solidFill>
              </a:rPr>
              <a:t>kid</a:t>
            </a:r>
          </a:p>
          <a:p>
            <a:r>
              <a:rPr lang="en-US" dirty="0">
                <a:solidFill>
                  <a:schemeClr val="bg1"/>
                </a:solidFill>
              </a:rPr>
              <a:t>child</a:t>
            </a:r>
          </a:p>
          <a:p>
            <a:r>
              <a:rPr lang="en-US" dirty="0">
                <a:solidFill>
                  <a:schemeClr val="bg1"/>
                </a:solidFill>
              </a:rPr>
              <a:t>black man</a:t>
            </a:r>
          </a:p>
          <a:p>
            <a:r>
              <a:rPr lang="en-US" dirty="0">
                <a:solidFill>
                  <a:schemeClr val="bg1"/>
                </a:solidFill>
              </a:rPr>
              <a:t>baby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business</a:t>
            </a:r>
          </a:p>
          <a:p>
            <a:r>
              <a:rPr lang="en-US" dirty="0">
                <a:solidFill>
                  <a:schemeClr val="bg1"/>
                </a:solidFill>
              </a:rPr>
              <a:t>math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5254" y="1676400"/>
            <a:ext cx="228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scientist</a:t>
            </a:r>
          </a:p>
          <a:p>
            <a:r>
              <a:rPr lang="en-US" dirty="0">
                <a:solidFill>
                  <a:schemeClr val="bg1"/>
                </a:solidFill>
              </a:rPr>
              <a:t>teacher</a:t>
            </a:r>
          </a:p>
          <a:p>
            <a:r>
              <a:rPr lang="en-US" dirty="0">
                <a:solidFill>
                  <a:schemeClr val="bg1"/>
                </a:solidFill>
              </a:rPr>
              <a:t>nurse</a:t>
            </a:r>
          </a:p>
          <a:p>
            <a:r>
              <a:rPr lang="en-US" dirty="0">
                <a:solidFill>
                  <a:schemeClr val="bg1"/>
                </a:solidFill>
              </a:rPr>
              <a:t>business person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silhouette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character</a:t>
            </a:r>
          </a:p>
          <a:p>
            <a:r>
              <a:rPr lang="en-US" dirty="0">
                <a:solidFill>
                  <a:schemeClr val="bg1"/>
                </a:solidFill>
              </a:rPr>
              <a:t>pose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1676400"/>
            <a:ext cx="1981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snoopy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stick man</a:t>
            </a:r>
          </a:p>
          <a:p>
            <a:r>
              <a:rPr lang="en-US" dirty="0" err="1">
                <a:solidFill>
                  <a:schemeClr val="bg1"/>
                </a:solidFill>
              </a:rPr>
              <a:t>spongebob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mickey mouse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anime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comic</a:t>
            </a:r>
          </a:p>
          <a:p>
            <a:r>
              <a:rPr lang="en-US" dirty="0">
                <a:solidFill>
                  <a:schemeClr val="bg1"/>
                </a:solidFill>
              </a:rPr>
              <a:t>photography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4346" y="1676400"/>
            <a:ext cx="1600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robot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balloon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feeling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concept</a:t>
            </a:r>
          </a:p>
          <a:p>
            <a:r>
              <a:rPr lang="en-US" dirty="0">
                <a:solidFill>
                  <a:schemeClr val="bg1"/>
                </a:solidFill>
              </a:rPr>
              <a:t>visual</a:t>
            </a:r>
          </a:p>
          <a:p>
            <a:r>
              <a:rPr lang="en-US" dirty="0">
                <a:solidFill>
                  <a:schemeClr val="bg1"/>
                </a:solidFill>
              </a:rPr>
              <a:t>cognitive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611254" y="2438400"/>
            <a:ext cx="2195946" cy="457200"/>
          </a:xfrm>
          <a:prstGeom prst="roundRect">
            <a:avLst/>
          </a:prstGeom>
          <a:noFill/>
          <a:ln w="57150" cap="flat" cmpd="sng" algn="ctr">
            <a:solidFill>
              <a:srgbClr val="19FF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4038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9FF81"/>
                </a:solidFill>
              </a:rPr>
              <a:t>Oddities</a:t>
            </a:r>
            <a:endParaRPr lang="en-US" sz="2800" b="1" dirty="0">
              <a:solidFill>
                <a:srgbClr val="19FF8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28600" y="3525292"/>
            <a:ext cx="1828800" cy="457200"/>
          </a:xfrm>
          <a:prstGeom prst="roundRect">
            <a:avLst/>
          </a:prstGeom>
          <a:noFill/>
          <a:ln w="57150" cap="flat" cmpd="sng" algn="ctr">
            <a:solidFill>
              <a:srgbClr val="19FF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174346" y="2819400"/>
            <a:ext cx="1131454" cy="457200"/>
          </a:xfrm>
          <a:prstGeom prst="roundRect">
            <a:avLst/>
          </a:prstGeom>
          <a:noFill/>
          <a:ln w="57150" cap="flat" cmpd="sng" algn="ctr">
            <a:solidFill>
              <a:srgbClr val="19FF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‘</a:t>
            </a:r>
            <a:r>
              <a:rPr lang="en-US" altLang="en-US" i="1" dirty="0" smtClean="0"/>
              <a:t>Ontology</a:t>
            </a:r>
            <a:r>
              <a:rPr lang="en-US" altLang="en-US" dirty="0" smtClean="0"/>
              <a:t>’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dirty="0" smtClean="0">
                <a:solidFill>
                  <a:srgbClr val="FFFF00"/>
                </a:solidFill>
              </a:rPr>
              <a:t>Ontology</a:t>
            </a:r>
            <a:r>
              <a:rPr lang="en-US" altLang="en-US" sz="2400" dirty="0" smtClean="0"/>
              <a:t> </a:t>
            </a:r>
            <a:r>
              <a:rPr lang="en-US" altLang="en-US" sz="1600" dirty="0" smtClean="0"/>
              <a:t>(no plural)</a:t>
            </a:r>
            <a:r>
              <a:rPr lang="en-US" altLang="en-US" sz="2400" dirty="0" smtClean="0"/>
              <a:t> </a:t>
            </a:r>
            <a:r>
              <a:rPr lang="en-US" altLang="en-US" sz="2000" dirty="0" smtClean="0"/>
              <a:t>is the study of what entities exist and how they relate to each other;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 computer science: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dirty="0" smtClean="0">
                <a:solidFill>
                  <a:schemeClr val="accent1"/>
                </a:solidFill>
              </a:rPr>
              <a:t>An ontology</a:t>
            </a:r>
            <a:r>
              <a:rPr lang="en-US" altLang="en-US" sz="2400" dirty="0" smtClean="0"/>
              <a:t> </a:t>
            </a:r>
            <a:r>
              <a:rPr lang="en-US" altLang="en-US" sz="1600" dirty="0" smtClean="0"/>
              <a:t>(plural: </a:t>
            </a:r>
            <a:r>
              <a:rPr lang="en-US" altLang="en-US" sz="1600" i="1" dirty="0" smtClean="0"/>
              <a:t>ontologies</a:t>
            </a:r>
            <a:r>
              <a:rPr lang="en-US" altLang="en-US" sz="1600" dirty="0" smtClean="0"/>
              <a:t>)</a:t>
            </a:r>
            <a:r>
              <a:rPr lang="en-US" altLang="en-US" sz="2400" dirty="0" smtClean="0"/>
              <a:t> </a:t>
            </a:r>
            <a:r>
              <a:rPr lang="en-US" altLang="en-US" sz="2000" dirty="0" smtClean="0"/>
              <a:t>is a logically consistent, shared and agreed upon 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conceptualization</a:t>
            </a:r>
            <a:r>
              <a:rPr lang="en-US" altLang="en-US" sz="2000" dirty="0" smtClean="0"/>
              <a:t> of a domain;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 our department: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i="1" u="sng" dirty="0"/>
              <a:t>An ontology</a:t>
            </a:r>
            <a:r>
              <a:rPr lang="en-US" altLang="en-US" dirty="0"/>
              <a:t> </a:t>
            </a:r>
            <a:r>
              <a:rPr lang="en-US" altLang="en-US" sz="1600" dirty="0"/>
              <a:t>(plural: </a:t>
            </a:r>
            <a:r>
              <a:rPr lang="en-US" altLang="en-US" sz="1600" i="1" dirty="0"/>
              <a:t>ontologies</a:t>
            </a:r>
            <a:r>
              <a:rPr lang="en-US" altLang="en-US" sz="1600" dirty="0"/>
              <a:t>)</a:t>
            </a:r>
            <a:r>
              <a:rPr lang="en-US" altLang="en-US" dirty="0"/>
              <a:t> </a:t>
            </a:r>
            <a:r>
              <a:rPr lang="en-US" altLang="en-US" sz="2000" dirty="0" smtClean="0"/>
              <a:t>is </a:t>
            </a:r>
            <a:r>
              <a:rPr lang="en-US" altLang="en-US" sz="2000" dirty="0"/>
              <a:t>a representational </a:t>
            </a:r>
            <a:r>
              <a:rPr lang="en-US" altLang="en-US" sz="2000" dirty="0" smtClean="0"/>
              <a:t>artifact, comprising </a:t>
            </a:r>
            <a:r>
              <a:rPr lang="en-US" altLang="en-US" sz="2000" dirty="0"/>
              <a:t>a taxonomy as proper part, </a:t>
            </a:r>
            <a:r>
              <a:rPr lang="en-US" altLang="en-US" sz="2000" dirty="0" smtClean="0"/>
              <a:t>whose representational </a:t>
            </a:r>
            <a:r>
              <a:rPr lang="en-US" altLang="en-US" sz="2000" dirty="0"/>
              <a:t>units are intended to designate </a:t>
            </a:r>
            <a:r>
              <a:rPr lang="en-US" altLang="en-US" sz="2000" dirty="0" smtClean="0"/>
              <a:t>some combination </a:t>
            </a:r>
            <a:r>
              <a:rPr lang="en-US" altLang="en-US" sz="2000" dirty="0"/>
              <a:t>of universals, defined classes, </a:t>
            </a:r>
            <a:r>
              <a:rPr lang="en-US" altLang="en-US" sz="2000" dirty="0" smtClean="0"/>
              <a:t>and certain </a:t>
            </a:r>
            <a:r>
              <a:rPr lang="en-US" altLang="en-US" sz="2000" dirty="0"/>
              <a:t>relations between </a:t>
            </a:r>
            <a:r>
              <a:rPr lang="en-US" altLang="en-US" sz="2000" dirty="0" smtClean="0"/>
              <a:t>them that together constitute some portion of reality.</a:t>
            </a:r>
            <a:endParaRPr lang="en-US" alt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969524" y="4833079"/>
            <a:ext cx="1907895" cy="461665"/>
            <a:chOff x="951052" y="5716229"/>
            <a:chExt cx="1907895" cy="461665"/>
          </a:xfrm>
        </p:grpSpPr>
        <p:sp>
          <p:nvSpPr>
            <p:cNvPr id="2" name="Rectangle 1"/>
            <p:cNvSpPr/>
            <p:nvPr/>
          </p:nvSpPr>
          <p:spPr bwMode="auto">
            <a:xfrm>
              <a:off x="990600" y="5770416"/>
              <a:ext cx="1828800" cy="353292"/>
            </a:xfrm>
            <a:prstGeom prst="rect">
              <a:avLst/>
            </a:prstGeom>
            <a:gradFill flip="none" rotWithShape="1">
              <a:gsLst>
                <a:gs pos="19000">
                  <a:srgbClr val="FFFF00"/>
                </a:gs>
                <a:gs pos="53000">
                  <a:srgbClr val="92D050"/>
                </a:gs>
                <a:gs pos="86000">
                  <a:schemeClr val="accent1">
                    <a:lumMod val="45000"/>
                    <a:lumOff val="55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51052" y="5716229"/>
              <a:ext cx="1907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rebuchet MS" panose="020B0603020202020204" pitchFamily="34" charset="0"/>
                </a:rPr>
                <a:t>An ontology</a:t>
              </a:r>
              <a:endParaRPr lang="en-US" b="1" i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 bwMode="auto">
          <a:xfrm>
            <a:off x="5105400" y="4837544"/>
            <a:ext cx="3048000" cy="457200"/>
          </a:xfrm>
          <a:prstGeom prst="roundRect">
            <a:avLst/>
          </a:prstGeom>
          <a:noFill/>
          <a:ln w="57150" cap="flat" cmpd="sng" algn="ctr">
            <a:solidFill>
              <a:srgbClr val="19FF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877419" y="6151418"/>
            <a:ext cx="2227981" cy="457200"/>
          </a:xfrm>
          <a:prstGeom prst="roundRect">
            <a:avLst/>
          </a:prstGeom>
          <a:noFill/>
          <a:ln w="57150" cap="flat" cmpd="sng" algn="ctr">
            <a:solidFill>
              <a:srgbClr val="19FF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1828800" cy="762000"/>
          </a:xfrm>
        </p:spPr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30927"/>
            <a:ext cx="7458635" cy="4953000"/>
          </a:xfrm>
        </p:spPr>
      </p:pic>
      <p:grpSp>
        <p:nvGrpSpPr>
          <p:cNvPr id="12" name="Group 11"/>
          <p:cNvGrpSpPr/>
          <p:nvPr/>
        </p:nvGrpSpPr>
        <p:grpSpPr>
          <a:xfrm>
            <a:off x="3784841" y="762000"/>
            <a:ext cx="5359159" cy="3810047"/>
            <a:chOff x="3784841" y="762000"/>
            <a:chExt cx="5359159" cy="38100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544782"/>
              <a:ext cx="4038600" cy="302726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84841" y="762000"/>
              <a:ext cx="53591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 </a:t>
              </a:r>
              <a:r>
                <a:rPr lang="en-US" sz="36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Representational artifact</a:t>
              </a:r>
              <a:endParaRPr lang="en-US" sz="36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6165" y="652045"/>
            <a:ext cx="5871816" cy="567155"/>
            <a:chOff x="486165" y="652045"/>
            <a:chExt cx="5871816" cy="567155"/>
          </a:xfrm>
        </p:grpSpPr>
        <p:sp>
          <p:nvSpPr>
            <p:cNvPr id="7" name="Right Arrow 6"/>
            <p:cNvSpPr/>
            <p:nvPr/>
          </p:nvSpPr>
          <p:spPr bwMode="auto">
            <a:xfrm rot="10800000">
              <a:off x="2057399" y="990600"/>
              <a:ext cx="1727441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4224" y="652045"/>
              <a:ext cx="2013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chemeClr val="bg1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 </a:t>
              </a:r>
              <a:r>
                <a:rPr lang="en-US" sz="1600" i="1" dirty="0" err="1" smtClean="0">
                  <a:solidFill>
                    <a:schemeClr val="bg1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IsR</a:t>
              </a:r>
              <a:r>
                <a:rPr lang="en-US" sz="1600" i="1" dirty="0" err="1" smtClean="0">
                  <a:solidFill>
                    <a:schemeClr val="bg1"/>
                  </a:solidFill>
                  <a:latin typeface="Georgia" panose="02040502050405020303" pitchFamily="18" charset="0"/>
                </a:rPr>
                <a:t>epresentationOf</a:t>
              </a:r>
              <a:endParaRPr lang="en-US" sz="1600" i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6165" y="652045"/>
              <a:ext cx="123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 this portion of 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46302" y="652045"/>
              <a:ext cx="511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 this 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00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30927"/>
            <a:ext cx="5267987" cy="34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distinct ‘</a:t>
            </a:r>
            <a:r>
              <a:rPr lang="en-US" dirty="0" err="1"/>
              <a:t>M</a:t>
            </a:r>
            <a:r>
              <a:rPr lang="en-US" dirty="0" err="1" smtClean="0"/>
              <a:t>anneke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is’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81300"/>
            <a:ext cx="5232400" cy="3924300"/>
          </a:xfrm>
        </p:spPr>
      </p:pic>
      <p:sp>
        <p:nvSpPr>
          <p:cNvPr id="6" name="TextBox 5"/>
          <p:cNvSpPr txBox="1"/>
          <p:nvPr/>
        </p:nvSpPr>
        <p:spPr>
          <a:xfrm>
            <a:off x="176969" y="4949779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Brussels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243935"/>
            <a:ext cx="212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Geraardsbergen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70271" y="1066800"/>
            <a:ext cx="5982965" cy="2731615"/>
            <a:chOff x="3170271" y="1066800"/>
            <a:chExt cx="5982965" cy="2731615"/>
          </a:xfrm>
        </p:grpSpPr>
        <p:grpSp>
          <p:nvGrpSpPr>
            <p:cNvPr id="8" name="Group 7"/>
            <p:cNvGrpSpPr/>
            <p:nvPr/>
          </p:nvGrpSpPr>
          <p:grpSpPr>
            <a:xfrm>
              <a:off x="6599332" y="1066800"/>
              <a:ext cx="2553904" cy="1602924"/>
              <a:chOff x="3784841" y="762000"/>
              <a:chExt cx="6123950" cy="375816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2078" y="2115952"/>
                <a:ext cx="3207399" cy="240421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784841" y="762000"/>
                <a:ext cx="6123950" cy="1468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  <a:latin typeface="Georgia" panose="02040502050405020303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Representational artifact</a:t>
                </a:r>
                <a:endParaRPr lang="en-US" sz="1600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1" name="Right Arrow 10"/>
            <p:cNvSpPr/>
            <p:nvPr/>
          </p:nvSpPr>
          <p:spPr bwMode="auto">
            <a:xfrm rot="10344153">
              <a:off x="3170271" y="2157708"/>
              <a:ext cx="3429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 rot="6678746">
              <a:off x="6195620" y="3061421"/>
              <a:ext cx="1245389" cy="2286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0" y="1748135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Of this !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54299" y="3049230"/>
              <a:ext cx="173316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Not of this 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1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an image, this is a representation of …?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11" y="1676400"/>
            <a:ext cx="6828177" cy="4953000"/>
          </a:xfrm>
        </p:spPr>
      </p:pic>
    </p:spTree>
    <p:extLst>
      <p:ext uri="{BB962C8B-B14F-4D97-AF65-F5344CB8AC3E}">
        <p14:creationId xmlns:p14="http://schemas.microsoft.com/office/powerpoint/2010/main" val="6443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‘Ontology’ ???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13851"/>
            <a:ext cx="8686800" cy="48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a representation of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096000" cy="4572000"/>
          </a:xfrm>
        </p:spPr>
      </p:pic>
      <p:grpSp>
        <p:nvGrpSpPr>
          <p:cNvPr id="13" name="Group 12"/>
          <p:cNvGrpSpPr/>
          <p:nvPr/>
        </p:nvGrpSpPr>
        <p:grpSpPr>
          <a:xfrm>
            <a:off x="2057400" y="2373899"/>
            <a:ext cx="3688830" cy="2121901"/>
            <a:chOff x="2057400" y="2373899"/>
            <a:chExt cx="3688830" cy="212190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209800" y="2895600"/>
              <a:ext cx="685800" cy="1600200"/>
            </a:xfrm>
            <a:prstGeom prst="roundRect">
              <a:avLst/>
            </a:prstGeom>
            <a:noFill/>
            <a:ln w="57150" cap="flat" cmpd="sng" algn="ctr">
              <a:solidFill>
                <a:srgbClr val="19FF8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7400" y="2373899"/>
              <a:ext cx="3688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9FF81"/>
                  </a:solidFill>
                </a:rPr>
                <a:t>o</a:t>
              </a:r>
              <a:r>
                <a:rPr lang="en-US" dirty="0" smtClean="0">
                  <a:solidFill>
                    <a:srgbClr val="19FF81"/>
                  </a:solidFill>
                </a:rPr>
                <a:t>f the Brussels </a:t>
              </a:r>
              <a:r>
                <a:rPr lang="en-US" dirty="0" err="1" smtClean="0">
                  <a:solidFill>
                    <a:srgbClr val="19FF81"/>
                  </a:solidFill>
                </a:rPr>
                <a:t>Manneke</a:t>
              </a:r>
              <a:r>
                <a:rPr lang="en-US" dirty="0" smtClean="0">
                  <a:solidFill>
                    <a:srgbClr val="19FF81"/>
                  </a:solidFill>
                </a:rPr>
                <a:t> </a:t>
              </a:r>
              <a:r>
                <a:rPr lang="en-US" dirty="0" err="1" smtClean="0">
                  <a:solidFill>
                    <a:srgbClr val="19FF81"/>
                  </a:solidFill>
                </a:rPr>
                <a:t>Pis</a:t>
              </a:r>
              <a:endParaRPr lang="en-US" dirty="0">
                <a:solidFill>
                  <a:srgbClr val="19FF8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9000" y="4110335"/>
            <a:ext cx="3276600" cy="1452265"/>
            <a:chOff x="3429000" y="4110335"/>
            <a:chExt cx="3276600" cy="1452265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429000" y="4572000"/>
              <a:ext cx="3276600" cy="990600"/>
            </a:xfrm>
            <a:prstGeom prst="roundRect">
              <a:avLst/>
            </a:prstGeom>
            <a:noFill/>
            <a:ln w="57150" cap="flat" cmpd="sng" algn="ctr">
              <a:solidFill>
                <a:srgbClr val="19FF8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18345" y="4110335"/>
              <a:ext cx="18325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9FF81"/>
                  </a:solidFill>
                </a:rPr>
                <a:t>o</a:t>
              </a:r>
              <a:r>
                <a:rPr lang="en-US" dirty="0" smtClean="0">
                  <a:solidFill>
                    <a:srgbClr val="19FF81"/>
                  </a:solidFill>
                </a:rPr>
                <a:t>f Manhattan</a:t>
              </a:r>
              <a:endParaRPr lang="en-US" dirty="0">
                <a:solidFill>
                  <a:srgbClr val="19FF8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3844" y="2035464"/>
            <a:ext cx="5487556" cy="4804100"/>
            <a:chOff x="1903844" y="2035464"/>
            <a:chExt cx="5487556" cy="48041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903844" y="2035464"/>
              <a:ext cx="5258955" cy="3755736"/>
            </a:xfrm>
            <a:prstGeom prst="roundRect">
              <a:avLst/>
            </a:prstGeom>
            <a:noFill/>
            <a:ln w="57150" cap="flat" cmpd="sng" algn="ctr">
              <a:solidFill>
                <a:srgbClr val="19FF8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4250" y="5777307"/>
              <a:ext cx="3867150" cy="1062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5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Big Picture 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011" r="4861" b="8989"/>
          <a:stretch>
            <a:fillRect/>
          </a:stretch>
        </p:blipFill>
        <p:spPr bwMode="auto">
          <a:xfrm>
            <a:off x="165100" y="1524000"/>
            <a:ext cx="8813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AutoShape 5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Representations in the</a:t>
            </a:r>
            <a:br>
              <a:rPr lang="en-US" altLang="en-US" sz="3000" dirty="0" smtClean="0"/>
            </a:br>
            <a:r>
              <a:rPr lang="en-US" altLang="en-US" sz="3000" dirty="0" smtClean="0"/>
              <a:t>Ontology </a:t>
            </a:r>
            <a:r>
              <a:rPr lang="en-US" altLang="en-US" sz="3000" dirty="0" smtClean="0"/>
              <a:t>for General Medical Science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1200" b="0" dirty="0" err="1">
                <a:solidFill>
                  <a:schemeClr val="bg1"/>
                </a:solidFill>
              </a:rPr>
              <a:t>Scheuermann</a:t>
            </a:r>
            <a:r>
              <a:rPr lang="en-US" altLang="en-US" sz="1200" b="0" dirty="0">
                <a:solidFill>
                  <a:schemeClr val="bg1"/>
                </a:solidFill>
              </a:rPr>
              <a:t> R, Ceusters W, Smith B. Toward an Ontological Treatment of Disease and Diagnosis. </a:t>
            </a:r>
            <a:r>
              <a:rPr lang="en-US" altLang="en-US" sz="1200" b="0" dirty="0">
                <a:solidFill>
                  <a:schemeClr val="bg1"/>
                </a:solidFill>
                <a:hlinkClick r:id="rId4"/>
              </a:rPr>
              <a:t>2009 AMIA Summit on Translational Bioinformatics</a:t>
            </a:r>
            <a:r>
              <a:rPr lang="en-US" altLang="en-US" sz="1200" b="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altLang="en-US" sz="1200" b="0" dirty="0" err="1">
                <a:solidFill>
                  <a:schemeClr val="bg1"/>
                </a:solidFill>
              </a:rPr>
              <a:t>Omnipress</a:t>
            </a:r>
            <a:r>
              <a:rPr lang="en-US" altLang="en-US" sz="1200" b="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8758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‘</a:t>
            </a:r>
            <a:r>
              <a:rPr lang="en-US" altLang="en-US" i="1" dirty="0" smtClean="0"/>
              <a:t>Ontology</a:t>
            </a:r>
            <a:r>
              <a:rPr lang="en-US" altLang="en-US" dirty="0" smtClean="0"/>
              <a:t>’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dirty="0" smtClean="0">
                <a:solidFill>
                  <a:srgbClr val="FFFF00"/>
                </a:solidFill>
              </a:rPr>
              <a:t>Ontology</a:t>
            </a:r>
            <a:r>
              <a:rPr lang="en-US" altLang="en-US" sz="2400" dirty="0" smtClean="0"/>
              <a:t> </a:t>
            </a:r>
            <a:r>
              <a:rPr lang="en-US" altLang="en-US" sz="1600" dirty="0" smtClean="0"/>
              <a:t>(no plural)</a:t>
            </a:r>
            <a:r>
              <a:rPr lang="en-US" altLang="en-US" sz="2400" dirty="0" smtClean="0"/>
              <a:t> </a:t>
            </a:r>
            <a:r>
              <a:rPr lang="en-US" altLang="en-US" sz="2000" dirty="0" smtClean="0"/>
              <a:t>is the study of what entities exist and how they relate to each other;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 computer science: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i="1" u="sng" dirty="0" smtClean="0">
                <a:solidFill>
                  <a:schemeClr val="accent1"/>
                </a:solidFill>
              </a:rPr>
              <a:t>An ontology</a:t>
            </a:r>
            <a:r>
              <a:rPr lang="en-US" altLang="en-US" sz="2400" dirty="0" smtClean="0"/>
              <a:t> </a:t>
            </a:r>
            <a:r>
              <a:rPr lang="en-US" altLang="en-US" sz="1600" dirty="0" smtClean="0"/>
              <a:t>(plural: </a:t>
            </a:r>
            <a:r>
              <a:rPr lang="en-US" altLang="en-US" sz="1600" i="1" dirty="0" smtClean="0"/>
              <a:t>ontologies</a:t>
            </a:r>
            <a:r>
              <a:rPr lang="en-US" altLang="en-US" sz="1600" dirty="0" smtClean="0"/>
              <a:t>)</a:t>
            </a:r>
            <a:r>
              <a:rPr lang="en-US" altLang="en-US" sz="2400" dirty="0" smtClean="0"/>
              <a:t> </a:t>
            </a:r>
            <a:r>
              <a:rPr lang="en-US" altLang="en-US" sz="2000" dirty="0" smtClean="0"/>
              <a:t>is a logically consistent, shared and agreed upon 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conceptualization</a:t>
            </a:r>
            <a:r>
              <a:rPr lang="en-US" altLang="en-US" sz="2000" dirty="0" smtClean="0"/>
              <a:t> of a domain;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 our department: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i="1" u="sng" dirty="0"/>
              <a:t>An ontology</a:t>
            </a:r>
            <a:r>
              <a:rPr lang="en-US" altLang="en-US" dirty="0"/>
              <a:t> </a:t>
            </a:r>
            <a:r>
              <a:rPr lang="en-US" altLang="en-US" sz="1600" dirty="0"/>
              <a:t>(plural: </a:t>
            </a:r>
            <a:r>
              <a:rPr lang="en-US" altLang="en-US" sz="1600" i="1" dirty="0"/>
              <a:t>ontologies</a:t>
            </a:r>
            <a:r>
              <a:rPr lang="en-US" altLang="en-US" sz="1600" dirty="0"/>
              <a:t>)</a:t>
            </a:r>
            <a:r>
              <a:rPr lang="en-US" altLang="en-US" dirty="0"/>
              <a:t> </a:t>
            </a:r>
            <a:r>
              <a:rPr lang="en-US" altLang="en-US" sz="2000" dirty="0" smtClean="0"/>
              <a:t>is </a:t>
            </a:r>
            <a:r>
              <a:rPr lang="en-US" altLang="en-US" sz="2000" dirty="0"/>
              <a:t>a representational </a:t>
            </a:r>
            <a:r>
              <a:rPr lang="en-US" altLang="en-US" sz="2000" dirty="0" smtClean="0"/>
              <a:t>artifact, comprising </a:t>
            </a:r>
            <a:r>
              <a:rPr lang="en-US" altLang="en-US" sz="2000" dirty="0"/>
              <a:t>a taxonomy as proper part, </a:t>
            </a:r>
            <a:r>
              <a:rPr lang="en-US" altLang="en-US" sz="2000" dirty="0" smtClean="0"/>
              <a:t>whose representational </a:t>
            </a:r>
            <a:r>
              <a:rPr lang="en-US" altLang="en-US" sz="2000" dirty="0"/>
              <a:t>units are intended to designate </a:t>
            </a:r>
            <a:r>
              <a:rPr lang="en-US" altLang="en-US" sz="2000" dirty="0" smtClean="0"/>
              <a:t>some combination </a:t>
            </a:r>
            <a:r>
              <a:rPr lang="en-US" altLang="en-US" sz="2000" dirty="0"/>
              <a:t>of universals, defined classes, </a:t>
            </a:r>
            <a:r>
              <a:rPr lang="en-US" altLang="en-US" sz="2000" dirty="0" smtClean="0"/>
              <a:t>and certain </a:t>
            </a:r>
            <a:r>
              <a:rPr lang="en-US" altLang="en-US" sz="2000" dirty="0"/>
              <a:t>relations between </a:t>
            </a:r>
            <a:r>
              <a:rPr lang="en-US" altLang="en-US" sz="2000" dirty="0" smtClean="0"/>
              <a:t>them that together constitute some portion of reality.</a:t>
            </a:r>
            <a:endParaRPr lang="en-US" alt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969524" y="4833079"/>
            <a:ext cx="1907895" cy="461665"/>
            <a:chOff x="951052" y="5716229"/>
            <a:chExt cx="1907895" cy="461665"/>
          </a:xfrm>
        </p:grpSpPr>
        <p:sp>
          <p:nvSpPr>
            <p:cNvPr id="2" name="Rectangle 1"/>
            <p:cNvSpPr/>
            <p:nvPr/>
          </p:nvSpPr>
          <p:spPr bwMode="auto">
            <a:xfrm>
              <a:off x="990600" y="5770416"/>
              <a:ext cx="1828800" cy="353292"/>
            </a:xfrm>
            <a:prstGeom prst="rect">
              <a:avLst/>
            </a:prstGeom>
            <a:gradFill flip="none" rotWithShape="1">
              <a:gsLst>
                <a:gs pos="19000">
                  <a:srgbClr val="FFFF00"/>
                </a:gs>
                <a:gs pos="53000">
                  <a:srgbClr val="92D050"/>
                </a:gs>
                <a:gs pos="86000">
                  <a:schemeClr val="accent1">
                    <a:lumMod val="45000"/>
                    <a:lumOff val="55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51052" y="5716229"/>
              <a:ext cx="1907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rebuchet MS" panose="020B0603020202020204" pitchFamily="34" charset="0"/>
                </a:rPr>
                <a:t>An ontology</a:t>
              </a:r>
              <a:endParaRPr lang="en-US" b="1" i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 bwMode="auto">
          <a:xfrm>
            <a:off x="2504353" y="5267036"/>
            <a:ext cx="1229448" cy="326814"/>
          </a:xfrm>
          <a:prstGeom prst="roundRect">
            <a:avLst/>
          </a:prstGeom>
          <a:noFill/>
          <a:ln w="57150" cap="flat" cmpd="sng" algn="ctr">
            <a:solidFill>
              <a:srgbClr val="19FF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taxonomy looks </a:t>
            </a:r>
            <a:r>
              <a:rPr lang="en-US" dirty="0" smtClean="0"/>
              <a:t>like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" y="1600200"/>
            <a:ext cx="7684008" cy="4495800"/>
          </a:xfrm>
        </p:spPr>
      </p:pic>
      <p:sp>
        <p:nvSpPr>
          <p:cNvPr id="5" name="Rectangle 4"/>
          <p:cNvSpPr/>
          <p:nvPr/>
        </p:nvSpPr>
        <p:spPr>
          <a:xfrm>
            <a:off x="1489364" y="6477000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http://www.frontiersin.org/files/Articles/26297/fgene-03-00197-r2/image_m/fgene-03-00197-g002.jpg</a:t>
            </a:r>
          </a:p>
        </p:txBody>
      </p:sp>
    </p:spTree>
    <p:extLst>
      <p:ext uri="{BB962C8B-B14F-4D97-AF65-F5344CB8AC3E}">
        <p14:creationId xmlns:p14="http://schemas.microsoft.com/office/powerpoint/2010/main" val="25877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762000"/>
          </a:xfrm>
        </p:spPr>
        <p:txBody>
          <a:bodyPr/>
          <a:lstStyle/>
          <a:p>
            <a:r>
              <a:rPr lang="en-US" sz="2400" dirty="0" smtClean="0"/>
              <a:t>… which explains (roughly) the Google image collection when searching for ‘ontology’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0180"/>
            <a:ext cx="9144000" cy="52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research in our</a:t>
            </a:r>
            <a:br>
              <a:rPr lang="en-US" dirty="0" smtClean="0"/>
            </a:br>
            <a:r>
              <a:rPr lang="en-US" dirty="0" smtClean="0"/>
              <a:t>Division of Biomedical Informatics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343400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How can ontologies be designed in such a way that: </a:t>
            </a:r>
          </a:p>
          <a:p>
            <a:pPr marL="969963" indent="-452438">
              <a:buFont typeface="+mj-lt"/>
              <a:buAutoNum type="alphaLcParenR"/>
            </a:pPr>
            <a:r>
              <a:rPr lang="en-US" dirty="0" smtClean="0"/>
              <a:t>they are faithful presentations of reality, and that</a:t>
            </a:r>
          </a:p>
          <a:p>
            <a:pPr marL="969963" indent="-452438">
              <a:buFont typeface="+mj-lt"/>
              <a:buAutoNum type="alphaLcParenR"/>
            </a:pPr>
            <a:r>
              <a:rPr lang="en-US" dirty="0" smtClean="0"/>
              <a:t>changes introduced in updates reflect faithfully corresponding changes in reality?</a:t>
            </a:r>
          </a:p>
          <a:p>
            <a:pPr marL="969963" indent="-452438">
              <a:buFont typeface="+mj-lt"/>
              <a:buAutoNum type="alphaLcParenR"/>
            </a:pPr>
            <a:endParaRPr lang="en-US" dirty="0" smtClean="0"/>
          </a:p>
          <a:p>
            <a:pPr marL="457200" indent="-457200">
              <a:buFont typeface="+mj-lt"/>
              <a:buAutoNum type="arabicParenR" startAt="2"/>
            </a:pPr>
            <a:r>
              <a:rPr lang="en-US" dirty="0" smtClean="0"/>
              <a:t>What are the requirements for formalisms able to concretize ontologies satisfying (1a) and (1b) to allow users thereof acquiring a faithful representation of the changes in reality by merely looking at the changes in the ontology?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24200"/>
            <a:ext cx="3619786" cy="2228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08670" y="2667000"/>
            <a:ext cx="39019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en-US" dirty="0" smtClean="0">
                <a:solidFill>
                  <a:schemeClr val="bg1"/>
                </a:solidFill>
              </a:rPr>
              <a:t>am standing here talking,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here is a brownish rectangle projected on the screen,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rectangle pictures what people would take for an open window,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‘window’ is projected over an image of the </a:t>
            </a:r>
            <a:r>
              <a:rPr lang="en-US" dirty="0" err="1" smtClean="0">
                <a:solidFill>
                  <a:schemeClr val="bg1"/>
                </a:solidFill>
              </a:rPr>
              <a:t>Palais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l’Ile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2895599"/>
            <a:ext cx="4823257" cy="27432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dirty="0" smtClean="0"/>
              <a:t>On the objectivity of reality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22756" y="1565702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 there really somebody in the room here who claims that it is not the case that:</a:t>
            </a:r>
          </a:p>
        </p:txBody>
      </p:sp>
    </p:spTree>
    <p:extLst>
      <p:ext uri="{BB962C8B-B14F-4D97-AF65-F5344CB8AC3E}">
        <p14:creationId xmlns:p14="http://schemas.microsoft.com/office/powerpoint/2010/main" val="4930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 ontology claims: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71800"/>
            <a:ext cx="3886200" cy="356158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407" y="3124200"/>
            <a:ext cx="3619786" cy="2228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24200"/>
            <a:ext cx="3619786" cy="2228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1652803"/>
            <a:ext cx="773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There is one objective reality and an ontology should be a faithful representation of the part of that reality that it covers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2858" y="5832333"/>
            <a:ext cx="4186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Smith B, Ceusters W. Ontological Realism as a Methodology for Coordinated Evolution of Scientific Ontologies. Applied Ontology, 2010;5(3-4):139-188.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2895599"/>
            <a:ext cx="4823257" cy="2743201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 bwMode="auto">
          <a:xfrm>
            <a:off x="3929340" y="4191000"/>
            <a:ext cx="1404660" cy="3810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33400" y="1652803"/>
            <a:ext cx="8248793" cy="86179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6" y="3138444"/>
            <a:ext cx="3786053" cy="24129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 ontology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71800"/>
            <a:ext cx="3886200" cy="3561589"/>
          </a:xfrm>
        </p:spPr>
      </p:pic>
      <p:sp>
        <p:nvSpPr>
          <p:cNvPr id="13" name="TextBox 12"/>
          <p:cNvSpPr txBox="1"/>
          <p:nvPr/>
        </p:nvSpPr>
        <p:spPr>
          <a:xfrm>
            <a:off x="838200" y="1652803"/>
            <a:ext cx="773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There is one objective reality and an ontology should be a faithful representation of the part of that reality that it covers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2858" y="5832333"/>
            <a:ext cx="4186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Smith B, Ceusters W. Ontological Realism as a Methodology for Coordinated Evolution of Scientific Ontologies. Applied Ontology, 2010;5(3-4):139-188.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3" y="3011416"/>
            <a:ext cx="3952517" cy="266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7" y="3045690"/>
            <a:ext cx="3786053" cy="185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6" y="3063147"/>
            <a:ext cx="3786053" cy="25169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130" y="3138444"/>
            <a:ext cx="3548340" cy="23282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36" y="3124200"/>
            <a:ext cx="3548340" cy="232822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929340" y="3375814"/>
            <a:ext cx="1404660" cy="1196186"/>
            <a:chOff x="3929340" y="3375814"/>
            <a:chExt cx="1404660" cy="1196186"/>
          </a:xfrm>
        </p:grpSpPr>
        <p:sp>
          <p:nvSpPr>
            <p:cNvPr id="7" name="Left-Right Arrow 6"/>
            <p:cNvSpPr/>
            <p:nvPr/>
          </p:nvSpPr>
          <p:spPr bwMode="auto">
            <a:xfrm>
              <a:off x="3929340" y="4191000"/>
              <a:ext cx="1404660" cy="3810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85015" y="3375814"/>
              <a:ext cx="304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chemeClr val="accent5">
                      <a:lumMod val="75000"/>
                    </a:schemeClr>
                  </a:solidFill>
                </a:rPr>
                <a:t>?</a:t>
              </a:r>
              <a:endParaRPr lang="en-US" sz="6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86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realism-based ontology in healthcare: an old vision.</a:t>
            </a:r>
            <a:endParaRPr lang="en-US" dirty="0" smtClean="0"/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3905250" y="4876800"/>
            <a:ext cx="5010150" cy="1752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2000" dirty="0" smtClean="0"/>
              <a:t>Everything collected wherever, whenever and about whomever which is relevant to a medical problem in whomever, whenever and wherever, should be accessible without loss of relevant detail.</a:t>
            </a:r>
          </a:p>
        </p:txBody>
      </p:sp>
      <p:pic>
        <p:nvPicPr>
          <p:cNvPr id="11268" name="Picture 2" descr="http://www.labos.upmc.fr/center-meg/materiel/hospital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2057400"/>
            <a:ext cx="49339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img212.imageshack.us/img212/73/roswellparkcancerinstitd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05740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4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57200" y="609600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66800" y="715820"/>
            <a:ext cx="152400" cy="76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378" y="48729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Ontology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0" y="1143000"/>
            <a:ext cx="8915400" cy="381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realism-based ontology in healthcare: an old vision.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3905250" y="4876800"/>
            <a:ext cx="5010150" cy="1752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2000" dirty="0" smtClean="0"/>
              <a:t>Everything collected wherever, whenever and about whomever which is </a:t>
            </a:r>
            <a:r>
              <a:rPr lang="en-US" sz="2000" dirty="0" smtClean="0">
                <a:solidFill>
                  <a:srgbClr val="FFC000"/>
                </a:solidFill>
              </a:rPr>
              <a:t>relevant</a:t>
            </a:r>
            <a:r>
              <a:rPr lang="en-US" sz="2000" dirty="0" smtClean="0"/>
              <a:t> to a medical problem in whomever, whenever and wherever, should be accessible without loss of </a:t>
            </a:r>
            <a:r>
              <a:rPr lang="en-US" sz="2000" dirty="0" smtClean="0">
                <a:solidFill>
                  <a:srgbClr val="FFC000"/>
                </a:solidFill>
              </a:rPr>
              <a:t>relevant</a:t>
            </a:r>
            <a:r>
              <a:rPr lang="en-US" sz="2000" dirty="0" smtClean="0"/>
              <a:t> detail.</a:t>
            </a:r>
          </a:p>
        </p:txBody>
      </p:sp>
      <p:pic>
        <p:nvPicPr>
          <p:cNvPr id="11268" name="Picture 2" descr="http://www.labos.upmc.fr/center-meg/materiel/hospital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2057400"/>
            <a:ext cx="49339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img212.imageshack.us/img212/73/roswellparkcancerinstitd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05740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7391400" y="5105400"/>
            <a:ext cx="1295400" cy="609600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58000" y="6019800"/>
            <a:ext cx="1295400" cy="609600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1524000" y="2286000"/>
            <a:ext cx="5257800" cy="4205288"/>
            <a:chOff x="2299" y="1604"/>
            <a:chExt cx="1428" cy="2649"/>
          </a:xfrm>
        </p:grpSpPr>
        <p:pic>
          <p:nvPicPr>
            <p:cNvPr id="18" name="Picture 9" descr="colossus_supercomput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38" y="3152"/>
              <a:ext cx="877" cy="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2299" y="1725"/>
              <a:ext cx="339" cy="1168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>
              <a:off x="3630" y="2668"/>
              <a:ext cx="97" cy="225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>
              <a:off x="3243" y="1604"/>
              <a:ext cx="193" cy="1289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2638" y="2893"/>
              <a:ext cx="194" cy="67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H="1">
              <a:off x="3170" y="2893"/>
              <a:ext cx="73" cy="525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3315" y="2893"/>
              <a:ext cx="309" cy="67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2668" y="3295"/>
              <a:ext cx="768" cy="857"/>
              <a:chOff x="3847" y="3252"/>
              <a:chExt cx="1428" cy="922"/>
            </a:xfrm>
          </p:grpSpPr>
          <p:grpSp>
            <p:nvGrpSpPr>
              <p:cNvPr id="26" name="Group 17"/>
              <p:cNvGrpSpPr>
                <a:grpSpLocks/>
              </p:cNvGrpSpPr>
              <p:nvPr/>
            </p:nvGrpSpPr>
            <p:grpSpPr bwMode="auto">
              <a:xfrm>
                <a:off x="4678" y="3395"/>
                <a:ext cx="464" cy="406"/>
                <a:chOff x="2745" y="3092"/>
                <a:chExt cx="464" cy="406"/>
              </a:xfrm>
            </p:grpSpPr>
            <p:sp>
              <p:nvSpPr>
                <p:cNvPr id="443" name="AutoShape 1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" name="AutoShape 1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" name="AutoShape 2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" name="AutoShape 2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AutoShape 2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" name="AutoShape 2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AutoShape 2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0" name="AutoShape 25"/>
                <p:cNvCxnSpPr>
                  <a:cxnSpLocks noChangeShapeType="1"/>
                  <a:stCxn id="444" idx="2"/>
                  <a:endCxn id="4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" name="AutoShape 26"/>
                <p:cNvCxnSpPr>
                  <a:cxnSpLocks noChangeShapeType="1"/>
                  <a:stCxn id="449" idx="2"/>
                  <a:endCxn id="4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" name="AutoShape 27"/>
                <p:cNvCxnSpPr>
                  <a:cxnSpLocks noChangeShapeType="1"/>
                  <a:stCxn id="447" idx="0"/>
                  <a:endCxn id="4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" name="AutoShape 28"/>
                <p:cNvCxnSpPr>
                  <a:cxnSpLocks noChangeShapeType="1"/>
                  <a:stCxn id="445" idx="0"/>
                  <a:endCxn id="4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" name="AutoShape 29"/>
                <p:cNvCxnSpPr>
                  <a:cxnSpLocks noChangeShapeType="1"/>
                  <a:stCxn id="447" idx="0"/>
                  <a:endCxn id="4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5" name="AutoShape 30"/>
                <p:cNvCxnSpPr>
                  <a:cxnSpLocks noChangeShapeType="1"/>
                  <a:stCxn id="448" idx="0"/>
                  <a:endCxn id="4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6" name="AutoShape 3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AutoShape 3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AutoShape 3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" name="AutoShape 3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AutoShape 3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AutoShape 3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62" name="AutoShape 37"/>
                <p:cNvCxnSpPr>
                  <a:cxnSpLocks noChangeShapeType="1"/>
                  <a:stCxn id="456" idx="2"/>
                  <a:endCxn id="4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3" name="AutoShape 38"/>
                <p:cNvCxnSpPr>
                  <a:cxnSpLocks noChangeShapeType="1"/>
                  <a:stCxn id="461" idx="2"/>
                  <a:endCxn id="4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4" name="AutoShape 39"/>
                <p:cNvCxnSpPr>
                  <a:cxnSpLocks noChangeShapeType="1"/>
                  <a:stCxn id="459" idx="0"/>
                  <a:endCxn id="4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5" name="AutoShape 40"/>
                <p:cNvCxnSpPr>
                  <a:cxnSpLocks noChangeShapeType="1"/>
                  <a:stCxn id="457" idx="0"/>
                  <a:endCxn id="4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6" name="AutoShape 41"/>
                <p:cNvCxnSpPr>
                  <a:cxnSpLocks noChangeShapeType="1"/>
                  <a:stCxn id="459" idx="0"/>
                  <a:endCxn id="4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7" name="AutoShape 42"/>
                <p:cNvCxnSpPr>
                  <a:cxnSpLocks noChangeShapeType="1"/>
                  <a:stCxn id="460" idx="0"/>
                  <a:endCxn id="4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7" name="Group 43"/>
              <p:cNvGrpSpPr>
                <a:grpSpLocks/>
              </p:cNvGrpSpPr>
              <p:nvPr/>
            </p:nvGrpSpPr>
            <p:grpSpPr bwMode="auto">
              <a:xfrm>
                <a:off x="4349" y="3317"/>
                <a:ext cx="464" cy="406"/>
                <a:chOff x="2745" y="3092"/>
                <a:chExt cx="464" cy="406"/>
              </a:xfrm>
            </p:grpSpPr>
            <p:sp>
              <p:nvSpPr>
                <p:cNvPr id="418" name="AutoShape 4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AutoShape 4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AutoShape 4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" name="AutoShape 4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AutoShape 4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" name="AutoShape 4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AutoShape 5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25" name="AutoShape 51"/>
                <p:cNvCxnSpPr>
                  <a:cxnSpLocks noChangeShapeType="1"/>
                  <a:stCxn id="419" idx="2"/>
                  <a:endCxn id="4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6" name="AutoShape 52"/>
                <p:cNvCxnSpPr>
                  <a:cxnSpLocks noChangeShapeType="1"/>
                  <a:stCxn id="424" idx="2"/>
                  <a:endCxn id="4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7" name="AutoShape 53"/>
                <p:cNvCxnSpPr>
                  <a:cxnSpLocks noChangeShapeType="1"/>
                  <a:stCxn id="422" idx="0"/>
                  <a:endCxn id="4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8" name="AutoShape 54"/>
                <p:cNvCxnSpPr>
                  <a:cxnSpLocks noChangeShapeType="1"/>
                  <a:stCxn id="420" idx="0"/>
                  <a:endCxn id="4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9" name="AutoShape 55"/>
                <p:cNvCxnSpPr>
                  <a:cxnSpLocks noChangeShapeType="1"/>
                  <a:stCxn id="422" idx="0"/>
                  <a:endCxn id="4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0" name="AutoShape 56"/>
                <p:cNvCxnSpPr>
                  <a:cxnSpLocks noChangeShapeType="1"/>
                  <a:stCxn id="423" idx="0"/>
                  <a:endCxn id="4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31" name="AutoShape 5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" name="AutoShape 5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AutoShape 5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" name="AutoShape 6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" name="AutoShape 6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AutoShape 6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37" name="AutoShape 63"/>
                <p:cNvCxnSpPr>
                  <a:cxnSpLocks noChangeShapeType="1"/>
                  <a:stCxn id="431" idx="2"/>
                  <a:endCxn id="4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8" name="AutoShape 64"/>
                <p:cNvCxnSpPr>
                  <a:cxnSpLocks noChangeShapeType="1"/>
                  <a:stCxn id="436" idx="2"/>
                  <a:endCxn id="4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9" name="AutoShape 65"/>
                <p:cNvCxnSpPr>
                  <a:cxnSpLocks noChangeShapeType="1"/>
                  <a:stCxn id="434" idx="0"/>
                  <a:endCxn id="4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0" name="AutoShape 66"/>
                <p:cNvCxnSpPr>
                  <a:cxnSpLocks noChangeShapeType="1"/>
                  <a:stCxn id="432" idx="0"/>
                  <a:endCxn id="4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1" name="AutoShape 67"/>
                <p:cNvCxnSpPr>
                  <a:cxnSpLocks noChangeShapeType="1"/>
                  <a:stCxn id="434" idx="0"/>
                  <a:endCxn id="4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2" name="AutoShape 68"/>
                <p:cNvCxnSpPr>
                  <a:cxnSpLocks noChangeShapeType="1"/>
                  <a:stCxn id="435" idx="0"/>
                  <a:endCxn id="4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8" name="Group 69"/>
              <p:cNvGrpSpPr>
                <a:grpSpLocks/>
              </p:cNvGrpSpPr>
              <p:nvPr/>
            </p:nvGrpSpPr>
            <p:grpSpPr bwMode="auto">
              <a:xfrm>
                <a:off x="4446" y="3414"/>
                <a:ext cx="464" cy="387"/>
                <a:chOff x="2745" y="3092"/>
                <a:chExt cx="464" cy="406"/>
              </a:xfrm>
            </p:grpSpPr>
            <p:sp>
              <p:nvSpPr>
                <p:cNvPr id="393" name="AutoShape 7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AutoShape 7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AutoShape 7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AutoShape 7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AutoShape 7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AutoShape 7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AutoShape 7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00" name="AutoShape 77"/>
                <p:cNvCxnSpPr>
                  <a:cxnSpLocks noChangeShapeType="1"/>
                  <a:stCxn id="394" idx="2"/>
                  <a:endCxn id="3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1" name="AutoShape 78"/>
                <p:cNvCxnSpPr>
                  <a:cxnSpLocks noChangeShapeType="1"/>
                  <a:stCxn id="399" idx="2"/>
                  <a:endCxn id="3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2" name="AutoShape 79"/>
                <p:cNvCxnSpPr>
                  <a:cxnSpLocks noChangeShapeType="1"/>
                  <a:stCxn id="397" idx="0"/>
                  <a:endCxn id="3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3" name="AutoShape 80"/>
                <p:cNvCxnSpPr>
                  <a:cxnSpLocks noChangeShapeType="1"/>
                  <a:stCxn id="395" idx="0"/>
                  <a:endCxn id="3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4" name="AutoShape 81"/>
                <p:cNvCxnSpPr>
                  <a:cxnSpLocks noChangeShapeType="1"/>
                  <a:stCxn id="397" idx="0"/>
                  <a:endCxn id="3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5" name="AutoShape 82"/>
                <p:cNvCxnSpPr>
                  <a:cxnSpLocks noChangeShapeType="1"/>
                  <a:stCxn id="398" idx="0"/>
                  <a:endCxn id="3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06" name="AutoShape 8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" name="AutoShape 8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" name="AutoShape 8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" name="AutoShape 8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" name="AutoShape 8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AutoShape 8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12" name="AutoShape 89"/>
                <p:cNvCxnSpPr>
                  <a:cxnSpLocks noChangeShapeType="1"/>
                  <a:stCxn id="406" idx="2"/>
                  <a:endCxn id="4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3" name="AutoShape 90"/>
                <p:cNvCxnSpPr>
                  <a:cxnSpLocks noChangeShapeType="1"/>
                  <a:stCxn id="411" idx="2"/>
                  <a:endCxn id="4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4" name="AutoShape 91"/>
                <p:cNvCxnSpPr>
                  <a:cxnSpLocks noChangeShapeType="1"/>
                  <a:stCxn id="409" idx="0"/>
                  <a:endCxn id="4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5" name="AutoShape 92"/>
                <p:cNvCxnSpPr>
                  <a:cxnSpLocks noChangeShapeType="1"/>
                  <a:stCxn id="407" idx="0"/>
                  <a:endCxn id="4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6" name="AutoShape 93"/>
                <p:cNvCxnSpPr>
                  <a:cxnSpLocks noChangeShapeType="1"/>
                  <a:stCxn id="409" idx="0"/>
                  <a:endCxn id="4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7" name="AutoShape 94"/>
                <p:cNvCxnSpPr>
                  <a:cxnSpLocks noChangeShapeType="1"/>
                  <a:stCxn id="410" idx="0"/>
                  <a:endCxn id="4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9" name="Group 95"/>
              <p:cNvGrpSpPr>
                <a:grpSpLocks/>
              </p:cNvGrpSpPr>
              <p:nvPr/>
            </p:nvGrpSpPr>
            <p:grpSpPr bwMode="auto">
              <a:xfrm>
                <a:off x="4135" y="3545"/>
                <a:ext cx="464" cy="406"/>
                <a:chOff x="2745" y="3092"/>
                <a:chExt cx="464" cy="406"/>
              </a:xfrm>
            </p:grpSpPr>
            <p:sp>
              <p:nvSpPr>
                <p:cNvPr id="368" name="AutoShape 9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" name="AutoShape 9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AutoShape 9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" name="AutoShape 9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" name="AutoShape 10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3" name="AutoShape 10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" name="AutoShape 10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75" name="AutoShape 103"/>
                <p:cNvCxnSpPr>
                  <a:cxnSpLocks noChangeShapeType="1"/>
                  <a:stCxn id="369" idx="2"/>
                  <a:endCxn id="3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6" name="AutoShape 104"/>
                <p:cNvCxnSpPr>
                  <a:cxnSpLocks noChangeShapeType="1"/>
                  <a:stCxn id="374" idx="2"/>
                  <a:endCxn id="3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7" name="AutoShape 105"/>
                <p:cNvCxnSpPr>
                  <a:cxnSpLocks noChangeShapeType="1"/>
                  <a:stCxn id="372" idx="0"/>
                  <a:endCxn id="3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8" name="AutoShape 106"/>
                <p:cNvCxnSpPr>
                  <a:cxnSpLocks noChangeShapeType="1"/>
                  <a:stCxn id="370" idx="0"/>
                  <a:endCxn id="3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9" name="AutoShape 107"/>
                <p:cNvCxnSpPr>
                  <a:cxnSpLocks noChangeShapeType="1"/>
                  <a:stCxn id="372" idx="0"/>
                  <a:endCxn id="3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0" name="AutoShape 108"/>
                <p:cNvCxnSpPr>
                  <a:cxnSpLocks noChangeShapeType="1"/>
                  <a:stCxn id="373" idx="0"/>
                  <a:endCxn id="3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81" name="AutoShape 10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" name="AutoShape 11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" name="AutoShape 11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AutoShape 11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" name="AutoShape 11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AutoShape 11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87" name="AutoShape 115"/>
                <p:cNvCxnSpPr>
                  <a:cxnSpLocks noChangeShapeType="1"/>
                  <a:stCxn id="381" idx="2"/>
                  <a:endCxn id="3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8" name="AutoShape 116"/>
                <p:cNvCxnSpPr>
                  <a:cxnSpLocks noChangeShapeType="1"/>
                  <a:stCxn id="386" idx="2"/>
                  <a:endCxn id="3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9" name="AutoShape 117"/>
                <p:cNvCxnSpPr>
                  <a:cxnSpLocks noChangeShapeType="1"/>
                  <a:stCxn id="384" idx="0"/>
                  <a:endCxn id="3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0" name="AutoShape 118"/>
                <p:cNvCxnSpPr>
                  <a:cxnSpLocks noChangeShapeType="1"/>
                  <a:stCxn id="382" idx="0"/>
                  <a:endCxn id="3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1" name="AutoShape 119"/>
                <p:cNvCxnSpPr>
                  <a:cxnSpLocks noChangeShapeType="1"/>
                  <a:stCxn id="384" idx="0"/>
                  <a:endCxn id="3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2" name="AutoShape 120"/>
                <p:cNvCxnSpPr>
                  <a:cxnSpLocks noChangeShapeType="1"/>
                  <a:stCxn id="385" idx="0"/>
                  <a:endCxn id="3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0" name="Group 121"/>
              <p:cNvGrpSpPr>
                <a:grpSpLocks/>
              </p:cNvGrpSpPr>
              <p:nvPr/>
            </p:nvGrpSpPr>
            <p:grpSpPr bwMode="auto">
              <a:xfrm>
                <a:off x="4403" y="3358"/>
                <a:ext cx="464" cy="406"/>
                <a:chOff x="2745" y="3092"/>
                <a:chExt cx="464" cy="406"/>
              </a:xfrm>
            </p:grpSpPr>
            <p:sp>
              <p:nvSpPr>
                <p:cNvPr id="343" name="AutoShape 12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4" name="AutoShape 12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" name="AutoShape 12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" name="AutoShape 12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7" name="AutoShape 12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AutoShape 12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" name="AutoShape 12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50" name="AutoShape 129"/>
                <p:cNvCxnSpPr>
                  <a:cxnSpLocks noChangeShapeType="1"/>
                  <a:stCxn id="344" idx="2"/>
                  <a:endCxn id="3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1" name="AutoShape 130"/>
                <p:cNvCxnSpPr>
                  <a:cxnSpLocks noChangeShapeType="1"/>
                  <a:stCxn id="349" idx="2"/>
                  <a:endCxn id="3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2" name="AutoShape 131"/>
                <p:cNvCxnSpPr>
                  <a:cxnSpLocks noChangeShapeType="1"/>
                  <a:stCxn id="347" idx="0"/>
                  <a:endCxn id="3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3" name="AutoShape 132"/>
                <p:cNvCxnSpPr>
                  <a:cxnSpLocks noChangeShapeType="1"/>
                  <a:stCxn id="345" idx="0"/>
                  <a:endCxn id="3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4" name="AutoShape 133"/>
                <p:cNvCxnSpPr>
                  <a:cxnSpLocks noChangeShapeType="1"/>
                  <a:stCxn id="347" idx="0"/>
                  <a:endCxn id="3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5" name="AutoShape 134"/>
                <p:cNvCxnSpPr>
                  <a:cxnSpLocks noChangeShapeType="1"/>
                  <a:stCxn id="348" idx="0"/>
                  <a:endCxn id="3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56" name="AutoShape 13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AutoShape 13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" name="AutoShape 13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AutoShape 13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" name="AutoShape 13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AutoShape 14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62" name="AutoShape 141"/>
                <p:cNvCxnSpPr>
                  <a:cxnSpLocks noChangeShapeType="1"/>
                  <a:stCxn id="356" idx="2"/>
                  <a:endCxn id="3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3" name="AutoShape 142"/>
                <p:cNvCxnSpPr>
                  <a:cxnSpLocks noChangeShapeType="1"/>
                  <a:stCxn id="361" idx="2"/>
                  <a:endCxn id="3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4" name="AutoShape 143"/>
                <p:cNvCxnSpPr>
                  <a:cxnSpLocks noChangeShapeType="1"/>
                  <a:stCxn id="359" idx="0"/>
                  <a:endCxn id="3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5" name="AutoShape 144"/>
                <p:cNvCxnSpPr>
                  <a:cxnSpLocks noChangeShapeType="1"/>
                  <a:stCxn id="357" idx="0"/>
                  <a:endCxn id="3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6" name="AutoShape 145"/>
                <p:cNvCxnSpPr>
                  <a:cxnSpLocks noChangeShapeType="1"/>
                  <a:stCxn id="359" idx="0"/>
                  <a:endCxn id="3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7" name="AutoShape 146"/>
                <p:cNvCxnSpPr>
                  <a:cxnSpLocks noChangeShapeType="1"/>
                  <a:stCxn id="360" idx="0"/>
                  <a:endCxn id="3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1" name="Group 147"/>
              <p:cNvGrpSpPr>
                <a:grpSpLocks/>
              </p:cNvGrpSpPr>
              <p:nvPr/>
            </p:nvGrpSpPr>
            <p:grpSpPr bwMode="auto">
              <a:xfrm>
                <a:off x="4714" y="3569"/>
                <a:ext cx="464" cy="406"/>
                <a:chOff x="2745" y="3092"/>
                <a:chExt cx="464" cy="406"/>
              </a:xfrm>
            </p:grpSpPr>
            <p:sp>
              <p:nvSpPr>
                <p:cNvPr id="318" name="AutoShape 14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" name="AutoShape 14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" name="AutoShape 15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AutoShape 15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" name="AutoShape 15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AutoShape 15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" name="AutoShape 15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25" name="AutoShape 155"/>
                <p:cNvCxnSpPr>
                  <a:cxnSpLocks noChangeShapeType="1"/>
                  <a:stCxn id="319" idx="2"/>
                  <a:endCxn id="3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6" name="AutoShape 156"/>
                <p:cNvCxnSpPr>
                  <a:cxnSpLocks noChangeShapeType="1"/>
                  <a:stCxn id="324" idx="2"/>
                  <a:endCxn id="3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7" name="AutoShape 157"/>
                <p:cNvCxnSpPr>
                  <a:cxnSpLocks noChangeShapeType="1"/>
                  <a:stCxn id="322" idx="0"/>
                  <a:endCxn id="3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" name="AutoShape 158"/>
                <p:cNvCxnSpPr>
                  <a:cxnSpLocks noChangeShapeType="1"/>
                  <a:stCxn id="320" idx="0"/>
                  <a:endCxn id="3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9" name="AutoShape 159"/>
                <p:cNvCxnSpPr>
                  <a:cxnSpLocks noChangeShapeType="1"/>
                  <a:stCxn id="322" idx="0"/>
                  <a:endCxn id="3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0" name="AutoShape 160"/>
                <p:cNvCxnSpPr>
                  <a:cxnSpLocks noChangeShapeType="1"/>
                  <a:stCxn id="323" idx="0"/>
                  <a:endCxn id="3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31" name="AutoShape 16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AutoShape 16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AutoShape 16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AutoShape 16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AutoShape 16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" name="AutoShape 16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37" name="AutoShape 167"/>
                <p:cNvCxnSpPr>
                  <a:cxnSpLocks noChangeShapeType="1"/>
                  <a:stCxn id="331" idx="2"/>
                  <a:endCxn id="3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" name="AutoShape 168"/>
                <p:cNvCxnSpPr>
                  <a:cxnSpLocks noChangeShapeType="1"/>
                  <a:stCxn id="336" idx="2"/>
                  <a:endCxn id="3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9" name="AutoShape 169"/>
                <p:cNvCxnSpPr>
                  <a:cxnSpLocks noChangeShapeType="1"/>
                  <a:stCxn id="334" idx="0"/>
                  <a:endCxn id="3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0" name="AutoShape 170"/>
                <p:cNvCxnSpPr>
                  <a:cxnSpLocks noChangeShapeType="1"/>
                  <a:stCxn id="332" idx="0"/>
                  <a:endCxn id="3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1" name="AutoShape 171"/>
                <p:cNvCxnSpPr>
                  <a:cxnSpLocks noChangeShapeType="1"/>
                  <a:stCxn id="334" idx="0"/>
                  <a:endCxn id="3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2" name="AutoShape 172"/>
                <p:cNvCxnSpPr>
                  <a:cxnSpLocks noChangeShapeType="1"/>
                  <a:stCxn id="335" idx="0"/>
                  <a:endCxn id="3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2" name="Group 173"/>
              <p:cNvGrpSpPr>
                <a:grpSpLocks/>
              </p:cNvGrpSpPr>
              <p:nvPr/>
            </p:nvGrpSpPr>
            <p:grpSpPr bwMode="auto">
              <a:xfrm>
                <a:off x="4343" y="3746"/>
                <a:ext cx="464" cy="406"/>
                <a:chOff x="2745" y="3092"/>
                <a:chExt cx="464" cy="406"/>
              </a:xfrm>
            </p:grpSpPr>
            <p:sp>
              <p:nvSpPr>
                <p:cNvPr id="293" name="AutoShape 17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AutoShape 17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AutoShape 17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7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" name="AutoShape 17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7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" name="AutoShape 18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00" name="AutoShape 181"/>
                <p:cNvCxnSpPr>
                  <a:cxnSpLocks noChangeShapeType="1"/>
                  <a:stCxn id="294" idx="2"/>
                  <a:endCxn id="2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" name="AutoShape 182"/>
                <p:cNvCxnSpPr>
                  <a:cxnSpLocks noChangeShapeType="1"/>
                  <a:stCxn id="299" idx="2"/>
                  <a:endCxn id="2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" name="AutoShape 183"/>
                <p:cNvCxnSpPr>
                  <a:cxnSpLocks noChangeShapeType="1"/>
                  <a:stCxn id="297" idx="0"/>
                  <a:endCxn id="2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3" name="AutoShape 184"/>
                <p:cNvCxnSpPr>
                  <a:cxnSpLocks noChangeShapeType="1"/>
                  <a:stCxn id="295" idx="0"/>
                  <a:endCxn id="2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4" name="AutoShape 185"/>
                <p:cNvCxnSpPr>
                  <a:cxnSpLocks noChangeShapeType="1"/>
                  <a:stCxn id="297" idx="0"/>
                  <a:endCxn id="2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5" name="AutoShape 186"/>
                <p:cNvCxnSpPr>
                  <a:cxnSpLocks noChangeShapeType="1"/>
                  <a:stCxn id="298" idx="0"/>
                  <a:endCxn id="2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06" name="AutoShape 18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AutoShape 18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" name="AutoShape 18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" name="AutoShape 19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AutoShape 19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AutoShape 19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12" name="AutoShape 193"/>
                <p:cNvCxnSpPr>
                  <a:cxnSpLocks noChangeShapeType="1"/>
                  <a:stCxn id="306" idx="2"/>
                  <a:endCxn id="3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3" name="AutoShape 194"/>
                <p:cNvCxnSpPr>
                  <a:cxnSpLocks noChangeShapeType="1"/>
                  <a:stCxn id="311" idx="2"/>
                  <a:endCxn id="3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4" name="AutoShape 195"/>
                <p:cNvCxnSpPr>
                  <a:cxnSpLocks noChangeShapeType="1"/>
                  <a:stCxn id="309" idx="0"/>
                  <a:endCxn id="3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5" name="AutoShape 196"/>
                <p:cNvCxnSpPr>
                  <a:cxnSpLocks noChangeShapeType="1"/>
                  <a:stCxn id="307" idx="0"/>
                  <a:endCxn id="3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6" name="AutoShape 197"/>
                <p:cNvCxnSpPr>
                  <a:cxnSpLocks noChangeShapeType="1"/>
                  <a:stCxn id="309" idx="0"/>
                  <a:endCxn id="3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7" name="AutoShape 198"/>
                <p:cNvCxnSpPr>
                  <a:cxnSpLocks noChangeShapeType="1"/>
                  <a:stCxn id="310" idx="0"/>
                  <a:endCxn id="3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3" name="Group 199"/>
              <p:cNvGrpSpPr>
                <a:grpSpLocks/>
              </p:cNvGrpSpPr>
              <p:nvPr/>
            </p:nvGrpSpPr>
            <p:grpSpPr bwMode="auto">
              <a:xfrm>
                <a:off x="4775" y="3492"/>
                <a:ext cx="464" cy="406"/>
                <a:chOff x="2745" y="3092"/>
                <a:chExt cx="464" cy="406"/>
              </a:xfrm>
            </p:grpSpPr>
            <p:sp>
              <p:nvSpPr>
                <p:cNvPr id="268" name="AutoShape 20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AutoShape 20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AutoShape 20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AutoShape 20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AutoShape 20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AutoShape 20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75" name="AutoShape 207"/>
                <p:cNvCxnSpPr>
                  <a:cxnSpLocks noChangeShapeType="1"/>
                  <a:stCxn id="269" idx="2"/>
                  <a:endCxn id="2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" name="AutoShape 208"/>
                <p:cNvCxnSpPr>
                  <a:cxnSpLocks noChangeShapeType="1"/>
                  <a:stCxn id="274" idx="2"/>
                  <a:endCxn id="2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" name="AutoShape 209"/>
                <p:cNvCxnSpPr>
                  <a:cxnSpLocks noChangeShapeType="1"/>
                  <a:stCxn id="272" idx="0"/>
                  <a:endCxn id="2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8" name="AutoShape 210"/>
                <p:cNvCxnSpPr>
                  <a:cxnSpLocks noChangeShapeType="1"/>
                  <a:stCxn id="270" idx="0"/>
                  <a:endCxn id="2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9" name="AutoShape 211"/>
                <p:cNvCxnSpPr>
                  <a:cxnSpLocks noChangeShapeType="1"/>
                  <a:stCxn id="272" idx="0"/>
                  <a:endCxn id="2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0" name="AutoShape 212"/>
                <p:cNvCxnSpPr>
                  <a:cxnSpLocks noChangeShapeType="1"/>
                  <a:stCxn id="273" idx="0"/>
                  <a:endCxn id="2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81" name="AutoShape 21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AutoShape 21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3" name="AutoShape 21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AutoShape 21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AutoShape 21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" name="AutoShape 21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87" name="AutoShape 219"/>
                <p:cNvCxnSpPr>
                  <a:cxnSpLocks noChangeShapeType="1"/>
                  <a:stCxn id="281" idx="2"/>
                  <a:endCxn id="2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8" name="AutoShape 220"/>
                <p:cNvCxnSpPr>
                  <a:cxnSpLocks noChangeShapeType="1"/>
                  <a:stCxn id="286" idx="2"/>
                  <a:endCxn id="2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9" name="AutoShape 221"/>
                <p:cNvCxnSpPr>
                  <a:cxnSpLocks noChangeShapeType="1"/>
                  <a:stCxn id="284" idx="0"/>
                  <a:endCxn id="2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0" name="AutoShape 222"/>
                <p:cNvCxnSpPr>
                  <a:cxnSpLocks noChangeShapeType="1"/>
                  <a:stCxn id="282" idx="0"/>
                  <a:endCxn id="2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1" name="AutoShape 223"/>
                <p:cNvCxnSpPr>
                  <a:cxnSpLocks noChangeShapeType="1"/>
                  <a:stCxn id="284" idx="0"/>
                  <a:endCxn id="2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" name="AutoShape 224"/>
                <p:cNvCxnSpPr>
                  <a:cxnSpLocks noChangeShapeType="1"/>
                  <a:stCxn id="285" idx="0"/>
                  <a:endCxn id="2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4" name="Group 225"/>
              <p:cNvGrpSpPr>
                <a:grpSpLocks/>
              </p:cNvGrpSpPr>
              <p:nvPr/>
            </p:nvGrpSpPr>
            <p:grpSpPr bwMode="auto">
              <a:xfrm>
                <a:off x="4446" y="3414"/>
                <a:ext cx="464" cy="406"/>
                <a:chOff x="2745" y="3092"/>
                <a:chExt cx="464" cy="406"/>
              </a:xfrm>
            </p:grpSpPr>
            <p:sp>
              <p:nvSpPr>
                <p:cNvPr id="243" name="AutoShape 22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AutoShape 22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AutoShape 22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AutoShape 22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AutoShape 23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AutoShape 23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AutoShape 23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50" name="AutoShape 233"/>
                <p:cNvCxnSpPr>
                  <a:cxnSpLocks noChangeShapeType="1"/>
                  <a:stCxn id="244" idx="2"/>
                  <a:endCxn id="2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1" name="AutoShape 234"/>
                <p:cNvCxnSpPr>
                  <a:cxnSpLocks noChangeShapeType="1"/>
                  <a:stCxn id="249" idx="2"/>
                  <a:endCxn id="2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2" name="AutoShape 235"/>
                <p:cNvCxnSpPr>
                  <a:cxnSpLocks noChangeShapeType="1"/>
                  <a:stCxn id="247" idx="0"/>
                  <a:endCxn id="2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3" name="AutoShape 236"/>
                <p:cNvCxnSpPr>
                  <a:cxnSpLocks noChangeShapeType="1"/>
                  <a:stCxn id="245" idx="0"/>
                  <a:endCxn id="2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4" name="AutoShape 237"/>
                <p:cNvCxnSpPr>
                  <a:cxnSpLocks noChangeShapeType="1"/>
                  <a:stCxn id="247" idx="0"/>
                  <a:endCxn id="2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5" name="AutoShape 238"/>
                <p:cNvCxnSpPr>
                  <a:cxnSpLocks noChangeShapeType="1"/>
                  <a:stCxn id="248" idx="0"/>
                  <a:endCxn id="2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56" name="AutoShape 23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AutoShape 24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24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AutoShape 24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AutoShape 24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AutoShape 24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62" name="AutoShape 245"/>
                <p:cNvCxnSpPr>
                  <a:cxnSpLocks noChangeShapeType="1"/>
                  <a:stCxn id="256" idx="2"/>
                  <a:endCxn id="2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" name="AutoShape 246"/>
                <p:cNvCxnSpPr>
                  <a:cxnSpLocks noChangeShapeType="1"/>
                  <a:stCxn id="261" idx="2"/>
                  <a:endCxn id="2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4" name="AutoShape 247"/>
                <p:cNvCxnSpPr>
                  <a:cxnSpLocks noChangeShapeType="1"/>
                  <a:stCxn id="259" idx="0"/>
                  <a:endCxn id="2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5" name="AutoShape 248"/>
                <p:cNvCxnSpPr>
                  <a:cxnSpLocks noChangeShapeType="1"/>
                  <a:stCxn id="257" idx="0"/>
                  <a:endCxn id="2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" name="AutoShape 249"/>
                <p:cNvCxnSpPr>
                  <a:cxnSpLocks noChangeShapeType="1"/>
                  <a:stCxn id="259" idx="0"/>
                  <a:endCxn id="2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7" name="AutoShape 250"/>
                <p:cNvCxnSpPr>
                  <a:cxnSpLocks noChangeShapeType="1"/>
                  <a:stCxn id="260" idx="0"/>
                  <a:endCxn id="2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5" name="Group 251"/>
              <p:cNvGrpSpPr>
                <a:grpSpLocks/>
              </p:cNvGrpSpPr>
              <p:nvPr/>
            </p:nvGrpSpPr>
            <p:grpSpPr bwMode="auto">
              <a:xfrm>
                <a:off x="4543" y="3511"/>
                <a:ext cx="464" cy="387"/>
                <a:chOff x="2745" y="3092"/>
                <a:chExt cx="464" cy="406"/>
              </a:xfrm>
            </p:grpSpPr>
            <p:sp>
              <p:nvSpPr>
                <p:cNvPr id="218" name="AutoShape 25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AutoShape 25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AutoShape 25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AutoShape 25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AutoShape 25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AutoShape 25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AutoShape 25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25" name="AutoShape 259"/>
                <p:cNvCxnSpPr>
                  <a:cxnSpLocks noChangeShapeType="1"/>
                  <a:stCxn id="219" idx="2"/>
                  <a:endCxn id="2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6" name="AutoShape 260"/>
                <p:cNvCxnSpPr>
                  <a:cxnSpLocks noChangeShapeType="1"/>
                  <a:stCxn id="224" idx="2"/>
                  <a:endCxn id="2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" name="AutoShape 261"/>
                <p:cNvCxnSpPr>
                  <a:cxnSpLocks noChangeShapeType="1"/>
                  <a:stCxn id="222" idx="0"/>
                  <a:endCxn id="2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8" name="AutoShape 262"/>
                <p:cNvCxnSpPr>
                  <a:cxnSpLocks noChangeShapeType="1"/>
                  <a:stCxn id="220" idx="0"/>
                  <a:endCxn id="2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9" name="AutoShape 263"/>
                <p:cNvCxnSpPr>
                  <a:cxnSpLocks noChangeShapeType="1"/>
                  <a:stCxn id="222" idx="0"/>
                  <a:endCxn id="2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0" name="AutoShape 264"/>
                <p:cNvCxnSpPr>
                  <a:cxnSpLocks noChangeShapeType="1"/>
                  <a:stCxn id="223" idx="0"/>
                  <a:endCxn id="2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31" name="AutoShape 26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AutoShape 26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AutoShape 26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AutoShape 26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AutoShape 26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AutoShape 27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37" name="AutoShape 271"/>
                <p:cNvCxnSpPr>
                  <a:cxnSpLocks noChangeShapeType="1"/>
                  <a:stCxn id="231" idx="2"/>
                  <a:endCxn id="2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8" name="AutoShape 272"/>
                <p:cNvCxnSpPr>
                  <a:cxnSpLocks noChangeShapeType="1"/>
                  <a:stCxn id="236" idx="2"/>
                  <a:endCxn id="2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9" name="AutoShape 273"/>
                <p:cNvCxnSpPr>
                  <a:cxnSpLocks noChangeShapeType="1"/>
                  <a:stCxn id="234" idx="0"/>
                  <a:endCxn id="2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0" name="AutoShape 274"/>
                <p:cNvCxnSpPr>
                  <a:cxnSpLocks noChangeShapeType="1"/>
                  <a:stCxn id="232" idx="0"/>
                  <a:endCxn id="2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AutoShape 275"/>
                <p:cNvCxnSpPr>
                  <a:cxnSpLocks noChangeShapeType="1"/>
                  <a:stCxn id="234" idx="0"/>
                  <a:endCxn id="2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2" name="AutoShape 276"/>
                <p:cNvCxnSpPr>
                  <a:cxnSpLocks noChangeShapeType="1"/>
                  <a:stCxn id="235" idx="0"/>
                  <a:endCxn id="2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6" name="Group 277"/>
              <p:cNvGrpSpPr>
                <a:grpSpLocks/>
              </p:cNvGrpSpPr>
              <p:nvPr/>
            </p:nvGrpSpPr>
            <p:grpSpPr bwMode="auto">
              <a:xfrm>
                <a:off x="4258" y="3252"/>
                <a:ext cx="464" cy="406"/>
                <a:chOff x="2745" y="3092"/>
                <a:chExt cx="464" cy="406"/>
              </a:xfrm>
            </p:grpSpPr>
            <p:sp>
              <p:nvSpPr>
                <p:cNvPr id="193" name="AutoShape 27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AutoShape 27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AutoShape 28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AutoShape 28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AutoShape 28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28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AutoShape 28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00" name="AutoShape 285"/>
                <p:cNvCxnSpPr>
                  <a:cxnSpLocks noChangeShapeType="1"/>
                  <a:stCxn id="194" idx="2"/>
                  <a:endCxn id="1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1" name="AutoShape 286"/>
                <p:cNvCxnSpPr>
                  <a:cxnSpLocks noChangeShapeType="1"/>
                  <a:stCxn id="199" idx="2"/>
                  <a:endCxn id="1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2" name="AutoShape 287"/>
                <p:cNvCxnSpPr>
                  <a:cxnSpLocks noChangeShapeType="1"/>
                  <a:stCxn id="197" idx="0"/>
                  <a:endCxn id="1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3" name="AutoShape 288"/>
                <p:cNvCxnSpPr>
                  <a:cxnSpLocks noChangeShapeType="1"/>
                  <a:stCxn id="195" idx="0"/>
                  <a:endCxn id="1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4" name="AutoShape 289"/>
                <p:cNvCxnSpPr>
                  <a:cxnSpLocks noChangeShapeType="1"/>
                  <a:stCxn id="197" idx="0"/>
                  <a:endCxn id="1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" name="AutoShape 290"/>
                <p:cNvCxnSpPr>
                  <a:cxnSpLocks noChangeShapeType="1"/>
                  <a:stCxn id="198" idx="0"/>
                  <a:endCxn id="1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06" name="AutoShape 29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AutoShape 29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AutoShape 29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AutoShape 29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29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AutoShape 29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12" name="AutoShape 297"/>
                <p:cNvCxnSpPr>
                  <a:cxnSpLocks noChangeShapeType="1"/>
                  <a:stCxn id="206" idx="2"/>
                  <a:endCxn id="2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3" name="AutoShape 298"/>
                <p:cNvCxnSpPr>
                  <a:cxnSpLocks noChangeShapeType="1"/>
                  <a:stCxn id="211" idx="2"/>
                  <a:endCxn id="2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4" name="AutoShape 299"/>
                <p:cNvCxnSpPr>
                  <a:cxnSpLocks noChangeShapeType="1"/>
                  <a:stCxn id="209" idx="0"/>
                  <a:endCxn id="2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" name="AutoShape 300"/>
                <p:cNvCxnSpPr>
                  <a:cxnSpLocks noChangeShapeType="1"/>
                  <a:stCxn id="207" idx="0"/>
                  <a:endCxn id="2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6" name="AutoShape 301"/>
                <p:cNvCxnSpPr>
                  <a:cxnSpLocks noChangeShapeType="1"/>
                  <a:stCxn id="209" idx="0"/>
                  <a:endCxn id="2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7" name="AutoShape 302"/>
                <p:cNvCxnSpPr>
                  <a:cxnSpLocks noChangeShapeType="1"/>
                  <a:stCxn id="210" idx="0"/>
                  <a:endCxn id="2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7" name="Group 303"/>
              <p:cNvGrpSpPr>
                <a:grpSpLocks/>
              </p:cNvGrpSpPr>
              <p:nvPr/>
            </p:nvGrpSpPr>
            <p:grpSpPr bwMode="auto">
              <a:xfrm>
                <a:off x="4811" y="3666"/>
                <a:ext cx="464" cy="406"/>
                <a:chOff x="2745" y="3092"/>
                <a:chExt cx="464" cy="406"/>
              </a:xfrm>
            </p:grpSpPr>
            <p:sp>
              <p:nvSpPr>
                <p:cNvPr id="168" name="AutoShape 30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AutoShape 30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30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AutoShape 30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AutoShape 30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AutoShape 30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AutoShape 31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75" name="AutoShape 311"/>
                <p:cNvCxnSpPr>
                  <a:cxnSpLocks noChangeShapeType="1"/>
                  <a:stCxn id="169" idx="2"/>
                  <a:endCxn id="1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6" name="AutoShape 312"/>
                <p:cNvCxnSpPr>
                  <a:cxnSpLocks noChangeShapeType="1"/>
                  <a:stCxn id="174" idx="2"/>
                  <a:endCxn id="1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7" name="AutoShape 313"/>
                <p:cNvCxnSpPr>
                  <a:cxnSpLocks noChangeShapeType="1"/>
                  <a:stCxn id="172" idx="0"/>
                  <a:endCxn id="1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8" name="AutoShape 314"/>
                <p:cNvCxnSpPr>
                  <a:cxnSpLocks noChangeShapeType="1"/>
                  <a:stCxn id="170" idx="0"/>
                  <a:endCxn id="1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9" name="AutoShape 315"/>
                <p:cNvCxnSpPr>
                  <a:cxnSpLocks noChangeShapeType="1"/>
                  <a:stCxn id="172" idx="0"/>
                  <a:endCxn id="1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0" name="AutoShape 316"/>
                <p:cNvCxnSpPr>
                  <a:cxnSpLocks noChangeShapeType="1"/>
                  <a:stCxn id="173" idx="0"/>
                  <a:endCxn id="1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81" name="AutoShape 31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31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AutoShape 31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AutoShape 32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AutoShape 32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AutoShape 32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87" name="AutoShape 323"/>
                <p:cNvCxnSpPr>
                  <a:cxnSpLocks noChangeShapeType="1"/>
                  <a:stCxn id="181" idx="2"/>
                  <a:endCxn id="1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8" name="AutoShape 324"/>
                <p:cNvCxnSpPr>
                  <a:cxnSpLocks noChangeShapeType="1"/>
                  <a:stCxn id="186" idx="2"/>
                  <a:endCxn id="1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9" name="AutoShape 325"/>
                <p:cNvCxnSpPr>
                  <a:cxnSpLocks noChangeShapeType="1"/>
                  <a:stCxn id="184" idx="0"/>
                  <a:endCxn id="1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0" name="AutoShape 326"/>
                <p:cNvCxnSpPr>
                  <a:cxnSpLocks noChangeShapeType="1"/>
                  <a:stCxn id="182" idx="0"/>
                  <a:endCxn id="1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1" name="AutoShape 327"/>
                <p:cNvCxnSpPr>
                  <a:cxnSpLocks noChangeShapeType="1"/>
                  <a:stCxn id="184" idx="0"/>
                  <a:endCxn id="1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2" name="AutoShape 328"/>
                <p:cNvCxnSpPr>
                  <a:cxnSpLocks noChangeShapeType="1"/>
                  <a:stCxn id="185" idx="0"/>
                  <a:endCxn id="1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8" name="Group 329"/>
              <p:cNvGrpSpPr>
                <a:grpSpLocks/>
              </p:cNvGrpSpPr>
              <p:nvPr/>
            </p:nvGrpSpPr>
            <p:grpSpPr bwMode="auto">
              <a:xfrm>
                <a:off x="4022" y="3409"/>
                <a:ext cx="464" cy="406"/>
                <a:chOff x="2745" y="3092"/>
                <a:chExt cx="464" cy="406"/>
              </a:xfrm>
            </p:grpSpPr>
            <p:sp>
              <p:nvSpPr>
                <p:cNvPr id="143" name="AutoShape 33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AutoShape 33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AutoShape 33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33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AutoShape 33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AutoShape 33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AutoShape 33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50" name="AutoShape 337"/>
                <p:cNvCxnSpPr>
                  <a:cxnSpLocks noChangeShapeType="1"/>
                  <a:stCxn id="144" idx="2"/>
                  <a:endCxn id="1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" name="AutoShape 338"/>
                <p:cNvCxnSpPr>
                  <a:cxnSpLocks noChangeShapeType="1"/>
                  <a:stCxn id="149" idx="2"/>
                  <a:endCxn id="1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AutoShape 339"/>
                <p:cNvCxnSpPr>
                  <a:cxnSpLocks noChangeShapeType="1"/>
                  <a:stCxn id="147" idx="0"/>
                  <a:endCxn id="1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AutoShape 340"/>
                <p:cNvCxnSpPr>
                  <a:cxnSpLocks noChangeShapeType="1"/>
                  <a:stCxn id="145" idx="0"/>
                  <a:endCxn id="1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4" name="AutoShape 341"/>
                <p:cNvCxnSpPr>
                  <a:cxnSpLocks noChangeShapeType="1"/>
                  <a:stCxn id="147" idx="0"/>
                  <a:endCxn id="1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5" name="AutoShape 342"/>
                <p:cNvCxnSpPr>
                  <a:cxnSpLocks noChangeShapeType="1"/>
                  <a:stCxn id="148" idx="0"/>
                  <a:endCxn id="1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56" name="AutoShape 34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AutoShape 34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AutoShape 34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AutoShape 34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AutoShape 34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AutoShape 34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62" name="AutoShape 349"/>
                <p:cNvCxnSpPr>
                  <a:cxnSpLocks noChangeShapeType="1"/>
                  <a:stCxn id="156" idx="2"/>
                  <a:endCxn id="1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3" name="AutoShape 350"/>
                <p:cNvCxnSpPr>
                  <a:cxnSpLocks noChangeShapeType="1"/>
                  <a:stCxn id="161" idx="2"/>
                  <a:endCxn id="1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" name="AutoShape 351"/>
                <p:cNvCxnSpPr>
                  <a:cxnSpLocks noChangeShapeType="1"/>
                  <a:stCxn id="159" idx="0"/>
                  <a:endCxn id="1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" name="AutoShape 352"/>
                <p:cNvCxnSpPr>
                  <a:cxnSpLocks noChangeShapeType="1"/>
                  <a:stCxn id="157" idx="0"/>
                  <a:endCxn id="1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6" name="AutoShape 353"/>
                <p:cNvCxnSpPr>
                  <a:cxnSpLocks noChangeShapeType="1"/>
                  <a:stCxn id="159" idx="0"/>
                  <a:endCxn id="1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7" name="AutoShape 354"/>
                <p:cNvCxnSpPr>
                  <a:cxnSpLocks noChangeShapeType="1"/>
                  <a:stCxn id="160" idx="0"/>
                  <a:endCxn id="1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9" name="Group 355"/>
              <p:cNvGrpSpPr>
                <a:grpSpLocks/>
              </p:cNvGrpSpPr>
              <p:nvPr/>
            </p:nvGrpSpPr>
            <p:grpSpPr bwMode="auto">
              <a:xfrm>
                <a:off x="3847" y="3571"/>
                <a:ext cx="464" cy="406"/>
                <a:chOff x="2745" y="3092"/>
                <a:chExt cx="464" cy="406"/>
              </a:xfrm>
            </p:grpSpPr>
            <p:sp>
              <p:nvSpPr>
                <p:cNvPr id="118" name="AutoShape 35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AutoShape 35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AutoShape 35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AutoShape 35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AutoShape 36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AutoShape 36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AutoShape 36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25" name="AutoShape 363"/>
                <p:cNvCxnSpPr>
                  <a:cxnSpLocks noChangeShapeType="1"/>
                  <a:stCxn id="119" idx="2"/>
                  <a:endCxn id="1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" name="AutoShape 364"/>
                <p:cNvCxnSpPr>
                  <a:cxnSpLocks noChangeShapeType="1"/>
                  <a:stCxn id="124" idx="2"/>
                  <a:endCxn id="1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" name="AutoShape 365"/>
                <p:cNvCxnSpPr>
                  <a:cxnSpLocks noChangeShapeType="1"/>
                  <a:stCxn id="122" idx="0"/>
                  <a:endCxn id="1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8" name="AutoShape 366"/>
                <p:cNvCxnSpPr>
                  <a:cxnSpLocks noChangeShapeType="1"/>
                  <a:stCxn id="120" idx="0"/>
                  <a:endCxn id="1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9" name="AutoShape 367"/>
                <p:cNvCxnSpPr>
                  <a:cxnSpLocks noChangeShapeType="1"/>
                  <a:stCxn id="122" idx="0"/>
                  <a:endCxn id="1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0" name="AutoShape 368"/>
                <p:cNvCxnSpPr>
                  <a:cxnSpLocks noChangeShapeType="1"/>
                  <a:stCxn id="123" idx="0"/>
                  <a:endCxn id="1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31" name="AutoShape 36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utoShape 37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AutoShape 37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AutoShape 37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37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utoShape 37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37" name="AutoShape 375"/>
                <p:cNvCxnSpPr>
                  <a:cxnSpLocks noChangeShapeType="1"/>
                  <a:stCxn id="131" idx="2"/>
                  <a:endCxn id="1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8" name="AutoShape 376"/>
                <p:cNvCxnSpPr>
                  <a:cxnSpLocks noChangeShapeType="1"/>
                  <a:stCxn id="136" idx="2"/>
                  <a:endCxn id="1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" name="AutoShape 377"/>
                <p:cNvCxnSpPr>
                  <a:cxnSpLocks noChangeShapeType="1"/>
                  <a:stCxn id="134" idx="0"/>
                  <a:endCxn id="1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0" name="AutoShape 378"/>
                <p:cNvCxnSpPr>
                  <a:cxnSpLocks noChangeShapeType="1"/>
                  <a:stCxn id="132" idx="0"/>
                  <a:endCxn id="1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1" name="AutoShape 379"/>
                <p:cNvCxnSpPr>
                  <a:cxnSpLocks noChangeShapeType="1"/>
                  <a:stCxn id="134" idx="0"/>
                  <a:endCxn id="1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2" name="AutoShape 380"/>
                <p:cNvCxnSpPr>
                  <a:cxnSpLocks noChangeShapeType="1"/>
                  <a:stCxn id="135" idx="0"/>
                  <a:endCxn id="1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0" name="Group 381"/>
              <p:cNvGrpSpPr>
                <a:grpSpLocks/>
              </p:cNvGrpSpPr>
              <p:nvPr/>
            </p:nvGrpSpPr>
            <p:grpSpPr bwMode="auto">
              <a:xfrm>
                <a:off x="3944" y="3668"/>
                <a:ext cx="464" cy="387"/>
                <a:chOff x="2745" y="3092"/>
                <a:chExt cx="464" cy="406"/>
              </a:xfrm>
            </p:grpSpPr>
            <p:sp>
              <p:nvSpPr>
                <p:cNvPr id="93" name="AutoShape 38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AutoShape 38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AutoShape 38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AutoShape 38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AutoShape 38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AutoShape 38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AutoShape 38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00" name="AutoShape 389"/>
                <p:cNvCxnSpPr>
                  <a:cxnSpLocks noChangeShapeType="1"/>
                  <a:stCxn id="94" idx="2"/>
                  <a:endCxn id="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1" name="AutoShape 390"/>
                <p:cNvCxnSpPr>
                  <a:cxnSpLocks noChangeShapeType="1"/>
                  <a:stCxn id="99" idx="2"/>
                  <a:endCxn id="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" name="AutoShape 391"/>
                <p:cNvCxnSpPr>
                  <a:cxnSpLocks noChangeShapeType="1"/>
                  <a:stCxn id="97" idx="0"/>
                  <a:endCxn id="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" name="AutoShape 392"/>
                <p:cNvCxnSpPr>
                  <a:cxnSpLocks noChangeShapeType="1"/>
                  <a:stCxn id="95" idx="0"/>
                  <a:endCxn id="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" name="AutoShape 393"/>
                <p:cNvCxnSpPr>
                  <a:cxnSpLocks noChangeShapeType="1"/>
                  <a:stCxn id="97" idx="0"/>
                  <a:endCxn id="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5" name="AutoShape 394"/>
                <p:cNvCxnSpPr>
                  <a:cxnSpLocks noChangeShapeType="1"/>
                  <a:stCxn id="98" idx="0"/>
                  <a:endCxn id="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06" name="AutoShape 39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AutoShape 39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AutoShape 39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AutoShape 39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AutoShape 39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AutoShape 40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12" name="AutoShape 401"/>
                <p:cNvCxnSpPr>
                  <a:cxnSpLocks noChangeShapeType="1"/>
                  <a:stCxn id="106" idx="2"/>
                  <a:endCxn id="1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3" name="AutoShape 402"/>
                <p:cNvCxnSpPr>
                  <a:cxnSpLocks noChangeShapeType="1"/>
                  <a:stCxn id="111" idx="2"/>
                  <a:endCxn id="1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AutoShape 403"/>
                <p:cNvCxnSpPr>
                  <a:cxnSpLocks noChangeShapeType="1"/>
                  <a:stCxn id="109" idx="0"/>
                  <a:endCxn id="1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" name="AutoShape 404"/>
                <p:cNvCxnSpPr>
                  <a:cxnSpLocks noChangeShapeType="1"/>
                  <a:stCxn id="107" idx="0"/>
                  <a:endCxn id="1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6" name="AutoShape 405"/>
                <p:cNvCxnSpPr>
                  <a:cxnSpLocks noChangeShapeType="1"/>
                  <a:stCxn id="109" idx="0"/>
                  <a:endCxn id="1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7" name="AutoShape 406"/>
                <p:cNvCxnSpPr>
                  <a:cxnSpLocks noChangeShapeType="1"/>
                  <a:stCxn id="110" idx="0"/>
                  <a:endCxn id="1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1" name="Group 407"/>
              <p:cNvGrpSpPr>
                <a:grpSpLocks/>
              </p:cNvGrpSpPr>
              <p:nvPr/>
            </p:nvGrpSpPr>
            <p:grpSpPr bwMode="auto">
              <a:xfrm>
                <a:off x="3901" y="3612"/>
                <a:ext cx="464" cy="406"/>
                <a:chOff x="2745" y="3092"/>
                <a:chExt cx="464" cy="406"/>
              </a:xfrm>
            </p:grpSpPr>
            <p:sp>
              <p:nvSpPr>
                <p:cNvPr id="68" name="AutoShape 40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AutoShape 40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AutoShape 41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AutoShape 41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AutoShape 41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AutoShape 41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AutoShape 41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75" name="AutoShape 415"/>
                <p:cNvCxnSpPr>
                  <a:cxnSpLocks noChangeShapeType="1"/>
                  <a:stCxn id="69" idx="2"/>
                  <a:endCxn id="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6" name="AutoShape 416"/>
                <p:cNvCxnSpPr>
                  <a:cxnSpLocks noChangeShapeType="1"/>
                  <a:stCxn id="74" idx="2"/>
                  <a:endCxn id="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7" name="AutoShape 417"/>
                <p:cNvCxnSpPr>
                  <a:cxnSpLocks noChangeShapeType="1"/>
                  <a:stCxn id="72" idx="0"/>
                  <a:endCxn id="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8" name="AutoShape 418"/>
                <p:cNvCxnSpPr>
                  <a:cxnSpLocks noChangeShapeType="1"/>
                  <a:stCxn id="70" idx="0"/>
                  <a:endCxn id="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9" name="AutoShape 419"/>
                <p:cNvCxnSpPr>
                  <a:cxnSpLocks noChangeShapeType="1"/>
                  <a:stCxn id="72" idx="0"/>
                  <a:endCxn id="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0" name="AutoShape 420"/>
                <p:cNvCxnSpPr>
                  <a:cxnSpLocks noChangeShapeType="1"/>
                  <a:stCxn id="73" idx="0"/>
                  <a:endCxn id="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81" name="AutoShape 42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AutoShape 42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AutoShape 42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AutoShape 42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AutoShape 42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AutoShape 42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87" name="AutoShape 427"/>
                <p:cNvCxnSpPr>
                  <a:cxnSpLocks noChangeShapeType="1"/>
                  <a:stCxn id="81" idx="2"/>
                  <a:endCxn id="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8" name="AutoShape 428"/>
                <p:cNvCxnSpPr>
                  <a:cxnSpLocks noChangeShapeType="1"/>
                  <a:stCxn id="86" idx="2"/>
                  <a:endCxn id="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9" name="AutoShape 429"/>
                <p:cNvCxnSpPr>
                  <a:cxnSpLocks noChangeShapeType="1"/>
                  <a:stCxn id="84" idx="0"/>
                  <a:endCxn id="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0" name="AutoShape 430"/>
                <p:cNvCxnSpPr>
                  <a:cxnSpLocks noChangeShapeType="1"/>
                  <a:stCxn id="82" idx="0"/>
                  <a:endCxn id="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1" name="AutoShape 431"/>
                <p:cNvCxnSpPr>
                  <a:cxnSpLocks noChangeShapeType="1"/>
                  <a:stCxn id="84" idx="0"/>
                  <a:endCxn id="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2" name="AutoShape 432"/>
                <p:cNvCxnSpPr>
                  <a:cxnSpLocks noChangeShapeType="1"/>
                  <a:stCxn id="85" idx="0"/>
                  <a:endCxn id="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2" name="Group 433"/>
              <p:cNvGrpSpPr>
                <a:grpSpLocks/>
              </p:cNvGrpSpPr>
              <p:nvPr/>
            </p:nvGrpSpPr>
            <p:grpSpPr bwMode="auto">
              <a:xfrm>
                <a:off x="4640" y="3768"/>
                <a:ext cx="464" cy="406"/>
                <a:chOff x="2745" y="3092"/>
                <a:chExt cx="464" cy="406"/>
              </a:xfrm>
            </p:grpSpPr>
            <p:sp>
              <p:nvSpPr>
                <p:cNvPr id="43" name="AutoShape 43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AutoShape 43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AutoShape 43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AutoShape 43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utoShape 43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utoShape 43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AutoShape 44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0" name="AutoShape 441"/>
                <p:cNvCxnSpPr>
                  <a:cxnSpLocks noChangeShapeType="1"/>
                  <a:stCxn id="44" idx="2"/>
                  <a:endCxn id="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" name="AutoShape 442"/>
                <p:cNvCxnSpPr>
                  <a:cxnSpLocks noChangeShapeType="1"/>
                  <a:stCxn id="49" idx="2"/>
                  <a:endCxn id="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" name="AutoShape 443"/>
                <p:cNvCxnSpPr>
                  <a:cxnSpLocks noChangeShapeType="1"/>
                  <a:stCxn id="47" idx="0"/>
                  <a:endCxn id="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3" name="AutoShape 444"/>
                <p:cNvCxnSpPr>
                  <a:cxnSpLocks noChangeShapeType="1"/>
                  <a:stCxn id="45" idx="0"/>
                  <a:endCxn id="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AutoShape 445"/>
                <p:cNvCxnSpPr>
                  <a:cxnSpLocks noChangeShapeType="1"/>
                  <a:stCxn id="47" idx="0"/>
                  <a:endCxn id="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AutoShape 446"/>
                <p:cNvCxnSpPr>
                  <a:cxnSpLocks noChangeShapeType="1"/>
                  <a:stCxn id="48" idx="0"/>
                  <a:endCxn id="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6" name="AutoShape 44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AutoShape 44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AutoShape 44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AutoShape 45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AutoShape 45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utoShape 45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62" name="AutoShape 453"/>
                <p:cNvCxnSpPr>
                  <a:cxnSpLocks noChangeShapeType="1"/>
                  <a:stCxn id="56" idx="2"/>
                  <a:endCxn id="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" name="AutoShape 454"/>
                <p:cNvCxnSpPr>
                  <a:cxnSpLocks noChangeShapeType="1"/>
                  <a:stCxn id="61" idx="2"/>
                  <a:endCxn id="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AutoShape 455"/>
                <p:cNvCxnSpPr>
                  <a:cxnSpLocks noChangeShapeType="1"/>
                  <a:stCxn id="59" idx="0"/>
                  <a:endCxn id="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AutoShape 456"/>
                <p:cNvCxnSpPr>
                  <a:cxnSpLocks noChangeShapeType="1"/>
                  <a:stCxn id="57" idx="0"/>
                  <a:endCxn id="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457"/>
                <p:cNvCxnSpPr>
                  <a:cxnSpLocks noChangeShapeType="1"/>
                  <a:stCxn id="59" idx="0"/>
                  <a:endCxn id="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AutoShape 458"/>
                <p:cNvCxnSpPr>
                  <a:cxnSpLocks noChangeShapeType="1"/>
                  <a:stCxn id="60" idx="0"/>
                  <a:endCxn id="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0"/>
            <a:ext cx="89916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Relevance</a:t>
            </a:r>
            <a:r>
              <a:rPr lang="en-US" sz="3200" dirty="0" smtClean="0"/>
              <a:t> determination requires a global view</a:t>
            </a:r>
            <a:endParaRPr lang="en-US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5" y="1847045"/>
            <a:ext cx="2712667" cy="2263791"/>
          </a:xfrm>
        </p:spPr>
      </p:pic>
      <p:sp>
        <p:nvSpPr>
          <p:cNvPr id="11" name="Rectangle 10"/>
          <p:cNvSpPr/>
          <p:nvPr/>
        </p:nvSpPr>
        <p:spPr>
          <a:xfrm>
            <a:off x="533400" y="1556327"/>
            <a:ext cx="20233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https://www.sigmundsoftware.com/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880" y="1847045"/>
            <a:ext cx="2673320" cy="22686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52878" y="1560968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http://www.praxisemr.com/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034" y="1869160"/>
            <a:ext cx="2958151" cy="22416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58532" y="1570205"/>
            <a:ext cx="1981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smtClean="0">
                <a:solidFill>
                  <a:schemeClr val="bg1"/>
                </a:solidFill>
              </a:rPr>
              <a:t>ubmd.followmyhealth.com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8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1524000" y="2286000"/>
            <a:ext cx="5257800" cy="4205288"/>
            <a:chOff x="2299" y="1604"/>
            <a:chExt cx="1428" cy="2649"/>
          </a:xfrm>
        </p:grpSpPr>
        <p:pic>
          <p:nvPicPr>
            <p:cNvPr id="18" name="Picture 9" descr="colossus_supercomput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38" y="3152"/>
              <a:ext cx="877" cy="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2299" y="1725"/>
              <a:ext cx="339" cy="1168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H="1">
              <a:off x="3630" y="2668"/>
              <a:ext cx="97" cy="225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>
              <a:off x="3243" y="1604"/>
              <a:ext cx="193" cy="1289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prstDash val="sysDot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2638" y="2893"/>
              <a:ext cx="194" cy="67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H="1">
              <a:off x="3170" y="2893"/>
              <a:ext cx="73" cy="525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3315" y="2893"/>
              <a:ext cx="309" cy="670"/>
            </a:xfrm>
            <a:prstGeom prst="line">
              <a:avLst/>
            </a:prstGeom>
            <a:noFill/>
            <a:ln w="38100">
              <a:solidFill>
                <a:srgbClr val="CCFF33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2668" y="3295"/>
              <a:ext cx="768" cy="857"/>
              <a:chOff x="3847" y="3252"/>
              <a:chExt cx="1428" cy="922"/>
            </a:xfrm>
          </p:grpSpPr>
          <p:grpSp>
            <p:nvGrpSpPr>
              <p:cNvPr id="26" name="Group 17"/>
              <p:cNvGrpSpPr>
                <a:grpSpLocks/>
              </p:cNvGrpSpPr>
              <p:nvPr/>
            </p:nvGrpSpPr>
            <p:grpSpPr bwMode="auto">
              <a:xfrm>
                <a:off x="4678" y="3395"/>
                <a:ext cx="464" cy="406"/>
                <a:chOff x="2745" y="3092"/>
                <a:chExt cx="464" cy="406"/>
              </a:xfrm>
            </p:grpSpPr>
            <p:sp>
              <p:nvSpPr>
                <p:cNvPr id="443" name="AutoShape 1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" name="AutoShape 1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" name="AutoShape 2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" name="AutoShape 2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AutoShape 2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" name="AutoShape 2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AutoShape 2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50" name="AutoShape 25"/>
                <p:cNvCxnSpPr>
                  <a:cxnSpLocks noChangeShapeType="1"/>
                  <a:stCxn id="444" idx="2"/>
                  <a:endCxn id="4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1" name="AutoShape 26"/>
                <p:cNvCxnSpPr>
                  <a:cxnSpLocks noChangeShapeType="1"/>
                  <a:stCxn id="449" idx="2"/>
                  <a:endCxn id="4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2" name="AutoShape 27"/>
                <p:cNvCxnSpPr>
                  <a:cxnSpLocks noChangeShapeType="1"/>
                  <a:stCxn id="447" idx="0"/>
                  <a:endCxn id="4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3" name="AutoShape 28"/>
                <p:cNvCxnSpPr>
                  <a:cxnSpLocks noChangeShapeType="1"/>
                  <a:stCxn id="445" idx="0"/>
                  <a:endCxn id="4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4" name="AutoShape 29"/>
                <p:cNvCxnSpPr>
                  <a:cxnSpLocks noChangeShapeType="1"/>
                  <a:stCxn id="447" idx="0"/>
                  <a:endCxn id="4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5" name="AutoShape 30"/>
                <p:cNvCxnSpPr>
                  <a:cxnSpLocks noChangeShapeType="1"/>
                  <a:stCxn id="448" idx="0"/>
                  <a:endCxn id="4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56" name="AutoShape 3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AutoShape 3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AutoShape 3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" name="AutoShape 3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AutoShape 3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AutoShape 3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62" name="AutoShape 37"/>
                <p:cNvCxnSpPr>
                  <a:cxnSpLocks noChangeShapeType="1"/>
                  <a:stCxn id="456" idx="2"/>
                  <a:endCxn id="4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3" name="AutoShape 38"/>
                <p:cNvCxnSpPr>
                  <a:cxnSpLocks noChangeShapeType="1"/>
                  <a:stCxn id="461" idx="2"/>
                  <a:endCxn id="4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4" name="AutoShape 39"/>
                <p:cNvCxnSpPr>
                  <a:cxnSpLocks noChangeShapeType="1"/>
                  <a:stCxn id="459" idx="0"/>
                  <a:endCxn id="4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5" name="AutoShape 40"/>
                <p:cNvCxnSpPr>
                  <a:cxnSpLocks noChangeShapeType="1"/>
                  <a:stCxn id="457" idx="0"/>
                  <a:endCxn id="4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6" name="AutoShape 41"/>
                <p:cNvCxnSpPr>
                  <a:cxnSpLocks noChangeShapeType="1"/>
                  <a:stCxn id="459" idx="0"/>
                  <a:endCxn id="4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7" name="AutoShape 42"/>
                <p:cNvCxnSpPr>
                  <a:cxnSpLocks noChangeShapeType="1"/>
                  <a:stCxn id="460" idx="0"/>
                  <a:endCxn id="4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7" name="Group 43"/>
              <p:cNvGrpSpPr>
                <a:grpSpLocks/>
              </p:cNvGrpSpPr>
              <p:nvPr/>
            </p:nvGrpSpPr>
            <p:grpSpPr bwMode="auto">
              <a:xfrm>
                <a:off x="4349" y="3317"/>
                <a:ext cx="464" cy="406"/>
                <a:chOff x="2745" y="3092"/>
                <a:chExt cx="464" cy="406"/>
              </a:xfrm>
            </p:grpSpPr>
            <p:sp>
              <p:nvSpPr>
                <p:cNvPr id="418" name="AutoShape 4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AutoShape 4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AutoShape 4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" name="AutoShape 4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AutoShape 4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" name="AutoShape 4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AutoShape 5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25" name="AutoShape 51"/>
                <p:cNvCxnSpPr>
                  <a:cxnSpLocks noChangeShapeType="1"/>
                  <a:stCxn id="419" idx="2"/>
                  <a:endCxn id="4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6" name="AutoShape 52"/>
                <p:cNvCxnSpPr>
                  <a:cxnSpLocks noChangeShapeType="1"/>
                  <a:stCxn id="424" idx="2"/>
                  <a:endCxn id="4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7" name="AutoShape 53"/>
                <p:cNvCxnSpPr>
                  <a:cxnSpLocks noChangeShapeType="1"/>
                  <a:stCxn id="422" idx="0"/>
                  <a:endCxn id="4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8" name="AutoShape 54"/>
                <p:cNvCxnSpPr>
                  <a:cxnSpLocks noChangeShapeType="1"/>
                  <a:stCxn id="420" idx="0"/>
                  <a:endCxn id="4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9" name="AutoShape 55"/>
                <p:cNvCxnSpPr>
                  <a:cxnSpLocks noChangeShapeType="1"/>
                  <a:stCxn id="422" idx="0"/>
                  <a:endCxn id="4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0" name="AutoShape 56"/>
                <p:cNvCxnSpPr>
                  <a:cxnSpLocks noChangeShapeType="1"/>
                  <a:stCxn id="423" idx="0"/>
                  <a:endCxn id="4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31" name="AutoShape 5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" name="AutoShape 5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AutoShape 5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" name="AutoShape 6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" name="AutoShape 6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AutoShape 6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37" name="AutoShape 63"/>
                <p:cNvCxnSpPr>
                  <a:cxnSpLocks noChangeShapeType="1"/>
                  <a:stCxn id="431" idx="2"/>
                  <a:endCxn id="4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8" name="AutoShape 64"/>
                <p:cNvCxnSpPr>
                  <a:cxnSpLocks noChangeShapeType="1"/>
                  <a:stCxn id="436" idx="2"/>
                  <a:endCxn id="4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9" name="AutoShape 65"/>
                <p:cNvCxnSpPr>
                  <a:cxnSpLocks noChangeShapeType="1"/>
                  <a:stCxn id="434" idx="0"/>
                  <a:endCxn id="4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0" name="AutoShape 66"/>
                <p:cNvCxnSpPr>
                  <a:cxnSpLocks noChangeShapeType="1"/>
                  <a:stCxn id="432" idx="0"/>
                  <a:endCxn id="4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1" name="AutoShape 67"/>
                <p:cNvCxnSpPr>
                  <a:cxnSpLocks noChangeShapeType="1"/>
                  <a:stCxn id="434" idx="0"/>
                  <a:endCxn id="4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2" name="AutoShape 68"/>
                <p:cNvCxnSpPr>
                  <a:cxnSpLocks noChangeShapeType="1"/>
                  <a:stCxn id="435" idx="0"/>
                  <a:endCxn id="4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8" name="Group 69"/>
              <p:cNvGrpSpPr>
                <a:grpSpLocks/>
              </p:cNvGrpSpPr>
              <p:nvPr/>
            </p:nvGrpSpPr>
            <p:grpSpPr bwMode="auto">
              <a:xfrm>
                <a:off x="4446" y="3414"/>
                <a:ext cx="464" cy="387"/>
                <a:chOff x="2745" y="3092"/>
                <a:chExt cx="464" cy="406"/>
              </a:xfrm>
            </p:grpSpPr>
            <p:sp>
              <p:nvSpPr>
                <p:cNvPr id="393" name="AutoShape 7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AutoShape 7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AutoShape 7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AutoShape 7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AutoShape 7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AutoShape 7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AutoShape 7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00" name="AutoShape 77"/>
                <p:cNvCxnSpPr>
                  <a:cxnSpLocks noChangeShapeType="1"/>
                  <a:stCxn id="394" idx="2"/>
                  <a:endCxn id="3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1" name="AutoShape 78"/>
                <p:cNvCxnSpPr>
                  <a:cxnSpLocks noChangeShapeType="1"/>
                  <a:stCxn id="399" idx="2"/>
                  <a:endCxn id="3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2" name="AutoShape 79"/>
                <p:cNvCxnSpPr>
                  <a:cxnSpLocks noChangeShapeType="1"/>
                  <a:stCxn id="397" idx="0"/>
                  <a:endCxn id="3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3" name="AutoShape 80"/>
                <p:cNvCxnSpPr>
                  <a:cxnSpLocks noChangeShapeType="1"/>
                  <a:stCxn id="395" idx="0"/>
                  <a:endCxn id="3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4" name="AutoShape 81"/>
                <p:cNvCxnSpPr>
                  <a:cxnSpLocks noChangeShapeType="1"/>
                  <a:stCxn id="397" idx="0"/>
                  <a:endCxn id="3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5" name="AutoShape 82"/>
                <p:cNvCxnSpPr>
                  <a:cxnSpLocks noChangeShapeType="1"/>
                  <a:stCxn id="398" idx="0"/>
                  <a:endCxn id="3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06" name="AutoShape 8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" name="AutoShape 8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" name="AutoShape 8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" name="AutoShape 8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" name="AutoShape 8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AutoShape 8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412" name="AutoShape 89"/>
                <p:cNvCxnSpPr>
                  <a:cxnSpLocks noChangeShapeType="1"/>
                  <a:stCxn id="406" idx="2"/>
                  <a:endCxn id="4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3" name="AutoShape 90"/>
                <p:cNvCxnSpPr>
                  <a:cxnSpLocks noChangeShapeType="1"/>
                  <a:stCxn id="411" idx="2"/>
                  <a:endCxn id="4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4" name="AutoShape 91"/>
                <p:cNvCxnSpPr>
                  <a:cxnSpLocks noChangeShapeType="1"/>
                  <a:stCxn id="409" idx="0"/>
                  <a:endCxn id="4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5" name="AutoShape 92"/>
                <p:cNvCxnSpPr>
                  <a:cxnSpLocks noChangeShapeType="1"/>
                  <a:stCxn id="407" idx="0"/>
                  <a:endCxn id="4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6" name="AutoShape 93"/>
                <p:cNvCxnSpPr>
                  <a:cxnSpLocks noChangeShapeType="1"/>
                  <a:stCxn id="409" idx="0"/>
                  <a:endCxn id="4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7" name="AutoShape 94"/>
                <p:cNvCxnSpPr>
                  <a:cxnSpLocks noChangeShapeType="1"/>
                  <a:stCxn id="410" idx="0"/>
                  <a:endCxn id="4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9" name="Group 95"/>
              <p:cNvGrpSpPr>
                <a:grpSpLocks/>
              </p:cNvGrpSpPr>
              <p:nvPr/>
            </p:nvGrpSpPr>
            <p:grpSpPr bwMode="auto">
              <a:xfrm>
                <a:off x="4135" y="3545"/>
                <a:ext cx="464" cy="406"/>
                <a:chOff x="2745" y="3092"/>
                <a:chExt cx="464" cy="406"/>
              </a:xfrm>
            </p:grpSpPr>
            <p:sp>
              <p:nvSpPr>
                <p:cNvPr id="368" name="AutoShape 9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" name="AutoShape 9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AutoShape 9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" name="AutoShape 9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" name="AutoShape 10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3" name="AutoShape 10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" name="AutoShape 10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75" name="AutoShape 103"/>
                <p:cNvCxnSpPr>
                  <a:cxnSpLocks noChangeShapeType="1"/>
                  <a:stCxn id="369" idx="2"/>
                  <a:endCxn id="3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6" name="AutoShape 104"/>
                <p:cNvCxnSpPr>
                  <a:cxnSpLocks noChangeShapeType="1"/>
                  <a:stCxn id="374" idx="2"/>
                  <a:endCxn id="3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7" name="AutoShape 105"/>
                <p:cNvCxnSpPr>
                  <a:cxnSpLocks noChangeShapeType="1"/>
                  <a:stCxn id="372" idx="0"/>
                  <a:endCxn id="3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8" name="AutoShape 106"/>
                <p:cNvCxnSpPr>
                  <a:cxnSpLocks noChangeShapeType="1"/>
                  <a:stCxn id="370" idx="0"/>
                  <a:endCxn id="3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9" name="AutoShape 107"/>
                <p:cNvCxnSpPr>
                  <a:cxnSpLocks noChangeShapeType="1"/>
                  <a:stCxn id="372" idx="0"/>
                  <a:endCxn id="3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0" name="AutoShape 108"/>
                <p:cNvCxnSpPr>
                  <a:cxnSpLocks noChangeShapeType="1"/>
                  <a:stCxn id="373" idx="0"/>
                  <a:endCxn id="3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81" name="AutoShape 10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" name="AutoShape 11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" name="AutoShape 11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AutoShape 11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" name="AutoShape 11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AutoShape 11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87" name="AutoShape 115"/>
                <p:cNvCxnSpPr>
                  <a:cxnSpLocks noChangeShapeType="1"/>
                  <a:stCxn id="381" idx="2"/>
                  <a:endCxn id="3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8" name="AutoShape 116"/>
                <p:cNvCxnSpPr>
                  <a:cxnSpLocks noChangeShapeType="1"/>
                  <a:stCxn id="386" idx="2"/>
                  <a:endCxn id="3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9" name="AutoShape 117"/>
                <p:cNvCxnSpPr>
                  <a:cxnSpLocks noChangeShapeType="1"/>
                  <a:stCxn id="384" idx="0"/>
                  <a:endCxn id="3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0" name="AutoShape 118"/>
                <p:cNvCxnSpPr>
                  <a:cxnSpLocks noChangeShapeType="1"/>
                  <a:stCxn id="382" idx="0"/>
                  <a:endCxn id="3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1" name="AutoShape 119"/>
                <p:cNvCxnSpPr>
                  <a:cxnSpLocks noChangeShapeType="1"/>
                  <a:stCxn id="384" idx="0"/>
                  <a:endCxn id="3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2" name="AutoShape 120"/>
                <p:cNvCxnSpPr>
                  <a:cxnSpLocks noChangeShapeType="1"/>
                  <a:stCxn id="385" idx="0"/>
                  <a:endCxn id="3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0" name="Group 121"/>
              <p:cNvGrpSpPr>
                <a:grpSpLocks/>
              </p:cNvGrpSpPr>
              <p:nvPr/>
            </p:nvGrpSpPr>
            <p:grpSpPr bwMode="auto">
              <a:xfrm>
                <a:off x="4403" y="3358"/>
                <a:ext cx="464" cy="406"/>
                <a:chOff x="2745" y="3092"/>
                <a:chExt cx="464" cy="406"/>
              </a:xfrm>
            </p:grpSpPr>
            <p:sp>
              <p:nvSpPr>
                <p:cNvPr id="343" name="AutoShape 12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4" name="AutoShape 12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" name="AutoShape 12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" name="AutoShape 12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7" name="AutoShape 12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AutoShape 12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" name="AutoShape 12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50" name="AutoShape 129"/>
                <p:cNvCxnSpPr>
                  <a:cxnSpLocks noChangeShapeType="1"/>
                  <a:stCxn id="344" idx="2"/>
                  <a:endCxn id="3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1" name="AutoShape 130"/>
                <p:cNvCxnSpPr>
                  <a:cxnSpLocks noChangeShapeType="1"/>
                  <a:stCxn id="349" idx="2"/>
                  <a:endCxn id="3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2" name="AutoShape 131"/>
                <p:cNvCxnSpPr>
                  <a:cxnSpLocks noChangeShapeType="1"/>
                  <a:stCxn id="347" idx="0"/>
                  <a:endCxn id="3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3" name="AutoShape 132"/>
                <p:cNvCxnSpPr>
                  <a:cxnSpLocks noChangeShapeType="1"/>
                  <a:stCxn id="345" idx="0"/>
                  <a:endCxn id="3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4" name="AutoShape 133"/>
                <p:cNvCxnSpPr>
                  <a:cxnSpLocks noChangeShapeType="1"/>
                  <a:stCxn id="347" idx="0"/>
                  <a:endCxn id="3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5" name="AutoShape 134"/>
                <p:cNvCxnSpPr>
                  <a:cxnSpLocks noChangeShapeType="1"/>
                  <a:stCxn id="348" idx="0"/>
                  <a:endCxn id="3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56" name="AutoShape 13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AutoShape 13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" name="AutoShape 13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AutoShape 13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" name="AutoShape 13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AutoShape 14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62" name="AutoShape 141"/>
                <p:cNvCxnSpPr>
                  <a:cxnSpLocks noChangeShapeType="1"/>
                  <a:stCxn id="356" idx="2"/>
                  <a:endCxn id="3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3" name="AutoShape 142"/>
                <p:cNvCxnSpPr>
                  <a:cxnSpLocks noChangeShapeType="1"/>
                  <a:stCxn id="361" idx="2"/>
                  <a:endCxn id="3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4" name="AutoShape 143"/>
                <p:cNvCxnSpPr>
                  <a:cxnSpLocks noChangeShapeType="1"/>
                  <a:stCxn id="359" idx="0"/>
                  <a:endCxn id="3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5" name="AutoShape 144"/>
                <p:cNvCxnSpPr>
                  <a:cxnSpLocks noChangeShapeType="1"/>
                  <a:stCxn id="357" idx="0"/>
                  <a:endCxn id="3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6" name="AutoShape 145"/>
                <p:cNvCxnSpPr>
                  <a:cxnSpLocks noChangeShapeType="1"/>
                  <a:stCxn id="359" idx="0"/>
                  <a:endCxn id="3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7" name="AutoShape 146"/>
                <p:cNvCxnSpPr>
                  <a:cxnSpLocks noChangeShapeType="1"/>
                  <a:stCxn id="360" idx="0"/>
                  <a:endCxn id="3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1" name="Group 147"/>
              <p:cNvGrpSpPr>
                <a:grpSpLocks/>
              </p:cNvGrpSpPr>
              <p:nvPr/>
            </p:nvGrpSpPr>
            <p:grpSpPr bwMode="auto">
              <a:xfrm>
                <a:off x="4714" y="3569"/>
                <a:ext cx="464" cy="406"/>
                <a:chOff x="2745" y="3092"/>
                <a:chExt cx="464" cy="406"/>
              </a:xfrm>
            </p:grpSpPr>
            <p:sp>
              <p:nvSpPr>
                <p:cNvPr id="318" name="AutoShape 14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" name="AutoShape 14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" name="AutoShape 15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AutoShape 15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" name="AutoShape 15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AutoShape 15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" name="AutoShape 15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25" name="AutoShape 155"/>
                <p:cNvCxnSpPr>
                  <a:cxnSpLocks noChangeShapeType="1"/>
                  <a:stCxn id="319" idx="2"/>
                  <a:endCxn id="3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6" name="AutoShape 156"/>
                <p:cNvCxnSpPr>
                  <a:cxnSpLocks noChangeShapeType="1"/>
                  <a:stCxn id="324" idx="2"/>
                  <a:endCxn id="3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7" name="AutoShape 157"/>
                <p:cNvCxnSpPr>
                  <a:cxnSpLocks noChangeShapeType="1"/>
                  <a:stCxn id="322" idx="0"/>
                  <a:endCxn id="3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8" name="AutoShape 158"/>
                <p:cNvCxnSpPr>
                  <a:cxnSpLocks noChangeShapeType="1"/>
                  <a:stCxn id="320" idx="0"/>
                  <a:endCxn id="3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9" name="AutoShape 159"/>
                <p:cNvCxnSpPr>
                  <a:cxnSpLocks noChangeShapeType="1"/>
                  <a:stCxn id="322" idx="0"/>
                  <a:endCxn id="3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0" name="AutoShape 160"/>
                <p:cNvCxnSpPr>
                  <a:cxnSpLocks noChangeShapeType="1"/>
                  <a:stCxn id="323" idx="0"/>
                  <a:endCxn id="3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31" name="AutoShape 16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AutoShape 16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AutoShape 16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AutoShape 16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AutoShape 16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" name="AutoShape 16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37" name="AutoShape 167"/>
                <p:cNvCxnSpPr>
                  <a:cxnSpLocks noChangeShapeType="1"/>
                  <a:stCxn id="331" idx="2"/>
                  <a:endCxn id="3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" name="AutoShape 168"/>
                <p:cNvCxnSpPr>
                  <a:cxnSpLocks noChangeShapeType="1"/>
                  <a:stCxn id="336" idx="2"/>
                  <a:endCxn id="3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9" name="AutoShape 169"/>
                <p:cNvCxnSpPr>
                  <a:cxnSpLocks noChangeShapeType="1"/>
                  <a:stCxn id="334" idx="0"/>
                  <a:endCxn id="3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0" name="AutoShape 170"/>
                <p:cNvCxnSpPr>
                  <a:cxnSpLocks noChangeShapeType="1"/>
                  <a:stCxn id="332" idx="0"/>
                  <a:endCxn id="3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1" name="AutoShape 171"/>
                <p:cNvCxnSpPr>
                  <a:cxnSpLocks noChangeShapeType="1"/>
                  <a:stCxn id="334" idx="0"/>
                  <a:endCxn id="3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2" name="AutoShape 172"/>
                <p:cNvCxnSpPr>
                  <a:cxnSpLocks noChangeShapeType="1"/>
                  <a:stCxn id="335" idx="0"/>
                  <a:endCxn id="3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2" name="Group 173"/>
              <p:cNvGrpSpPr>
                <a:grpSpLocks/>
              </p:cNvGrpSpPr>
              <p:nvPr/>
            </p:nvGrpSpPr>
            <p:grpSpPr bwMode="auto">
              <a:xfrm>
                <a:off x="4343" y="3746"/>
                <a:ext cx="464" cy="406"/>
                <a:chOff x="2745" y="3092"/>
                <a:chExt cx="464" cy="406"/>
              </a:xfrm>
            </p:grpSpPr>
            <p:sp>
              <p:nvSpPr>
                <p:cNvPr id="293" name="AutoShape 17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4" name="AutoShape 17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5" name="AutoShape 17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7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" name="AutoShape 17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7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" name="AutoShape 18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00" name="AutoShape 181"/>
                <p:cNvCxnSpPr>
                  <a:cxnSpLocks noChangeShapeType="1"/>
                  <a:stCxn id="294" idx="2"/>
                  <a:endCxn id="2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1" name="AutoShape 182"/>
                <p:cNvCxnSpPr>
                  <a:cxnSpLocks noChangeShapeType="1"/>
                  <a:stCxn id="299" idx="2"/>
                  <a:endCxn id="2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2" name="AutoShape 183"/>
                <p:cNvCxnSpPr>
                  <a:cxnSpLocks noChangeShapeType="1"/>
                  <a:stCxn id="297" idx="0"/>
                  <a:endCxn id="2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3" name="AutoShape 184"/>
                <p:cNvCxnSpPr>
                  <a:cxnSpLocks noChangeShapeType="1"/>
                  <a:stCxn id="295" idx="0"/>
                  <a:endCxn id="2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4" name="AutoShape 185"/>
                <p:cNvCxnSpPr>
                  <a:cxnSpLocks noChangeShapeType="1"/>
                  <a:stCxn id="297" idx="0"/>
                  <a:endCxn id="2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5" name="AutoShape 186"/>
                <p:cNvCxnSpPr>
                  <a:cxnSpLocks noChangeShapeType="1"/>
                  <a:stCxn id="298" idx="0"/>
                  <a:endCxn id="2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06" name="AutoShape 18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AutoShape 18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" name="AutoShape 18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" name="AutoShape 19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AutoShape 19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AutoShape 19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312" name="AutoShape 193"/>
                <p:cNvCxnSpPr>
                  <a:cxnSpLocks noChangeShapeType="1"/>
                  <a:stCxn id="306" idx="2"/>
                  <a:endCxn id="3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3" name="AutoShape 194"/>
                <p:cNvCxnSpPr>
                  <a:cxnSpLocks noChangeShapeType="1"/>
                  <a:stCxn id="311" idx="2"/>
                  <a:endCxn id="3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4" name="AutoShape 195"/>
                <p:cNvCxnSpPr>
                  <a:cxnSpLocks noChangeShapeType="1"/>
                  <a:stCxn id="309" idx="0"/>
                  <a:endCxn id="3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5" name="AutoShape 196"/>
                <p:cNvCxnSpPr>
                  <a:cxnSpLocks noChangeShapeType="1"/>
                  <a:stCxn id="307" idx="0"/>
                  <a:endCxn id="3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6" name="AutoShape 197"/>
                <p:cNvCxnSpPr>
                  <a:cxnSpLocks noChangeShapeType="1"/>
                  <a:stCxn id="309" idx="0"/>
                  <a:endCxn id="3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7" name="AutoShape 198"/>
                <p:cNvCxnSpPr>
                  <a:cxnSpLocks noChangeShapeType="1"/>
                  <a:stCxn id="310" idx="0"/>
                  <a:endCxn id="3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3" name="Group 199"/>
              <p:cNvGrpSpPr>
                <a:grpSpLocks/>
              </p:cNvGrpSpPr>
              <p:nvPr/>
            </p:nvGrpSpPr>
            <p:grpSpPr bwMode="auto">
              <a:xfrm>
                <a:off x="4775" y="3492"/>
                <a:ext cx="464" cy="406"/>
                <a:chOff x="2745" y="3092"/>
                <a:chExt cx="464" cy="406"/>
              </a:xfrm>
            </p:grpSpPr>
            <p:sp>
              <p:nvSpPr>
                <p:cNvPr id="268" name="AutoShape 20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AutoShape 20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AutoShape 20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AutoShape 20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AutoShape 20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AutoShape 20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75" name="AutoShape 207"/>
                <p:cNvCxnSpPr>
                  <a:cxnSpLocks noChangeShapeType="1"/>
                  <a:stCxn id="269" idx="2"/>
                  <a:endCxn id="2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" name="AutoShape 208"/>
                <p:cNvCxnSpPr>
                  <a:cxnSpLocks noChangeShapeType="1"/>
                  <a:stCxn id="274" idx="2"/>
                  <a:endCxn id="2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7" name="AutoShape 209"/>
                <p:cNvCxnSpPr>
                  <a:cxnSpLocks noChangeShapeType="1"/>
                  <a:stCxn id="272" idx="0"/>
                  <a:endCxn id="2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8" name="AutoShape 210"/>
                <p:cNvCxnSpPr>
                  <a:cxnSpLocks noChangeShapeType="1"/>
                  <a:stCxn id="270" idx="0"/>
                  <a:endCxn id="2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9" name="AutoShape 211"/>
                <p:cNvCxnSpPr>
                  <a:cxnSpLocks noChangeShapeType="1"/>
                  <a:stCxn id="272" idx="0"/>
                  <a:endCxn id="2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0" name="AutoShape 212"/>
                <p:cNvCxnSpPr>
                  <a:cxnSpLocks noChangeShapeType="1"/>
                  <a:stCxn id="273" idx="0"/>
                  <a:endCxn id="2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81" name="AutoShape 21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AutoShape 21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3" name="AutoShape 21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AutoShape 21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AutoShape 21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" name="AutoShape 21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87" name="AutoShape 219"/>
                <p:cNvCxnSpPr>
                  <a:cxnSpLocks noChangeShapeType="1"/>
                  <a:stCxn id="281" idx="2"/>
                  <a:endCxn id="2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8" name="AutoShape 220"/>
                <p:cNvCxnSpPr>
                  <a:cxnSpLocks noChangeShapeType="1"/>
                  <a:stCxn id="286" idx="2"/>
                  <a:endCxn id="2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9" name="AutoShape 221"/>
                <p:cNvCxnSpPr>
                  <a:cxnSpLocks noChangeShapeType="1"/>
                  <a:stCxn id="284" idx="0"/>
                  <a:endCxn id="2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0" name="AutoShape 222"/>
                <p:cNvCxnSpPr>
                  <a:cxnSpLocks noChangeShapeType="1"/>
                  <a:stCxn id="282" idx="0"/>
                  <a:endCxn id="2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1" name="AutoShape 223"/>
                <p:cNvCxnSpPr>
                  <a:cxnSpLocks noChangeShapeType="1"/>
                  <a:stCxn id="284" idx="0"/>
                  <a:endCxn id="2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" name="AutoShape 224"/>
                <p:cNvCxnSpPr>
                  <a:cxnSpLocks noChangeShapeType="1"/>
                  <a:stCxn id="285" idx="0"/>
                  <a:endCxn id="2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4" name="Group 225"/>
              <p:cNvGrpSpPr>
                <a:grpSpLocks/>
              </p:cNvGrpSpPr>
              <p:nvPr/>
            </p:nvGrpSpPr>
            <p:grpSpPr bwMode="auto">
              <a:xfrm>
                <a:off x="4446" y="3414"/>
                <a:ext cx="464" cy="406"/>
                <a:chOff x="2745" y="3092"/>
                <a:chExt cx="464" cy="406"/>
              </a:xfrm>
            </p:grpSpPr>
            <p:sp>
              <p:nvSpPr>
                <p:cNvPr id="243" name="AutoShape 22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AutoShape 22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AutoShape 22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AutoShape 22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AutoShape 23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AutoShape 23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AutoShape 23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50" name="AutoShape 233"/>
                <p:cNvCxnSpPr>
                  <a:cxnSpLocks noChangeShapeType="1"/>
                  <a:stCxn id="244" idx="2"/>
                  <a:endCxn id="2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1" name="AutoShape 234"/>
                <p:cNvCxnSpPr>
                  <a:cxnSpLocks noChangeShapeType="1"/>
                  <a:stCxn id="249" idx="2"/>
                  <a:endCxn id="2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2" name="AutoShape 235"/>
                <p:cNvCxnSpPr>
                  <a:cxnSpLocks noChangeShapeType="1"/>
                  <a:stCxn id="247" idx="0"/>
                  <a:endCxn id="2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3" name="AutoShape 236"/>
                <p:cNvCxnSpPr>
                  <a:cxnSpLocks noChangeShapeType="1"/>
                  <a:stCxn id="245" idx="0"/>
                  <a:endCxn id="2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4" name="AutoShape 237"/>
                <p:cNvCxnSpPr>
                  <a:cxnSpLocks noChangeShapeType="1"/>
                  <a:stCxn id="247" idx="0"/>
                  <a:endCxn id="2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5" name="AutoShape 238"/>
                <p:cNvCxnSpPr>
                  <a:cxnSpLocks noChangeShapeType="1"/>
                  <a:stCxn id="248" idx="0"/>
                  <a:endCxn id="2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56" name="AutoShape 23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AutoShape 24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24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AutoShape 24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AutoShape 24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AutoShape 24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62" name="AutoShape 245"/>
                <p:cNvCxnSpPr>
                  <a:cxnSpLocks noChangeShapeType="1"/>
                  <a:stCxn id="256" idx="2"/>
                  <a:endCxn id="2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" name="AutoShape 246"/>
                <p:cNvCxnSpPr>
                  <a:cxnSpLocks noChangeShapeType="1"/>
                  <a:stCxn id="261" idx="2"/>
                  <a:endCxn id="2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4" name="AutoShape 247"/>
                <p:cNvCxnSpPr>
                  <a:cxnSpLocks noChangeShapeType="1"/>
                  <a:stCxn id="259" idx="0"/>
                  <a:endCxn id="2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5" name="AutoShape 248"/>
                <p:cNvCxnSpPr>
                  <a:cxnSpLocks noChangeShapeType="1"/>
                  <a:stCxn id="257" idx="0"/>
                  <a:endCxn id="2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6" name="AutoShape 249"/>
                <p:cNvCxnSpPr>
                  <a:cxnSpLocks noChangeShapeType="1"/>
                  <a:stCxn id="259" idx="0"/>
                  <a:endCxn id="2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7" name="AutoShape 250"/>
                <p:cNvCxnSpPr>
                  <a:cxnSpLocks noChangeShapeType="1"/>
                  <a:stCxn id="260" idx="0"/>
                  <a:endCxn id="2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5" name="Group 251"/>
              <p:cNvGrpSpPr>
                <a:grpSpLocks/>
              </p:cNvGrpSpPr>
              <p:nvPr/>
            </p:nvGrpSpPr>
            <p:grpSpPr bwMode="auto">
              <a:xfrm>
                <a:off x="4543" y="3511"/>
                <a:ext cx="464" cy="387"/>
                <a:chOff x="2745" y="3092"/>
                <a:chExt cx="464" cy="406"/>
              </a:xfrm>
            </p:grpSpPr>
            <p:sp>
              <p:nvSpPr>
                <p:cNvPr id="218" name="AutoShape 25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AutoShape 25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AutoShape 25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AutoShape 25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AutoShape 25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AutoShape 25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AutoShape 25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25" name="AutoShape 259"/>
                <p:cNvCxnSpPr>
                  <a:cxnSpLocks noChangeShapeType="1"/>
                  <a:stCxn id="219" idx="2"/>
                  <a:endCxn id="2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6" name="AutoShape 260"/>
                <p:cNvCxnSpPr>
                  <a:cxnSpLocks noChangeShapeType="1"/>
                  <a:stCxn id="224" idx="2"/>
                  <a:endCxn id="2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7" name="AutoShape 261"/>
                <p:cNvCxnSpPr>
                  <a:cxnSpLocks noChangeShapeType="1"/>
                  <a:stCxn id="222" idx="0"/>
                  <a:endCxn id="2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8" name="AutoShape 262"/>
                <p:cNvCxnSpPr>
                  <a:cxnSpLocks noChangeShapeType="1"/>
                  <a:stCxn id="220" idx="0"/>
                  <a:endCxn id="2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9" name="AutoShape 263"/>
                <p:cNvCxnSpPr>
                  <a:cxnSpLocks noChangeShapeType="1"/>
                  <a:stCxn id="222" idx="0"/>
                  <a:endCxn id="2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0" name="AutoShape 264"/>
                <p:cNvCxnSpPr>
                  <a:cxnSpLocks noChangeShapeType="1"/>
                  <a:stCxn id="223" idx="0"/>
                  <a:endCxn id="2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31" name="AutoShape 26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AutoShape 26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AutoShape 26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AutoShape 26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AutoShape 26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AutoShape 27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37" name="AutoShape 271"/>
                <p:cNvCxnSpPr>
                  <a:cxnSpLocks noChangeShapeType="1"/>
                  <a:stCxn id="231" idx="2"/>
                  <a:endCxn id="2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8" name="AutoShape 272"/>
                <p:cNvCxnSpPr>
                  <a:cxnSpLocks noChangeShapeType="1"/>
                  <a:stCxn id="236" idx="2"/>
                  <a:endCxn id="2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9" name="AutoShape 273"/>
                <p:cNvCxnSpPr>
                  <a:cxnSpLocks noChangeShapeType="1"/>
                  <a:stCxn id="234" idx="0"/>
                  <a:endCxn id="2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0" name="AutoShape 274"/>
                <p:cNvCxnSpPr>
                  <a:cxnSpLocks noChangeShapeType="1"/>
                  <a:stCxn id="232" idx="0"/>
                  <a:endCxn id="2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AutoShape 275"/>
                <p:cNvCxnSpPr>
                  <a:cxnSpLocks noChangeShapeType="1"/>
                  <a:stCxn id="234" idx="0"/>
                  <a:endCxn id="2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2" name="AutoShape 276"/>
                <p:cNvCxnSpPr>
                  <a:cxnSpLocks noChangeShapeType="1"/>
                  <a:stCxn id="235" idx="0"/>
                  <a:endCxn id="2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6" name="Group 277"/>
              <p:cNvGrpSpPr>
                <a:grpSpLocks/>
              </p:cNvGrpSpPr>
              <p:nvPr/>
            </p:nvGrpSpPr>
            <p:grpSpPr bwMode="auto">
              <a:xfrm>
                <a:off x="4258" y="3252"/>
                <a:ext cx="464" cy="406"/>
                <a:chOff x="2745" y="3092"/>
                <a:chExt cx="464" cy="406"/>
              </a:xfrm>
            </p:grpSpPr>
            <p:sp>
              <p:nvSpPr>
                <p:cNvPr id="193" name="AutoShape 27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AutoShape 27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AutoShape 28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AutoShape 28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AutoShape 28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28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AutoShape 28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00" name="AutoShape 285"/>
                <p:cNvCxnSpPr>
                  <a:cxnSpLocks noChangeShapeType="1"/>
                  <a:stCxn id="194" idx="2"/>
                  <a:endCxn id="1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1" name="AutoShape 286"/>
                <p:cNvCxnSpPr>
                  <a:cxnSpLocks noChangeShapeType="1"/>
                  <a:stCxn id="199" idx="2"/>
                  <a:endCxn id="1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2" name="AutoShape 287"/>
                <p:cNvCxnSpPr>
                  <a:cxnSpLocks noChangeShapeType="1"/>
                  <a:stCxn id="197" idx="0"/>
                  <a:endCxn id="1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3" name="AutoShape 288"/>
                <p:cNvCxnSpPr>
                  <a:cxnSpLocks noChangeShapeType="1"/>
                  <a:stCxn id="195" idx="0"/>
                  <a:endCxn id="1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4" name="AutoShape 289"/>
                <p:cNvCxnSpPr>
                  <a:cxnSpLocks noChangeShapeType="1"/>
                  <a:stCxn id="197" idx="0"/>
                  <a:endCxn id="1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" name="AutoShape 290"/>
                <p:cNvCxnSpPr>
                  <a:cxnSpLocks noChangeShapeType="1"/>
                  <a:stCxn id="198" idx="0"/>
                  <a:endCxn id="1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06" name="AutoShape 29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AutoShape 29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AutoShape 29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AutoShape 29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29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AutoShape 29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12" name="AutoShape 297"/>
                <p:cNvCxnSpPr>
                  <a:cxnSpLocks noChangeShapeType="1"/>
                  <a:stCxn id="206" idx="2"/>
                  <a:endCxn id="2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3" name="AutoShape 298"/>
                <p:cNvCxnSpPr>
                  <a:cxnSpLocks noChangeShapeType="1"/>
                  <a:stCxn id="211" idx="2"/>
                  <a:endCxn id="2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4" name="AutoShape 299"/>
                <p:cNvCxnSpPr>
                  <a:cxnSpLocks noChangeShapeType="1"/>
                  <a:stCxn id="209" idx="0"/>
                  <a:endCxn id="2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5" name="AutoShape 300"/>
                <p:cNvCxnSpPr>
                  <a:cxnSpLocks noChangeShapeType="1"/>
                  <a:stCxn id="207" idx="0"/>
                  <a:endCxn id="2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6" name="AutoShape 301"/>
                <p:cNvCxnSpPr>
                  <a:cxnSpLocks noChangeShapeType="1"/>
                  <a:stCxn id="209" idx="0"/>
                  <a:endCxn id="2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7" name="AutoShape 302"/>
                <p:cNvCxnSpPr>
                  <a:cxnSpLocks noChangeShapeType="1"/>
                  <a:stCxn id="210" idx="0"/>
                  <a:endCxn id="2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7" name="Group 303"/>
              <p:cNvGrpSpPr>
                <a:grpSpLocks/>
              </p:cNvGrpSpPr>
              <p:nvPr/>
            </p:nvGrpSpPr>
            <p:grpSpPr bwMode="auto">
              <a:xfrm>
                <a:off x="4811" y="3666"/>
                <a:ext cx="464" cy="406"/>
                <a:chOff x="2745" y="3092"/>
                <a:chExt cx="464" cy="406"/>
              </a:xfrm>
            </p:grpSpPr>
            <p:sp>
              <p:nvSpPr>
                <p:cNvPr id="168" name="AutoShape 30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AutoShape 30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30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AutoShape 30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AutoShape 30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AutoShape 30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AutoShape 31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75" name="AutoShape 311"/>
                <p:cNvCxnSpPr>
                  <a:cxnSpLocks noChangeShapeType="1"/>
                  <a:stCxn id="169" idx="2"/>
                  <a:endCxn id="1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6" name="AutoShape 312"/>
                <p:cNvCxnSpPr>
                  <a:cxnSpLocks noChangeShapeType="1"/>
                  <a:stCxn id="174" idx="2"/>
                  <a:endCxn id="1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7" name="AutoShape 313"/>
                <p:cNvCxnSpPr>
                  <a:cxnSpLocks noChangeShapeType="1"/>
                  <a:stCxn id="172" idx="0"/>
                  <a:endCxn id="1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8" name="AutoShape 314"/>
                <p:cNvCxnSpPr>
                  <a:cxnSpLocks noChangeShapeType="1"/>
                  <a:stCxn id="170" idx="0"/>
                  <a:endCxn id="1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9" name="AutoShape 315"/>
                <p:cNvCxnSpPr>
                  <a:cxnSpLocks noChangeShapeType="1"/>
                  <a:stCxn id="172" idx="0"/>
                  <a:endCxn id="1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0" name="AutoShape 316"/>
                <p:cNvCxnSpPr>
                  <a:cxnSpLocks noChangeShapeType="1"/>
                  <a:stCxn id="173" idx="0"/>
                  <a:endCxn id="1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81" name="AutoShape 31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31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AutoShape 31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AutoShape 32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AutoShape 32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AutoShape 32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87" name="AutoShape 323"/>
                <p:cNvCxnSpPr>
                  <a:cxnSpLocks noChangeShapeType="1"/>
                  <a:stCxn id="181" idx="2"/>
                  <a:endCxn id="1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8" name="AutoShape 324"/>
                <p:cNvCxnSpPr>
                  <a:cxnSpLocks noChangeShapeType="1"/>
                  <a:stCxn id="186" idx="2"/>
                  <a:endCxn id="1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9" name="AutoShape 325"/>
                <p:cNvCxnSpPr>
                  <a:cxnSpLocks noChangeShapeType="1"/>
                  <a:stCxn id="184" idx="0"/>
                  <a:endCxn id="1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0" name="AutoShape 326"/>
                <p:cNvCxnSpPr>
                  <a:cxnSpLocks noChangeShapeType="1"/>
                  <a:stCxn id="182" idx="0"/>
                  <a:endCxn id="1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1" name="AutoShape 327"/>
                <p:cNvCxnSpPr>
                  <a:cxnSpLocks noChangeShapeType="1"/>
                  <a:stCxn id="184" idx="0"/>
                  <a:endCxn id="1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2" name="AutoShape 328"/>
                <p:cNvCxnSpPr>
                  <a:cxnSpLocks noChangeShapeType="1"/>
                  <a:stCxn id="185" idx="0"/>
                  <a:endCxn id="1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8" name="Group 329"/>
              <p:cNvGrpSpPr>
                <a:grpSpLocks/>
              </p:cNvGrpSpPr>
              <p:nvPr/>
            </p:nvGrpSpPr>
            <p:grpSpPr bwMode="auto">
              <a:xfrm>
                <a:off x="4022" y="3409"/>
                <a:ext cx="464" cy="406"/>
                <a:chOff x="2745" y="3092"/>
                <a:chExt cx="464" cy="406"/>
              </a:xfrm>
            </p:grpSpPr>
            <p:sp>
              <p:nvSpPr>
                <p:cNvPr id="143" name="AutoShape 330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AutoShape 331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AutoShape 332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333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AutoShape 334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AutoShape 335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AutoShape 336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50" name="AutoShape 337"/>
                <p:cNvCxnSpPr>
                  <a:cxnSpLocks noChangeShapeType="1"/>
                  <a:stCxn id="144" idx="2"/>
                  <a:endCxn id="1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1" name="AutoShape 338"/>
                <p:cNvCxnSpPr>
                  <a:cxnSpLocks noChangeShapeType="1"/>
                  <a:stCxn id="149" idx="2"/>
                  <a:endCxn id="1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AutoShape 339"/>
                <p:cNvCxnSpPr>
                  <a:cxnSpLocks noChangeShapeType="1"/>
                  <a:stCxn id="147" idx="0"/>
                  <a:endCxn id="1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AutoShape 340"/>
                <p:cNvCxnSpPr>
                  <a:cxnSpLocks noChangeShapeType="1"/>
                  <a:stCxn id="145" idx="0"/>
                  <a:endCxn id="1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4" name="AutoShape 341"/>
                <p:cNvCxnSpPr>
                  <a:cxnSpLocks noChangeShapeType="1"/>
                  <a:stCxn id="147" idx="0"/>
                  <a:endCxn id="1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5" name="AutoShape 342"/>
                <p:cNvCxnSpPr>
                  <a:cxnSpLocks noChangeShapeType="1"/>
                  <a:stCxn id="148" idx="0"/>
                  <a:endCxn id="1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56" name="AutoShape 343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AutoShape 344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AutoShape 345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AutoShape 346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AutoShape 347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AutoShape 348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62" name="AutoShape 349"/>
                <p:cNvCxnSpPr>
                  <a:cxnSpLocks noChangeShapeType="1"/>
                  <a:stCxn id="156" idx="2"/>
                  <a:endCxn id="1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3" name="AutoShape 350"/>
                <p:cNvCxnSpPr>
                  <a:cxnSpLocks noChangeShapeType="1"/>
                  <a:stCxn id="161" idx="2"/>
                  <a:endCxn id="1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" name="AutoShape 351"/>
                <p:cNvCxnSpPr>
                  <a:cxnSpLocks noChangeShapeType="1"/>
                  <a:stCxn id="159" idx="0"/>
                  <a:endCxn id="1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" name="AutoShape 352"/>
                <p:cNvCxnSpPr>
                  <a:cxnSpLocks noChangeShapeType="1"/>
                  <a:stCxn id="157" idx="0"/>
                  <a:endCxn id="1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6" name="AutoShape 353"/>
                <p:cNvCxnSpPr>
                  <a:cxnSpLocks noChangeShapeType="1"/>
                  <a:stCxn id="159" idx="0"/>
                  <a:endCxn id="1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7" name="AutoShape 354"/>
                <p:cNvCxnSpPr>
                  <a:cxnSpLocks noChangeShapeType="1"/>
                  <a:stCxn id="160" idx="0"/>
                  <a:endCxn id="1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9" name="Group 355"/>
              <p:cNvGrpSpPr>
                <a:grpSpLocks/>
              </p:cNvGrpSpPr>
              <p:nvPr/>
            </p:nvGrpSpPr>
            <p:grpSpPr bwMode="auto">
              <a:xfrm>
                <a:off x="3847" y="3571"/>
                <a:ext cx="464" cy="406"/>
                <a:chOff x="2745" y="3092"/>
                <a:chExt cx="464" cy="406"/>
              </a:xfrm>
            </p:grpSpPr>
            <p:sp>
              <p:nvSpPr>
                <p:cNvPr id="118" name="AutoShape 356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AutoShape 357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AutoShape 358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AutoShape 359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AutoShape 360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AutoShape 361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AutoShape 362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25" name="AutoShape 363"/>
                <p:cNvCxnSpPr>
                  <a:cxnSpLocks noChangeShapeType="1"/>
                  <a:stCxn id="119" idx="2"/>
                  <a:endCxn id="12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" name="AutoShape 364"/>
                <p:cNvCxnSpPr>
                  <a:cxnSpLocks noChangeShapeType="1"/>
                  <a:stCxn id="124" idx="2"/>
                  <a:endCxn id="12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" name="AutoShape 365"/>
                <p:cNvCxnSpPr>
                  <a:cxnSpLocks noChangeShapeType="1"/>
                  <a:stCxn id="122" idx="0"/>
                  <a:endCxn id="12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8" name="AutoShape 366"/>
                <p:cNvCxnSpPr>
                  <a:cxnSpLocks noChangeShapeType="1"/>
                  <a:stCxn id="120" idx="0"/>
                  <a:endCxn id="11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9" name="AutoShape 367"/>
                <p:cNvCxnSpPr>
                  <a:cxnSpLocks noChangeShapeType="1"/>
                  <a:stCxn id="122" idx="0"/>
                  <a:endCxn id="12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0" name="AutoShape 368"/>
                <p:cNvCxnSpPr>
                  <a:cxnSpLocks noChangeShapeType="1"/>
                  <a:stCxn id="123" idx="0"/>
                  <a:endCxn id="12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31" name="AutoShape 369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AutoShape 370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AutoShape 371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AutoShape 372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373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AutoShape 374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37" name="AutoShape 375"/>
                <p:cNvCxnSpPr>
                  <a:cxnSpLocks noChangeShapeType="1"/>
                  <a:stCxn id="131" idx="2"/>
                  <a:endCxn id="13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8" name="AutoShape 376"/>
                <p:cNvCxnSpPr>
                  <a:cxnSpLocks noChangeShapeType="1"/>
                  <a:stCxn id="136" idx="2"/>
                  <a:endCxn id="13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9" name="AutoShape 377"/>
                <p:cNvCxnSpPr>
                  <a:cxnSpLocks noChangeShapeType="1"/>
                  <a:stCxn id="134" idx="0"/>
                  <a:endCxn id="13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0" name="AutoShape 378"/>
                <p:cNvCxnSpPr>
                  <a:cxnSpLocks noChangeShapeType="1"/>
                  <a:stCxn id="132" idx="0"/>
                  <a:endCxn id="13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1" name="AutoShape 379"/>
                <p:cNvCxnSpPr>
                  <a:cxnSpLocks noChangeShapeType="1"/>
                  <a:stCxn id="134" idx="0"/>
                  <a:endCxn id="13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2" name="AutoShape 380"/>
                <p:cNvCxnSpPr>
                  <a:cxnSpLocks noChangeShapeType="1"/>
                  <a:stCxn id="135" idx="0"/>
                  <a:endCxn id="13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0" name="Group 381"/>
              <p:cNvGrpSpPr>
                <a:grpSpLocks/>
              </p:cNvGrpSpPr>
              <p:nvPr/>
            </p:nvGrpSpPr>
            <p:grpSpPr bwMode="auto">
              <a:xfrm>
                <a:off x="3944" y="3668"/>
                <a:ext cx="464" cy="387"/>
                <a:chOff x="2745" y="3092"/>
                <a:chExt cx="464" cy="406"/>
              </a:xfrm>
            </p:grpSpPr>
            <p:sp>
              <p:nvSpPr>
                <p:cNvPr id="93" name="AutoShape 382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AutoShape 383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AutoShape 384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AutoShape 385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AutoShape 386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AutoShape 387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AutoShape 388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00" name="AutoShape 389"/>
                <p:cNvCxnSpPr>
                  <a:cxnSpLocks noChangeShapeType="1"/>
                  <a:stCxn id="94" idx="2"/>
                  <a:endCxn id="9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1" name="AutoShape 390"/>
                <p:cNvCxnSpPr>
                  <a:cxnSpLocks noChangeShapeType="1"/>
                  <a:stCxn id="99" idx="2"/>
                  <a:endCxn id="9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" name="AutoShape 391"/>
                <p:cNvCxnSpPr>
                  <a:cxnSpLocks noChangeShapeType="1"/>
                  <a:stCxn id="97" idx="0"/>
                  <a:endCxn id="9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" name="AutoShape 392"/>
                <p:cNvCxnSpPr>
                  <a:cxnSpLocks noChangeShapeType="1"/>
                  <a:stCxn id="95" idx="0"/>
                  <a:endCxn id="9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" name="AutoShape 393"/>
                <p:cNvCxnSpPr>
                  <a:cxnSpLocks noChangeShapeType="1"/>
                  <a:stCxn id="97" idx="0"/>
                  <a:endCxn id="9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5" name="AutoShape 394"/>
                <p:cNvCxnSpPr>
                  <a:cxnSpLocks noChangeShapeType="1"/>
                  <a:stCxn id="98" idx="0"/>
                  <a:endCxn id="9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06" name="AutoShape 395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AutoShape 396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AutoShape 397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AutoShape 398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AutoShape 399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AutoShape 400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12" name="AutoShape 401"/>
                <p:cNvCxnSpPr>
                  <a:cxnSpLocks noChangeShapeType="1"/>
                  <a:stCxn id="106" idx="2"/>
                  <a:endCxn id="10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3" name="AutoShape 402"/>
                <p:cNvCxnSpPr>
                  <a:cxnSpLocks noChangeShapeType="1"/>
                  <a:stCxn id="111" idx="2"/>
                  <a:endCxn id="10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AutoShape 403"/>
                <p:cNvCxnSpPr>
                  <a:cxnSpLocks noChangeShapeType="1"/>
                  <a:stCxn id="109" idx="0"/>
                  <a:endCxn id="10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" name="AutoShape 404"/>
                <p:cNvCxnSpPr>
                  <a:cxnSpLocks noChangeShapeType="1"/>
                  <a:stCxn id="107" idx="0"/>
                  <a:endCxn id="10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6" name="AutoShape 405"/>
                <p:cNvCxnSpPr>
                  <a:cxnSpLocks noChangeShapeType="1"/>
                  <a:stCxn id="109" idx="0"/>
                  <a:endCxn id="11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7" name="AutoShape 406"/>
                <p:cNvCxnSpPr>
                  <a:cxnSpLocks noChangeShapeType="1"/>
                  <a:stCxn id="110" idx="0"/>
                  <a:endCxn id="11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1" name="Group 407"/>
              <p:cNvGrpSpPr>
                <a:grpSpLocks/>
              </p:cNvGrpSpPr>
              <p:nvPr/>
            </p:nvGrpSpPr>
            <p:grpSpPr bwMode="auto">
              <a:xfrm>
                <a:off x="3901" y="3612"/>
                <a:ext cx="464" cy="406"/>
                <a:chOff x="2745" y="3092"/>
                <a:chExt cx="464" cy="406"/>
              </a:xfrm>
            </p:grpSpPr>
            <p:sp>
              <p:nvSpPr>
                <p:cNvPr id="68" name="AutoShape 408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AutoShape 409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AutoShape 410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AutoShape 411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AutoShape 412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AutoShape 413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AutoShape 414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75" name="AutoShape 415"/>
                <p:cNvCxnSpPr>
                  <a:cxnSpLocks noChangeShapeType="1"/>
                  <a:stCxn id="69" idx="2"/>
                  <a:endCxn id="71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6" name="AutoShape 416"/>
                <p:cNvCxnSpPr>
                  <a:cxnSpLocks noChangeShapeType="1"/>
                  <a:stCxn id="74" idx="2"/>
                  <a:endCxn id="71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7" name="AutoShape 417"/>
                <p:cNvCxnSpPr>
                  <a:cxnSpLocks noChangeShapeType="1"/>
                  <a:stCxn id="72" idx="0"/>
                  <a:endCxn id="71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8" name="AutoShape 418"/>
                <p:cNvCxnSpPr>
                  <a:cxnSpLocks noChangeShapeType="1"/>
                  <a:stCxn id="70" idx="0"/>
                  <a:endCxn id="69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9" name="AutoShape 419"/>
                <p:cNvCxnSpPr>
                  <a:cxnSpLocks noChangeShapeType="1"/>
                  <a:stCxn id="72" idx="0"/>
                  <a:endCxn id="74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0" name="AutoShape 420"/>
                <p:cNvCxnSpPr>
                  <a:cxnSpLocks noChangeShapeType="1"/>
                  <a:stCxn id="73" idx="0"/>
                  <a:endCxn id="74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81" name="AutoShape 421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AutoShape 422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AutoShape 423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AutoShape 424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AutoShape 425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AutoShape 426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87" name="AutoShape 427"/>
                <p:cNvCxnSpPr>
                  <a:cxnSpLocks noChangeShapeType="1"/>
                  <a:stCxn id="81" idx="2"/>
                  <a:endCxn id="83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8" name="AutoShape 428"/>
                <p:cNvCxnSpPr>
                  <a:cxnSpLocks noChangeShapeType="1"/>
                  <a:stCxn id="86" idx="2"/>
                  <a:endCxn id="83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9" name="AutoShape 429"/>
                <p:cNvCxnSpPr>
                  <a:cxnSpLocks noChangeShapeType="1"/>
                  <a:stCxn id="84" idx="0"/>
                  <a:endCxn id="83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0" name="AutoShape 430"/>
                <p:cNvCxnSpPr>
                  <a:cxnSpLocks noChangeShapeType="1"/>
                  <a:stCxn id="82" idx="0"/>
                  <a:endCxn id="81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1" name="AutoShape 431"/>
                <p:cNvCxnSpPr>
                  <a:cxnSpLocks noChangeShapeType="1"/>
                  <a:stCxn id="84" idx="0"/>
                  <a:endCxn id="86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2" name="AutoShape 432"/>
                <p:cNvCxnSpPr>
                  <a:cxnSpLocks noChangeShapeType="1"/>
                  <a:stCxn id="85" idx="0"/>
                  <a:endCxn id="86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2" name="Group 433"/>
              <p:cNvGrpSpPr>
                <a:grpSpLocks/>
              </p:cNvGrpSpPr>
              <p:nvPr/>
            </p:nvGrpSpPr>
            <p:grpSpPr bwMode="auto">
              <a:xfrm>
                <a:off x="4640" y="3768"/>
                <a:ext cx="464" cy="406"/>
                <a:chOff x="2745" y="3092"/>
                <a:chExt cx="464" cy="406"/>
              </a:xfrm>
            </p:grpSpPr>
            <p:sp>
              <p:nvSpPr>
                <p:cNvPr id="43" name="AutoShape 434"/>
                <p:cNvSpPr>
                  <a:spLocks noChangeArrowheads="1"/>
                </p:cNvSpPr>
                <p:nvPr/>
              </p:nvSpPr>
              <p:spPr bwMode="auto">
                <a:xfrm>
                  <a:off x="2745" y="3092"/>
                  <a:ext cx="464" cy="40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AutoShape 435"/>
                <p:cNvSpPr>
                  <a:spLocks noChangeArrowheads="1"/>
                </p:cNvSpPr>
                <p:nvPr/>
              </p:nvSpPr>
              <p:spPr bwMode="auto">
                <a:xfrm>
                  <a:off x="2806" y="3173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AutoShape 436"/>
                <p:cNvSpPr>
                  <a:spLocks noChangeArrowheads="1"/>
                </p:cNvSpPr>
                <p:nvPr/>
              </p:nvSpPr>
              <p:spPr bwMode="auto">
                <a:xfrm>
                  <a:off x="2863" y="3315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AutoShape 437"/>
                <p:cNvSpPr>
                  <a:spLocks noChangeArrowheads="1"/>
                </p:cNvSpPr>
                <p:nvPr/>
              </p:nvSpPr>
              <p:spPr bwMode="auto">
                <a:xfrm>
                  <a:off x="2882" y="3237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utoShape 438"/>
                <p:cNvSpPr>
                  <a:spLocks noChangeArrowheads="1"/>
                </p:cNvSpPr>
                <p:nvPr/>
              </p:nvSpPr>
              <p:spPr bwMode="auto">
                <a:xfrm>
                  <a:off x="2951" y="3336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utoShape 439"/>
                <p:cNvSpPr>
                  <a:spLocks noChangeArrowheads="1"/>
                </p:cNvSpPr>
                <p:nvPr/>
              </p:nvSpPr>
              <p:spPr bwMode="auto">
                <a:xfrm>
                  <a:off x="3027" y="3295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AutoShape 440"/>
                <p:cNvSpPr>
                  <a:spLocks noChangeArrowheads="1"/>
                </p:cNvSpPr>
                <p:nvPr/>
              </p:nvSpPr>
              <p:spPr bwMode="auto">
                <a:xfrm>
                  <a:off x="2995" y="3159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50" name="AutoShape 441"/>
                <p:cNvCxnSpPr>
                  <a:cxnSpLocks noChangeShapeType="1"/>
                  <a:stCxn id="44" idx="2"/>
                  <a:endCxn id="46" idx="0"/>
                </p:cNvCxnSpPr>
                <p:nvPr/>
              </p:nvCxnSpPr>
              <p:spPr bwMode="auto">
                <a:xfrm>
                  <a:off x="2838" y="3214"/>
                  <a:ext cx="75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" name="AutoShape 442"/>
                <p:cNvCxnSpPr>
                  <a:cxnSpLocks noChangeShapeType="1"/>
                  <a:stCxn id="49" idx="2"/>
                  <a:endCxn id="46" idx="0"/>
                </p:cNvCxnSpPr>
                <p:nvPr/>
              </p:nvCxnSpPr>
              <p:spPr bwMode="auto">
                <a:xfrm flipH="1">
                  <a:off x="2913" y="3201"/>
                  <a:ext cx="114" cy="3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" name="AutoShape 443"/>
                <p:cNvCxnSpPr>
                  <a:cxnSpLocks noChangeShapeType="1"/>
                  <a:stCxn id="47" idx="0"/>
                  <a:endCxn id="46" idx="2"/>
                </p:cNvCxnSpPr>
                <p:nvPr/>
              </p:nvCxnSpPr>
              <p:spPr bwMode="auto">
                <a:xfrm flipH="1" flipV="1">
                  <a:off x="2913" y="3278"/>
                  <a:ext cx="70" cy="5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3" name="AutoShape 444"/>
                <p:cNvCxnSpPr>
                  <a:cxnSpLocks noChangeShapeType="1"/>
                  <a:stCxn id="45" idx="0"/>
                  <a:endCxn id="44" idx="2"/>
                </p:cNvCxnSpPr>
                <p:nvPr/>
              </p:nvCxnSpPr>
              <p:spPr bwMode="auto">
                <a:xfrm flipH="1" flipV="1">
                  <a:off x="2838" y="3214"/>
                  <a:ext cx="57" cy="101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AutoShape 445"/>
                <p:cNvCxnSpPr>
                  <a:cxnSpLocks noChangeShapeType="1"/>
                  <a:stCxn id="47" idx="0"/>
                  <a:endCxn id="49" idx="2"/>
                </p:cNvCxnSpPr>
                <p:nvPr/>
              </p:nvCxnSpPr>
              <p:spPr bwMode="auto">
                <a:xfrm flipV="1">
                  <a:off x="2983" y="3201"/>
                  <a:ext cx="44" cy="13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AutoShape 446"/>
                <p:cNvCxnSpPr>
                  <a:cxnSpLocks noChangeShapeType="1"/>
                  <a:stCxn id="48" idx="0"/>
                  <a:endCxn id="49" idx="3"/>
                </p:cNvCxnSpPr>
                <p:nvPr/>
              </p:nvCxnSpPr>
              <p:spPr bwMode="auto">
                <a:xfrm flipV="1">
                  <a:off x="3058" y="3180"/>
                  <a:ext cx="0" cy="11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56" name="AutoShape 447"/>
                <p:cNvSpPr>
                  <a:spLocks noChangeArrowheads="1"/>
                </p:cNvSpPr>
                <p:nvPr/>
              </p:nvSpPr>
              <p:spPr bwMode="auto">
                <a:xfrm>
                  <a:off x="2901" y="3172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AutoShape 448"/>
                <p:cNvSpPr>
                  <a:spLocks noChangeArrowheads="1"/>
                </p:cNvSpPr>
                <p:nvPr/>
              </p:nvSpPr>
              <p:spPr bwMode="auto">
                <a:xfrm>
                  <a:off x="2869" y="338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AutoShape 449"/>
                <p:cNvSpPr>
                  <a:spLocks noChangeArrowheads="1"/>
                </p:cNvSpPr>
                <p:nvPr/>
              </p:nvSpPr>
              <p:spPr bwMode="auto">
                <a:xfrm>
                  <a:off x="2781" y="327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AutoShape 450"/>
                <p:cNvSpPr>
                  <a:spLocks noChangeArrowheads="1"/>
                </p:cNvSpPr>
                <p:nvPr/>
              </p:nvSpPr>
              <p:spPr bwMode="auto">
                <a:xfrm>
                  <a:off x="2983" y="3399"/>
                  <a:ext cx="63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AutoShape 451"/>
                <p:cNvSpPr>
                  <a:spLocks noChangeArrowheads="1"/>
                </p:cNvSpPr>
                <p:nvPr/>
              </p:nvSpPr>
              <p:spPr bwMode="auto">
                <a:xfrm>
                  <a:off x="3096" y="3338"/>
                  <a:ext cx="63" cy="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utoShape 452"/>
                <p:cNvSpPr>
                  <a:spLocks noChangeArrowheads="1"/>
                </p:cNvSpPr>
                <p:nvPr/>
              </p:nvSpPr>
              <p:spPr bwMode="auto">
                <a:xfrm>
                  <a:off x="3064" y="3214"/>
                  <a:ext cx="64" cy="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62" name="AutoShape 453"/>
                <p:cNvCxnSpPr>
                  <a:cxnSpLocks noChangeShapeType="1"/>
                  <a:stCxn id="56" idx="2"/>
                  <a:endCxn id="58" idx="0"/>
                </p:cNvCxnSpPr>
                <p:nvPr/>
              </p:nvCxnSpPr>
              <p:spPr bwMode="auto">
                <a:xfrm flipH="1">
                  <a:off x="2812" y="3213"/>
                  <a:ext cx="120" cy="6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" name="AutoShape 454"/>
                <p:cNvCxnSpPr>
                  <a:cxnSpLocks noChangeShapeType="1"/>
                  <a:stCxn id="61" idx="2"/>
                  <a:endCxn id="58" idx="0"/>
                </p:cNvCxnSpPr>
                <p:nvPr/>
              </p:nvCxnSpPr>
              <p:spPr bwMode="auto">
                <a:xfrm flipH="1">
                  <a:off x="2812" y="3255"/>
                  <a:ext cx="284" cy="2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AutoShape 455"/>
                <p:cNvCxnSpPr>
                  <a:cxnSpLocks noChangeShapeType="1"/>
                  <a:stCxn id="59" idx="0"/>
                  <a:endCxn id="58" idx="2"/>
                </p:cNvCxnSpPr>
                <p:nvPr/>
              </p:nvCxnSpPr>
              <p:spPr bwMode="auto">
                <a:xfrm flipH="1" flipV="1">
                  <a:off x="2812" y="3320"/>
                  <a:ext cx="202" cy="79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AutoShape 456"/>
                <p:cNvCxnSpPr>
                  <a:cxnSpLocks noChangeShapeType="1"/>
                  <a:stCxn id="57" idx="0"/>
                  <a:endCxn id="56" idx="2"/>
                </p:cNvCxnSpPr>
                <p:nvPr/>
              </p:nvCxnSpPr>
              <p:spPr bwMode="auto">
                <a:xfrm flipV="1">
                  <a:off x="2901" y="3213"/>
                  <a:ext cx="31" cy="175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457"/>
                <p:cNvCxnSpPr>
                  <a:cxnSpLocks noChangeShapeType="1"/>
                  <a:stCxn id="59" idx="0"/>
                  <a:endCxn id="61" idx="2"/>
                </p:cNvCxnSpPr>
                <p:nvPr/>
              </p:nvCxnSpPr>
              <p:spPr bwMode="auto">
                <a:xfrm flipV="1">
                  <a:off x="3014" y="3255"/>
                  <a:ext cx="8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AutoShape 458"/>
                <p:cNvCxnSpPr>
                  <a:cxnSpLocks noChangeShapeType="1"/>
                  <a:stCxn id="60" idx="0"/>
                  <a:endCxn id="61" idx="3"/>
                </p:cNvCxnSpPr>
                <p:nvPr/>
              </p:nvCxnSpPr>
              <p:spPr bwMode="auto">
                <a:xfrm flipV="1">
                  <a:off x="3128" y="3235"/>
                  <a:ext cx="0" cy="103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 !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5" y="1847045"/>
            <a:ext cx="2712667" cy="2263791"/>
          </a:xfrm>
        </p:spPr>
      </p:pic>
      <p:sp>
        <p:nvSpPr>
          <p:cNvPr id="11" name="Rectangle 10"/>
          <p:cNvSpPr/>
          <p:nvPr/>
        </p:nvSpPr>
        <p:spPr>
          <a:xfrm>
            <a:off x="533400" y="1556327"/>
            <a:ext cx="20233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https://www.sigmundsoftware.com/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880" y="1847045"/>
            <a:ext cx="2673320" cy="22686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52878" y="1560968"/>
            <a:ext cx="16033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http://www.praxisemr.com/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034" y="1869160"/>
            <a:ext cx="2958151" cy="22416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58532" y="1570205"/>
            <a:ext cx="1981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smtClean="0">
                <a:solidFill>
                  <a:schemeClr val="bg1"/>
                </a:solidFill>
              </a:rPr>
              <a:t>ubmd.followmyhealth.com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1524000"/>
            <a:ext cx="8839200" cy="4862323"/>
            <a:chOff x="76200" y="1524000"/>
            <a:chExt cx="8991600" cy="4862323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76200" y="1524000"/>
              <a:ext cx="8991600" cy="2895600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9371" y="4447331"/>
              <a:ext cx="1776547" cy="193899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Optimized for practice management and patient care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9972" y="4610836"/>
            <a:ext cx="5937651" cy="2018564"/>
            <a:chOff x="2519972" y="4610836"/>
            <a:chExt cx="5937651" cy="2018564"/>
          </a:xfrm>
        </p:grpSpPr>
        <p:sp>
          <p:nvSpPr>
            <p:cNvPr id="468" name="Rounded Rectangle 467"/>
            <p:cNvSpPr/>
            <p:nvPr/>
          </p:nvSpPr>
          <p:spPr bwMode="auto">
            <a:xfrm>
              <a:off x="2519972" y="4610836"/>
              <a:ext cx="3652228" cy="2018564"/>
            </a:xfrm>
            <a:prstGeom prst="roundRect">
              <a:avLst/>
            </a:prstGeom>
            <a:noFill/>
            <a:ln w="57150" cap="flat" cmpd="sng" algn="ctr">
              <a:solidFill>
                <a:srgbClr val="19FF8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92673" y="4864100"/>
              <a:ext cx="2264950" cy="1200329"/>
            </a:xfrm>
            <a:prstGeom prst="rect">
              <a:avLst/>
            </a:prstGeom>
            <a:solidFill>
              <a:srgbClr val="19FF8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Optimized for analytics and decision support</a:t>
              </a:r>
              <a:endParaRPr lang="en-US" dirty="0"/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76200" y="1447800"/>
            <a:ext cx="8991600" cy="5257800"/>
            <a:chOff x="76200" y="1447800"/>
            <a:chExt cx="8991600" cy="5257800"/>
          </a:xfrm>
        </p:grpSpPr>
        <p:sp>
          <p:nvSpPr>
            <p:cNvPr id="8" name="TextBox 7"/>
            <p:cNvSpPr txBox="1"/>
            <p:nvPr/>
          </p:nvSpPr>
          <p:spPr>
            <a:xfrm>
              <a:off x="4460851" y="1447800"/>
              <a:ext cx="3616349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dirty="0" smtClean="0"/>
                <a:t>ata are lacking for making analytics and DS work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76200" y="1447800"/>
              <a:ext cx="8991600" cy="5257800"/>
            </a:xfrm>
            <a:prstGeom prst="roundRect">
              <a:avLst>
                <a:gd name="adj" fmla="val 8334"/>
              </a:avLst>
            </a:prstGeom>
            <a:noFill/>
            <a:ln w="57150" cap="flat" cmpd="sng" algn="ctr">
              <a:solidFill>
                <a:srgbClr val="ECD63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98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Rotations in Biomedical Ontology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Theoretical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Very basic introduction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Biomedical terminologies and classifications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Ontological Realism and Basic Formal Ontology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Ontology for General Medical Science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Rotations in Biomedical Ontology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Theoretical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Very basic introduction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Biomedical terminologies and classifications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Ontological Realism and Basic Formal Ontology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Ontology for General Medical Science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Methods: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Lectures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Self-study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Discussion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Participation in daily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Rotations in Biomedical Ontology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Practical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Topic determined by interest of the student: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Build a tiny ontology within a domain of interest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Explore some problematic issue related to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Electronic healthcare records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Diagnostic (e.g</a:t>
            </a:r>
            <a:r>
              <a:rPr lang="en-US" dirty="0"/>
              <a:t>. ICD</a:t>
            </a:r>
            <a:r>
              <a:rPr lang="en-US" dirty="0" smtClean="0"/>
              <a:t>) or procedure classification systems (e.g. CPT)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Medical decision support or reasoning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Apply ontology to improve scientific writing skills (and detect ambiguities in the writings of others)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Ideally resulting in some publication.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169616"/>
            <a:ext cx="2971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philosophy</a:t>
            </a:r>
          </a:p>
          <a:p>
            <a:r>
              <a:rPr lang="en-US" dirty="0">
                <a:solidFill>
                  <a:schemeClr val="bg1"/>
                </a:solidFill>
              </a:rPr>
              <a:t>epistemology</a:t>
            </a:r>
          </a:p>
          <a:p>
            <a:r>
              <a:rPr lang="en-US" dirty="0">
                <a:solidFill>
                  <a:schemeClr val="bg1"/>
                </a:solidFill>
              </a:rPr>
              <a:t>computer science</a:t>
            </a:r>
          </a:p>
          <a:p>
            <a:r>
              <a:rPr lang="en-US" dirty="0">
                <a:solidFill>
                  <a:schemeClr val="bg1"/>
                </a:solidFill>
              </a:rPr>
              <a:t>art</a:t>
            </a:r>
          </a:p>
          <a:p>
            <a:r>
              <a:rPr lang="en-US" dirty="0">
                <a:solidFill>
                  <a:schemeClr val="bg1"/>
                </a:solidFill>
              </a:rPr>
              <a:t>information science</a:t>
            </a:r>
          </a:p>
          <a:p>
            <a:r>
              <a:rPr lang="en-US" dirty="0">
                <a:solidFill>
                  <a:schemeClr val="bg1"/>
                </a:solidFill>
              </a:rPr>
              <a:t>science</a:t>
            </a:r>
          </a:p>
          <a:p>
            <a:r>
              <a:rPr lang="en-US" dirty="0">
                <a:solidFill>
                  <a:schemeClr val="bg1"/>
                </a:solidFill>
              </a:rPr>
              <a:t>software</a:t>
            </a:r>
          </a:p>
          <a:p>
            <a:r>
              <a:rPr lang="en-US" dirty="0">
                <a:solidFill>
                  <a:schemeClr val="bg1"/>
                </a:solidFill>
              </a:rPr>
              <a:t>web</a:t>
            </a:r>
          </a:p>
          <a:p>
            <a:r>
              <a:rPr lang="en-US" dirty="0">
                <a:solidFill>
                  <a:schemeClr val="bg1"/>
                </a:solidFill>
              </a:rPr>
              <a:t>data</a:t>
            </a:r>
          </a:p>
          <a:p>
            <a:r>
              <a:rPr lang="en-US" dirty="0">
                <a:solidFill>
                  <a:schemeClr val="bg1"/>
                </a:solidFill>
              </a:rPr>
              <a:t>database</a:t>
            </a:r>
          </a:p>
          <a:p>
            <a:r>
              <a:rPr lang="en-US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2169616"/>
            <a:ext cx="289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social network</a:t>
            </a:r>
          </a:p>
          <a:p>
            <a:r>
              <a:rPr lang="en-US" dirty="0">
                <a:solidFill>
                  <a:schemeClr val="bg1"/>
                </a:solidFill>
              </a:rPr>
              <a:t>semantic web</a:t>
            </a:r>
          </a:p>
          <a:p>
            <a:r>
              <a:rPr lang="en-US" dirty="0">
                <a:solidFill>
                  <a:schemeClr val="bg1"/>
                </a:solidFill>
              </a:rPr>
              <a:t>biomedical</a:t>
            </a:r>
          </a:p>
          <a:p>
            <a:r>
              <a:rPr lang="en-US" dirty="0">
                <a:solidFill>
                  <a:schemeClr val="bg1"/>
                </a:solidFill>
              </a:rPr>
              <a:t>information retrieval</a:t>
            </a:r>
          </a:p>
          <a:p>
            <a:r>
              <a:rPr lang="en-US" dirty="0">
                <a:solidFill>
                  <a:schemeClr val="bg1"/>
                </a:solidFill>
              </a:rPr>
              <a:t>geospatial</a:t>
            </a:r>
          </a:p>
          <a:p>
            <a:r>
              <a:rPr lang="en-US" dirty="0">
                <a:solidFill>
                  <a:schemeClr val="bg1"/>
                </a:solidFill>
              </a:rPr>
              <a:t>artificial intelligence</a:t>
            </a:r>
          </a:p>
          <a:p>
            <a:r>
              <a:rPr lang="en-US" dirty="0">
                <a:solidFill>
                  <a:schemeClr val="bg1"/>
                </a:solidFill>
              </a:rPr>
              <a:t>data mining</a:t>
            </a:r>
          </a:p>
          <a:p>
            <a:r>
              <a:rPr lang="en-US" dirty="0">
                <a:solidFill>
                  <a:schemeClr val="bg1"/>
                </a:solidFill>
              </a:rPr>
              <a:t>medical</a:t>
            </a:r>
          </a:p>
          <a:p>
            <a:r>
              <a:rPr lang="en-US" dirty="0">
                <a:solidFill>
                  <a:schemeClr val="bg1"/>
                </a:solidFill>
              </a:rPr>
              <a:t>tourism</a:t>
            </a:r>
          </a:p>
          <a:p>
            <a:r>
              <a:rPr lang="en-US" dirty="0">
                <a:solidFill>
                  <a:schemeClr val="bg1"/>
                </a:solidFill>
              </a:rPr>
              <a:t>health</a:t>
            </a:r>
          </a:p>
          <a:p>
            <a:r>
              <a:rPr lang="en-US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2169616"/>
            <a:ext cx="182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health care</a:t>
            </a:r>
          </a:p>
          <a:p>
            <a:r>
              <a:rPr lang="en-US" dirty="0">
                <a:solidFill>
                  <a:schemeClr val="bg1"/>
                </a:solidFill>
              </a:rPr>
              <a:t>agriculture</a:t>
            </a:r>
          </a:p>
          <a:p>
            <a:r>
              <a:rPr lang="en-US" dirty="0">
                <a:solidFill>
                  <a:schemeClr val="bg1"/>
                </a:solidFill>
              </a:rPr>
              <a:t>research</a:t>
            </a:r>
          </a:p>
          <a:p>
            <a:r>
              <a:rPr lang="en-US" dirty="0">
                <a:solidFill>
                  <a:schemeClr val="bg1"/>
                </a:solidFill>
              </a:rPr>
              <a:t>process</a:t>
            </a:r>
          </a:p>
          <a:p>
            <a:r>
              <a:rPr lang="en-US" dirty="0">
                <a:solidFill>
                  <a:schemeClr val="bg1"/>
                </a:solidFill>
              </a:rPr>
              <a:t>security</a:t>
            </a:r>
          </a:p>
          <a:p>
            <a:r>
              <a:rPr lang="en-US" dirty="0">
                <a:solidFill>
                  <a:schemeClr val="bg1"/>
                </a:solidFill>
              </a:rPr>
              <a:t>architecture</a:t>
            </a:r>
          </a:p>
          <a:p>
            <a:r>
              <a:rPr lang="en-US" dirty="0">
                <a:solidFill>
                  <a:schemeClr val="bg1"/>
                </a:solidFill>
              </a:rPr>
              <a:t>context</a:t>
            </a:r>
          </a:p>
          <a:p>
            <a:r>
              <a:rPr lang="en-US" dirty="0">
                <a:solidFill>
                  <a:schemeClr val="bg1"/>
                </a:solidFill>
              </a:rPr>
              <a:t>risk</a:t>
            </a:r>
          </a:p>
          <a:p>
            <a:r>
              <a:rPr lang="en-US" dirty="0">
                <a:solidFill>
                  <a:schemeClr val="bg1"/>
                </a:solidFill>
              </a:rPr>
              <a:t>network</a:t>
            </a:r>
          </a:p>
          <a:p>
            <a:r>
              <a:rPr lang="en-US" dirty="0">
                <a:solidFill>
                  <a:schemeClr val="bg1"/>
                </a:solidFill>
              </a:rPr>
              <a:t>knowledge</a:t>
            </a:r>
          </a:p>
          <a:p>
            <a:r>
              <a:rPr lang="en-US" dirty="0">
                <a:solidFill>
                  <a:schemeClr val="bg1"/>
                </a:solidFill>
              </a:rPr>
              <a:t>user profile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18" y="1655699"/>
            <a:ext cx="9144000" cy="513917"/>
            <a:chOff x="0" y="552883"/>
            <a:chExt cx="9144000" cy="5139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52883"/>
              <a:ext cx="9144000" cy="228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09" y="797647"/>
              <a:ext cx="9090891" cy="269153"/>
            </a:xfrm>
            <a:prstGeom prst="rect">
              <a:avLst/>
            </a:prstGeom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prominent associations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 Collocational </a:t>
            </a:r>
            <a:r>
              <a:rPr lang="en-US" dirty="0" smtClean="0"/>
              <a:t>analysis </a:t>
            </a:r>
            <a:r>
              <a:rPr lang="en-US" dirty="0" smtClean="0"/>
              <a:t>of terms.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47800"/>
            <a:ext cx="8269061" cy="4495800"/>
          </a:xfrm>
        </p:spPr>
      </p:pic>
      <p:sp>
        <p:nvSpPr>
          <p:cNvPr id="8" name="TextBox 7"/>
          <p:cNvSpPr txBox="1"/>
          <p:nvPr/>
        </p:nvSpPr>
        <p:spPr>
          <a:xfrm>
            <a:off x="1219200" y="63201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Araceli </a:t>
            </a:r>
            <a:r>
              <a:rPr lang="en-US" sz="1200" dirty="0">
                <a:solidFill>
                  <a:schemeClr val="bg1"/>
                </a:solidFill>
              </a:rPr>
              <a:t>Alonso, </a:t>
            </a:r>
            <a:r>
              <a:rPr lang="en-US" sz="1200" dirty="0" err="1">
                <a:solidFill>
                  <a:schemeClr val="bg1"/>
                </a:solidFill>
              </a:rPr>
              <a:t>Chrystel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Millon</a:t>
            </a:r>
            <a:r>
              <a:rPr lang="en-US" sz="1200" dirty="0">
                <a:solidFill>
                  <a:schemeClr val="bg1"/>
                </a:solidFill>
              </a:rPr>
              <a:t>, Geoffrey Williams. 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Collocational </a:t>
            </a:r>
            <a:r>
              <a:rPr lang="en-US" sz="1200" dirty="0">
                <a:solidFill>
                  <a:schemeClr val="bg1"/>
                </a:solidFill>
              </a:rPr>
              <a:t>networks and their application to an E-Advanced Learner's Dictionary of Verbs in Science (</a:t>
            </a:r>
            <a:r>
              <a:rPr lang="en-US" sz="1200" dirty="0" err="1">
                <a:solidFill>
                  <a:schemeClr val="bg1"/>
                </a:solidFill>
              </a:rPr>
              <a:t>DicSci</a:t>
            </a:r>
            <a:r>
              <a:rPr lang="en-US" sz="1200" dirty="0">
                <a:solidFill>
                  <a:schemeClr val="bg1"/>
                </a:solidFill>
              </a:rPr>
              <a:t>) </a:t>
            </a:r>
            <a:r>
              <a:rPr lang="en-US" sz="1200" dirty="0" smtClean="0">
                <a:solidFill>
                  <a:schemeClr val="bg1"/>
                </a:solidFill>
              </a:rPr>
              <a:t> Nov 2011.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169616"/>
            <a:ext cx="2971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philosophy</a:t>
            </a:r>
          </a:p>
          <a:p>
            <a:r>
              <a:rPr lang="en-US" dirty="0">
                <a:solidFill>
                  <a:srgbClr val="FFFF00"/>
                </a:solidFill>
              </a:rPr>
              <a:t>epistemology</a:t>
            </a:r>
          </a:p>
          <a:p>
            <a:r>
              <a:rPr lang="en-US" dirty="0">
                <a:solidFill>
                  <a:schemeClr val="bg1"/>
                </a:solidFill>
              </a:rPr>
              <a:t>computer science</a:t>
            </a:r>
          </a:p>
          <a:p>
            <a:r>
              <a:rPr lang="en-US" dirty="0">
                <a:solidFill>
                  <a:schemeClr val="bg1"/>
                </a:solidFill>
              </a:rPr>
              <a:t>art</a:t>
            </a:r>
          </a:p>
          <a:p>
            <a:r>
              <a:rPr lang="en-US" dirty="0">
                <a:solidFill>
                  <a:schemeClr val="bg1"/>
                </a:solidFill>
              </a:rPr>
              <a:t>information science</a:t>
            </a:r>
          </a:p>
          <a:p>
            <a:r>
              <a:rPr lang="en-US" dirty="0">
                <a:solidFill>
                  <a:schemeClr val="bg1"/>
                </a:solidFill>
              </a:rPr>
              <a:t>science</a:t>
            </a:r>
          </a:p>
          <a:p>
            <a:r>
              <a:rPr lang="en-US" dirty="0">
                <a:solidFill>
                  <a:schemeClr val="bg1"/>
                </a:solidFill>
              </a:rPr>
              <a:t>software</a:t>
            </a:r>
          </a:p>
          <a:p>
            <a:r>
              <a:rPr lang="en-US" dirty="0">
                <a:solidFill>
                  <a:schemeClr val="bg1"/>
                </a:solidFill>
              </a:rPr>
              <a:t>web</a:t>
            </a:r>
          </a:p>
          <a:p>
            <a:r>
              <a:rPr lang="en-US" dirty="0">
                <a:solidFill>
                  <a:schemeClr val="bg1"/>
                </a:solidFill>
              </a:rPr>
              <a:t>data</a:t>
            </a:r>
          </a:p>
          <a:p>
            <a:r>
              <a:rPr lang="en-US" dirty="0">
                <a:solidFill>
                  <a:schemeClr val="bg1"/>
                </a:solidFill>
              </a:rPr>
              <a:t>database</a:t>
            </a:r>
          </a:p>
          <a:p>
            <a:r>
              <a:rPr lang="en-US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2169616"/>
            <a:ext cx="289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social network</a:t>
            </a:r>
          </a:p>
          <a:p>
            <a:r>
              <a:rPr lang="en-US" dirty="0">
                <a:solidFill>
                  <a:schemeClr val="bg1"/>
                </a:solidFill>
              </a:rPr>
              <a:t>semantic web</a:t>
            </a:r>
          </a:p>
          <a:p>
            <a:r>
              <a:rPr lang="en-US" dirty="0">
                <a:solidFill>
                  <a:schemeClr val="bg1"/>
                </a:solidFill>
              </a:rPr>
              <a:t>biomedical</a:t>
            </a:r>
          </a:p>
          <a:p>
            <a:r>
              <a:rPr lang="en-US" dirty="0">
                <a:solidFill>
                  <a:schemeClr val="bg1"/>
                </a:solidFill>
              </a:rPr>
              <a:t>information retrieval</a:t>
            </a:r>
          </a:p>
          <a:p>
            <a:r>
              <a:rPr lang="en-US" dirty="0">
                <a:solidFill>
                  <a:schemeClr val="bg1"/>
                </a:solidFill>
              </a:rPr>
              <a:t>geospatial</a:t>
            </a:r>
          </a:p>
          <a:p>
            <a:r>
              <a:rPr lang="en-US" dirty="0">
                <a:solidFill>
                  <a:schemeClr val="bg1"/>
                </a:solidFill>
              </a:rPr>
              <a:t>artificial intelligence</a:t>
            </a:r>
          </a:p>
          <a:p>
            <a:r>
              <a:rPr lang="en-US" dirty="0">
                <a:solidFill>
                  <a:schemeClr val="bg1"/>
                </a:solidFill>
              </a:rPr>
              <a:t>data mining</a:t>
            </a:r>
          </a:p>
          <a:p>
            <a:r>
              <a:rPr lang="en-US" dirty="0">
                <a:solidFill>
                  <a:schemeClr val="bg1"/>
                </a:solidFill>
              </a:rPr>
              <a:t>medical</a:t>
            </a:r>
          </a:p>
          <a:p>
            <a:r>
              <a:rPr lang="en-US" dirty="0">
                <a:solidFill>
                  <a:schemeClr val="bg1"/>
                </a:solidFill>
              </a:rPr>
              <a:t>tourism</a:t>
            </a:r>
          </a:p>
          <a:p>
            <a:r>
              <a:rPr lang="en-US" dirty="0">
                <a:solidFill>
                  <a:schemeClr val="bg1"/>
                </a:solidFill>
              </a:rPr>
              <a:t>health</a:t>
            </a:r>
          </a:p>
          <a:p>
            <a:r>
              <a:rPr lang="en-US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2169616"/>
            <a:ext cx="182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health care</a:t>
            </a:r>
          </a:p>
          <a:p>
            <a:r>
              <a:rPr lang="en-US" dirty="0">
                <a:solidFill>
                  <a:schemeClr val="bg1"/>
                </a:solidFill>
              </a:rPr>
              <a:t>agriculture</a:t>
            </a:r>
          </a:p>
          <a:p>
            <a:r>
              <a:rPr lang="en-US" dirty="0">
                <a:solidFill>
                  <a:schemeClr val="bg1"/>
                </a:solidFill>
              </a:rPr>
              <a:t>research</a:t>
            </a:r>
          </a:p>
          <a:p>
            <a:r>
              <a:rPr lang="en-US" dirty="0">
                <a:solidFill>
                  <a:schemeClr val="bg1"/>
                </a:solidFill>
              </a:rPr>
              <a:t>process</a:t>
            </a:r>
          </a:p>
          <a:p>
            <a:r>
              <a:rPr lang="en-US" dirty="0">
                <a:solidFill>
                  <a:schemeClr val="bg1"/>
                </a:solidFill>
              </a:rPr>
              <a:t>security</a:t>
            </a:r>
          </a:p>
          <a:p>
            <a:r>
              <a:rPr lang="en-US" dirty="0">
                <a:solidFill>
                  <a:schemeClr val="bg1"/>
                </a:solidFill>
              </a:rPr>
              <a:t>architecture</a:t>
            </a:r>
          </a:p>
          <a:p>
            <a:r>
              <a:rPr lang="en-US" dirty="0">
                <a:solidFill>
                  <a:srgbClr val="FFFF00"/>
                </a:solidFill>
              </a:rPr>
              <a:t>context</a:t>
            </a:r>
          </a:p>
          <a:p>
            <a:r>
              <a:rPr lang="en-US" dirty="0">
                <a:solidFill>
                  <a:schemeClr val="bg1"/>
                </a:solidFill>
              </a:rPr>
              <a:t>risk</a:t>
            </a:r>
          </a:p>
          <a:p>
            <a:r>
              <a:rPr lang="en-US" dirty="0">
                <a:solidFill>
                  <a:schemeClr val="bg1"/>
                </a:solidFill>
              </a:rPr>
              <a:t>network</a:t>
            </a:r>
          </a:p>
          <a:p>
            <a:r>
              <a:rPr lang="en-US" dirty="0">
                <a:solidFill>
                  <a:srgbClr val="FFFF00"/>
                </a:solidFill>
              </a:rPr>
              <a:t>knowledge</a:t>
            </a:r>
          </a:p>
          <a:p>
            <a:r>
              <a:rPr lang="en-US" dirty="0">
                <a:solidFill>
                  <a:schemeClr val="bg1"/>
                </a:solidFill>
              </a:rPr>
              <a:t>user profile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18" y="1655699"/>
            <a:ext cx="9144000" cy="513917"/>
            <a:chOff x="0" y="552883"/>
            <a:chExt cx="9144000" cy="5139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52883"/>
              <a:ext cx="9144000" cy="228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09" y="797647"/>
              <a:ext cx="9090891" cy="269153"/>
            </a:xfrm>
            <a:prstGeom prst="rect">
              <a:avLst/>
            </a:prstGeom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Ontology: where it comes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169616"/>
            <a:ext cx="2971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philosophy</a:t>
            </a:r>
          </a:p>
          <a:p>
            <a:r>
              <a:rPr lang="en-US" dirty="0">
                <a:solidFill>
                  <a:schemeClr val="bg1"/>
                </a:solidFill>
              </a:rPr>
              <a:t>epistemology</a:t>
            </a:r>
          </a:p>
          <a:p>
            <a:r>
              <a:rPr lang="en-US" dirty="0">
                <a:solidFill>
                  <a:srgbClr val="19FF81"/>
                </a:solidFill>
              </a:rPr>
              <a:t>computer science</a:t>
            </a:r>
          </a:p>
          <a:p>
            <a:r>
              <a:rPr lang="en-US" dirty="0">
                <a:solidFill>
                  <a:schemeClr val="bg1"/>
                </a:solidFill>
              </a:rPr>
              <a:t>art</a:t>
            </a:r>
          </a:p>
          <a:p>
            <a:r>
              <a:rPr lang="en-US" dirty="0">
                <a:solidFill>
                  <a:srgbClr val="19FF81"/>
                </a:solidFill>
              </a:rPr>
              <a:t>information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19FF81"/>
                </a:solidFill>
              </a:rPr>
              <a:t>science</a:t>
            </a:r>
          </a:p>
          <a:p>
            <a:r>
              <a:rPr lang="en-US" dirty="0">
                <a:solidFill>
                  <a:schemeClr val="bg1"/>
                </a:solidFill>
              </a:rPr>
              <a:t>science</a:t>
            </a:r>
          </a:p>
          <a:p>
            <a:r>
              <a:rPr lang="en-US" dirty="0">
                <a:solidFill>
                  <a:srgbClr val="19FF81"/>
                </a:solidFill>
              </a:rPr>
              <a:t>software</a:t>
            </a:r>
          </a:p>
          <a:p>
            <a:r>
              <a:rPr lang="en-US" dirty="0">
                <a:solidFill>
                  <a:srgbClr val="19FF81"/>
                </a:solidFill>
              </a:rPr>
              <a:t>web</a:t>
            </a:r>
          </a:p>
          <a:p>
            <a:r>
              <a:rPr lang="en-US" dirty="0">
                <a:solidFill>
                  <a:srgbClr val="19FF81"/>
                </a:solidFill>
              </a:rPr>
              <a:t>data</a:t>
            </a:r>
          </a:p>
          <a:p>
            <a:r>
              <a:rPr lang="en-US" dirty="0">
                <a:solidFill>
                  <a:srgbClr val="19FF81"/>
                </a:solidFill>
              </a:rPr>
              <a:t>database</a:t>
            </a:r>
          </a:p>
          <a:p>
            <a:r>
              <a:rPr lang="en-US" dirty="0">
                <a:solidFill>
                  <a:srgbClr val="19FF81"/>
                </a:solidFill>
              </a:rPr>
              <a:t>website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2169616"/>
            <a:ext cx="289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9FF81"/>
                </a:solidFill>
              </a:rPr>
              <a:t>social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19FF81"/>
                </a:solidFill>
              </a:rPr>
              <a:t>network</a:t>
            </a:r>
          </a:p>
          <a:p>
            <a:r>
              <a:rPr lang="en-US" dirty="0">
                <a:solidFill>
                  <a:srgbClr val="19FF81"/>
                </a:solidFill>
              </a:rPr>
              <a:t>semantic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19FF81"/>
                </a:solidFill>
              </a:rPr>
              <a:t>web</a:t>
            </a:r>
          </a:p>
          <a:p>
            <a:r>
              <a:rPr lang="en-US" dirty="0">
                <a:solidFill>
                  <a:schemeClr val="bg1"/>
                </a:solidFill>
              </a:rPr>
              <a:t>biomedical</a:t>
            </a:r>
          </a:p>
          <a:p>
            <a:r>
              <a:rPr lang="en-US" dirty="0">
                <a:solidFill>
                  <a:srgbClr val="19FF81"/>
                </a:solidFill>
              </a:rPr>
              <a:t>information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19FF81"/>
                </a:solidFill>
              </a:rPr>
              <a:t>retrieval</a:t>
            </a:r>
          </a:p>
          <a:p>
            <a:r>
              <a:rPr lang="en-US" dirty="0">
                <a:solidFill>
                  <a:schemeClr val="bg1"/>
                </a:solidFill>
              </a:rPr>
              <a:t>geospatial</a:t>
            </a:r>
          </a:p>
          <a:p>
            <a:r>
              <a:rPr lang="en-US" dirty="0">
                <a:solidFill>
                  <a:srgbClr val="19FF81"/>
                </a:solidFill>
              </a:rPr>
              <a:t>artificial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19FF81"/>
                </a:solidFill>
              </a:rPr>
              <a:t>intelligence</a:t>
            </a:r>
          </a:p>
          <a:p>
            <a:r>
              <a:rPr lang="en-US" dirty="0">
                <a:solidFill>
                  <a:srgbClr val="19FF81"/>
                </a:solidFill>
              </a:rPr>
              <a:t>data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19FF81"/>
                </a:solidFill>
              </a:rPr>
              <a:t>mining</a:t>
            </a:r>
          </a:p>
          <a:p>
            <a:r>
              <a:rPr lang="en-US" dirty="0">
                <a:solidFill>
                  <a:schemeClr val="bg1"/>
                </a:solidFill>
              </a:rPr>
              <a:t>medical</a:t>
            </a:r>
          </a:p>
          <a:p>
            <a:r>
              <a:rPr lang="en-US" dirty="0">
                <a:solidFill>
                  <a:schemeClr val="bg1"/>
                </a:solidFill>
              </a:rPr>
              <a:t>tourism</a:t>
            </a:r>
          </a:p>
          <a:p>
            <a:r>
              <a:rPr lang="en-US" dirty="0">
                <a:solidFill>
                  <a:schemeClr val="bg1"/>
                </a:solidFill>
              </a:rPr>
              <a:t>health</a:t>
            </a:r>
          </a:p>
          <a:p>
            <a:r>
              <a:rPr lang="en-US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2169616"/>
            <a:ext cx="182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health care</a:t>
            </a:r>
          </a:p>
          <a:p>
            <a:r>
              <a:rPr lang="en-US" dirty="0">
                <a:solidFill>
                  <a:schemeClr val="bg1"/>
                </a:solidFill>
              </a:rPr>
              <a:t>agriculture</a:t>
            </a:r>
          </a:p>
          <a:p>
            <a:r>
              <a:rPr lang="en-US" dirty="0">
                <a:solidFill>
                  <a:schemeClr val="bg1"/>
                </a:solidFill>
              </a:rPr>
              <a:t>research</a:t>
            </a:r>
          </a:p>
          <a:p>
            <a:r>
              <a:rPr lang="en-US" dirty="0">
                <a:solidFill>
                  <a:schemeClr val="bg1"/>
                </a:solidFill>
              </a:rPr>
              <a:t>process</a:t>
            </a:r>
          </a:p>
          <a:p>
            <a:r>
              <a:rPr lang="en-US" dirty="0">
                <a:solidFill>
                  <a:schemeClr val="bg1"/>
                </a:solidFill>
              </a:rPr>
              <a:t>security</a:t>
            </a:r>
          </a:p>
          <a:p>
            <a:r>
              <a:rPr lang="en-US" dirty="0">
                <a:solidFill>
                  <a:srgbClr val="19FF81"/>
                </a:solidFill>
              </a:rPr>
              <a:t>architecture</a:t>
            </a:r>
          </a:p>
          <a:p>
            <a:r>
              <a:rPr lang="en-US" dirty="0">
                <a:solidFill>
                  <a:schemeClr val="bg1"/>
                </a:solidFill>
              </a:rPr>
              <a:t>context</a:t>
            </a:r>
          </a:p>
          <a:p>
            <a:r>
              <a:rPr lang="en-US" dirty="0">
                <a:solidFill>
                  <a:schemeClr val="bg1"/>
                </a:solidFill>
              </a:rPr>
              <a:t>risk</a:t>
            </a:r>
          </a:p>
          <a:p>
            <a:r>
              <a:rPr lang="en-US" dirty="0">
                <a:solidFill>
                  <a:srgbClr val="19FF81"/>
                </a:solidFill>
              </a:rPr>
              <a:t>network</a:t>
            </a:r>
          </a:p>
          <a:p>
            <a:r>
              <a:rPr lang="en-US" dirty="0">
                <a:solidFill>
                  <a:schemeClr val="bg1"/>
                </a:solidFill>
              </a:rPr>
              <a:t>knowledge</a:t>
            </a:r>
          </a:p>
          <a:p>
            <a:r>
              <a:rPr lang="en-US" dirty="0">
                <a:solidFill>
                  <a:srgbClr val="19FF81"/>
                </a:solidFill>
              </a:rPr>
              <a:t>user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19FF81"/>
                </a:solidFill>
              </a:rPr>
              <a:t>profile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18" y="1655699"/>
            <a:ext cx="9144000" cy="513917"/>
            <a:chOff x="0" y="552883"/>
            <a:chExt cx="9144000" cy="5139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52883"/>
              <a:ext cx="9144000" cy="228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09" y="797647"/>
              <a:ext cx="9090891" cy="269153"/>
            </a:xfrm>
            <a:prstGeom prst="rect">
              <a:avLst/>
            </a:prstGeom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Ontology: where it is hijacked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169616"/>
            <a:ext cx="2971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philosophy</a:t>
            </a:r>
          </a:p>
          <a:p>
            <a:r>
              <a:rPr lang="en-US" dirty="0">
                <a:solidFill>
                  <a:schemeClr val="bg1"/>
                </a:solidFill>
              </a:rPr>
              <a:t>epistemology</a:t>
            </a:r>
          </a:p>
          <a:p>
            <a:r>
              <a:rPr lang="en-US" dirty="0">
                <a:solidFill>
                  <a:schemeClr val="bg1"/>
                </a:solidFill>
              </a:rPr>
              <a:t>computer science</a:t>
            </a:r>
          </a:p>
          <a:p>
            <a:r>
              <a:rPr lang="en-US" dirty="0">
                <a:solidFill>
                  <a:srgbClr val="FF99CC"/>
                </a:solidFill>
              </a:rPr>
              <a:t>art</a:t>
            </a:r>
          </a:p>
          <a:p>
            <a:r>
              <a:rPr lang="en-US" dirty="0">
                <a:solidFill>
                  <a:schemeClr val="bg1"/>
                </a:solidFill>
              </a:rPr>
              <a:t>information science</a:t>
            </a:r>
          </a:p>
          <a:p>
            <a:r>
              <a:rPr lang="en-US" dirty="0">
                <a:solidFill>
                  <a:schemeClr val="bg1"/>
                </a:solidFill>
              </a:rPr>
              <a:t>science</a:t>
            </a:r>
          </a:p>
          <a:p>
            <a:r>
              <a:rPr lang="en-US" dirty="0">
                <a:solidFill>
                  <a:schemeClr val="bg1"/>
                </a:solidFill>
              </a:rPr>
              <a:t>software</a:t>
            </a:r>
          </a:p>
          <a:p>
            <a:r>
              <a:rPr lang="en-US" dirty="0">
                <a:solidFill>
                  <a:schemeClr val="bg1"/>
                </a:solidFill>
              </a:rPr>
              <a:t>web</a:t>
            </a:r>
          </a:p>
          <a:p>
            <a:r>
              <a:rPr lang="en-US" dirty="0">
                <a:solidFill>
                  <a:schemeClr val="bg1"/>
                </a:solidFill>
              </a:rPr>
              <a:t>data</a:t>
            </a:r>
          </a:p>
          <a:p>
            <a:r>
              <a:rPr lang="en-US" dirty="0">
                <a:solidFill>
                  <a:schemeClr val="bg1"/>
                </a:solidFill>
              </a:rPr>
              <a:t>database</a:t>
            </a:r>
          </a:p>
          <a:p>
            <a:r>
              <a:rPr lang="en-US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2169616"/>
            <a:ext cx="289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social network</a:t>
            </a:r>
          </a:p>
          <a:p>
            <a:r>
              <a:rPr lang="en-US" dirty="0">
                <a:solidFill>
                  <a:schemeClr val="bg1"/>
                </a:solidFill>
              </a:rPr>
              <a:t>semantic web</a:t>
            </a:r>
          </a:p>
          <a:p>
            <a:r>
              <a:rPr lang="en-US" b="1" u="sng" dirty="0">
                <a:solidFill>
                  <a:srgbClr val="FF99CC"/>
                </a:solidFill>
              </a:rPr>
              <a:t>biomedical</a:t>
            </a:r>
          </a:p>
          <a:p>
            <a:r>
              <a:rPr lang="en-US" dirty="0">
                <a:solidFill>
                  <a:schemeClr val="bg1"/>
                </a:solidFill>
              </a:rPr>
              <a:t>information retrieval</a:t>
            </a:r>
          </a:p>
          <a:p>
            <a:r>
              <a:rPr lang="en-US" dirty="0">
                <a:solidFill>
                  <a:srgbClr val="FF99CC"/>
                </a:solidFill>
              </a:rPr>
              <a:t>geospatial</a:t>
            </a:r>
          </a:p>
          <a:p>
            <a:r>
              <a:rPr lang="en-US" dirty="0">
                <a:solidFill>
                  <a:schemeClr val="bg1"/>
                </a:solidFill>
              </a:rPr>
              <a:t>artificial intelligence</a:t>
            </a:r>
          </a:p>
          <a:p>
            <a:r>
              <a:rPr lang="en-US" dirty="0">
                <a:solidFill>
                  <a:schemeClr val="bg1"/>
                </a:solidFill>
              </a:rPr>
              <a:t>data mining</a:t>
            </a:r>
          </a:p>
          <a:p>
            <a:r>
              <a:rPr lang="en-US" b="1" u="sng" dirty="0">
                <a:solidFill>
                  <a:srgbClr val="FF99CC"/>
                </a:solidFill>
              </a:rPr>
              <a:t>medical</a:t>
            </a:r>
          </a:p>
          <a:p>
            <a:r>
              <a:rPr lang="en-US" dirty="0">
                <a:solidFill>
                  <a:srgbClr val="FF99CC"/>
                </a:solidFill>
              </a:rPr>
              <a:t>tourism</a:t>
            </a:r>
          </a:p>
          <a:p>
            <a:r>
              <a:rPr lang="en-US" b="1" u="sng" dirty="0">
                <a:solidFill>
                  <a:srgbClr val="FF99CC"/>
                </a:solidFill>
              </a:rPr>
              <a:t>health</a:t>
            </a:r>
          </a:p>
          <a:p>
            <a:r>
              <a:rPr lang="en-US" dirty="0">
                <a:solidFill>
                  <a:schemeClr val="bg1"/>
                </a:solidFill>
              </a:rPr>
              <a:t>education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2169616"/>
            <a:ext cx="182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99CC"/>
                </a:solidFill>
              </a:rPr>
              <a:t>health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rgbClr val="FF99CC"/>
                </a:solidFill>
              </a:rPr>
              <a:t>care</a:t>
            </a:r>
          </a:p>
          <a:p>
            <a:r>
              <a:rPr lang="en-US" dirty="0">
                <a:solidFill>
                  <a:srgbClr val="FF99CC"/>
                </a:solidFill>
              </a:rPr>
              <a:t>agriculture</a:t>
            </a:r>
          </a:p>
          <a:p>
            <a:r>
              <a:rPr lang="en-US" dirty="0">
                <a:solidFill>
                  <a:schemeClr val="bg1"/>
                </a:solidFill>
              </a:rPr>
              <a:t>research</a:t>
            </a:r>
          </a:p>
          <a:p>
            <a:r>
              <a:rPr lang="en-US" dirty="0">
                <a:solidFill>
                  <a:schemeClr val="bg1"/>
                </a:solidFill>
              </a:rPr>
              <a:t>process</a:t>
            </a:r>
          </a:p>
          <a:p>
            <a:r>
              <a:rPr lang="en-US" dirty="0">
                <a:solidFill>
                  <a:schemeClr val="bg1"/>
                </a:solidFill>
              </a:rPr>
              <a:t>security</a:t>
            </a:r>
          </a:p>
          <a:p>
            <a:r>
              <a:rPr lang="en-US" dirty="0">
                <a:solidFill>
                  <a:schemeClr val="bg1"/>
                </a:solidFill>
              </a:rPr>
              <a:t>architecture</a:t>
            </a:r>
          </a:p>
          <a:p>
            <a:r>
              <a:rPr lang="en-US" dirty="0">
                <a:solidFill>
                  <a:schemeClr val="bg1"/>
                </a:solidFill>
              </a:rPr>
              <a:t>context</a:t>
            </a:r>
          </a:p>
          <a:p>
            <a:r>
              <a:rPr lang="en-US" dirty="0">
                <a:solidFill>
                  <a:schemeClr val="bg1"/>
                </a:solidFill>
              </a:rPr>
              <a:t>risk</a:t>
            </a:r>
          </a:p>
          <a:p>
            <a:r>
              <a:rPr lang="en-US" dirty="0">
                <a:solidFill>
                  <a:schemeClr val="bg1"/>
                </a:solidFill>
              </a:rPr>
              <a:t>network</a:t>
            </a:r>
          </a:p>
          <a:p>
            <a:r>
              <a:rPr lang="en-US" dirty="0">
                <a:solidFill>
                  <a:schemeClr val="bg1"/>
                </a:solidFill>
              </a:rPr>
              <a:t>knowledge</a:t>
            </a:r>
          </a:p>
          <a:p>
            <a:r>
              <a:rPr lang="en-US" dirty="0">
                <a:solidFill>
                  <a:schemeClr val="bg1"/>
                </a:solidFill>
              </a:rPr>
              <a:t>user profile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18" y="1655699"/>
            <a:ext cx="9144000" cy="513917"/>
            <a:chOff x="0" y="552883"/>
            <a:chExt cx="9144000" cy="5139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52883"/>
              <a:ext cx="9144000" cy="228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09" y="797647"/>
              <a:ext cx="9090891" cy="269153"/>
            </a:xfrm>
            <a:prstGeom prst="rect">
              <a:avLst/>
            </a:prstGeom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Ontology: where it is applied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Origin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19FF81"/>
                </a:solidFill>
              </a:rPr>
              <a:t>Technology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FF99CC"/>
                </a:solidFill>
              </a:rPr>
              <a:t>Application</a:t>
            </a:r>
            <a:endParaRPr lang="en-US" dirty="0">
              <a:solidFill>
                <a:srgbClr val="FF99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92" y="4876800"/>
            <a:ext cx="90404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What these words denote, and,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hat the denoted things are,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statistics </a:t>
            </a:r>
            <a:r>
              <a:rPr lang="en-US" sz="3200" dirty="0" smtClean="0">
                <a:solidFill>
                  <a:schemeClr val="bg1"/>
                </a:solidFill>
              </a:rPr>
              <a:t>can </a:t>
            </a:r>
            <a:r>
              <a:rPr lang="en-US" sz="3200" i="1" dirty="0" smtClean="0">
                <a:solidFill>
                  <a:schemeClr val="bg1"/>
                </a:solidFill>
              </a:rPr>
              <a:t>inspire</a:t>
            </a:r>
            <a:r>
              <a:rPr lang="en-US" sz="3200" dirty="0" smtClean="0">
                <a:solidFill>
                  <a:schemeClr val="bg1"/>
                </a:solidFill>
              </a:rPr>
              <a:t> you about, but </a:t>
            </a:r>
            <a:r>
              <a:rPr lang="en-US" sz="3200" i="1" dirty="0" smtClean="0">
                <a:solidFill>
                  <a:schemeClr val="bg1"/>
                </a:solidFill>
              </a:rPr>
              <a:t>cannot </a:t>
            </a:r>
            <a:r>
              <a:rPr lang="en-US" sz="3200" i="1" dirty="0" smtClean="0">
                <a:solidFill>
                  <a:schemeClr val="bg1"/>
                </a:solidFill>
              </a:rPr>
              <a:t>tell </a:t>
            </a:r>
            <a:r>
              <a:rPr lang="en-US" sz="3200" dirty="0" smtClean="0">
                <a:solidFill>
                  <a:schemeClr val="bg1"/>
                </a:solidFill>
              </a:rPr>
              <a:t>you !!!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29" y="1519238"/>
            <a:ext cx="655154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17814</TotalTime>
  <Words>1432</Words>
  <Application>Microsoft Office PowerPoint</Application>
  <PresentationFormat>On-screen Show (4:3)</PresentationFormat>
  <Paragraphs>509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Batang</vt:lpstr>
      <vt:lpstr>ＭＳ 明朝</vt:lpstr>
      <vt:lpstr>ＭＳ Ｐゴシック</vt:lpstr>
      <vt:lpstr>Arial</vt:lpstr>
      <vt:lpstr>Calibri</vt:lpstr>
      <vt:lpstr>Georgia</vt:lpstr>
      <vt:lpstr>Times</vt:lpstr>
      <vt:lpstr>Times New Roman</vt:lpstr>
      <vt:lpstr>Trebuchet MS</vt:lpstr>
      <vt:lpstr>Verdana</vt:lpstr>
      <vt:lpstr>Wingdings</vt:lpstr>
      <vt:lpstr>Office Theme</vt:lpstr>
      <vt:lpstr>Photo Editor-foto</vt:lpstr>
      <vt:lpstr>Biomedical Ontology Rotations in UB’s Department of Biomedical Informatics:  to boldly go where no MD has gone before.    </vt:lpstr>
      <vt:lpstr>‘Ontology’ ???</vt:lpstr>
      <vt:lpstr>PowerPoint Presentation</vt:lpstr>
      <vt:lpstr>Most prominent associations</vt:lpstr>
      <vt:lpstr>How? Collocational analysis of terms.</vt:lpstr>
      <vt:lpstr>Ontology: where it comes from</vt:lpstr>
      <vt:lpstr>Ontology: where it is hijacked</vt:lpstr>
      <vt:lpstr>Ontology: where it is applied</vt:lpstr>
      <vt:lpstr>Origin / Technology / Application</vt:lpstr>
      <vt:lpstr>Remember this slide? </vt:lpstr>
      <vt:lpstr>Google’s associations for ‘thinking’</vt:lpstr>
      <vt:lpstr>Google’s associations for ‘thinking’</vt:lpstr>
      <vt:lpstr>Google’s associations for ‘thinking’</vt:lpstr>
      <vt:lpstr>Google’s associations for ‘thinking’</vt:lpstr>
      <vt:lpstr>Google’s associations for ‘thinking’</vt:lpstr>
      <vt:lpstr>‘Ontology’</vt:lpstr>
      <vt:lpstr>Reality</vt:lpstr>
      <vt:lpstr>Two distinct ‘Manneke Pis’</vt:lpstr>
      <vt:lpstr>As an image, this is a representation of …?</vt:lpstr>
      <vt:lpstr>What is this a representation of ?</vt:lpstr>
      <vt:lpstr>Representations in the Ontology for General Medical Science</vt:lpstr>
      <vt:lpstr>‘Ontology’</vt:lpstr>
      <vt:lpstr>What a taxonomy looks like …</vt:lpstr>
      <vt:lpstr>… which explains (roughly) the Google image collection when searching for ‘ontology’</vt:lpstr>
      <vt:lpstr>Focus of research in our Division of Biomedical Informatics</vt:lpstr>
      <vt:lpstr>On the objectivity of reality</vt:lpstr>
      <vt:lpstr>Realist ontology claims:</vt:lpstr>
      <vt:lpstr>Realist ontology</vt:lpstr>
      <vt:lpstr>Importance of realism-based ontology in healthcare: an old vision.</vt:lpstr>
      <vt:lpstr>Importance of realism-based ontology in healthcare: an old vision.</vt:lpstr>
      <vt:lpstr>Relevance determination requires a global view</vt:lpstr>
      <vt:lpstr>However !</vt:lpstr>
      <vt:lpstr>Rotations in Biomedical Ontology Theoretical component</vt:lpstr>
      <vt:lpstr>Rotations in Biomedical Ontology Theoretical component</vt:lpstr>
      <vt:lpstr>Rotations in Biomedical Ontology Practical component</vt:lpstr>
    </vt:vector>
  </TitlesOfParts>
  <Company>SUNY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598</cp:revision>
  <dcterms:created xsi:type="dcterms:W3CDTF">2011-06-07T20:07:59Z</dcterms:created>
  <dcterms:modified xsi:type="dcterms:W3CDTF">2016-09-14T15:00:25Z</dcterms:modified>
</cp:coreProperties>
</file>