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6" r:id="rId1"/>
  </p:sldMasterIdLst>
  <p:notesMasterIdLst>
    <p:notesMasterId r:id="rId108"/>
  </p:notesMasterIdLst>
  <p:sldIdLst>
    <p:sldId id="692" r:id="rId2"/>
    <p:sldId id="999" r:id="rId3"/>
    <p:sldId id="1000" r:id="rId4"/>
    <p:sldId id="1001" r:id="rId5"/>
    <p:sldId id="1002" r:id="rId6"/>
    <p:sldId id="1003" r:id="rId7"/>
    <p:sldId id="1004" r:id="rId8"/>
    <p:sldId id="1028" r:id="rId9"/>
    <p:sldId id="1024" r:id="rId10"/>
    <p:sldId id="1029" r:id="rId11"/>
    <p:sldId id="1031" r:id="rId12"/>
    <p:sldId id="1040" r:id="rId13"/>
    <p:sldId id="1030" r:id="rId14"/>
    <p:sldId id="1033" r:id="rId15"/>
    <p:sldId id="1034" r:id="rId16"/>
    <p:sldId id="1032" r:id="rId17"/>
    <p:sldId id="1039" r:id="rId18"/>
    <p:sldId id="873" r:id="rId19"/>
    <p:sldId id="1038" r:id="rId20"/>
    <p:sldId id="1043" r:id="rId21"/>
    <p:sldId id="1051" r:id="rId22"/>
    <p:sldId id="1052" r:id="rId23"/>
    <p:sldId id="1042" r:id="rId24"/>
    <p:sldId id="987" r:id="rId25"/>
    <p:sldId id="1011" r:id="rId26"/>
    <p:sldId id="966" r:id="rId27"/>
    <p:sldId id="868" r:id="rId28"/>
    <p:sldId id="1005" r:id="rId29"/>
    <p:sldId id="891" r:id="rId30"/>
    <p:sldId id="892" r:id="rId31"/>
    <p:sldId id="893" r:id="rId32"/>
    <p:sldId id="1044" r:id="rId33"/>
    <p:sldId id="949" r:id="rId34"/>
    <p:sldId id="1045" r:id="rId35"/>
    <p:sldId id="950" r:id="rId36"/>
    <p:sldId id="989" r:id="rId37"/>
    <p:sldId id="895" r:id="rId38"/>
    <p:sldId id="896" r:id="rId39"/>
    <p:sldId id="897" r:id="rId40"/>
    <p:sldId id="1006" r:id="rId41"/>
    <p:sldId id="1047" r:id="rId42"/>
    <p:sldId id="898" r:id="rId43"/>
    <p:sldId id="1049" r:id="rId44"/>
    <p:sldId id="1050" r:id="rId45"/>
    <p:sldId id="894" r:id="rId46"/>
    <p:sldId id="899" r:id="rId47"/>
    <p:sldId id="900" r:id="rId48"/>
    <p:sldId id="901" r:id="rId49"/>
    <p:sldId id="1046" r:id="rId50"/>
    <p:sldId id="905" r:id="rId51"/>
    <p:sldId id="909" r:id="rId52"/>
    <p:sldId id="1007" r:id="rId53"/>
    <p:sldId id="1048" r:id="rId54"/>
    <p:sldId id="910" r:id="rId55"/>
    <p:sldId id="917" r:id="rId56"/>
    <p:sldId id="911" r:id="rId57"/>
    <p:sldId id="990" r:id="rId58"/>
    <p:sldId id="991" r:id="rId59"/>
    <p:sldId id="1023" r:id="rId60"/>
    <p:sldId id="995" r:id="rId61"/>
    <p:sldId id="996" r:id="rId62"/>
    <p:sldId id="997" r:id="rId63"/>
    <p:sldId id="912" r:id="rId64"/>
    <p:sldId id="973" r:id="rId65"/>
    <p:sldId id="916" r:id="rId66"/>
    <p:sldId id="1009" r:id="rId67"/>
    <p:sldId id="1010" r:id="rId68"/>
    <p:sldId id="1012" r:id="rId69"/>
    <p:sldId id="1053" r:id="rId70"/>
    <p:sldId id="1054" r:id="rId71"/>
    <p:sldId id="1055" r:id="rId72"/>
    <p:sldId id="1056" r:id="rId73"/>
    <p:sldId id="1020" r:id="rId74"/>
    <p:sldId id="1057" r:id="rId75"/>
    <p:sldId id="1058" r:id="rId76"/>
    <p:sldId id="1059" r:id="rId77"/>
    <p:sldId id="1060" r:id="rId78"/>
    <p:sldId id="1061" r:id="rId79"/>
    <p:sldId id="1062" r:id="rId80"/>
    <p:sldId id="1063" r:id="rId81"/>
    <p:sldId id="1064" r:id="rId82"/>
    <p:sldId id="1065" r:id="rId83"/>
    <p:sldId id="1021" r:id="rId84"/>
    <p:sldId id="1066" r:id="rId85"/>
    <p:sldId id="1067" r:id="rId86"/>
    <p:sldId id="1022" r:id="rId87"/>
    <p:sldId id="1013" r:id="rId88"/>
    <p:sldId id="1068" r:id="rId89"/>
    <p:sldId id="1069" r:id="rId90"/>
    <p:sldId id="1070" r:id="rId91"/>
    <p:sldId id="1071" r:id="rId92"/>
    <p:sldId id="1072" r:id="rId93"/>
    <p:sldId id="1073" r:id="rId94"/>
    <p:sldId id="1074" r:id="rId95"/>
    <p:sldId id="1075" r:id="rId96"/>
    <p:sldId id="1076" r:id="rId97"/>
    <p:sldId id="1077" r:id="rId98"/>
    <p:sldId id="1078" r:id="rId99"/>
    <p:sldId id="1008" r:id="rId100"/>
    <p:sldId id="888" r:id="rId101"/>
    <p:sldId id="988" r:id="rId102"/>
    <p:sldId id="1041" r:id="rId103"/>
    <p:sldId id="974" r:id="rId104"/>
    <p:sldId id="978" r:id="rId105"/>
    <p:sldId id="979" r:id="rId106"/>
    <p:sldId id="980" r:id="rId107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1FE115"/>
    <a:srgbClr val="000000"/>
    <a:srgbClr val="16165D"/>
    <a:srgbClr val="FF6600"/>
    <a:srgbClr val="9933FF"/>
    <a:srgbClr val="A2CCE8"/>
    <a:srgbClr val="AA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11" autoAdjust="0"/>
    <p:restoredTop sz="85952" autoAdjust="0"/>
  </p:normalViewPr>
  <p:slideViewPr>
    <p:cSldViewPr>
      <p:cViewPr varScale="1">
        <p:scale>
          <a:sx n="94" d="100"/>
          <a:sy n="94" d="100"/>
        </p:scale>
        <p:origin x="117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1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opmaakprofielen van de modeltekst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305ACA9-A27D-4159-B806-94BE96EB6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98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8028D2-F1DD-4CEF-968C-AED73AC5BD14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201850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8B85A7-6038-44F9-A581-3B5E3599E677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11650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8B85A7-6038-44F9-A581-3B5E3599E677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3784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8B85A7-6038-44F9-A581-3B5E3599E677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65471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4CB34FA-FE3E-4537-A53F-A676E5352175}" type="slidenum">
              <a:rPr lang="en-US" sz="1200" b="0"/>
              <a:pPr eaLnBrk="1" hangingPunct="1"/>
              <a:t>33</a:t>
            </a:fld>
            <a:endParaRPr lang="en-US" sz="1200" b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47593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B09DCEE-7D5C-4F86-A46D-32518BF406A0}" type="slidenum">
              <a:rPr lang="en-US" altLang="en-US" sz="1200" b="0"/>
              <a:pPr eaLnBrk="1" hangingPunct="1"/>
              <a:t>36</a:t>
            </a:fld>
            <a:endParaRPr lang="en-US" altLang="en-US" sz="1200" b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88476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3A2BB5-A1AA-4DC1-994A-7238C62DF8E8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57260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C67864-B733-4971-BE73-1FFAC9D75EC7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06234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D8FD98A-AB0C-4629-84B9-E5F6AC44CE0E}" type="slidenum">
              <a:rPr lang="en-US" altLang="en-US" sz="1200" b="0"/>
              <a:pPr eaLnBrk="1" hangingPunct="1"/>
              <a:t>57</a:t>
            </a:fld>
            <a:endParaRPr lang="en-US" altLang="en-US" sz="1200" b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29823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FC87BB3-3E30-4DEB-B346-3D1F1A3665C2}" type="slidenum">
              <a:rPr lang="en-US" altLang="en-US" sz="1200" b="0"/>
              <a:pPr eaLnBrk="1" hangingPunct="1"/>
              <a:t>58</a:t>
            </a:fld>
            <a:endParaRPr lang="en-US" altLang="en-US" sz="1200" b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01689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0D39F32-5C15-4A14-AEFC-ABA7FE7E8A03}" type="slidenum">
              <a:rPr lang="en-US" altLang="en-US" sz="1200" b="0"/>
              <a:pPr eaLnBrk="1" hangingPunct="1"/>
              <a:t>60</a:t>
            </a:fld>
            <a:endParaRPr lang="en-US" altLang="en-US" sz="1200" b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78090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Photos of Medicine Clinical Associate Professor, Anthony Martinez, with a patient in Buffalo General Hospital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Photograph: Douglas </a:t>
            </a:r>
            <a:r>
              <a:rPr lang="en-US" dirty="0" err="1" smtClean="0">
                <a:effectLst/>
              </a:rPr>
              <a:t>Levere</a:t>
            </a:r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From: https://ubphoto.smugmug.com/Years/2014/14061-Photos-of-Medicine/i-shnhQPC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3E3DF-FB59-4075-B972-C0DFEE45DE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231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BC8718-EA24-4187-BAA9-0B2E79B72D2D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500560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0E0796-5F2E-462D-89E9-AE798582B1AD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41344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567939A-4D2C-4B58-B852-F7F74FD6E4F1}" type="slidenum">
              <a:rPr lang="en-US" altLang="en-US" sz="1200" b="0"/>
              <a:pPr eaLnBrk="1" hangingPunct="1"/>
              <a:t>67</a:t>
            </a:fld>
            <a:endParaRPr lang="en-US" altLang="en-US" sz="1200" b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font was too small, color inside green boxes was hardly readable</a:t>
            </a:r>
          </a:p>
        </p:txBody>
      </p:sp>
    </p:spTree>
    <p:extLst>
      <p:ext uri="{BB962C8B-B14F-4D97-AF65-F5344CB8AC3E}">
        <p14:creationId xmlns:p14="http://schemas.microsoft.com/office/powerpoint/2010/main" val="30945696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71A484A-14BC-4E9B-9D37-E300506173DB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56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6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3183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8BE782C-4F90-4A12-AC70-C29183C3CD1F}" type="slidenum">
              <a:rPr lang="en-US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277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C8F85B7-7726-418B-8072-719CEEEC9C3F}" type="slidenum">
              <a:rPr lang="en-US" altLang="en-US" sz="1200" b="0"/>
              <a:pPr eaLnBrk="1" hangingPunct="1"/>
              <a:t>72</a:t>
            </a:fld>
            <a:endParaRPr lang="en-US" altLang="en-US" sz="1200" b="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31637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3732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mtClean="0"/>
          </a:p>
        </p:txBody>
      </p:sp>
      <p:sp>
        <p:nvSpPr>
          <p:cNvPr id="73733" name="Header Placeholder 5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mtClean="0"/>
          </a:p>
        </p:txBody>
      </p:sp>
      <p:sp>
        <p:nvSpPr>
          <p:cNvPr id="73734" name="Date Placeholder 6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18008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CADA8F3-EDF2-4EE3-B25B-0FF10F2D5B31}" type="slidenum">
              <a:rPr lang="en-US">
                <a:solidFill>
                  <a:srgbClr val="000000"/>
                </a:solidFill>
              </a:rPr>
              <a:pPr>
                <a:defRPr/>
              </a:pPr>
              <a:t>79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025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CADA8F3-EDF2-4EE3-B25B-0FF10F2D5B31}" type="slidenum">
              <a:rPr lang="en-US">
                <a:solidFill>
                  <a:srgbClr val="000000"/>
                </a:solidFill>
              </a:rPr>
              <a:pPr>
                <a:defRPr/>
              </a:pPr>
              <a:t>80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626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46FCF66-9C0D-4979-8640-7D5E9C31465D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82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366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Photos of Medicine Clinical Associate Professor, Anthony Martinez, with a patient in Buffalo General Hospital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Photograph: Douglas </a:t>
            </a:r>
            <a:r>
              <a:rPr lang="en-US" dirty="0" err="1" smtClean="0">
                <a:effectLst/>
              </a:rPr>
              <a:t>Levere</a:t>
            </a:r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From: https://ubphoto.smugmug.com/Years/2014/14061-Photos-of-Medicine/i-shnhQPC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3E3DF-FB59-4075-B972-C0DFEE45DE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599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5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D85A4C25-AA79-4E1A-8FC7-D6FB3FC08E1F}" type="slidenum">
              <a:rPr lang="en-US">
                <a:solidFill>
                  <a:srgbClr val="000000"/>
                </a:solidFill>
              </a:rPr>
              <a:pPr>
                <a:defRPr/>
              </a:pPr>
              <a:t>84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085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CF1E203-7358-4C6C-B1C7-F93ABFAA339E}" type="slidenum">
              <a:rPr lang="en-US">
                <a:solidFill>
                  <a:prstClr val="black"/>
                </a:solidFill>
              </a:rPr>
              <a:pPr/>
              <a:t>85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545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6633EA-A363-4047-B45B-9892F8DA1B23}" type="slidenum">
              <a:rPr lang="en-US" smtClean="0"/>
              <a:pPr/>
              <a:t>100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56811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85FE74-E64A-4A74-B3AD-B129A171D8B5}" type="slidenum">
              <a:rPr lang="en-US" smtClean="0"/>
              <a:pPr/>
              <a:t>103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09641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ABF833-872B-4EF7-A959-302E96ECED55}" type="slidenum">
              <a:rPr lang="en-US" smtClean="0"/>
              <a:pPr/>
              <a:t>104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923263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ED6B4F-7539-4210-B0FF-8BD84F1271A4}" type="slidenum">
              <a:rPr lang="en-US" smtClean="0"/>
              <a:pPr/>
              <a:t>105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357715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04133-091A-4437-A5DF-A0ECC9AE1AB8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74821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04133-091A-4437-A5DF-A0ECC9AE1AB8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06342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04133-091A-4437-A5DF-A0ECC9AE1AB8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79600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needed in addition are mechanisms to determine and represent not only (1)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assertions (for instance diagnoses) relate to reality (diseases in patients) and how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changes in the pool of assertions relate to changes in reality and vice versa, but also (2)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extent to which data are incomplete and inconsistent. As an example, we examined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Electronic Healthcare Records (EHR) of 570,000 patients from Western New York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assess the extent to which diagnostic assertions in these records correspond to disorders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patients [3]. This analysis uncovered many ways in which the data fail to represent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explicitly what they are supposed to represent.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3E3DF-FB59-4075-B972-C0DFEE45DED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80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04133-091A-4437-A5DF-A0ECC9AE1AB8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20689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8B85A7-6038-44F9-A581-3B5E3599E677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264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504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482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9341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defRPr b="0" i="1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46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24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5376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600" b="0" i="1">
                <a:solidFill>
                  <a:schemeClr val="bg1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5376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Tx/>
              <a:buNone/>
              <a:defRPr sz="1600" i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277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1" i="0">
                <a:latin typeface="Trebuchet MS"/>
                <a:cs typeface="Trebuchet M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7853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bg2"/>
          </a:solidFill>
          <a:ln w="508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101600" dir="2700000">
              <a:schemeClr val="tx1">
                <a:alpha val="31000"/>
              </a:schemeClr>
            </a:outerShdw>
          </a:effectLst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47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00004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504" name="Photo Editor-foto" r:id="rId3" imgW="7621064" imgH="1009791" progId="MSPhotoEd.3">
                  <p:embed/>
                </p:oleObj>
              </mc:Choice>
              <mc:Fallback>
                <p:oleObj name="Photo Editor-foto" r:id="rId3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19" name="Object 20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505" name="Photo Editor-foto" r:id="rId5" imgW="7621064" imgH="1009791" progId="MSPhotoEd.3">
                  <p:embed/>
                </p:oleObj>
              </mc:Choice>
              <mc:Fallback>
                <p:oleObj name="Photo Editor-foto" r:id="rId5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AutoShape 25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AutoShape 26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AutoShape 28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29" name="Line 30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981200"/>
            <a:ext cx="88392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4125-E3D1-4ED8-8187-4993DEAD49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83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town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206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45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ferent-tracking.com/RTU/sendfile/?file=CeustersAMIA2006FINAL.pdf" TargetMode="External"/><Relationship Id="rId2" Type="http://schemas.openxmlformats.org/officeDocument/2006/relationships/hyperlink" Target="http://www.amia.org/meetings/f06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ferent-tracking.com/RTU/sendfile/?file=CeustersAMIA2006FINAL.pdf" TargetMode="External"/><Relationship Id="rId2" Type="http://schemas.openxmlformats.org/officeDocument/2006/relationships/hyperlink" Target="http://www.amia.org/meetings/f06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hyperlink" Target="http://www.google.com/imgres?num=10&amp;hl=en&amp;safe=off&amp;tbo=d&amp;biw=1680&amp;bih=858&amp;tbm=isch&amp;tbnid=IHXX8pOeP7darM:&amp;imgrefurl=http://collider.com/jonathan-nolan-person-of-interest-dark-knight-rises-interview/137379/&amp;docid=hw5ZwkaLbYH0xM&amp;imgurl=http://collider.com/wp-content/uploads/person-of-interest-taraji-p-henson-4.jpg&amp;w=540&amp;h=720&amp;ei=EzbvUOTBAbO10AGGq4G4BQ&amp;zoom=1" TargetMode="External"/><Relationship Id="rId7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12" Type="http://schemas.openxmlformats.org/officeDocument/2006/relationships/image" Target="../media/image30.jpeg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11" Type="http://schemas.openxmlformats.org/officeDocument/2006/relationships/hyperlink" Target="http://www.google.com/imgres?num=10&amp;hl=en&amp;safe=off&amp;tbo=d&amp;biw=1680&amp;bih=858&amp;tbm=isch&amp;tbnid=uzHegijBDrVCxM:&amp;imgrefurl=http://tlceyeopener.blogspot.com/2012/09/tlc-eyecare-laser-centers-welcomes-new.html&amp;docid=72rk70VQwzyM6M&amp;imgurl=http://4.bp.blogspot.com/-_Q3A00CnIl4/UFnzN1sxk2I/AAAAAAAAALA/LkL6Cv3JP5I/s1600/Erica_Person_MD.jpg&amp;w=1143&amp;h=1600&amp;ei=EzbvUOTBAbO10AGGq4G4BQ&amp;zoom=1" TargetMode="External"/><Relationship Id="rId5" Type="http://schemas.openxmlformats.org/officeDocument/2006/relationships/hyperlink" Target="http://www.google.com/imgres?num=10&amp;hl=en&amp;safe=off&amp;tbo=d&amp;biw=1680&amp;bih=858&amp;tbm=isch&amp;tbnid=tWS1VoR2oxomXM:&amp;imgrefurl=http://perezhilton.com/2011-12-15-ryan-gosling-is-named-time-magazines-coolest-person-of-the-year&amp;docid=MO35ynEp_HhFdM&amp;imgurl=http://img.perezhilton.com/wp-content/uploads/2011/12/ryan-gosling-is-coolest-person-of-the-year__oPt.jpg&amp;w=450&amp;h=639&amp;ei=EzbvUOTBAbO10AGGq4G4BQ&amp;zoom=1" TargetMode="External"/><Relationship Id="rId10" Type="http://schemas.openxmlformats.org/officeDocument/2006/relationships/image" Target="../media/image29.jpeg"/><Relationship Id="rId4" Type="http://schemas.openxmlformats.org/officeDocument/2006/relationships/image" Target="../media/image26.jpeg"/><Relationship Id="rId9" Type="http://schemas.openxmlformats.org/officeDocument/2006/relationships/hyperlink" Target="http://www.google.com/imgres?num=10&amp;hl=en&amp;safe=off&amp;tbo=d&amp;biw=1680&amp;bih=858&amp;tbm=isch&amp;tbnid=NQXySzMWyLA96M:&amp;imgrefurl=http://www.fanpop.com/clubs/david-henrie/images/26183003/title/david-henrie-aim-high-party-person-photo&amp;docid=xeljz3CV4-c0VM&amp;imgurl=http://images5.fanpop.com/image/photos/26100000/David-Henrie-Aim-High-Party-Person-david-henrie-26183003-940-1222.jpg&amp;w=940&amp;h=1222&amp;ei=EzbvUOTBAbO10AGGq4G4BQ&amp;zoom=1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hyperlink" Target="http://www.google.com/imgres?num=10&amp;hl=en&amp;safe=off&amp;tbo=d&amp;biw=1680&amp;bih=858&amp;tbm=isch&amp;tbnid=IHXX8pOeP7darM:&amp;imgrefurl=http://collider.com/jonathan-nolan-person-of-interest-dark-knight-rises-interview/137379/&amp;docid=hw5ZwkaLbYH0xM&amp;imgurl=http://collider.com/wp-content/uploads/person-of-interest-taraji-p-henson-4.jpg&amp;w=540&amp;h=720&amp;ei=EzbvUOTBAbO10AGGq4G4BQ&amp;zoom=1" TargetMode="External"/><Relationship Id="rId7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12" Type="http://schemas.openxmlformats.org/officeDocument/2006/relationships/image" Target="../media/image30.jpeg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11" Type="http://schemas.openxmlformats.org/officeDocument/2006/relationships/hyperlink" Target="http://www.google.com/imgres?num=10&amp;hl=en&amp;safe=off&amp;tbo=d&amp;biw=1680&amp;bih=858&amp;tbm=isch&amp;tbnid=uzHegijBDrVCxM:&amp;imgrefurl=http://tlceyeopener.blogspot.com/2012/09/tlc-eyecare-laser-centers-welcomes-new.html&amp;docid=72rk70VQwzyM6M&amp;imgurl=http://4.bp.blogspot.com/-_Q3A00CnIl4/UFnzN1sxk2I/AAAAAAAAALA/LkL6Cv3JP5I/s1600/Erica_Person_MD.jpg&amp;w=1143&amp;h=1600&amp;ei=EzbvUOTBAbO10AGGq4G4BQ&amp;zoom=1" TargetMode="External"/><Relationship Id="rId5" Type="http://schemas.openxmlformats.org/officeDocument/2006/relationships/hyperlink" Target="http://www.google.com/imgres?num=10&amp;hl=en&amp;safe=off&amp;tbo=d&amp;biw=1680&amp;bih=858&amp;tbm=isch&amp;tbnid=tWS1VoR2oxomXM:&amp;imgrefurl=http://perezhilton.com/2011-12-15-ryan-gosling-is-named-time-magazines-coolest-person-of-the-year&amp;docid=MO35ynEp_HhFdM&amp;imgurl=http://img.perezhilton.com/wp-content/uploads/2011/12/ryan-gosling-is-coolest-person-of-the-year__oPt.jpg&amp;w=450&amp;h=639&amp;ei=EzbvUOTBAbO10AGGq4G4BQ&amp;zoom=1" TargetMode="External"/><Relationship Id="rId10" Type="http://schemas.openxmlformats.org/officeDocument/2006/relationships/image" Target="../media/image29.jpeg"/><Relationship Id="rId4" Type="http://schemas.openxmlformats.org/officeDocument/2006/relationships/image" Target="../media/image26.jpeg"/><Relationship Id="rId9" Type="http://schemas.openxmlformats.org/officeDocument/2006/relationships/hyperlink" Target="http://www.google.com/imgres?num=10&amp;hl=en&amp;safe=off&amp;tbo=d&amp;biw=1680&amp;bih=858&amp;tbm=isch&amp;tbnid=NQXySzMWyLA96M:&amp;imgrefurl=http://www.fanpop.com/clubs/david-henrie/images/26183003/title/david-henrie-aim-high-party-person-photo&amp;docid=xeljz3CV4-c0VM&amp;imgurl=http://images5.fanpop.com/image/photos/26100000/David-Henrie-Aim-High-Party-Person-david-henrie-26183003-940-1222.jpg&amp;w=940&amp;h=1222&amp;ei=EzbvUOTBAbO10AGGq4G4BQ&amp;zoom=1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4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google.com/p/ogms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referent-tracking.com/RTU/sendfile/?file=AMIA-0075-T2009.pdf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://summit2009.amia.org/" TargetMode="Externa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://summit2009.amia.org/" TargetMode="Externa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scielo.br/scielo.php?script=sci_arttext&amp;pid=S1677-54492013000400329#aff2" TargetMode="External"/><Relationship Id="rId5" Type="http://schemas.openxmlformats.org/officeDocument/2006/relationships/hyperlink" Target="http://www.scielo.br/scielo.php?script=sci_arttext&amp;pid=S1677-54492013000400329#aff1" TargetMode="External"/><Relationship Id="rId4" Type="http://schemas.openxmlformats.org/officeDocument/2006/relationships/hyperlink" Target="http://www.scielo.br/scielo.php?script=sci_serial&amp;pid=1677-5449&amp;lng=en&amp;nrm=iso" TargetMode="Externa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hyperlink" Target="http://summit2009.amia.org/" TargetMode="Externa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://summit2009.amia.org/" TargetMode="Externa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http://summit2009.amia.org/" TargetMode="Externa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7999413" cy="2043113"/>
          </a:xfrm>
        </p:spPr>
        <p:txBody>
          <a:bodyPr/>
          <a:lstStyle/>
          <a:p>
            <a:pPr>
              <a:tabLst>
                <a:tab pos="5376863" algn="l"/>
              </a:tabLst>
            </a:pPr>
            <a:r>
              <a:rPr lang="en-US" sz="1200" dirty="0" smtClean="0">
                <a:cs typeface="Arial" charset="0"/>
              </a:rPr>
              <a:t/>
            </a:r>
            <a:br>
              <a:rPr lang="en-US" sz="1200" dirty="0" smtClean="0">
                <a:cs typeface="Arial" charset="0"/>
              </a:rPr>
            </a:br>
            <a:r>
              <a:rPr lang="en-US" sz="4400" dirty="0"/>
              <a:t>Patient data analysis </a:t>
            </a:r>
            <a:r>
              <a:rPr lang="en-US" sz="4400" dirty="0" smtClean="0"/>
              <a:t>and </a:t>
            </a:r>
            <a:r>
              <a:rPr lang="en-US" sz="4400" dirty="0"/>
              <a:t>o</a:t>
            </a:r>
            <a:r>
              <a:rPr lang="en-US" sz="4400" dirty="0" smtClean="0"/>
              <a:t>ntologies.  </a:t>
            </a:r>
            <a:r>
              <a:rPr lang="en-US" sz="2600" dirty="0"/>
              <a:t/>
            </a:r>
            <a:br>
              <a:rPr lang="en-US" sz="2600" dirty="0"/>
            </a:br>
            <a:r>
              <a:rPr lang="en-US" sz="2600" dirty="0"/>
              <a:t/>
            </a:r>
            <a:br>
              <a:rPr lang="en-US" sz="2600" dirty="0"/>
            </a:br>
            <a:r>
              <a:rPr lang="en-GB" sz="1400" dirty="0" smtClean="0">
                <a:cs typeface="Arial" charset="0"/>
              </a:rPr>
              <a:t>December  19/22, 2016</a:t>
            </a:r>
            <a:br>
              <a:rPr lang="en-GB" sz="1400" dirty="0" smtClean="0">
                <a:cs typeface="Arial" charset="0"/>
              </a:rPr>
            </a:br>
            <a:r>
              <a:rPr lang="en-US" sz="1400" dirty="0" smtClean="0">
                <a:cs typeface="Arial" charset="0"/>
              </a:rPr>
              <a:t>University at Buffalo, South Campus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91000"/>
            <a:ext cx="9144000" cy="1600200"/>
          </a:xfrm>
        </p:spPr>
        <p:txBody>
          <a:bodyPr/>
          <a:lstStyle/>
          <a:p>
            <a:pPr defTabSz="566738" eaLnBrk="1" hangingPunct="1">
              <a:lnSpc>
                <a:spcPct val="80000"/>
              </a:lnSpc>
            </a:pPr>
            <a:r>
              <a:rPr lang="en-GB" altLang="ja-JP" sz="2800" b="1" dirty="0" smtClean="0">
                <a:ea typeface="ＭＳ 明朝" pitchFamily="49" charset="-128"/>
              </a:rPr>
              <a:t>Werner CEUSTERS, MD</a:t>
            </a:r>
            <a:endParaRPr lang="en-GB" altLang="ja-JP" sz="2800" b="1" baseline="30000" dirty="0" smtClean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endParaRPr lang="en-US" altLang="ja-JP" sz="1800" b="1" dirty="0" smtClean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Ontology Research Group, </a:t>
            </a:r>
            <a:r>
              <a:rPr lang="en-GB" altLang="ja-JP" sz="1800" i="1" dirty="0" err="1" smtClean="0">
                <a:ea typeface="ＭＳ 明朝" pitchFamily="49" charset="-128"/>
              </a:rPr>
              <a:t>Center</a:t>
            </a:r>
            <a:r>
              <a:rPr lang="en-GB" altLang="ja-JP" sz="1800" i="1" dirty="0" smtClean="0">
                <a:ea typeface="ＭＳ 明朝" pitchFamily="49" charset="-128"/>
              </a:rPr>
              <a:t> of Excellence in Bioinformatics and Life Sciences,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UB Institute for Healthcare Informatics,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Departments of Biomedical Informatics and Psychiatry,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University at Buffalo, NY, USA</a:t>
            </a:r>
          </a:p>
          <a:p>
            <a:pPr defTabSz="566738" eaLnBrk="1" hangingPunct="1">
              <a:lnSpc>
                <a:spcPct val="80000"/>
              </a:lnSpc>
            </a:pPr>
            <a:endParaRPr lang="en-US" altLang="ja-JP" sz="2000" i="1" dirty="0" smtClean="0">
              <a:ea typeface="ＭＳ 明朝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1143" cy="6248400"/>
          </a:xfrm>
        </p:spPr>
      </p:pic>
      <p:sp>
        <p:nvSpPr>
          <p:cNvPr id="3" name="Oval 2"/>
          <p:cNvSpPr/>
          <p:nvPr/>
        </p:nvSpPr>
        <p:spPr bwMode="auto">
          <a:xfrm>
            <a:off x="2209800" y="2743200"/>
            <a:ext cx="2286000" cy="17526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05200" y="609600"/>
            <a:ext cx="2895600" cy="762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r>
              <a:rPr lang="en-US" sz="2800" b="1" kern="0" dirty="0" smtClean="0">
                <a:solidFill>
                  <a:schemeClr val="tx1"/>
                </a:solidFill>
              </a:rPr>
              <a:t>The ‘old’ paper-based health record</a:t>
            </a:r>
            <a:endParaRPr lang="en-US" sz="280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2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505200"/>
            <a:ext cx="3614739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284"/>
          <p:cNvGrpSpPr>
            <a:grpSpLocks/>
          </p:cNvGrpSpPr>
          <p:nvPr/>
        </p:nvGrpSpPr>
        <p:grpSpPr bwMode="auto">
          <a:xfrm>
            <a:off x="255588" y="2990850"/>
            <a:ext cx="2743200" cy="2743200"/>
            <a:chOff x="161" y="2460"/>
            <a:chExt cx="1728" cy="1728"/>
          </a:xfrm>
        </p:grpSpPr>
        <p:pic>
          <p:nvPicPr>
            <p:cNvPr id="9249" name="Picture 285" descr="glob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1" y="2460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50" name="Oval 286"/>
            <p:cNvSpPr>
              <a:spLocks noChangeArrowheads="1"/>
            </p:cNvSpPr>
            <p:nvPr/>
          </p:nvSpPr>
          <p:spPr bwMode="auto">
            <a:xfrm>
              <a:off x="257" y="2546"/>
              <a:ext cx="1524" cy="1524"/>
            </a:xfrm>
            <a:prstGeom prst="ellipse">
              <a:avLst/>
            </a:prstGeom>
            <a:solidFill>
              <a:srgbClr val="B2B2B2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2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900" dirty="0" smtClean="0"/>
              <a:t>Data must be unambiguous and faithful to reality …</a:t>
            </a:r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>
            <a:off x="3352800" y="3562350"/>
            <a:ext cx="2133600" cy="609600"/>
          </a:xfrm>
          <a:prstGeom prst="rightArrow">
            <a:avLst>
              <a:gd name="adj1" fmla="val 50000"/>
              <a:gd name="adj2" fmla="val 6275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3810000" y="2190750"/>
            <a:ext cx="914400" cy="3429000"/>
            <a:chOff x="2256" y="1488"/>
            <a:chExt cx="576" cy="2160"/>
          </a:xfrm>
        </p:grpSpPr>
        <p:sp>
          <p:nvSpPr>
            <p:cNvPr id="9234" name="AutoShape 15"/>
            <p:cNvSpPr>
              <a:spLocks noChangeArrowheads="1"/>
            </p:cNvSpPr>
            <p:nvPr/>
          </p:nvSpPr>
          <p:spPr bwMode="auto">
            <a:xfrm rot="5400000">
              <a:off x="1464" y="2280"/>
              <a:ext cx="2160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66">
                <a:alpha val="50195"/>
              </a:srgb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5" name="Line 16"/>
            <p:cNvSpPr>
              <a:spLocks noChangeShapeType="1"/>
            </p:cNvSpPr>
            <p:nvPr/>
          </p:nvSpPr>
          <p:spPr bwMode="auto">
            <a:xfrm rot="5400000">
              <a:off x="2353" y="1645"/>
              <a:ext cx="381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236" name="Line 17"/>
            <p:cNvSpPr>
              <a:spLocks noChangeShapeType="1"/>
            </p:cNvSpPr>
            <p:nvPr/>
          </p:nvSpPr>
          <p:spPr bwMode="auto">
            <a:xfrm rot="5400000">
              <a:off x="2449" y="1867"/>
              <a:ext cx="190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237" name="Line 18"/>
            <p:cNvSpPr>
              <a:spLocks noChangeShapeType="1"/>
            </p:cNvSpPr>
            <p:nvPr/>
          </p:nvSpPr>
          <p:spPr bwMode="auto">
            <a:xfrm rot="5400000">
              <a:off x="2512" y="2058"/>
              <a:ext cx="63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238" name="Line 19"/>
            <p:cNvSpPr>
              <a:spLocks noChangeShapeType="1"/>
            </p:cNvSpPr>
            <p:nvPr/>
          </p:nvSpPr>
          <p:spPr bwMode="auto">
            <a:xfrm rot="5400000">
              <a:off x="2544" y="2216"/>
              <a:ext cx="0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239" name="Line 20"/>
            <p:cNvSpPr>
              <a:spLocks noChangeShapeType="1"/>
            </p:cNvSpPr>
            <p:nvPr/>
          </p:nvSpPr>
          <p:spPr bwMode="auto">
            <a:xfrm rot="5400000" flipV="1">
              <a:off x="2449" y="2439"/>
              <a:ext cx="190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240" name="Line 21"/>
            <p:cNvSpPr>
              <a:spLocks noChangeShapeType="1"/>
            </p:cNvSpPr>
            <p:nvPr/>
          </p:nvSpPr>
          <p:spPr bwMode="auto">
            <a:xfrm rot="5400000" flipV="1">
              <a:off x="2417" y="2598"/>
              <a:ext cx="25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241" name="Line 22"/>
            <p:cNvSpPr>
              <a:spLocks noChangeShapeType="1"/>
            </p:cNvSpPr>
            <p:nvPr/>
          </p:nvSpPr>
          <p:spPr bwMode="auto">
            <a:xfrm rot="5400000" flipV="1">
              <a:off x="2353" y="2852"/>
              <a:ext cx="381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242" name="Line 23"/>
            <p:cNvSpPr>
              <a:spLocks noChangeShapeType="1"/>
            </p:cNvSpPr>
            <p:nvPr/>
          </p:nvSpPr>
          <p:spPr bwMode="auto">
            <a:xfrm rot="5400000">
              <a:off x="1739" y="2572"/>
              <a:ext cx="189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243" name="Line 24"/>
            <p:cNvSpPr>
              <a:spLocks noChangeShapeType="1"/>
            </p:cNvSpPr>
            <p:nvPr/>
          </p:nvSpPr>
          <p:spPr bwMode="auto">
            <a:xfrm rot="5400000">
              <a:off x="1726" y="2576"/>
              <a:ext cx="163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244" name="Line 25"/>
            <p:cNvSpPr>
              <a:spLocks noChangeShapeType="1"/>
            </p:cNvSpPr>
            <p:nvPr/>
          </p:nvSpPr>
          <p:spPr bwMode="auto">
            <a:xfrm rot="5400000">
              <a:off x="1721" y="2569"/>
              <a:ext cx="135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9224" name="AutoShape 27"/>
          <p:cNvSpPr>
            <a:spLocks noChangeArrowheads="1"/>
          </p:cNvSpPr>
          <p:nvPr/>
        </p:nvSpPr>
        <p:spPr bwMode="auto">
          <a:xfrm>
            <a:off x="3124200" y="3562350"/>
            <a:ext cx="914400" cy="609600"/>
          </a:xfrm>
          <a:prstGeom prst="leftArrow">
            <a:avLst>
              <a:gd name="adj1" fmla="val 50000"/>
              <a:gd name="adj2" fmla="val 61979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Text Box 39"/>
          <p:cNvSpPr txBox="1">
            <a:spLocks noChangeArrowheads="1"/>
          </p:cNvSpPr>
          <p:nvPr/>
        </p:nvSpPr>
        <p:spPr bwMode="auto">
          <a:xfrm>
            <a:off x="265580" y="5715000"/>
            <a:ext cx="27406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Referents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organized in </a:t>
            </a:r>
            <a:r>
              <a:rPr lang="en-US" sz="2400" i="1" dirty="0" smtClean="0">
                <a:solidFill>
                  <a:srgbClr val="FFFF00"/>
                </a:solidFill>
              </a:rPr>
              <a:t>reality</a:t>
            </a:r>
            <a:endParaRPr lang="en-US" sz="2400" i="1" dirty="0">
              <a:solidFill>
                <a:srgbClr val="FFFF00"/>
              </a:solidFill>
            </a:endParaRPr>
          </a:p>
        </p:txBody>
      </p:sp>
      <p:sp>
        <p:nvSpPr>
          <p:cNvPr id="9226" name="Text Box 40"/>
          <p:cNvSpPr txBox="1">
            <a:spLocks noChangeArrowheads="1"/>
          </p:cNvSpPr>
          <p:nvPr/>
        </p:nvSpPr>
        <p:spPr bwMode="auto">
          <a:xfrm>
            <a:off x="5621338" y="5715000"/>
            <a:ext cx="29892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References organized</a:t>
            </a:r>
          </a:p>
          <a:p>
            <a:r>
              <a:rPr lang="en-US" sz="2400">
                <a:solidFill>
                  <a:srgbClr val="FFFF00"/>
                </a:solidFill>
              </a:rPr>
              <a:t>in a </a:t>
            </a:r>
            <a:r>
              <a:rPr lang="en-US" sz="2400" i="1">
                <a:solidFill>
                  <a:srgbClr val="FFFF00"/>
                </a:solidFill>
              </a:rPr>
              <a:t>data collection</a:t>
            </a:r>
          </a:p>
        </p:txBody>
      </p:sp>
      <p:sp>
        <p:nvSpPr>
          <p:cNvPr id="9228" name="Freeform 35"/>
          <p:cNvSpPr>
            <a:spLocks/>
          </p:cNvSpPr>
          <p:nvPr/>
        </p:nvSpPr>
        <p:spPr bwMode="auto">
          <a:xfrm rot="560415">
            <a:off x="2696919" y="2437582"/>
            <a:ext cx="4824049" cy="1701800"/>
          </a:xfrm>
          <a:custGeom>
            <a:avLst/>
            <a:gdLst>
              <a:gd name="T0" fmla="*/ 0 w 2496"/>
              <a:gd name="T1" fmla="*/ 2147483647 h 1072"/>
              <a:gd name="T2" fmla="*/ 2147483647 w 2496"/>
              <a:gd name="T3" fmla="*/ 2147483647 h 1072"/>
              <a:gd name="T4" fmla="*/ 2147483647 w 2496"/>
              <a:gd name="T5" fmla="*/ 2147483647 h 1072"/>
              <a:gd name="T6" fmla="*/ 0 60000 65536"/>
              <a:gd name="T7" fmla="*/ 0 60000 65536"/>
              <a:gd name="T8" fmla="*/ 0 60000 65536"/>
              <a:gd name="T9" fmla="*/ 0 w 2496"/>
              <a:gd name="T10" fmla="*/ 0 h 1072"/>
              <a:gd name="T11" fmla="*/ 2496 w 2496"/>
              <a:gd name="T12" fmla="*/ 1072 h 10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6" h="1072">
                <a:moveTo>
                  <a:pt x="0" y="1072"/>
                </a:moveTo>
                <a:cubicBezTo>
                  <a:pt x="224" y="600"/>
                  <a:pt x="448" y="128"/>
                  <a:pt x="864" y="64"/>
                </a:cubicBezTo>
                <a:cubicBezTo>
                  <a:pt x="1280" y="0"/>
                  <a:pt x="1888" y="344"/>
                  <a:pt x="2496" y="688"/>
                </a:cubicBezTo>
              </a:path>
            </a:pathLst>
          </a:custGeom>
          <a:noFill/>
          <a:ln w="57150" cap="flat" cmpd="sng">
            <a:solidFill>
              <a:srgbClr val="FF5050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9229" name="Freeform 37"/>
          <p:cNvSpPr>
            <a:spLocks/>
          </p:cNvSpPr>
          <p:nvPr/>
        </p:nvSpPr>
        <p:spPr bwMode="auto">
          <a:xfrm rot="20395306" flipV="1">
            <a:off x="2362200" y="4171950"/>
            <a:ext cx="4343400" cy="1473200"/>
          </a:xfrm>
          <a:custGeom>
            <a:avLst/>
            <a:gdLst>
              <a:gd name="T0" fmla="*/ 0 w 2496"/>
              <a:gd name="T1" fmla="*/ 2147483647 h 1072"/>
              <a:gd name="T2" fmla="*/ 2147483647 w 2496"/>
              <a:gd name="T3" fmla="*/ 2147483647 h 1072"/>
              <a:gd name="T4" fmla="*/ 2147483647 w 2496"/>
              <a:gd name="T5" fmla="*/ 2147483647 h 1072"/>
              <a:gd name="T6" fmla="*/ 0 60000 65536"/>
              <a:gd name="T7" fmla="*/ 0 60000 65536"/>
              <a:gd name="T8" fmla="*/ 0 60000 65536"/>
              <a:gd name="T9" fmla="*/ 0 w 2496"/>
              <a:gd name="T10" fmla="*/ 0 h 1072"/>
              <a:gd name="T11" fmla="*/ 2496 w 2496"/>
              <a:gd name="T12" fmla="*/ 1072 h 10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6" h="1072">
                <a:moveTo>
                  <a:pt x="0" y="1072"/>
                </a:moveTo>
                <a:cubicBezTo>
                  <a:pt x="224" y="600"/>
                  <a:pt x="448" y="128"/>
                  <a:pt x="864" y="64"/>
                </a:cubicBezTo>
                <a:cubicBezTo>
                  <a:pt x="1280" y="0"/>
                  <a:pt x="1888" y="344"/>
                  <a:pt x="2496" y="688"/>
                </a:cubicBezTo>
              </a:path>
            </a:pathLst>
          </a:custGeom>
          <a:noFill/>
          <a:ln w="57150" cap="flat" cmpd="sng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9230" name="Rectangle 36"/>
          <p:cNvSpPr>
            <a:spLocks noChangeArrowheads="1"/>
          </p:cNvSpPr>
          <p:nvPr/>
        </p:nvSpPr>
        <p:spPr bwMode="auto">
          <a:xfrm>
            <a:off x="7162800" y="3962400"/>
            <a:ext cx="457200" cy="152400"/>
          </a:xfrm>
          <a:prstGeom prst="rect">
            <a:avLst/>
          </a:prstGeom>
          <a:solidFill>
            <a:srgbClr val="FF505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1" name="Rectangle 38"/>
          <p:cNvSpPr>
            <a:spLocks noChangeArrowheads="1"/>
          </p:cNvSpPr>
          <p:nvPr/>
        </p:nvSpPr>
        <p:spPr bwMode="auto">
          <a:xfrm>
            <a:off x="6324600" y="3962400"/>
            <a:ext cx="381000" cy="228600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Freeform 35"/>
          <p:cNvSpPr>
            <a:spLocks/>
          </p:cNvSpPr>
          <p:nvPr/>
        </p:nvSpPr>
        <p:spPr bwMode="auto">
          <a:xfrm rot="18629858">
            <a:off x="1439750" y="3193643"/>
            <a:ext cx="1162153" cy="1689916"/>
          </a:xfrm>
          <a:custGeom>
            <a:avLst/>
            <a:gdLst>
              <a:gd name="T0" fmla="*/ 0 w 2496"/>
              <a:gd name="T1" fmla="*/ 2147483647 h 1072"/>
              <a:gd name="T2" fmla="*/ 2147483647 w 2496"/>
              <a:gd name="T3" fmla="*/ 2147483647 h 1072"/>
              <a:gd name="T4" fmla="*/ 2147483647 w 2496"/>
              <a:gd name="T5" fmla="*/ 2147483647 h 1072"/>
              <a:gd name="T6" fmla="*/ 0 60000 65536"/>
              <a:gd name="T7" fmla="*/ 0 60000 65536"/>
              <a:gd name="T8" fmla="*/ 0 60000 65536"/>
              <a:gd name="T9" fmla="*/ 0 w 2496"/>
              <a:gd name="T10" fmla="*/ 0 h 1072"/>
              <a:gd name="T11" fmla="*/ 2496 w 2496"/>
              <a:gd name="T12" fmla="*/ 1072 h 10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6" h="1072">
                <a:moveTo>
                  <a:pt x="0" y="1072"/>
                </a:moveTo>
                <a:cubicBezTo>
                  <a:pt x="224" y="600"/>
                  <a:pt x="448" y="128"/>
                  <a:pt x="864" y="64"/>
                </a:cubicBezTo>
                <a:cubicBezTo>
                  <a:pt x="1280" y="0"/>
                  <a:pt x="1888" y="344"/>
                  <a:pt x="2496" y="688"/>
                </a:cubicBezTo>
              </a:path>
            </a:pathLst>
          </a:custGeom>
          <a:noFill/>
          <a:ln w="57150" cap="flat" cmpd="sng">
            <a:solidFill>
              <a:srgbClr val="1FE115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Example: Conflation of </a:t>
            </a:r>
            <a:r>
              <a:rPr lang="en-US" sz="2800" i="1" u="sng" dirty="0" smtClean="0"/>
              <a:t>diagnosis</a:t>
            </a:r>
            <a:r>
              <a:rPr lang="en-US" sz="2800" dirty="0" smtClean="0"/>
              <a:t> and </a:t>
            </a:r>
            <a:r>
              <a:rPr lang="en-US" sz="2800" i="1" u="sng" dirty="0" smtClean="0"/>
              <a:t>disease/disorder</a:t>
            </a:r>
            <a:endParaRPr lang="en-US" sz="28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7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781300"/>
            <a:ext cx="4038600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" y="2781300"/>
            <a:ext cx="28860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13"/>
          <p:cNvSpPr txBox="1">
            <a:spLocks noChangeArrowheads="1"/>
          </p:cNvSpPr>
          <p:nvPr/>
        </p:nvSpPr>
        <p:spPr bwMode="auto">
          <a:xfrm>
            <a:off x="4141788" y="1828800"/>
            <a:ext cx="3832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The disorder is there</a:t>
            </a:r>
          </a:p>
        </p:txBody>
      </p:sp>
      <p:sp>
        <p:nvSpPr>
          <p:cNvPr id="52230" name="Text Box 14"/>
          <p:cNvSpPr txBox="1">
            <a:spLocks noChangeArrowheads="1"/>
          </p:cNvSpPr>
          <p:nvPr/>
        </p:nvSpPr>
        <p:spPr bwMode="auto">
          <a:xfrm>
            <a:off x="76200" y="1828800"/>
            <a:ext cx="3810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The diagnosis is here</a:t>
            </a:r>
          </a:p>
        </p:txBody>
      </p:sp>
      <p:sp>
        <p:nvSpPr>
          <p:cNvPr id="52231" name="Line 15"/>
          <p:cNvSpPr>
            <a:spLocks noChangeShapeType="1"/>
          </p:cNvSpPr>
          <p:nvPr/>
        </p:nvSpPr>
        <p:spPr bwMode="auto">
          <a:xfrm>
            <a:off x="800100" y="2476500"/>
            <a:ext cx="0" cy="1295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2232" name="Line 16"/>
          <p:cNvSpPr>
            <a:spLocks noChangeShapeType="1"/>
          </p:cNvSpPr>
          <p:nvPr/>
        </p:nvSpPr>
        <p:spPr bwMode="auto">
          <a:xfrm>
            <a:off x="5943600" y="2552700"/>
            <a:ext cx="0" cy="1143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2233" name="Right Brace 11"/>
          <p:cNvSpPr>
            <a:spLocks/>
          </p:cNvSpPr>
          <p:nvPr/>
        </p:nvSpPr>
        <p:spPr bwMode="auto">
          <a:xfrm>
            <a:off x="6781800" y="3695700"/>
            <a:ext cx="533400" cy="3048000"/>
          </a:xfrm>
          <a:prstGeom prst="rightBrace">
            <a:avLst>
              <a:gd name="adj1" fmla="val 39656"/>
              <a:gd name="adj2" fmla="val 50000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2234" name="Text Box 13"/>
          <p:cNvSpPr txBox="1">
            <a:spLocks noChangeArrowheads="1"/>
          </p:cNvSpPr>
          <p:nvPr/>
        </p:nvSpPr>
        <p:spPr bwMode="auto">
          <a:xfrm>
            <a:off x="7523163" y="4305300"/>
            <a:ext cx="16208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The disease is there</a:t>
            </a:r>
          </a:p>
        </p:txBody>
      </p:sp>
    </p:spTree>
    <p:extLst>
      <p:ext uri="{BB962C8B-B14F-4D97-AF65-F5344CB8AC3E}">
        <p14:creationId xmlns:p14="http://schemas.microsoft.com/office/powerpoint/2010/main" val="135928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dirty="0" smtClean="0"/>
              <a:t>Can you spot the many problematic issues?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1752600"/>
            <a:ext cx="8701946" cy="441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3764" y="6477000"/>
            <a:ext cx="670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http://incerio.com/planning-nextgen-version-5-8-upgrade-things-know-diagnosis-module/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457200" y="4572000"/>
            <a:ext cx="2590800" cy="4572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6477000" y="4648200"/>
            <a:ext cx="2057400" cy="4572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609600" y="2456180"/>
            <a:ext cx="4953000" cy="4572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1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5562600" y="4419600"/>
            <a:ext cx="3505200" cy="1981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209800" y="4419600"/>
            <a:ext cx="3352800" cy="1981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5562600" y="3200400"/>
            <a:ext cx="3505200" cy="1219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2209800" y="3200400"/>
            <a:ext cx="3352800" cy="1219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76200" y="3200400"/>
            <a:ext cx="2133600" cy="1219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5" name="AutoShap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The distinctions applied to diabetes management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76200" y="4419600"/>
            <a:ext cx="2133600" cy="1981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1.</a:t>
            </a:r>
          </a:p>
          <a:p>
            <a:r>
              <a:rPr lang="en-US">
                <a:solidFill>
                  <a:schemeClr val="bg1"/>
                </a:solidFill>
              </a:rPr>
              <a:t>First-order reality</a:t>
            </a: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152400" y="3276600"/>
            <a:ext cx="1981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2. Beliefs (knowledge)</a:t>
            </a: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2209800" y="1981200"/>
            <a:ext cx="33528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Generic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5562600" y="1981200"/>
            <a:ext cx="35052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Specific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438400" y="3352800"/>
            <a:ext cx="2182813" cy="869950"/>
            <a:chOff x="1536" y="2112"/>
            <a:chExt cx="1375" cy="548"/>
          </a:xfrm>
        </p:grpSpPr>
        <p:sp>
          <p:nvSpPr>
            <p:cNvPr id="32818" name="Text Box 13"/>
            <p:cNvSpPr txBox="1">
              <a:spLocks noChangeArrowheads="1"/>
            </p:cNvSpPr>
            <p:nvPr/>
          </p:nvSpPr>
          <p:spPr bwMode="auto">
            <a:xfrm>
              <a:off x="2082" y="2112"/>
              <a:ext cx="829" cy="21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0">
                  <a:solidFill>
                    <a:schemeClr val="accent2"/>
                  </a:solidFill>
                  <a:latin typeface="Arial Unicode MS" pitchFamily="34" charset="-128"/>
                </a:rPr>
                <a:t>DIAGNOSIS</a:t>
              </a:r>
            </a:p>
          </p:txBody>
        </p:sp>
        <p:sp>
          <p:nvSpPr>
            <p:cNvPr id="32819" name="Text Box 14"/>
            <p:cNvSpPr txBox="1">
              <a:spLocks noChangeArrowheads="1"/>
            </p:cNvSpPr>
            <p:nvPr/>
          </p:nvSpPr>
          <p:spPr bwMode="auto">
            <a:xfrm>
              <a:off x="1536" y="2448"/>
              <a:ext cx="855" cy="21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0">
                  <a:solidFill>
                    <a:schemeClr val="accent2"/>
                  </a:solidFill>
                  <a:latin typeface="Arial Unicode MS" pitchFamily="34" charset="-128"/>
                </a:rPr>
                <a:t>INDICATION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715000" y="3505200"/>
            <a:ext cx="3225800" cy="777875"/>
            <a:chOff x="3600" y="2208"/>
            <a:chExt cx="2032" cy="490"/>
          </a:xfrm>
        </p:grpSpPr>
        <p:sp>
          <p:nvSpPr>
            <p:cNvPr id="32816" name="Text Box 16"/>
            <p:cNvSpPr txBox="1">
              <a:spLocks noChangeArrowheads="1"/>
            </p:cNvSpPr>
            <p:nvPr/>
          </p:nvSpPr>
          <p:spPr bwMode="auto">
            <a:xfrm>
              <a:off x="3600" y="2208"/>
              <a:ext cx="928" cy="44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my doctor’s</a:t>
              </a:r>
            </a:p>
            <a:p>
              <a:r>
                <a:rPr lang="en-US" sz="2000">
                  <a:solidFill>
                    <a:schemeClr val="bg1"/>
                  </a:solidFill>
                </a:rPr>
                <a:t>work plan</a:t>
              </a:r>
            </a:p>
          </p:txBody>
        </p:sp>
        <p:sp>
          <p:nvSpPr>
            <p:cNvPr id="32817" name="Text Box 17"/>
            <p:cNvSpPr txBox="1">
              <a:spLocks noChangeArrowheads="1"/>
            </p:cNvSpPr>
            <p:nvPr/>
          </p:nvSpPr>
          <p:spPr bwMode="auto">
            <a:xfrm>
              <a:off x="4704" y="2256"/>
              <a:ext cx="928" cy="44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my doctor’s</a:t>
              </a:r>
            </a:p>
            <a:p>
              <a:r>
                <a:rPr lang="en-US" sz="2000">
                  <a:solidFill>
                    <a:schemeClr val="bg1"/>
                  </a:solidFill>
                </a:rPr>
                <a:t>diagnosis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2362200" y="4495800"/>
            <a:ext cx="3092450" cy="1828800"/>
            <a:chOff x="1493" y="2928"/>
            <a:chExt cx="1948" cy="1272"/>
          </a:xfrm>
        </p:grpSpPr>
        <p:sp>
          <p:nvSpPr>
            <p:cNvPr id="32810" name="AutoShape 19"/>
            <p:cNvSpPr>
              <a:spLocks noChangeArrowheads="1"/>
            </p:cNvSpPr>
            <p:nvPr/>
          </p:nvSpPr>
          <p:spPr bwMode="auto">
            <a:xfrm>
              <a:off x="1581" y="3888"/>
              <a:ext cx="834" cy="23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0">
                  <a:solidFill>
                    <a:schemeClr val="accent2"/>
                  </a:solidFill>
                </a:rPr>
                <a:t>MOLECULE</a:t>
              </a:r>
            </a:p>
          </p:txBody>
        </p:sp>
        <p:sp>
          <p:nvSpPr>
            <p:cNvPr id="32811" name="AutoShape 20"/>
            <p:cNvSpPr>
              <a:spLocks noChangeArrowheads="1"/>
            </p:cNvSpPr>
            <p:nvPr/>
          </p:nvSpPr>
          <p:spPr bwMode="auto">
            <a:xfrm>
              <a:off x="2732" y="3072"/>
              <a:ext cx="680" cy="23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0">
                  <a:solidFill>
                    <a:schemeClr val="accent2"/>
                  </a:solidFill>
                  <a:latin typeface="Arial" charset="0"/>
                </a:rPr>
                <a:t>PERSON</a:t>
              </a:r>
            </a:p>
          </p:txBody>
        </p:sp>
        <p:sp>
          <p:nvSpPr>
            <p:cNvPr id="32812" name="AutoShape 21"/>
            <p:cNvSpPr>
              <a:spLocks noChangeArrowheads="1"/>
            </p:cNvSpPr>
            <p:nvPr/>
          </p:nvSpPr>
          <p:spPr bwMode="auto">
            <a:xfrm>
              <a:off x="2540" y="3456"/>
              <a:ext cx="694" cy="23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0">
                  <a:solidFill>
                    <a:schemeClr val="accent2"/>
                  </a:solidFill>
                  <a:latin typeface="Arial Unicode MS" pitchFamily="34" charset="-128"/>
                </a:rPr>
                <a:t>DISEASE</a:t>
              </a:r>
            </a:p>
          </p:txBody>
        </p:sp>
        <p:sp>
          <p:nvSpPr>
            <p:cNvPr id="32813" name="AutoShape 22"/>
            <p:cNvSpPr>
              <a:spLocks noChangeArrowheads="1"/>
            </p:cNvSpPr>
            <p:nvPr/>
          </p:nvSpPr>
          <p:spPr bwMode="auto">
            <a:xfrm>
              <a:off x="1493" y="2928"/>
              <a:ext cx="1134" cy="40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0">
                  <a:solidFill>
                    <a:schemeClr val="accent2"/>
                  </a:solidFill>
                  <a:latin typeface="Arial" charset="0"/>
                </a:rPr>
                <a:t>PATHOLOGICAL</a:t>
              </a:r>
            </a:p>
            <a:p>
              <a:r>
                <a:rPr lang="en-US" sz="1600" b="0">
                  <a:solidFill>
                    <a:schemeClr val="accent2"/>
                  </a:solidFill>
                  <a:latin typeface="Arial" charset="0"/>
                </a:rPr>
                <a:t>STRUCTURE</a:t>
              </a:r>
            </a:p>
          </p:txBody>
        </p:sp>
        <p:sp>
          <p:nvSpPr>
            <p:cNvPr id="32814" name="AutoShape 23"/>
            <p:cNvSpPr>
              <a:spLocks noChangeArrowheads="1"/>
            </p:cNvSpPr>
            <p:nvPr/>
          </p:nvSpPr>
          <p:spPr bwMode="auto">
            <a:xfrm>
              <a:off x="2544" y="3792"/>
              <a:ext cx="897" cy="40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0">
                  <a:solidFill>
                    <a:schemeClr val="accent2"/>
                  </a:solidFill>
                </a:rPr>
                <a:t>PORTION OF</a:t>
              </a:r>
            </a:p>
            <a:p>
              <a:r>
                <a:rPr lang="en-US" sz="1600" b="0">
                  <a:solidFill>
                    <a:schemeClr val="accent2"/>
                  </a:solidFill>
                </a:rPr>
                <a:t>INSULIN</a:t>
              </a:r>
            </a:p>
          </p:txBody>
        </p:sp>
        <p:sp>
          <p:nvSpPr>
            <p:cNvPr id="32815" name="AutoShape 24"/>
            <p:cNvSpPr>
              <a:spLocks noChangeArrowheads="1"/>
            </p:cNvSpPr>
            <p:nvPr/>
          </p:nvSpPr>
          <p:spPr bwMode="auto">
            <a:xfrm>
              <a:off x="1765" y="3504"/>
              <a:ext cx="515" cy="23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0">
                  <a:solidFill>
                    <a:schemeClr val="accent2"/>
                  </a:solidFill>
                  <a:latin typeface="Arial Unicode MS" pitchFamily="34" charset="-128"/>
                </a:rPr>
                <a:t>DRUG</a:t>
              </a: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5638800" y="4483100"/>
            <a:ext cx="3346450" cy="1841500"/>
            <a:chOff x="3552" y="2824"/>
            <a:chExt cx="2108" cy="1280"/>
          </a:xfrm>
        </p:grpSpPr>
        <p:sp>
          <p:nvSpPr>
            <p:cNvPr id="32805" name="AutoShape 26"/>
            <p:cNvSpPr>
              <a:spLocks noChangeArrowheads="1"/>
            </p:cNvSpPr>
            <p:nvPr/>
          </p:nvSpPr>
          <p:spPr bwMode="auto">
            <a:xfrm>
              <a:off x="3602" y="3266"/>
              <a:ext cx="366" cy="23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0" i="1">
                  <a:solidFill>
                    <a:schemeClr val="bg1"/>
                  </a:solidFill>
                </a:rPr>
                <a:t>me</a:t>
              </a:r>
            </a:p>
          </p:txBody>
        </p:sp>
        <p:sp>
          <p:nvSpPr>
            <p:cNvPr id="32806" name="AutoShape 27"/>
            <p:cNvSpPr>
              <a:spLocks noChangeArrowheads="1"/>
            </p:cNvSpPr>
            <p:nvPr/>
          </p:nvSpPr>
          <p:spPr bwMode="auto">
            <a:xfrm>
              <a:off x="3741" y="3696"/>
              <a:ext cx="1085" cy="40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0" i="1">
                  <a:solidFill>
                    <a:schemeClr val="bg1"/>
                  </a:solidFill>
                </a:rPr>
                <a:t>my blood glucose </a:t>
              </a:r>
            </a:p>
            <a:p>
              <a:r>
                <a:rPr lang="en-US" sz="1600" b="0" i="1">
                  <a:solidFill>
                    <a:schemeClr val="bg1"/>
                  </a:solidFill>
                </a:rPr>
                <a:t>level</a:t>
              </a:r>
            </a:p>
          </p:txBody>
        </p:sp>
        <p:sp>
          <p:nvSpPr>
            <p:cNvPr id="32807" name="AutoShape 28"/>
            <p:cNvSpPr>
              <a:spLocks noChangeArrowheads="1"/>
            </p:cNvSpPr>
            <p:nvPr/>
          </p:nvSpPr>
          <p:spPr bwMode="auto">
            <a:xfrm>
              <a:off x="4263" y="3360"/>
              <a:ext cx="743" cy="23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0" i="1">
                  <a:solidFill>
                    <a:schemeClr val="bg1"/>
                  </a:solidFill>
                </a:rPr>
                <a:t>my NIDDM</a:t>
              </a:r>
            </a:p>
          </p:txBody>
        </p:sp>
        <p:sp>
          <p:nvSpPr>
            <p:cNvPr id="32808" name="AutoShape 29"/>
            <p:cNvSpPr>
              <a:spLocks noChangeArrowheads="1"/>
            </p:cNvSpPr>
            <p:nvPr/>
          </p:nvSpPr>
          <p:spPr bwMode="auto">
            <a:xfrm>
              <a:off x="3552" y="2832"/>
              <a:ext cx="814" cy="23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0" i="1">
                  <a:solidFill>
                    <a:schemeClr val="bg1"/>
                  </a:solidFill>
                </a:rPr>
                <a:t>my doctor</a:t>
              </a:r>
            </a:p>
          </p:txBody>
        </p:sp>
        <p:sp>
          <p:nvSpPr>
            <p:cNvPr id="32809" name="AutoShape 30"/>
            <p:cNvSpPr>
              <a:spLocks noChangeArrowheads="1"/>
            </p:cNvSpPr>
            <p:nvPr/>
          </p:nvSpPr>
          <p:spPr bwMode="auto">
            <a:xfrm>
              <a:off x="4426" y="2824"/>
              <a:ext cx="1234" cy="40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0" i="1">
                  <a:solidFill>
                    <a:schemeClr val="bg1"/>
                  </a:solidFill>
                </a:rPr>
                <a:t>my doctor’s computer</a:t>
              </a:r>
            </a:p>
          </p:txBody>
        </p:sp>
      </p:grpSp>
      <p:sp>
        <p:nvSpPr>
          <p:cNvPr id="32784" name="Rectangle 31"/>
          <p:cNvSpPr>
            <a:spLocks noChangeArrowheads="1"/>
          </p:cNvSpPr>
          <p:nvPr/>
        </p:nvSpPr>
        <p:spPr bwMode="auto">
          <a:xfrm>
            <a:off x="76200" y="2590800"/>
            <a:ext cx="21336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5" name="Rectangle 32"/>
          <p:cNvSpPr>
            <a:spLocks noChangeArrowheads="1"/>
          </p:cNvSpPr>
          <p:nvPr/>
        </p:nvSpPr>
        <p:spPr bwMode="auto">
          <a:xfrm>
            <a:off x="152400" y="2590800"/>
            <a:ext cx="1981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3. Representation</a:t>
            </a:r>
          </a:p>
        </p:txBody>
      </p: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2279650" y="2667000"/>
            <a:ext cx="3103563" cy="396875"/>
            <a:chOff x="1436" y="1680"/>
            <a:chExt cx="1955" cy="250"/>
          </a:xfrm>
        </p:grpSpPr>
        <p:sp>
          <p:nvSpPr>
            <p:cNvPr id="32802" name="Text Box 34"/>
            <p:cNvSpPr txBox="1">
              <a:spLocks noChangeArrowheads="1"/>
            </p:cNvSpPr>
            <p:nvPr/>
          </p:nvSpPr>
          <p:spPr bwMode="auto">
            <a:xfrm>
              <a:off x="1436" y="1680"/>
              <a:ext cx="66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i="1">
                  <a:solidFill>
                    <a:srgbClr val="FFFF00"/>
                  </a:solidFill>
                </a:rPr>
                <a:t>‘person’</a:t>
              </a:r>
            </a:p>
          </p:txBody>
        </p:sp>
        <p:sp>
          <p:nvSpPr>
            <p:cNvPr id="32803" name="Text Box 35"/>
            <p:cNvSpPr txBox="1">
              <a:spLocks noChangeArrowheads="1"/>
            </p:cNvSpPr>
            <p:nvPr/>
          </p:nvSpPr>
          <p:spPr bwMode="auto">
            <a:xfrm>
              <a:off x="2060" y="1680"/>
              <a:ext cx="53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i="1">
                  <a:solidFill>
                    <a:srgbClr val="FFFF00"/>
                  </a:solidFill>
                </a:rPr>
                <a:t>‘drug’</a:t>
              </a:r>
            </a:p>
          </p:txBody>
        </p:sp>
        <p:sp>
          <p:nvSpPr>
            <p:cNvPr id="32804" name="Text Box 36"/>
            <p:cNvSpPr txBox="1">
              <a:spLocks noChangeArrowheads="1"/>
            </p:cNvSpPr>
            <p:nvPr/>
          </p:nvSpPr>
          <p:spPr bwMode="auto">
            <a:xfrm>
              <a:off x="2708" y="1680"/>
              <a:ext cx="68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i="1">
                  <a:solidFill>
                    <a:srgbClr val="FFFF00"/>
                  </a:solidFill>
                </a:rPr>
                <a:t>‘insulin’</a:t>
              </a:r>
            </a:p>
          </p:txBody>
        </p:sp>
      </p:grp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5638800" y="2667000"/>
            <a:ext cx="3209925" cy="396875"/>
            <a:chOff x="3552" y="1680"/>
            <a:chExt cx="2022" cy="250"/>
          </a:xfrm>
        </p:grpSpPr>
        <p:sp>
          <p:nvSpPr>
            <p:cNvPr id="32800" name="Text Box 38"/>
            <p:cNvSpPr txBox="1">
              <a:spLocks noChangeArrowheads="1"/>
            </p:cNvSpPr>
            <p:nvPr/>
          </p:nvSpPr>
          <p:spPr bwMode="auto">
            <a:xfrm>
              <a:off x="3552" y="1680"/>
              <a:ext cx="10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i="1">
                  <a:solidFill>
                    <a:schemeClr val="accent1"/>
                  </a:solidFill>
                </a:rPr>
                <a:t>‘W. Ceusters’</a:t>
              </a:r>
            </a:p>
          </p:txBody>
        </p:sp>
        <p:sp>
          <p:nvSpPr>
            <p:cNvPr id="32801" name="Text Box 39"/>
            <p:cNvSpPr txBox="1">
              <a:spLocks noChangeArrowheads="1"/>
            </p:cNvSpPr>
            <p:nvPr/>
          </p:nvSpPr>
          <p:spPr bwMode="auto">
            <a:xfrm>
              <a:off x="4744" y="1680"/>
              <a:ext cx="83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i="1">
                  <a:solidFill>
                    <a:schemeClr val="accent1"/>
                  </a:solidFill>
                </a:rPr>
                <a:t>‘my sugar’</a:t>
              </a:r>
            </a:p>
          </p:txBody>
        </p:sp>
      </p:grpSp>
      <p:sp>
        <p:nvSpPr>
          <p:cNvPr id="32788" name="Rectangle 40"/>
          <p:cNvSpPr>
            <a:spLocks noChangeArrowheads="1"/>
          </p:cNvSpPr>
          <p:nvPr/>
        </p:nvSpPr>
        <p:spPr bwMode="auto">
          <a:xfrm>
            <a:off x="5562600" y="2590800"/>
            <a:ext cx="35052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5562600" y="1981200"/>
            <a:ext cx="3505200" cy="4876800"/>
            <a:chOff x="3504" y="1248"/>
            <a:chExt cx="2208" cy="3072"/>
          </a:xfrm>
        </p:grpSpPr>
        <p:sp>
          <p:nvSpPr>
            <p:cNvPr id="32798" name="Rectangle 3"/>
            <p:cNvSpPr>
              <a:spLocks noChangeArrowheads="1"/>
            </p:cNvSpPr>
            <p:nvPr/>
          </p:nvSpPr>
          <p:spPr bwMode="auto">
            <a:xfrm>
              <a:off x="3504" y="1248"/>
              <a:ext cx="2208" cy="3072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9" name="Text Box 4"/>
            <p:cNvSpPr txBox="1">
              <a:spLocks noChangeArrowheads="1"/>
            </p:cNvSpPr>
            <p:nvPr/>
          </p:nvSpPr>
          <p:spPr bwMode="auto">
            <a:xfrm>
              <a:off x="3840" y="4032"/>
              <a:ext cx="16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chemeClr val="accent1"/>
                  </a:solidFill>
                </a:rPr>
                <a:t>Referent Tracking</a:t>
              </a:r>
            </a:p>
          </p:txBody>
        </p:sp>
      </p:grp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2209800" y="1981200"/>
            <a:ext cx="3352800" cy="4876800"/>
            <a:chOff x="1392" y="1248"/>
            <a:chExt cx="2112" cy="3072"/>
          </a:xfrm>
        </p:grpSpPr>
        <p:sp>
          <p:nvSpPr>
            <p:cNvPr id="32796" name="Rectangle 6"/>
            <p:cNvSpPr>
              <a:spLocks noChangeArrowheads="1"/>
            </p:cNvSpPr>
            <p:nvPr/>
          </p:nvSpPr>
          <p:spPr bwMode="auto">
            <a:xfrm>
              <a:off x="1392" y="1248"/>
              <a:ext cx="2112" cy="3072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7" name="Text Box 7"/>
            <p:cNvSpPr txBox="1">
              <a:spLocks noChangeArrowheads="1"/>
            </p:cNvSpPr>
            <p:nvPr/>
          </p:nvSpPr>
          <p:spPr bwMode="auto">
            <a:xfrm>
              <a:off x="1432" y="4032"/>
              <a:ext cx="20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FFFF00"/>
                  </a:solidFill>
                </a:rPr>
                <a:t>Basic Formal Ontology</a:t>
              </a: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5181600" y="2209800"/>
            <a:ext cx="762000" cy="3962400"/>
            <a:chOff x="3264" y="1392"/>
            <a:chExt cx="480" cy="2496"/>
          </a:xfrm>
        </p:grpSpPr>
        <p:sp>
          <p:nvSpPr>
            <p:cNvPr id="32792" name="AutoShape 41"/>
            <p:cNvSpPr>
              <a:spLocks noChangeArrowheads="1"/>
            </p:cNvSpPr>
            <p:nvPr/>
          </p:nvSpPr>
          <p:spPr bwMode="auto">
            <a:xfrm>
              <a:off x="3264" y="1392"/>
              <a:ext cx="480" cy="192"/>
            </a:xfrm>
            <a:prstGeom prst="leftArrow">
              <a:avLst>
                <a:gd name="adj1" fmla="val 50000"/>
                <a:gd name="adj2" fmla="val 62500"/>
              </a:avLst>
            </a:prstGeom>
            <a:gradFill rotWithShape="1">
              <a:gsLst>
                <a:gs pos="0">
                  <a:srgbClr val="FFFF00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3" name="AutoShape 42"/>
            <p:cNvSpPr>
              <a:spLocks noChangeArrowheads="1"/>
            </p:cNvSpPr>
            <p:nvPr/>
          </p:nvSpPr>
          <p:spPr bwMode="auto">
            <a:xfrm>
              <a:off x="3264" y="1920"/>
              <a:ext cx="480" cy="192"/>
            </a:xfrm>
            <a:prstGeom prst="leftArrow">
              <a:avLst>
                <a:gd name="adj1" fmla="val 50000"/>
                <a:gd name="adj2" fmla="val 62500"/>
              </a:avLst>
            </a:prstGeom>
            <a:gradFill rotWithShape="1">
              <a:gsLst>
                <a:gs pos="0">
                  <a:srgbClr val="FFFF00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4" name="AutoShape 43"/>
            <p:cNvSpPr>
              <a:spLocks noChangeArrowheads="1"/>
            </p:cNvSpPr>
            <p:nvPr/>
          </p:nvSpPr>
          <p:spPr bwMode="auto">
            <a:xfrm>
              <a:off x="3264" y="2544"/>
              <a:ext cx="480" cy="192"/>
            </a:xfrm>
            <a:prstGeom prst="leftArrow">
              <a:avLst>
                <a:gd name="adj1" fmla="val 50000"/>
                <a:gd name="adj2" fmla="val 62500"/>
              </a:avLst>
            </a:prstGeom>
            <a:gradFill rotWithShape="1">
              <a:gsLst>
                <a:gs pos="0">
                  <a:srgbClr val="FFFF00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5" name="AutoShape 44"/>
            <p:cNvSpPr>
              <a:spLocks noChangeArrowheads="1"/>
            </p:cNvSpPr>
            <p:nvPr/>
          </p:nvSpPr>
          <p:spPr bwMode="auto">
            <a:xfrm>
              <a:off x="3264" y="3696"/>
              <a:ext cx="480" cy="192"/>
            </a:xfrm>
            <a:prstGeom prst="leftArrow">
              <a:avLst>
                <a:gd name="adj1" fmla="val 50000"/>
                <a:gd name="adj2" fmla="val 62500"/>
              </a:avLst>
            </a:prstGeom>
            <a:gradFill rotWithShape="1">
              <a:gsLst>
                <a:gs pos="0">
                  <a:srgbClr val="FFFF00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161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smtClean="0"/>
              <a:t>Coding systems used naively preserve certain ambiguities</a:t>
            </a:r>
          </a:p>
        </p:txBody>
      </p:sp>
      <p:grpSp>
        <p:nvGrpSpPr>
          <p:cNvPr id="36867" name="Group 3"/>
          <p:cNvGrpSpPr>
            <a:grpSpLocks/>
          </p:cNvGrpSpPr>
          <p:nvPr/>
        </p:nvGrpSpPr>
        <p:grpSpPr bwMode="auto">
          <a:xfrm>
            <a:off x="914400" y="1903413"/>
            <a:ext cx="7848600" cy="4816475"/>
            <a:chOff x="576" y="1104"/>
            <a:chExt cx="4944" cy="3034"/>
          </a:xfrm>
        </p:grpSpPr>
        <p:grpSp>
          <p:nvGrpSpPr>
            <p:cNvPr id="36868" name="Group 4"/>
            <p:cNvGrpSpPr>
              <a:grpSpLocks/>
            </p:cNvGrpSpPr>
            <p:nvPr/>
          </p:nvGrpSpPr>
          <p:grpSpPr bwMode="auto">
            <a:xfrm>
              <a:off x="576" y="1296"/>
              <a:ext cx="4944" cy="154"/>
              <a:chOff x="576" y="1440"/>
              <a:chExt cx="4944" cy="154"/>
            </a:xfrm>
          </p:grpSpPr>
          <p:sp>
            <p:nvSpPr>
              <p:cNvPr id="36940" name="Text Box 5"/>
              <p:cNvSpPr txBox="1">
                <a:spLocks noChangeArrowheads="1"/>
              </p:cNvSpPr>
              <p:nvPr/>
            </p:nvSpPr>
            <p:spPr bwMode="auto">
              <a:xfrm>
                <a:off x="576" y="1440"/>
                <a:ext cx="43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5572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41" name="Text Box 6"/>
              <p:cNvSpPr txBox="1">
                <a:spLocks noChangeArrowheads="1"/>
              </p:cNvSpPr>
              <p:nvPr/>
            </p:nvSpPr>
            <p:spPr bwMode="auto">
              <a:xfrm>
                <a:off x="1056" y="1440"/>
                <a:ext cx="67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04/07/1990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42" name="Text Box 7"/>
              <p:cNvSpPr txBox="1">
                <a:spLocks noChangeArrowheads="1"/>
              </p:cNvSpPr>
              <p:nvPr/>
            </p:nvSpPr>
            <p:spPr bwMode="auto">
              <a:xfrm>
                <a:off x="1776" y="1440"/>
                <a:ext cx="139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NL" sz="1400" b="0">
                    <a:solidFill>
                      <a:schemeClr val="tx1"/>
                    </a:solidFill>
                    <a:cs typeface="Times New Roman" pitchFamily="18" charset="0"/>
                  </a:rPr>
                  <a:t>26442006</a:t>
                </a:r>
              </a:p>
            </p:txBody>
          </p:sp>
          <p:sp>
            <p:nvSpPr>
              <p:cNvPr id="36943" name="Text Box 8"/>
              <p:cNvSpPr txBox="1">
                <a:spLocks noChangeArrowheads="1"/>
              </p:cNvSpPr>
              <p:nvPr/>
            </p:nvSpPr>
            <p:spPr bwMode="auto">
              <a:xfrm>
                <a:off x="3216" y="1440"/>
                <a:ext cx="2304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NL" sz="1400" b="0">
                    <a:solidFill>
                      <a:schemeClr val="tx1"/>
                    </a:solidFill>
                    <a:cs typeface="Times New Roman" pitchFamily="18" charset="0"/>
                  </a:rPr>
                  <a:t>closed fracture of shaft of femur</a:t>
                </a:r>
              </a:p>
            </p:txBody>
          </p:sp>
        </p:grpSp>
        <p:grpSp>
          <p:nvGrpSpPr>
            <p:cNvPr id="36869" name="Group 9"/>
            <p:cNvGrpSpPr>
              <a:grpSpLocks/>
            </p:cNvGrpSpPr>
            <p:nvPr/>
          </p:nvGrpSpPr>
          <p:grpSpPr bwMode="auto">
            <a:xfrm>
              <a:off x="576" y="1488"/>
              <a:ext cx="4944" cy="154"/>
              <a:chOff x="576" y="1440"/>
              <a:chExt cx="4944" cy="154"/>
            </a:xfrm>
          </p:grpSpPr>
          <p:sp>
            <p:nvSpPr>
              <p:cNvPr id="36936" name="Text Box 10"/>
              <p:cNvSpPr txBox="1">
                <a:spLocks noChangeArrowheads="1"/>
              </p:cNvSpPr>
              <p:nvPr/>
            </p:nvSpPr>
            <p:spPr bwMode="auto">
              <a:xfrm>
                <a:off x="576" y="1440"/>
                <a:ext cx="43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5572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37" name="Text Box 11"/>
              <p:cNvSpPr txBox="1">
                <a:spLocks noChangeArrowheads="1"/>
              </p:cNvSpPr>
              <p:nvPr/>
            </p:nvSpPr>
            <p:spPr bwMode="auto">
              <a:xfrm>
                <a:off x="1056" y="1440"/>
                <a:ext cx="67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04/07/1990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38" name="Text Box 12"/>
              <p:cNvSpPr txBox="1">
                <a:spLocks noChangeArrowheads="1"/>
              </p:cNvSpPr>
              <p:nvPr/>
            </p:nvSpPr>
            <p:spPr bwMode="auto">
              <a:xfrm>
                <a:off x="1776" y="1440"/>
                <a:ext cx="139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NL" sz="1400" b="0">
                    <a:solidFill>
                      <a:schemeClr val="tx1"/>
                    </a:solidFill>
                    <a:cs typeface="Times New Roman" pitchFamily="18" charset="0"/>
                  </a:rPr>
                  <a:t>81134009</a:t>
                </a:r>
              </a:p>
            </p:txBody>
          </p:sp>
          <p:sp>
            <p:nvSpPr>
              <p:cNvPr id="36939" name="Text Box 13"/>
              <p:cNvSpPr txBox="1">
                <a:spLocks noChangeArrowheads="1"/>
              </p:cNvSpPr>
              <p:nvPr/>
            </p:nvSpPr>
            <p:spPr bwMode="auto">
              <a:xfrm>
                <a:off x="3216" y="1440"/>
                <a:ext cx="2304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Fracture, closed, spiral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36870" name="Group 14"/>
            <p:cNvGrpSpPr>
              <a:grpSpLocks/>
            </p:cNvGrpSpPr>
            <p:nvPr/>
          </p:nvGrpSpPr>
          <p:grpSpPr bwMode="auto">
            <a:xfrm>
              <a:off x="576" y="1680"/>
              <a:ext cx="4944" cy="154"/>
              <a:chOff x="576" y="1440"/>
              <a:chExt cx="4944" cy="154"/>
            </a:xfrm>
          </p:grpSpPr>
          <p:sp>
            <p:nvSpPr>
              <p:cNvPr id="36932" name="Text Box 15"/>
              <p:cNvSpPr txBox="1">
                <a:spLocks noChangeArrowheads="1"/>
              </p:cNvSpPr>
              <p:nvPr/>
            </p:nvSpPr>
            <p:spPr bwMode="auto">
              <a:xfrm>
                <a:off x="576" y="1440"/>
                <a:ext cx="43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5572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33" name="Text Box 16"/>
              <p:cNvSpPr txBox="1">
                <a:spLocks noChangeArrowheads="1"/>
              </p:cNvSpPr>
              <p:nvPr/>
            </p:nvSpPr>
            <p:spPr bwMode="auto">
              <a:xfrm>
                <a:off x="1056" y="1440"/>
                <a:ext cx="67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12/07/1990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34" name="Text Box 17"/>
              <p:cNvSpPr txBox="1">
                <a:spLocks noChangeArrowheads="1"/>
              </p:cNvSpPr>
              <p:nvPr/>
            </p:nvSpPr>
            <p:spPr bwMode="auto">
              <a:xfrm>
                <a:off x="1776" y="1440"/>
                <a:ext cx="139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NL" sz="1400" b="0">
                    <a:solidFill>
                      <a:schemeClr val="tx1"/>
                    </a:solidFill>
                    <a:cs typeface="Times New Roman" pitchFamily="18" charset="0"/>
                  </a:rPr>
                  <a:t>26442006</a:t>
                </a:r>
              </a:p>
            </p:txBody>
          </p:sp>
          <p:sp>
            <p:nvSpPr>
              <p:cNvPr id="36935" name="Text Box 18"/>
              <p:cNvSpPr txBox="1">
                <a:spLocks noChangeArrowheads="1"/>
              </p:cNvSpPr>
              <p:nvPr/>
            </p:nvSpPr>
            <p:spPr bwMode="auto">
              <a:xfrm>
                <a:off x="3216" y="1440"/>
                <a:ext cx="2304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NL" sz="1400" b="0">
                    <a:solidFill>
                      <a:schemeClr val="tx1"/>
                    </a:solidFill>
                    <a:cs typeface="Times New Roman" pitchFamily="18" charset="0"/>
                  </a:rPr>
                  <a:t>closed fracture of shaft of femur</a:t>
                </a:r>
              </a:p>
            </p:txBody>
          </p:sp>
        </p:grpSp>
        <p:grpSp>
          <p:nvGrpSpPr>
            <p:cNvPr id="36871" name="Group 19"/>
            <p:cNvGrpSpPr>
              <a:grpSpLocks/>
            </p:cNvGrpSpPr>
            <p:nvPr/>
          </p:nvGrpSpPr>
          <p:grpSpPr bwMode="auto">
            <a:xfrm>
              <a:off x="576" y="1872"/>
              <a:ext cx="4944" cy="154"/>
              <a:chOff x="576" y="1440"/>
              <a:chExt cx="4944" cy="154"/>
            </a:xfrm>
          </p:grpSpPr>
          <p:sp>
            <p:nvSpPr>
              <p:cNvPr id="36928" name="Text Box 20"/>
              <p:cNvSpPr txBox="1">
                <a:spLocks noChangeArrowheads="1"/>
              </p:cNvSpPr>
              <p:nvPr/>
            </p:nvSpPr>
            <p:spPr bwMode="auto">
              <a:xfrm>
                <a:off x="576" y="1440"/>
                <a:ext cx="43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5572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29" name="Text Box 21"/>
              <p:cNvSpPr txBox="1">
                <a:spLocks noChangeArrowheads="1"/>
              </p:cNvSpPr>
              <p:nvPr/>
            </p:nvSpPr>
            <p:spPr bwMode="auto">
              <a:xfrm>
                <a:off x="1056" y="1440"/>
                <a:ext cx="67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12/07/1990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30" name="Text Box 22"/>
              <p:cNvSpPr txBox="1">
                <a:spLocks noChangeArrowheads="1"/>
              </p:cNvSpPr>
              <p:nvPr/>
            </p:nvSpPr>
            <p:spPr bwMode="auto">
              <a:xfrm>
                <a:off x="1776" y="1440"/>
                <a:ext cx="139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9001224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31" name="Text Box 23"/>
              <p:cNvSpPr txBox="1">
                <a:spLocks noChangeArrowheads="1"/>
              </p:cNvSpPr>
              <p:nvPr/>
            </p:nvSpPr>
            <p:spPr bwMode="auto">
              <a:xfrm>
                <a:off x="3216" y="1440"/>
                <a:ext cx="2304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Accident in public building (supermarket)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36872" name="Text Box 24"/>
            <p:cNvSpPr txBox="1">
              <a:spLocks noChangeArrowheads="1"/>
            </p:cNvSpPr>
            <p:nvPr/>
          </p:nvSpPr>
          <p:spPr bwMode="auto">
            <a:xfrm>
              <a:off x="576" y="2064"/>
              <a:ext cx="432" cy="15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BE" sz="1400" b="0">
                  <a:solidFill>
                    <a:schemeClr val="tx1"/>
                  </a:solidFill>
                  <a:cs typeface="Times New Roman" pitchFamily="18" charset="0"/>
                </a:rPr>
                <a:t>5572</a:t>
              </a:r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l"/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36873" name="Text Box 25"/>
            <p:cNvSpPr txBox="1">
              <a:spLocks noChangeArrowheads="1"/>
            </p:cNvSpPr>
            <p:nvPr/>
          </p:nvSpPr>
          <p:spPr bwMode="auto">
            <a:xfrm>
              <a:off x="1056" y="2064"/>
              <a:ext cx="672" cy="15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BE" sz="1400" b="0">
                  <a:solidFill>
                    <a:schemeClr val="tx1"/>
                  </a:solidFill>
                  <a:cs typeface="Times New Roman" pitchFamily="18" charset="0"/>
                </a:rPr>
                <a:t>04/07/1990</a:t>
              </a:r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l"/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36874" name="Text Box 26"/>
            <p:cNvSpPr txBox="1">
              <a:spLocks noChangeArrowheads="1"/>
            </p:cNvSpPr>
            <p:nvPr/>
          </p:nvSpPr>
          <p:spPr bwMode="auto">
            <a:xfrm>
              <a:off x="1776" y="2064"/>
              <a:ext cx="1392" cy="15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BE" sz="1400" b="0">
                  <a:solidFill>
                    <a:schemeClr val="tx1"/>
                  </a:solidFill>
                  <a:cs typeface="Times New Roman" pitchFamily="18" charset="0"/>
                </a:rPr>
                <a:t>79001</a:t>
              </a:r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36875" name="Text Box 27"/>
            <p:cNvSpPr txBox="1">
              <a:spLocks noChangeArrowheads="1"/>
            </p:cNvSpPr>
            <p:nvPr/>
          </p:nvSpPr>
          <p:spPr bwMode="auto">
            <a:xfrm>
              <a:off x="3216" y="2064"/>
              <a:ext cx="2304" cy="15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BE" sz="1400" b="0">
                  <a:solidFill>
                    <a:schemeClr val="tx1"/>
                  </a:solidFill>
                  <a:cs typeface="Times New Roman" pitchFamily="18" charset="0"/>
                </a:rPr>
                <a:t>Essential hypertension</a:t>
              </a:r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l"/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36876" name="Text Box 28"/>
            <p:cNvSpPr txBox="1">
              <a:spLocks noChangeArrowheads="1"/>
            </p:cNvSpPr>
            <p:nvPr/>
          </p:nvSpPr>
          <p:spPr bwMode="auto">
            <a:xfrm>
              <a:off x="576" y="2256"/>
              <a:ext cx="432" cy="154"/>
            </a:xfrm>
            <a:prstGeom prst="rect">
              <a:avLst/>
            </a:prstGeom>
            <a:solidFill>
              <a:srgbClr val="FFB86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BE" sz="1400" b="0">
                  <a:solidFill>
                    <a:schemeClr val="tx1"/>
                  </a:solidFill>
                  <a:cs typeface="Times New Roman" pitchFamily="18" charset="0"/>
                </a:rPr>
                <a:t>0939</a:t>
              </a:r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36877" name="Text Box 29"/>
            <p:cNvSpPr txBox="1">
              <a:spLocks noChangeArrowheads="1"/>
            </p:cNvSpPr>
            <p:nvPr/>
          </p:nvSpPr>
          <p:spPr bwMode="auto">
            <a:xfrm>
              <a:off x="1056" y="2256"/>
              <a:ext cx="672" cy="154"/>
            </a:xfrm>
            <a:prstGeom prst="rect">
              <a:avLst/>
            </a:prstGeom>
            <a:solidFill>
              <a:srgbClr val="FFB86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BE" sz="1400" b="0">
                  <a:solidFill>
                    <a:schemeClr val="tx1"/>
                  </a:solidFill>
                  <a:cs typeface="Times New Roman" pitchFamily="18" charset="0"/>
                </a:rPr>
                <a:t>24/12/1991</a:t>
              </a:r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36878" name="Text Box 30"/>
            <p:cNvSpPr txBox="1">
              <a:spLocks noChangeArrowheads="1"/>
            </p:cNvSpPr>
            <p:nvPr/>
          </p:nvSpPr>
          <p:spPr bwMode="auto">
            <a:xfrm>
              <a:off x="1776" y="2256"/>
              <a:ext cx="1392" cy="154"/>
            </a:xfrm>
            <a:prstGeom prst="rect">
              <a:avLst/>
            </a:prstGeom>
            <a:solidFill>
              <a:srgbClr val="FFB86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NL" sz="1400" b="0">
                  <a:solidFill>
                    <a:schemeClr val="tx1"/>
                  </a:solidFill>
                  <a:cs typeface="Times New Roman" pitchFamily="18" charset="0"/>
                </a:rPr>
                <a:t>255174002</a:t>
              </a:r>
            </a:p>
          </p:txBody>
        </p:sp>
        <p:sp>
          <p:nvSpPr>
            <p:cNvPr id="36879" name="Text Box 31"/>
            <p:cNvSpPr txBox="1">
              <a:spLocks noChangeArrowheads="1"/>
            </p:cNvSpPr>
            <p:nvPr/>
          </p:nvSpPr>
          <p:spPr bwMode="auto">
            <a:xfrm>
              <a:off x="3216" y="2256"/>
              <a:ext cx="2304" cy="154"/>
            </a:xfrm>
            <a:prstGeom prst="rect">
              <a:avLst/>
            </a:prstGeom>
            <a:solidFill>
              <a:srgbClr val="FFB86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NL" sz="1400" b="0">
                  <a:solidFill>
                    <a:schemeClr val="tx1"/>
                  </a:solidFill>
                  <a:cs typeface="Times New Roman" pitchFamily="18" charset="0"/>
                </a:rPr>
                <a:t>benign polyp of biliary tract</a:t>
              </a:r>
            </a:p>
          </p:txBody>
        </p:sp>
        <p:sp>
          <p:nvSpPr>
            <p:cNvPr id="36880" name="Text Box 32"/>
            <p:cNvSpPr txBox="1">
              <a:spLocks noChangeArrowheads="1"/>
            </p:cNvSpPr>
            <p:nvPr/>
          </p:nvSpPr>
          <p:spPr bwMode="auto">
            <a:xfrm>
              <a:off x="576" y="2448"/>
              <a:ext cx="432" cy="154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BE" sz="1400" b="0">
                  <a:solidFill>
                    <a:schemeClr val="tx1"/>
                  </a:solidFill>
                  <a:cs typeface="Times New Roman" pitchFamily="18" charset="0"/>
                </a:rPr>
                <a:t>2309</a:t>
              </a:r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36881" name="Text Box 33"/>
            <p:cNvSpPr txBox="1">
              <a:spLocks noChangeArrowheads="1"/>
            </p:cNvSpPr>
            <p:nvPr/>
          </p:nvSpPr>
          <p:spPr bwMode="auto">
            <a:xfrm>
              <a:off x="1056" y="2448"/>
              <a:ext cx="672" cy="154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BE" sz="1400" b="0">
                  <a:solidFill>
                    <a:schemeClr val="tx1"/>
                  </a:solidFill>
                  <a:cs typeface="Times New Roman" pitchFamily="18" charset="0"/>
                </a:rPr>
                <a:t>21/03/1992</a:t>
              </a:r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l"/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36882" name="Text Box 34"/>
            <p:cNvSpPr txBox="1">
              <a:spLocks noChangeArrowheads="1"/>
            </p:cNvSpPr>
            <p:nvPr/>
          </p:nvSpPr>
          <p:spPr bwMode="auto">
            <a:xfrm>
              <a:off x="1776" y="2448"/>
              <a:ext cx="1392" cy="154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NL" sz="1400" b="0">
                  <a:solidFill>
                    <a:schemeClr val="tx1"/>
                  </a:solidFill>
                  <a:cs typeface="Times New Roman" pitchFamily="18" charset="0"/>
                </a:rPr>
                <a:t>26442006</a:t>
              </a:r>
            </a:p>
            <a:p>
              <a:pPr algn="l"/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36883" name="Text Box 35"/>
            <p:cNvSpPr txBox="1">
              <a:spLocks noChangeArrowheads="1"/>
            </p:cNvSpPr>
            <p:nvPr/>
          </p:nvSpPr>
          <p:spPr bwMode="auto">
            <a:xfrm>
              <a:off x="3216" y="2448"/>
              <a:ext cx="2304" cy="154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NL" sz="1400" b="0">
                  <a:solidFill>
                    <a:schemeClr val="tx1"/>
                  </a:solidFill>
                  <a:cs typeface="Times New Roman" pitchFamily="18" charset="0"/>
                </a:rPr>
                <a:t>closed fracture of shaft of femur</a:t>
              </a:r>
            </a:p>
            <a:p>
              <a:pPr algn="l"/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grpSp>
          <p:nvGrpSpPr>
            <p:cNvPr id="36884" name="Group 36"/>
            <p:cNvGrpSpPr>
              <a:grpSpLocks/>
            </p:cNvGrpSpPr>
            <p:nvPr/>
          </p:nvGrpSpPr>
          <p:grpSpPr bwMode="auto">
            <a:xfrm>
              <a:off x="576" y="2640"/>
              <a:ext cx="4944" cy="154"/>
              <a:chOff x="576" y="1440"/>
              <a:chExt cx="4944" cy="154"/>
            </a:xfrm>
          </p:grpSpPr>
          <p:sp>
            <p:nvSpPr>
              <p:cNvPr id="36924" name="Text Box 37"/>
              <p:cNvSpPr txBox="1">
                <a:spLocks noChangeArrowheads="1"/>
              </p:cNvSpPr>
              <p:nvPr/>
            </p:nvSpPr>
            <p:spPr bwMode="auto">
              <a:xfrm>
                <a:off x="576" y="1440"/>
                <a:ext cx="432" cy="154"/>
              </a:xfrm>
              <a:prstGeom prst="rect">
                <a:avLst/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2309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25" name="Text Box 38"/>
              <p:cNvSpPr txBox="1">
                <a:spLocks noChangeArrowheads="1"/>
              </p:cNvSpPr>
              <p:nvPr/>
            </p:nvSpPr>
            <p:spPr bwMode="auto">
              <a:xfrm>
                <a:off x="1056" y="1440"/>
                <a:ext cx="672" cy="154"/>
              </a:xfrm>
              <a:prstGeom prst="rect">
                <a:avLst/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21/03/1992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26" name="Text Box 39"/>
              <p:cNvSpPr txBox="1">
                <a:spLocks noChangeArrowheads="1"/>
              </p:cNvSpPr>
              <p:nvPr/>
            </p:nvSpPr>
            <p:spPr bwMode="auto">
              <a:xfrm>
                <a:off x="1776" y="1440"/>
                <a:ext cx="1392" cy="154"/>
              </a:xfrm>
              <a:prstGeom prst="rect">
                <a:avLst/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9001224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27" name="Text Box 40"/>
              <p:cNvSpPr txBox="1">
                <a:spLocks noChangeArrowheads="1"/>
              </p:cNvSpPr>
              <p:nvPr/>
            </p:nvSpPr>
            <p:spPr bwMode="auto">
              <a:xfrm>
                <a:off x="3216" y="1440"/>
                <a:ext cx="2304" cy="154"/>
              </a:xfrm>
              <a:prstGeom prst="rect">
                <a:avLst/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Accident in public building (supermarket)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36885" name="Group 41"/>
            <p:cNvGrpSpPr>
              <a:grpSpLocks/>
            </p:cNvGrpSpPr>
            <p:nvPr/>
          </p:nvGrpSpPr>
          <p:grpSpPr bwMode="auto">
            <a:xfrm>
              <a:off x="576" y="2832"/>
              <a:ext cx="4944" cy="154"/>
              <a:chOff x="576" y="1440"/>
              <a:chExt cx="4944" cy="154"/>
            </a:xfrm>
          </p:grpSpPr>
          <p:sp>
            <p:nvSpPr>
              <p:cNvPr id="36920" name="Text Box 42"/>
              <p:cNvSpPr txBox="1">
                <a:spLocks noChangeArrowheads="1"/>
              </p:cNvSpPr>
              <p:nvPr/>
            </p:nvSpPr>
            <p:spPr bwMode="auto">
              <a:xfrm>
                <a:off x="576" y="1440"/>
                <a:ext cx="432" cy="154"/>
              </a:xfrm>
              <a:prstGeom prst="rect">
                <a:avLst/>
              </a:prstGeom>
              <a:solidFill>
                <a:srgbClr val="FF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47804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21" name="Text Box 43"/>
              <p:cNvSpPr txBox="1">
                <a:spLocks noChangeArrowheads="1"/>
              </p:cNvSpPr>
              <p:nvPr/>
            </p:nvSpPr>
            <p:spPr bwMode="auto">
              <a:xfrm>
                <a:off x="1056" y="1440"/>
                <a:ext cx="672" cy="154"/>
              </a:xfrm>
              <a:prstGeom prst="rect">
                <a:avLst/>
              </a:prstGeom>
              <a:solidFill>
                <a:srgbClr val="FF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03/04/1993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22" name="Text Box 44"/>
              <p:cNvSpPr txBox="1">
                <a:spLocks noChangeArrowheads="1"/>
              </p:cNvSpPr>
              <p:nvPr/>
            </p:nvSpPr>
            <p:spPr bwMode="auto">
              <a:xfrm>
                <a:off x="1776" y="1440"/>
                <a:ext cx="1392" cy="154"/>
              </a:xfrm>
              <a:prstGeom prst="rect">
                <a:avLst/>
              </a:prstGeom>
              <a:solidFill>
                <a:srgbClr val="FF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58298795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23" name="Text Box 45"/>
              <p:cNvSpPr txBox="1">
                <a:spLocks noChangeArrowheads="1"/>
              </p:cNvSpPr>
              <p:nvPr/>
            </p:nvSpPr>
            <p:spPr bwMode="auto">
              <a:xfrm>
                <a:off x="3216" y="1440"/>
                <a:ext cx="2304" cy="154"/>
              </a:xfrm>
              <a:prstGeom prst="rect">
                <a:avLst/>
              </a:prstGeom>
              <a:solidFill>
                <a:srgbClr val="FF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Other lesion on other specified region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36886" name="Group 46"/>
            <p:cNvGrpSpPr>
              <a:grpSpLocks/>
            </p:cNvGrpSpPr>
            <p:nvPr/>
          </p:nvGrpSpPr>
          <p:grpSpPr bwMode="auto">
            <a:xfrm>
              <a:off x="576" y="3024"/>
              <a:ext cx="4944" cy="154"/>
              <a:chOff x="576" y="1440"/>
              <a:chExt cx="4944" cy="154"/>
            </a:xfrm>
          </p:grpSpPr>
          <p:sp>
            <p:nvSpPr>
              <p:cNvPr id="36916" name="Text Box 47"/>
              <p:cNvSpPr txBox="1">
                <a:spLocks noChangeArrowheads="1"/>
              </p:cNvSpPr>
              <p:nvPr/>
            </p:nvSpPr>
            <p:spPr bwMode="auto">
              <a:xfrm>
                <a:off x="576" y="1440"/>
                <a:ext cx="43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5572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17" name="Text Box 48"/>
              <p:cNvSpPr txBox="1">
                <a:spLocks noChangeArrowheads="1"/>
              </p:cNvSpPr>
              <p:nvPr/>
            </p:nvSpPr>
            <p:spPr bwMode="auto">
              <a:xfrm>
                <a:off x="1056" y="1440"/>
                <a:ext cx="67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17/05/1993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18" name="Text Box 49"/>
              <p:cNvSpPr txBox="1">
                <a:spLocks noChangeArrowheads="1"/>
              </p:cNvSpPr>
              <p:nvPr/>
            </p:nvSpPr>
            <p:spPr bwMode="auto">
              <a:xfrm>
                <a:off x="1776" y="1440"/>
                <a:ext cx="139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79001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19" name="Text Box 50"/>
              <p:cNvSpPr txBox="1">
                <a:spLocks noChangeArrowheads="1"/>
              </p:cNvSpPr>
              <p:nvPr/>
            </p:nvSpPr>
            <p:spPr bwMode="auto">
              <a:xfrm>
                <a:off x="3216" y="1440"/>
                <a:ext cx="2304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Essential hypertension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36887" name="Group 51"/>
            <p:cNvGrpSpPr>
              <a:grpSpLocks/>
            </p:cNvGrpSpPr>
            <p:nvPr/>
          </p:nvGrpSpPr>
          <p:grpSpPr bwMode="auto">
            <a:xfrm>
              <a:off x="576" y="3216"/>
              <a:ext cx="4944" cy="154"/>
              <a:chOff x="576" y="1440"/>
              <a:chExt cx="4944" cy="154"/>
            </a:xfrm>
          </p:grpSpPr>
          <p:sp>
            <p:nvSpPr>
              <p:cNvPr id="36912" name="Text Box 52"/>
              <p:cNvSpPr txBox="1">
                <a:spLocks noChangeArrowheads="1"/>
              </p:cNvSpPr>
              <p:nvPr/>
            </p:nvSpPr>
            <p:spPr bwMode="auto">
              <a:xfrm>
                <a:off x="576" y="1440"/>
                <a:ext cx="432" cy="15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298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13" name="Text Box 53"/>
              <p:cNvSpPr txBox="1">
                <a:spLocks noChangeArrowheads="1"/>
              </p:cNvSpPr>
              <p:nvPr/>
            </p:nvSpPr>
            <p:spPr bwMode="auto">
              <a:xfrm>
                <a:off x="1056" y="1440"/>
                <a:ext cx="672" cy="15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22/08/1993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14" name="Text Box 54"/>
              <p:cNvSpPr txBox="1">
                <a:spLocks noChangeArrowheads="1"/>
              </p:cNvSpPr>
              <p:nvPr/>
            </p:nvSpPr>
            <p:spPr bwMode="auto">
              <a:xfrm>
                <a:off x="1776" y="1440"/>
                <a:ext cx="1392" cy="15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2909872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15" name="Text Box 55"/>
              <p:cNvSpPr txBox="1">
                <a:spLocks noChangeArrowheads="1"/>
              </p:cNvSpPr>
              <p:nvPr/>
            </p:nvSpPr>
            <p:spPr bwMode="auto">
              <a:xfrm>
                <a:off x="3216" y="1440"/>
                <a:ext cx="2304" cy="15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Closed fracture of radial head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36888" name="Group 56"/>
            <p:cNvGrpSpPr>
              <a:grpSpLocks/>
            </p:cNvGrpSpPr>
            <p:nvPr/>
          </p:nvGrpSpPr>
          <p:grpSpPr bwMode="auto">
            <a:xfrm>
              <a:off x="576" y="3408"/>
              <a:ext cx="4944" cy="154"/>
              <a:chOff x="576" y="1440"/>
              <a:chExt cx="4944" cy="154"/>
            </a:xfrm>
          </p:grpSpPr>
          <p:sp>
            <p:nvSpPr>
              <p:cNvPr id="36908" name="Text Box 57"/>
              <p:cNvSpPr txBox="1">
                <a:spLocks noChangeArrowheads="1"/>
              </p:cNvSpPr>
              <p:nvPr/>
            </p:nvSpPr>
            <p:spPr bwMode="auto">
              <a:xfrm>
                <a:off x="576" y="1440"/>
                <a:ext cx="432" cy="15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298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09" name="Text Box 58"/>
              <p:cNvSpPr txBox="1">
                <a:spLocks noChangeArrowheads="1"/>
              </p:cNvSpPr>
              <p:nvPr/>
            </p:nvSpPr>
            <p:spPr bwMode="auto">
              <a:xfrm>
                <a:off x="1056" y="1440"/>
                <a:ext cx="672" cy="15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22/08/1993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10" name="Text Box 59"/>
              <p:cNvSpPr txBox="1">
                <a:spLocks noChangeArrowheads="1"/>
              </p:cNvSpPr>
              <p:nvPr/>
            </p:nvSpPr>
            <p:spPr bwMode="auto">
              <a:xfrm>
                <a:off x="1776" y="1440"/>
                <a:ext cx="1392" cy="15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9001224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11" name="Text Box 60"/>
              <p:cNvSpPr txBox="1">
                <a:spLocks noChangeArrowheads="1"/>
              </p:cNvSpPr>
              <p:nvPr/>
            </p:nvSpPr>
            <p:spPr bwMode="auto">
              <a:xfrm>
                <a:off x="3216" y="1440"/>
                <a:ext cx="2304" cy="15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Accident in public building (supermarket)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36889" name="Group 61"/>
            <p:cNvGrpSpPr>
              <a:grpSpLocks/>
            </p:cNvGrpSpPr>
            <p:nvPr/>
          </p:nvGrpSpPr>
          <p:grpSpPr bwMode="auto">
            <a:xfrm>
              <a:off x="576" y="3600"/>
              <a:ext cx="4944" cy="154"/>
              <a:chOff x="576" y="1440"/>
              <a:chExt cx="4944" cy="154"/>
            </a:xfrm>
          </p:grpSpPr>
          <p:sp>
            <p:nvSpPr>
              <p:cNvPr id="36904" name="Text Box 62"/>
              <p:cNvSpPr txBox="1">
                <a:spLocks noChangeArrowheads="1"/>
              </p:cNvSpPr>
              <p:nvPr/>
            </p:nvSpPr>
            <p:spPr bwMode="auto">
              <a:xfrm>
                <a:off x="576" y="1440"/>
                <a:ext cx="43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5572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05" name="Text Box 63"/>
              <p:cNvSpPr txBox="1">
                <a:spLocks noChangeArrowheads="1"/>
              </p:cNvSpPr>
              <p:nvPr/>
            </p:nvSpPr>
            <p:spPr bwMode="auto">
              <a:xfrm>
                <a:off x="1056" y="1440"/>
                <a:ext cx="67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01/04/1997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06" name="Text Box 64"/>
              <p:cNvSpPr txBox="1">
                <a:spLocks noChangeArrowheads="1"/>
              </p:cNvSpPr>
              <p:nvPr/>
            </p:nvSpPr>
            <p:spPr bwMode="auto">
              <a:xfrm>
                <a:off x="1776" y="1440"/>
                <a:ext cx="139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NL" sz="1400" b="0">
                    <a:solidFill>
                      <a:schemeClr val="tx1"/>
                    </a:solidFill>
                    <a:cs typeface="Times New Roman" pitchFamily="18" charset="0"/>
                  </a:rPr>
                  <a:t>26442006</a:t>
                </a:r>
              </a:p>
            </p:txBody>
          </p:sp>
          <p:sp>
            <p:nvSpPr>
              <p:cNvPr id="36907" name="Text Box 65"/>
              <p:cNvSpPr txBox="1">
                <a:spLocks noChangeArrowheads="1"/>
              </p:cNvSpPr>
              <p:nvPr/>
            </p:nvSpPr>
            <p:spPr bwMode="auto">
              <a:xfrm>
                <a:off x="3216" y="1440"/>
                <a:ext cx="2304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NL" sz="1400" b="0">
                    <a:solidFill>
                      <a:schemeClr val="tx1"/>
                    </a:solidFill>
                    <a:cs typeface="Times New Roman" pitchFamily="18" charset="0"/>
                  </a:rPr>
                  <a:t>closed fracture of shaft of femur</a:t>
                </a:r>
              </a:p>
            </p:txBody>
          </p:sp>
        </p:grpSp>
        <p:grpSp>
          <p:nvGrpSpPr>
            <p:cNvPr id="36890" name="Group 66"/>
            <p:cNvGrpSpPr>
              <a:grpSpLocks/>
            </p:cNvGrpSpPr>
            <p:nvPr/>
          </p:nvGrpSpPr>
          <p:grpSpPr bwMode="auto">
            <a:xfrm>
              <a:off x="576" y="3792"/>
              <a:ext cx="4944" cy="154"/>
              <a:chOff x="576" y="1440"/>
              <a:chExt cx="4944" cy="154"/>
            </a:xfrm>
          </p:grpSpPr>
          <p:sp>
            <p:nvSpPr>
              <p:cNvPr id="36900" name="Text Box 67"/>
              <p:cNvSpPr txBox="1">
                <a:spLocks noChangeArrowheads="1"/>
              </p:cNvSpPr>
              <p:nvPr/>
            </p:nvSpPr>
            <p:spPr bwMode="auto">
              <a:xfrm>
                <a:off x="576" y="1440"/>
                <a:ext cx="43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5572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01" name="Text Box 68"/>
              <p:cNvSpPr txBox="1">
                <a:spLocks noChangeArrowheads="1"/>
              </p:cNvSpPr>
              <p:nvPr/>
            </p:nvSpPr>
            <p:spPr bwMode="auto">
              <a:xfrm>
                <a:off x="1056" y="1440"/>
                <a:ext cx="67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01/04/1997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02" name="Text Box 69"/>
              <p:cNvSpPr txBox="1">
                <a:spLocks noChangeArrowheads="1"/>
              </p:cNvSpPr>
              <p:nvPr/>
            </p:nvSpPr>
            <p:spPr bwMode="auto">
              <a:xfrm>
                <a:off x="1776" y="1440"/>
                <a:ext cx="139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79001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903" name="Text Box 70"/>
              <p:cNvSpPr txBox="1">
                <a:spLocks noChangeArrowheads="1"/>
              </p:cNvSpPr>
              <p:nvPr/>
            </p:nvSpPr>
            <p:spPr bwMode="auto">
              <a:xfrm>
                <a:off x="3216" y="1440"/>
                <a:ext cx="2304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Essential hypertension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36891" name="Group 71"/>
            <p:cNvGrpSpPr>
              <a:grpSpLocks/>
            </p:cNvGrpSpPr>
            <p:nvPr/>
          </p:nvGrpSpPr>
          <p:grpSpPr bwMode="auto">
            <a:xfrm>
              <a:off x="576" y="1104"/>
              <a:ext cx="4944" cy="193"/>
              <a:chOff x="576" y="1248"/>
              <a:chExt cx="4944" cy="193"/>
            </a:xfrm>
          </p:grpSpPr>
          <p:sp>
            <p:nvSpPr>
              <p:cNvPr id="36896" name="Text Box 72"/>
              <p:cNvSpPr txBox="1">
                <a:spLocks noChangeArrowheads="1"/>
              </p:cNvSpPr>
              <p:nvPr/>
            </p:nvSpPr>
            <p:spPr bwMode="auto">
              <a:xfrm>
                <a:off x="576" y="1248"/>
                <a:ext cx="418" cy="193"/>
              </a:xfrm>
              <a:prstGeom prst="rect">
                <a:avLst/>
              </a:prstGeom>
              <a:solidFill>
                <a:srgbClr val="00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tIns="10800" bIns="10800">
                <a:spAutoFit/>
              </a:bodyPr>
              <a:lstStyle/>
              <a:p>
                <a:r>
                  <a:rPr lang="nl-BE" sz="1800">
                    <a:solidFill>
                      <a:schemeClr val="bg1"/>
                    </a:solidFill>
                    <a:cs typeface="Times New Roman" pitchFamily="18" charset="0"/>
                  </a:rPr>
                  <a:t>PtID</a:t>
                </a:r>
                <a:endParaRPr lang="nl-NL" sz="180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897" name="Text Box 73"/>
              <p:cNvSpPr txBox="1">
                <a:spLocks noChangeArrowheads="1"/>
              </p:cNvSpPr>
              <p:nvPr/>
            </p:nvSpPr>
            <p:spPr bwMode="auto">
              <a:xfrm>
                <a:off x="1056" y="1248"/>
                <a:ext cx="672" cy="193"/>
              </a:xfrm>
              <a:prstGeom prst="rect">
                <a:avLst/>
              </a:prstGeom>
              <a:solidFill>
                <a:srgbClr val="00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>
                <a:spAutoFit/>
              </a:bodyPr>
              <a:lstStyle/>
              <a:p>
                <a:r>
                  <a:rPr lang="nl-BE" sz="1800">
                    <a:solidFill>
                      <a:schemeClr val="bg1"/>
                    </a:solidFill>
                    <a:cs typeface="Times New Roman" pitchFamily="18" charset="0"/>
                  </a:rPr>
                  <a:t>Date</a:t>
                </a:r>
                <a:endParaRPr lang="nl-NL" sz="180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898" name="Text Box 74"/>
              <p:cNvSpPr txBox="1">
                <a:spLocks noChangeArrowheads="1"/>
              </p:cNvSpPr>
              <p:nvPr/>
            </p:nvSpPr>
            <p:spPr bwMode="auto">
              <a:xfrm>
                <a:off x="1776" y="1248"/>
                <a:ext cx="1392" cy="193"/>
              </a:xfrm>
              <a:prstGeom prst="rect">
                <a:avLst/>
              </a:prstGeom>
              <a:solidFill>
                <a:srgbClr val="00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>
                <a:spAutoFit/>
              </a:bodyPr>
              <a:lstStyle/>
              <a:p>
                <a:r>
                  <a:rPr lang="nl-BE" sz="1800">
                    <a:solidFill>
                      <a:schemeClr val="bg1"/>
                    </a:solidFill>
                    <a:cs typeface="Times New Roman" pitchFamily="18" charset="0"/>
                  </a:rPr>
                  <a:t>ObsCode</a:t>
                </a:r>
                <a:endParaRPr lang="nl-NL" sz="180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6899" name="Text Box 75"/>
              <p:cNvSpPr txBox="1">
                <a:spLocks noChangeArrowheads="1"/>
              </p:cNvSpPr>
              <p:nvPr/>
            </p:nvSpPr>
            <p:spPr bwMode="auto">
              <a:xfrm>
                <a:off x="3216" y="1248"/>
                <a:ext cx="2304" cy="193"/>
              </a:xfrm>
              <a:prstGeom prst="rect">
                <a:avLst/>
              </a:prstGeom>
              <a:solidFill>
                <a:srgbClr val="00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>
                <a:spAutoFit/>
              </a:bodyPr>
              <a:lstStyle/>
              <a:p>
                <a:r>
                  <a:rPr lang="nl-BE" sz="1800">
                    <a:solidFill>
                      <a:schemeClr val="bg1"/>
                    </a:solidFill>
                    <a:cs typeface="Times New Roman" pitchFamily="18" charset="0"/>
                  </a:rPr>
                  <a:t>Narrative</a:t>
                </a:r>
                <a:endParaRPr lang="nl-NL" sz="180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36892" name="Text Box 76"/>
            <p:cNvSpPr txBox="1">
              <a:spLocks noChangeArrowheads="1"/>
            </p:cNvSpPr>
            <p:nvPr/>
          </p:nvSpPr>
          <p:spPr bwMode="auto">
            <a:xfrm>
              <a:off x="576" y="3984"/>
              <a:ext cx="432" cy="154"/>
            </a:xfrm>
            <a:prstGeom prst="rect">
              <a:avLst/>
            </a:prstGeom>
            <a:solidFill>
              <a:srgbClr val="FFB86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BE" sz="1400" b="0">
                  <a:solidFill>
                    <a:schemeClr val="tx1"/>
                  </a:solidFill>
                  <a:cs typeface="Times New Roman" pitchFamily="18" charset="0"/>
                </a:rPr>
                <a:t>0939</a:t>
              </a:r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36893" name="Text Box 77"/>
            <p:cNvSpPr txBox="1">
              <a:spLocks noChangeArrowheads="1"/>
            </p:cNvSpPr>
            <p:nvPr/>
          </p:nvSpPr>
          <p:spPr bwMode="auto">
            <a:xfrm>
              <a:off x="1056" y="3984"/>
              <a:ext cx="672" cy="154"/>
            </a:xfrm>
            <a:prstGeom prst="rect">
              <a:avLst/>
            </a:prstGeom>
            <a:solidFill>
              <a:srgbClr val="FFB86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BE" sz="1400" b="0">
                  <a:solidFill>
                    <a:schemeClr val="tx1"/>
                  </a:solidFill>
                  <a:cs typeface="Times New Roman" pitchFamily="18" charset="0"/>
                </a:rPr>
                <a:t>20/12/1998</a:t>
              </a:r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36894" name="Text Box 78"/>
            <p:cNvSpPr txBox="1">
              <a:spLocks noChangeArrowheads="1"/>
            </p:cNvSpPr>
            <p:nvPr/>
          </p:nvSpPr>
          <p:spPr bwMode="auto">
            <a:xfrm>
              <a:off x="1776" y="3984"/>
              <a:ext cx="1392" cy="154"/>
            </a:xfrm>
            <a:prstGeom prst="rect">
              <a:avLst/>
            </a:prstGeom>
            <a:solidFill>
              <a:srgbClr val="FFB86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NL" sz="1400" b="0">
                  <a:solidFill>
                    <a:schemeClr val="tx1"/>
                  </a:solidFill>
                  <a:cs typeface="Times New Roman" pitchFamily="18" charset="0"/>
                </a:rPr>
                <a:t>255087006</a:t>
              </a:r>
            </a:p>
          </p:txBody>
        </p:sp>
        <p:sp>
          <p:nvSpPr>
            <p:cNvPr id="36895" name="Text Box 79"/>
            <p:cNvSpPr txBox="1">
              <a:spLocks noChangeArrowheads="1"/>
            </p:cNvSpPr>
            <p:nvPr/>
          </p:nvSpPr>
          <p:spPr bwMode="auto">
            <a:xfrm>
              <a:off x="3216" y="3984"/>
              <a:ext cx="2304" cy="154"/>
            </a:xfrm>
            <a:prstGeom prst="rect">
              <a:avLst/>
            </a:prstGeom>
            <a:solidFill>
              <a:srgbClr val="FFB86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NL" sz="1400" b="0">
                  <a:solidFill>
                    <a:schemeClr val="tx1"/>
                  </a:solidFill>
                  <a:cs typeface="Times New Roman" pitchFamily="18" charset="0"/>
                </a:rPr>
                <a:t>malignant polyp of biliary tract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970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914400" y="1905000"/>
            <a:ext cx="7848600" cy="4816475"/>
            <a:chOff x="576" y="1104"/>
            <a:chExt cx="4944" cy="3034"/>
          </a:xfrm>
        </p:grpSpPr>
        <p:grpSp>
          <p:nvGrpSpPr>
            <p:cNvPr id="37914" name="Group 3"/>
            <p:cNvGrpSpPr>
              <a:grpSpLocks/>
            </p:cNvGrpSpPr>
            <p:nvPr/>
          </p:nvGrpSpPr>
          <p:grpSpPr bwMode="auto">
            <a:xfrm>
              <a:off x="576" y="1296"/>
              <a:ext cx="4944" cy="154"/>
              <a:chOff x="576" y="1440"/>
              <a:chExt cx="4944" cy="154"/>
            </a:xfrm>
          </p:grpSpPr>
          <p:sp>
            <p:nvSpPr>
              <p:cNvPr id="37986" name="Text Box 4"/>
              <p:cNvSpPr txBox="1">
                <a:spLocks noChangeArrowheads="1"/>
              </p:cNvSpPr>
              <p:nvPr/>
            </p:nvSpPr>
            <p:spPr bwMode="auto">
              <a:xfrm>
                <a:off x="576" y="1440"/>
                <a:ext cx="43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5572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87" name="Text Box 5"/>
              <p:cNvSpPr txBox="1">
                <a:spLocks noChangeArrowheads="1"/>
              </p:cNvSpPr>
              <p:nvPr/>
            </p:nvSpPr>
            <p:spPr bwMode="auto">
              <a:xfrm>
                <a:off x="1056" y="1440"/>
                <a:ext cx="67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04/07/1990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88" name="Text Box 6"/>
              <p:cNvSpPr txBox="1">
                <a:spLocks noChangeArrowheads="1"/>
              </p:cNvSpPr>
              <p:nvPr/>
            </p:nvSpPr>
            <p:spPr bwMode="auto">
              <a:xfrm>
                <a:off x="1776" y="1440"/>
                <a:ext cx="139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NL" sz="1400" b="0">
                    <a:solidFill>
                      <a:schemeClr val="tx1"/>
                    </a:solidFill>
                    <a:cs typeface="Times New Roman" pitchFamily="18" charset="0"/>
                  </a:rPr>
                  <a:t>26442006</a:t>
                </a:r>
              </a:p>
            </p:txBody>
          </p:sp>
          <p:sp>
            <p:nvSpPr>
              <p:cNvPr id="37989" name="Text Box 7"/>
              <p:cNvSpPr txBox="1">
                <a:spLocks noChangeArrowheads="1"/>
              </p:cNvSpPr>
              <p:nvPr/>
            </p:nvSpPr>
            <p:spPr bwMode="auto">
              <a:xfrm>
                <a:off x="3216" y="1440"/>
                <a:ext cx="2304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NL" sz="1400" b="0">
                    <a:solidFill>
                      <a:schemeClr val="tx1"/>
                    </a:solidFill>
                    <a:cs typeface="Times New Roman" pitchFamily="18" charset="0"/>
                  </a:rPr>
                  <a:t>closed fracture of shaft of femur</a:t>
                </a:r>
              </a:p>
            </p:txBody>
          </p:sp>
        </p:grpSp>
        <p:grpSp>
          <p:nvGrpSpPr>
            <p:cNvPr id="37915" name="Group 8"/>
            <p:cNvGrpSpPr>
              <a:grpSpLocks/>
            </p:cNvGrpSpPr>
            <p:nvPr/>
          </p:nvGrpSpPr>
          <p:grpSpPr bwMode="auto">
            <a:xfrm>
              <a:off x="576" y="1488"/>
              <a:ext cx="4944" cy="154"/>
              <a:chOff x="576" y="1440"/>
              <a:chExt cx="4944" cy="154"/>
            </a:xfrm>
          </p:grpSpPr>
          <p:sp>
            <p:nvSpPr>
              <p:cNvPr id="37982" name="Text Box 9"/>
              <p:cNvSpPr txBox="1">
                <a:spLocks noChangeArrowheads="1"/>
              </p:cNvSpPr>
              <p:nvPr/>
            </p:nvSpPr>
            <p:spPr bwMode="auto">
              <a:xfrm>
                <a:off x="576" y="1440"/>
                <a:ext cx="43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5572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83" name="Text Box 10"/>
              <p:cNvSpPr txBox="1">
                <a:spLocks noChangeArrowheads="1"/>
              </p:cNvSpPr>
              <p:nvPr/>
            </p:nvSpPr>
            <p:spPr bwMode="auto">
              <a:xfrm>
                <a:off x="1056" y="1440"/>
                <a:ext cx="67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04/07/1990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84" name="Text Box 11"/>
              <p:cNvSpPr txBox="1">
                <a:spLocks noChangeArrowheads="1"/>
              </p:cNvSpPr>
              <p:nvPr/>
            </p:nvSpPr>
            <p:spPr bwMode="auto">
              <a:xfrm>
                <a:off x="1776" y="1440"/>
                <a:ext cx="139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NL" sz="1400" b="0">
                    <a:solidFill>
                      <a:schemeClr val="tx1"/>
                    </a:solidFill>
                    <a:cs typeface="Times New Roman" pitchFamily="18" charset="0"/>
                  </a:rPr>
                  <a:t>81134009</a:t>
                </a:r>
              </a:p>
            </p:txBody>
          </p:sp>
          <p:sp>
            <p:nvSpPr>
              <p:cNvPr id="37985" name="Text Box 12"/>
              <p:cNvSpPr txBox="1">
                <a:spLocks noChangeArrowheads="1"/>
              </p:cNvSpPr>
              <p:nvPr/>
            </p:nvSpPr>
            <p:spPr bwMode="auto">
              <a:xfrm>
                <a:off x="3216" y="1440"/>
                <a:ext cx="2304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Fracture, closed, spiral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37916" name="Group 13"/>
            <p:cNvGrpSpPr>
              <a:grpSpLocks/>
            </p:cNvGrpSpPr>
            <p:nvPr/>
          </p:nvGrpSpPr>
          <p:grpSpPr bwMode="auto">
            <a:xfrm>
              <a:off x="576" y="1680"/>
              <a:ext cx="4944" cy="154"/>
              <a:chOff x="576" y="1440"/>
              <a:chExt cx="4944" cy="154"/>
            </a:xfrm>
          </p:grpSpPr>
          <p:sp>
            <p:nvSpPr>
              <p:cNvPr id="37978" name="Text Box 14"/>
              <p:cNvSpPr txBox="1">
                <a:spLocks noChangeArrowheads="1"/>
              </p:cNvSpPr>
              <p:nvPr/>
            </p:nvSpPr>
            <p:spPr bwMode="auto">
              <a:xfrm>
                <a:off x="576" y="1440"/>
                <a:ext cx="43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5572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79" name="Text Box 15"/>
              <p:cNvSpPr txBox="1">
                <a:spLocks noChangeArrowheads="1"/>
              </p:cNvSpPr>
              <p:nvPr/>
            </p:nvSpPr>
            <p:spPr bwMode="auto">
              <a:xfrm>
                <a:off x="1056" y="1440"/>
                <a:ext cx="67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12/07/1990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80" name="Text Box 16"/>
              <p:cNvSpPr txBox="1">
                <a:spLocks noChangeArrowheads="1"/>
              </p:cNvSpPr>
              <p:nvPr/>
            </p:nvSpPr>
            <p:spPr bwMode="auto">
              <a:xfrm>
                <a:off x="1776" y="1440"/>
                <a:ext cx="139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NL" sz="1400" b="0">
                    <a:solidFill>
                      <a:schemeClr val="tx1"/>
                    </a:solidFill>
                    <a:cs typeface="Times New Roman" pitchFamily="18" charset="0"/>
                  </a:rPr>
                  <a:t>26442006</a:t>
                </a:r>
              </a:p>
            </p:txBody>
          </p:sp>
          <p:sp>
            <p:nvSpPr>
              <p:cNvPr id="37981" name="Text Box 17"/>
              <p:cNvSpPr txBox="1">
                <a:spLocks noChangeArrowheads="1"/>
              </p:cNvSpPr>
              <p:nvPr/>
            </p:nvSpPr>
            <p:spPr bwMode="auto">
              <a:xfrm>
                <a:off x="3216" y="1440"/>
                <a:ext cx="2304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NL" sz="1400" b="0">
                    <a:solidFill>
                      <a:schemeClr val="tx1"/>
                    </a:solidFill>
                    <a:cs typeface="Times New Roman" pitchFamily="18" charset="0"/>
                  </a:rPr>
                  <a:t>closed fracture of shaft of femur</a:t>
                </a:r>
              </a:p>
            </p:txBody>
          </p:sp>
        </p:grpSp>
        <p:grpSp>
          <p:nvGrpSpPr>
            <p:cNvPr id="37917" name="Group 18"/>
            <p:cNvGrpSpPr>
              <a:grpSpLocks/>
            </p:cNvGrpSpPr>
            <p:nvPr/>
          </p:nvGrpSpPr>
          <p:grpSpPr bwMode="auto">
            <a:xfrm>
              <a:off x="576" y="1872"/>
              <a:ext cx="4944" cy="154"/>
              <a:chOff x="576" y="1440"/>
              <a:chExt cx="4944" cy="154"/>
            </a:xfrm>
          </p:grpSpPr>
          <p:sp>
            <p:nvSpPr>
              <p:cNvPr id="37974" name="Text Box 19"/>
              <p:cNvSpPr txBox="1">
                <a:spLocks noChangeArrowheads="1"/>
              </p:cNvSpPr>
              <p:nvPr/>
            </p:nvSpPr>
            <p:spPr bwMode="auto">
              <a:xfrm>
                <a:off x="576" y="1440"/>
                <a:ext cx="43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5572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75" name="Text Box 20"/>
              <p:cNvSpPr txBox="1">
                <a:spLocks noChangeArrowheads="1"/>
              </p:cNvSpPr>
              <p:nvPr/>
            </p:nvSpPr>
            <p:spPr bwMode="auto">
              <a:xfrm>
                <a:off x="1056" y="1440"/>
                <a:ext cx="67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12/07/1990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76" name="Text Box 21"/>
              <p:cNvSpPr txBox="1">
                <a:spLocks noChangeArrowheads="1"/>
              </p:cNvSpPr>
              <p:nvPr/>
            </p:nvSpPr>
            <p:spPr bwMode="auto">
              <a:xfrm>
                <a:off x="1776" y="1440"/>
                <a:ext cx="139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9001224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77" name="Text Box 22"/>
              <p:cNvSpPr txBox="1">
                <a:spLocks noChangeArrowheads="1"/>
              </p:cNvSpPr>
              <p:nvPr/>
            </p:nvSpPr>
            <p:spPr bwMode="auto">
              <a:xfrm>
                <a:off x="3216" y="1440"/>
                <a:ext cx="2304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Accident in public building (supermarket)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37918" name="Text Box 23"/>
            <p:cNvSpPr txBox="1">
              <a:spLocks noChangeArrowheads="1"/>
            </p:cNvSpPr>
            <p:nvPr/>
          </p:nvSpPr>
          <p:spPr bwMode="auto">
            <a:xfrm>
              <a:off x="576" y="2064"/>
              <a:ext cx="432" cy="15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BE" sz="1400" b="0">
                  <a:solidFill>
                    <a:schemeClr val="tx1"/>
                  </a:solidFill>
                  <a:cs typeface="Times New Roman" pitchFamily="18" charset="0"/>
                </a:rPr>
                <a:t>5572</a:t>
              </a:r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l"/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37919" name="Text Box 24"/>
            <p:cNvSpPr txBox="1">
              <a:spLocks noChangeArrowheads="1"/>
            </p:cNvSpPr>
            <p:nvPr/>
          </p:nvSpPr>
          <p:spPr bwMode="auto">
            <a:xfrm>
              <a:off x="1056" y="2064"/>
              <a:ext cx="672" cy="15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BE" sz="1400" b="0">
                  <a:solidFill>
                    <a:schemeClr val="tx1"/>
                  </a:solidFill>
                  <a:cs typeface="Times New Roman" pitchFamily="18" charset="0"/>
                </a:rPr>
                <a:t>04/07/1990</a:t>
              </a:r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l"/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37920" name="Text Box 25"/>
            <p:cNvSpPr txBox="1">
              <a:spLocks noChangeArrowheads="1"/>
            </p:cNvSpPr>
            <p:nvPr/>
          </p:nvSpPr>
          <p:spPr bwMode="auto">
            <a:xfrm>
              <a:off x="1776" y="2064"/>
              <a:ext cx="1392" cy="15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BE" sz="1400" b="0">
                  <a:solidFill>
                    <a:schemeClr val="tx1"/>
                  </a:solidFill>
                  <a:cs typeface="Times New Roman" pitchFamily="18" charset="0"/>
                </a:rPr>
                <a:t>79001</a:t>
              </a:r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37921" name="Text Box 26"/>
            <p:cNvSpPr txBox="1">
              <a:spLocks noChangeArrowheads="1"/>
            </p:cNvSpPr>
            <p:nvPr/>
          </p:nvSpPr>
          <p:spPr bwMode="auto">
            <a:xfrm>
              <a:off x="3216" y="2064"/>
              <a:ext cx="2304" cy="15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BE" sz="1400" b="0">
                  <a:solidFill>
                    <a:schemeClr val="tx1"/>
                  </a:solidFill>
                  <a:cs typeface="Times New Roman" pitchFamily="18" charset="0"/>
                </a:rPr>
                <a:t>Essential hypertension</a:t>
              </a:r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l"/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37922" name="Text Box 27"/>
            <p:cNvSpPr txBox="1">
              <a:spLocks noChangeArrowheads="1"/>
            </p:cNvSpPr>
            <p:nvPr/>
          </p:nvSpPr>
          <p:spPr bwMode="auto">
            <a:xfrm>
              <a:off x="576" y="2256"/>
              <a:ext cx="432" cy="154"/>
            </a:xfrm>
            <a:prstGeom prst="rect">
              <a:avLst/>
            </a:prstGeom>
            <a:solidFill>
              <a:srgbClr val="FFB86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BE" sz="1400" b="0">
                  <a:solidFill>
                    <a:schemeClr val="tx1"/>
                  </a:solidFill>
                  <a:cs typeface="Times New Roman" pitchFamily="18" charset="0"/>
                </a:rPr>
                <a:t>0939</a:t>
              </a:r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37923" name="Text Box 28"/>
            <p:cNvSpPr txBox="1">
              <a:spLocks noChangeArrowheads="1"/>
            </p:cNvSpPr>
            <p:nvPr/>
          </p:nvSpPr>
          <p:spPr bwMode="auto">
            <a:xfrm>
              <a:off x="1056" y="2256"/>
              <a:ext cx="672" cy="154"/>
            </a:xfrm>
            <a:prstGeom prst="rect">
              <a:avLst/>
            </a:prstGeom>
            <a:solidFill>
              <a:srgbClr val="FFB86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BE" sz="1400" b="0">
                  <a:solidFill>
                    <a:schemeClr val="tx1"/>
                  </a:solidFill>
                  <a:cs typeface="Times New Roman" pitchFamily="18" charset="0"/>
                </a:rPr>
                <a:t>24/12/1991</a:t>
              </a:r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37924" name="Text Box 29"/>
            <p:cNvSpPr txBox="1">
              <a:spLocks noChangeArrowheads="1"/>
            </p:cNvSpPr>
            <p:nvPr/>
          </p:nvSpPr>
          <p:spPr bwMode="auto">
            <a:xfrm>
              <a:off x="1776" y="2256"/>
              <a:ext cx="1392" cy="154"/>
            </a:xfrm>
            <a:prstGeom prst="rect">
              <a:avLst/>
            </a:prstGeom>
            <a:solidFill>
              <a:srgbClr val="FFB86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NL" sz="1400" b="0">
                  <a:solidFill>
                    <a:schemeClr val="tx1"/>
                  </a:solidFill>
                  <a:cs typeface="Times New Roman" pitchFamily="18" charset="0"/>
                </a:rPr>
                <a:t>255174002</a:t>
              </a:r>
            </a:p>
          </p:txBody>
        </p:sp>
        <p:sp>
          <p:nvSpPr>
            <p:cNvPr id="37925" name="Text Box 30"/>
            <p:cNvSpPr txBox="1">
              <a:spLocks noChangeArrowheads="1"/>
            </p:cNvSpPr>
            <p:nvPr/>
          </p:nvSpPr>
          <p:spPr bwMode="auto">
            <a:xfrm>
              <a:off x="3216" y="2256"/>
              <a:ext cx="2304" cy="154"/>
            </a:xfrm>
            <a:prstGeom prst="rect">
              <a:avLst/>
            </a:prstGeom>
            <a:solidFill>
              <a:srgbClr val="FFB86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NL" sz="1400" b="0">
                  <a:solidFill>
                    <a:schemeClr val="tx1"/>
                  </a:solidFill>
                  <a:cs typeface="Times New Roman" pitchFamily="18" charset="0"/>
                </a:rPr>
                <a:t>benign polyp of biliary tract</a:t>
              </a:r>
            </a:p>
          </p:txBody>
        </p:sp>
        <p:sp>
          <p:nvSpPr>
            <p:cNvPr id="37926" name="Text Box 31"/>
            <p:cNvSpPr txBox="1">
              <a:spLocks noChangeArrowheads="1"/>
            </p:cNvSpPr>
            <p:nvPr/>
          </p:nvSpPr>
          <p:spPr bwMode="auto">
            <a:xfrm>
              <a:off x="576" y="2448"/>
              <a:ext cx="432" cy="154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BE" sz="1400" b="0">
                  <a:solidFill>
                    <a:schemeClr val="tx1"/>
                  </a:solidFill>
                  <a:cs typeface="Times New Roman" pitchFamily="18" charset="0"/>
                </a:rPr>
                <a:t>2309</a:t>
              </a:r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37927" name="Text Box 32"/>
            <p:cNvSpPr txBox="1">
              <a:spLocks noChangeArrowheads="1"/>
            </p:cNvSpPr>
            <p:nvPr/>
          </p:nvSpPr>
          <p:spPr bwMode="auto">
            <a:xfrm>
              <a:off x="1056" y="2448"/>
              <a:ext cx="672" cy="154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BE" sz="1400" b="0">
                  <a:solidFill>
                    <a:schemeClr val="tx1"/>
                  </a:solidFill>
                  <a:cs typeface="Times New Roman" pitchFamily="18" charset="0"/>
                </a:rPr>
                <a:t>21/03/1992</a:t>
              </a:r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l"/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37928" name="Text Box 33"/>
            <p:cNvSpPr txBox="1">
              <a:spLocks noChangeArrowheads="1"/>
            </p:cNvSpPr>
            <p:nvPr/>
          </p:nvSpPr>
          <p:spPr bwMode="auto">
            <a:xfrm>
              <a:off x="1776" y="2448"/>
              <a:ext cx="1392" cy="154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NL" sz="1400" b="0">
                  <a:solidFill>
                    <a:schemeClr val="tx1"/>
                  </a:solidFill>
                  <a:cs typeface="Times New Roman" pitchFamily="18" charset="0"/>
                </a:rPr>
                <a:t>26442006</a:t>
              </a:r>
            </a:p>
            <a:p>
              <a:pPr algn="l"/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37929" name="Text Box 34"/>
            <p:cNvSpPr txBox="1">
              <a:spLocks noChangeArrowheads="1"/>
            </p:cNvSpPr>
            <p:nvPr/>
          </p:nvSpPr>
          <p:spPr bwMode="auto">
            <a:xfrm>
              <a:off x="3216" y="2448"/>
              <a:ext cx="2304" cy="154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NL" sz="1400" b="0">
                  <a:solidFill>
                    <a:schemeClr val="tx1"/>
                  </a:solidFill>
                  <a:cs typeface="Times New Roman" pitchFamily="18" charset="0"/>
                </a:rPr>
                <a:t>closed fracture of shaft of femur</a:t>
              </a:r>
            </a:p>
            <a:p>
              <a:pPr algn="l"/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grpSp>
          <p:nvGrpSpPr>
            <p:cNvPr id="37930" name="Group 35"/>
            <p:cNvGrpSpPr>
              <a:grpSpLocks/>
            </p:cNvGrpSpPr>
            <p:nvPr/>
          </p:nvGrpSpPr>
          <p:grpSpPr bwMode="auto">
            <a:xfrm>
              <a:off x="576" y="2640"/>
              <a:ext cx="4944" cy="154"/>
              <a:chOff x="576" y="1440"/>
              <a:chExt cx="4944" cy="154"/>
            </a:xfrm>
          </p:grpSpPr>
          <p:sp>
            <p:nvSpPr>
              <p:cNvPr id="37970" name="Text Box 36"/>
              <p:cNvSpPr txBox="1">
                <a:spLocks noChangeArrowheads="1"/>
              </p:cNvSpPr>
              <p:nvPr/>
            </p:nvSpPr>
            <p:spPr bwMode="auto">
              <a:xfrm>
                <a:off x="576" y="1440"/>
                <a:ext cx="432" cy="154"/>
              </a:xfrm>
              <a:prstGeom prst="rect">
                <a:avLst/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2309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71" name="Text Box 37"/>
              <p:cNvSpPr txBox="1">
                <a:spLocks noChangeArrowheads="1"/>
              </p:cNvSpPr>
              <p:nvPr/>
            </p:nvSpPr>
            <p:spPr bwMode="auto">
              <a:xfrm>
                <a:off x="1056" y="1440"/>
                <a:ext cx="672" cy="154"/>
              </a:xfrm>
              <a:prstGeom prst="rect">
                <a:avLst/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21/03/1992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72" name="Text Box 38"/>
              <p:cNvSpPr txBox="1">
                <a:spLocks noChangeArrowheads="1"/>
              </p:cNvSpPr>
              <p:nvPr/>
            </p:nvSpPr>
            <p:spPr bwMode="auto">
              <a:xfrm>
                <a:off x="1776" y="1440"/>
                <a:ext cx="1392" cy="154"/>
              </a:xfrm>
              <a:prstGeom prst="rect">
                <a:avLst/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9001224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73" name="Text Box 39"/>
              <p:cNvSpPr txBox="1">
                <a:spLocks noChangeArrowheads="1"/>
              </p:cNvSpPr>
              <p:nvPr/>
            </p:nvSpPr>
            <p:spPr bwMode="auto">
              <a:xfrm>
                <a:off x="3216" y="1440"/>
                <a:ext cx="2304" cy="154"/>
              </a:xfrm>
              <a:prstGeom prst="rect">
                <a:avLst/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Accident in public building (supermarket)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37931" name="Group 40"/>
            <p:cNvGrpSpPr>
              <a:grpSpLocks/>
            </p:cNvGrpSpPr>
            <p:nvPr/>
          </p:nvGrpSpPr>
          <p:grpSpPr bwMode="auto">
            <a:xfrm>
              <a:off x="576" y="2832"/>
              <a:ext cx="4944" cy="154"/>
              <a:chOff x="576" y="1440"/>
              <a:chExt cx="4944" cy="154"/>
            </a:xfrm>
          </p:grpSpPr>
          <p:sp>
            <p:nvSpPr>
              <p:cNvPr id="37966" name="Text Box 41"/>
              <p:cNvSpPr txBox="1">
                <a:spLocks noChangeArrowheads="1"/>
              </p:cNvSpPr>
              <p:nvPr/>
            </p:nvSpPr>
            <p:spPr bwMode="auto">
              <a:xfrm>
                <a:off x="576" y="1440"/>
                <a:ext cx="432" cy="154"/>
              </a:xfrm>
              <a:prstGeom prst="rect">
                <a:avLst/>
              </a:prstGeom>
              <a:solidFill>
                <a:srgbClr val="FF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47804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67" name="Text Box 42"/>
              <p:cNvSpPr txBox="1">
                <a:spLocks noChangeArrowheads="1"/>
              </p:cNvSpPr>
              <p:nvPr/>
            </p:nvSpPr>
            <p:spPr bwMode="auto">
              <a:xfrm>
                <a:off x="1056" y="1440"/>
                <a:ext cx="672" cy="154"/>
              </a:xfrm>
              <a:prstGeom prst="rect">
                <a:avLst/>
              </a:prstGeom>
              <a:solidFill>
                <a:srgbClr val="FF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03/04/1993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68" name="Text Box 43"/>
              <p:cNvSpPr txBox="1">
                <a:spLocks noChangeArrowheads="1"/>
              </p:cNvSpPr>
              <p:nvPr/>
            </p:nvSpPr>
            <p:spPr bwMode="auto">
              <a:xfrm>
                <a:off x="1776" y="1440"/>
                <a:ext cx="1392" cy="154"/>
              </a:xfrm>
              <a:prstGeom prst="rect">
                <a:avLst/>
              </a:prstGeom>
              <a:solidFill>
                <a:srgbClr val="FF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58298795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69" name="Text Box 44"/>
              <p:cNvSpPr txBox="1">
                <a:spLocks noChangeArrowheads="1"/>
              </p:cNvSpPr>
              <p:nvPr/>
            </p:nvSpPr>
            <p:spPr bwMode="auto">
              <a:xfrm>
                <a:off x="3216" y="1440"/>
                <a:ext cx="2304" cy="154"/>
              </a:xfrm>
              <a:prstGeom prst="rect">
                <a:avLst/>
              </a:prstGeom>
              <a:solidFill>
                <a:srgbClr val="FF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Other lesion on other specified region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37932" name="Group 45"/>
            <p:cNvGrpSpPr>
              <a:grpSpLocks/>
            </p:cNvGrpSpPr>
            <p:nvPr/>
          </p:nvGrpSpPr>
          <p:grpSpPr bwMode="auto">
            <a:xfrm>
              <a:off x="576" y="3024"/>
              <a:ext cx="4944" cy="154"/>
              <a:chOff x="576" y="1440"/>
              <a:chExt cx="4944" cy="154"/>
            </a:xfrm>
          </p:grpSpPr>
          <p:sp>
            <p:nvSpPr>
              <p:cNvPr id="37962" name="Text Box 46"/>
              <p:cNvSpPr txBox="1">
                <a:spLocks noChangeArrowheads="1"/>
              </p:cNvSpPr>
              <p:nvPr/>
            </p:nvSpPr>
            <p:spPr bwMode="auto">
              <a:xfrm>
                <a:off x="576" y="1440"/>
                <a:ext cx="43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5572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63" name="Text Box 47"/>
              <p:cNvSpPr txBox="1">
                <a:spLocks noChangeArrowheads="1"/>
              </p:cNvSpPr>
              <p:nvPr/>
            </p:nvSpPr>
            <p:spPr bwMode="auto">
              <a:xfrm>
                <a:off x="1056" y="1440"/>
                <a:ext cx="67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17/05/1993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64" name="Text Box 48"/>
              <p:cNvSpPr txBox="1">
                <a:spLocks noChangeArrowheads="1"/>
              </p:cNvSpPr>
              <p:nvPr/>
            </p:nvSpPr>
            <p:spPr bwMode="auto">
              <a:xfrm>
                <a:off x="1776" y="1440"/>
                <a:ext cx="139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79001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65" name="Text Box 49"/>
              <p:cNvSpPr txBox="1">
                <a:spLocks noChangeArrowheads="1"/>
              </p:cNvSpPr>
              <p:nvPr/>
            </p:nvSpPr>
            <p:spPr bwMode="auto">
              <a:xfrm>
                <a:off x="3216" y="1440"/>
                <a:ext cx="2304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Essential hypertension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37933" name="Group 50"/>
            <p:cNvGrpSpPr>
              <a:grpSpLocks/>
            </p:cNvGrpSpPr>
            <p:nvPr/>
          </p:nvGrpSpPr>
          <p:grpSpPr bwMode="auto">
            <a:xfrm>
              <a:off x="576" y="3216"/>
              <a:ext cx="4944" cy="154"/>
              <a:chOff x="576" y="1440"/>
              <a:chExt cx="4944" cy="154"/>
            </a:xfrm>
          </p:grpSpPr>
          <p:sp>
            <p:nvSpPr>
              <p:cNvPr id="37958" name="Text Box 51"/>
              <p:cNvSpPr txBox="1">
                <a:spLocks noChangeArrowheads="1"/>
              </p:cNvSpPr>
              <p:nvPr/>
            </p:nvSpPr>
            <p:spPr bwMode="auto">
              <a:xfrm>
                <a:off x="576" y="1440"/>
                <a:ext cx="432" cy="15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298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59" name="Text Box 52"/>
              <p:cNvSpPr txBox="1">
                <a:spLocks noChangeArrowheads="1"/>
              </p:cNvSpPr>
              <p:nvPr/>
            </p:nvSpPr>
            <p:spPr bwMode="auto">
              <a:xfrm>
                <a:off x="1056" y="1440"/>
                <a:ext cx="672" cy="15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22/08/1993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60" name="Text Box 53"/>
              <p:cNvSpPr txBox="1">
                <a:spLocks noChangeArrowheads="1"/>
              </p:cNvSpPr>
              <p:nvPr/>
            </p:nvSpPr>
            <p:spPr bwMode="auto">
              <a:xfrm>
                <a:off x="1776" y="1440"/>
                <a:ext cx="1392" cy="15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2909872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61" name="Text Box 54"/>
              <p:cNvSpPr txBox="1">
                <a:spLocks noChangeArrowheads="1"/>
              </p:cNvSpPr>
              <p:nvPr/>
            </p:nvSpPr>
            <p:spPr bwMode="auto">
              <a:xfrm>
                <a:off x="3216" y="1440"/>
                <a:ext cx="2304" cy="15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Closed fracture of radial head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37934" name="Group 55"/>
            <p:cNvGrpSpPr>
              <a:grpSpLocks/>
            </p:cNvGrpSpPr>
            <p:nvPr/>
          </p:nvGrpSpPr>
          <p:grpSpPr bwMode="auto">
            <a:xfrm>
              <a:off x="576" y="3408"/>
              <a:ext cx="4944" cy="154"/>
              <a:chOff x="576" y="1440"/>
              <a:chExt cx="4944" cy="154"/>
            </a:xfrm>
          </p:grpSpPr>
          <p:sp>
            <p:nvSpPr>
              <p:cNvPr id="37954" name="Text Box 56"/>
              <p:cNvSpPr txBox="1">
                <a:spLocks noChangeArrowheads="1"/>
              </p:cNvSpPr>
              <p:nvPr/>
            </p:nvSpPr>
            <p:spPr bwMode="auto">
              <a:xfrm>
                <a:off x="576" y="1440"/>
                <a:ext cx="432" cy="15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298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55" name="Text Box 57"/>
              <p:cNvSpPr txBox="1">
                <a:spLocks noChangeArrowheads="1"/>
              </p:cNvSpPr>
              <p:nvPr/>
            </p:nvSpPr>
            <p:spPr bwMode="auto">
              <a:xfrm>
                <a:off x="1056" y="1440"/>
                <a:ext cx="672" cy="15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22/08/1993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56" name="Text Box 58"/>
              <p:cNvSpPr txBox="1">
                <a:spLocks noChangeArrowheads="1"/>
              </p:cNvSpPr>
              <p:nvPr/>
            </p:nvSpPr>
            <p:spPr bwMode="auto">
              <a:xfrm>
                <a:off x="1776" y="1440"/>
                <a:ext cx="1392" cy="15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9001224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57" name="Text Box 59"/>
              <p:cNvSpPr txBox="1">
                <a:spLocks noChangeArrowheads="1"/>
              </p:cNvSpPr>
              <p:nvPr/>
            </p:nvSpPr>
            <p:spPr bwMode="auto">
              <a:xfrm>
                <a:off x="3216" y="1440"/>
                <a:ext cx="2304" cy="15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Accident in public building (supermarket)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37935" name="Group 60"/>
            <p:cNvGrpSpPr>
              <a:grpSpLocks/>
            </p:cNvGrpSpPr>
            <p:nvPr/>
          </p:nvGrpSpPr>
          <p:grpSpPr bwMode="auto">
            <a:xfrm>
              <a:off x="576" y="3600"/>
              <a:ext cx="4944" cy="154"/>
              <a:chOff x="576" y="1440"/>
              <a:chExt cx="4944" cy="154"/>
            </a:xfrm>
          </p:grpSpPr>
          <p:sp>
            <p:nvSpPr>
              <p:cNvPr id="37950" name="Text Box 61"/>
              <p:cNvSpPr txBox="1">
                <a:spLocks noChangeArrowheads="1"/>
              </p:cNvSpPr>
              <p:nvPr/>
            </p:nvSpPr>
            <p:spPr bwMode="auto">
              <a:xfrm>
                <a:off x="576" y="1440"/>
                <a:ext cx="43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5572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51" name="Text Box 62"/>
              <p:cNvSpPr txBox="1">
                <a:spLocks noChangeArrowheads="1"/>
              </p:cNvSpPr>
              <p:nvPr/>
            </p:nvSpPr>
            <p:spPr bwMode="auto">
              <a:xfrm>
                <a:off x="1056" y="1440"/>
                <a:ext cx="67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01/04/1997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52" name="Text Box 63"/>
              <p:cNvSpPr txBox="1">
                <a:spLocks noChangeArrowheads="1"/>
              </p:cNvSpPr>
              <p:nvPr/>
            </p:nvSpPr>
            <p:spPr bwMode="auto">
              <a:xfrm>
                <a:off x="1776" y="1440"/>
                <a:ext cx="139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NL" sz="1400" b="0">
                    <a:solidFill>
                      <a:schemeClr val="tx1"/>
                    </a:solidFill>
                    <a:cs typeface="Times New Roman" pitchFamily="18" charset="0"/>
                  </a:rPr>
                  <a:t>26442006</a:t>
                </a:r>
              </a:p>
            </p:txBody>
          </p:sp>
          <p:sp>
            <p:nvSpPr>
              <p:cNvPr id="37953" name="Text Box 64"/>
              <p:cNvSpPr txBox="1">
                <a:spLocks noChangeArrowheads="1"/>
              </p:cNvSpPr>
              <p:nvPr/>
            </p:nvSpPr>
            <p:spPr bwMode="auto">
              <a:xfrm>
                <a:off x="3216" y="1440"/>
                <a:ext cx="2304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NL" sz="1400" b="0">
                    <a:solidFill>
                      <a:schemeClr val="tx1"/>
                    </a:solidFill>
                    <a:cs typeface="Times New Roman" pitchFamily="18" charset="0"/>
                  </a:rPr>
                  <a:t>closed fracture of shaft of femur</a:t>
                </a:r>
              </a:p>
            </p:txBody>
          </p:sp>
        </p:grpSp>
        <p:grpSp>
          <p:nvGrpSpPr>
            <p:cNvPr id="37936" name="Group 65"/>
            <p:cNvGrpSpPr>
              <a:grpSpLocks/>
            </p:cNvGrpSpPr>
            <p:nvPr/>
          </p:nvGrpSpPr>
          <p:grpSpPr bwMode="auto">
            <a:xfrm>
              <a:off x="576" y="3792"/>
              <a:ext cx="4944" cy="154"/>
              <a:chOff x="576" y="1440"/>
              <a:chExt cx="4944" cy="154"/>
            </a:xfrm>
          </p:grpSpPr>
          <p:sp>
            <p:nvSpPr>
              <p:cNvPr id="37946" name="Text Box 66"/>
              <p:cNvSpPr txBox="1">
                <a:spLocks noChangeArrowheads="1"/>
              </p:cNvSpPr>
              <p:nvPr/>
            </p:nvSpPr>
            <p:spPr bwMode="auto">
              <a:xfrm>
                <a:off x="576" y="1440"/>
                <a:ext cx="43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5572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47" name="Text Box 67"/>
              <p:cNvSpPr txBox="1">
                <a:spLocks noChangeArrowheads="1"/>
              </p:cNvSpPr>
              <p:nvPr/>
            </p:nvSpPr>
            <p:spPr bwMode="auto">
              <a:xfrm>
                <a:off x="1056" y="1440"/>
                <a:ext cx="67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01/04/1997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48" name="Text Box 68"/>
              <p:cNvSpPr txBox="1">
                <a:spLocks noChangeArrowheads="1"/>
              </p:cNvSpPr>
              <p:nvPr/>
            </p:nvSpPr>
            <p:spPr bwMode="auto">
              <a:xfrm>
                <a:off x="1776" y="1440"/>
                <a:ext cx="1392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79001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49" name="Text Box 69"/>
              <p:cNvSpPr txBox="1">
                <a:spLocks noChangeArrowheads="1"/>
              </p:cNvSpPr>
              <p:nvPr/>
            </p:nvSpPr>
            <p:spPr bwMode="auto">
              <a:xfrm>
                <a:off x="3216" y="1440"/>
                <a:ext cx="2304" cy="1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l"/>
                <a:r>
                  <a:rPr lang="nl-BE" sz="1400" b="0">
                    <a:solidFill>
                      <a:schemeClr val="tx1"/>
                    </a:solidFill>
                    <a:cs typeface="Times New Roman" pitchFamily="18" charset="0"/>
                  </a:rPr>
                  <a:t>Essential hypertension</a:t>
                </a:r>
                <a:endParaRPr lang="nl-NL" sz="1400" b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37937" name="Group 70"/>
            <p:cNvGrpSpPr>
              <a:grpSpLocks/>
            </p:cNvGrpSpPr>
            <p:nvPr/>
          </p:nvGrpSpPr>
          <p:grpSpPr bwMode="auto">
            <a:xfrm>
              <a:off x="576" y="1104"/>
              <a:ext cx="4944" cy="193"/>
              <a:chOff x="576" y="1248"/>
              <a:chExt cx="4944" cy="193"/>
            </a:xfrm>
          </p:grpSpPr>
          <p:sp>
            <p:nvSpPr>
              <p:cNvPr id="37942" name="Text Box 71"/>
              <p:cNvSpPr txBox="1">
                <a:spLocks noChangeArrowheads="1"/>
              </p:cNvSpPr>
              <p:nvPr/>
            </p:nvSpPr>
            <p:spPr bwMode="auto">
              <a:xfrm>
                <a:off x="576" y="1248"/>
                <a:ext cx="418" cy="193"/>
              </a:xfrm>
              <a:prstGeom prst="rect">
                <a:avLst/>
              </a:prstGeom>
              <a:solidFill>
                <a:srgbClr val="00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tIns="10800" bIns="10800">
                <a:spAutoFit/>
              </a:bodyPr>
              <a:lstStyle/>
              <a:p>
                <a:r>
                  <a:rPr lang="nl-BE" sz="1800">
                    <a:solidFill>
                      <a:schemeClr val="bg1"/>
                    </a:solidFill>
                    <a:cs typeface="Times New Roman" pitchFamily="18" charset="0"/>
                  </a:rPr>
                  <a:t>PtID</a:t>
                </a:r>
                <a:endParaRPr lang="nl-NL" sz="180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43" name="Text Box 72"/>
              <p:cNvSpPr txBox="1">
                <a:spLocks noChangeArrowheads="1"/>
              </p:cNvSpPr>
              <p:nvPr/>
            </p:nvSpPr>
            <p:spPr bwMode="auto">
              <a:xfrm>
                <a:off x="1056" y="1248"/>
                <a:ext cx="672" cy="193"/>
              </a:xfrm>
              <a:prstGeom prst="rect">
                <a:avLst/>
              </a:prstGeom>
              <a:solidFill>
                <a:srgbClr val="00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>
                <a:spAutoFit/>
              </a:bodyPr>
              <a:lstStyle/>
              <a:p>
                <a:r>
                  <a:rPr lang="nl-BE" sz="1800">
                    <a:solidFill>
                      <a:schemeClr val="bg1"/>
                    </a:solidFill>
                    <a:cs typeface="Times New Roman" pitchFamily="18" charset="0"/>
                  </a:rPr>
                  <a:t>Date</a:t>
                </a:r>
                <a:endParaRPr lang="nl-NL" sz="180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44" name="Text Box 73"/>
              <p:cNvSpPr txBox="1">
                <a:spLocks noChangeArrowheads="1"/>
              </p:cNvSpPr>
              <p:nvPr/>
            </p:nvSpPr>
            <p:spPr bwMode="auto">
              <a:xfrm>
                <a:off x="1776" y="1248"/>
                <a:ext cx="1392" cy="193"/>
              </a:xfrm>
              <a:prstGeom prst="rect">
                <a:avLst/>
              </a:prstGeom>
              <a:solidFill>
                <a:srgbClr val="00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>
                <a:spAutoFit/>
              </a:bodyPr>
              <a:lstStyle/>
              <a:p>
                <a:r>
                  <a:rPr lang="nl-BE" sz="1800">
                    <a:solidFill>
                      <a:schemeClr val="bg1"/>
                    </a:solidFill>
                    <a:cs typeface="Times New Roman" pitchFamily="18" charset="0"/>
                  </a:rPr>
                  <a:t>ObsCode</a:t>
                </a:r>
                <a:endParaRPr lang="nl-NL" sz="180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45" name="Text Box 74"/>
              <p:cNvSpPr txBox="1">
                <a:spLocks noChangeArrowheads="1"/>
              </p:cNvSpPr>
              <p:nvPr/>
            </p:nvSpPr>
            <p:spPr bwMode="auto">
              <a:xfrm>
                <a:off x="3216" y="1248"/>
                <a:ext cx="2304" cy="193"/>
              </a:xfrm>
              <a:prstGeom prst="rect">
                <a:avLst/>
              </a:prstGeom>
              <a:solidFill>
                <a:srgbClr val="00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tIns="10800" bIns="10800">
                <a:spAutoFit/>
              </a:bodyPr>
              <a:lstStyle/>
              <a:p>
                <a:r>
                  <a:rPr lang="nl-BE" sz="1800">
                    <a:solidFill>
                      <a:schemeClr val="bg1"/>
                    </a:solidFill>
                    <a:cs typeface="Times New Roman" pitchFamily="18" charset="0"/>
                  </a:rPr>
                  <a:t>Narrative</a:t>
                </a:r>
                <a:endParaRPr lang="nl-NL" sz="180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37938" name="Text Box 75"/>
            <p:cNvSpPr txBox="1">
              <a:spLocks noChangeArrowheads="1"/>
            </p:cNvSpPr>
            <p:nvPr/>
          </p:nvSpPr>
          <p:spPr bwMode="auto">
            <a:xfrm>
              <a:off x="576" y="3984"/>
              <a:ext cx="432" cy="154"/>
            </a:xfrm>
            <a:prstGeom prst="rect">
              <a:avLst/>
            </a:prstGeom>
            <a:solidFill>
              <a:srgbClr val="FFB86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BE" sz="1400" b="0">
                  <a:solidFill>
                    <a:schemeClr val="tx1"/>
                  </a:solidFill>
                  <a:cs typeface="Times New Roman" pitchFamily="18" charset="0"/>
                </a:rPr>
                <a:t>0939</a:t>
              </a:r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37939" name="Text Box 76"/>
            <p:cNvSpPr txBox="1">
              <a:spLocks noChangeArrowheads="1"/>
            </p:cNvSpPr>
            <p:nvPr/>
          </p:nvSpPr>
          <p:spPr bwMode="auto">
            <a:xfrm>
              <a:off x="1056" y="3984"/>
              <a:ext cx="672" cy="154"/>
            </a:xfrm>
            <a:prstGeom prst="rect">
              <a:avLst/>
            </a:prstGeom>
            <a:solidFill>
              <a:srgbClr val="FFB86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BE" sz="1400" b="0">
                  <a:solidFill>
                    <a:schemeClr val="tx1"/>
                  </a:solidFill>
                  <a:cs typeface="Times New Roman" pitchFamily="18" charset="0"/>
                </a:rPr>
                <a:t>20/12/1998</a:t>
              </a:r>
              <a:endParaRPr lang="nl-NL" sz="1400" b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37940" name="Text Box 77"/>
            <p:cNvSpPr txBox="1">
              <a:spLocks noChangeArrowheads="1"/>
            </p:cNvSpPr>
            <p:nvPr/>
          </p:nvSpPr>
          <p:spPr bwMode="auto">
            <a:xfrm>
              <a:off x="1776" y="3984"/>
              <a:ext cx="1392" cy="154"/>
            </a:xfrm>
            <a:prstGeom prst="rect">
              <a:avLst/>
            </a:prstGeom>
            <a:solidFill>
              <a:srgbClr val="FFB86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NL" sz="1400" b="0">
                  <a:solidFill>
                    <a:schemeClr val="tx1"/>
                  </a:solidFill>
                  <a:cs typeface="Times New Roman" pitchFamily="18" charset="0"/>
                </a:rPr>
                <a:t>255087006</a:t>
              </a:r>
            </a:p>
          </p:txBody>
        </p:sp>
        <p:sp>
          <p:nvSpPr>
            <p:cNvPr id="37941" name="Text Box 78"/>
            <p:cNvSpPr txBox="1">
              <a:spLocks noChangeArrowheads="1"/>
            </p:cNvSpPr>
            <p:nvPr/>
          </p:nvSpPr>
          <p:spPr bwMode="auto">
            <a:xfrm>
              <a:off x="3216" y="3984"/>
              <a:ext cx="2304" cy="154"/>
            </a:xfrm>
            <a:prstGeom prst="rect">
              <a:avLst/>
            </a:prstGeom>
            <a:solidFill>
              <a:srgbClr val="FFB86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10800" bIns="10800"/>
            <a:lstStyle/>
            <a:p>
              <a:pPr algn="l"/>
              <a:r>
                <a:rPr lang="nl-NL" sz="1400" b="0">
                  <a:solidFill>
                    <a:schemeClr val="tx1"/>
                  </a:solidFill>
                  <a:cs typeface="Times New Roman" pitchFamily="18" charset="0"/>
                </a:rPr>
                <a:t>malignant polyp of biliary tract</a:t>
              </a:r>
            </a:p>
          </p:txBody>
        </p:sp>
      </p:grpSp>
      <p:grpSp>
        <p:nvGrpSpPr>
          <p:cNvPr id="15" name="Group 79"/>
          <p:cNvGrpSpPr>
            <a:grpSpLocks/>
          </p:cNvGrpSpPr>
          <p:nvPr/>
        </p:nvGrpSpPr>
        <p:grpSpPr bwMode="auto">
          <a:xfrm>
            <a:off x="4191000" y="2209800"/>
            <a:ext cx="838200" cy="4495800"/>
            <a:chOff x="2640" y="1296"/>
            <a:chExt cx="528" cy="2832"/>
          </a:xfrm>
        </p:grpSpPr>
        <p:grpSp>
          <p:nvGrpSpPr>
            <p:cNvPr id="37894" name="Group 80"/>
            <p:cNvGrpSpPr>
              <a:grpSpLocks/>
            </p:cNvGrpSpPr>
            <p:nvPr/>
          </p:nvGrpSpPr>
          <p:grpSpPr bwMode="auto">
            <a:xfrm>
              <a:off x="2640" y="1296"/>
              <a:ext cx="528" cy="528"/>
              <a:chOff x="2640" y="1296"/>
              <a:chExt cx="528" cy="528"/>
            </a:xfrm>
          </p:grpSpPr>
          <p:sp>
            <p:nvSpPr>
              <p:cNvPr id="37911" name="Rectangle 81"/>
              <p:cNvSpPr>
                <a:spLocks noChangeArrowheads="1"/>
              </p:cNvSpPr>
              <p:nvPr/>
            </p:nvSpPr>
            <p:spPr bwMode="auto">
              <a:xfrm>
                <a:off x="2640" y="1296"/>
                <a:ext cx="528" cy="14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nl-BE" sz="1400">
                    <a:solidFill>
                      <a:schemeClr val="tx1"/>
                    </a:solidFill>
                    <a:cs typeface="Times New Roman" pitchFamily="18" charset="0"/>
                  </a:rPr>
                  <a:t>IUI-001</a:t>
                </a:r>
                <a:endParaRPr lang="nl-NL" sz="140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12" name="Rectangle 82"/>
              <p:cNvSpPr>
                <a:spLocks noChangeArrowheads="1"/>
              </p:cNvSpPr>
              <p:nvPr/>
            </p:nvSpPr>
            <p:spPr bwMode="auto">
              <a:xfrm>
                <a:off x="2640" y="1488"/>
                <a:ext cx="528" cy="14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nl-BE" sz="1400">
                    <a:solidFill>
                      <a:schemeClr val="tx1"/>
                    </a:solidFill>
                    <a:cs typeface="Times New Roman" pitchFamily="18" charset="0"/>
                  </a:rPr>
                  <a:t>IUI-001</a:t>
                </a:r>
                <a:endParaRPr lang="nl-NL" sz="140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13" name="Rectangle 83"/>
              <p:cNvSpPr>
                <a:spLocks noChangeArrowheads="1"/>
              </p:cNvSpPr>
              <p:nvPr/>
            </p:nvSpPr>
            <p:spPr bwMode="auto">
              <a:xfrm>
                <a:off x="2640" y="1680"/>
                <a:ext cx="528" cy="14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nl-BE" sz="1400">
                    <a:solidFill>
                      <a:schemeClr val="tx1"/>
                    </a:solidFill>
                    <a:cs typeface="Times New Roman" pitchFamily="18" charset="0"/>
                  </a:rPr>
                  <a:t>IUI-001</a:t>
                </a:r>
                <a:endParaRPr lang="nl-NL" sz="140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37895" name="Rectangle 84"/>
            <p:cNvSpPr>
              <a:spLocks noChangeArrowheads="1"/>
            </p:cNvSpPr>
            <p:nvPr/>
          </p:nvSpPr>
          <p:spPr bwMode="auto">
            <a:xfrm>
              <a:off x="2640" y="3216"/>
              <a:ext cx="528" cy="144"/>
            </a:xfrm>
            <a:prstGeom prst="rect">
              <a:avLst/>
            </a:prstGeom>
            <a:solidFill>
              <a:srgbClr val="FFAD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nl-BE" sz="1400">
                  <a:solidFill>
                    <a:schemeClr val="tx1"/>
                  </a:solidFill>
                  <a:cs typeface="Times New Roman" pitchFamily="18" charset="0"/>
                </a:rPr>
                <a:t>IUI-003</a:t>
              </a:r>
              <a:endParaRPr lang="nl-NL" sz="140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grpSp>
          <p:nvGrpSpPr>
            <p:cNvPr id="37896" name="Group 85"/>
            <p:cNvGrpSpPr>
              <a:grpSpLocks/>
            </p:cNvGrpSpPr>
            <p:nvPr/>
          </p:nvGrpSpPr>
          <p:grpSpPr bwMode="auto">
            <a:xfrm>
              <a:off x="2640" y="2256"/>
              <a:ext cx="528" cy="1872"/>
              <a:chOff x="2640" y="2256"/>
              <a:chExt cx="528" cy="1872"/>
            </a:xfrm>
          </p:grpSpPr>
          <p:sp>
            <p:nvSpPr>
              <p:cNvPr id="37909" name="Rectangle 86"/>
              <p:cNvSpPr>
                <a:spLocks noChangeArrowheads="1"/>
              </p:cNvSpPr>
              <p:nvPr/>
            </p:nvSpPr>
            <p:spPr bwMode="auto">
              <a:xfrm>
                <a:off x="2640" y="2256"/>
                <a:ext cx="528" cy="144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nl-BE" sz="1400">
                    <a:solidFill>
                      <a:schemeClr val="tx1"/>
                    </a:solidFill>
                    <a:cs typeface="Times New Roman" pitchFamily="18" charset="0"/>
                  </a:rPr>
                  <a:t>IUI-004</a:t>
                </a:r>
                <a:endParaRPr lang="nl-NL" sz="140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10" name="Rectangle 87"/>
              <p:cNvSpPr>
                <a:spLocks noChangeArrowheads="1"/>
              </p:cNvSpPr>
              <p:nvPr/>
            </p:nvSpPr>
            <p:spPr bwMode="auto">
              <a:xfrm>
                <a:off x="2640" y="3984"/>
                <a:ext cx="528" cy="144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nl-BE" sz="1400">
                    <a:solidFill>
                      <a:schemeClr val="tx1"/>
                    </a:solidFill>
                    <a:cs typeface="Times New Roman" pitchFamily="18" charset="0"/>
                  </a:rPr>
                  <a:t>IUI-004</a:t>
                </a:r>
                <a:endParaRPr lang="nl-NL" sz="140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37897" name="Group 88"/>
            <p:cNvGrpSpPr>
              <a:grpSpLocks/>
            </p:cNvGrpSpPr>
            <p:nvPr/>
          </p:nvGrpSpPr>
          <p:grpSpPr bwMode="auto">
            <a:xfrm>
              <a:off x="2640" y="2064"/>
              <a:ext cx="528" cy="1872"/>
              <a:chOff x="2640" y="2064"/>
              <a:chExt cx="528" cy="1872"/>
            </a:xfrm>
          </p:grpSpPr>
          <p:sp>
            <p:nvSpPr>
              <p:cNvPr id="37906" name="Rectangle 89"/>
              <p:cNvSpPr>
                <a:spLocks noChangeArrowheads="1"/>
              </p:cNvSpPr>
              <p:nvPr/>
            </p:nvSpPr>
            <p:spPr bwMode="auto">
              <a:xfrm>
                <a:off x="2640" y="2064"/>
                <a:ext cx="528" cy="14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nl-BE" sz="1400">
                    <a:solidFill>
                      <a:schemeClr val="tx1"/>
                    </a:solidFill>
                    <a:cs typeface="Times New Roman" pitchFamily="18" charset="0"/>
                  </a:rPr>
                  <a:t>IUI-005</a:t>
                </a:r>
                <a:endParaRPr lang="nl-NL" sz="140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07" name="Rectangle 90"/>
              <p:cNvSpPr>
                <a:spLocks noChangeArrowheads="1"/>
              </p:cNvSpPr>
              <p:nvPr/>
            </p:nvSpPr>
            <p:spPr bwMode="auto">
              <a:xfrm>
                <a:off x="2640" y="3024"/>
                <a:ext cx="528" cy="14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nl-BE" sz="1400">
                    <a:solidFill>
                      <a:schemeClr val="tx1"/>
                    </a:solidFill>
                    <a:cs typeface="Times New Roman" pitchFamily="18" charset="0"/>
                  </a:rPr>
                  <a:t>IUI-005</a:t>
                </a:r>
                <a:endParaRPr lang="nl-NL" sz="140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08" name="Rectangle 91"/>
              <p:cNvSpPr>
                <a:spLocks noChangeArrowheads="1"/>
              </p:cNvSpPr>
              <p:nvPr/>
            </p:nvSpPr>
            <p:spPr bwMode="auto">
              <a:xfrm>
                <a:off x="2640" y="3792"/>
                <a:ext cx="528" cy="14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nl-BE" sz="1400">
                    <a:solidFill>
                      <a:schemeClr val="tx1"/>
                    </a:solidFill>
                    <a:cs typeface="Times New Roman" pitchFamily="18" charset="0"/>
                  </a:rPr>
                  <a:t>IUI-005</a:t>
                </a:r>
                <a:endParaRPr lang="nl-NL" sz="140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37898" name="Group 92"/>
            <p:cNvGrpSpPr>
              <a:grpSpLocks/>
            </p:cNvGrpSpPr>
            <p:nvPr/>
          </p:nvGrpSpPr>
          <p:grpSpPr bwMode="auto">
            <a:xfrm>
              <a:off x="2640" y="1872"/>
              <a:ext cx="528" cy="1680"/>
              <a:chOff x="4992" y="1776"/>
              <a:chExt cx="528" cy="1680"/>
            </a:xfrm>
          </p:grpSpPr>
          <p:sp>
            <p:nvSpPr>
              <p:cNvPr id="37903" name="Rectangle 93"/>
              <p:cNvSpPr>
                <a:spLocks noChangeArrowheads="1"/>
              </p:cNvSpPr>
              <p:nvPr/>
            </p:nvSpPr>
            <p:spPr bwMode="auto">
              <a:xfrm>
                <a:off x="4992" y="1776"/>
                <a:ext cx="528" cy="144"/>
              </a:xfrm>
              <a:prstGeom prst="rect">
                <a:avLst/>
              </a:prstGeom>
              <a:solidFill>
                <a:srgbClr val="8EA0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nl-BE" sz="1400">
                    <a:solidFill>
                      <a:schemeClr val="tx1"/>
                    </a:solidFill>
                    <a:cs typeface="Times New Roman" pitchFamily="18" charset="0"/>
                  </a:rPr>
                  <a:t>IUI-007</a:t>
                </a:r>
                <a:endParaRPr lang="nl-NL" sz="140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04" name="Rectangle 94"/>
              <p:cNvSpPr>
                <a:spLocks noChangeArrowheads="1"/>
              </p:cNvSpPr>
              <p:nvPr/>
            </p:nvSpPr>
            <p:spPr bwMode="auto">
              <a:xfrm>
                <a:off x="4992" y="2544"/>
                <a:ext cx="528" cy="144"/>
              </a:xfrm>
              <a:prstGeom prst="rect">
                <a:avLst/>
              </a:prstGeom>
              <a:solidFill>
                <a:srgbClr val="8EA0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nl-BE" sz="1400">
                    <a:solidFill>
                      <a:schemeClr val="tx1"/>
                    </a:solidFill>
                    <a:cs typeface="Times New Roman" pitchFamily="18" charset="0"/>
                  </a:rPr>
                  <a:t>IUI-007</a:t>
                </a:r>
                <a:endParaRPr lang="nl-NL" sz="140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05" name="Rectangle 95"/>
              <p:cNvSpPr>
                <a:spLocks noChangeArrowheads="1"/>
              </p:cNvSpPr>
              <p:nvPr/>
            </p:nvSpPr>
            <p:spPr bwMode="auto">
              <a:xfrm>
                <a:off x="4992" y="3312"/>
                <a:ext cx="528" cy="144"/>
              </a:xfrm>
              <a:prstGeom prst="rect">
                <a:avLst/>
              </a:prstGeom>
              <a:solidFill>
                <a:srgbClr val="8EA0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nl-BE" sz="1400">
                    <a:solidFill>
                      <a:schemeClr val="tx1"/>
                    </a:solidFill>
                    <a:cs typeface="Times New Roman" pitchFamily="18" charset="0"/>
                  </a:rPr>
                  <a:t>IUI-007</a:t>
                </a:r>
                <a:endParaRPr lang="nl-NL" sz="140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37899" name="Group 96"/>
            <p:cNvGrpSpPr>
              <a:grpSpLocks/>
            </p:cNvGrpSpPr>
            <p:nvPr/>
          </p:nvGrpSpPr>
          <p:grpSpPr bwMode="auto">
            <a:xfrm>
              <a:off x="2640" y="2448"/>
              <a:ext cx="528" cy="1296"/>
              <a:chOff x="2640" y="2448"/>
              <a:chExt cx="528" cy="1296"/>
            </a:xfrm>
          </p:grpSpPr>
          <p:sp>
            <p:nvSpPr>
              <p:cNvPr id="37901" name="Rectangle 97"/>
              <p:cNvSpPr>
                <a:spLocks noChangeArrowheads="1"/>
              </p:cNvSpPr>
              <p:nvPr/>
            </p:nvSpPr>
            <p:spPr bwMode="auto">
              <a:xfrm>
                <a:off x="2640" y="2448"/>
                <a:ext cx="528" cy="14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nl-BE" sz="1400">
                    <a:solidFill>
                      <a:schemeClr val="tx1"/>
                    </a:solidFill>
                    <a:cs typeface="Times New Roman" pitchFamily="18" charset="0"/>
                  </a:rPr>
                  <a:t>IUI-002</a:t>
                </a:r>
                <a:endParaRPr lang="nl-NL" sz="140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902" name="Rectangle 98"/>
              <p:cNvSpPr>
                <a:spLocks noChangeArrowheads="1"/>
              </p:cNvSpPr>
              <p:nvPr/>
            </p:nvSpPr>
            <p:spPr bwMode="auto">
              <a:xfrm>
                <a:off x="2640" y="3600"/>
                <a:ext cx="528" cy="144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nl-BE" sz="1400">
                    <a:solidFill>
                      <a:schemeClr val="tx1"/>
                    </a:solidFill>
                    <a:cs typeface="Times New Roman" pitchFamily="18" charset="0"/>
                  </a:rPr>
                  <a:t>IUI-012</a:t>
                </a:r>
                <a:endParaRPr lang="nl-NL" sz="140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37900" name="Rectangle 99"/>
            <p:cNvSpPr>
              <a:spLocks noChangeArrowheads="1"/>
            </p:cNvSpPr>
            <p:nvPr/>
          </p:nvSpPr>
          <p:spPr bwMode="auto">
            <a:xfrm>
              <a:off x="2640" y="2832"/>
              <a:ext cx="528" cy="1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nl-BE" sz="1400">
                  <a:solidFill>
                    <a:schemeClr val="tx1"/>
                  </a:solidFill>
                  <a:cs typeface="Times New Roman" pitchFamily="18" charset="0"/>
                </a:rPr>
                <a:t>IUI-006</a:t>
              </a:r>
              <a:endParaRPr lang="nl-NL" sz="140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</p:grpSp>
      <p:sp>
        <p:nvSpPr>
          <p:cNvPr id="1020004" name="Text Box 100"/>
          <p:cNvSpPr txBox="1">
            <a:spLocks noChangeArrowheads="1"/>
          </p:cNvSpPr>
          <p:nvPr/>
        </p:nvSpPr>
        <p:spPr bwMode="auto">
          <a:xfrm>
            <a:off x="0" y="6278563"/>
            <a:ext cx="3503613" cy="5794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7 distinct disorders</a:t>
            </a:r>
          </a:p>
        </p:txBody>
      </p:sp>
      <p:sp>
        <p:nvSpPr>
          <p:cNvPr id="37893" name="AutoShape 10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Codes </a:t>
            </a:r>
            <a:r>
              <a:rPr lang="nl-BE" dirty="0" err="1" smtClean="0"/>
              <a:t>for</a:t>
            </a:r>
            <a:r>
              <a:rPr lang="nl-BE" dirty="0" smtClean="0"/>
              <a:t> ‘types’ AND </a:t>
            </a:r>
            <a:r>
              <a:rPr lang="nl-BE" dirty="0" err="1" smtClean="0"/>
              <a:t>identifiers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</a:t>
            </a:r>
            <a:r>
              <a:rPr lang="nl-BE" dirty="0" err="1" smtClean="0"/>
              <a:t>instances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1932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20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0004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Take home messages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4953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Statements, even scientific jargon, as well as data collections can make sense and be about something, without each part thereof making sense or being about something.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bg1"/>
              </a:solidFill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(a + b)</a:t>
            </a:r>
            <a:r>
              <a:rPr lang="en-US" sz="2400" baseline="30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 = a</a:t>
            </a:r>
            <a:r>
              <a:rPr lang="en-US" sz="2400" baseline="30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 + 2ab + b</a:t>
            </a:r>
            <a:r>
              <a:rPr lang="en-US" sz="2400" baseline="30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/>
              <a:t> is true whatever a and </a:t>
            </a:r>
            <a:r>
              <a:rPr lang="en-US" sz="2400" dirty="0" err="1" smtClean="0"/>
              <a:t>b are</a:t>
            </a:r>
            <a:r>
              <a:rPr lang="en-US" sz="2400" dirty="0" smtClean="0"/>
              <a:t>,</a:t>
            </a:r>
          </a:p>
          <a:p>
            <a:pPr lvl="1"/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c</a:t>
            </a:r>
            <a:r>
              <a:rPr lang="en-US" sz="2400" baseline="30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 = a</a:t>
            </a:r>
            <a:r>
              <a:rPr lang="en-US" sz="2400" baseline="30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 + b</a:t>
            </a:r>
            <a:r>
              <a:rPr lang="en-US" sz="2400" baseline="30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is sometimes true, for instance if a, b, and c are the lengths of certain sides of a rectangular triangle.</a:t>
            </a:r>
          </a:p>
          <a:p>
            <a:pPr lvl="1"/>
            <a:endParaRPr lang="en-US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For data collections to be interpretable and comparable, each part of it needs to be documented as to what it intends to denote.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Ontological Realism is a method to achieve this.</a:t>
            </a:r>
          </a:p>
        </p:txBody>
      </p:sp>
    </p:spTree>
    <p:extLst>
      <p:ext uri="{BB962C8B-B14F-4D97-AF65-F5344CB8AC3E}">
        <p14:creationId xmlns:p14="http://schemas.microsoft.com/office/powerpoint/2010/main" val="83505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 health records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1752600"/>
            <a:ext cx="8701946" cy="441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3764" y="6477000"/>
            <a:ext cx="670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http://incerio.com/planning-nextgen-version-5-8-upgrade-things-know-diagnosis-module/</a:t>
            </a:r>
          </a:p>
        </p:txBody>
      </p:sp>
    </p:spTree>
    <p:extLst>
      <p:ext uri="{BB962C8B-B14F-4D97-AF65-F5344CB8AC3E}">
        <p14:creationId xmlns:p14="http://schemas.microsoft.com/office/powerpoint/2010/main" val="13703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dirty="0" smtClean="0"/>
              <a:t>Can you spot the many problematic issues?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1752600"/>
            <a:ext cx="8701946" cy="441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3764" y="6477000"/>
            <a:ext cx="670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http://incerio.com/planning-nextgen-version-5-8-upgrade-things-know-diagnosis-module/</a:t>
            </a:r>
          </a:p>
        </p:txBody>
      </p:sp>
    </p:spTree>
    <p:extLst>
      <p:ext uri="{BB962C8B-B14F-4D97-AF65-F5344CB8AC3E}">
        <p14:creationId xmlns:p14="http://schemas.microsoft.com/office/powerpoint/2010/main" val="118670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362092"/>
            <a:ext cx="2286000" cy="207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Clinical data registration and primary use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06850" y="1804630"/>
            <a:ext cx="1077913" cy="1262062"/>
            <a:chOff x="3170" y="2938"/>
            <a:chExt cx="679" cy="795"/>
          </a:xfrm>
        </p:grpSpPr>
        <p:sp>
          <p:nvSpPr>
            <p:cNvPr id="7444" name="Oval 4"/>
            <p:cNvSpPr>
              <a:spLocks noChangeArrowheads="1"/>
            </p:cNvSpPr>
            <p:nvPr/>
          </p:nvSpPr>
          <p:spPr bwMode="auto">
            <a:xfrm flipH="1">
              <a:off x="3170" y="300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5" name="Oval 5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6" name="Oval 6"/>
            <p:cNvSpPr>
              <a:spLocks noChangeArrowheads="1"/>
            </p:cNvSpPr>
            <p:nvPr/>
          </p:nvSpPr>
          <p:spPr bwMode="auto">
            <a:xfrm flipH="1">
              <a:off x="3412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7" name="Oval 7"/>
            <p:cNvSpPr>
              <a:spLocks noChangeArrowheads="1"/>
            </p:cNvSpPr>
            <p:nvPr/>
          </p:nvSpPr>
          <p:spPr bwMode="auto">
            <a:xfrm flipH="1">
              <a:off x="3218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8" name="Oval 8"/>
            <p:cNvSpPr>
              <a:spLocks noChangeArrowheads="1"/>
            </p:cNvSpPr>
            <p:nvPr/>
          </p:nvSpPr>
          <p:spPr bwMode="auto">
            <a:xfrm flipH="1">
              <a:off x="3558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9" name="Oval 9"/>
            <p:cNvSpPr>
              <a:spLocks noChangeArrowheads="1"/>
            </p:cNvSpPr>
            <p:nvPr/>
          </p:nvSpPr>
          <p:spPr bwMode="auto">
            <a:xfrm flipH="1">
              <a:off x="3655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0" name="Oval 10"/>
            <p:cNvSpPr>
              <a:spLocks noChangeArrowheads="1"/>
            </p:cNvSpPr>
            <p:nvPr/>
          </p:nvSpPr>
          <p:spPr bwMode="auto">
            <a:xfrm flipH="1">
              <a:off x="3461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1" name="Oval 11"/>
            <p:cNvSpPr>
              <a:spLocks noChangeArrowheads="1"/>
            </p:cNvSpPr>
            <p:nvPr/>
          </p:nvSpPr>
          <p:spPr bwMode="auto">
            <a:xfrm flipH="1">
              <a:off x="3558" y="305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2" name="Oval 12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3" name="Oval 13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" name="Oval 14"/>
            <p:cNvSpPr>
              <a:spLocks noChangeArrowheads="1"/>
            </p:cNvSpPr>
            <p:nvPr/>
          </p:nvSpPr>
          <p:spPr bwMode="auto">
            <a:xfrm flipH="1">
              <a:off x="3509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" name="Oval 15"/>
            <p:cNvSpPr>
              <a:spLocks noChangeArrowheads="1"/>
            </p:cNvSpPr>
            <p:nvPr/>
          </p:nvSpPr>
          <p:spPr bwMode="auto">
            <a:xfrm flipH="1">
              <a:off x="3315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6" name="Oval 16"/>
            <p:cNvSpPr>
              <a:spLocks noChangeArrowheads="1"/>
            </p:cNvSpPr>
            <p:nvPr/>
          </p:nvSpPr>
          <p:spPr bwMode="auto">
            <a:xfrm flipH="1">
              <a:off x="3655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7" name="Oval 17"/>
            <p:cNvSpPr>
              <a:spLocks noChangeArrowheads="1"/>
            </p:cNvSpPr>
            <p:nvPr/>
          </p:nvSpPr>
          <p:spPr bwMode="auto">
            <a:xfrm flipH="1">
              <a:off x="3655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8" name="Oval 18"/>
            <p:cNvSpPr>
              <a:spLocks noChangeArrowheads="1"/>
            </p:cNvSpPr>
            <p:nvPr/>
          </p:nvSpPr>
          <p:spPr bwMode="auto">
            <a:xfrm flipH="1">
              <a:off x="3266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9" name="Oval 19"/>
            <p:cNvSpPr>
              <a:spLocks noChangeArrowheads="1"/>
            </p:cNvSpPr>
            <p:nvPr/>
          </p:nvSpPr>
          <p:spPr bwMode="auto">
            <a:xfrm flipH="1">
              <a:off x="3655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0" name="Oval 20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1" name="Oval 21"/>
            <p:cNvSpPr>
              <a:spLocks noChangeArrowheads="1"/>
            </p:cNvSpPr>
            <p:nvPr/>
          </p:nvSpPr>
          <p:spPr bwMode="auto">
            <a:xfrm flipH="1">
              <a:off x="3461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2" name="Oval 22"/>
            <p:cNvSpPr>
              <a:spLocks noChangeArrowheads="1"/>
            </p:cNvSpPr>
            <p:nvPr/>
          </p:nvSpPr>
          <p:spPr bwMode="auto">
            <a:xfrm flipH="1">
              <a:off x="3606" y="334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3" name="Oval 23"/>
            <p:cNvSpPr>
              <a:spLocks noChangeArrowheads="1"/>
            </p:cNvSpPr>
            <p:nvPr/>
          </p:nvSpPr>
          <p:spPr bwMode="auto">
            <a:xfrm flipH="1">
              <a:off x="3412" y="349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4" name="Oval 24"/>
            <p:cNvSpPr>
              <a:spLocks noChangeArrowheads="1"/>
            </p:cNvSpPr>
            <p:nvPr/>
          </p:nvSpPr>
          <p:spPr bwMode="auto">
            <a:xfrm flipH="1">
              <a:off x="3752" y="363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" name="Oval 25"/>
            <p:cNvSpPr>
              <a:spLocks noChangeArrowheads="1"/>
            </p:cNvSpPr>
            <p:nvPr/>
          </p:nvSpPr>
          <p:spPr bwMode="auto">
            <a:xfrm flipH="1">
              <a:off x="3752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6" name="Oval 26"/>
            <p:cNvSpPr>
              <a:spLocks noChangeArrowheads="1"/>
            </p:cNvSpPr>
            <p:nvPr/>
          </p:nvSpPr>
          <p:spPr bwMode="auto">
            <a:xfrm flipH="1">
              <a:off x="3655" y="358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7" name="Oval 27"/>
            <p:cNvSpPr>
              <a:spLocks noChangeArrowheads="1"/>
            </p:cNvSpPr>
            <p:nvPr/>
          </p:nvSpPr>
          <p:spPr bwMode="auto">
            <a:xfrm flipH="1">
              <a:off x="3752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8" name="Oval 28"/>
            <p:cNvSpPr>
              <a:spLocks noChangeArrowheads="1"/>
            </p:cNvSpPr>
            <p:nvPr/>
          </p:nvSpPr>
          <p:spPr bwMode="auto">
            <a:xfrm flipH="1">
              <a:off x="3315" y="293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9" name="Oval 29"/>
            <p:cNvSpPr>
              <a:spLocks noChangeArrowheads="1"/>
            </p:cNvSpPr>
            <p:nvPr/>
          </p:nvSpPr>
          <p:spPr bwMode="auto">
            <a:xfrm flipH="1">
              <a:off x="3412" y="303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0" name="Oval 30"/>
            <p:cNvSpPr>
              <a:spLocks noChangeArrowheads="1"/>
            </p:cNvSpPr>
            <p:nvPr/>
          </p:nvSpPr>
          <p:spPr bwMode="auto">
            <a:xfrm flipH="1">
              <a:off x="3557" y="308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1" name="Oval 31"/>
            <p:cNvSpPr>
              <a:spLocks noChangeArrowheads="1"/>
            </p:cNvSpPr>
            <p:nvPr/>
          </p:nvSpPr>
          <p:spPr bwMode="auto">
            <a:xfrm flipH="1">
              <a:off x="3363" y="322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2" name="Oval 32"/>
            <p:cNvSpPr>
              <a:spLocks noChangeArrowheads="1"/>
            </p:cNvSpPr>
            <p:nvPr/>
          </p:nvSpPr>
          <p:spPr bwMode="auto">
            <a:xfrm flipH="1">
              <a:off x="3703" y="337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3" name="Oval 33"/>
            <p:cNvSpPr>
              <a:spLocks noChangeArrowheads="1"/>
            </p:cNvSpPr>
            <p:nvPr/>
          </p:nvSpPr>
          <p:spPr bwMode="auto">
            <a:xfrm flipH="1">
              <a:off x="3703" y="327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4" name="Oval 34"/>
            <p:cNvSpPr>
              <a:spLocks noChangeArrowheads="1"/>
            </p:cNvSpPr>
            <p:nvPr/>
          </p:nvSpPr>
          <p:spPr bwMode="auto">
            <a:xfrm flipH="1">
              <a:off x="3606" y="332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" name="Oval 35"/>
            <p:cNvSpPr>
              <a:spLocks noChangeArrowheads="1"/>
            </p:cNvSpPr>
            <p:nvPr/>
          </p:nvSpPr>
          <p:spPr bwMode="auto">
            <a:xfrm flipH="1">
              <a:off x="3703" y="298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5780" name="Text Box 36"/>
          <p:cNvSpPr txBox="1">
            <a:spLocks noChangeArrowheads="1"/>
          </p:cNvSpPr>
          <p:nvPr/>
        </p:nvSpPr>
        <p:spPr bwMode="auto">
          <a:xfrm>
            <a:off x="685800" y="3127017"/>
            <a:ext cx="1727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observation &amp;</a:t>
            </a:r>
          </a:p>
          <a:p>
            <a:r>
              <a:rPr lang="en-US" sz="2000" dirty="0">
                <a:solidFill>
                  <a:schemeClr val="bg1"/>
                </a:solidFill>
              </a:rPr>
              <a:t>measurement</a:t>
            </a:r>
          </a:p>
        </p:txBody>
      </p:sp>
      <p:sp>
        <p:nvSpPr>
          <p:cNvPr id="1056034" name="AutoShape 290"/>
          <p:cNvSpPr>
            <a:spLocks noChangeArrowheads="1"/>
          </p:cNvSpPr>
          <p:nvPr/>
        </p:nvSpPr>
        <p:spPr bwMode="auto">
          <a:xfrm rot="-2434525">
            <a:off x="1944688" y="3576280"/>
            <a:ext cx="1322387" cy="606425"/>
          </a:xfrm>
          <a:prstGeom prst="rightArrow">
            <a:avLst>
              <a:gd name="adj1" fmla="val 50000"/>
              <a:gd name="adj2" fmla="val 54516"/>
            </a:avLst>
          </a:prstGeom>
          <a:gradFill rotWithShape="1">
            <a:gsLst>
              <a:gs pos="0">
                <a:schemeClr val="accent1"/>
              </a:gs>
              <a:gs pos="100000">
                <a:srgbClr val="FF99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291"/>
          <p:cNvGrpSpPr>
            <a:grpSpLocks/>
          </p:cNvGrpSpPr>
          <p:nvPr/>
        </p:nvGrpSpPr>
        <p:grpSpPr bwMode="auto">
          <a:xfrm rot="-7712767">
            <a:off x="1909763" y="2933342"/>
            <a:ext cx="2590800" cy="914400"/>
            <a:chOff x="2688" y="2640"/>
            <a:chExt cx="1632" cy="576"/>
          </a:xfrm>
        </p:grpSpPr>
        <p:sp>
          <p:nvSpPr>
            <p:cNvPr id="7187" name="AutoShape 292"/>
            <p:cNvSpPr>
              <a:spLocks noChangeArrowheads="1"/>
            </p:cNvSpPr>
            <p:nvPr/>
          </p:nvSpPr>
          <p:spPr bwMode="auto">
            <a:xfrm>
              <a:off x="2688" y="2640"/>
              <a:ext cx="1632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Line 293"/>
            <p:cNvSpPr>
              <a:spLocks noChangeShapeType="1"/>
            </p:cNvSpPr>
            <p:nvPr/>
          </p:nvSpPr>
          <p:spPr bwMode="auto">
            <a:xfrm>
              <a:off x="2880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9" name="Line 294"/>
            <p:cNvSpPr>
              <a:spLocks noChangeShapeType="1"/>
            </p:cNvSpPr>
            <p:nvPr/>
          </p:nvSpPr>
          <p:spPr bwMode="auto">
            <a:xfrm>
              <a:off x="3120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0" name="Line 295"/>
            <p:cNvSpPr>
              <a:spLocks noChangeShapeType="1"/>
            </p:cNvSpPr>
            <p:nvPr/>
          </p:nvSpPr>
          <p:spPr bwMode="auto">
            <a:xfrm>
              <a:off x="3312" y="2640"/>
              <a:ext cx="4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1" name="Line 296"/>
            <p:cNvSpPr>
              <a:spLocks noChangeShapeType="1"/>
            </p:cNvSpPr>
            <p:nvPr/>
          </p:nvSpPr>
          <p:spPr bwMode="auto">
            <a:xfrm>
              <a:off x="3456" y="2640"/>
              <a:ext cx="0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2" name="Line 297"/>
            <p:cNvSpPr>
              <a:spLocks noChangeShapeType="1"/>
            </p:cNvSpPr>
            <p:nvPr/>
          </p:nvSpPr>
          <p:spPr bwMode="auto">
            <a:xfrm flipV="1">
              <a:off x="3552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3" name="Line 298"/>
            <p:cNvSpPr>
              <a:spLocks noChangeShapeType="1"/>
            </p:cNvSpPr>
            <p:nvPr/>
          </p:nvSpPr>
          <p:spPr bwMode="auto">
            <a:xfrm flipV="1">
              <a:off x="3648" y="2640"/>
              <a:ext cx="192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4" name="Line 299"/>
            <p:cNvSpPr>
              <a:spLocks noChangeShapeType="1"/>
            </p:cNvSpPr>
            <p:nvPr/>
          </p:nvSpPr>
          <p:spPr bwMode="auto">
            <a:xfrm flipV="1">
              <a:off x="3792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5" name="Line 300"/>
            <p:cNvSpPr>
              <a:spLocks noChangeShapeType="1"/>
            </p:cNvSpPr>
            <p:nvPr/>
          </p:nvSpPr>
          <p:spPr bwMode="auto">
            <a:xfrm>
              <a:off x="2790" y="2784"/>
              <a:ext cx="143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6" name="Line 301"/>
            <p:cNvSpPr>
              <a:spLocks noChangeShapeType="1"/>
            </p:cNvSpPr>
            <p:nvPr/>
          </p:nvSpPr>
          <p:spPr bwMode="auto">
            <a:xfrm>
              <a:off x="2892" y="2928"/>
              <a:ext cx="123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7" name="Line 302"/>
            <p:cNvSpPr>
              <a:spLocks noChangeShapeType="1"/>
            </p:cNvSpPr>
            <p:nvPr/>
          </p:nvSpPr>
          <p:spPr bwMode="auto">
            <a:xfrm>
              <a:off x="2992" y="3072"/>
              <a:ext cx="102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47" name="AutoShape 303"/>
          <p:cNvSpPr>
            <a:spLocks noChangeArrowheads="1"/>
          </p:cNvSpPr>
          <p:nvPr/>
        </p:nvSpPr>
        <p:spPr bwMode="auto">
          <a:xfrm rot="-2435325">
            <a:off x="3243263" y="2677755"/>
            <a:ext cx="844550" cy="536575"/>
          </a:xfrm>
          <a:prstGeom prst="rightArrow">
            <a:avLst>
              <a:gd name="adj1" fmla="val 54574"/>
              <a:gd name="adj2" fmla="val 41222"/>
            </a:avLst>
          </a:prstGeom>
          <a:gradFill rotWithShape="1">
            <a:gsLst>
              <a:gs pos="0">
                <a:srgbClr val="FF9933"/>
              </a:gs>
              <a:gs pos="100000">
                <a:srgbClr val="764718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67270" name="Picture 6" descr="https://encrypted-tbn2.gstatic.com/images?q=tbn:ANd9GcSwYfX8SEA3m6vxdXlNEYNqO5UzXALAEpn_xxrIa4m1aiNynrRmk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5047892"/>
            <a:ext cx="1752599" cy="1369107"/>
          </a:xfrm>
          <a:prstGeom prst="rect">
            <a:avLst/>
          </a:prstGeom>
          <a:noFill/>
        </p:spPr>
      </p:pic>
      <p:grpSp>
        <p:nvGrpSpPr>
          <p:cNvPr id="20" name="Group 304"/>
          <p:cNvGrpSpPr>
            <a:grpSpLocks/>
          </p:cNvGrpSpPr>
          <p:nvPr/>
        </p:nvGrpSpPr>
        <p:grpSpPr bwMode="auto">
          <a:xfrm>
            <a:off x="606425" y="4441467"/>
            <a:ext cx="1836738" cy="1127125"/>
            <a:chOff x="382" y="2978"/>
            <a:chExt cx="1157" cy="710"/>
          </a:xfrm>
        </p:grpSpPr>
        <p:sp>
          <p:nvSpPr>
            <p:cNvPr id="7185" name="AutoShape 305"/>
            <p:cNvSpPr>
              <a:spLocks noChangeArrowheads="1"/>
            </p:cNvSpPr>
            <p:nvPr/>
          </p:nvSpPr>
          <p:spPr bwMode="auto">
            <a:xfrm rot="4039054">
              <a:off x="1027" y="3176"/>
              <a:ext cx="710" cy="314"/>
            </a:xfrm>
            <a:prstGeom prst="leftRightArrow">
              <a:avLst>
                <a:gd name="adj1" fmla="val 50000"/>
                <a:gd name="adj2" fmla="val 45223"/>
              </a:avLst>
            </a:prstGeom>
            <a:solidFill>
              <a:srgbClr val="000000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AutoShape 306"/>
            <p:cNvSpPr>
              <a:spLocks noChangeArrowheads="1"/>
            </p:cNvSpPr>
            <p:nvPr/>
          </p:nvSpPr>
          <p:spPr bwMode="auto">
            <a:xfrm>
              <a:off x="382" y="3186"/>
              <a:ext cx="732" cy="479"/>
            </a:xfrm>
            <a:prstGeom prst="roundRect">
              <a:avLst>
                <a:gd name="adj" fmla="val 16667"/>
              </a:avLst>
            </a:prstGeom>
            <a:solidFill>
              <a:srgbClr val="000000">
                <a:alpha val="76862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l-GR">
                  <a:solidFill>
                    <a:schemeClr val="bg1"/>
                  </a:solidFill>
                  <a:cs typeface="Times New Roman" pitchFamily="18" charset="0"/>
                </a:rPr>
                <a:t>Δ</a:t>
              </a:r>
              <a:r>
                <a:rPr lang="nl-BE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sz="1800">
                  <a:solidFill>
                    <a:schemeClr val="bg1"/>
                  </a:solidFill>
                </a:rPr>
                <a:t>= outcome</a:t>
              </a:r>
            </a:p>
          </p:txBody>
        </p:sp>
      </p:grpSp>
      <p:grpSp>
        <p:nvGrpSpPr>
          <p:cNvPr id="312" name="Group 311"/>
          <p:cNvGrpSpPr/>
          <p:nvPr/>
        </p:nvGrpSpPr>
        <p:grpSpPr>
          <a:xfrm>
            <a:off x="4898679" y="1923692"/>
            <a:ext cx="4054821" cy="1258824"/>
            <a:chOff x="4898679" y="2209800"/>
            <a:chExt cx="4054821" cy="1258824"/>
          </a:xfrm>
        </p:grpSpPr>
        <p:sp>
          <p:nvSpPr>
            <p:cNvPr id="7410" name="AutoShape 72"/>
            <p:cNvSpPr>
              <a:spLocks noChangeArrowheads="1"/>
            </p:cNvSpPr>
            <p:nvPr/>
          </p:nvSpPr>
          <p:spPr bwMode="auto">
            <a:xfrm>
              <a:off x="5414963" y="2595563"/>
              <a:ext cx="998538" cy="493713"/>
            </a:xfrm>
            <a:prstGeom prst="rightArrow">
              <a:avLst>
                <a:gd name="adj1" fmla="val 50000"/>
                <a:gd name="adj2" fmla="val 50563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33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1" name="Text Box 73"/>
            <p:cNvSpPr txBox="1">
              <a:spLocks noChangeArrowheads="1"/>
            </p:cNvSpPr>
            <p:nvPr/>
          </p:nvSpPr>
          <p:spPr bwMode="auto">
            <a:xfrm>
              <a:off x="4898679" y="2333997"/>
              <a:ext cx="178866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Register in EHR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267268" name="Picture 4" descr="https://encrypted-tbn0.gstatic.com/images?q=tbn:ANd9GcQ519d192LEpR6-ADeRK6iQdyVNygAnbZZX5sFynammQr-mRtP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05600" y="2209800"/>
              <a:ext cx="2247900" cy="1258824"/>
            </a:xfrm>
            <a:prstGeom prst="rect">
              <a:avLst/>
            </a:prstGeom>
            <a:noFill/>
          </p:spPr>
        </p:pic>
      </p:grpSp>
      <p:sp>
        <p:nvSpPr>
          <p:cNvPr id="4" name="Bent-Up Arrow 3"/>
          <p:cNvSpPr/>
          <p:nvPr/>
        </p:nvSpPr>
        <p:spPr bwMode="auto">
          <a:xfrm rot="16200000" flipH="1">
            <a:off x="6311090" y="3948893"/>
            <a:ext cx="2387578" cy="1297042"/>
          </a:xfrm>
          <a:prstGeom prst="bentUpArrow">
            <a:avLst>
              <a:gd name="adj1" fmla="val 12539"/>
              <a:gd name="adj2" fmla="val 15387"/>
              <a:gd name="adj3" fmla="val 2179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8" name="Text Box 36"/>
          <p:cNvSpPr txBox="1">
            <a:spLocks noChangeArrowheads="1"/>
          </p:cNvSpPr>
          <p:nvPr/>
        </p:nvSpPr>
        <p:spPr bwMode="auto">
          <a:xfrm>
            <a:off x="5283995" y="5032652"/>
            <a:ext cx="126047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diagnosis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and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treatment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9" name="AutoShape 72"/>
          <p:cNvSpPr>
            <a:spLocks noChangeArrowheads="1"/>
          </p:cNvSpPr>
          <p:nvPr/>
        </p:nvSpPr>
        <p:spPr bwMode="auto">
          <a:xfrm rot="17831434">
            <a:off x="5665267" y="3882415"/>
            <a:ext cx="1913976" cy="493713"/>
          </a:xfrm>
          <a:prstGeom prst="rightArrow">
            <a:avLst>
              <a:gd name="adj1" fmla="val 50000"/>
              <a:gd name="adj2" fmla="val 50563"/>
            </a:avLst>
          </a:prstGeom>
          <a:gradFill rotWithShape="1">
            <a:gsLst>
              <a:gs pos="0">
                <a:srgbClr val="FF9933"/>
              </a:gs>
              <a:gs pos="100000">
                <a:srgbClr val="FF33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eft Arrow 4"/>
          <p:cNvSpPr/>
          <p:nvPr/>
        </p:nvSpPr>
        <p:spPr bwMode="auto">
          <a:xfrm>
            <a:off x="3194442" y="5333971"/>
            <a:ext cx="1751232" cy="51623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150090" y="3528116"/>
            <a:ext cx="1877534" cy="1021816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22" charset="0"/>
              </a:rPr>
              <a:t>One patient at a time!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22" charset="0"/>
            </a:endParaRPr>
          </a:p>
        </p:txBody>
      </p:sp>
      <p:sp>
        <p:nvSpPr>
          <p:cNvPr id="73" name="Text Box 73"/>
          <p:cNvSpPr txBox="1">
            <a:spLocks noChangeArrowheads="1"/>
          </p:cNvSpPr>
          <p:nvPr/>
        </p:nvSpPr>
        <p:spPr bwMode="auto">
          <a:xfrm rot="17797247">
            <a:off x="5823958" y="3888607"/>
            <a:ext cx="17886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Register in EHR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5" name="Text Box 36"/>
          <p:cNvSpPr txBox="1">
            <a:spLocks noChangeArrowheads="1"/>
          </p:cNvSpPr>
          <p:nvPr/>
        </p:nvSpPr>
        <p:spPr bwMode="auto">
          <a:xfrm>
            <a:off x="7284866" y="5619721"/>
            <a:ext cx="17157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interpretation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6" name="Text Box 36"/>
          <p:cNvSpPr txBox="1">
            <a:spLocks noChangeArrowheads="1"/>
          </p:cNvSpPr>
          <p:nvPr/>
        </p:nvSpPr>
        <p:spPr bwMode="auto">
          <a:xfrm>
            <a:off x="3525339" y="5660858"/>
            <a:ext cx="14077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application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0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Developers’ view on the EHR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939" y="1447800"/>
            <a:ext cx="7998122" cy="4953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4600" y="6504801"/>
            <a:ext cx="65959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http://cmapspublic2.ihmc.us/rid=1GM0728VN-15TD0DN-12W4/ehr10dimensions.png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5410200" y="4191000"/>
            <a:ext cx="3160861" cy="1676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21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6096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838200"/>
            <a:ext cx="8096250" cy="5924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6590863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By </a:t>
            </a:r>
            <a:r>
              <a:rPr lang="en-US" sz="1200" dirty="0" err="1">
                <a:solidFill>
                  <a:schemeClr val="bg1"/>
                </a:solidFill>
              </a:rPr>
              <a:t>ArchonMagnus</a:t>
            </a:r>
            <a:r>
              <a:rPr lang="en-US" sz="1200" dirty="0">
                <a:solidFill>
                  <a:schemeClr val="bg1"/>
                </a:solidFill>
              </a:rPr>
              <a:t> - Own work, CC BY-SA 4.0, https://commons.wikimedia.org/w/index.php?curid=42164616</a:t>
            </a:r>
          </a:p>
        </p:txBody>
      </p:sp>
    </p:spTree>
    <p:extLst>
      <p:ext uri="{BB962C8B-B14F-4D97-AF65-F5344CB8AC3E}">
        <p14:creationId xmlns:p14="http://schemas.microsoft.com/office/powerpoint/2010/main" val="386008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Outcomes from the diagnostic process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718" y="1447800"/>
            <a:ext cx="8218564" cy="4953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85788" y="6474023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http://nap.edu/21794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18" y="2352066"/>
            <a:ext cx="5328482" cy="326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8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Can EHR data be used for such research?</a:t>
            </a:r>
            <a:br>
              <a:rPr lang="en-US" dirty="0" smtClean="0"/>
            </a:br>
            <a:r>
              <a:rPr lang="en-US" sz="2800" dirty="0" smtClean="0"/>
              <a:t>= secondary use of EHR data</a:t>
            </a:r>
          </a:p>
        </p:txBody>
      </p:sp>
    </p:spTree>
    <p:extLst>
      <p:ext uri="{BB962C8B-B14F-4D97-AF65-F5344CB8AC3E}">
        <p14:creationId xmlns:p14="http://schemas.microsoft.com/office/powerpoint/2010/main" val="1377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90692"/>
            <a:ext cx="2286000" cy="207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Can EHR data be used for such research?</a:t>
            </a:r>
            <a:br>
              <a:rPr lang="en-US" dirty="0" smtClean="0"/>
            </a:br>
            <a:r>
              <a:rPr lang="en-US" sz="2800" dirty="0" smtClean="0"/>
              <a:t>= secondary use of EHR data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06850" y="2033230"/>
            <a:ext cx="1077913" cy="1262062"/>
            <a:chOff x="3170" y="2938"/>
            <a:chExt cx="679" cy="795"/>
          </a:xfrm>
        </p:grpSpPr>
        <p:sp>
          <p:nvSpPr>
            <p:cNvPr id="7444" name="Oval 4"/>
            <p:cNvSpPr>
              <a:spLocks noChangeArrowheads="1"/>
            </p:cNvSpPr>
            <p:nvPr/>
          </p:nvSpPr>
          <p:spPr bwMode="auto">
            <a:xfrm flipH="1">
              <a:off x="3170" y="300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5" name="Oval 5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6" name="Oval 6"/>
            <p:cNvSpPr>
              <a:spLocks noChangeArrowheads="1"/>
            </p:cNvSpPr>
            <p:nvPr/>
          </p:nvSpPr>
          <p:spPr bwMode="auto">
            <a:xfrm flipH="1">
              <a:off x="3412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7" name="Oval 7"/>
            <p:cNvSpPr>
              <a:spLocks noChangeArrowheads="1"/>
            </p:cNvSpPr>
            <p:nvPr/>
          </p:nvSpPr>
          <p:spPr bwMode="auto">
            <a:xfrm flipH="1">
              <a:off x="3218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8" name="Oval 8"/>
            <p:cNvSpPr>
              <a:spLocks noChangeArrowheads="1"/>
            </p:cNvSpPr>
            <p:nvPr/>
          </p:nvSpPr>
          <p:spPr bwMode="auto">
            <a:xfrm flipH="1">
              <a:off x="3558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9" name="Oval 9"/>
            <p:cNvSpPr>
              <a:spLocks noChangeArrowheads="1"/>
            </p:cNvSpPr>
            <p:nvPr/>
          </p:nvSpPr>
          <p:spPr bwMode="auto">
            <a:xfrm flipH="1">
              <a:off x="3655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0" name="Oval 10"/>
            <p:cNvSpPr>
              <a:spLocks noChangeArrowheads="1"/>
            </p:cNvSpPr>
            <p:nvPr/>
          </p:nvSpPr>
          <p:spPr bwMode="auto">
            <a:xfrm flipH="1">
              <a:off x="3461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1" name="Oval 11"/>
            <p:cNvSpPr>
              <a:spLocks noChangeArrowheads="1"/>
            </p:cNvSpPr>
            <p:nvPr/>
          </p:nvSpPr>
          <p:spPr bwMode="auto">
            <a:xfrm flipH="1">
              <a:off x="3558" y="305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2" name="Oval 12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3" name="Oval 13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" name="Oval 14"/>
            <p:cNvSpPr>
              <a:spLocks noChangeArrowheads="1"/>
            </p:cNvSpPr>
            <p:nvPr/>
          </p:nvSpPr>
          <p:spPr bwMode="auto">
            <a:xfrm flipH="1">
              <a:off x="3509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" name="Oval 15"/>
            <p:cNvSpPr>
              <a:spLocks noChangeArrowheads="1"/>
            </p:cNvSpPr>
            <p:nvPr/>
          </p:nvSpPr>
          <p:spPr bwMode="auto">
            <a:xfrm flipH="1">
              <a:off x="3315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6" name="Oval 16"/>
            <p:cNvSpPr>
              <a:spLocks noChangeArrowheads="1"/>
            </p:cNvSpPr>
            <p:nvPr/>
          </p:nvSpPr>
          <p:spPr bwMode="auto">
            <a:xfrm flipH="1">
              <a:off x="3655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7" name="Oval 17"/>
            <p:cNvSpPr>
              <a:spLocks noChangeArrowheads="1"/>
            </p:cNvSpPr>
            <p:nvPr/>
          </p:nvSpPr>
          <p:spPr bwMode="auto">
            <a:xfrm flipH="1">
              <a:off x="3655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8" name="Oval 18"/>
            <p:cNvSpPr>
              <a:spLocks noChangeArrowheads="1"/>
            </p:cNvSpPr>
            <p:nvPr/>
          </p:nvSpPr>
          <p:spPr bwMode="auto">
            <a:xfrm flipH="1">
              <a:off x="3266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9" name="Oval 19"/>
            <p:cNvSpPr>
              <a:spLocks noChangeArrowheads="1"/>
            </p:cNvSpPr>
            <p:nvPr/>
          </p:nvSpPr>
          <p:spPr bwMode="auto">
            <a:xfrm flipH="1">
              <a:off x="3655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0" name="Oval 20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1" name="Oval 21"/>
            <p:cNvSpPr>
              <a:spLocks noChangeArrowheads="1"/>
            </p:cNvSpPr>
            <p:nvPr/>
          </p:nvSpPr>
          <p:spPr bwMode="auto">
            <a:xfrm flipH="1">
              <a:off x="3461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2" name="Oval 22"/>
            <p:cNvSpPr>
              <a:spLocks noChangeArrowheads="1"/>
            </p:cNvSpPr>
            <p:nvPr/>
          </p:nvSpPr>
          <p:spPr bwMode="auto">
            <a:xfrm flipH="1">
              <a:off x="3606" y="334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3" name="Oval 23"/>
            <p:cNvSpPr>
              <a:spLocks noChangeArrowheads="1"/>
            </p:cNvSpPr>
            <p:nvPr/>
          </p:nvSpPr>
          <p:spPr bwMode="auto">
            <a:xfrm flipH="1">
              <a:off x="3412" y="349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4" name="Oval 24"/>
            <p:cNvSpPr>
              <a:spLocks noChangeArrowheads="1"/>
            </p:cNvSpPr>
            <p:nvPr/>
          </p:nvSpPr>
          <p:spPr bwMode="auto">
            <a:xfrm flipH="1">
              <a:off x="3752" y="363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" name="Oval 25"/>
            <p:cNvSpPr>
              <a:spLocks noChangeArrowheads="1"/>
            </p:cNvSpPr>
            <p:nvPr/>
          </p:nvSpPr>
          <p:spPr bwMode="auto">
            <a:xfrm flipH="1">
              <a:off x="3752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6" name="Oval 26"/>
            <p:cNvSpPr>
              <a:spLocks noChangeArrowheads="1"/>
            </p:cNvSpPr>
            <p:nvPr/>
          </p:nvSpPr>
          <p:spPr bwMode="auto">
            <a:xfrm flipH="1">
              <a:off x="3655" y="358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7" name="Oval 27"/>
            <p:cNvSpPr>
              <a:spLocks noChangeArrowheads="1"/>
            </p:cNvSpPr>
            <p:nvPr/>
          </p:nvSpPr>
          <p:spPr bwMode="auto">
            <a:xfrm flipH="1">
              <a:off x="3752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8" name="Oval 28"/>
            <p:cNvSpPr>
              <a:spLocks noChangeArrowheads="1"/>
            </p:cNvSpPr>
            <p:nvPr/>
          </p:nvSpPr>
          <p:spPr bwMode="auto">
            <a:xfrm flipH="1">
              <a:off x="3315" y="293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9" name="Oval 29"/>
            <p:cNvSpPr>
              <a:spLocks noChangeArrowheads="1"/>
            </p:cNvSpPr>
            <p:nvPr/>
          </p:nvSpPr>
          <p:spPr bwMode="auto">
            <a:xfrm flipH="1">
              <a:off x="3412" y="303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0" name="Oval 30"/>
            <p:cNvSpPr>
              <a:spLocks noChangeArrowheads="1"/>
            </p:cNvSpPr>
            <p:nvPr/>
          </p:nvSpPr>
          <p:spPr bwMode="auto">
            <a:xfrm flipH="1">
              <a:off x="3557" y="308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1" name="Oval 31"/>
            <p:cNvSpPr>
              <a:spLocks noChangeArrowheads="1"/>
            </p:cNvSpPr>
            <p:nvPr/>
          </p:nvSpPr>
          <p:spPr bwMode="auto">
            <a:xfrm flipH="1">
              <a:off x="3363" y="322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2" name="Oval 32"/>
            <p:cNvSpPr>
              <a:spLocks noChangeArrowheads="1"/>
            </p:cNvSpPr>
            <p:nvPr/>
          </p:nvSpPr>
          <p:spPr bwMode="auto">
            <a:xfrm flipH="1">
              <a:off x="3703" y="337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3" name="Oval 33"/>
            <p:cNvSpPr>
              <a:spLocks noChangeArrowheads="1"/>
            </p:cNvSpPr>
            <p:nvPr/>
          </p:nvSpPr>
          <p:spPr bwMode="auto">
            <a:xfrm flipH="1">
              <a:off x="3703" y="327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4" name="Oval 34"/>
            <p:cNvSpPr>
              <a:spLocks noChangeArrowheads="1"/>
            </p:cNvSpPr>
            <p:nvPr/>
          </p:nvSpPr>
          <p:spPr bwMode="auto">
            <a:xfrm flipH="1">
              <a:off x="3606" y="332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" name="Oval 35"/>
            <p:cNvSpPr>
              <a:spLocks noChangeArrowheads="1"/>
            </p:cNvSpPr>
            <p:nvPr/>
          </p:nvSpPr>
          <p:spPr bwMode="auto">
            <a:xfrm flipH="1">
              <a:off x="3703" y="298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5780" name="Text Box 36"/>
          <p:cNvSpPr txBox="1">
            <a:spLocks noChangeArrowheads="1"/>
          </p:cNvSpPr>
          <p:nvPr/>
        </p:nvSpPr>
        <p:spPr bwMode="auto">
          <a:xfrm>
            <a:off x="685800" y="3355617"/>
            <a:ext cx="1727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observation &amp;</a:t>
            </a:r>
          </a:p>
          <a:p>
            <a:r>
              <a:rPr lang="en-US" sz="2000">
                <a:solidFill>
                  <a:schemeClr val="bg1"/>
                </a:solidFill>
              </a:rPr>
              <a:t>measurement</a:t>
            </a:r>
          </a:p>
        </p:txBody>
      </p:sp>
      <p:grpSp>
        <p:nvGrpSpPr>
          <p:cNvPr id="16" name="Group 281"/>
          <p:cNvGrpSpPr>
            <a:grpSpLocks/>
          </p:cNvGrpSpPr>
          <p:nvPr/>
        </p:nvGrpSpPr>
        <p:grpSpPr bwMode="auto">
          <a:xfrm>
            <a:off x="2913063" y="5370513"/>
            <a:ext cx="3189287" cy="1411287"/>
            <a:chOff x="1835" y="3599"/>
            <a:chExt cx="2309" cy="889"/>
          </a:xfrm>
        </p:grpSpPr>
        <p:sp>
          <p:nvSpPr>
            <p:cNvPr id="7202" name="AutoShape 282"/>
            <p:cNvSpPr>
              <a:spLocks noChangeArrowheads="1"/>
            </p:cNvSpPr>
            <p:nvPr/>
          </p:nvSpPr>
          <p:spPr bwMode="auto">
            <a:xfrm rot="10800000">
              <a:off x="1835" y="3599"/>
              <a:ext cx="2309" cy="311"/>
            </a:xfrm>
            <a:prstGeom prst="rightArrow">
              <a:avLst>
                <a:gd name="adj1" fmla="val 46630"/>
                <a:gd name="adj2" fmla="val 68951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283"/>
            <p:cNvSpPr txBox="1">
              <a:spLocks noChangeArrowheads="1"/>
            </p:cNvSpPr>
            <p:nvPr/>
          </p:nvSpPr>
          <p:spPr bwMode="auto">
            <a:xfrm>
              <a:off x="2323" y="3848"/>
              <a:ext cx="1601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Diagnostic criteria</a:t>
              </a:r>
            </a:p>
            <a:p>
              <a:r>
                <a:rPr lang="en-US" sz="2000" dirty="0" smtClean="0">
                  <a:solidFill>
                    <a:schemeClr val="bg1"/>
                  </a:solidFill>
                </a:rPr>
                <a:t>Best treatment</a:t>
              </a:r>
            </a:p>
            <a:p>
              <a:r>
                <a:rPr lang="en-US" sz="2000" dirty="0" smtClean="0">
                  <a:solidFill>
                    <a:schemeClr val="bg1"/>
                  </a:solidFill>
                </a:rPr>
                <a:t>Cost effectiveness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56034" name="AutoShape 290"/>
          <p:cNvSpPr>
            <a:spLocks noChangeArrowheads="1"/>
          </p:cNvSpPr>
          <p:nvPr/>
        </p:nvSpPr>
        <p:spPr bwMode="auto">
          <a:xfrm rot="-2434525">
            <a:off x="1944688" y="3804880"/>
            <a:ext cx="1322387" cy="606425"/>
          </a:xfrm>
          <a:prstGeom prst="rightArrow">
            <a:avLst>
              <a:gd name="adj1" fmla="val 50000"/>
              <a:gd name="adj2" fmla="val 54516"/>
            </a:avLst>
          </a:prstGeom>
          <a:gradFill rotWithShape="1">
            <a:gsLst>
              <a:gs pos="0">
                <a:schemeClr val="accent1"/>
              </a:gs>
              <a:gs pos="100000">
                <a:srgbClr val="FF99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291"/>
          <p:cNvGrpSpPr>
            <a:grpSpLocks/>
          </p:cNvGrpSpPr>
          <p:nvPr/>
        </p:nvGrpSpPr>
        <p:grpSpPr bwMode="auto">
          <a:xfrm rot="-7712767">
            <a:off x="1909763" y="3161942"/>
            <a:ext cx="2590800" cy="914400"/>
            <a:chOff x="2688" y="2640"/>
            <a:chExt cx="1632" cy="576"/>
          </a:xfrm>
        </p:grpSpPr>
        <p:sp>
          <p:nvSpPr>
            <p:cNvPr id="7187" name="AutoShape 292"/>
            <p:cNvSpPr>
              <a:spLocks noChangeArrowheads="1"/>
            </p:cNvSpPr>
            <p:nvPr/>
          </p:nvSpPr>
          <p:spPr bwMode="auto">
            <a:xfrm>
              <a:off x="2688" y="2640"/>
              <a:ext cx="1632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Line 293"/>
            <p:cNvSpPr>
              <a:spLocks noChangeShapeType="1"/>
            </p:cNvSpPr>
            <p:nvPr/>
          </p:nvSpPr>
          <p:spPr bwMode="auto">
            <a:xfrm>
              <a:off x="2880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9" name="Line 294"/>
            <p:cNvSpPr>
              <a:spLocks noChangeShapeType="1"/>
            </p:cNvSpPr>
            <p:nvPr/>
          </p:nvSpPr>
          <p:spPr bwMode="auto">
            <a:xfrm>
              <a:off x="3120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0" name="Line 295"/>
            <p:cNvSpPr>
              <a:spLocks noChangeShapeType="1"/>
            </p:cNvSpPr>
            <p:nvPr/>
          </p:nvSpPr>
          <p:spPr bwMode="auto">
            <a:xfrm>
              <a:off x="3312" y="2640"/>
              <a:ext cx="4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1" name="Line 296"/>
            <p:cNvSpPr>
              <a:spLocks noChangeShapeType="1"/>
            </p:cNvSpPr>
            <p:nvPr/>
          </p:nvSpPr>
          <p:spPr bwMode="auto">
            <a:xfrm>
              <a:off x="3456" y="2640"/>
              <a:ext cx="0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2" name="Line 297"/>
            <p:cNvSpPr>
              <a:spLocks noChangeShapeType="1"/>
            </p:cNvSpPr>
            <p:nvPr/>
          </p:nvSpPr>
          <p:spPr bwMode="auto">
            <a:xfrm flipV="1">
              <a:off x="3552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3" name="Line 298"/>
            <p:cNvSpPr>
              <a:spLocks noChangeShapeType="1"/>
            </p:cNvSpPr>
            <p:nvPr/>
          </p:nvSpPr>
          <p:spPr bwMode="auto">
            <a:xfrm flipV="1">
              <a:off x="3648" y="2640"/>
              <a:ext cx="192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4" name="Line 299"/>
            <p:cNvSpPr>
              <a:spLocks noChangeShapeType="1"/>
            </p:cNvSpPr>
            <p:nvPr/>
          </p:nvSpPr>
          <p:spPr bwMode="auto">
            <a:xfrm flipV="1">
              <a:off x="3792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5" name="Line 300"/>
            <p:cNvSpPr>
              <a:spLocks noChangeShapeType="1"/>
            </p:cNvSpPr>
            <p:nvPr/>
          </p:nvSpPr>
          <p:spPr bwMode="auto">
            <a:xfrm>
              <a:off x="2790" y="2784"/>
              <a:ext cx="143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6" name="Line 301"/>
            <p:cNvSpPr>
              <a:spLocks noChangeShapeType="1"/>
            </p:cNvSpPr>
            <p:nvPr/>
          </p:nvSpPr>
          <p:spPr bwMode="auto">
            <a:xfrm>
              <a:off x="2892" y="2928"/>
              <a:ext cx="123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7" name="Line 302"/>
            <p:cNvSpPr>
              <a:spLocks noChangeShapeType="1"/>
            </p:cNvSpPr>
            <p:nvPr/>
          </p:nvSpPr>
          <p:spPr bwMode="auto">
            <a:xfrm>
              <a:off x="2992" y="3072"/>
              <a:ext cx="102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47" name="AutoShape 303"/>
          <p:cNvSpPr>
            <a:spLocks noChangeArrowheads="1"/>
          </p:cNvSpPr>
          <p:nvPr/>
        </p:nvSpPr>
        <p:spPr bwMode="auto">
          <a:xfrm rot="-2435325">
            <a:off x="3243263" y="2906355"/>
            <a:ext cx="844550" cy="536575"/>
          </a:xfrm>
          <a:prstGeom prst="rightArrow">
            <a:avLst>
              <a:gd name="adj1" fmla="val 54574"/>
              <a:gd name="adj2" fmla="val 41222"/>
            </a:avLst>
          </a:prstGeom>
          <a:gradFill rotWithShape="1">
            <a:gsLst>
              <a:gs pos="0">
                <a:srgbClr val="FF9933"/>
              </a:gs>
              <a:gs pos="100000">
                <a:srgbClr val="764718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67270" name="Picture 6" descr="https://encrypted-tbn2.gstatic.com/images?q=tbn:ANd9GcSwYfX8SEA3m6vxdXlNEYNqO5UzXALAEpn_xxrIa4m1aiNynrRmk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5276492"/>
            <a:ext cx="1752599" cy="1369107"/>
          </a:xfrm>
          <a:prstGeom prst="rect">
            <a:avLst/>
          </a:prstGeom>
          <a:noFill/>
        </p:spPr>
      </p:pic>
      <p:grpSp>
        <p:nvGrpSpPr>
          <p:cNvPr id="20" name="Group 304"/>
          <p:cNvGrpSpPr>
            <a:grpSpLocks/>
          </p:cNvGrpSpPr>
          <p:nvPr/>
        </p:nvGrpSpPr>
        <p:grpSpPr bwMode="auto">
          <a:xfrm>
            <a:off x="606425" y="4670067"/>
            <a:ext cx="1836738" cy="1127125"/>
            <a:chOff x="382" y="2978"/>
            <a:chExt cx="1157" cy="710"/>
          </a:xfrm>
        </p:grpSpPr>
        <p:sp>
          <p:nvSpPr>
            <p:cNvPr id="7185" name="AutoShape 305"/>
            <p:cNvSpPr>
              <a:spLocks noChangeArrowheads="1"/>
            </p:cNvSpPr>
            <p:nvPr/>
          </p:nvSpPr>
          <p:spPr bwMode="auto">
            <a:xfrm rot="4039054">
              <a:off x="1027" y="3176"/>
              <a:ext cx="710" cy="314"/>
            </a:xfrm>
            <a:prstGeom prst="leftRightArrow">
              <a:avLst>
                <a:gd name="adj1" fmla="val 50000"/>
                <a:gd name="adj2" fmla="val 45223"/>
              </a:avLst>
            </a:prstGeom>
            <a:solidFill>
              <a:srgbClr val="000000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AutoShape 306"/>
            <p:cNvSpPr>
              <a:spLocks noChangeArrowheads="1"/>
            </p:cNvSpPr>
            <p:nvPr/>
          </p:nvSpPr>
          <p:spPr bwMode="auto">
            <a:xfrm>
              <a:off x="382" y="3186"/>
              <a:ext cx="732" cy="479"/>
            </a:xfrm>
            <a:prstGeom prst="roundRect">
              <a:avLst>
                <a:gd name="adj" fmla="val 16667"/>
              </a:avLst>
            </a:prstGeom>
            <a:solidFill>
              <a:srgbClr val="000000">
                <a:alpha val="76862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l-GR">
                  <a:solidFill>
                    <a:schemeClr val="bg1"/>
                  </a:solidFill>
                  <a:cs typeface="Times New Roman" pitchFamily="18" charset="0"/>
                </a:rPr>
                <a:t>Δ</a:t>
              </a:r>
              <a:r>
                <a:rPr lang="nl-BE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sz="1800">
                  <a:solidFill>
                    <a:schemeClr val="bg1"/>
                  </a:solidFill>
                </a:rPr>
                <a:t>= outcome</a:t>
              </a:r>
            </a:p>
          </p:txBody>
        </p:sp>
      </p:grpSp>
      <p:grpSp>
        <p:nvGrpSpPr>
          <p:cNvPr id="312" name="Group 311"/>
          <p:cNvGrpSpPr/>
          <p:nvPr/>
        </p:nvGrpSpPr>
        <p:grpSpPr>
          <a:xfrm>
            <a:off x="4839152" y="1858605"/>
            <a:ext cx="4114348" cy="1552511"/>
            <a:chOff x="4839152" y="1916113"/>
            <a:chExt cx="4114348" cy="1552511"/>
          </a:xfrm>
        </p:grpSpPr>
        <p:sp>
          <p:nvSpPr>
            <p:cNvPr id="7410" name="AutoShape 72"/>
            <p:cNvSpPr>
              <a:spLocks noChangeArrowheads="1"/>
            </p:cNvSpPr>
            <p:nvPr/>
          </p:nvSpPr>
          <p:spPr bwMode="auto">
            <a:xfrm>
              <a:off x="5414963" y="2595563"/>
              <a:ext cx="998538" cy="493713"/>
            </a:xfrm>
            <a:prstGeom prst="rightArrow">
              <a:avLst>
                <a:gd name="adj1" fmla="val 50000"/>
                <a:gd name="adj2" fmla="val 50563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33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1" name="Text Box 73"/>
            <p:cNvSpPr txBox="1">
              <a:spLocks noChangeArrowheads="1"/>
            </p:cNvSpPr>
            <p:nvPr/>
          </p:nvSpPr>
          <p:spPr bwMode="auto">
            <a:xfrm>
              <a:off x="4839152" y="1916113"/>
              <a:ext cx="178866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Register in EHR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267268" name="Picture 4" descr="https://encrypted-tbn0.gstatic.com/images?q=tbn:ANd9GcQ519d192LEpR6-ADeRK6iQdyVNygAnbZZX5sFynammQr-mRtP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05600" y="2209800"/>
              <a:ext cx="2247900" cy="1258824"/>
            </a:xfrm>
            <a:prstGeom prst="rect">
              <a:avLst/>
            </a:prstGeom>
            <a:noFill/>
          </p:spPr>
        </p:pic>
      </p:grpSp>
      <p:grpSp>
        <p:nvGrpSpPr>
          <p:cNvPr id="313" name="Group 312"/>
          <p:cNvGrpSpPr/>
          <p:nvPr/>
        </p:nvGrpSpPr>
        <p:grpSpPr>
          <a:xfrm>
            <a:off x="6400800" y="3539768"/>
            <a:ext cx="2466975" cy="2517775"/>
            <a:chOff x="6400800" y="3597276"/>
            <a:chExt cx="2466975" cy="2517775"/>
          </a:xfrm>
        </p:grpSpPr>
        <p:pic>
          <p:nvPicPr>
            <p:cNvPr id="267266" name="Picture 2" descr="https://encrypted-tbn3.gstatic.com/images?q=tbn:ANd9GcQYl3brsrSchFGP60n8OSuMlSlsaWwn0vPNAj4eRXEIK9A-7CU9Dw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00800" y="4267200"/>
              <a:ext cx="2466975" cy="1847851"/>
            </a:xfrm>
            <a:prstGeom prst="rect">
              <a:avLst/>
            </a:prstGeom>
            <a:noFill/>
          </p:spPr>
        </p:pic>
        <p:sp>
          <p:nvSpPr>
            <p:cNvPr id="310" name="AutoShape 72"/>
            <p:cNvSpPr>
              <a:spLocks noChangeArrowheads="1"/>
            </p:cNvSpPr>
            <p:nvPr/>
          </p:nvSpPr>
          <p:spPr bwMode="auto">
            <a:xfrm rot="5400000">
              <a:off x="7517607" y="3647281"/>
              <a:ext cx="593724" cy="493713"/>
            </a:xfrm>
            <a:prstGeom prst="rightArrow">
              <a:avLst>
                <a:gd name="adj1" fmla="val 50000"/>
                <a:gd name="adj2" fmla="val 50563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33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5045878" y="3420485"/>
            <a:ext cx="37194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research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7" name="Rounded Rectangle 66"/>
          <p:cNvSpPr/>
          <p:nvPr/>
        </p:nvSpPr>
        <p:spPr bwMode="auto">
          <a:xfrm>
            <a:off x="4150090" y="3756716"/>
            <a:ext cx="1877534" cy="1021816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22" charset="0"/>
              </a:rPr>
              <a:t>Focus on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Times" pitchFamily="122" charset="0"/>
              </a:rPr>
              <a:t>p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22" charset="0"/>
              </a:rPr>
              <a:t>opulation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2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533400"/>
          </a:xfrm>
        </p:spPr>
        <p:txBody>
          <a:bodyPr/>
          <a:lstStyle/>
          <a:p>
            <a:r>
              <a:rPr lang="en-US" sz="2800" dirty="0"/>
              <a:t>Caveats </a:t>
            </a:r>
            <a:r>
              <a:rPr lang="en-US" sz="2800" dirty="0" smtClean="0"/>
              <a:t>for secondary use of EHR data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8305800" cy="5410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62600" y="5715000"/>
            <a:ext cx="3200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latin typeface="Georgia" panose="02040502050405020303" pitchFamily="18" charset="0"/>
              </a:rPr>
              <a:t>Hersh</a:t>
            </a:r>
            <a:r>
              <a:rPr lang="en-US" sz="1200" dirty="0">
                <a:latin typeface="Georgia" panose="02040502050405020303" pitchFamily="18" charset="0"/>
              </a:rPr>
              <a:t>, WR, Weiner, MG, et al. (2013). Caveats for the use of operational electronic health record data in comparative effectiveness research. </a:t>
            </a:r>
            <a:r>
              <a:rPr lang="en-US" sz="1200" i="1" dirty="0">
                <a:latin typeface="Georgia" panose="02040502050405020303" pitchFamily="18" charset="0"/>
              </a:rPr>
              <a:t>Medical Care</a:t>
            </a:r>
            <a:r>
              <a:rPr lang="en-US" sz="1200" dirty="0">
                <a:latin typeface="Georgia" panose="02040502050405020303" pitchFamily="18" charset="0"/>
              </a:rPr>
              <a:t>. 51(</a:t>
            </a:r>
            <a:r>
              <a:rPr lang="en-US" sz="1200" dirty="0" err="1">
                <a:latin typeface="Georgia" panose="02040502050405020303" pitchFamily="18" charset="0"/>
              </a:rPr>
              <a:t>Suppl</a:t>
            </a:r>
            <a:r>
              <a:rPr lang="en-US" sz="1200" dirty="0">
                <a:latin typeface="Georgia" panose="02040502050405020303" pitchFamily="18" charset="0"/>
              </a:rPr>
              <a:t> 3): S30-S37.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477520" y="1676400"/>
            <a:ext cx="3124200" cy="3657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740168" y="1828800"/>
            <a:ext cx="2946631" cy="3657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00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Students’ need addressed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667000"/>
            <a:ext cx="8686800" cy="3962400"/>
          </a:xfrm>
        </p:spPr>
        <p:txBody>
          <a:bodyPr/>
          <a:lstStyle/>
          <a:p>
            <a:pPr marL="0" indent="0" algn="ctr"/>
            <a:r>
              <a:rPr lang="en-US" sz="3200" dirty="0"/>
              <a:t>Use of electronic healthcare records (EHRs</a:t>
            </a:r>
            <a:r>
              <a:rPr lang="en-US" sz="3200" dirty="0" smtClean="0"/>
              <a:t>)</a:t>
            </a:r>
          </a:p>
          <a:p>
            <a:pPr marL="0" indent="0" algn="ctr"/>
            <a:r>
              <a:rPr lang="en-US" sz="3200" dirty="0" smtClean="0"/>
              <a:t>with </a:t>
            </a:r>
            <a:r>
              <a:rPr lang="en-US" sz="3200" dirty="0"/>
              <a:t>not only billing in mind, </a:t>
            </a:r>
            <a:endParaRPr lang="en-US" sz="3200" dirty="0" smtClean="0"/>
          </a:p>
          <a:p>
            <a:pPr marL="0" indent="0" algn="ctr"/>
            <a:r>
              <a:rPr lang="en-US" sz="3200" dirty="0" smtClean="0"/>
              <a:t>but </a:t>
            </a:r>
            <a:r>
              <a:rPr lang="en-US" sz="3200" dirty="0"/>
              <a:t>also </a:t>
            </a:r>
            <a:endParaRPr lang="en-US" sz="3200" dirty="0" smtClean="0"/>
          </a:p>
          <a:p>
            <a:pPr marL="0" indent="0" algn="ctr"/>
            <a:r>
              <a:rPr lang="en-US" sz="3200" dirty="0" smtClean="0"/>
              <a:t>optimal </a:t>
            </a:r>
            <a:r>
              <a:rPr lang="en-US" sz="3200" dirty="0"/>
              <a:t>individual patient care </a:t>
            </a:r>
            <a:r>
              <a:rPr lang="en-US" sz="3200" dirty="0" smtClean="0"/>
              <a:t>and</a:t>
            </a:r>
          </a:p>
          <a:p>
            <a:pPr marL="0" indent="0" algn="ctr"/>
            <a:r>
              <a:rPr lang="en-US" sz="3200" dirty="0" smtClean="0"/>
              <a:t>secondary </a:t>
            </a:r>
            <a:r>
              <a:rPr lang="en-US" sz="3200" dirty="0"/>
              <a:t>use of data for research</a:t>
            </a:r>
          </a:p>
        </p:txBody>
      </p:sp>
    </p:spTree>
    <p:extLst>
      <p:ext uri="{BB962C8B-B14F-4D97-AF65-F5344CB8AC3E}">
        <p14:creationId xmlns:p14="http://schemas.microsoft.com/office/powerpoint/2010/main" val="332371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533400"/>
          </a:xfrm>
        </p:spPr>
        <p:txBody>
          <a:bodyPr/>
          <a:lstStyle/>
          <a:p>
            <a:r>
              <a:rPr lang="en-US" sz="2800" dirty="0"/>
              <a:t>Caveats </a:t>
            </a:r>
            <a:r>
              <a:rPr lang="en-US" sz="2800" dirty="0" smtClean="0"/>
              <a:t>for secondary use of EHR data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8305800" cy="5410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62600" y="5715000"/>
            <a:ext cx="3200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latin typeface="Georgia" panose="02040502050405020303" pitchFamily="18" charset="0"/>
              </a:rPr>
              <a:t>Hersh</a:t>
            </a:r>
            <a:r>
              <a:rPr lang="en-US" sz="1200" dirty="0">
                <a:latin typeface="Georgia" panose="02040502050405020303" pitchFamily="18" charset="0"/>
              </a:rPr>
              <a:t>, WR, Weiner, MG, et al. (2013). Caveats for the use of operational electronic health record data in comparative effectiveness research. </a:t>
            </a:r>
            <a:r>
              <a:rPr lang="en-US" sz="1200" i="1" dirty="0">
                <a:latin typeface="Georgia" panose="02040502050405020303" pitchFamily="18" charset="0"/>
              </a:rPr>
              <a:t>Medical Care</a:t>
            </a:r>
            <a:r>
              <a:rPr lang="en-US" sz="1200" dirty="0">
                <a:latin typeface="Georgia" panose="02040502050405020303" pitchFamily="18" charset="0"/>
              </a:rPr>
              <a:t>. 51(</a:t>
            </a:r>
            <a:r>
              <a:rPr lang="en-US" sz="1200" dirty="0" err="1">
                <a:latin typeface="Georgia" panose="02040502050405020303" pitchFamily="18" charset="0"/>
              </a:rPr>
              <a:t>Suppl</a:t>
            </a:r>
            <a:r>
              <a:rPr lang="en-US" sz="1200" dirty="0">
                <a:latin typeface="Georgia" panose="02040502050405020303" pitchFamily="18" charset="0"/>
              </a:rPr>
              <a:t> 3): S30-S37.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4185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Idiosyncrasies of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8392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 diagnostic process: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Diagnosis may be recorded when there is only </a:t>
            </a:r>
            <a:r>
              <a:rPr lang="en-US" sz="2000" dirty="0" smtClean="0"/>
              <a:t>a suspicion </a:t>
            </a:r>
            <a:r>
              <a:rPr lang="en-US" sz="2000" dirty="0"/>
              <a:t>of </a:t>
            </a:r>
            <a:r>
              <a:rPr lang="en-US" sz="2000" dirty="0" smtClean="0"/>
              <a:t>disease;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Some </a:t>
            </a:r>
            <a:r>
              <a:rPr lang="en-US" sz="2000" dirty="0"/>
              <a:t>overlapping clinical conditions are difficult </a:t>
            </a:r>
            <a:r>
              <a:rPr lang="en-US" sz="2000" dirty="0" smtClean="0"/>
              <a:t>to distinguish reliably;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Patients </a:t>
            </a:r>
            <a:r>
              <a:rPr lang="en-US" sz="2000" dirty="0"/>
              <a:t>may only partially fit diagnostic </a:t>
            </a:r>
            <a:r>
              <a:rPr lang="en-US" sz="2000" dirty="0" smtClean="0"/>
              <a:t>criteria;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Patients </a:t>
            </a:r>
            <a:r>
              <a:rPr lang="en-US" sz="2000" dirty="0"/>
              <a:t>in whom diagnostic testing is done </a:t>
            </a:r>
            <a:r>
              <a:rPr lang="en-US" sz="2000" dirty="0" smtClean="0"/>
              <a:t>are </a:t>
            </a:r>
            <a:r>
              <a:rPr lang="en-US" sz="2000" dirty="0"/>
              <a:t>still more likely to have </a:t>
            </a:r>
            <a:r>
              <a:rPr lang="en-US" sz="2000" dirty="0" smtClean="0"/>
              <a:t>disease even if the result of the test is negative.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Reporting a diagnosis: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Repeated diagnosis codes over time may </a:t>
            </a:r>
            <a:r>
              <a:rPr lang="en-US" sz="2000" dirty="0" smtClean="0"/>
              <a:t>represent a </a:t>
            </a:r>
            <a:r>
              <a:rPr lang="en-US" sz="2000" dirty="0"/>
              <a:t>new event or a follow-up to an earlier </a:t>
            </a:r>
            <a:r>
              <a:rPr lang="en-US" sz="2000" dirty="0" smtClean="0"/>
              <a:t>event;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First </a:t>
            </a:r>
            <a:r>
              <a:rPr lang="en-US" sz="2000" dirty="0"/>
              <a:t>diagnosis in a database is not necessarily </a:t>
            </a:r>
            <a:r>
              <a:rPr lang="en-US" sz="2000" dirty="0" smtClean="0"/>
              <a:t>an incident </a:t>
            </a:r>
            <a:r>
              <a:rPr lang="en-US" sz="2000" dirty="0"/>
              <a:t>case of </a:t>
            </a:r>
            <a:r>
              <a:rPr lang="en-US" sz="2000" dirty="0" smtClean="0"/>
              <a:t>disease.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1600200" y="6135469"/>
            <a:ext cx="746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  <a:latin typeface="Georgia" panose="02040502050405020303" pitchFamily="18" charset="0"/>
              </a:rPr>
              <a:t>Hersh</a:t>
            </a:r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, WR, Weiner, MG, et al. (2013). </a:t>
            </a:r>
            <a:endParaRPr lang="en-US" sz="12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r"/>
            <a:r>
              <a:rPr lang="en-US" sz="1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Caveats </a:t>
            </a:r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for the use of operational electronic health record data in comparative effectiveness research. </a:t>
            </a:r>
            <a:r>
              <a:rPr lang="en-US" sz="1200" i="1" dirty="0">
                <a:solidFill>
                  <a:schemeClr val="bg1"/>
                </a:solidFill>
                <a:latin typeface="Georgia" panose="02040502050405020303" pitchFamily="18" charset="0"/>
              </a:rPr>
              <a:t>Medical Care</a:t>
            </a:r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. 51(</a:t>
            </a:r>
            <a:r>
              <a:rPr lang="en-US" sz="1200" dirty="0" err="1">
                <a:solidFill>
                  <a:schemeClr val="bg1"/>
                </a:solidFill>
                <a:latin typeface="Georgia" panose="02040502050405020303" pitchFamily="18" charset="0"/>
              </a:rPr>
              <a:t>Suppl</a:t>
            </a:r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 3): S30-S37.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33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Idiosyncrasies in problem entry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3810000" cy="3657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00"/>
                </a:solidFill>
              </a:rPr>
              <a:t>e1ph1: Diabetes mellitus type II (NIDDM)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00"/>
                </a:solidFill>
              </a:rPr>
              <a:t>e1ph2: Diabetes Mellitus With </a:t>
            </a:r>
            <a:r>
              <a:rPr lang="en-US" sz="1400" dirty="0" smtClean="0">
                <a:solidFill>
                  <a:srgbClr val="FFFF00"/>
                </a:solidFill>
              </a:rPr>
              <a:t>	Complication</a:t>
            </a:r>
            <a:endParaRPr lang="en-US" sz="1400" dirty="0">
              <a:solidFill>
                <a:srgbClr val="FFFF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00"/>
                </a:solidFill>
              </a:rPr>
              <a:t>e1ph3: Diabetes mellitus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00"/>
                </a:solidFill>
              </a:rPr>
              <a:t>e1ph4: DM (diabetes mellitus), type 1, </a:t>
            </a:r>
            <a:r>
              <a:rPr lang="en-US" sz="1400" dirty="0" smtClean="0">
                <a:solidFill>
                  <a:srgbClr val="FFFF00"/>
                </a:solidFill>
              </a:rPr>
              <a:t>	uncontrolled</a:t>
            </a:r>
            <a:endParaRPr lang="en-US" sz="1400" dirty="0">
              <a:solidFill>
                <a:srgbClr val="FFFF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00"/>
                </a:solidFill>
              </a:rPr>
              <a:t>e1ph5: Diabetes mellitus with </a:t>
            </a:r>
            <a:r>
              <a:rPr lang="en-US" sz="1400" dirty="0" smtClean="0">
                <a:solidFill>
                  <a:srgbClr val="FFFF00"/>
                </a:solidFill>
              </a:rPr>
              <a:t>	complication</a:t>
            </a:r>
            <a:endParaRPr lang="en-US" sz="1400" dirty="0">
              <a:solidFill>
                <a:srgbClr val="FFFF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5050"/>
                </a:solidFill>
              </a:rPr>
              <a:t>e2ph1: Type 1 Diabetes Mellitus - </a:t>
            </a:r>
            <a:r>
              <a:rPr lang="en-US" sz="1400" dirty="0" smtClean="0">
                <a:solidFill>
                  <a:srgbClr val="FF5050"/>
                </a:solidFill>
              </a:rPr>
              <a:t>	Uncontrolled</a:t>
            </a:r>
            <a:endParaRPr lang="en-US" sz="1400" dirty="0">
              <a:solidFill>
                <a:srgbClr val="FF505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5050"/>
                </a:solidFill>
              </a:rPr>
              <a:t>e2ph2: Type II diabetes mellitus with </a:t>
            </a:r>
            <a:r>
              <a:rPr lang="en-US" sz="1400" dirty="0" smtClean="0">
                <a:solidFill>
                  <a:srgbClr val="FF5050"/>
                </a:solidFill>
              </a:rPr>
              <a:t>	ketoacidosis</a:t>
            </a:r>
            <a:endParaRPr lang="en-US" sz="1400" dirty="0">
              <a:solidFill>
                <a:srgbClr val="FF505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5050"/>
                </a:solidFill>
              </a:rPr>
              <a:t>e2ph3: Type 2 Diabetes Mellitus - </a:t>
            </a:r>
            <a:r>
              <a:rPr lang="en-US" sz="1400" dirty="0" smtClean="0">
                <a:solidFill>
                  <a:srgbClr val="FF5050"/>
                </a:solidFill>
              </a:rPr>
              <a:t>	Uncomplicated</a:t>
            </a:r>
            <a:r>
              <a:rPr lang="en-US" sz="1400" dirty="0">
                <a:solidFill>
                  <a:srgbClr val="FF5050"/>
                </a:solidFill>
              </a:rPr>
              <a:t>, Uncontrolled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5050"/>
                </a:solidFill>
              </a:rPr>
              <a:t>e2ph4: Acanthosis </a:t>
            </a:r>
            <a:r>
              <a:rPr lang="en-US" sz="1400" dirty="0" err="1" smtClean="0">
                <a:solidFill>
                  <a:srgbClr val="FF5050"/>
                </a:solidFill>
              </a:rPr>
              <a:t>nigricans</a:t>
            </a:r>
            <a:endParaRPr lang="en-US" sz="1400" dirty="0">
              <a:solidFill>
                <a:srgbClr val="FF505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5276565"/>
            <a:ext cx="6477000" cy="333432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400" kern="0" dirty="0" smtClean="0">
                <a:solidFill>
                  <a:srgbClr val="19FF81"/>
                </a:solidFill>
              </a:rPr>
              <a:t>e3ph1: Closed Fracture Of The Shaft Of The </a:t>
            </a:r>
            <a:r>
              <a:rPr lang="en-US" sz="1400" kern="0" dirty="0" err="1" smtClean="0">
                <a:solidFill>
                  <a:srgbClr val="19FF81"/>
                </a:solidFill>
              </a:rPr>
              <a:t>Humerus</a:t>
            </a:r>
            <a:endParaRPr lang="en-US" sz="1400" kern="0" dirty="0" smtClean="0">
              <a:solidFill>
                <a:srgbClr val="19FF8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kern="0" dirty="0" smtClean="0">
                <a:solidFill>
                  <a:srgbClr val="19FF81"/>
                </a:solidFill>
              </a:rPr>
              <a:t>e3ph2: Closed Fracture Of Neck Of Femur - </a:t>
            </a:r>
            <a:r>
              <a:rPr lang="en-US" sz="1400" kern="0" dirty="0" err="1" smtClean="0">
                <a:solidFill>
                  <a:srgbClr val="19FF81"/>
                </a:solidFill>
              </a:rPr>
              <a:t>Transcervical</a:t>
            </a:r>
            <a:endParaRPr lang="en-US" sz="1400" kern="0" dirty="0" smtClean="0">
              <a:solidFill>
                <a:srgbClr val="19FF8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kern="0" dirty="0" smtClean="0">
                <a:solidFill>
                  <a:srgbClr val="19FF81"/>
                </a:solidFill>
              </a:rPr>
              <a:t>e3ph3: Closed Fracture Of The </a:t>
            </a:r>
            <a:r>
              <a:rPr lang="en-US" sz="1400" kern="0" dirty="0" err="1" smtClean="0">
                <a:solidFill>
                  <a:srgbClr val="19FF81"/>
                </a:solidFill>
              </a:rPr>
              <a:t>Humerus</a:t>
            </a:r>
            <a:endParaRPr lang="en-US" sz="1400" kern="0" dirty="0" smtClean="0">
              <a:solidFill>
                <a:srgbClr val="19FF8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kern="0" dirty="0" smtClean="0">
                <a:solidFill>
                  <a:srgbClr val="00B0F0"/>
                </a:solidFill>
              </a:rPr>
              <a:t>e4ph1: Open Treatment Of Humeral Shaft Fracture w Plate/Screws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kern="0" dirty="0" smtClean="0">
                <a:solidFill>
                  <a:srgbClr val="00B0F0"/>
                </a:solidFill>
              </a:rPr>
              <a:t>e4ph3: Fracture of left </a:t>
            </a:r>
            <a:r>
              <a:rPr lang="en-US" sz="1400" kern="0" dirty="0" err="1" smtClean="0">
                <a:solidFill>
                  <a:srgbClr val="00B0F0"/>
                </a:solidFill>
              </a:rPr>
              <a:t>humerus</a:t>
            </a:r>
            <a:endParaRPr lang="en-US" sz="1400" kern="0" dirty="0">
              <a:solidFill>
                <a:srgbClr val="00B0F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038600" y="1676400"/>
            <a:ext cx="4876800" cy="3447765"/>
            <a:chOff x="4038600" y="1676400"/>
            <a:chExt cx="4876800" cy="34477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8600" y="1676400"/>
              <a:ext cx="4876800" cy="3447765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 bwMode="auto">
            <a:xfrm>
              <a:off x="4114800" y="1752600"/>
              <a:ext cx="3200400" cy="1828800"/>
            </a:xfrm>
            <a:prstGeom prst="roundRect">
              <a:avLst>
                <a:gd name="adj" fmla="val 991"/>
              </a:avLst>
            </a:prstGeom>
            <a:solidFill>
              <a:srgbClr val="FFFF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4127157" y="3626979"/>
              <a:ext cx="1676400" cy="1402221"/>
            </a:xfrm>
            <a:prstGeom prst="roundRect">
              <a:avLst>
                <a:gd name="adj" fmla="val 4256"/>
              </a:avLst>
            </a:prstGeom>
            <a:solidFill>
              <a:srgbClr val="FF00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5867400" y="3653481"/>
              <a:ext cx="1447800" cy="1371600"/>
            </a:xfrm>
            <a:prstGeom prst="roundRect">
              <a:avLst>
                <a:gd name="adj" fmla="val 5137"/>
              </a:avLst>
            </a:prstGeom>
            <a:solidFill>
              <a:srgbClr val="19FF81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7391400" y="3653481"/>
              <a:ext cx="1447800" cy="1371600"/>
            </a:xfrm>
            <a:prstGeom prst="roundRect">
              <a:avLst>
                <a:gd name="adj" fmla="val 5137"/>
              </a:avLst>
            </a:prstGeom>
            <a:solidFill>
              <a:srgbClr val="00B0F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400800" y="5470524"/>
            <a:ext cx="26574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Bona J, Ceusters W. Replacing EHR structured data with explicit representations. International Conference on Biomedical Ontologies, ICBO 2015, Early career track, Lisbon, Portugal, July 27-30, 2015;85-86</a:t>
            </a:r>
          </a:p>
        </p:txBody>
      </p:sp>
    </p:spTree>
    <p:extLst>
      <p:ext uri="{BB962C8B-B14F-4D97-AF65-F5344CB8AC3E}">
        <p14:creationId xmlns:p14="http://schemas.microsoft.com/office/powerpoint/2010/main" val="94432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 bwMode="auto">
          <a:xfrm>
            <a:off x="5029200" y="1981200"/>
            <a:ext cx="4114800" cy="41910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1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90692"/>
            <a:ext cx="2286000" cy="207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dirty="0"/>
              <a:t>Major problem </a:t>
            </a:r>
            <a:r>
              <a:rPr lang="en-US" dirty="0" smtClean="0"/>
              <a:t>for secondary use</a:t>
            </a:r>
            <a:br>
              <a:rPr lang="en-US" dirty="0" smtClean="0"/>
            </a:br>
            <a:endParaRPr lang="en-US" sz="2800" dirty="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06850" y="2033230"/>
            <a:ext cx="1077913" cy="1262062"/>
            <a:chOff x="3170" y="2938"/>
            <a:chExt cx="679" cy="795"/>
          </a:xfrm>
        </p:grpSpPr>
        <p:sp>
          <p:nvSpPr>
            <p:cNvPr id="7444" name="Oval 4"/>
            <p:cNvSpPr>
              <a:spLocks noChangeArrowheads="1"/>
            </p:cNvSpPr>
            <p:nvPr/>
          </p:nvSpPr>
          <p:spPr bwMode="auto">
            <a:xfrm flipH="1">
              <a:off x="3170" y="300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5" name="Oval 5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6" name="Oval 6"/>
            <p:cNvSpPr>
              <a:spLocks noChangeArrowheads="1"/>
            </p:cNvSpPr>
            <p:nvPr/>
          </p:nvSpPr>
          <p:spPr bwMode="auto">
            <a:xfrm flipH="1">
              <a:off x="3412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7" name="Oval 7"/>
            <p:cNvSpPr>
              <a:spLocks noChangeArrowheads="1"/>
            </p:cNvSpPr>
            <p:nvPr/>
          </p:nvSpPr>
          <p:spPr bwMode="auto">
            <a:xfrm flipH="1">
              <a:off x="3218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8" name="Oval 8"/>
            <p:cNvSpPr>
              <a:spLocks noChangeArrowheads="1"/>
            </p:cNvSpPr>
            <p:nvPr/>
          </p:nvSpPr>
          <p:spPr bwMode="auto">
            <a:xfrm flipH="1">
              <a:off x="3558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9" name="Oval 9"/>
            <p:cNvSpPr>
              <a:spLocks noChangeArrowheads="1"/>
            </p:cNvSpPr>
            <p:nvPr/>
          </p:nvSpPr>
          <p:spPr bwMode="auto">
            <a:xfrm flipH="1">
              <a:off x="3655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0" name="Oval 10"/>
            <p:cNvSpPr>
              <a:spLocks noChangeArrowheads="1"/>
            </p:cNvSpPr>
            <p:nvPr/>
          </p:nvSpPr>
          <p:spPr bwMode="auto">
            <a:xfrm flipH="1">
              <a:off x="3461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1" name="Oval 11"/>
            <p:cNvSpPr>
              <a:spLocks noChangeArrowheads="1"/>
            </p:cNvSpPr>
            <p:nvPr/>
          </p:nvSpPr>
          <p:spPr bwMode="auto">
            <a:xfrm flipH="1">
              <a:off x="3558" y="305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2" name="Oval 12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3" name="Oval 13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" name="Oval 14"/>
            <p:cNvSpPr>
              <a:spLocks noChangeArrowheads="1"/>
            </p:cNvSpPr>
            <p:nvPr/>
          </p:nvSpPr>
          <p:spPr bwMode="auto">
            <a:xfrm flipH="1">
              <a:off x="3509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" name="Oval 15"/>
            <p:cNvSpPr>
              <a:spLocks noChangeArrowheads="1"/>
            </p:cNvSpPr>
            <p:nvPr/>
          </p:nvSpPr>
          <p:spPr bwMode="auto">
            <a:xfrm flipH="1">
              <a:off x="3315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6" name="Oval 16"/>
            <p:cNvSpPr>
              <a:spLocks noChangeArrowheads="1"/>
            </p:cNvSpPr>
            <p:nvPr/>
          </p:nvSpPr>
          <p:spPr bwMode="auto">
            <a:xfrm flipH="1">
              <a:off x="3655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7" name="Oval 17"/>
            <p:cNvSpPr>
              <a:spLocks noChangeArrowheads="1"/>
            </p:cNvSpPr>
            <p:nvPr/>
          </p:nvSpPr>
          <p:spPr bwMode="auto">
            <a:xfrm flipH="1">
              <a:off x="3655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8" name="Oval 18"/>
            <p:cNvSpPr>
              <a:spLocks noChangeArrowheads="1"/>
            </p:cNvSpPr>
            <p:nvPr/>
          </p:nvSpPr>
          <p:spPr bwMode="auto">
            <a:xfrm flipH="1">
              <a:off x="3266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9" name="Oval 19"/>
            <p:cNvSpPr>
              <a:spLocks noChangeArrowheads="1"/>
            </p:cNvSpPr>
            <p:nvPr/>
          </p:nvSpPr>
          <p:spPr bwMode="auto">
            <a:xfrm flipH="1">
              <a:off x="3655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0" name="Oval 20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1" name="Oval 21"/>
            <p:cNvSpPr>
              <a:spLocks noChangeArrowheads="1"/>
            </p:cNvSpPr>
            <p:nvPr/>
          </p:nvSpPr>
          <p:spPr bwMode="auto">
            <a:xfrm flipH="1">
              <a:off x="3461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2" name="Oval 22"/>
            <p:cNvSpPr>
              <a:spLocks noChangeArrowheads="1"/>
            </p:cNvSpPr>
            <p:nvPr/>
          </p:nvSpPr>
          <p:spPr bwMode="auto">
            <a:xfrm flipH="1">
              <a:off x="3606" y="334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3" name="Oval 23"/>
            <p:cNvSpPr>
              <a:spLocks noChangeArrowheads="1"/>
            </p:cNvSpPr>
            <p:nvPr/>
          </p:nvSpPr>
          <p:spPr bwMode="auto">
            <a:xfrm flipH="1">
              <a:off x="3412" y="349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4" name="Oval 24"/>
            <p:cNvSpPr>
              <a:spLocks noChangeArrowheads="1"/>
            </p:cNvSpPr>
            <p:nvPr/>
          </p:nvSpPr>
          <p:spPr bwMode="auto">
            <a:xfrm flipH="1">
              <a:off x="3752" y="363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" name="Oval 25"/>
            <p:cNvSpPr>
              <a:spLocks noChangeArrowheads="1"/>
            </p:cNvSpPr>
            <p:nvPr/>
          </p:nvSpPr>
          <p:spPr bwMode="auto">
            <a:xfrm flipH="1">
              <a:off x="3752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6" name="Oval 26"/>
            <p:cNvSpPr>
              <a:spLocks noChangeArrowheads="1"/>
            </p:cNvSpPr>
            <p:nvPr/>
          </p:nvSpPr>
          <p:spPr bwMode="auto">
            <a:xfrm flipH="1">
              <a:off x="3655" y="358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7" name="Oval 27"/>
            <p:cNvSpPr>
              <a:spLocks noChangeArrowheads="1"/>
            </p:cNvSpPr>
            <p:nvPr/>
          </p:nvSpPr>
          <p:spPr bwMode="auto">
            <a:xfrm flipH="1">
              <a:off x="3752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8" name="Oval 28"/>
            <p:cNvSpPr>
              <a:spLocks noChangeArrowheads="1"/>
            </p:cNvSpPr>
            <p:nvPr/>
          </p:nvSpPr>
          <p:spPr bwMode="auto">
            <a:xfrm flipH="1">
              <a:off x="3315" y="293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9" name="Oval 29"/>
            <p:cNvSpPr>
              <a:spLocks noChangeArrowheads="1"/>
            </p:cNvSpPr>
            <p:nvPr/>
          </p:nvSpPr>
          <p:spPr bwMode="auto">
            <a:xfrm flipH="1">
              <a:off x="3412" y="303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0" name="Oval 30"/>
            <p:cNvSpPr>
              <a:spLocks noChangeArrowheads="1"/>
            </p:cNvSpPr>
            <p:nvPr/>
          </p:nvSpPr>
          <p:spPr bwMode="auto">
            <a:xfrm flipH="1">
              <a:off x="3557" y="308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1" name="Oval 31"/>
            <p:cNvSpPr>
              <a:spLocks noChangeArrowheads="1"/>
            </p:cNvSpPr>
            <p:nvPr/>
          </p:nvSpPr>
          <p:spPr bwMode="auto">
            <a:xfrm flipH="1">
              <a:off x="3363" y="322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2" name="Oval 32"/>
            <p:cNvSpPr>
              <a:spLocks noChangeArrowheads="1"/>
            </p:cNvSpPr>
            <p:nvPr/>
          </p:nvSpPr>
          <p:spPr bwMode="auto">
            <a:xfrm flipH="1">
              <a:off x="3703" y="337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3" name="Oval 33"/>
            <p:cNvSpPr>
              <a:spLocks noChangeArrowheads="1"/>
            </p:cNvSpPr>
            <p:nvPr/>
          </p:nvSpPr>
          <p:spPr bwMode="auto">
            <a:xfrm flipH="1">
              <a:off x="3703" y="327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4" name="Oval 34"/>
            <p:cNvSpPr>
              <a:spLocks noChangeArrowheads="1"/>
            </p:cNvSpPr>
            <p:nvPr/>
          </p:nvSpPr>
          <p:spPr bwMode="auto">
            <a:xfrm flipH="1">
              <a:off x="3606" y="332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" name="Oval 35"/>
            <p:cNvSpPr>
              <a:spLocks noChangeArrowheads="1"/>
            </p:cNvSpPr>
            <p:nvPr/>
          </p:nvSpPr>
          <p:spPr bwMode="auto">
            <a:xfrm flipH="1">
              <a:off x="3703" y="298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5780" name="Text Box 36"/>
          <p:cNvSpPr txBox="1">
            <a:spLocks noChangeArrowheads="1"/>
          </p:cNvSpPr>
          <p:nvPr/>
        </p:nvSpPr>
        <p:spPr bwMode="auto">
          <a:xfrm>
            <a:off x="685800" y="3355617"/>
            <a:ext cx="1727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observation &amp;</a:t>
            </a:r>
          </a:p>
          <a:p>
            <a:r>
              <a:rPr lang="en-US" sz="2000">
                <a:solidFill>
                  <a:schemeClr val="bg1"/>
                </a:solidFill>
              </a:rPr>
              <a:t>measurement</a:t>
            </a:r>
          </a:p>
        </p:txBody>
      </p:sp>
      <p:grpSp>
        <p:nvGrpSpPr>
          <p:cNvPr id="16" name="Group 281"/>
          <p:cNvGrpSpPr>
            <a:grpSpLocks/>
          </p:cNvGrpSpPr>
          <p:nvPr/>
        </p:nvGrpSpPr>
        <p:grpSpPr bwMode="auto">
          <a:xfrm>
            <a:off x="2913063" y="5370513"/>
            <a:ext cx="3189287" cy="1411287"/>
            <a:chOff x="1835" y="3599"/>
            <a:chExt cx="2309" cy="889"/>
          </a:xfrm>
        </p:grpSpPr>
        <p:sp>
          <p:nvSpPr>
            <p:cNvPr id="7202" name="AutoShape 282"/>
            <p:cNvSpPr>
              <a:spLocks noChangeArrowheads="1"/>
            </p:cNvSpPr>
            <p:nvPr/>
          </p:nvSpPr>
          <p:spPr bwMode="auto">
            <a:xfrm rot="10800000">
              <a:off x="1835" y="3599"/>
              <a:ext cx="2309" cy="311"/>
            </a:xfrm>
            <a:prstGeom prst="rightArrow">
              <a:avLst>
                <a:gd name="adj1" fmla="val 46630"/>
                <a:gd name="adj2" fmla="val 68951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283"/>
            <p:cNvSpPr txBox="1">
              <a:spLocks noChangeArrowheads="1"/>
            </p:cNvSpPr>
            <p:nvPr/>
          </p:nvSpPr>
          <p:spPr bwMode="auto">
            <a:xfrm>
              <a:off x="2323" y="3848"/>
              <a:ext cx="1601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Diagnostic criteria</a:t>
              </a:r>
            </a:p>
            <a:p>
              <a:r>
                <a:rPr lang="en-US" sz="2000" dirty="0" smtClean="0">
                  <a:solidFill>
                    <a:schemeClr val="bg1"/>
                  </a:solidFill>
                </a:rPr>
                <a:t>Best treatment</a:t>
              </a:r>
            </a:p>
            <a:p>
              <a:r>
                <a:rPr lang="en-US" sz="2000" dirty="0" smtClean="0">
                  <a:solidFill>
                    <a:schemeClr val="bg1"/>
                  </a:solidFill>
                </a:rPr>
                <a:t>Cost effectiveness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56034" name="AutoShape 290"/>
          <p:cNvSpPr>
            <a:spLocks noChangeArrowheads="1"/>
          </p:cNvSpPr>
          <p:nvPr/>
        </p:nvSpPr>
        <p:spPr bwMode="auto">
          <a:xfrm rot="-2434525">
            <a:off x="1944688" y="3804880"/>
            <a:ext cx="1322387" cy="606425"/>
          </a:xfrm>
          <a:prstGeom prst="rightArrow">
            <a:avLst>
              <a:gd name="adj1" fmla="val 50000"/>
              <a:gd name="adj2" fmla="val 54516"/>
            </a:avLst>
          </a:prstGeom>
          <a:gradFill rotWithShape="1">
            <a:gsLst>
              <a:gs pos="0">
                <a:schemeClr val="accent1"/>
              </a:gs>
              <a:gs pos="100000">
                <a:srgbClr val="FF99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291"/>
          <p:cNvGrpSpPr>
            <a:grpSpLocks/>
          </p:cNvGrpSpPr>
          <p:nvPr/>
        </p:nvGrpSpPr>
        <p:grpSpPr bwMode="auto">
          <a:xfrm rot="-7712767">
            <a:off x="1909763" y="3161942"/>
            <a:ext cx="2590800" cy="914400"/>
            <a:chOff x="2688" y="2640"/>
            <a:chExt cx="1632" cy="576"/>
          </a:xfrm>
        </p:grpSpPr>
        <p:sp>
          <p:nvSpPr>
            <p:cNvPr id="7187" name="AutoShape 292"/>
            <p:cNvSpPr>
              <a:spLocks noChangeArrowheads="1"/>
            </p:cNvSpPr>
            <p:nvPr/>
          </p:nvSpPr>
          <p:spPr bwMode="auto">
            <a:xfrm>
              <a:off x="2688" y="2640"/>
              <a:ext cx="1632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Line 293"/>
            <p:cNvSpPr>
              <a:spLocks noChangeShapeType="1"/>
            </p:cNvSpPr>
            <p:nvPr/>
          </p:nvSpPr>
          <p:spPr bwMode="auto">
            <a:xfrm>
              <a:off x="2880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9" name="Line 294"/>
            <p:cNvSpPr>
              <a:spLocks noChangeShapeType="1"/>
            </p:cNvSpPr>
            <p:nvPr/>
          </p:nvSpPr>
          <p:spPr bwMode="auto">
            <a:xfrm>
              <a:off x="3120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0" name="Line 295"/>
            <p:cNvSpPr>
              <a:spLocks noChangeShapeType="1"/>
            </p:cNvSpPr>
            <p:nvPr/>
          </p:nvSpPr>
          <p:spPr bwMode="auto">
            <a:xfrm>
              <a:off x="3312" y="2640"/>
              <a:ext cx="4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1" name="Line 296"/>
            <p:cNvSpPr>
              <a:spLocks noChangeShapeType="1"/>
            </p:cNvSpPr>
            <p:nvPr/>
          </p:nvSpPr>
          <p:spPr bwMode="auto">
            <a:xfrm>
              <a:off x="3456" y="2640"/>
              <a:ext cx="0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2" name="Line 297"/>
            <p:cNvSpPr>
              <a:spLocks noChangeShapeType="1"/>
            </p:cNvSpPr>
            <p:nvPr/>
          </p:nvSpPr>
          <p:spPr bwMode="auto">
            <a:xfrm flipV="1">
              <a:off x="3552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3" name="Line 298"/>
            <p:cNvSpPr>
              <a:spLocks noChangeShapeType="1"/>
            </p:cNvSpPr>
            <p:nvPr/>
          </p:nvSpPr>
          <p:spPr bwMode="auto">
            <a:xfrm flipV="1">
              <a:off x="3648" y="2640"/>
              <a:ext cx="192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4" name="Line 299"/>
            <p:cNvSpPr>
              <a:spLocks noChangeShapeType="1"/>
            </p:cNvSpPr>
            <p:nvPr/>
          </p:nvSpPr>
          <p:spPr bwMode="auto">
            <a:xfrm flipV="1">
              <a:off x="3792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5" name="Line 300"/>
            <p:cNvSpPr>
              <a:spLocks noChangeShapeType="1"/>
            </p:cNvSpPr>
            <p:nvPr/>
          </p:nvSpPr>
          <p:spPr bwMode="auto">
            <a:xfrm>
              <a:off x="2790" y="2784"/>
              <a:ext cx="143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6" name="Line 301"/>
            <p:cNvSpPr>
              <a:spLocks noChangeShapeType="1"/>
            </p:cNvSpPr>
            <p:nvPr/>
          </p:nvSpPr>
          <p:spPr bwMode="auto">
            <a:xfrm>
              <a:off x="2892" y="2928"/>
              <a:ext cx="123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7" name="Line 302"/>
            <p:cNvSpPr>
              <a:spLocks noChangeShapeType="1"/>
            </p:cNvSpPr>
            <p:nvPr/>
          </p:nvSpPr>
          <p:spPr bwMode="auto">
            <a:xfrm>
              <a:off x="2992" y="3072"/>
              <a:ext cx="102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47" name="AutoShape 303"/>
          <p:cNvSpPr>
            <a:spLocks noChangeArrowheads="1"/>
          </p:cNvSpPr>
          <p:nvPr/>
        </p:nvSpPr>
        <p:spPr bwMode="auto">
          <a:xfrm rot="-2435325">
            <a:off x="3243263" y="2906355"/>
            <a:ext cx="844550" cy="536575"/>
          </a:xfrm>
          <a:prstGeom prst="rightArrow">
            <a:avLst>
              <a:gd name="adj1" fmla="val 54574"/>
              <a:gd name="adj2" fmla="val 41222"/>
            </a:avLst>
          </a:prstGeom>
          <a:gradFill rotWithShape="1">
            <a:gsLst>
              <a:gs pos="0">
                <a:srgbClr val="FF9933"/>
              </a:gs>
              <a:gs pos="100000">
                <a:srgbClr val="764718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67270" name="Picture 6" descr="https://encrypted-tbn2.gstatic.com/images?q=tbn:ANd9GcSwYfX8SEA3m6vxdXlNEYNqO5UzXALAEpn_xxrIa4m1aiNynrRmk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5276492"/>
            <a:ext cx="1752599" cy="1369107"/>
          </a:xfrm>
          <a:prstGeom prst="rect">
            <a:avLst/>
          </a:prstGeom>
          <a:noFill/>
        </p:spPr>
      </p:pic>
      <p:grpSp>
        <p:nvGrpSpPr>
          <p:cNvPr id="20" name="Group 304"/>
          <p:cNvGrpSpPr>
            <a:grpSpLocks/>
          </p:cNvGrpSpPr>
          <p:nvPr/>
        </p:nvGrpSpPr>
        <p:grpSpPr bwMode="auto">
          <a:xfrm>
            <a:off x="606425" y="4670067"/>
            <a:ext cx="1836738" cy="1127125"/>
            <a:chOff x="382" y="2978"/>
            <a:chExt cx="1157" cy="710"/>
          </a:xfrm>
        </p:grpSpPr>
        <p:sp>
          <p:nvSpPr>
            <p:cNvPr id="7185" name="AutoShape 305"/>
            <p:cNvSpPr>
              <a:spLocks noChangeArrowheads="1"/>
            </p:cNvSpPr>
            <p:nvPr/>
          </p:nvSpPr>
          <p:spPr bwMode="auto">
            <a:xfrm rot="4039054">
              <a:off x="1027" y="3176"/>
              <a:ext cx="710" cy="314"/>
            </a:xfrm>
            <a:prstGeom prst="leftRightArrow">
              <a:avLst>
                <a:gd name="adj1" fmla="val 50000"/>
                <a:gd name="adj2" fmla="val 45223"/>
              </a:avLst>
            </a:prstGeom>
            <a:solidFill>
              <a:srgbClr val="000000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AutoShape 306"/>
            <p:cNvSpPr>
              <a:spLocks noChangeArrowheads="1"/>
            </p:cNvSpPr>
            <p:nvPr/>
          </p:nvSpPr>
          <p:spPr bwMode="auto">
            <a:xfrm>
              <a:off x="382" y="3186"/>
              <a:ext cx="732" cy="479"/>
            </a:xfrm>
            <a:prstGeom prst="roundRect">
              <a:avLst>
                <a:gd name="adj" fmla="val 16667"/>
              </a:avLst>
            </a:prstGeom>
            <a:solidFill>
              <a:srgbClr val="000000">
                <a:alpha val="76862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l-GR">
                  <a:solidFill>
                    <a:schemeClr val="bg1"/>
                  </a:solidFill>
                  <a:cs typeface="Times New Roman" pitchFamily="18" charset="0"/>
                </a:rPr>
                <a:t>Δ</a:t>
              </a:r>
              <a:r>
                <a:rPr lang="nl-BE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sz="1800">
                  <a:solidFill>
                    <a:schemeClr val="bg1"/>
                  </a:solidFill>
                </a:rPr>
                <a:t>= outcome</a:t>
              </a:r>
            </a:p>
          </p:txBody>
        </p:sp>
      </p:grpSp>
      <p:grpSp>
        <p:nvGrpSpPr>
          <p:cNvPr id="312" name="Group 311"/>
          <p:cNvGrpSpPr/>
          <p:nvPr/>
        </p:nvGrpSpPr>
        <p:grpSpPr>
          <a:xfrm>
            <a:off x="4839152" y="1858605"/>
            <a:ext cx="4114348" cy="1552511"/>
            <a:chOff x="4839152" y="1916113"/>
            <a:chExt cx="4114348" cy="1552511"/>
          </a:xfrm>
        </p:grpSpPr>
        <p:sp>
          <p:nvSpPr>
            <p:cNvPr id="7410" name="AutoShape 72"/>
            <p:cNvSpPr>
              <a:spLocks noChangeArrowheads="1"/>
            </p:cNvSpPr>
            <p:nvPr/>
          </p:nvSpPr>
          <p:spPr bwMode="auto">
            <a:xfrm>
              <a:off x="5414963" y="2595563"/>
              <a:ext cx="998538" cy="493713"/>
            </a:xfrm>
            <a:prstGeom prst="rightArrow">
              <a:avLst>
                <a:gd name="adj1" fmla="val 50000"/>
                <a:gd name="adj2" fmla="val 50563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33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1" name="Text Box 73"/>
            <p:cNvSpPr txBox="1">
              <a:spLocks noChangeArrowheads="1"/>
            </p:cNvSpPr>
            <p:nvPr/>
          </p:nvSpPr>
          <p:spPr bwMode="auto">
            <a:xfrm>
              <a:off x="4839152" y="1916113"/>
              <a:ext cx="178866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Register in EHR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267268" name="Picture 4" descr="https://encrypted-tbn0.gstatic.com/images?q=tbn:ANd9GcQ519d192LEpR6-ADeRK6iQdyVNygAnbZZX5sFynammQr-mRtP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05600" y="2209800"/>
              <a:ext cx="2247900" cy="1258824"/>
            </a:xfrm>
            <a:prstGeom prst="rect">
              <a:avLst/>
            </a:prstGeom>
            <a:noFill/>
          </p:spPr>
        </p:pic>
      </p:grpSp>
      <p:grpSp>
        <p:nvGrpSpPr>
          <p:cNvPr id="313" name="Group 312"/>
          <p:cNvGrpSpPr/>
          <p:nvPr/>
        </p:nvGrpSpPr>
        <p:grpSpPr>
          <a:xfrm>
            <a:off x="6400800" y="3539768"/>
            <a:ext cx="2466975" cy="2517775"/>
            <a:chOff x="6400800" y="3597276"/>
            <a:chExt cx="2466975" cy="2517775"/>
          </a:xfrm>
        </p:grpSpPr>
        <p:pic>
          <p:nvPicPr>
            <p:cNvPr id="267266" name="Picture 2" descr="https://encrypted-tbn3.gstatic.com/images?q=tbn:ANd9GcQYl3brsrSchFGP60n8OSuMlSlsaWwn0vPNAj4eRXEIK9A-7CU9Dw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00800" y="4267200"/>
              <a:ext cx="2466975" cy="1847851"/>
            </a:xfrm>
            <a:prstGeom prst="rect">
              <a:avLst/>
            </a:prstGeom>
            <a:noFill/>
          </p:spPr>
        </p:pic>
        <p:sp>
          <p:nvSpPr>
            <p:cNvPr id="310" name="AutoShape 72"/>
            <p:cNvSpPr>
              <a:spLocks noChangeArrowheads="1"/>
            </p:cNvSpPr>
            <p:nvPr/>
          </p:nvSpPr>
          <p:spPr bwMode="auto">
            <a:xfrm rot="5400000">
              <a:off x="7517607" y="3647281"/>
              <a:ext cx="593724" cy="493713"/>
            </a:xfrm>
            <a:prstGeom prst="rightArrow">
              <a:avLst>
                <a:gd name="adj1" fmla="val 50000"/>
                <a:gd name="adj2" fmla="val 50563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33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5045878" y="3420485"/>
            <a:ext cx="37194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research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04800" y="1981201"/>
            <a:ext cx="4648200" cy="230832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chemeClr val="bg1"/>
                </a:solidFill>
              </a:rPr>
              <a:t>The information model behind current EHRs is optimized for individual patient care, reflecting ‘care models’, without being a faithful model of how medical reality is structured in its entirety.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3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EHR Information Models (simplified)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4275" name="Group 41"/>
          <p:cNvGrpSpPr>
            <a:grpSpLocks/>
          </p:cNvGrpSpPr>
          <p:nvPr/>
        </p:nvGrpSpPr>
        <p:grpSpPr bwMode="auto">
          <a:xfrm>
            <a:off x="304800" y="2743200"/>
            <a:ext cx="3257550" cy="3417888"/>
            <a:chOff x="304800" y="2743200"/>
            <a:chExt cx="3257473" cy="3418463"/>
          </a:xfrm>
        </p:grpSpPr>
        <p:sp>
          <p:nvSpPr>
            <p:cNvPr id="54287" name="Rounded Rectangle 3"/>
            <p:cNvSpPr>
              <a:spLocks noChangeArrowheads="1"/>
            </p:cNvSpPr>
            <p:nvPr/>
          </p:nvSpPr>
          <p:spPr bwMode="auto">
            <a:xfrm>
              <a:off x="1371600" y="4114800"/>
              <a:ext cx="1203738" cy="675263"/>
            </a:xfrm>
            <a:prstGeom prst="roundRect">
              <a:avLst>
                <a:gd name="adj" fmla="val 23463"/>
              </a:avLst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91440" anchor="ctr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patient</a:t>
              </a:r>
            </a:p>
          </p:txBody>
        </p:sp>
        <p:sp>
          <p:nvSpPr>
            <p:cNvPr id="54288" name="Rounded Rectangle 5"/>
            <p:cNvSpPr>
              <a:spLocks noChangeArrowheads="1"/>
            </p:cNvSpPr>
            <p:nvPr/>
          </p:nvSpPr>
          <p:spPr bwMode="auto">
            <a:xfrm>
              <a:off x="304800" y="2743200"/>
              <a:ext cx="1641748" cy="675263"/>
            </a:xfrm>
            <a:prstGeom prst="roundRect">
              <a:avLst>
                <a:gd name="adj" fmla="val 23463"/>
              </a:avLst>
            </a:prstGeom>
            <a:solidFill>
              <a:srgbClr val="00B050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91440" anchor="ctr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diagnosis</a:t>
              </a:r>
            </a:p>
          </p:txBody>
        </p:sp>
        <p:sp>
          <p:nvSpPr>
            <p:cNvPr id="54289" name="Rounded Rectangle 6"/>
            <p:cNvSpPr>
              <a:spLocks noChangeArrowheads="1"/>
            </p:cNvSpPr>
            <p:nvPr/>
          </p:nvSpPr>
          <p:spPr bwMode="auto">
            <a:xfrm>
              <a:off x="1553940" y="5486400"/>
              <a:ext cx="839059" cy="675263"/>
            </a:xfrm>
            <a:prstGeom prst="roundRect">
              <a:avLst>
                <a:gd name="adj" fmla="val 23463"/>
              </a:avLst>
            </a:prstGeom>
            <a:solidFill>
              <a:srgbClr val="0070C0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91440" anchor="ctr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drug</a:t>
              </a:r>
            </a:p>
          </p:txBody>
        </p:sp>
        <p:sp>
          <p:nvSpPr>
            <p:cNvPr id="54290" name="Rounded Rectangle 11"/>
            <p:cNvSpPr>
              <a:spLocks noChangeArrowheads="1"/>
            </p:cNvSpPr>
            <p:nvPr/>
          </p:nvSpPr>
          <p:spPr bwMode="auto">
            <a:xfrm>
              <a:off x="2286000" y="2743200"/>
              <a:ext cx="1276273" cy="675263"/>
            </a:xfrm>
            <a:prstGeom prst="roundRect">
              <a:avLst>
                <a:gd name="adj" fmla="val 23463"/>
              </a:avLst>
            </a:prstGeom>
            <a:solidFill>
              <a:srgbClr val="FF5050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91440" anchor="ctr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finding</a:t>
              </a:r>
            </a:p>
          </p:txBody>
        </p:sp>
        <p:cxnSp>
          <p:nvCxnSpPr>
            <p:cNvPr id="54291" name="Elbow Connector 14"/>
            <p:cNvCxnSpPr>
              <a:cxnSpLocks noChangeShapeType="1"/>
              <a:stCxn id="54287" idx="1"/>
              <a:endCxn id="54288" idx="2"/>
            </p:cNvCxnSpPr>
            <p:nvPr/>
          </p:nvCxnSpPr>
          <p:spPr bwMode="auto">
            <a:xfrm rot="10800000">
              <a:off x="1125674" y="3418464"/>
              <a:ext cx="245926" cy="1033969"/>
            </a:xfrm>
            <a:prstGeom prst="bentConnector2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54292" name="Elbow Connector 16"/>
            <p:cNvCxnSpPr>
              <a:cxnSpLocks noChangeShapeType="1"/>
              <a:stCxn id="54287" idx="3"/>
              <a:endCxn id="54290" idx="2"/>
            </p:cNvCxnSpPr>
            <p:nvPr/>
          </p:nvCxnSpPr>
          <p:spPr bwMode="auto">
            <a:xfrm flipV="1">
              <a:off x="2575338" y="3418463"/>
              <a:ext cx="348799" cy="1033969"/>
            </a:xfrm>
            <a:prstGeom prst="bentConnector2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54293" name="Elbow Connector 20"/>
            <p:cNvCxnSpPr>
              <a:cxnSpLocks noChangeShapeType="1"/>
            </p:cNvCxnSpPr>
            <p:nvPr/>
          </p:nvCxnSpPr>
          <p:spPr bwMode="auto">
            <a:xfrm rot="16200000" flipH="1">
              <a:off x="1625301" y="5138230"/>
              <a:ext cx="696337" cy="1"/>
            </a:xfrm>
            <a:prstGeom prst="bentConnector3">
              <a:avLst>
                <a:gd name="adj1" fmla="val 50000"/>
              </a:avLst>
            </a:prstGeom>
            <a:noFill/>
            <a:ln w="38100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4038600" y="2209800"/>
            <a:ext cx="4724400" cy="4343400"/>
            <a:chOff x="4038600" y="2209800"/>
            <a:chExt cx="4724400" cy="4343400"/>
          </a:xfrm>
        </p:grpSpPr>
        <p:sp>
          <p:nvSpPr>
            <p:cNvPr id="54277" name="Rounded Rectangle 7"/>
            <p:cNvSpPr>
              <a:spLocks noChangeArrowheads="1"/>
            </p:cNvSpPr>
            <p:nvPr/>
          </p:nvSpPr>
          <p:spPr bwMode="auto">
            <a:xfrm>
              <a:off x="5846477" y="4114800"/>
              <a:ext cx="1697323" cy="675263"/>
            </a:xfrm>
            <a:prstGeom prst="roundRect">
              <a:avLst>
                <a:gd name="adj" fmla="val 23463"/>
              </a:avLst>
            </a:prstGeom>
            <a:solidFill>
              <a:srgbClr val="FF00FF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91440" anchor="ctr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encounter</a:t>
              </a:r>
            </a:p>
          </p:txBody>
        </p:sp>
        <p:sp>
          <p:nvSpPr>
            <p:cNvPr id="54278" name="Rounded Rectangle 8"/>
            <p:cNvSpPr>
              <a:spLocks noChangeArrowheads="1"/>
            </p:cNvSpPr>
            <p:nvPr/>
          </p:nvSpPr>
          <p:spPr bwMode="auto">
            <a:xfrm>
              <a:off x="4282662" y="4114800"/>
              <a:ext cx="1203738" cy="675263"/>
            </a:xfrm>
            <a:prstGeom prst="roundRect">
              <a:avLst>
                <a:gd name="adj" fmla="val 23463"/>
              </a:avLst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91440" anchor="ctr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patient</a:t>
              </a:r>
            </a:p>
          </p:txBody>
        </p:sp>
        <p:sp>
          <p:nvSpPr>
            <p:cNvPr id="54279" name="Rounded Rectangle 9"/>
            <p:cNvSpPr>
              <a:spLocks noChangeArrowheads="1"/>
            </p:cNvSpPr>
            <p:nvPr/>
          </p:nvSpPr>
          <p:spPr bwMode="auto">
            <a:xfrm>
              <a:off x="5874264" y="5486400"/>
              <a:ext cx="1641748" cy="675263"/>
            </a:xfrm>
            <a:prstGeom prst="roundRect">
              <a:avLst>
                <a:gd name="adj" fmla="val 23463"/>
              </a:avLst>
            </a:prstGeom>
            <a:solidFill>
              <a:srgbClr val="00B050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91440" anchor="ctr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diagnosis</a:t>
              </a:r>
            </a:p>
          </p:txBody>
        </p:sp>
        <p:sp>
          <p:nvSpPr>
            <p:cNvPr id="54280" name="Rounded Rectangle 10"/>
            <p:cNvSpPr>
              <a:spLocks noChangeArrowheads="1"/>
            </p:cNvSpPr>
            <p:nvPr/>
          </p:nvSpPr>
          <p:spPr bwMode="auto">
            <a:xfrm>
              <a:off x="7923941" y="4114800"/>
              <a:ext cx="839059" cy="675263"/>
            </a:xfrm>
            <a:prstGeom prst="roundRect">
              <a:avLst>
                <a:gd name="adj" fmla="val 23463"/>
              </a:avLst>
            </a:prstGeom>
            <a:solidFill>
              <a:srgbClr val="0070C0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91440" anchor="ctr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drug</a:t>
              </a:r>
            </a:p>
          </p:txBody>
        </p:sp>
        <p:sp>
          <p:nvSpPr>
            <p:cNvPr id="54281" name="Rounded Rectangle 12"/>
            <p:cNvSpPr>
              <a:spLocks noChangeArrowheads="1"/>
            </p:cNvSpPr>
            <p:nvPr/>
          </p:nvSpPr>
          <p:spPr bwMode="auto">
            <a:xfrm>
              <a:off x="6057002" y="2743200"/>
              <a:ext cx="1276273" cy="675263"/>
            </a:xfrm>
            <a:prstGeom prst="roundRect">
              <a:avLst>
                <a:gd name="adj" fmla="val 23463"/>
              </a:avLst>
            </a:prstGeom>
            <a:solidFill>
              <a:srgbClr val="FF5050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91440" anchor="ctr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finding</a:t>
              </a:r>
            </a:p>
          </p:txBody>
        </p:sp>
        <p:cxnSp>
          <p:nvCxnSpPr>
            <p:cNvPr id="54282" name="Elbow Connector 25"/>
            <p:cNvCxnSpPr>
              <a:cxnSpLocks noChangeShapeType="1"/>
              <a:stCxn id="54277" idx="2"/>
              <a:endCxn id="54279" idx="0"/>
            </p:cNvCxnSpPr>
            <p:nvPr/>
          </p:nvCxnSpPr>
          <p:spPr bwMode="auto">
            <a:xfrm rot="5400000">
              <a:off x="6346971" y="5138231"/>
              <a:ext cx="696337" cy="1"/>
            </a:xfrm>
            <a:prstGeom prst="bentConnector3">
              <a:avLst>
                <a:gd name="adj1" fmla="val 50000"/>
              </a:avLst>
            </a:prstGeom>
            <a:noFill/>
            <a:ln w="38100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54283" name="Elbow Connector 28"/>
            <p:cNvCxnSpPr>
              <a:cxnSpLocks noChangeShapeType="1"/>
              <a:stCxn id="54277" idx="1"/>
              <a:endCxn id="54278" idx="3"/>
            </p:cNvCxnSpPr>
            <p:nvPr/>
          </p:nvCxnSpPr>
          <p:spPr bwMode="auto">
            <a:xfrm rot="10800000">
              <a:off x="5486401" y="4452432"/>
              <a:ext cx="360077" cy="1588"/>
            </a:xfrm>
            <a:prstGeom prst="bentConnector3">
              <a:avLst>
                <a:gd name="adj1" fmla="val 50000"/>
              </a:avLst>
            </a:prstGeom>
            <a:noFill/>
            <a:ln w="38100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54284" name="Elbow Connector 31"/>
            <p:cNvCxnSpPr>
              <a:cxnSpLocks noChangeShapeType="1"/>
              <a:stCxn id="54277" idx="0"/>
              <a:endCxn id="54281" idx="2"/>
            </p:cNvCxnSpPr>
            <p:nvPr/>
          </p:nvCxnSpPr>
          <p:spPr bwMode="auto">
            <a:xfrm rot="5400000" flipH="1" flipV="1">
              <a:off x="6346971" y="3766632"/>
              <a:ext cx="696337" cy="1588"/>
            </a:xfrm>
            <a:prstGeom prst="bentConnector3">
              <a:avLst>
                <a:gd name="adj1" fmla="val 50000"/>
              </a:avLst>
            </a:prstGeom>
            <a:noFill/>
            <a:ln w="38100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54285" name="Elbow Connector 34"/>
            <p:cNvCxnSpPr>
              <a:cxnSpLocks noChangeShapeType="1"/>
              <a:stCxn id="54277" idx="3"/>
              <a:endCxn id="54280" idx="1"/>
            </p:cNvCxnSpPr>
            <p:nvPr/>
          </p:nvCxnSpPr>
          <p:spPr bwMode="auto">
            <a:xfrm>
              <a:off x="7543800" y="4452432"/>
              <a:ext cx="380141" cy="1588"/>
            </a:xfrm>
            <a:prstGeom prst="bentConnector3">
              <a:avLst>
                <a:gd name="adj1" fmla="val 50000"/>
              </a:avLst>
            </a:prstGeom>
            <a:noFill/>
            <a:ln w="38100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54286" name="Straight Connector 38"/>
            <p:cNvCxnSpPr>
              <a:cxnSpLocks noChangeShapeType="1"/>
            </p:cNvCxnSpPr>
            <p:nvPr/>
          </p:nvCxnSpPr>
          <p:spPr bwMode="auto">
            <a:xfrm rot="5400000">
              <a:off x="1866900" y="4381500"/>
              <a:ext cx="4343400" cy="0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</p:grpSp>
    </p:spTree>
    <p:extLst>
      <p:ext uri="{BB962C8B-B14F-4D97-AF65-F5344CB8AC3E}">
        <p14:creationId xmlns:p14="http://schemas.microsoft.com/office/powerpoint/2010/main" val="296328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 / Claim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Patient data</a:t>
            </a:r>
            <a:r>
              <a:rPr lang="en-US" dirty="0" smtClean="0"/>
              <a:t>, </a:t>
            </a:r>
          </a:p>
          <a:p>
            <a:r>
              <a:rPr lang="en-US" dirty="0"/>
              <a:t>	</a:t>
            </a:r>
            <a:r>
              <a:rPr lang="en-US" dirty="0" smtClean="0"/>
              <a:t>as currently </a:t>
            </a:r>
            <a:r>
              <a:rPr lang="en-US" i="1" dirty="0" smtClean="0"/>
              <a:t>gathered</a:t>
            </a:r>
            <a:r>
              <a:rPr lang="en-US" dirty="0" smtClean="0"/>
              <a:t> through EHRs, </a:t>
            </a:r>
          </a:p>
          <a:p>
            <a:r>
              <a:rPr lang="en-US" dirty="0"/>
              <a:t>	</a:t>
            </a:r>
            <a:r>
              <a:rPr lang="en-US" i="1" dirty="0" smtClean="0"/>
              <a:t>communicated</a:t>
            </a:r>
            <a:r>
              <a:rPr lang="en-US" dirty="0" smtClean="0"/>
              <a:t> over RHIOs, and </a:t>
            </a:r>
          </a:p>
          <a:p>
            <a:r>
              <a:rPr lang="en-US" dirty="0"/>
              <a:t>	</a:t>
            </a:r>
            <a:r>
              <a:rPr lang="en-US" i="1" dirty="0" smtClean="0"/>
              <a:t>collected</a:t>
            </a:r>
            <a:r>
              <a:rPr lang="en-US" dirty="0" smtClean="0"/>
              <a:t> and </a:t>
            </a:r>
            <a:r>
              <a:rPr lang="en-US" i="1" dirty="0" smtClean="0"/>
              <a:t>aggregated</a:t>
            </a:r>
            <a:r>
              <a:rPr lang="en-US" dirty="0" smtClean="0"/>
              <a:t> in data warehouses,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have minimal</a:t>
            </a:r>
            <a:r>
              <a:rPr lang="en-US" dirty="0" smtClean="0"/>
              <a:t>, if not missing at all, </a:t>
            </a:r>
            <a:r>
              <a:rPr lang="en-US" b="1" dirty="0" smtClean="0">
                <a:solidFill>
                  <a:srgbClr val="FFFF00"/>
                </a:solidFill>
              </a:rPr>
              <a:t>background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FF00"/>
                </a:solidFill>
              </a:rPr>
              <a:t>information</a:t>
            </a:r>
            <a:r>
              <a:rPr lang="en-US" dirty="0" smtClean="0"/>
              <a:t>,</a:t>
            </a:r>
          </a:p>
          <a:p>
            <a:r>
              <a:rPr lang="en-US" dirty="0"/>
              <a:t>	</a:t>
            </a:r>
            <a:r>
              <a:rPr lang="en-US" dirty="0" smtClean="0"/>
              <a:t>and </a:t>
            </a:r>
          </a:p>
          <a:p>
            <a:r>
              <a:rPr lang="en-US" b="1" dirty="0">
                <a:solidFill>
                  <a:srgbClr val="FFFF00"/>
                </a:solidFill>
              </a:rPr>
              <a:t>a</a:t>
            </a:r>
            <a:r>
              <a:rPr lang="en-US" b="1" dirty="0" smtClean="0">
                <a:solidFill>
                  <a:srgbClr val="FFFF00"/>
                </a:solidFill>
              </a:rPr>
              <a:t>re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FF00"/>
                </a:solidFill>
              </a:rPr>
              <a:t>insufficiently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FF00"/>
                </a:solidFill>
              </a:rPr>
              <a:t>precise</a:t>
            </a:r>
            <a:r>
              <a:rPr lang="en-US" b="1" dirty="0" smtClean="0"/>
              <a:t> </a:t>
            </a:r>
            <a:r>
              <a:rPr lang="en-US" dirty="0" smtClean="0"/>
              <a:t>to allow the construction of </a:t>
            </a:r>
            <a:r>
              <a:rPr lang="en-US" dirty="0"/>
              <a:t>a completely accurate view on what is (and has been) the case in </a:t>
            </a:r>
            <a:r>
              <a:rPr lang="en-US" dirty="0" smtClean="0"/>
              <a:t>reality.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91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27075" y="1997115"/>
            <a:ext cx="7689850" cy="1736646"/>
          </a:xfrm>
        </p:spPr>
        <p:txBody>
          <a:bodyPr/>
          <a:lstStyle/>
          <a:p>
            <a:r>
              <a:rPr lang="en-US" sz="2400" dirty="0" smtClean="0"/>
              <a:t>Current approaches to data management and analysis ignore too much where data come from</a:t>
            </a:r>
            <a:endParaRPr lang="en-US" sz="2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8153400" cy="1752600"/>
          </a:xfrm>
        </p:spPr>
        <p:txBody>
          <a:bodyPr/>
          <a:lstStyle/>
          <a:p>
            <a:r>
              <a:rPr lang="en-US" sz="3600" dirty="0" smtClean="0"/>
              <a:t>2. Data </a:t>
            </a:r>
            <a:r>
              <a:rPr lang="en-US" sz="3600" dirty="0" smtClean="0">
                <a:sym typeface="Wingdings" panose="05000000000000000000" pitchFamily="2" charset="2"/>
              </a:rPr>
              <a:t> What data are about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4697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Standard approach in data analysis</a:t>
            </a:r>
          </a:p>
        </p:txBody>
      </p:sp>
      <p:graphicFrame>
        <p:nvGraphicFramePr>
          <p:cNvPr id="910340" name="Group 4"/>
          <p:cNvGraphicFramePr>
            <a:graphicFrameLocks noGrp="1"/>
          </p:cNvGraphicFramePr>
          <p:nvPr>
            <p:ph idx="1"/>
          </p:nvPr>
        </p:nvGraphicFramePr>
        <p:xfrm>
          <a:off x="228600" y="1676400"/>
          <a:ext cx="8686800" cy="3657600"/>
        </p:xfrm>
        <a:graphic>
          <a:graphicData uri="http://schemas.openxmlformats.org/drawingml/2006/table">
            <a:tbl>
              <a:tblPr/>
              <a:tblGrid>
                <a:gridCol w="1085850"/>
                <a:gridCol w="1128432"/>
                <a:gridCol w="1133756"/>
                <a:gridCol w="1133755"/>
                <a:gridCol w="1131981"/>
                <a:gridCol w="1130207"/>
                <a:gridCol w="1128432"/>
                <a:gridCol w="814387"/>
              </a:tblGrid>
              <a:tr h="4064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Characteristics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6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ch6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...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case6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...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0072" name="Text Box 90"/>
          <p:cNvSpPr txBox="1">
            <a:spLocks noChangeArrowheads="1"/>
          </p:cNvSpPr>
          <p:nvPr/>
        </p:nvSpPr>
        <p:spPr bwMode="auto">
          <a:xfrm>
            <a:off x="1905000" y="6172200"/>
            <a:ext cx="16385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phenotypic</a:t>
            </a:r>
          </a:p>
        </p:txBody>
      </p:sp>
      <p:sp>
        <p:nvSpPr>
          <p:cNvPr id="170073" name="Text Box 91"/>
          <p:cNvSpPr txBox="1">
            <a:spLocks noChangeArrowheads="1"/>
          </p:cNvSpPr>
          <p:nvPr/>
        </p:nvSpPr>
        <p:spPr bwMode="auto">
          <a:xfrm>
            <a:off x="3886200" y="6172200"/>
            <a:ext cx="14494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genotypic</a:t>
            </a:r>
          </a:p>
        </p:txBody>
      </p:sp>
      <p:sp>
        <p:nvSpPr>
          <p:cNvPr id="170074" name="AutoShape 93"/>
          <p:cNvSpPr>
            <a:spLocks/>
          </p:cNvSpPr>
          <p:nvPr/>
        </p:nvSpPr>
        <p:spPr bwMode="auto">
          <a:xfrm rot="5400000" flipV="1">
            <a:off x="2705100" y="5295900"/>
            <a:ext cx="152400" cy="1752600"/>
          </a:xfrm>
          <a:prstGeom prst="rightBrace">
            <a:avLst>
              <a:gd name="adj1" fmla="val 150000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0075" name="AutoShape 94"/>
          <p:cNvSpPr>
            <a:spLocks/>
          </p:cNvSpPr>
          <p:nvPr/>
        </p:nvSpPr>
        <p:spPr bwMode="auto">
          <a:xfrm rot="5400000" flipV="1">
            <a:off x="4800600" y="5181600"/>
            <a:ext cx="152400" cy="1981200"/>
          </a:xfrm>
          <a:prstGeom prst="rightBrace">
            <a:avLst>
              <a:gd name="adj1" fmla="val 200000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94"/>
          <p:cNvSpPr>
            <a:spLocks/>
          </p:cNvSpPr>
          <p:nvPr/>
        </p:nvSpPr>
        <p:spPr bwMode="auto">
          <a:xfrm rot="5400000" flipV="1">
            <a:off x="6858000" y="5181600"/>
            <a:ext cx="152400" cy="1981200"/>
          </a:xfrm>
          <a:prstGeom prst="rightBrace">
            <a:avLst>
              <a:gd name="adj1" fmla="val 200000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91"/>
          <p:cNvSpPr txBox="1">
            <a:spLocks noChangeArrowheads="1"/>
          </p:cNvSpPr>
          <p:nvPr/>
        </p:nvSpPr>
        <p:spPr bwMode="auto">
          <a:xfrm>
            <a:off x="7311332" y="6172200"/>
            <a:ext cx="16802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outcome …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 Box 91"/>
          <p:cNvSpPr txBox="1">
            <a:spLocks noChangeArrowheads="1"/>
          </p:cNvSpPr>
          <p:nvPr/>
        </p:nvSpPr>
        <p:spPr bwMode="auto">
          <a:xfrm>
            <a:off x="5548559" y="6172200"/>
            <a:ext cx="14775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treatment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Standard approach in data analysis (1)</a:t>
            </a:r>
          </a:p>
        </p:txBody>
      </p:sp>
      <p:graphicFrame>
        <p:nvGraphicFramePr>
          <p:cNvPr id="910340" name="Group 4"/>
          <p:cNvGraphicFramePr>
            <a:graphicFrameLocks noGrp="1"/>
          </p:cNvGraphicFramePr>
          <p:nvPr>
            <p:ph idx="1"/>
          </p:nvPr>
        </p:nvGraphicFramePr>
        <p:xfrm>
          <a:off x="228600" y="1676400"/>
          <a:ext cx="8686800" cy="3657600"/>
        </p:xfrm>
        <a:graphic>
          <a:graphicData uri="http://schemas.openxmlformats.org/drawingml/2006/table">
            <a:tbl>
              <a:tblPr/>
              <a:tblGrid>
                <a:gridCol w="1085850"/>
                <a:gridCol w="1128432"/>
                <a:gridCol w="1133756"/>
                <a:gridCol w="1133755"/>
                <a:gridCol w="1131981"/>
                <a:gridCol w="1130207"/>
                <a:gridCol w="1128432"/>
                <a:gridCol w="814387"/>
              </a:tblGrid>
              <a:tr h="4064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Characteristics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6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ch6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...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case6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...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0072" name="Text Box 90"/>
          <p:cNvSpPr txBox="1">
            <a:spLocks noChangeArrowheads="1"/>
          </p:cNvSpPr>
          <p:nvPr/>
        </p:nvSpPr>
        <p:spPr bwMode="auto">
          <a:xfrm>
            <a:off x="1905000" y="6172200"/>
            <a:ext cx="16385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phenotypic</a:t>
            </a:r>
          </a:p>
        </p:txBody>
      </p:sp>
      <p:sp>
        <p:nvSpPr>
          <p:cNvPr id="170073" name="Text Box 91"/>
          <p:cNvSpPr txBox="1">
            <a:spLocks noChangeArrowheads="1"/>
          </p:cNvSpPr>
          <p:nvPr/>
        </p:nvSpPr>
        <p:spPr bwMode="auto">
          <a:xfrm>
            <a:off x="3886200" y="6172200"/>
            <a:ext cx="14494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genotypic</a:t>
            </a:r>
          </a:p>
        </p:txBody>
      </p:sp>
      <p:sp>
        <p:nvSpPr>
          <p:cNvPr id="170074" name="AutoShape 93"/>
          <p:cNvSpPr>
            <a:spLocks/>
          </p:cNvSpPr>
          <p:nvPr/>
        </p:nvSpPr>
        <p:spPr bwMode="auto">
          <a:xfrm rot="5400000" flipV="1">
            <a:off x="2705100" y="5295900"/>
            <a:ext cx="152400" cy="1752600"/>
          </a:xfrm>
          <a:prstGeom prst="rightBrace">
            <a:avLst>
              <a:gd name="adj1" fmla="val 150000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0075" name="AutoShape 94"/>
          <p:cNvSpPr>
            <a:spLocks/>
          </p:cNvSpPr>
          <p:nvPr/>
        </p:nvSpPr>
        <p:spPr bwMode="auto">
          <a:xfrm rot="5400000" flipV="1">
            <a:off x="4800600" y="5181600"/>
            <a:ext cx="152400" cy="1981200"/>
          </a:xfrm>
          <a:prstGeom prst="rightBrace">
            <a:avLst>
              <a:gd name="adj1" fmla="val 200000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56"/>
          <p:cNvGrpSpPr>
            <a:grpSpLocks/>
          </p:cNvGrpSpPr>
          <p:nvPr/>
        </p:nvGrpSpPr>
        <p:grpSpPr bwMode="auto">
          <a:xfrm>
            <a:off x="3200400" y="3505200"/>
            <a:ext cx="4267200" cy="381000"/>
            <a:chOff x="2016" y="2736"/>
            <a:chExt cx="2688" cy="240"/>
          </a:xfrm>
        </p:grpSpPr>
        <p:sp>
          <p:nvSpPr>
            <p:cNvPr id="170083" name="AutoShape 354"/>
            <p:cNvSpPr>
              <a:spLocks noChangeArrowheads="1"/>
            </p:cNvSpPr>
            <p:nvPr/>
          </p:nvSpPr>
          <p:spPr bwMode="auto">
            <a:xfrm>
              <a:off x="2016" y="2736"/>
              <a:ext cx="1344" cy="240"/>
            </a:xfrm>
            <a:prstGeom prst="curvedUpArrow">
              <a:avLst>
                <a:gd name="adj1" fmla="val 80915"/>
                <a:gd name="adj2" fmla="val 192915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084" name="AutoShape 355"/>
            <p:cNvSpPr>
              <a:spLocks noChangeArrowheads="1"/>
            </p:cNvSpPr>
            <p:nvPr/>
          </p:nvSpPr>
          <p:spPr bwMode="auto">
            <a:xfrm>
              <a:off x="2016" y="2736"/>
              <a:ext cx="2688" cy="240"/>
            </a:xfrm>
            <a:prstGeom prst="curvedUpArrow">
              <a:avLst>
                <a:gd name="adj1" fmla="val 79956"/>
                <a:gd name="adj2" fmla="val 196622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AutoShape 94"/>
          <p:cNvSpPr>
            <a:spLocks/>
          </p:cNvSpPr>
          <p:nvPr/>
        </p:nvSpPr>
        <p:spPr bwMode="auto">
          <a:xfrm rot="5400000" flipV="1">
            <a:off x="6858000" y="5181600"/>
            <a:ext cx="152400" cy="1981200"/>
          </a:xfrm>
          <a:prstGeom prst="rightBrace">
            <a:avLst>
              <a:gd name="adj1" fmla="val 200000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91"/>
          <p:cNvSpPr txBox="1">
            <a:spLocks noChangeArrowheads="1"/>
          </p:cNvSpPr>
          <p:nvPr/>
        </p:nvSpPr>
        <p:spPr bwMode="auto">
          <a:xfrm>
            <a:off x="7311332" y="6172200"/>
            <a:ext cx="16802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outcome …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 Box 91"/>
          <p:cNvSpPr txBox="1">
            <a:spLocks noChangeArrowheads="1"/>
          </p:cNvSpPr>
          <p:nvPr/>
        </p:nvSpPr>
        <p:spPr bwMode="auto">
          <a:xfrm>
            <a:off x="5548559" y="6172200"/>
            <a:ext cx="14775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treatment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52800" y="5334000"/>
            <a:ext cx="3630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finding correlations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1" name="Group 356"/>
          <p:cNvGrpSpPr>
            <a:grpSpLocks/>
          </p:cNvGrpSpPr>
          <p:nvPr/>
        </p:nvGrpSpPr>
        <p:grpSpPr bwMode="auto">
          <a:xfrm>
            <a:off x="3200400" y="3962400"/>
            <a:ext cx="4267200" cy="381000"/>
            <a:chOff x="2016" y="2736"/>
            <a:chExt cx="2688" cy="240"/>
          </a:xfrm>
        </p:grpSpPr>
        <p:sp>
          <p:nvSpPr>
            <p:cNvPr id="22" name="AutoShape 354"/>
            <p:cNvSpPr>
              <a:spLocks noChangeArrowheads="1"/>
            </p:cNvSpPr>
            <p:nvPr/>
          </p:nvSpPr>
          <p:spPr bwMode="auto">
            <a:xfrm>
              <a:off x="2016" y="2736"/>
              <a:ext cx="1344" cy="240"/>
            </a:xfrm>
            <a:prstGeom prst="curvedUpArrow">
              <a:avLst>
                <a:gd name="adj1" fmla="val 80915"/>
                <a:gd name="adj2" fmla="val 192915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AutoShape 355"/>
            <p:cNvSpPr>
              <a:spLocks noChangeArrowheads="1"/>
            </p:cNvSpPr>
            <p:nvPr/>
          </p:nvSpPr>
          <p:spPr bwMode="auto">
            <a:xfrm>
              <a:off x="2016" y="2736"/>
              <a:ext cx="2688" cy="240"/>
            </a:xfrm>
            <a:prstGeom prst="curvedUpArrow">
              <a:avLst>
                <a:gd name="adj1" fmla="val 79956"/>
                <a:gd name="adj2" fmla="val 196622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" name="Group 356"/>
          <p:cNvGrpSpPr>
            <a:grpSpLocks/>
          </p:cNvGrpSpPr>
          <p:nvPr/>
        </p:nvGrpSpPr>
        <p:grpSpPr bwMode="auto">
          <a:xfrm>
            <a:off x="3200400" y="4419600"/>
            <a:ext cx="4267200" cy="381000"/>
            <a:chOff x="2016" y="2736"/>
            <a:chExt cx="2688" cy="240"/>
          </a:xfrm>
        </p:grpSpPr>
        <p:sp>
          <p:nvSpPr>
            <p:cNvPr id="25" name="AutoShape 354"/>
            <p:cNvSpPr>
              <a:spLocks noChangeArrowheads="1"/>
            </p:cNvSpPr>
            <p:nvPr/>
          </p:nvSpPr>
          <p:spPr bwMode="auto">
            <a:xfrm>
              <a:off x="2016" y="2736"/>
              <a:ext cx="1344" cy="240"/>
            </a:xfrm>
            <a:prstGeom prst="curvedUpArrow">
              <a:avLst>
                <a:gd name="adj1" fmla="val 80915"/>
                <a:gd name="adj2" fmla="val 192915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AutoShape 355"/>
            <p:cNvSpPr>
              <a:spLocks noChangeArrowheads="1"/>
            </p:cNvSpPr>
            <p:nvPr/>
          </p:nvSpPr>
          <p:spPr bwMode="auto">
            <a:xfrm>
              <a:off x="2016" y="2736"/>
              <a:ext cx="2688" cy="240"/>
            </a:xfrm>
            <a:prstGeom prst="curvedUpArrow">
              <a:avLst>
                <a:gd name="adj1" fmla="val 79956"/>
                <a:gd name="adj2" fmla="val 196622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" name="Group 356"/>
          <p:cNvGrpSpPr>
            <a:grpSpLocks/>
          </p:cNvGrpSpPr>
          <p:nvPr/>
        </p:nvGrpSpPr>
        <p:grpSpPr bwMode="auto">
          <a:xfrm>
            <a:off x="3200400" y="4876800"/>
            <a:ext cx="4267200" cy="381000"/>
            <a:chOff x="2016" y="2736"/>
            <a:chExt cx="2688" cy="240"/>
          </a:xfrm>
        </p:grpSpPr>
        <p:sp>
          <p:nvSpPr>
            <p:cNvPr id="28" name="AutoShape 354"/>
            <p:cNvSpPr>
              <a:spLocks noChangeArrowheads="1"/>
            </p:cNvSpPr>
            <p:nvPr/>
          </p:nvSpPr>
          <p:spPr bwMode="auto">
            <a:xfrm>
              <a:off x="2016" y="2736"/>
              <a:ext cx="1344" cy="240"/>
            </a:xfrm>
            <a:prstGeom prst="curvedUpArrow">
              <a:avLst>
                <a:gd name="adj1" fmla="val 80915"/>
                <a:gd name="adj2" fmla="val 192915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utoShape 355"/>
            <p:cNvSpPr>
              <a:spLocks noChangeArrowheads="1"/>
            </p:cNvSpPr>
            <p:nvPr/>
          </p:nvSpPr>
          <p:spPr bwMode="auto">
            <a:xfrm>
              <a:off x="2016" y="2736"/>
              <a:ext cx="2688" cy="240"/>
            </a:xfrm>
            <a:prstGeom prst="curvedUpArrow">
              <a:avLst>
                <a:gd name="adj1" fmla="val 79956"/>
                <a:gd name="adj2" fmla="val 196622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35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Standard approach in data analysis (2)</a:t>
            </a:r>
          </a:p>
        </p:txBody>
      </p:sp>
      <p:graphicFrame>
        <p:nvGraphicFramePr>
          <p:cNvPr id="910340" name="Group 4"/>
          <p:cNvGraphicFramePr>
            <a:graphicFrameLocks noGrp="1"/>
          </p:cNvGraphicFramePr>
          <p:nvPr>
            <p:ph idx="1"/>
          </p:nvPr>
        </p:nvGraphicFramePr>
        <p:xfrm>
          <a:off x="228600" y="1676400"/>
          <a:ext cx="8686800" cy="3657600"/>
        </p:xfrm>
        <a:graphic>
          <a:graphicData uri="http://schemas.openxmlformats.org/drawingml/2006/table">
            <a:tbl>
              <a:tblPr/>
              <a:tblGrid>
                <a:gridCol w="1085850"/>
                <a:gridCol w="1128432"/>
                <a:gridCol w="1133756"/>
                <a:gridCol w="1133755"/>
                <a:gridCol w="1131981"/>
                <a:gridCol w="1130207"/>
                <a:gridCol w="1128432"/>
                <a:gridCol w="814387"/>
              </a:tblGrid>
              <a:tr h="4064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Cases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Characteristics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6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ch6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...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case6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...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0072" name="Text Box 90"/>
          <p:cNvSpPr txBox="1">
            <a:spLocks noChangeArrowheads="1"/>
          </p:cNvSpPr>
          <p:nvPr/>
        </p:nvSpPr>
        <p:spPr bwMode="auto">
          <a:xfrm>
            <a:off x="1905000" y="6396335"/>
            <a:ext cx="16385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phenotypic</a:t>
            </a:r>
          </a:p>
        </p:txBody>
      </p:sp>
      <p:sp>
        <p:nvSpPr>
          <p:cNvPr id="170073" name="Text Box 91"/>
          <p:cNvSpPr txBox="1">
            <a:spLocks noChangeArrowheads="1"/>
          </p:cNvSpPr>
          <p:nvPr/>
        </p:nvSpPr>
        <p:spPr bwMode="auto">
          <a:xfrm>
            <a:off x="3886200" y="6396335"/>
            <a:ext cx="14494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genotypic</a:t>
            </a:r>
          </a:p>
        </p:txBody>
      </p:sp>
      <p:sp>
        <p:nvSpPr>
          <p:cNvPr id="170074" name="AutoShape 93"/>
          <p:cNvSpPr>
            <a:spLocks/>
          </p:cNvSpPr>
          <p:nvPr/>
        </p:nvSpPr>
        <p:spPr bwMode="auto">
          <a:xfrm rot="5400000" flipV="1">
            <a:off x="2705100" y="5520035"/>
            <a:ext cx="152400" cy="1752600"/>
          </a:xfrm>
          <a:prstGeom prst="rightBrace">
            <a:avLst>
              <a:gd name="adj1" fmla="val 150000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0075" name="AutoShape 94"/>
          <p:cNvSpPr>
            <a:spLocks/>
          </p:cNvSpPr>
          <p:nvPr/>
        </p:nvSpPr>
        <p:spPr bwMode="auto">
          <a:xfrm rot="5400000" flipV="1">
            <a:off x="4800600" y="5405735"/>
            <a:ext cx="152400" cy="1981200"/>
          </a:xfrm>
          <a:prstGeom prst="rightBrace">
            <a:avLst>
              <a:gd name="adj1" fmla="val 200000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56"/>
          <p:cNvGrpSpPr>
            <a:grpSpLocks/>
          </p:cNvGrpSpPr>
          <p:nvPr/>
        </p:nvGrpSpPr>
        <p:grpSpPr bwMode="auto">
          <a:xfrm>
            <a:off x="3200400" y="3424535"/>
            <a:ext cx="4267200" cy="381000"/>
            <a:chOff x="2016" y="2736"/>
            <a:chExt cx="2688" cy="240"/>
          </a:xfrm>
        </p:grpSpPr>
        <p:sp>
          <p:nvSpPr>
            <p:cNvPr id="170083" name="AutoShape 354"/>
            <p:cNvSpPr>
              <a:spLocks noChangeArrowheads="1"/>
            </p:cNvSpPr>
            <p:nvPr/>
          </p:nvSpPr>
          <p:spPr bwMode="auto">
            <a:xfrm>
              <a:off x="2016" y="2736"/>
              <a:ext cx="1344" cy="240"/>
            </a:xfrm>
            <a:prstGeom prst="curvedUpArrow">
              <a:avLst>
                <a:gd name="adj1" fmla="val 80915"/>
                <a:gd name="adj2" fmla="val 192915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084" name="AutoShape 355"/>
            <p:cNvSpPr>
              <a:spLocks noChangeArrowheads="1"/>
            </p:cNvSpPr>
            <p:nvPr/>
          </p:nvSpPr>
          <p:spPr bwMode="auto">
            <a:xfrm>
              <a:off x="2016" y="2736"/>
              <a:ext cx="2688" cy="240"/>
            </a:xfrm>
            <a:prstGeom prst="curvedUpArrow">
              <a:avLst>
                <a:gd name="adj1" fmla="val 79956"/>
                <a:gd name="adj2" fmla="val 196622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AutoShape 94"/>
          <p:cNvSpPr>
            <a:spLocks/>
          </p:cNvSpPr>
          <p:nvPr/>
        </p:nvSpPr>
        <p:spPr bwMode="auto">
          <a:xfrm rot="5400000" flipV="1">
            <a:off x="6858000" y="5405735"/>
            <a:ext cx="152400" cy="1981200"/>
          </a:xfrm>
          <a:prstGeom prst="rightBrace">
            <a:avLst>
              <a:gd name="adj1" fmla="val 200000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91"/>
          <p:cNvSpPr txBox="1">
            <a:spLocks noChangeArrowheads="1"/>
          </p:cNvSpPr>
          <p:nvPr/>
        </p:nvSpPr>
        <p:spPr bwMode="auto">
          <a:xfrm>
            <a:off x="7311332" y="6396335"/>
            <a:ext cx="16802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outcome …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 Box 91"/>
          <p:cNvSpPr txBox="1">
            <a:spLocks noChangeArrowheads="1"/>
          </p:cNvSpPr>
          <p:nvPr/>
        </p:nvSpPr>
        <p:spPr bwMode="auto">
          <a:xfrm>
            <a:off x="5548559" y="6396335"/>
            <a:ext cx="14775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treatment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52800" y="5253335"/>
            <a:ext cx="3630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finding correlations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4" name="Group 356"/>
          <p:cNvGrpSpPr>
            <a:grpSpLocks/>
          </p:cNvGrpSpPr>
          <p:nvPr/>
        </p:nvGrpSpPr>
        <p:grpSpPr bwMode="auto">
          <a:xfrm>
            <a:off x="3200400" y="3881735"/>
            <a:ext cx="4267200" cy="381000"/>
            <a:chOff x="2016" y="2736"/>
            <a:chExt cx="2688" cy="240"/>
          </a:xfrm>
        </p:grpSpPr>
        <p:sp>
          <p:nvSpPr>
            <p:cNvPr id="22" name="AutoShape 354"/>
            <p:cNvSpPr>
              <a:spLocks noChangeArrowheads="1"/>
            </p:cNvSpPr>
            <p:nvPr/>
          </p:nvSpPr>
          <p:spPr bwMode="auto">
            <a:xfrm>
              <a:off x="2016" y="2736"/>
              <a:ext cx="1344" cy="240"/>
            </a:xfrm>
            <a:prstGeom prst="curvedUpArrow">
              <a:avLst>
                <a:gd name="adj1" fmla="val 80915"/>
                <a:gd name="adj2" fmla="val 192915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AutoShape 355"/>
            <p:cNvSpPr>
              <a:spLocks noChangeArrowheads="1"/>
            </p:cNvSpPr>
            <p:nvPr/>
          </p:nvSpPr>
          <p:spPr bwMode="auto">
            <a:xfrm>
              <a:off x="2016" y="2736"/>
              <a:ext cx="2688" cy="240"/>
            </a:xfrm>
            <a:prstGeom prst="curvedUpArrow">
              <a:avLst>
                <a:gd name="adj1" fmla="val 79956"/>
                <a:gd name="adj2" fmla="val 196622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356"/>
          <p:cNvGrpSpPr>
            <a:grpSpLocks/>
          </p:cNvGrpSpPr>
          <p:nvPr/>
        </p:nvGrpSpPr>
        <p:grpSpPr bwMode="auto">
          <a:xfrm>
            <a:off x="3200400" y="4338935"/>
            <a:ext cx="4267200" cy="381000"/>
            <a:chOff x="2016" y="2736"/>
            <a:chExt cx="2688" cy="240"/>
          </a:xfrm>
        </p:grpSpPr>
        <p:sp>
          <p:nvSpPr>
            <p:cNvPr id="25" name="AutoShape 354"/>
            <p:cNvSpPr>
              <a:spLocks noChangeArrowheads="1"/>
            </p:cNvSpPr>
            <p:nvPr/>
          </p:nvSpPr>
          <p:spPr bwMode="auto">
            <a:xfrm>
              <a:off x="2016" y="2736"/>
              <a:ext cx="1344" cy="240"/>
            </a:xfrm>
            <a:prstGeom prst="curvedUpArrow">
              <a:avLst>
                <a:gd name="adj1" fmla="val 80915"/>
                <a:gd name="adj2" fmla="val 192915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AutoShape 355"/>
            <p:cNvSpPr>
              <a:spLocks noChangeArrowheads="1"/>
            </p:cNvSpPr>
            <p:nvPr/>
          </p:nvSpPr>
          <p:spPr bwMode="auto">
            <a:xfrm>
              <a:off x="2016" y="2736"/>
              <a:ext cx="2688" cy="240"/>
            </a:xfrm>
            <a:prstGeom prst="curvedUpArrow">
              <a:avLst>
                <a:gd name="adj1" fmla="val 79956"/>
                <a:gd name="adj2" fmla="val 196622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356"/>
          <p:cNvGrpSpPr>
            <a:grpSpLocks/>
          </p:cNvGrpSpPr>
          <p:nvPr/>
        </p:nvGrpSpPr>
        <p:grpSpPr bwMode="auto">
          <a:xfrm>
            <a:off x="3200400" y="4796135"/>
            <a:ext cx="4267200" cy="381000"/>
            <a:chOff x="2016" y="2736"/>
            <a:chExt cx="2688" cy="240"/>
          </a:xfrm>
        </p:grpSpPr>
        <p:sp>
          <p:nvSpPr>
            <p:cNvPr id="28" name="AutoShape 354"/>
            <p:cNvSpPr>
              <a:spLocks noChangeArrowheads="1"/>
            </p:cNvSpPr>
            <p:nvPr/>
          </p:nvSpPr>
          <p:spPr bwMode="auto">
            <a:xfrm>
              <a:off x="2016" y="2736"/>
              <a:ext cx="1344" cy="240"/>
            </a:xfrm>
            <a:prstGeom prst="curvedUpArrow">
              <a:avLst>
                <a:gd name="adj1" fmla="val 80915"/>
                <a:gd name="adj2" fmla="val 192915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utoShape 355"/>
            <p:cNvSpPr>
              <a:spLocks noChangeArrowheads="1"/>
            </p:cNvSpPr>
            <p:nvPr/>
          </p:nvSpPr>
          <p:spPr bwMode="auto">
            <a:xfrm>
              <a:off x="2016" y="2736"/>
              <a:ext cx="2688" cy="240"/>
            </a:xfrm>
            <a:prstGeom prst="curvedUpArrow">
              <a:avLst>
                <a:gd name="adj1" fmla="val 79956"/>
                <a:gd name="adj2" fmla="val 196622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" name="Group 356"/>
          <p:cNvGrpSpPr>
            <a:grpSpLocks/>
          </p:cNvGrpSpPr>
          <p:nvPr/>
        </p:nvGrpSpPr>
        <p:grpSpPr bwMode="auto">
          <a:xfrm>
            <a:off x="3200400" y="5862935"/>
            <a:ext cx="4267200" cy="381000"/>
            <a:chOff x="2016" y="2736"/>
            <a:chExt cx="2688" cy="240"/>
          </a:xfrm>
          <a:solidFill>
            <a:srgbClr val="FFC000"/>
          </a:solidFill>
        </p:grpSpPr>
        <p:sp>
          <p:nvSpPr>
            <p:cNvPr id="31" name="AutoShape 354"/>
            <p:cNvSpPr>
              <a:spLocks noChangeArrowheads="1"/>
            </p:cNvSpPr>
            <p:nvPr/>
          </p:nvSpPr>
          <p:spPr bwMode="auto">
            <a:xfrm>
              <a:off x="2016" y="2736"/>
              <a:ext cx="1344" cy="240"/>
            </a:xfrm>
            <a:prstGeom prst="curvedUpArrow">
              <a:avLst>
                <a:gd name="adj1" fmla="val 80915"/>
                <a:gd name="adj2" fmla="val 192915"/>
                <a:gd name="adj3" fmla="val 33333"/>
              </a:avLst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355"/>
            <p:cNvSpPr>
              <a:spLocks noChangeArrowheads="1"/>
            </p:cNvSpPr>
            <p:nvPr/>
          </p:nvSpPr>
          <p:spPr bwMode="auto">
            <a:xfrm>
              <a:off x="2016" y="2736"/>
              <a:ext cx="2688" cy="240"/>
            </a:xfrm>
            <a:prstGeom prst="curvedUpArrow">
              <a:avLst>
                <a:gd name="adj1" fmla="val 79956"/>
                <a:gd name="adj2" fmla="val 196622"/>
                <a:gd name="adj3" fmla="val 33333"/>
              </a:avLst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946793" y="2362200"/>
            <a:ext cx="141577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b="0" dirty="0" smtClean="0">
                <a:solidFill>
                  <a:srgbClr val="FFC000"/>
                </a:solidFill>
              </a:rPr>
              <a:t>{</a:t>
            </a:r>
            <a:endParaRPr lang="en-US" sz="20000" b="0" dirty="0">
              <a:solidFill>
                <a:srgbClr val="FFC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24000" y="5862935"/>
            <a:ext cx="1479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rgbClr val="FFC000"/>
                </a:solidFill>
              </a:rPr>
              <a:t>therefore</a:t>
            </a:r>
            <a:endParaRPr lang="en-US" sz="2800" b="0" dirty="0">
              <a:solidFill>
                <a:srgbClr val="FFC000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>
            <a:off x="1981200" y="4491335"/>
            <a:ext cx="20782" cy="1392382"/>
          </a:xfrm>
          <a:prstGeom prst="line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1981200" y="5862935"/>
            <a:ext cx="1143000" cy="0"/>
          </a:xfrm>
          <a:prstGeom prst="line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1981200" y="4522508"/>
            <a:ext cx="304800" cy="0"/>
          </a:xfrm>
          <a:prstGeom prst="line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7010400" y="5939135"/>
            <a:ext cx="1835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rgbClr val="FFC000"/>
                </a:solidFill>
              </a:rPr>
              <a:t>expectation</a:t>
            </a:r>
            <a:endParaRPr lang="en-US" sz="2800" b="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 of this session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438400"/>
            <a:ext cx="8686800" cy="4191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Introduce </a:t>
            </a:r>
            <a:r>
              <a:rPr lang="en-US" sz="3200" dirty="0" smtClean="0"/>
              <a:t>you to </a:t>
            </a:r>
            <a:r>
              <a:rPr lang="en-US" sz="3200" dirty="0"/>
              <a:t>some </a:t>
            </a:r>
            <a:r>
              <a:rPr lang="en-US" sz="3200" b="1" u="sng" dirty="0"/>
              <a:t>ontological </a:t>
            </a:r>
            <a:r>
              <a:rPr lang="en-US" sz="3200" b="1" u="sng" dirty="0" smtClean="0"/>
              <a:t>principles</a:t>
            </a:r>
            <a:r>
              <a:rPr lang="en-US" sz="3200" dirty="0" smtClean="0"/>
              <a:t> that </a:t>
            </a:r>
            <a:r>
              <a:rPr lang="en-US" sz="3200" dirty="0"/>
              <a:t>will help </a:t>
            </a:r>
            <a:r>
              <a:rPr lang="en-US" sz="3200" dirty="0" smtClean="0"/>
              <a:t>you in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recognizing </a:t>
            </a:r>
            <a:r>
              <a:rPr lang="en-US" sz="3200" dirty="0"/>
              <a:t>and dealing with </a:t>
            </a:r>
            <a:r>
              <a:rPr lang="en-US" sz="3200" b="1" u="sng" dirty="0"/>
              <a:t>idiosyncrasies in EHRs</a:t>
            </a:r>
            <a:r>
              <a:rPr lang="en-US" sz="3200" dirty="0"/>
              <a:t> </a:t>
            </a: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to </a:t>
            </a:r>
            <a:r>
              <a:rPr lang="en-US" sz="3200" b="1" u="sng" dirty="0"/>
              <a:t>improve healthcare data quality</a:t>
            </a:r>
          </a:p>
        </p:txBody>
      </p:sp>
    </p:spTree>
    <p:extLst>
      <p:ext uri="{BB962C8B-B14F-4D97-AF65-F5344CB8AC3E}">
        <p14:creationId xmlns:p14="http://schemas.microsoft.com/office/powerpoint/2010/main" val="58272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Standard approach in data analysis (3)</a:t>
            </a:r>
          </a:p>
        </p:txBody>
      </p:sp>
      <p:graphicFrame>
        <p:nvGraphicFramePr>
          <p:cNvPr id="910340" name="Group 4"/>
          <p:cNvGraphicFramePr>
            <a:graphicFrameLocks noGrp="1"/>
          </p:cNvGraphicFramePr>
          <p:nvPr>
            <p:ph idx="1"/>
          </p:nvPr>
        </p:nvGraphicFramePr>
        <p:xfrm>
          <a:off x="228600" y="1676400"/>
          <a:ext cx="8686800" cy="3657600"/>
        </p:xfrm>
        <a:graphic>
          <a:graphicData uri="http://schemas.openxmlformats.org/drawingml/2006/table">
            <a:tbl>
              <a:tblPr/>
              <a:tblGrid>
                <a:gridCol w="1085850"/>
                <a:gridCol w="1128432"/>
                <a:gridCol w="1133756"/>
                <a:gridCol w="1133755"/>
                <a:gridCol w="1131981"/>
                <a:gridCol w="1130207"/>
                <a:gridCol w="1128432"/>
                <a:gridCol w="814387"/>
              </a:tblGrid>
              <a:tr h="4064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Cases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Characteristics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6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ch6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...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case6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...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2198" marR="1021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0072" name="Text Box 90"/>
          <p:cNvSpPr txBox="1">
            <a:spLocks noChangeArrowheads="1"/>
          </p:cNvSpPr>
          <p:nvPr/>
        </p:nvSpPr>
        <p:spPr bwMode="auto">
          <a:xfrm>
            <a:off x="1905000" y="6396335"/>
            <a:ext cx="16385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phenotypic</a:t>
            </a:r>
          </a:p>
        </p:txBody>
      </p:sp>
      <p:sp>
        <p:nvSpPr>
          <p:cNvPr id="170073" name="Text Box 91"/>
          <p:cNvSpPr txBox="1">
            <a:spLocks noChangeArrowheads="1"/>
          </p:cNvSpPr>
          <p:nvPr/>
        </p:nvSpPr>
        <p:spPr bwMode="auto">
          <a:xfrm>
            <a:off x="3886200" y="6396335"/>
            <a:ext cx="14494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genotypic</a:t>
            </a:r>
          </a:p>
        </p:txBody>
      </p:sp>
      <p:sp>
        <p:nvSpPr>
          <p:cNvPr id="170074" name="AutoShape 93"/>
          <p:cNvSpPr>
            <a:spLocks/>
          </p:cNvSpPr>
          <p:nvPr/>
        </p:nvSpPr>
        <p:spPr bwMode="auto">
          <a:xfrm rot="5400000" flipV="1">
            <a:off x="2705100" y="5520035"/>
            <a:ext cx="152400" cy="1752600"/>
          </a:xfrm>
          <a:prstGeom prst="rightBrace">
            <a:avLst>
              <a:gd name="adj1" fmla="val 150000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0075" name="AutoShape 94"/>
          <p:cNvSpPr>
            <a:spLocks/>
          </p:cNvSpPr>
          <p:nvPr/>
        </p:nvSpPr>
        <p:spPr bwMode="auto">
          <a:xfrm rot="5400000" flipV="1">
            <a:off x="4800600" y="5405735"/>
            <a:ext cx="152400" cy="1981200"/>
          </a:xfrm>
          <a:prstGeom prst="rightBrace">
            <a:avLst>
              <a:gd name="adj1" fmla="val 200000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56"/>
          <p:cNvGrpSpPr>
            <a:grpSpLocks/>
          </p:cNvGrpSpPr>
          <p:nvPr/>
        </p:nvGrpSpPr>
        <p:grpSpPr bwMode="auto">
          <a:xfrm>
            <a:off x="3200400" y="3424535"/>
            <a:ext cx="4267200" cy="381000"/>
            <a:chOff x="2016" y="2736"/>
            <a:chExt cx="2688" cy="240"/>
          </a:xfrm>
        </p:grpSpPr>
        <p:sp>
          <p:nvSpPr>
            <p:cNvPr id="170083" name="AutoShape 354"/>
            <p:cNvSpPr>
              <a:spLocks noChangeArrowheads="1"/>
            </p:cNvSpPr>
            <p:nvPr/>
          </p:nvSpPr>
          <p:spPr bwMode="auto">
            <a:xfrm>
              <a:off x="2016" y="2736"/>
              <a:ext cx="1344" cy="240"/>
            </a:xfrm>
            <a:prstGeom prst="curvedUpArrow">
              <a:avLst>
                <a:gd name="adj1" fmla="val 80915"/>
                <a:gd name="adj2" fmla="val 192915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084" name="AutoShape 355"/>
            <p:cNvSpPr>
              <a:spLocks noChangeArrowheads="1"/>
            </p:cNvSpPr>
            <p:nvPr/>
          </p:nvSpPr>
          <p:spPr bwMode="auto">
            <a:xfrm>
              <a:off x="2016" y="2736"/>
              <a:ext cx="2688" cy="240"/>
            </a:xfrm>
            <a:prstGeom prst="curvedUpArrow">
              <a:avLst>
                <a:gd name="adj1" fmla="val 79956"/>
                <a:gd name="adj2" fmla="val 196622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AutoShape 94"/>
          <p:cNvSpPr>
            <a:spLocks/>
          </p:cNvSpPr>
          <p:nvPr/>
        </p:nvSpPr>
        <p:spPr bwMode="auto">
          <a:xfrm rot="5400000" flipV="1">
            <a:off x="6858000" y="5405735"/>
            <a:ext cx="152400" cy="1981200"/>
          </a:xfrm>
          <a:prstGeom prst="rightBrace">
            <a:avLst>
              <a:gd name="adj1" fmla="val 200000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91"/>
          <p:cNvSpPr txBox="1">
            <a:spLocks noChangeArrowheads="1"/>
          </p:cNvSpPr>
          <p:nvPr/>
        </p:nvSpPr>
        <p:spPr bwMode="auto">
          <a:xfrm>
            <a:off x="7311332" y="6396335"/>
            <a:ext cx="16802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outcome …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 Box 91"/>
          <p:cNvSpPr txBox="1">
            <a:spLocks noChangeArrowheads="1"/>
          </p:cNvSpPr>
          <p:nvPr/>
        </p:nvSpPr>
        <p:spPr bwMode="auto">
          <a:xfrm>
            <a:off x="5548559" y="6396335"/>
            <a:ext cx="14775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treatment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52800" y="5253335"/>
            <a:ext cx="3630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finding correlations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3" name="Group 356"/>
          <p:cNvGrpSpPr>
            <a:grpSpLocks/>
          </p:cNvGrpSpPr>
          <p:nvPr/>
        </p:nvGrpSpPr>
        <p:grpSpPr bwMode="auto">
          <a:xfrm>
            <a:off x="3200400" y="3881735"/>
            <a:ext cx="4267200" cy="381000"/>
            <a:chOff x="2016" y="2736"/>
            <a:chExt cx="2688" cy="240"/>
          </a:xfrm>
        </p:grpSpPr>
        <p:sp>
          <p:nvSpPr>
            <p:cNvPr id="22" name="AutoShape 354"/>
            <p:cNvSpPr>
              <a:spLocks noChangeArrowheads="1"/>
            </p:cNvSpPr>
            <p:nvPr/>
          </p:nvSpPr>
          <p:spPr bwMode="auto">
            <a:xfrm>
              <a:off x="2016" y="2736"/>
              <a:ext cx="1344" cy="240"/>
            </a:xfrm>
            <a:prstGeom prst="curvedUpArrow">
              <a:avLst>
                <a:gd name="adj1" fmla="val 80915"/>
                <a:gd name="adj2" fmla="val 192915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AutoShape 355"/>
            <p:cNvSpPr>
              <a:spLocks noChangeArrowheads="1"/>
            </p:cNvSpPr>
            <p:nvPr/>
          </p:nvSpPr>
          <p:spPr bwMode="auto">
            <a:xfrm>
              <a:off x="2016" y="2736"/>
              <a:ext cx="2688" cy="240"/>
            </a:xfrm>
            <a:prstGeom prst="curvedUpArrow">
              <a:avLst>
                <a:gd name="adj1" fmla="val 79956"/>
                <a:gd name="adj2" fmla="val 196622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56"/>
          <p:cNvGrpSpPr>
            <a:grpSpLocks/>
          </p:cNvGrpSpPr>
          <p:nvPr/>
        </p:nvGrpSpPr>
        <p:grpSpPr bwMode="auto">
          <a:xfrm>
            <a:off x="3200400" y="4338935"/>
            <a:ext cx="4267200" cy="381000"/>
            <a:chOff x="2016" y="2736"/>
            <a:chExt cx="2688" cy="240"/>
          </a:xfrm>
        </p:grpSpPr>
        <p:sp>
          <p:nvSpPr>
            <p:cNvPr id="25" name="AutoShape 354"/>
            <p:cNvSpPr>
              <a:spLocks noChangeArrowheads="1"/>
            </p:cNvSpPr>
            <p:nvPr/>
          </p:nvSpPr>
          <p:spPr bwMode="auto">
            <a:xfrm>
              <a:off x="2016" y="2736"/>
              <a:ext cx="1344" cy="240"/>
            </a:xfrm>
            <a:prstGeom prst="curvedUpArrow">
              <a:avLst>
                <a:gd name="adj1" fmla="val 80915"/>
                <a:gd name="adj2" fmla="val 192915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AutoShape 355"/>
            <p:cNvSpPr>
              <a:spLocks noChangeArrowheads="1"/>
            </p:cNvSpPr>
            <p:nvPr/>
          </p:nvSpPr>
          <p:spPr bwMode="auto">
            <a:xfrm>
              <a:off x="2016" y="2736"/>
              <a:ext cx="2688" cy="240"/>
            </a:xfrm>
            <a:prstGeom prst="curvedUpArrow">
              <a:avLst>
                <a:gd name="adj1" fmla="val 79956"/>
                <a:gd name="adj2" fmla="val 196622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356"/>
          <p:cNvGrpSpPr>
            <a:grpSpLocks/>
          </p:cNvGrpSpPr>
          <p:nvPr/>
        </p:nvGrpSpPr>
        <p:grpSpPr bwMode="auto">
          <a:xfrm>
            <a:off x="3200400" y="4796135"/>
            <a:ext cx="4267200" cy="381000"/>
            <a:chOff x="2016" y="2736"/>
            <a:chExt cx="2688" cy="240"/>
          </a:xfrm>
        </p:grpSpPr>
        <p:sp>
          <p:nvSpPr>
            <p:cNvPr id="28" name="AutoShape 354"/>
            <p:cNvSpPr>
              <a:spLocks noChangeArrowheads="1"/>
            </p:cNvSpPr>
            <p:nvPr/>
          </p:nvSpPr>
          <p:spPr bwMode="auto">
            <a:xfrm>
              <a:off x="2016" y="2736"/>
              <a:ext cx="1344" cy="240"/>
            </a:xfrm>
            <a:prstGeom prst="curvedUpArrow">
              <a:avLst>
                <a:gd name="adj1" fmla="val 80915"/>
                <a:gd name="adj2" fmla="val 192915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utoShape 355"/>
            <p:cNvSpPr>
              <a:spLocks noChangeArrowheads="1"/>
            </p:cNvSpPr>
            <p:nvPr/>
          </p:nvSpPr>
          <p:spPr bwMode="auto">
            <a:xfrm>
              <a:off x="2016" y="2736"/>
              <a:ext cx="2688" cy="240"/>
            </a:xfrm>
            <a:prstGeom prst="curvedUpArrow">
              <a:avLst>
                <a:gd name="adj1" fmla="val 79956"/>
                <a:gd name="adj2" fmla="val 196622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356"/>
          <p:cNvGrpSpPr>
            <a:grpSpLocks/>
          </p:cNvGrpSpPr>
          <p:nvPr/>
        </p:nvGrpSpPr>
        <p:grpSpPr bwMode="auto">
          <a:xfrm>
            <a:off x="3200400" y="5862935"/>
            <a:ext cx="4267200" cy="381000"/>
            <a:chOff x="2016" y="2736"/>
            <a:chExt cx="2688" cy="240"/>
          </a:xfrm>
          <a:solidFill>
            <a:srgbClr val="FFC000"/>
          </a:solidFill>
        </p:grpSpPr>
        <p:sp>
          <p:nvSpPr>
            <p:cNvPr id="31" name="AutoShape 354"/>
            <p:cNvSpPr>
              <a:spLocks noChangeArrowheads="1"/>
            </p:cNvSpPr>
            <p:nvPr/>
          </p:nvSpPr>
          <p:spPr bwMode="auto">
            <a:xfrm>
              <a:off x="2016" y="2736"/>
              <a:ext cx="1344" cy="240"/>
            </a:xfrm>
            <a:prstGeom prst="curvedUpArrow">
              <a:avLst>
                <a:gd name="adj1" fmla="val 80915"/>
                <a:gd name="adj2" fmla="val 192915"/>
                <a:gd name="adj3" fmla="val 33333"/>
              </a:avLst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355"/>
            <p:cNvSpPr>
              <a:spLocks noChangeArrowheads="1"/>
            </p:cNvSpPr>
            <p:nvPr/>
          </p:nvSpPr>
          <p:spPr bwMode="auto">
            <a:xfrm>
              <a:off x="2016" y="2736"/>
              <a:ext cx="2688" cy="240"/>
            </a:xfrm>
            <a:prstGeom prst="curvedUpArrow">
              <a:avLst>
                <a:gd name="adj1" fmla="val 79956"/>
                <a:gd name="adj2" fmla="val 196622"/>
                <a:gd name="adj3" fmla="val 33333"/>
              </a:avLst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946793" y="2586335"/>
            <a:ext cx="141577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b="0" dirty="0" smtClean="0">
                <a:solidFill>
                  <a:srgbClr val="FFC000"/>
                </a:solidFill>
              </a:rPr>
              <a:t>{</a:t>
            </a:r>
            <a:endParaRPr lang="en-US" sz="20000" b="0" dirty="0">
              <a:solidFill>
                <a:srgbClr val="FFC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24000" y="5862935"/>
            <a:ext cx="1479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rgbClr val="FFC000"/>
                </a:solidFill>
              </a:rPr>
              <a:t>therefore</a:t>
            </a:r>
            <a:endParaRPr lang="en-US" sz="2800" b="0" dirty="0">
              <a:solidFill>
                <a:srgbClr val="FFC000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>
            <a:off x="1981200" y="4491335"/>
            <a:ext cx="20782" cy="1392382"/>
          </a:xfrm>
          <a:prstGeom prst="line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1981200" y="5862935"/>
            <a:ext cx="1143000" cy="0"/>
          </a:xfrm>
          <a:prstGeom prst="line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1981200" y="4522508"/>
            <a:ext cx="304800" cy="0"/>
          </a:xfrm>
          <a:prstGeom prst="line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7010400" y="5939135"/>
            <a:ext cx="1835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rgbClr val="FFC000"/>
                </a:solidFill>
              </a:rPr>
              <a:t>expectation</a:t>
            </a:r>
            <a:endParaRPr lang="en-US" sz="2800" b="0" dirty="0">
              <a:solidFill>
                <a:srgbClr val="FFC000"/>
              </a:solidFill>
            </a:endParaRPr>
          </a:p>
        </p:txBody>
      </p:sp>
      <p:grpSp>
        <p:nvGrpSpPr>
          <p:cNvPr id="36" name="Group 356"/>
          <p:cNvGrpSpPr>
            <a:grpSpLocks/>
          </p:cNvGrpSpPr>
          <p:nvPr/>
        </p:nvGrpSpPr>
        <p:grpSpPr bwMode="auto">
          <a:xfrm flipV="1">
            <a:off x="3200400" y="2586335"/>
            <a:ext cx="4267200" cy="381000"/>
            <a:chOff x="2016" y="2736"/>
            <a:chExt cx="2688" cy="240"/>
          </a:xfrm>
          <a:solidFill>
            <a:srgbClr val="FF0000"/>
          </a:solidFill>
        </p:grpSpPr>
        <p:sp>
          <p:nvSpPr>
            <p:cNvPr id="37" name="AutoShape 354"/>
            <p:cNvSpPr>
              <a:spLocks noChangeArrowheads="1"/>
            </p:cNvSpPr>
            <p:nvPr/>
          </p:nvSpPr>
          <p:spPr bwMode="auto">
            <a:xfrm>
              <a:off x="2016" y="2736"/>
              <a:ext cx="1344" cy="240"/>
            </a:xfrm>
            <a:prstGeom prst="curvedUpArrow">
              <a:avLst>
                <a:gd name="adj1" fmla="val 80915"/>
                <a:gd name="adj2" fmla="val 192915"/>
                <a:gd name="adj3" fmla="val 33333"/>
              </a:avLst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AutoShape 355"/>
            <p:cNvSpPr>
              <a:spLocks noChangeArrowheads="1"/>
            </p:cNvSpPr>
            <p:nvPr/>
          </p:nvSpPr>
          <p:spPr bwMode="auto">
            <a:xfrm>
              <a:off x="2016" y="2736"/>
              <a:ext cx="2688" cy="240"/>
            </a:xfrm>
            <a:prstGeom prst="curvedUpArrow">
              <a:avLst>
                <a:gd name="adj1" fmla="val 79956"/>
                <a:gd name="adj2" fmla="val 196622"/>
                <a:gd name="adj3" fmla="val 33333"/>
              </a:avLst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6736773" y="2209800"/>
            <a:ext cx="2462534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rgbClr val="FF0000"/>
                </a:solidFill>
              </a:rPr>
              <a:t>generalization ?</a:t>
            </a:r>
            <a:endParaRPr lang="en-US" sz="2800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 with reality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81400" y="1676400"/>
            <a:ext cx="5334000" cy="49530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What type of relationship is there between data items and the part of reality they are obtained from?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What, if anything at all, do variable names in header rows correspond to?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Do correlations between data items mimic the relationships between the entities in reality the data items are obtained from?</a:t>
            </a:r>
          </a:p>
          <a:p>
            <a:pPr lvl="1">
              <a:spcAft>
                <a:spcPts val="1200"/>
              </a:spcAft>
            </a:pPr>
            <a:endParaRPr lang="en-US" dirty="0"/>
          </a:p>
        </p:txBody>
      </p:sp>
      <p:pic>
        <p:nvPicPr>
          <p:cNvPr id="266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81200"/>
            <a:ext cx="3299186" cy="186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Group 284"/>
          <p:cNvGrpSpPr>
            <a:grpSpLocks/>
          </p:cNvGrpSpPr>
          <p:nvPr/>
        </p:nvGrpSpPr>
        <p:grpSpPr bwMode="auto">
          <a:xfrm>
            <a:off x="401782" y="3962400"/>
            <a:ext cx="2743200" cy="2743200"/>
            <a:chOff x="161" y="2460"/>
            <a:chExt cx="1728" cy="1728"/>
          </a:xfrm>
        </p:grpSpPr>
        <p:pic>
          <p:nvPicPr>
            <p:cNvPr id="8" name="Picture 285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" y="2460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286"/>
            <p:cNvSpPr>
              <a:spLocks noChangeArrowheads="1"/>
            </p:cNvSpPr>
            <p:nvPr/>
          </p:nvSpPr>
          <p:spPr bwMode="auto">
            <a:xfrm>
              <a:off x="257" y="2546"/>
              <a:ext cx="1524" cy="1524"/>
            </a:xfrm>
            <a:prstGeom prst="ellipse">
              <a:avLst/>
            </a:prstGeom>
            <a:solidFill>
              <a:srgbClr val="B2B2B2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Developers’ view on the EHR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939" y="1447800"/>
            <a:ext cx="7998122" cy="4953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4600" y="6504801"/>
            <a:ext cx="65959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http://cmapspublic2.ihmc.us/rid=1GM0728VN-15TD0DN-12W4/ehr10dimensions.png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6172201" y="2895600"/>
            <a:ext cx="2398860" cy="1143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371600" y="1905000"/>
            <a:ext cx="1905000" cy="914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58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non-trivial relation</a:t>
            </a:r>
          </a:p>
        </p:txBody>
      </p:sp>
      <p:sp>
        <p:nvSpPr>
          <p:cNvPr id="9219" name="AutoShape 6"/>
          <p:cNvSpPr>
            <a:spLocks noChangeArrowheads="1"/>
          </p:cNvSpPr>
          <p:nvPr/>
        </p:nvSpPr>
        <p:spPr bwMode="auto">
          <a:xfrm>
            <a:off x="3352800" y="3916363"/>
            <a:ext cx="2133600" cy="609600"/>
          </a:xfrm>
          <a:prstGeom prst="rightArrow">
            <a:avLst>
              <a:gd name="adj1" fmla="val 50000"/>
              <a:gd name="adj2" fmla="val 6275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grpSp>
        <p:nvGrpSpPr>
          <p:cNvPr id="9220" name="Group 26"/>
          <p:cNvGrpSpPr>
            <a:grpSpLocks/>
          </p:cNvGrpSpPr>
          <p:nvPr/>
        </p:nvGrpSpPr>
        <p:grpSpPr bwMode="auto">
          <a:xfrm>
            <a:off x="3810000" y="2544763"/>
            <a:ext cx="914400" cy="3429000"/>
            <a:chOff x="2256" y="1488"/>
            <a:chExt cx="576" cy="2160"/>
          </a:xfrm>
        </p:grpSpPr>
        <p:sp>
          <p:nvSpPr>
            <p:cNvPr id="9233" name="AutoShape 15"/>
            <p:cNvSpPr>
              <a:spLocks noChangeArrowheads="1"/>
            </p:cNvSpPr>
            <p:nvPr/>
          </p:nvSpPr>
          <p:spPr bwMode="auto">
            <a:xfrm rot="5400000">
              <a:off x="1464" y="2280"/>
              <a:ext cx="2160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66">
                <a:alpha val="50195"/>
              </a:srgb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" name="Line 16"/>
            <p:cNvSpPr>
              <a:spLocks noChangeShapeType="1"/>
            </p:cNvSpPr>
            <p:nvPr/>
          </p:nvSpPr>
          <p:spPr bwMode="auto">
            <a:xfrm rot="5400000">
              <a:off x="2353" y="1645"/>
              <a:ext cx="381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235" name="Line 17"/>
            <p:cNvSpPr>
              <a:spLocks noChangeShapeType="1"/>
            </p:cNvSpPr>
            <p:nvPr/>
          </p:nvSpPr>
          <p:spPr bwMode="auto">
            <a:xfrm rot="5400000">
              <a:off x="2449" y="1867"/>
              <a:ext cx="190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236" name="Line 18"/>
            <p:cNvSpPr>
              <a:spLocks noChangeShapeType="1"/>
            </p:cNvSpPr>
            <p:nvPr/>
          </p:nvSpPr>
          <p:spPr bwMode="auto">
            <a:xfrm rot="5400000">
              <a:off x="2512" y="2058"/>
              <a:ext cx="63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237" name="Line 19"/>
            <p:cNvSpPr>
              <a:spLocks noChangeShapeType="1"/>
            </p:cNvSpPr>
            <p:nvPr/>
          </p:nvSpPr>
          <p:spPr bwMode="auto">
            <a:xfrm rot="5400000">
              <a:off x="2544" y="2216"/>
              <a:ext cx="0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238" name="Line 20"/>
            <p:cNvSpPr>
              <a:spLocks noChangeShapeType="1"/>
            </p:cNvSpPr>
            <p:nvPr/>
          </p:nvSpPr>
          <p:spPr bwMode="auto">
            <a:xfrm rot="5400000" flipV="1">
              <a:off x="2449" y="2439"/>
              <a:ext cx="190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239" name="Line 21"/>
            <p:cNvSpPr>
              <a:spLocks noChangeShapeType="1"/>
            </p:cNvSpPr>
            <p:nvPr/>
          </p:nvSpPr>
          <p:spPr bwMode="auto">
            <a:xfrm rot="5400000" flipV="1">
              <a:off x="2417" y="2598"/>
              <a:ext cx="25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240" name="Line 22"/>
            <p:cNvSpPr>
              <a:spLocks noChangeShapeType="1"/>
            </p:cNvSpPr>
            <p:nvPr/>
          </p:nvSpPr>
          <p:spPr bwMode="auto">
            <a:xfrm rot="5400000" flipV="1">
              <a:off x="2353" y="2852"/>
              <a:ext cx="381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241" name="Line 23"/>
            <p:cNvSpPr>
              <a:spLocks noChangeShapeType="1"/>
            </p:cNvSpPr>
            <p:nvPr/>
          </p:nvSpPr>
          <p:spPr bwMode="auto">
            <a:xfrm rot="5400000">
              <a:off x="1739" y="2572"/>
              <a:ext cx="189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242" name="Line 24"/>
            <p:cNvSpPr>
              <a:spLocks noChangeShapeType="1"/>
            </p:cNvSpPr>
            <p:nvPr/>
          </p:nvSpPr>
          <p:spPr bwMode="auto">
            <a:xfrm rot="5400000">
              <a:off x="1726" y="2576"/>
              <a:ext cx="163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243" name="Line 25"/>
            <p:cNvSpPr>
              <a:spLocks noChangeShapeType="1"/>
            </p:cNvSpPr>
            <p:nvPr/>
          </p:nvSpPr>
          <p:spPr bwMode="auto">
            <a:xfrm rot="5400000">
              <a:off x="1721" y="2569"/>
              <a:ext cx="135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9221" name="AutoShape 27"/>
          <p:cNvSpPr>
            <a:spLocks noChangeArrowheads="1"/>
          </p:cNvSpPr>
          <p:nvPr/>
        </p:nvSpPr>
        <p:spPr bwMode="auto">
          <a:xfrm>
            <a:off x="3124200" y="3916363"/>
            <a:ext cx="914400" cy="609600"/>
          </a:xfrm>
          <a:prstGeom prst="leftArrow">
            <a:avLst>
              <a:gd name="adj1" fmla="val 50000"/>
              <a:gd name="adj2" fmla="val 61979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222" name="Text Box 39"/>
          <p:cNvSpPr txBox="1">
            <a:spLocks noChangeArrowheads="1"/>
          </p:cNvSpPr>
          <p:nvPr/>
        </p:nvSpPr>
        <p:spPr bwMode="auto">
          <a:xfrm>
            <a:off x="965200" y="6278563"/>
            <a:ext cx="1443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</a:rPr>
              <a:t>Referents</a:t>
            </a:r>
          </a:p>
        </p:txBody>
      </p:sp>
      <p:sp>
        <p:nvSpPr>
          <p:cNvPr id="9223" name="Text Box 40"/>
          <p:cNvSpPr txBox="1">
            <a:spLocks noChangeArrowheads="1"/>
          </p:cNvSpPr>
          <p:nvPr/>
        </p:nvSpPr>
        <p:spPr bwMode="auto">
          <a:xfrm>
            <a:off x="6137275" y="6278563"/>
            <a:ext cx="1612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</a:rPr>
              <a:t>References</a:t>
            </a:r>
          </a:p>
        </p:txBody>
      </p:sp>
      <p:pic>
        <p:nvPicPr>
          <p:cNvPr id="9224" name="Picture 5" descr="CT scan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44763"/>
            <a:ext cx="22193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5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923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2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6" name="Freeform 35"/>
          <p:cNvSpPr>
            <a:spLocks/>
          </p:cNvSpPr>
          <p:nvPr/>
        </p:nvSpPr>
        <p:spPr bwMode="auto">
          <a:xfrm>
            <a:off x="2590800" y="2519363"/>
            <a:ext cx="3962400" cy="1701800"/>
          </a:xfrm>
          <a:custGeom>
            <a:avLst/>
            <a:gdLst>
              <a:gd name="T0" fmla="*/ 0 w 2496"/>
              <a:gd name="T1" fmla="*/ 2147483647 h 1072"/>
              <a:gd name="T2" fmla="*/ 2147483647 w 2496"/>
              <a:gd name="T3" fmla="*/ 2147483647 h 1072"/>
              <a:gd name="T4" fmla="*/ 2147483647 w 2496"/>
              <a:gd name="T5" fmla="*/ 2147483647 h 1072"/>
              <a:gd name="T6" fmla="*/ 0 60000 65536"/>
              <a:gd name="T7" fmla="*/ 0 60000 65536"/>
              <a:gd name="T8" fmla="*/ 0 60000 65536"/>
              <a:gd name="T9" fmla="*/ 0 w 2496"/>
              <a:gd name="T10" fmla="*/ 0 h 1072"/>
              <a:gd name="T11" fmla="*/ 2496 w 2496"/>
              <a:gd name="T12" fmla="*/ 1072 h 10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6" h="1072">
                <a:moveTo>
                  <a:pt x="0" y="1072"/>
                </a:moveTo>
                <a:cubicBezTo>
                  <a:pt x="224" y="600"/>
                  <a:pt x="448" y="128"/>
                  <a:pt x="864" y="64"/>
                </a:cubicBezTo>
                <a:cubicBezTo>
                  <a:pt x="1280" y="0"/>
                  <a:pt x="1888" y="344"/>
                  <a:pt x="2496" y="688"/>
                </a:cubicBezTo>
              </a:path>
            </a:pathLst>
          </a:custGeom>
          <a:noFill/>
          <a:ln w="57150" cap="flat" cmpd="sng">
            <a:solidFill>
              <a:srgbClr val="FF5050"/>
            </a:solidFill>
            <a:prstDash val="solid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227" name="Freeform 37"/>
          <p:cNvSpPr>
            <a:spLocks/>
          </p:cNvSpPr>
          <p:nvPr/>
        </p:nvSpPr>
        <p:spPr bwMode="auto">
          <a:xfrm rot="20395306" flipV="1">
            <a:off x="2362200" y="4525963"/>
            <a:ext cx="4343400" cy="1473200"/>
          </a:xfrm>
          <a:custGeom>
            <a:avLst/>
            <a:gdLst>
              <a:gd name="T0" fmla="*/ 0 w 2496"/>
              <a:gd name="T1" fmla="*/ 2147483647 h 1072"/>
              <a:gd name="T2" fmla="*/ 2147483647 w 2496"/>
              <a:gd name="T3" fmla="*/ 2147483647 h 1072"/>
              <a:gd name="T4" fmla="*/ 2147483647 w 2496"/>
              <a:gd name="T5" fmla="*/ 2147483647 h 1072"/>
              <a:gd name="T6" fmla="*/ 0 60000 65536"/>
              <a:gd name="T7" fmla="*/ 0 60000 65536"/>
              <a:gd name="T8" fmla="*/ 0 60000 65536"/>
              <a:gd name="T9" fmla="*/ 0 w 2496"/>
              <a:gd name="T10" fmla="*/ 0 h 1072"/>
              <a:gd name="T11" fmla="*/ 2496 w 2496"/>
              <a:gd name="T12" fmla="*/ 1072 h 10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6" h="1072">
                <a:moveTo>
                  <a:pt x="0" y="1072"/>
                </a:moveTo>
                <a:cubicBezTo>
                  <a:pt x="224" y="600"/>
                  <a:pt x="448" y="128"/>
                  <a:pt x="864" y="64"/>
                </a:cubicBezTo>
                <a:cubicBezTo>
                  <a:pt x="1280" y="0"/>
                  <a:pt x="1888" y="344"/>
                  <a:pt x="2496" y="688"/>
                </a:cubicBezTo>
              </a:path>
            </a:pathLst>
          </a:custGeom>
          <a:noFill/>
          <a:ln w="57150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228" name="Rectangle 36"/>
          <p:cNvSpPr>
            <a:spLocks noChangeArrowheads="1"/>
          </p:cNvSpPr>
          <p:nvPr/>
        </p:nvSpPr>
        <p:spPr bwMode="auto">
          <a:xfrm>
            <a:off x="6484938" y="3582988"/>
            <a:ext cx="1524000" cy="152400"/>
          </a:xfrm>
          <a:prstGeom prst="rect">
            <a:avLst/>
          </a:prstGeom>
          <a:solidFill>
            <a:srgbClr val="FF505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229" name="Rectangle 38"/>
          <p:cNvSpPr>
            <a:spLocks noChangeArrowheads="1"/>
          </p:cNvSpPr>
          <p:nvPr/>
        </p:nvSpPr>
        <p:spPr bwMode="auto">
          <a:xfrm>
            <a:off x="6510338" y="4225925"/>
            <a:ext cx="1524000" cy="152400"/>
          </a:xfrm>
          <a:prstGeom prst="rect">
            <a:avLst/>
          </a:prstGeom>
          <a:solidFill>
            <a:srgbClr val="00CC99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5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 instance: source and impact of changes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415520"/>
            <a:ext cx="8686800" cy="321387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Are differences in data about the same entities in reality at different points in time due to:</a:t>
            </a:r>
          </a:p>
        </p:txBody>
      </p:sp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0" y="638175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US" sz="1200" b="0">
                <a:solidFill>
                  <a:schemeClr val="bg1"/>
                </a:solidFill>
              </a:rPr>
              <a:t>Ceusters W, Smith B. A Realism-Based Approach to the Evolution of Biomedical Ontologies. </a:t>
            </a:r>
            <a:r>
              <a:rPr lang="en-US" sz="1200" b="0">
                <a:solidFill>
                  <a:schemeClr val="bg1"/>
                </a:solidFill>
                <a:hlinkClick r:id="rId2"/>
              </a:rPr>
              <a:t>AMIA 2006</a:t>
            </a:r>
            <a:r>
              <a:rPr lang="en-US" sz="1200" b="0">
                <a:solidFill>
                  <a:schemeClr val="bg1"/>
                </a:solidFill>
              </a:rPr>
              <a:t> Proceedings, Washington DC, 2006;:121-125. </a:t>
            </a:r>
            <a:r>
              <a:rPr lang="en-US" sz="1200" b="0">
                <a:solidFill>
                  <a:schemeClr val="bg1"/>
                </a:solidFill>
                <a:hlinkClick r:id="rId3"/>
              </a:rPr>
              <a:t>http://www.referent-tracking.com/RTU/sendfile/?file=CeustersAMIA2006FINAL.pdf</a:t>
            </a:r>
            <a:endParaRPr lang="en-US" sz="1200" b="0">
              <a:solidFill>
                <a:schemeClr val="bg1"/>
              </a:solidFill>
            </a:endParaRPr>
          </a:p>
        </p:txBody>
      </p:sp>
      <p:grpSp>
        <p:nvGrpSpPr>
          <p:cNvPr id="10245" name="Group 7"/>
          <p:cNvGrpSpPr>
            <a:grpSpLocks/>
          </p:cNvGrpSpPr>
          <p:nvPr/>
        </p:nvGrpSpPr>
        <p:grpSpPr bwMode="auto">
          <a:xfrm>
            <a:off x="177800" y="2057400"/>
            <a:ext cx="8742363" cy="1366838"/>
            <a:chOff x="177283" y="2057400"/>
            <a:chExt cx="8742782" cy="1366935"/>
          </a:xfrm>
        </p:grpSpPr>
        <p:pic>
          <p:nvPicPr>
            <p:cNvPr id="10246" name="Picture 29" descr="skew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83" y="2057400"/>
              <a:ext cx="8742782" cy="1366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7" name="Picture 4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818" y="2326428"/>
              <a:ext cx="1316631" cy="820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8" name="Line 60"/>
            <p:cNvSpPr>
              <a:spLocks noChangeShapeType="1"/>
            </p:cNvSpPr>
            <p:nvPr/>
          </p:nvSpPr>
          <p:spPr bwMode="auto">
            <a:xfrm flipH="1">
              <a:off x="7051813" y="2438400"/>
              <a:ext cx="448851" cy="13669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81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 instance: source and impact of changes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415520"/>
            <a:ext cx="8686800" cy="321387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Are differences in data about the same entities in reality at different points in time due to:</a:t>
            </a:r>
          </a:p>
          <a:p>
            <a:pPr lvl="1">
              <a:defRPr/>
            </a:pPr>
            <a:r>
              <a:rPr lang="en-US" dirty="0" smtClean="0"/>
              <a:t>changes in first-order reality ?</a:t>
            </a:r>
          </a:p>
          <a:p>
            <a:pPr lvl="1">
              <a:defRPr/>
            </a:pPr>
            <a:r>
              <a:rPr lang="en-US" dirty="0" smtClean="0"/>
              <a:t>changes in our understanding of reality ?</a:t>
            </a:r>
          </a:p>
          <a:p>
            <a:pPr lvl="1">
              <a:defRPr/>
            </a:pPr>
            <a:r>
              <a:rPr lang="en-US" dirty="0" smtClean="0"/>
              <a:t>inaccurate observations ?</a:t>
            </a:r>
          </a:p>
          <a:p>
            <a:pPr lvl="1">
              <a:defRPr/>
            </a:pPr>
            <a:r>
              <a:rPr lang="en-US" dirty="0" smtClean="0"/>
              <a:t>differences in perspectives ?</a:t>
            </a:r>
          </a:p>
          <a:p>
            <a:pPr lvl="1">
              <a:defRPr/>
            </a:pPr>
            <a:r>
              <a:rPr lang="en-US" dirty="0" smtClean="0"/>
              <a:t>registration mistakes ?</a:t>
            </a:r>
            <a:endParaRPr lang="en-US" dirty="0"/>
          </a:p>
        </p:txBody>
      </p:sp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0" y="638175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US" sz="1200" b="0">
                <a:solidFill>
                  <a:schemeClr val="bg1"/>
                </a:solidFill>
              </a:rPr>
              <a:t>Ceusters W, Smith B. A Realism-Based Approach to the Evolution of Biomedical Ontologies. </a:t>
            </a:r>
            <a:r>
              <a:rPr lang="en-US" sz="1200" b="0">
                <a:solidFill>
                  <a:schemeClr val="bg1"/>
                </a:solidFill>
                <a:hlinkClick r:id="rId2"/>
              </a:rPr>
              <a:t>AMIA 2006</a:t>
            </a:r>
            <a:r>
              <a:rPr lang="en-US" sz="1200" b="0">
                <a:solidFill>
                  <a:schemeClr val="bg1"/>
                </a:solidFill>
              </a:rPr>
              <a:t> Proceedings, Washington DC, 2006;:121-125. </a:t>
            </a:r>
            <a:r>
              <a:rPr lang="en-US" sz="1200" b="0">
                <a:solidFill>
                  <a:schemeClr val="bg1"/>
                </a:solidFill>
                <a:hlinkClick r:id="rId3"/>
              </a:rPr>
              <a:t>http://www.referent-tracking.com/RTU/sendfile/?file=CeustersAMIA2006FINAL.pdf</a:t>
            </a:r>
            <a:endParaRPr lang="en-US" sz="1200" b="0">
              <a:solidFill>
                <a:schemeClr val="bg1"/>
              </a:solidFill>
            </a:endParaRPr>
          </a:p>
        </p:txBody>
      </p:sp>
      <p:grpSp>
        <p:nvGrpSpPr>
          <p:cNvPr id="10245" name="Group 7"/>
          <p:cNvGrpSpPr>
            <a:grpSpLocks/>
          </p:cNvGrpSpPr>
          <p:nvPr/>
        </p:nvGrpSpPr>
        <p:grpSpPr bwMode="auto">
          <a:xfrm>
            <a:off x="177800" y="2057400"/>
            <a:ext cx="8742363" cy="1366838"/>
            <a:chOff x="177283" y="2057400"/>
            <a:chExt cx="8742782" cy="1366935"/>
          </a:xfrm>
        </p:grpSpPr>
        <p:pic>
          <p:nvPicPr>
            <p:cNvPr id="10246" name="Picture 29" descr="skew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83" y="2057400"/>
              <a:ext cx="8742782" cy="1366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7" name="Picture 4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818" y="2326428"/>
              <a:ext cx="1316631" cy="820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8" name="Line 60"/>
            <p:cNvSpPr>
              <a:spLocks noChangeShapeType="1"/>
            </p:cNvSpPr>
            <p:nvPr/>
          </p:nvSpPr>
          <p:spPr bwMode="auto">
            <a:xfrm flipH="1">
              <a:off x="7051813" y="2438400"/>
              <a:ext cx="448851" cy="13669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012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What makes it non-trivial?</a:t>
            </a:r>
          </a:p>
        </p:txBody>
      </p:sp>
      <p:sp>
        <p:nvSpPr>
          <p:cNvPr id="11267" name="Content Placeholder 23"/>
          <p:cNvSpPr>
            <a:spLocks noGrp="1"/>
          </p:cNvSpPr>
          <p:nvPr>
            <p:ph idx="1"/>
          </p:nvPr>
        </p:nvSpPr>
        <p:spPr>
          <a:xfrm>
            <a:off x="228600" y="3200400"/>
            <a:ext cx="2667000" cy="3167062"/>
          </a:xfrm>
        </p:spPr>
        <p:txBody>
          <a:bodyPr/>
          <a:lstStyle/>
          <a:p>
            <a:pPr marL="233363" indent="-233363"/>
            <a:r>
              <a:rPr lang="en-US" altLang="en-US" sz="2400" dirty="0" smtClean="0">
                <a:solidFill>
                  <a:srgbClr val="FFFF00"/>
                </a:solidFill>
              </a:rPr>
              <a:t>Referents</a:t>
            </a:r>
          </a:p>
          <a:p>
            <a:pPr marL="401638" lvl="1" indent="-233363"/>
            <a:r>
              <a:rPr lang="en-US" altLang="en-US" sz="1600" dirty="0" smtClean="0"/>
              <a:t>are (meta-) physically the way they are,</a:t>
            </a:r>
          </a:p>
          <a:p>
            <a:pPr marL="401638" lvl="1" indent="-233363"/>
            <a:r>
              <a:rPr lang="en-US" altLang="en-US" sz="1600" dirty="0" smtClean="0"/>
              <a:t>relate to each other in an objective way,</a:t>
            </a:r>
          </a:p>
          <a:p>
            <a:pPr marL="401638" lvl="1" indent="-233363"/>
            <a:r>
              <a:rPr lang="en-US" altLang="en-US" sz="1600" dirty="0" smtClean="0"/>
              <a:t>follow laws of nature.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sz="half" idx="4294967295"/>
          </p:nvPr>
        </p:nvSpPr>
        <p:spPr>
          <a:xfrm>
            <a:off x="5775325" y="3200400"/>
            <a:ext cx="3368675" cy="3282950"/>
          </a:xfrm>
          <a:prstGeom prst="rect">
            <a:avLst/>
          </a:prstGeom>
        </p:spPr>
        <p:txBody>
          <a:bodyPr/>
          <a:lstStyle/>
          <a:p>
            <a:pPr marL="569913" indent="-280988"/>
            <a:r>
              <a:rPr lang="en-US" altLang="en-US" sz="2400" dirty="0" smtClean="0">
                <a:solidFill>
                  <a:srgbClr val="FFFF00"/>
                </a:solidFill>
              </a:rPr>
              <a:t>References</a:t>
            </a:r>
          </a:p>
          <a:p>
            <a:pPr marL="457200" lvl="1" indent="-223838"/>
            <a:r>
              <a:rPr lang="en-US" altLang="en-US" sz="1600" dirty="0" smtClean="0"/>
              <a:t>follow, ideally, the syntactic-semantic conventions of some representation language,</a:t>
            </a:r>
          </a:p>
          <a:p>
            <a:pPr marL="457200" lvl="1" indent="-223838"/>
            <a:r>
              <a:rPr lang="en-US" altLang="en-US" sz="1600" dirty="0" smtClean="0"/>
              <a:t>are restricted by the expressivity of that language,</a:t>
            </a:r>
          </a:p>
          <a:p>
            <a:pPr marL="457200" lvl="1" indent="-223838"/>
            <a:r>
              <a:rPr lang="en-US" altLang="en-US" sz="1600" dirty="0" smtClean="0"/>
              <a:t>to </a:t>
            </a:r>
            <a:r>
              <a:rPr lang="en-US" altLang="en-US" sz="1600" dirty="0"/>
              <a:t>be interpreted correctly, reference collections need external documentation.</a:t>
            </a:r>
          </a:p>
        </p:txBody>
      </p:sp>
      <p:grpSp>
        <p:nvGrpSpPr>
          <p:cNvPr id="11269" name="Group 28"/>
          <p:cNvGrpSpPr>
            <a:grpSpLocks/>
          </p:cNvGrpSpPr>
          <p:nvPr/>
        </p:nvGrpSpPr>
        <p:grpSpPr bwMode="auto">
          <a:xfrm>
            <a:off x="177800" y="1752600"/>
            <a:ext cx="8742363" cy="1366838"/>
            <a:chOff x="177283" y="2057400"/>
            <a:chExt cx="8742782" cy="1366935"/>
          </a:xfrm>
        </p:grpSpPr>
        <p:pic>
          <p:nvPicPr>
            <p:cNvPr id="11272" name="Picture 29" descr="skew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83" y="2057400"/>
              <a:ext cx="8742782" cy="1366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4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818" y="2326428"/>
              <a:ext cx="1316631" cy="820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Line 60"/>
            <p:cNvSpPr>
              <a:spLocks noChangeShapeType="1"/>
            </p:cNvSpPr>
            <p:nvPr/>
          </p:nvSpPr>
          <p:spPr bwMode="auto">
            <a:xfrm flipH="1">
              <a:off x="7051813" y="2438400"/>
              <a:ext cx="448851" cy="13669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6" name="Content Placeholder 24"/>
          <p:cNvSpPr txBox="1">
            <a:spLocks/>
          </p:cNvSpPr>
          <p:nvPr/>
        </p:nvSpPr>
        <p:spPr bwMode="auto">
          <a:xfrm>
            <a:off x="2827338" y="3200400"/>
            <a:ext cx="3051175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spcBef>
                <a:spcPct val="20000"/>
              </a:spcBef>
              <a:defRPr/>
            </a:pPr>
            <a:r>
              <a:rPr lang="en-US" sz="2400" b="0" kern="0" dirty="0">
                <a:solidFill>
                  <a:srgbClr val="FFFF00"/>
                </a:solidFill>
                <a:latin typeface="+mn-lt"/>
              </a:rPr>
              <a:t>Window on reality</a:t>
            </a:r>
          </a:p>
          <a:p>
            <a:pPr marL="401638" lvl="1" indent="-233363" algn="l" eaLnBrk="0" hangingPunct="0">
              <a:spcBef>
                <a:spcPct val="20000"/>
              </a:spcBef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restricted by: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what is physically and technically observable,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fit between what is measured and what we think is measured,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fit between established knowledge and </a:t>
            </a:r>
            <a:r>
              <a:rPr lang="en-US" sz="1600" b="0" kern="0" dirty="0" smtClean="0">
                <a:solidFill>
                  <a:srgbClr val="EBE6FC"/>
                </a:solidFill>
                <a:latin typeface="+mn-lt"/>
              </a:rPr>
              <a:t>laws </a:t>
            </a: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of </a:t>
            </a:r>
            <a:r>
              <a:rPr lang="en-US" sz="1600" b="0" kern="0" dirty="0" smtClean="0">
                <a:solidFill>
                  <a:srgbClr val="EBE6FC"/>
                </a:solidFill>
                <a:latin typeface="+mn-lt"/>
              </a:rPr>
              <a:t>nature.</a:t>
            </a:r>
            <a:endParaRPr lang="en-US" sz="1600" b="0" kern="0" dirty="0">
              <a:solidFill>
                <a:srgbClr val="EBE6F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003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943" y="2010500"/>
            <a:ext cx="7830752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060" y="1993857"/>
            <a:ext cx="7814109" cy="462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382" y="2019159"/>
            <a:ext cx="7839074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overlay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</a:t>
            </a:r>
            <a:r>
              <a:rPr lang="en-US" b="1" u="sng" dirty="0" smtClean="0"/>
              <a:t>MUST</a:t>
            </a:r>
            <a:r>
              <a:rPr lang="en-US" dirty="0" smtClean="0"/>
              <a:t> know at the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362200"/>
            <a:ext cx="8686800" cy="4267200"/>
          </a:xfrm>
        </p:spPr>
        <p:txBody>
          <a:bodyPr/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2800" dirty="0"/>
              <a:t>Distinction between </a:t>
            </a:r>
            <a:r>
              <a:rPr lang="en-US" sz="2800" b="1" u="sng" dirty="0"/>
              <a:t>data</a:t>
            </a:r>
            <a:r>
              <a:rPr lang="en-US" sz="2800" dirty="0"/>
              <a:t> and </a:t>
            </a:r>
            <a:r>
              <a:rPr lang="en-US" sz="2800" b="1" u="sng" dirty="0"/>
              <a:t>what data are </a:t>
            </a:r>
            <a:r>
              <a:rPr lang="en-US" sz="2800" b="1" u="sng" dirty="0" smtClean="0"/>
              <a:t>about;</a:t>
            </a:r>
            <a:endParaRPr lang="en-US" sz="2800" b="1" u="sng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800" dirty="0"/>
              <a:t>Distinction between </a:t>
            </a:r>
            <a:r>
              <a:rPr lang="en-US" sz="2800" b="1" u="sng" dirty="0"/>
              <a:t>terminologies</a:t>
            </a:r>
            <a:r>
              <a:rPr lang="en-US" sz="2800" dirty="0"/>
              <a:t>, </a:t>
            </a:r>
            <a:r>
              <a:rPr lang="en-US" sz="2800" b="1" u="sng" dirty="0"/>
              <a:t>ontologies</a:t>
            </a:r>
            <a:r>
              <a:rPr lang="en-US" sz="2800" dirty="0"/>
              <a:t> and </a:t>
            </a:r>
            <a:r>
              <a:rPr lang="en-US" sz="2800" b="1" u="sng" dirty="0"/>
              <a:t>data </a:t>
            </a:r>
            <a:r>
              <a:rPr lang="en-US" sz="2800" b="1" u="sng" dirty="0" smtClean="0"/>
              <a:t>repositories</a:t>
            </a:r>
            <a:r>
              <a:rPr lang="en-US" sz="2800" u="sng" dirty="0" smtClean="0"/>
              <a:t>;</a:t>
            </a:r>
            <a:endParaRPr lang="en-US" sz="2800" u="sng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800" dirty="0"/>
              <a:t>Distinction between </a:t>
            </a:r>
            <a:r>
              <a:rPr lang="en-US" sz="2800" b="1" u="sng" dirty="0"/>
              <a:t>disease</a:t>
            </a:r>
            <a:r>
              <a:rPr lang="en-US" sz="2800" dirty="0"/>
              <a:t>, </a:t>
            </a:r>
            <a:r>
              <a:rPr lang="en-US" sz="2800" b="1" u="sng" dirty="0"/>
              <a:t>disorder</a:t>
            </a:r>
            <a:r>
              <a:rPr lang="en-US" sz="2800" dirty="0"/>
              <a:t> and </a:t>
            </a:r>
            <a:r>
              <a:rPr lang="en-US" sz="2800" b="1" u="sng" dirty="0"/>
              <a:t>diagnosis</a:t>
            </a:r>
            <a:r>
              <a:rPr lang="en-US" sz="2800" dirty="0"/>
              <a:t> from the perspective of the Ontology of General Medical </a:t>
            </a:r>
            <a:r>
              <a:rPr lang="en-US" sz="2800" dirty="0" smtClean="0"/>
              <a:t>Science;</a:t>
            </a: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The role of EHR data in the research </a:t>
            </a:r>
            <a:r>
              <a:rPr lang="en-US" sz="2800" dirty="0" smtClean="0"/>
              <a:t>enterprise.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7216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3. Different perspectives on the relation between data (language in general) and what is referred to.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9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Developers’ view on the EHR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939" y="1447800"/>
            <a:ext cx="7998122" cy="4953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4600" y="6504801"/>
            <a:ext cx="65959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http://cmapspublic2.ihmc.us/rid=1GM0728VN-15TD0DN-12W4/ehr10dimensions.png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5817653" y="1981200"/>
            <a:ext cx="1421347" cy="76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26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</a:t>
            </a:r>
            <a:r>
              <a:rPr lang="en-US" dirty="0" smtClean="0">
                <a:sym typeface="Wingdings" pitchFamily="2" charset="2"/>
              </a:rPr>
              <a:t> Reality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1676400"/>
            <a:ext cx="5943600" cy="4953000"/>
          </a:xfrm>
        </p:spPr>
        <p:txBody>
          <a:bodyPr/>
          <a:lstStyle/>
          <a:p>
            <a:r>
              <a:rPr lang="en-US" dirty="0" smtClean="0"/>
              <a:t>A message to map makers: “</a:t>
            </a:r>
            <a:r>
              <a:rPr lang="en-US" b="1" i="1" dirty="0" smtClean="0"/>
              <a:t>Highways are not painted red, rivers don’t have county lines running down the middle, and you can’t see contour lines on a mountain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W. Kent. Data and Reality. North-Holland, Amsterdam, the Netherlands, 1978.</a:t>
            </a:r>
            <a:endParaRPr lang="en-US" dirty="0"/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133599"/>
            <a:ext cx="2362200" cy="442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data </a:t>
            </a:r>
            <a:r>
              <a:rPr lang="en-US" dirty="0" smtClean="0">
                <a:sym typeface="Wingdings" pitchFamily="2" charset="2"/>
              </a:rPr>
              <a:t> reality </a:t>
            </a:r>
            <a:r>
              <a:rPr lang="en-US" dirty="0" smtClean="0"/>
              <a:t>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Nominalism</a:t>
            </a:r>
            <a:r>
              <a:rPr lang="en-US" dirty="0" smtClean="0"/>
              <a:t>:</a:t>
            </a:r>
          </a:p>
          <a:p>
            <a:pPr marL="457200" lvl="1" indent="0">
              <a:buNone/>
            </a:pPr>
            <a:r>
              <a:rPr lang="en-US" sz="2400" dirty="0" smtClean="0"/>
              <a:t> </a:t>
            </a:r>
          </a:p>
          <a:p>
            <a:pPr lvl="1"/>
            <a:endParaRPr lang="en-US" sz="2400" dirty="0" smtClean="0"/>
          </a:p>
          <a:p>
            <a:r>
              <a:rPr lang="en-US" dirty="0" smtClean="0"/>
              <a:t>Conceptualism:</a:t>
            </a:r>
          </a:p>
          <a:p>
            <a:pPr marL="457200" lvl="1" indent="0">
              <a:buNone/>
            </a:pPr>
            <a:r>
              <a:rPr lang="en-US" sz="2400" dirty="0" smtClean="0"/>
              <a:t> </a:t>
            </a:r>
          </a:p>
          <a:p>
            <a:pPr lvl="1"/>
            <a:endParaRPr lang="en-US" dirty="0"/>
          </a:p>
          <a:p>
            <a:pPr lvl="1"/>
            <a:endParaRPr lang="en-US" sz="2400" dirty="0" smtClean="0"/>
          </a:p>
          <a:p>
            <a:r>
              <a:rPr lang="en-US" dirty="0" smtClean="0"/>
              <a:t>Realism: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590800" y="1676400"/>
            <a:ext cx="5791200" cy="3505200"/>
            <a:chOff x="2590800" y="1676400"/>
            <a:chExt cx="5791200" cy="350520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2590800"/>
              <a:ext cx="48006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These views differ in the way they accept the existence of ‘generic entities’ 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" name="Right Brace 4"/>
            <p:cNvSpPr/>
            <p:nvPr/>
          </p:nvSpPr>
          <p:spPr bwMode="auto">
            <a:xfrm>
              <a:off x="2590800" y="1676400"/>
              <a:ext cx="838200" cy="3505200"/>
            </a:xfrm>
            <a:prstGeom prst="rightBrace">
              <a:avLst>
                <a:gd name="adj1" fmla="val 32878"/>
                <a:gd name="adj2" fmla="val 50000"/>
              </a:avLst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450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entities</a:t>
            </a:r>
            <a:endParaRPr lang="en-US" dirty="0"/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4" name="Picture 2" descr="https://encrypted-tbn3.gstatic.com/images?q=tbn:ANd9GcTM-GIh25fYhqb2R2H0pZamjtqZC32MYyKcK9hPdMORwzrD7ATcvCXhhD6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086225"/>
            <a:ext cx="1152525" cy="1533525"/>
          </a:xfrm>
          <a:prstGeom prst="rect">
            <a:avLst/>
          </a:prstGeom>
          <a:noFill/>
        </p:spPr>
      </p:pic>
      <p:pic>
        <p:nvPicPr>
          <p:cNvPr id="269316" name="Picture 4" descr="https://encrypted-tbn1.gstatic.com/images?q=tbn:ANd9GcREsxmdyg7ikvB64eCQMTaZfXmFYQ45ue49r6dHMn72KqdM0E9vrH_O-G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2" y="4062412"/>
            <a:ext cx="1114425" cy="1581150"/>
          </a:xfrm>
          <a:prstGeom prst="rect">
            <a:avLst/>
          </a:prstGeom>
          <a:noFill/>
        </p:spPr>
      </p:pic>
      <p:pic>
        <p:nvPicPr>
          <p:cNvPr id="269318" name="Picture 6" descr="https://encrypted-tbn3.gstatic.com/images?q=tbn:ANd9GcREGJl3rKpefAnc50aGAh0v4K95nJIZrFDWotLNoKlGhj3GcV7U2HlACQX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1924" y="4038600"/>
            <a:ext cx="1085850" cy="1628775"/>
          </a:xfrm>
          <a:prstGeom prst="rect">
            <a:avLst/>
          </a:prstGeom>
          <a:noFill/>
        </p:spPr>
      </p:pic>
      <p:pic>
        <p:nvPicPr>
          <p:cNvPr id="269320" name="Picture 8" descr="https://encrypted-tbn2.gstatic.com/images?q=tbn:ANd9GcR2RsdemFj41FjhNR6d2koWQJoQHCSjFDadDc2ZY0fYAZ-NEIiaxbAkTas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9762" y="4095750"/>
            <a:ext cx="1162050" cy="1514475"/>
          </a:xfrm>
          <a:prstGeom prst="rect">
            <a:avLst/>
          </a:prstGeom>
          <a:noFill/>
        </p:spPr>
      </p:pic>
      <p:pic>
        <p:nvPicPr>
          <p:cNvPr id="269322" name="Picture 10" descr="https://encrypted-tbn2.gstatic.com/images?q=tbn:ANd9GcR25xibVdlSSSW8NwWFWbLRPKZicAuGjcrQPZ1H0Hlc0OJUw_-4fuCxEy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3800" y="4067175"/>
            <a:ext cx="1123950" cy="1571625"/>
          </a:xfrm>
          <a:prstGeom prst="rect">
            <a:avLst/>
          </a:prstGeom>
          <a:noFill/>
        </p:spPr>
      </p:pic>
      <p:grpSp>
        <p:nvGrpSpPr>
          <p:cNvPr id="35" name="Group 34"/>
          <p:cNvGrpSpPr/>
          <p:nvPr/>
        </p:nvGrpSpPr>
        <p:grpSpPr>
          <a:xfrm>
            <a:off x="957262" y="1822857"/>
            <a:ext cx="7148513" cy="2272893"/>
            <a:chOff x="957262" y="1822857"/>
            <a:chExt cx="7148513" cy="2272893"/>
          </a:xfrm>
        </p:grpSpPr>
        <p:cxnSp>
          <p:nvCxnSpPr>
            <p:cNvPr id="12" name="Straight Arrow Connector 11"/>
            <p:cNvCxnSpPr>
              <a:stCxn id="269314" idx="0"/>
              <a:endCxn id="17" idx="2"/>
            </p:cNvCxnSpPr>
            <p:nvPr/>
          </p:nvCxnSpPr>
          <p:spPr bwMode="auto">
            <a:xfrm flipV="1">
              <a:off x="957263" y="2407632"/>
              <a:ext cx="685443" cy="1678593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Arrow Connector 12"/>
            <p:cNvCxnSpPr>
              <a:stCxn id="269316" idx="0"/>
              <a:endCxn id="17" idx="2"/>
            </p:cNvCxnSpPr>
            <p:nvPr/>
          </p:nvCxnSpPr>
          <p:spPr bwMode="auto">
            <a:xfrm flipH="1" flipV="1">
              <a:off x="1642706" y="2407632"/>
              <a:ext cx="1110019" cy="1654780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>
              <a:stCxn id="269318" idx="0"/>
              <a:endCxn id="17" idx="2"/>
            </p:cNvCxnSpPr>
            <p:nvPr/>
          </p:nvCxnSpPr>
          <p:spPr bwMode="auto">
            <a:xfrm flipH="1" flipV="1">
              <a:off x="1642706" y="2407632"/>
              <a:ext cx="2872143" cy="1630968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Straight Arrow Connector 14"/>
            <p:cNvCxnSpPr>
              <a:stCxn id="269320" idx="0"/>
              <a:endCxn id="17" idx="2"/>
            </p:cNvCxnSpPr>
            <p:nvPr/>
          </p:nvCxnSpPr>
          <p:spPr bwMode="auto">
            <a:xfrm flipH="1" flipV="1">
              <a:off x="1642706" y="2407632"/>
              <a:ext cx="4658081" cy="1688118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>
              <a:stCxn id="269322" idx="0"/>
              <a:endCxn id="17" idx="2"/>
            </p:cNvCxnSpPr>
            <p:nvPr/>
          </p:nvCxnSpPr>
          <p:spPr bwMode="auto">
            <a:xfrm flipH="1" flipV="1">
              <a:off x="1642706" y="2407632"/>
              <a:ext cx="6463069" cy="1659543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957262" y="1822857"/>
              <a:ext cx="13708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person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0" name="Straight Connector 29"/>
          <p:cNvCxnSpPr/>
          <p:nvPr/>
        </p:nvCxnSpPr>
        <p:spPr bwMode="auto">
          <a:xfrm>
            <a:off x="0" y="36576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2612332" y="6019800"/>
            <a:ext cx="3908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 smtClean="0">
                <a:solidFill>
                  <a:schemeClr val="bg1"/>
                </a:solidFill>
                <a:latin typeface="Georgia" panose="02040502050405020303" pitchFamily="18" charset="0"/>
              </a:rPr>
              <a:t>Individual entities</a:t>
            </a:r>
            <a:endParaRPr lang="en-US" sz="3600" b="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957261" y="1780025"/>
            <a:ext cx="7148514" cy="2981494"/>
            <a:chOff x="957261" y="1780025"/>
            <a:chExt cx="7148514" cy="2981494"/>
          </a:xfrm>
        </p:grpSpPr>
        <p:sp>
          <p:nvSpPr>
            <p:cNvPr id="23" name="TextBox 22"/>
            <p:cNvSpPr txBox="1"/>
            <p:nvPr/>
          </p:nvSpPr>
          <p:spPr>
            <a:xfrm>
              <a:off x="5820527" y="1780025"/>
              <a:ext cx="9605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nose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flipV="1">
              <a:off x="957261" y="2344480"/>
              <a:ext cx="5343526" cy="2235775"/>
            </a:xfrm>
            <a:prstGeom prst="straightConnector1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V="1">
              <a:off x="2795983" y="2344480"/>
              <a:ext cx="3504804" cy="2259587"/>
            </a:xfrm>
            <a:prstGeom prst="straightConnector1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flipV="1">
              <a:off x="4400549" y="2344480"/>
              <a:ext cx="1900238" cy="2396719"/>
            </a:xfrm>
            <a:prstGeom prst="straightConnector1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 flipH="1" flipV="1">
              <a:off x="6300787" y="2344480"/>
              <a:ext cx="33694" cy="2288162"/>
            </a:xfrm>
            <a:prstGeom prst="straightConnector1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Straight Arrow Connector 28"/>
            <p:cNvCxnSpPr>
              <a:endCxn id="23" idx="2"/>
            </p:cNvCxnSpPr>
            <p:nvPr/>
          </p:nvCxnSpPr>
          <p:spPr bwMode="auto">
            <a:xfrm flipH="1" flipV="1">
              <a:off x="6300787" y="2364800"/>
              <a:ext cx="1804988" cy="2396719"/>
            </a:xfrm>
            <a:prstGeom prst="straightConnector1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37909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data </a:t>
            </a:r>
            <a:r>
              <a:rPr lang="en-US" dirty="0" smtClean="0">
                <a:sym typeface="Wingdings" pitchFamily="2" charset="2"/>
              </a:rPr>
              <a:t> reality </a:t>
            </a:r>
            <a:r>
              <a:rPr lang="en-US" dirty="0" smtClean="0"/>
              <a:t>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Nominalism</a:t>
            </a:r>
            <a:r>
              <a:rPr lang="en-US" dirty="0" smtClean="0"/>
              <a:t>:</a:t>
            </a:r>
          </a:p>
          <a:p>
            <a:pPr lvl="1"/>
            <a:r>
              <a:rPr lang="en-US" sz="2400" dirty="0" smtClean="0"/>
              <a:t>there are no generic entities in reality: there is no ‘personhood’, there are only individual persons.</a:t>
            </a:r>
          </a:p>
          <a:p>
            <a:r>
              <a:rPr lang="en-US" dirty="0" smtClean="0"/>
              <a:t>Conceptualism:</a:t>
            </a:r>
          </a:p>
          <a:p>
            <a:pPr lvl="1"/>
            <a:r>
              <a:rPr lang="en-US" sz="2400" dirty="0" smtClean="0"/>
              <a:t>generalizations are in our minds. ‘personhood’ is a concept construed in our mind that allows us to reason about </a:t>
            </a:r>
            <a:r>
              <a:rPr lang="en-US" dirty="0"/>
              <a:t>persons without </a:t>
            </a:r>
            <a:r>
              <a:rPr lang="en-US" sz="2400" dirty="0" smtClean="0"/>
              <a:t>any particular person in mind.</a:t>
            </a:r>
          </a:p>
          <a:p>
            <a:r>
              <a:rPr lang="en-US" dirty="0" smtClean="0"/>
              <a:t>Realism:</a:t>
            </a:r>
          </a:p>
          <a:p>
            <a:pPr lvl="1"/>
            <a:r>
              <a:rPr lang="en-US" sz="2400" dirty="0" smtClean="0"/>
              <a:t>generic entities do exist and are called ‘universals’. Each particular person is an instance of the universal we call ‘person’.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data </a:t>
            </a:r>
            <a:r>
              <a:rPr lang="en-US" dirty="0" smtClean="0">
                <a:sym typeface="Wingdings" pitchFamily="2" charset="2"/>
              </a:rPr>
              <a:t> reality </a:t>
            </a:r>
            <a:r>
              <a:rPr lang="en-US" dirty="0" smtClean="0"/>
              <a:t>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Nominalism</a:t>
            </a:r>
            <a:r>
              <a:rPr lang="en-US" dirty="0" smtClean="0"/>
              <a:t>:</a:t>
            </a:r>
          </a:p>
          <a:p>
            <a:pPr lvl="1"/>
            <a:r>
              <a:rPr lang="en-US" sz="2400" dirty="0" smtClean="0"/>
              <a:t>there are no generic entities in reality: there is no ‘personhood’, there are only individual persons.</a:t>
            </a:r>
          </a:p>
          <a:p>
            <a:r>
              <a:rPr lang="en-US" dirty="0" smtClean="0"/>
              <a:t>Conceptualism:   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 mainstream approach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sz="2400" dirty="0" smtClean="0"/>
              <a:t>generalizations are in our minds. ‘personhood’ is a concept construed in our mind that allows us to reason about persons without any particular person in mind.</a:t>
            </a:r>
          </a:p>
          <a:p>
            <a:r>
              <a:rPr lang="en-US" dirty="0" smtClean="0"/>
              <a:t>Realism:		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 smtClean="0">
                <a:solidFill>
                  <a:srgbClr val="1FE115"/>
                </a:solidFill>
                <a:sym typeface="Wingdings" pitchFamily="2" charset="2"/>
              </a:rPr>
              <a:t> our approach</a:t>
            </a:r>
            <a:endParaRPr lang="en-US" dirty="0" smtClean="0">
              <a:solidFill>
                <a:srgbClr val="1FE115"/>
              </a:solidFill>
            </a:endParaRPr>
          </a:p>
          <a:p>
            <a:pPr lvl="1"/>
            <a:r>
              <a:rPr lang="en-US" sz="2400" dirty="0" smtClean="0"/>
              <a:t>generic entities do exist and are called ‘universals’. Each particular person is an instance of the universal we call ‘person’.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semantic/semiotic triangle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355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560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3561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3562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1141777" y="6096000"/>
            <a:ext cx="13692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‘</a:t>
            </a:r>
            <a:r>
              <a:rPr lang="en-US" i="1" dirty="0" smtClean="0">
                <a:solidFill>
                  <a:schemeClr val="bg1"/>
                </a:solidFill>
              </a:rPr>
              <a:t>brain</a:t>
            </a:r>
            <a:r>
              <a:rPr lang="en-US" dirty="0" smtClean="0">
                <a:solidFill>
                  <a:schemeClr val="bg1"/>
                </a:solidFill>
              </a:rPr>
              <a:t>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722446" y="2133600"/>
            <a:ext cx="375455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 dirty="0" smtClean="0">
                <a:solidFill>
                  <a:schemeClr val="bg1"/>
                </a:solidFill>
              </a:rPr>
              <a:t>Organ in the skull</a:t>
            </a:r>
            <a:endParaRPr lang="en-US" sz="2800" b="0" dirty="0">
              <a:solidFill>
                <a:schemeClr val="bg1"/>
              </a:solidFill>
            </a:endParaRP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 dirty="0" smtClean="0">
                <a:solidFill>
                  <a:schemeClr val="bg1"/>
                </a:solidFill>
              </a:rPr>
              <a:t>Central nervous </a:t>
            </a:r>
            <a:r>
              <a:rPr lang="en-US" sz="2800" b="0" dirty="0" err="1" smtClean="0">
                <a:solidFill>
                  <a:schemeClr val="bg1"/>
                </a:solidFill>
              </a:rPr>
              <a:t>sytem</a:t>
            </a:r>
            <a:endParaRPr lang="en-US" sz="2800" b="0" dirty="0">
              <a:solidFill>
                <a:schemeClr val="bg1"/>
              </a:solidFill>
            </a:endParaRP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665" y="5181600"/>
            <a:ext cx="1782135" cy="1372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semantic triangle works sometimes fine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4585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586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4587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4588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70500" y="6019800"/>
            <a:ext cx="29706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‘</a:t>
            </a:r>
            <a:r>
              <a:rPr lang="en-US" sz="2000" i="1" dirty="0" smtClean="0">
                <a:solidFill>
                  <a:schemeClr val="bg1"/>
                </a:solidFill>
              </a:rPr>
              <a:t>middle lobe of right lung</a:t>
            </a:r>
            <a:r>
              <a:rPr lang="en-US" sz="2000" dirty="0" smtClean="0">
                <a:solidFill>
                  <a:schemeClr val="bg1"/>
                </a:solidFill>
              </a:rPr>
              <a:t>’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4581" name="TextBox 11"/>
          <p:cNvSpPr txBox="1">
            <a:spLocks noChangeArrowheads="1"/>
          </p:cNvSpPr>
          <p:nvPr/>
        </p:nvSpPr>
        <p:spPr bwMode="auto">
          <a:xfrm>
            <a:off x="838200" y="2133600"/>
            <a:ext cx="7315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 dirty="0" smtClean="0">
                <a:solidFill>
                  <a:schemeClr val="bg1"/>
                </a:solidFill>
              </a:rPr>
              <a:t>The lobe of the right lung which is between the superior and inferior lobe…</a:t>
            </a:r>
            <a:endParaRPr lang="en-US" sz="2400" b="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205" y="4586657"/>
            <a:ext cx="1698195" cy="2104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Sometimes the semantic triangle fails</a:t>
            </a:r>
            <a:endParaRPr lang="en-US" dirty="0" smtClean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4585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586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4587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4588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56261" y="6019800"/>
            <a:ext cx="27991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‘</a:t>
            </a:r>
            <a:r>
              <a:rPr lang="en-US" sz="2000" i="1" dirty="0" smtClean="0">
                <a:solidFill>
                  <a:schemeClr val="bg1"/>
                </a:solidFill>
              </a:rPr>
              <a:t>middle lobe of left lung</a:t>
            </a:r>
            <a:r>
              <a:rPr lang="en-US" sz="2000" dirty="0" smtClean="0">
                <a:solidFill>
                  <a:schemeClr val="bg1"/>
                </a:solidFill>
              </a:rPr>
              <a:t>’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4581" name="TextBox 11"/>
          <p:cNvSpPr txBox="1">
            <a:spLocks noChangeArrowheads="1"/>
          </p:cNvSpPr>
          <p:nvPr/>
        </p:nvSpPr>
        <p:spPr bwMode="auto">
          <a:xfrm>
            <a:off x="838200" y="2133600"/>
            <a:ext cx="7315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 dirty="0" smtClean="0">
                <a:solidFill>
                  <a:schemeClr val="bg1"/>
                </a:solidFill>
              </a:rPr>
              <a:t>The lobe of the left lung which is between the superior and inferior lobe…</a:t>
            </a:r>
            <a:endParaRPr lang="en-US" sz="2400" b="0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124855" y="4273298"/>
            <a:ext cx="1790545" cy="2146612"/>
            <a:chOff x="6463687" y="1610219"/>
            <a:chExt cx="2118157" cy="26059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63687" y="1610219"/>
              <a:ext cx="2118157" cy="2605935"/>
            </a:xfrm>
            <a:prstGeom prst="rect">
              <a:avLst/>
            </a:prstGeom>
          </p:spPr>
        </p:pic>
        <p:grpSp>
          <p:nvGrpSpPr>
            <p:cNvPr id="12" name="Group 18"/>
            <p:cNvGrpSpPr>
              <a:grpSpLocks/>
            </p:cNvGrpSpPr>
            <p:nvPr/>
          </p:nvGrpSpPr>
          <p:grpSpPr bwMode="auto">
            <a:xfrm rot="2700000">
              <a:off x="6782547" y="2846000"/>
              <a:ext cx="733349" cy="736927"/>
              <a:chOff x="6477000" y="3352800"/>
              <a:chExt cx="1828800" cy="1828800"/>
            </a:xfrm>
          </p:grpSpPr>
          <p:cxnSp>
            <p:nvCxnSpPr>
              <p:cNvPr id="13" name="Straight Connector 16"/>
              <p:cNvCxnSpPr>
                <a:cxnSpLocks noChangeShapeType="1"/>
              </p:cNvCxnSpPr>
              <p:nvPr/>
            </p:nvCxnSpPr>
            <p:spPr bwMode="auto">
              <a:xfrm>
                <a:off x="6477000" y="4267200"/>
                <a:ext cx="1828800" cy="0"/>
              </a:xfrm>
              <a:prstGeom prst="line">
                <a:avLst/>
              </a:prstGeom>
              <a:noFill/>
              <a:ln w="7620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4" name="Straight Connector 17"/>
              <p:cNvCxnSpPr>
                <a:cxnSpLocks noChangeShapeType="1"/>
              </p:cNvCxnSpPr>
              <p:nvPr/>
            </p:nvCxnSpPr>
            <p:spPr bwMode="auto">
              <a:xfrm rot="5400000">
                <a:off x="6477000" y="4267200"/>
                <a:ext cx="1828800" cy="0"/>
              </a:xfrm>
              <a:prstGeom prst="line">
                <a:avLst/>
              </a:prstGeom>
              <a:noFill/>
              <a:ln w="7620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99473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458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</a:t>
            </a:r>
            <a:r>
              <a:rPr lang="en-US" b="1" u="sng" dirty="0" smtClean="0"/>
              <a:t>SHOULD</a:t>
            </a:r>
            <a:r>
              <a:rPr lang="en-US" dirty="0" smtClean="0"/>
              <a:t> know at the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667000"/>
            <a:ext cx="8686800" cy="3962400"/>
          </a:xfrm>
        </p:spPr>
        <p:txBody>
          <a:bodyPr/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3200" dirty="0"/>
              <a:t>Principles of the </a:t>
            </a:r>
            <a:r>
              <a:rPr lang="en-US" sz="3200" b="1" u="sng" dirty="0"/>
              <a:t>Semantic/Semiotic Triangle</a:t>
            </a:r>
            <a:r>
              <a:rPr lang="en-US" sz="3200" dirty="0"/>
              <a:t> and flaws in the theory as applied to medical </a:t>
            </a:r>
            <a:r>
              <a:rPr lang="en-US" sz="3200" dirty="0" smtClean="0"/>
              <a:t>terminology</a:t>
            </a:r>
          </a:p>
          <a:p>
            <a:pPr lvl="0"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Basic categories of the </a:t>
            </a:r>
            <a:r>
              <a:rPr lang="en-US" sz="3200" b="1" u="sng" dirty="0"/>
              <a:t>Ontology of General Medical Science</a:t>
            </a:r>
          </a:p>
        </p:txBody>
      </p:sp>
    </p:spTree>
    <p:extLst>
      <p:ext uri="{BB962C8B-B14F-4D97-AF65-F5344CB8AC3E}">
        <p14:creationId xmlns:p14="http://schemas.microsoft.com/office/powerpoint/2010/main" val="290216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Prehistoric ‘psychiatry’: </a:t>
            </a:r>
            <a:r>
              <a:rPr lang="en-US" i="1" smtClean="0"/>
              <a:t>drapetomania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8680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8681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8682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8683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8676" name="TextBox 9"/>
          <p:cNvSpPr txBox="1">
            <a:spLocks noChangeArrowheads="1"/>
          </p:cNvSpPr>
          <p:nvPr/>
        </p:nvSpPr>
        <p:spPr bwMode="auto">
          <a:xfrm>
            <a:off x="1346200" y="6019800"/>
            <a:ext cx="1819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drapetomania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3400" y="2286000"/>
            <a:ext cx="838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disease which causes slaves to suffer from an unexplainable propensity to run away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275458" name="Picture 2" descr="A Ride for Liberty: The Fugitive Slav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648200"/>
            <a:ext cx="15240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080250" y="5867400"/>
            <a:ext cx="1752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painting by Eastman Johnson. </a:t>
            </a:r>
            <a:r>
              <a:rPr lang="en-US" sz="1200" b="0" i="1">
                <a:solidFill>
                  <a:schemeClr val="bg1"/>
                </a:solidFill>
              </a:rPr>
              <a:t>A Ride for Liberty: The Fugitive Slaves. </a:t>
            </a:r>
            <a:r>
              <a:rPr lang="en-US" sz="1200" b="0">
                <a:solidFill>
                  <a:schemeClr val="bg1"/>
                </a:solidFill>
              </a:rPr>
              <a:t>1860.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SNOMED about </a:t>
            </a:r>
            <a:r>
              <a:rPr lang="en-US" i="1" dirty="0" smtClean="0"/>
              <a:t>diseases</a:t>
            </a:r>
            <a:r>
              <a:rPr lang="en-US" dirty="0" smtClean="0"/>
              <a:t> and </a:t>
            </a:r>
            <a:r>
              <a:rPr lang="en-US" i="1" dirty="0" smtClean="0"/>
              <a:t>concepts </a:t>
            </a:r>
            <a:r>
              <a:rPr lang="en-US" sz="2400" b="0" dirty="0" smtClean="0"/>
              <a:t>(until 2010) </a:t>
            </a:r>
          </a:p>
        </p:txBody>
      </p:sp>
      <p:sp>
        <p:nvSpPr>
          <p:cNvPr id="18493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8686800" cy="4648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nl-NL" i="1" dirty="0" smtClean="0"/>
              <a:t>‘Disorders are </a:t>
            </a:r>
            <a:r>
              <a:rPr lang="nl-NL" b="1" i="1" dirty="0" smtClean="0"/>
              <a:t>concepts</a:t>
            </a:r>
            <a:r>
              <a:rPr lang="nl-NL" i="1" dirty="0" smtClean="0"/>
              <a:t> in which there is an explicit or implicit pathological process causing a state of disease which tends to exist for a significant length of time under ordinary circumstances</a:t>
            </a:r>
            <a:r>
              <a:rPr lang="nl-NL" dirty="0" smtClean="0"/>
              <a:t>.</a:t>
            </a:r>
            <a:r>
              <a:rPr lang="nl-BE" dirty="0" smtClean="0"/>
              <a:t>’</a:t>
            </a:r>
          </a:p>
          <a:p>
            <a:pPr eaLnBrk="1" hangingPunct="1">
              <a:lnSpc>
                <a:spcPct val="90000"/>
              </a:lnSpc>
              <a:defRPr/>
            </a:pPr>
            <a:endParaRPr lang="nl-BE" sz="1000" i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nl-BE" sz="2800" dirty="0" smtClean="0"/>
              <a:t>And </a:t>
            </a:r>
            <a:r>
              <a:rPr lang="nl-BE" sz="2800" dirty="0" err="1" smtClean="0"/>
              <a:t>also</a:t>
            </a:r>
            <a:r>
              <a:rPr lang="nl-BE" sz="2800" dirty="0" smtClean="0"/>
              <a:t>:</a:t>
            </a:r>
            <a:r>
              <a:rPr lang="nl-BE" i="1" dirty="0" smtClean="0"/>
              <a:t> “</a:t>
            </a:r>
            <a:r>
              <a:rPr lang="nl-BE" i="1" dirty="0" err="1" smtClean="0"/>
              <a:t>Concepts</a:t>
            </a:r>
            <a:r>
              <a:rPr lang="nl-BE" i="1" dirty="0" smtClean="0"/>
              <a:t> are </a:t>
            </a:r>
            <a:r>
              <a:rPr lang="nl-NL" b="1" i="1" dirty="0" err="1" smtClean="0"/>
              <a:t>unique</a:t>
            </a:r>
            <a:r>
              <a:rPr lang="nl-NL" b="1" i="1" dirty="0" smtClean="0"/>
              <a:t> units of </a:t>
            </a:r>
            <a:r>
              <a:rPr lang="nl-NL" b="1" i="1" dirty="0" err="1" smtClean="0"/>
              <a:t>thought</a:t>
            </a:r>
            <a:r>
              <a:rPr lang="nl-NL" i="1" dirty="0" smtClean="0"/>
              <a:t>”</a:t>
            </a:r>
            <a:r>
              <a:rPr lang="nl-BE" i="1" dirty="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endParaRPr lang="nl-BE" sz="2800" i="1" dirty="0" smtClean="0"/>
          </a:p>
          <a:p>
            <a:pPr lvl="3" indent="4763" eaLnBrk="1" hangingPunct="1">
              <a:lnSpc>
                <a:spcPct val="90000"/>
              </a:lnSpc>
              <a:buFontTx/>
              <a:buNone/>
              <a:defRPr/>
            </a:pPr>
            <a:r>
              <a:rPr lang="en-US" sz="1600" i="1" dirty="0" smtClean="0"/>
              <a:t>College of American Pathologists. SNOMED Clinical Terms® User Guide. January 2003 Release.</a:t>
            </a:r>
            <a:endParaRPr lang="nl-BE" sz="1600" i="1" dirty="0" smtClean="0"/>
          </a:p>
          <a:p>
            <a:pPr eaLnBrk="1" hangingPunct="1">
              <a:lnSpc>
                <a:spcPct val="90000"/>
              </a:lnSpc>
              <a:defRPr/>
            </a:pPr>
            <a:endParaRPr lang="nl-BE" sz="1000" i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nl-BE" sz="2800" dirty="0" smtClean="0"/>
              <a:t>Thus</a:t>
            </a:r>
            <a:r>
              <a:rPr lang="nl-BE" sz="2800" i="1" dirty="0" smtClean="0"/>
              <a:t>: </a:t>
            </a:r>
            <a:r>
              <a:rPr lang="nl-BE" sz="2800" b="1" dirty="0" smtClean="0"/>
              <a:t>Disorders are unique units of thoughts in which there is a pathological process …???</a:t>
            </a:r>
          </a:p>
          <a:p>
            <a:pPr eaLnBrk="1" hangingPunct="1">
              <a:lnSpc>
                <a:spcPct val="90000"/>
              </a:lnSpc>
              <a:defRPr/>
            </a:pPr>
            <a:endParaRPr lang="nl-BE" sz="1000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nl-BE" sz="2800" dirty="0" smtClean="0"/>
              <a:t>And thus:</a:t>
            </a:r>
            <a:r>
              <a:rPr lang="nl-BE" sz="2800" b="1" dirty="0" smtClean="0"/>
              <a:t> </a:t>
            </a:r>
            <a:r>
              <a:rPr lang="nl-BE" sz="2800" dirty="0" smtClean="0"/>
              <a:t>to eradicate all diseases in the world at once we simply should stop thinking ?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9347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4. Ontological Realism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7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Developers’ view on the EHR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939" y="1447800"/>
            <a:ext cx="7998122" cy="4953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4600" y="6504801"/>
            <a:ext cx="65959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http://cmapspublic2.ihmc.us/rid=1GM0728VN-15TD0DN-12W4/ehr10dimensions.png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6172200" y="2971800"/>
            <a:ext cx="2398861" cy="1066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295400" y="1905000"/>
            <a:ext cx="1941661" cy="8763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50" y="4953000"/>
            <a:ext cx="8826500" cy="1689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An alternative: Ontological Realism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750" y="1752600"/>
            <a:ext cx="8826500" cy="3209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useful parallel: Alberti’s grid</a:t>
            </a:r>
          </a:p>
        </p:txBody>
      </p:sp>
      <p:pic>
        <p:nvPicPr>
          <p:cNvPr id="57347" name="Picture 3" descr="durer_rever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94037"/>
            <a:ext cx="7162800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 descr="alberti_gr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4038" y="1752600"/>
            <a:ext cx="3509962" cy="469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AutoShape 5"/>
          <p:cNvSpPr>
            <a:spLocks noChangeArrowheads="1"/>
          </p:cNvSpPr>
          <p:nvPr/>
        </p:nvSpPr>
        <p:spPr bwMode="auto">
          <a:xfrm rot="5400000">
            <a:off x="2139157" y="3913981"/>
            <a:ext cx="2243137" cy="581025"/>
          </a:xfrm>
          <a:custGeom>
            <a:avLst/>
            <a:gdLst>
              <a:gd name="T0" fmla="*/ 203828956 w 21600"/>
              <a:gd name="T1" fmla="*/ 7814598 h 21600"/>
              <a:gd name="T2" fmla="*/ 116473756 w 21600"/>
              <a:gd name="T3" fmla="*/ 15629170 h 21600"/>
              <a:gd name="T4" fmla="*/ 29118413 w 21600"/>
              <a:gd name="T5" fmla="*/ 7814598 h 21600"/>
              <a:gd name="T6" fmla="*/ 11647375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noFill/>
          <a:ln w="762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6983413" y="4500562"/>
            <a:ext cx="914400" cy="512763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3511550" y="1801812"/>
            <a:ext cx="10287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reality</a:t>
            </a:r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>
            <a:off x="4729163" y="2052637"/>
            <a:ext cx="1951037" cy="40163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>
            <a:off x="4003675" y="2276475"/>
            <a:ext cx="1116013" cy="1193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1346200" y="5989637"/>
            <a:ext cx="20796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57355" name="Line 11"/>
          <p:cNvSpPr>
            <a:spLocks noChangeShapeType="1"/>
          </p:cNvSpPr>
          <p:nvPr/>
        </p:nvSpPr>
        <p:spPr bwMode="auto">
          <a:xfrm flipV="1">
            <a:off x="3560763" y="5397500"/>
            <a:ext cx="4564062" cy="889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6" name="Line 12"/>
          <p:cNvSpPr>
            <a:spLocks noChangeShapeType="1"/>
          </p:cNvSpPr>
          <p:nvPr/>
        </p:nvSpPr>
        <p:spPr bwMode="auto">
          <a:xfrm flipH="1" flipV="1">
            <a:off x="2008188" y="5194300"/>
            <a:ext cx="173037" cy="8763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1128713" y="1965325"/>
            <a:ext cx="16891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Ontological</a:t>
            </a:r>
          </a:p>
          <a:p>
            <a:r>
              <a:rPr lang="en-US">
                <a:solidFill>
                  <a:srgbClr val="FF3300"/>
                </a:solidFill>
              </a:rPr>
              <a:t>theory</a:t>
            </a:r>
          </a:p>
        </p:txBody>
      </p:sp>
      <p:sp>
        <p:nvSpPr>
          <p:cNvPr id="57358" name="Line 14"/>
          <p:cNvSpPr>
            <a:spLocks noChangeShapeType="1"/>
          </p:cNvSpPr>
          <p:nvPr/>
        </p:nvSpPr>
        <p:spPr bwMode="auto">
          <a:xfrm>
            <a:off x="2520950" y="2744787"/>
            <a:ext cx="871538" cy="28733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Conceptualism versus Ontological Realism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3200" y="3025775"/>
            <a:ext cx="4125913" cy="2590800"/>
            <a:chOff x="2092504" y="3276600"/>
            <a:chExt cx="5334000" cy="2590800"/>
          </a:xfrm>
        </p:grpSpPr>
        <p:sp>
          <p:nvSpPr>
            <p:cNvPr id="32783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 sz="1600"/>
            </a:p>
          </p:txBody>
        </p:sp>
        <p:sp>
          <p:nvSpPr>
            <p:cNvPr id="32784" name="TextBox 4"/>
            <p:cNvSpPr txBox="1">
              <a:spLocks noChangeArrowheads="1"/>
            </p:cNvSpPr>
            <p:nvPr/>
          </p:nvSpPr>
          <p:spPr bwMode="auto">
            <a:xfrm>
              <a:off x="2475531" y="5410200"/>
              <a:ext cx="785886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32785" name="TextBox 5"/>
            <p:cNvSpPr txBox="1">
              <a:spLocks noChangeArrowheads="1"/>
            </p:cNvSpPr>
            <p:nvPr/>
          </p:nvSpPr>
          <p:spPr bwMode="auto">
            <a:xfrm>
              <a:off x="4196927" y="3729335"/>
              <a:ext cx="1109193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32786" name="TextBox 6"/>
            <p:cNvSpPr txBox="1">
              <a:spLocks noChangeArrowheads="1"/>
            </p:cNvSpPr>
            <p:nvPr/>
          </p:nvSpPr>
          <p:spPr bwMode="auto">
            <a:xfrm>
              <a:off x="5910560" y="5410200"/>
              <a:ext cx="1145171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referent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579938" y="3001963"/>
            <a:ext cx="4333875" cy="2717800"/>
            <a:chOff x="1823372" y="3276600"/>
            <a:chExt cx="5603132" cy="2718308"/>
          </a:xfrm>
        </p:grpSpPr>
        <p:sp>
          <p:nvSpPr>
            <p:cNvPr id="3277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 sz="1600"/>
            </a:p>
          </p:txBody>
        </p:sp>
        <p:sp>
          <p:nvSpPr>
            <p:cNvPr id="32780" name="TextBox 4"/>
            <p:cNvSpPr txBox="1">
              <a:spLocks noChangeArrowheads="1"/>
            </p:cNvSpPr>
            <p:nvPr/>
          </p:nvSpPr>
          <p:spPr bwMode="auto">
            <a:xfrm>
              <a:off x="1823372" y="5410200"/>
              <a:ext cx="2090224" cy="584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representational</a:t>
              </a:r>
            </a:p>
            <a:p>
              <a:r>
                <a:rPr lang="en-US" sz="1600">
                  <a:solidFill>
                    <a:srgbClr val="FFFF00"/>
                  </a:solidFill>
                </a:rPr>
                <a:t>unit</a:t>
              </a:r>
            </a:p>
          </p:txBody>
        </p:sp>
        <p:sp>
          <p:nvSpPr>
            <p:cNvPr id="32781" name="TextBox 5"/>
            <p:cNvSpPr txBox="1">
              <a:spLocks noChangeArrowheads="1"/>
            </p:cNvSpPr>
            <p:nvPr/>
          </p:nvSpPr>
          <p:spPr bwMode="auto">
            <a:xfrm>
              <a:off x="4107813" y="3729335"/>
              <a:ext cx="1287426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universal</a:t>
              </a:r>
            </a:p>
          </p:txBody>
        </p:sp>
        <p:sp>
          <p:nvSpPr>
            <p:cNvPr id="32782" name="TextBox 6"/>
            <p:cNvSpPr txBox="1">
              <a:spLocks noChangeArrowheads="1"/>
            </p:cNvSpPr>
            <p:nvPr/>
          </p:nvSpPr>
          <p:spPr bwMode="auto">
            <a:xfrm>
              <a:off x="5787621" y="5410200"/>
              <a:ext cx="1391051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particular</a:t>
              </a:r>
            </a:p>
          </p:txBody>
        </p:sp>
      </p:grpSp>
      <p:cxnSp>
        <p:nvCxnSpPr>
          <p:cNvPr id="32773" name="Straight Connector 15"/>
          <p:cNvCxnSpPr>
            <a:cxnSpLocks noChangeShapeType="1"/>
          </p:cNvCxnSpPr>
          <p:nvPr/>
        </p:nvCxnSpPr>
        <p:spPr bwMode="auto">
          <a:xfrm>
            <a:off x="4478338" y="3219450"/>
            <a:ext cx="47625" cy="3349625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32774" name="TextBox 17"/>
          <p:cNvSpPr txBox="1">
            <a:spLocks noChangeArrowheads="1"/>
          </p:cNvSpPr>
          <p:nvPr/>
        </p:nvSpPr>
        <p:spPr bwMode="auto">
          <a:xfrm>
            <a:off x="769706" y="5991225"/>
            <a:ext cx="28055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Conceptualism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775" name="TextBox 18"/>
          <p:cNvSpPr txBox="1">
            <a:spLocks noChangeArrowheads="1"/>
          </p:cNvSpPr>
          <p:nvPr/>
        </p:nvSpPr>
        <p:spPr bwMode="auto">
          <a:xfrm>
            <a:off x="4986406" y="5991225"/>
            <a:ext cx="37289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Ontological Realism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116263" y="4805363"/>
            <a:ext cx="1296987" cy="1231900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 rot="2860830">
            <a:off x="5565775" y="3713163"/>
            <a:ext cx="3962400" cy="1231900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160713" y="2484438"/>
            <a:ext cx="2546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CC33"/>
                </a:solidFill>
              </a:rPr>
              <a:t>First order reality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‘</a:t>
            </a:r>
            <a:r>
              <a:rPr lang="en-US" altLang="en-US" i="1" dirty="0" smtClean="0"/>
              <a:t>Ontology</a:t>
            </a:r>
            <a:r>
              <a:rPr lang="en-US" altLang="en-US" dirty="0" smtClean="0"/>
              <a:t>’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524000"/>
            <a:ext cx="86868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dirty="0" smtClean="0">
                <a:solidFill>
                  <a:srgbClr val="FFFF00"/>
                </a:solidFill>
              </a:rPr>
              <a:t>Ontology</a:t>
            </a:r>
            <a:r>
              <a:rPr lang="en-US" altLang="en-US" sz="2400" dirty="0" smtClean="0"/>
              <a:t> </a:t>
            </a:r>
            <a:r>
              <a:rPr lang="en-US" altLang="en-US" sz="1600" dirty="0" smtClean="0"/>
              <a:t>(no plural)</a:t>
            </a:r>
            <a:r>
              <a:rPr lang="en-US" altLang="en-US" sz="2400" dirty="0" smtClean="0"/>
              <a:t> is the study of what entities exist and how they relate to each other;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/>
              <a:t>by some philosophers taken to be synonymous with </a:t>
            </a:r>
            <a:r>
              <a:rPr lang="en-US" altLang="en-US" sz="2400" dirty="0" smtClean="0"/>
              <a:t>‘</a:t>
            </a:r>
            <a:r>
              <a:rPr lang="en-US" altLang="en-US" sz="2400" b="1" i="1" u="sng" dirty="0" smtClean="0">
                <a:solidFill>
                  <a:srgbClr val="00B050"/>
                </a:solidFill>
              </a:rPr>
              <a:t>metaphysics</a:t>
            </a:r>
            <a:r>
              <a:rPr lang="en-US" altLang="en-US" sz="2400" dirty="0" smtClean="0"/>
              <a:t>’ </a:t>
            </a:r>
            <a:r>
              <a:rPr lang="en-US" altLang="en-US" sz="2000" dirty="0" smtClean="0"/>
              <a:t>while others draw distinctions in many distinct ways</a:t>
            </a:r>
            <a:r>
              <a:rPr lang="en-US" altLang="en-US" sz="2400" dirty="0" smtClean="0"/>
              <a:t> </a:t>
            </a:r>
            <a:r>
              <a:rPr lang="en-US" altLang="en-US" sz="1200" dirty="0" smtClean="0"/>
              <a:t>(the distinctions being irrelevant for this talk)</a:t>
            </a:r>
            <a:r>
              <a:rPr lang="en-US" altLang="en-US" sz="2400" dirty="0" smtClean="0"/>
              <a:t>, </a:t>
            </a:r>
            <a:r>
              <a:rPr lang="en-US" altLang="en-US" sz="2000" dirty="0" smtClean="0"/>
              <a:t>but almost agreeing on the following classification: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 smtClean="0">
                <a:solidFill>
                  <a:srgbClr val="00B050"/>
                </a:solidFill>
              </a:rPr>
              <a:t>metaphysics </a:t>
            </a:r>
            <a:r>
              <a:rPr lang="en-US" altLang="en-US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studies ‘</a:t>
            </a:r>
            <a:r>
              <a:rPr lang="en-US" altLang="en-US" sz="2000" i="1" dirty="0" smtClean="0">
                <a:solidFill>
                  <a:schemeClr val="bg1"/>
                </a:solidFill>
                <a:sym typeface="Wingdings" panose="05000000000000000000" pitchFamily="2" charset="2"/>
              </a:rPr>
              <a:t>how</a:t>
            </a:r>
            <a:r>
              <a:rPr lang="en-US" altLang="en-US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 is the world?’</a:t>
            </a:r>
            <a:endParaRPr lang="en-US" altLang="en-US" sz="2000" dirty="0" smtClean="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 dirty="0" smtClean="0">
                <a:solidFill>
                  <a:srgbClr val="00B050"/>
                </a:solidFill>
              </a:rPr>
              <a:t>general metaphysics </a:t>
            </a:r>
            <a:r>
              <a:rPr lang="en-US" alt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studies general principles and ‘laws’ about the world</a:t>
            </a:r>
            <a:endParaRPr lang="en-US" altLang="en-US" sz="1600" dirty="0" smtClean="0">
              <a:solidFill>
                <a:schemeClr val="bg1"/>
              </a:solidFill>
            </a:endParaRPr>
          </a:p>
          <a:p>
            <a:pPr lvl="4" eaLnBrk="1" hangingPunct="1">
              <a:lnSpc>
                <a:spcPct val="90000"/>
              </a:lnSpc>
            </a:pPr>
            <a:r>
              <a:rPr lang="en-US" altLang="en-US" sz="1600" dirty="0" smtClean="0">
                <a:solidFill>
                  <a:srgbClr val="FFFF00"/>
                </a:solidFill>
              </a:rPr>
              <a:t>ontology </a:t>
            </a:r>
            <a:r>
              <a:rPr lang="en-US" alt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studies what type of entities exist in the world</a:t>
            </a:r>
            <a:endParaRPr lang="en-US" altLang="en-US" sz="1600" dirty="0" smtClean="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 dirty="0" smtClean="0">
                <a:solidFill>
                  <a:srgbClr val="00B050"/>
                </a:solidFill>
              </a:rPr>
              <a:t>special metaphysics </a:t>
            </a:r>
            <a:r>
              <a:rPr lang="en-US" alt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focuses on specific principles and entities </a:t>
            </a:r>
            <a:endParaRPr lang="en-US" altLang="en-US" sz="1600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/>
              <a:t>distinct from ‘</a:t>
            </a:r>
            <a:r>
              <a:rPr lang="en-US" altLang="en-US" sz="2000" b="1" i="1" u="sng" dirty="0" smtClean="0">
                <a:solidFill>
                  <a:srgbClr val="00B050"/>
                </a:solidFill>
              </a:rPr>
              <a:t>epistemology</a:t>
            </a:r>
            <a:r>
              <a:rPr lang="en-US" altLang="en-US" sz="2000" dirty="0" smtClean="0"/>
              <a:t>’ which is the study of how we can come to know about what exists.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/>
              <a:t>distinct from ‘</a:t>
            </a:r>
            <a:r>
              <a:rPr lang="en-US" altLang="en-US" sz="2000" b="1" i="1" u="sng" dirty="0" smtClean="0">
                <a:solidFill>
                  <a:srgbClr val="00CC99"/>
                </a:solidFill>
              </a:rPr>
              <a:t>terminology</a:t>
            </a:r>
            <a:r>
              <a:rPr lang="en-US" altLang="en-US" sz="2000" dirty="0" smtClean="0"/>
              <a:t>’ which is the study of what terms mean and how to name things.</a:t>
            </a:r>
            <a:endParaRPr lang="en-US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64607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‘</a:t>
            </a:r>
            <a:r>
              <a:rPr lang="en-US" altLang="en-US" i="1" dirty="0" smtClean="0"/>
              <a:t>Ontology</a:t>
            </a:r>
            <a:r>
              <a:rPr lang="en-US" altLang="en-US" dirty="0" smtClean="0"/>
              <a:t>’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smtClean="0">
                <a:solidFill>
                  <a:srgbClr val="FFFF00"/>
                </a:solidFill>
              </a:rPr>
              <a:t>Ontology</a:t>
            </a:r>
            <a:r>
              <a:rPr lang="en-US" altLang="en-US" sz="2400" smtClean="0"/>
              <a:t> </a:t>
            </a:r>
            <a:r>
              <a:rPr lang="en-US" altLang="en-US" sz="1600" smtClean="0"/>
              <a:t>(no plural)</a:t>
            </a:r>
            <a:r>
              <a:rPr lang="en-US" altLang="en-US" sz="2400" smtClean="0"/>
              <a:t> is the study of what entities exist and how they relate to each other;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computer science and many biomedical informatics applications: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smtClean="0">
                <a:solidFill>
                  <a:schemeClr val="accent1"/>
                </a:solidFill>
              </a:rPr>
              <a:t>An ontology</a:t>
            </a:r>
            <a:r>
              <a:rPr lang="en-US" altLang="en-US" sz="2400" smtClean="0"/>
              <a:t> </a:t>
            </a:r>
            <a:r>
              <a:rPr lang="en-US" altLang="en-US" sz="1600" smtClean="0"/>
              <a:t>(plural: </a:t>
            </a:r>
            <a:r>
              <a:rPr lang="en-US" altLang="en-US" sz="1600" i="1" smtClean="0"/>
              <a:t>ontologies</a:t>
            </a:r>
            <a:r>
              <a:rPr lang="en-US" altLang="en-US" sz="1600" smtClean="0"/>
              <a:t>)</a:t>
            </a:r>
            <a:r>
              <a:rPr lang="en-US" altLang="en-US" sz="2400" smtClean="0"/>
              <a:t> is a shared and agreed upon </a:t>
            </a:r>
            <a:r>
              <a:rPr lang="en-US" altLang="en-US" sz="2400" b="1" i="1" smtClean="0">
                <a:solidFill>
                  <a:srgbClr val="FF0000"/>
                </a:solidFill>
              </a:rPr>
              <a:t>conceptualization</a:t>
            </a:r>
            <a:r>
              <a:rPr lang="en-US" altLang="en-US" sz="2400" smtClean="0"/>
              <a:t> of a domain;</a:t>
            </a:r>
          </a:p>
        </p:txBody>
      </p:sp>
    </p:spTree>
    <p:extLst>
      <p:ext uri="{BB962C8B-B14F-4D97-AF65-F5344CB8AC3E}">
        <p14:creationId xmlns:p14="http://schemas.microsoft.com/office/powerpoint/2010/main" val="150904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Distinct questions. What type are they of?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Terminological: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what does ‘pain’ mean 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Metaphysical: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what have all pains in common in virtue of which they are pains?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Ontological: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what type of entity is pain?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Onto-terminological: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what, if anything at all, does ‘pain’ denote?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Epistemological: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how can we find out whether something is pain?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E373800-A605-43FC-892D-97443D025EEC}" type="slidenum">
              <a:rPr lang="en-US" altLang="en-US" sz="1400" b="0">
                <a:solidFill>
                  <a:schemeClr val="bg1"/>
                </a:solidFill>
              </a:rPr>
              <a:pPr eaLnBrk="1" hangingPunct="1"/>
              <a:t>59</a:t>
            </a:fld>
            <a:endParaRPr lang="en-US" altLang="en-US" sz="14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96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would be </a:t>
            </a:r>
            <a:r>
              <a:rPr lang="en-US" b="1" u="sng" dirty="0" smtClean="0"/>
              <a:t>fantastic</a:t>
            </a:r>
            <a:r>
              <a:rPr lang="en-US" dirty="0" smtClean="0"/>
              <a:t> to know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124200"/>
            <a:ext cx="8686800" cy="3505200"/>
          </a:xfrm>
        </p:spPr>
        <p:txBody>
          <a:bodyPr/>
          <a:lstStyle/>
          <a:p>
            <a:r>
              <a:rPr lang="en-US" sz="3200" dirty="0" smtClean="0"/>
              <a:t>The principles for how to use </a:t>
            </a:r>
            <a:r>
              <a:rPr lang="en-US" sz="3200" dirty="0"/>
              <a:t>the categories in the </a:t>
            </a:r>
            <a:r>
              <a:rPr lang="en-US" sz="3200" b="1" u="sng" dirty="0"/>
              <a:t>Basic Formal Ontology </a:t>
            </a:r>
            <a:r>
              <a:rPr lang="en-US" sz="3200" dirty="0"/>
              <a:t>as a guide on how to assess prior dependencies between research variables.</a:t>
            </a:r>
          </a:p>
        </p:txBody>
      </p:sp>
    </p:spTree>
    <p:extLst>
      <p:ext uri="{BB962C8B-B14F-4D97-AF65-F5344CB8AC3E}">
        <p14:creationId xmlns:p14="http://schemas.microsoft.com/office/powerpoint/2010/main" val="12822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UDF-7778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basis of Ontological Realism (O.R.)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3124200" y="1676400"/>
            <a:ext cx="5791200" cy="4953000"/>
          </a:xfrm>
          <a:solidFill>
            <a:srgbClr val="000000">
              <a:alpha val="50195"/>
            </a:srgb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There is an external reality which is ‘objectively’ the way it is;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That reality is accessible to us;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We build in our brains cognitive representations of  reality; 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We communicate with others about what is there, and what we believe there is there.</a:t>
            </a:r>
          </a:p>
        </p:txBody>
      </p:sp>
      <p:pic>
        <p:nvPicPr>
          <p:cNvPr id="23556" name="Picture 4" descr="glo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4384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88938" y="6400800"/>
            <a:ext cx="8755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US" altLang="en-US" sz="1200" b="0">
                <a:solidFill>
                  <a:schemeClr val="bg1"/>
                </a:solidFill>
              </a:rPr>
              <a:t>Smith B, Kusnierczyk W, Schober D, Ceusters W. Towards a Reference Terminology for Ontology Research and Development in the Biomedical Domain. Proceedings of KR-MED 2006, Biomedical Ontology in Action, November 8, 2006, Baltimore MD, USA</a:t>
            </a:r>
            <a:r>
              <a:rPr lang="en-US" altLang="en-US" sz="120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328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6627" name="Picture 2" descr="http://3.bp.blogspot.com/_2cxvSmlPoaM/Ss-JdUAcxwI/AAAAAAAADM4/fOmasxsNiCg/s800/rembran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28"/>
          <p:cNvSpPr>
            <a:spLocks noChangeArrowheads="1"/>
          </p:cNvSpPr>
          <p:nvPr/>
        </p:nvSpPr>
        <p:spPr bwMode="auto">
          <a:xfrm>
            <a:off x="0" y="472440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6629" name="Group 22"/>
          <p:cNvGrpSpPr>
            <a:grpSpLocks/>
          </p:cNvGrpSpPr>
          <p:nvPr/>
        </p:nvGrpSpPr>
        <p:grpSpPr bwMode="auto">
          <a:xfrm>
            <a:off x="0" y="0"/>
            <a:ext cx="9144000" cy="1143000"/>
            <a:chOff x="-1" y="0"/>
            <a:chExt cx="9144001" cy="1143000"/>
          </a:xfrm>
        </p:grpSpPr>
        <p:pic>
          <p:nvPicPr>
            <p:cNvPr id="2663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9144001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0" name="Rectangle 21"/>
            <p:cNvSpPr>
              <a:spLocks noChangeArrowheads="1"/>
            </p:cNvSpPr>
            <p:nvPr/>
          </p:nvSpPr>
          <p:spPr bwMode="auto">
            <a:xfrm>
              <a:off x="0" y="990600"/>
              <a:ext cx="9144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6630" name="TextBox 24"/>
          <p:cNvSpPr txBox="1">
            <a:spLocks noChangeArrowheads="1"/>
          </p:cNvSpPr>
          <p:nvPr/>
        </p:nvSpPr>
        <p:spPr bwMode="auto">
          <a:xfrm>
            <a:off x="106363" y="6096000"/>
            <a:ext cx="755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L1</a:t>
            </a:r>
            <a:r>
              <a:rPr lang="en-US" altLang="en-US" baseline="3000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6631" name="TextBox 25"/>
          <p:cNvSpPr txBox="1">
            <a:spLocks noChangeArrowheads="1"/>
          </p:cNvSpPr>
          <p:nvPr/>
        </p:nvSpPr>
        <p:spPr bwMode="auto">
          <a:xfrm>
            <a:off x="152400" y="1371600"/>
            <a:ext cx="663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L2</a:t>
            </a:r>
          </a:p>
        </p:txBody>
      </p:sp>
      <p:sp>
        <p:nvSpPr>
          <p:cNvPr id="26632" name="TextBox 27"/>
          <p:cNvSpPr txBox="1">
            <a:spLocks noChangeArrowheads="1"/>
          </p:cNvSpPr>
          <p:nvPr/>
        </p:nvSpPr>
        <p:spPr bwMode="auto">
          <a:xfrm>
            <a:off x="152400" y="152400"/>
            <a:ext cx="663575" cy="584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L3</a:t>
            </a:r>
          </a:p>
        </p:txBody>
      </p:sp>
      <p:sp>
        <p:nvSpPr>
          <p:cNvPr id="26633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-225425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C0121FBA-3C66-4326-891E-798A141C34E2}" type="slidenum">
              <a:rPr lang="en-US" altLang="en-US" sz="1400" b="0">
                <a:solidFill>
                  <a:schemeClr val="bg1"/>
                </a:solidFill>
              </a:rPr>
              <a:pPr eaLnBrk="1" hangingPunct="1"/>
              <a:t>61</a:t>
            </a:fld>
            <a:endParaRPr lang="en-US" altLang="en-US" sz="1400" b="0">
              <a:solidFill>
                <a:schemeClr val="bg1"/>
              </a:solidFill>
            </a:endParaRPr>
          </a:p>
        </p:txBody>
      </p:sp>
      <p:sp>
        <p:nvSpPr>
          <p:cNvPr id="26634" name="Rectangle 11"/>
          <p:cNvSpPr>
            <a:spLocks noChangeArrowheads="1"/>
          </p:cNvSpPr>
          <p:nvPr/>
        </p:nvSpPr>
        <p:spPr bwMode="auto">
          <a:xfrm>
            <a:off x="914400" y="152400"/>
            <a:ext cx="82296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Linguistic representations </a:t>
            </a:r>
            <a:r>
              <a:rPr lang="en-US" altLang="en-US" i="1"/>
              <a:t>about</a:t>
            </a:r>
            <a:r>
              <a:rPr lang="en-US" altLang="en-US"/>
              <a:t> (L1</a:t>
            </a:r>
            <a:r>
              <a:rPr lang="en-US" altLang="en-US" baseline="30000"/>
              <a:t>-</a:t>
            </a:r>
            <a:r>
              <a:rPr lang="en-US" altLang="en-US"/>
              <a:t>), (L2) or (L3) </a:t>
            </a:r>
          </a:p>
        </p:txBody>
      </p:sp>
      <p:sp>
        <p:nvSpPr>
          <p:cNvPr id="26635" name="Rectangle 12"/>
          <p:cNvSpPr>
            <a:spLocks noChangeArrowheads="1"/>
          </p:cNvSpPr>
          <p:nvPr/>
        </p:nvSpPr>
        <p:spPr bwMode="auto">
          <a:xfrm>
            <a:off x="914400" y="1371600"/>
            <a:ext cx="502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</a:rPr>
              <a:t>Beliefs </a:t>
            </a:r>
            <a:r>
              <a:rPr lang="en-US" altLang="en-US" i="1">
                <a:solidFill>
                  <a:srgbClr val="FFFFFF"/>
                </a:solidFill>
              </a:rPr>
              <a:t>about</a:t>
            </a:r>
            <a:r>
              <a:rPr lang="en-US" altLang="en-US">
                <a:solidFill>
                  <a:srgbClr val="FFFFFF"/>
                </a:solidFill>
              </a:rPr>
              <a:t> (1) </a:t>
            </a:r>
            <a:endParaRPr lang="en-US" altLang="en-US"/>
          </a:p>
        </p:txBody>
      </p:sp>
      <p:sp>
        <p:nvSpPr>
          <p:cNvPr id="26636" name="Rectangle 13"/>
          <p:cNvSpPr>
            <a:spLocks noChangeArrowheads="1"/>
          </p:cNvSpPr>
          <p:nvPr/>
        </p:nvSpPr>
        <p:spPr bwMode="auto">
          <a:xfrm>
            <a:off x="1066800" y="5562600"/>
            <a:ext cx="8077200" cy="1077913"/>
          </a:xfrm>
          <a:prstGeom prst="rect">
            <a:avLst/>
          </a:prstGeom>
          <a:solidFill>
            <a:srgbClr val="00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rgbClr val="FFFFFF"/>
                </a:solidFill>
              </a:rPr>
              <a:t>Entities (particular or generic) with objective existence which are </a:t>
            </a:r>
            <a:r>
              <a:rPr lang="en-US" altLang="en-US" i="1">
                <a:solidFill>
                  <a:srgbClr val="FFFFFF"/>
                </a:solidFill>
              </a:rPr>
              <a:t>not about anything</a:t>
            </a:r>
            <a:endParaRPr lang="en-US" altLang="en-US"/>
          </a:p>
        </p:txBody>
      </p:sp>
      <p:sp>
        <p:nvSpPr>
          <p:cNvPr id="26637" name="Text Box 4"/>
          <p:cNvSpPr txBox="1">
            <a:spLocks noChangeArrowheads="1"/>
          </p:cNvSpPr>
          <p:nvPr/>
        </p:nvSpPr>
        <p:spPr bwMode="auto">
          <a:xfrm rot="2140383">
            <a:off x="5680075" y="1354138"/>
            <a:ext cx="3005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CC99"/>
                </a:solidFill>
              </a:rPr>
              <a:t>Representations</a:t>
            </a:r>
          </a:p>
        </p:txBody>
      </p:sp>
      <p:sp>
        <p:nvSpPr>
          <p:cNvPr id="26638" name="Text Box 5"/>
          <p:cNvSpPr txBox="1">
            <a:spLocks noChangeArrowheads="1"/>
          </p:cNvSpPr>
          <p:nvPr/>
        </p:nvSpPr>
        <p:spPr bwMode="auto">
          <a:xfrm>
            <a:off x="5486400" y="4953000"/>
            <a:ext cx="35480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CC99"/>
                </a:solidFill>
              </a:rPr>
              <a:t>First Order Reality</a:t>
            </a:r>
          </a:p>
        </p:txBody>
      </p:sp>
    </p:spTree>
    <p:extLst>
      <p:ext uri="{BB962C8B-B14F-4D97-AF65-F5344CB8AC3E}">
        <p14:creationId xmlns:p14="http://schemas.microsoft.com/office/powerpoint/2010/main" val="155952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What is out there …</a:t>
            </a:r>
            <a:br>
              <a:rPr lang="en-US" altLang="en-US" dirty="0" smtClean="0"/>
            </a:br>
            <a:r>
              <a:rPr lang="en-US" altLang="en-US" dirty="0" smtClean="0"/>
              <a:t>(… we want/need to deal with)?</a:t>
            </a:r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381000" y="2209800"/>
            <a:ext cx="2536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portions of reality</a:t>
            </a:r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3032125" y="3283527"/>
            <a:ext cx="1123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entities</a:t>
            </a: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6858000" y="3962400"/>
            <a:ext cx="163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698059" y="3320191"/>
            <a:ext cx="1517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universals</a:t>
            </a:r>
          </a:p>
        </p:txBody>
      </p:sp>
      <p:sp>
        <p:nvSpPr>
          <p:cNvPr id="19463" name="TextBox 7"/>
          <p:cNvSpPr txBox="1">
            <a:spLocks noChangeArrowheads="1"/>
          </p:cNvSpPr>
          <p:nvPr/>
        </p:nvSpPr>
        <p:spPr bwMode="auto">
          <a:xfrm>
            <a:off x="5181600" y="2362200"/>
            <a:ext cx="208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configurations</a:t>
            </a:r>
          </a:p>
        </p:txBody>
      </p:sp>
      <p:sp>
        <p:nvSpPr>
          <p:cNvPr id="19464" name="TextBox 8"/>
          <p:cNvSpPr txBox="1">
            <a:spLocks noChangeArrowheads="1"/>
          </p:cNvSpPr>
          <p:nvPr/>
        </p:nvSpPr>
        <p:spPr bwMode="auto">
          <a:xfrm>
            <a:off x="3124200" y="2362200"/>
            <a:ext cx="1323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relations</a:t>
            </a:r>
          </a:p>
        </p:txBody>
      </p:sp>
      <p:sp>
        <p:nvSpPr>
          <p:cNvPr id="19465" name="TextBox 9"/>
          <p:cNvSpPr txBox="1">
            <a:spLocks noChangeArrowheads="1"/>
          </p:cNvSpPr>
          <p:nvPr/>
        </p:nvSpPr>
        <p:spPr bwMode="auto">
          <a:xfrm>
            <a:off x="3352800" y="4495129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continuants</a:t>
            </a:r>
          </a:p>
        </p:txBody>
      </p:sp>
      <p:sp>
        <p:nvSpPr>
          <p:cNvPr id="19466" name="TextBox 10"/>
          <p:cNvSpPr txBox="1">
            <a:spLocks noChangeArrowheads="1"/>
          </p:cNvSpPr>
          <p:nvPr/>
        </p:nvSpPr>
        <p:spPr bwMode="auto">
          <a:xfrm>
            <a:off x="5583237" y="4495800"/>
            <a:ext cx="1579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chemeClr val="bg1"/>
                </a:solidFill>
              </a:rPr>
              <a:t>occurrents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381000" y="2209800"/>
            <a:ext cx="8458200" cy="4419600"/>
          </a:xfrm>
          <a:prstGeom prst="rect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srgbClr val="000066"/>
              </a:solidFill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2895600" y="3276600"/>
            <a:ext cx="5791200" cy="3200400"/>
          </a:xfrm>
          <a:prstGeom prst="rect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srgbClr val="000066"/>
              </a:solidFill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5181600" y="2362200"/>
            <a:ext cx="3505200" cy="762000"/>
          </a:xfrm>
          <a:prstGeom prst="rect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srgbClr val="000066"/>
              </a:solidFill>
            </a:endParaRP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3124200" y="2362200"/>
            <a:ext cx="1828800" cy="762000"/>
          </a:xfrm>
          <a:prstGeom prst="rect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srgbClr val="000066"/>
              </a:solidFill>
            </a:endParaRP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3200399" y="4495128"/>
            <a:ext cx="2230435" cy="1524671"/>
          </a:xfrm>
          <a:prstGeom prst="rect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srgbClr val="000066"/>
              </a:solidFill>
            </a:endParaRPr>
          </a:p>
        </p:txBody>
      </p:sp>
      <p:sp>
        <p:nvSpPr>
          <p:cNvPr id="19472" name="Rectangle 16"/>
          <p:cNvSpPr>
            <a:spLocks noChangeArrowheads="1"/>
          </p:cNvSpPr>
          <p:nvPr/>
        </p:nvSpPr>
        <p:spPr bwMode="auto">
          <a:xfrm>
            <a:off x="5583236" y="4495800"/>
            <a:ext cx="2798763" cy="1524000"/>
          </a:xfrm>
          <a:prstGeom prst="rect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srgbClr val="000066"/>
              </a:solidFill>
            </a:endParaRP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533400" y="3276600"/>
            <a:ext cx="2209800" cy="3200400"/>
          </a:xfrm>
          <a:prstGeom prst="rect">
            <a:avLst/>
          </a:prstGeom>
          <a:noFill/>
          <a:ln w="9525" algn="ctr">
            <a:solidFill>
              <a:schemeClr val="bg1"/>
            </a:solidFill>
            <a:prstDash val="solid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srgbClr val="000066"/>
              </a:solidFill>
            </a:endParaRPr>
          </a:p>
        </p:txBody>
      </p:sp>
      <p:sp>
        <p:nvSpPr>
          <p:cNvPr id="19474" name="Rectangle 18"/>
          <p:cNvSpPr>
            <a:spLocks noChangeArrowheads="1"/>
          </p:cNvSpPr>
          <p:nvPr/>
        </p:nvSpPr>
        <p:spPr bwMode="auto">
          <a:xfrm>
            <a:off x="3124200" y="3962400"/>
            <a:ext cx="5410200" cy="2209800"/>
          </a:xfrm>
          <a:prstGeom prst="rect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srgbClr val="000066"/>
              </a:solidFill>
            </a:endParaRPr>
          </a:p>
        </p:txBody>
      </p:sp>
      <p:sp>
        <p:nvSpPr>
          <p:cNvPr id="19475" name="TextBox 19"/>
          <p:cNvSpPr txBox="1">
            <a:spLocks noChangeArrowheads="1"/>
          </p:cNvSpPr>
          <p:nvPr/>
        </p:nvSpPr>
        <p:spPr bwMode="auto">
          <a:xfrm>
            <a:off x="3352800" y="2743200"/>
            <a:ext cx="1606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C000"/>
                </a:solidFill>
              </a:rPr>
              <a:t>participation</a:t>
            </a:r>
          </a:p>
        </p:txBody>
      </p:sp>
      <p:sp>
        <p:nvSpPr>
          <p:cNvPr id="19476" name="TextBox 20"/>
          <p:cNvSpPr txBox="1">
            <a:spLocks noChangeArrowheads="1"/>
          </p:cNvSpPr>
          <p:nvPr/>
        </p:nvSpPr>
        <p:spPr bwMode="auto">
          <a:xfrm>
            <a:off x="5653088" y="2743200"/>
            <a:ext cx="3084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C000"/>
                </a:solidFill>
              </a:rPr>
              <a:t>me participating in my life</a:t>
            </a:r>
          </a:p>
        </p:txBody>
      </p:sp>
      <p:sp>
        <p:nvSpPr>
          <p:cNvPr id="19477" name="TextBox 21"/>
          <p:cNvSpPr txBox="1">
            <a:spLocks noChangeArrowheads="1"/>
          </p:cNvSpPr>
          <p:nvPr/>
        </p:nvSpPr>
        <p:spPr bwMode="auto">
          <a:xfrm>
            <a:off x="1524000" y="5791200"/>
            <a:ext cx="1209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C000"/>
                </a:solidFill>
              </a:rPr>
              <a:t>organism</a:t>
            </a:r>
          </a:p>
        </p:txBody>
      </p:sp>
      <p:sp>
        <p:nvSpPr>
          <p:cNvPr id="19478" name="TextBox 22"/>
          <p:cNvSpPr txBox="1">
            <a:spLocks noChangeArrowheads="1"/>
          </p:cNvSpPr>
          <p:nvPr/>
        </p:nvSpPr>
        <p:spPr bwMode="auto">
          <a:xfrm>
            <a:off x="4610100" y="5480980"/>
            <a:ext cx="511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FFC000"/>
                </a:solidFill>
              </a:rPr>
              <a:t>me</a:t>
            </a:r>
          </a:p>
        </p:txBody>
      </p:sp>
      <p:sp>
        <p:nvSpPr>
          <p:cNvPr id="19479" name="TextBox 23"/>
          <p:cNvSpPr txBox="1">
            <a:spLocks noChangeArrowheads="1"/>
          </p:cNvSpPr>
          <p:nvPr/>
        </p:nvSpPr>
        <p:spPr bwMode="auto">
          <a:xfrm>
            <a:off x="6921500" y="5486400"/>
            <a:ext cx="930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C000"/>
                </a:solidFill>
              </a:rPr>
              <a:t>my life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533400" y="2693988"/>
            <a:ext cx="2438400" cy="461962"/>
            <a:chOff x="533400" y="2694560"/>
            <a:chExt cx="2438400" cy="461665"/>
          </a:xfrm>
        </p:grpSpPr>
        <p:sp>
          <p:nvSpPr>
            <p:cNvPr id="19484" name="Rectangle 24"/>
            <p:cNvSpPr>
              <a:spLocks noChangeArrowheads="1"/>
            </p:cNvSpPr>
            <p:nvPr/>
          </p:nvSpPr>
          <p:spPr bwMode="auto">
            <a:xfrm>
              <a:off x="533400" y="2743200"/>
              <a:ext cx="2438400" cy="381000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prstDash val="lg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200">
                <a:solidFill>
                  <a:srgbClr val="000066"/>
                </a:solidFill>
              </a:endParaRPr>
            </a:p>
          </p:txBody>
        </p:sp>
        <p:sp>
          <p:nvSpPr>
            <p:cNvPr id="19485" name="TextBox 26"/>
            <p:cNvSpPr txBox="1">
              <a:spLocks noChangeArrowheads="1"/>
            </p:cNvSpPr>
            <p:nvPr/>
          </p:nvSpPr>
          <p:spPr bwMode="auto">
            <a:xfrm>
              <a:off x="533400" y="2694560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5029200" y="3386138"/>
            <a:ext cx="3505200" cy="460375"/>
            <a:chOff x="5029200" y="3385623"/>
            <a:chExt cx="3505200" cy="461665"/>
          </a:xfrm>
        </p:grpSpPr>
        <p:sp>
          <p:nvSpPr>
            <p:cNvPr id="19482" name="Rectangle 25"/>
            <p:cNvSpPr>
              <a:spLocks noChangeArrowheads="1"/>
            </p:cNvSpPr>
            <p:nvPr/>
          </p:nvSpPr>
          <p:spPr bwMode="auto">
            <a:xfrm>
              <a:off x="5029200" y="3429000"/>
              <a:ext cx="3505200" cy="381000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prstDash val="lg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200">
                <a:solidFill>
                  <a:srgbClr val="000066"/>
                </a:solidFill>
              </a:endParaRPr>
            </a:p>
          </p:txBody>
        </p:sp>
        <p:sp>
          <p:nvSpPr>
            <p:cNvPr id="19483" name="TextBox 27"/>
            <p:cNvSpPr txBox="1">
              <a:spLocks noChangeArrowheads="1"/>
            </p:cNvSpPr>
            <p:nvPr/>
          </p:nvSpPr>
          <p:spPr bwMode="auto">
            <a:xfrm>
              <a:off x="5032734" y="3385623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FF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477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Universal versus particular</a:t>
            </a:r>
            <a:endParaRPr lang="en-US" dirty="0"/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4" name="Picture 2" descr="https://encrypted-tbn3.gstatic.com/images?q=tbn:ANd9GcTM-GIh25fYhqb2R2H0pZamjtqZC32MYyKcK9hPdMORwzrD7ATcvCXhhD6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619625"/>
            <a:ext cx="1152525" cy="1533525"/>
          </a:xfrm>
          <a:prstGeom prst="rect">
            <a:avLst/>
          </a:prstGeom>
          <a:noFill/>
        </p:spPr>
      </p:pic>
      <p:pic>
        <p:nvPicPr>
          <p:cNvPr id="269316" name="Picture 4" descr="https://encrypted-tbn1.gstatic.com/images?q=tbn:ANd9GcREsxmdyg7ikvB64eCQMTaZfXmFYQ45ue49r6dHMn72KqdM0E9vrH_O-G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2" y="4595812"/>
            <a:ext cx="1114425" cy="1581150"/>
          </a:xfrm>
          <a:prstGeom prst="rect">
            <a:avLst/>
          </a:prstGeom>
          <a:noFill/>
        </p:spPr>
      </p:pic>
      <p:pic>
        <p:nvPicPr>
          <p:cNvPr id="269318" name="Picture 6" descr="https://encrypted-tbn3.gstatic.com/images?q=tbn:ANd9GcREGJl3rKpefAnc50aGAh0v4K95nJIZrFDWotLNoKlGhj3GcV7U2HlACQX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pic>
        <p:nvPicPr>
          <p:cNvPr id="269320" name="Picture 8" descr="https://encrypted-tbn2.gstatic.com/images?q=tbn:ANd9GcR2RsdemFj41FjhNR6d2koWQJoQHCSjFDadDc2ZY0fYAZ-NEIiaxbAkTas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9762" y="4629150"/>
            <a:ext cx="1162050" cy="1514475"/>
          </a:xfrm>
          <a:prstGeom prst="rect">
            <a:avLst/>
          </a:prstGeom>
          <a:noFill/>
        </p:spPr>
      </p:pic>
      <p:pic>
        <p:nvPicPr>
          <p:cNvPr id="269322" name="Picture 10" descr="https://encrypted-tbn2.gstatic.com/images?q=tbn:ANd9GcR25xibVdlSSSW8NwWFWbLRPKZicAuGjcrQPZ1H0Hlc0OJUw_-4fuCxEy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3800" y="4600575"/>
            <a:ext cx="1123950" cy="157162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4" idx="0"/>
            <a:endCxn id="17" idx="2"/>
          </p:cNvCxnSpPr>
          <p:nvPr/>
        </p:nvCxnSpPr>
        <p:spPr bwMode="auto">
          <a:xfrm flipV="1">
            <a:off x="957263" y="2718375"/>
            <a:ext cx="3614381" cy="190125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269316" idx="0"/>
            <a:endCxn id="17" idx="2"/>
          </p:cNvCxnSpPr>
          <p:nvPr/>
        </p:nvCxnSpPr>
        <p:spPr bwMode="auto">
          <a:xfrm flipV="1">
            <a:off x="2752725" y="2718375"/>
            <a:ext cx="1818919" cy="18774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7" idx="2"/>
          </p:cNvCxnSpPr>
          <p:nvPr/>
        </p:nvCxnSpPr>
        <p:spPr bwMode="auto">
          <a:xfrm flipV="1">
            <a:off x="4514849" y="2718375"/>
            <a:ext cx="56795" cy="185362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20" idx="0"/>
            <a:endCxn id="17" idx="2"/>
          </p:cNvCxnSpPr>
          <p:nvPr/>
        </p:nvCxnSpPr>
        <p:spPr bwMode="auto">
          <a:xfrm flipH="1" flipV="1">
            <a:off x="4571644" y="2718375"/>
            <a:ext cx="1729143" cy="191077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269322" idx="0"/>
            <a:endCxn id="17" idx="2"/>
          </p:cNvCxnSpPr>
          <p:nvPr/>
        </p:nvCxnSpPr>
        <p:spPr bwMode="auto">
          <a:xfrm flipH="1" flipV="1">
            <a:off x="4571644" y="2718375"/>
            <a:ext cx="3534131" cy="18822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886200" y="2133600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person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1941" y="3276600"/>
            <a:ext cx="2555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instance of …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particulars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Ontological Realism in OBO Foundry ontologies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1270000" y="2133600"/>
            <a:ext cx="27432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  <a:cs typeface="Times New Roman" pitchFamily="18" charset="0"/>
              </a:rPr>
              <a:t>Continuant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5765800" y="2133600"/>
            <a:ext cx="2692400" cy="2736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  <a:cs typeface="Times New Roman" pitchFamily="18" charset="0"/>
              </a:rPr>
              <a:t>Occurrent</a:t>
            </a:r>
          </a:p>
          <a:p>
            <a:pPr eaLnBrk="0" hangingPunct="0"/>
            <a:endParaRPr lang="en-US" sz="2400" b="0">
              <a:solidFill>
                <a:schemeClr val="bg1"/>
              </a:solidFill>
              <a:latin typeface="Tahoma" pitchFamily="34" charset="0"/>
              <a:ea typeface="ＭＳ Ｐゴシック" pitchFamily="34" charset="-128"/>
              <a:cs typeface="Times New Roman" pitchFamily="18" charset="0"/>
            </a:endParaRPr>
          </a:p>
          <a:p>
            <a:pPr eaLnBrk="0" hangingPunct="0"/>
            <a:endParaRPr lang="en-US" sz="2400" b="0">
              <a:solidFill>
                <a:schemeClr val="bg1"/>
              </a:solidFill>
              <a:latin typeface="Tahoma" pitchFamily="34" charset="0"/>
              <a:ea typeface="ＭＳ Ｐゴシック" pitchFamily="34" charset="-128"/>
              <a:cs typeface="Times New Roman" pitchFamily="18" charset="0"/>
            </a:endParaRPr>
          </a:p>
          <a:p>
            <a:pPr eaLnBrk="0" hangingPunct="0"/>
            <a:endParaRPr lang="en-US" sz="4800" b="0">
              <a:solidFill>
                <a:schemeClr val="bg1"/>
              </a:solidFill>
              <a:latin typeface="Tahoma" pitchFamily="34" charset="0"/>
              <a:ea typeface="ＭＳ Ｐゴシック" pitchFamily="34" charset="-128"/>
              <a:cs typeface="Times New Roman" pitchFamily="18" charset="0"/>
            </a:endParaRPr>
          </a:p>
          <a:p>
            <a:pPr eaLnBrk="0" hangingPunct="0"/>
            <a:r>
              <a:rPr lang="en-US" sz="2000" b="0">
                <a:solidFill>
                  <a:srgbClr val="FFC000"/>
                </a:solidFill>
                <a:latin typeface="Tahoma" pitchFamily="34" charset="0"/>
                <a:ea typeface="ＭＳ Ｐゴシック" pitchFamily="34" charset="-128"/>
                <a:cs typeface="Times New Roman" pitchFamily="18" charset="0"/>
              </a:rPr>
              <a:t>e.g. pathological </a:t>
            </a:r>
          </a:p>
          <a:p>
            <a:pPr eaLnBrk="0" hangingPunct="0"/>
            <a:r>
              <a:rPr lang="en-US" sz="2000" b="0">
                <a:solidFill>
                  <a:srgbClr val="FFC000"/>
                </a:solidFill>
                <a:latin typeface="Tahoma" pitchFamily="34" charset="0"/>
                <a:ea typeface="ＭＳ Ｐゴシック" pitchFamily="34" charset="-128"/>
                <a:cs typeface="Times New Roman" pitchFamily="18" charset="0"/>
              </a:rPr>
              <a:t>process</a:t>
            </a: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660400" y="3276600"/>
            <a:ext cx="1905000" cy="1828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  <a:cs typeface="Times New Roman" pitchFamily="18" charset="0"/>
              </a:rPr>
              <a:t>Independent</a:t>
            </a:r>
          </a:p>
          <a:p>
            <a:pPr eaLnBrk="0" hangingPunct="0"/>
            <a:r>
              <a:rPr lang="en-US" sz="2400" b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  <a:cs typeface="Times New Roman" pitchFamily="18" charset="0"/>
              </a:rPr>
              <a:t>Continuant</a:t>
            </a:r>
          </a:p>
          <a:p>
            <a:pPr eaLnBrk="0" hangingPunct="0"/>
            <a:endParaRPr lang="en-US" sz="4000" b="0">
              <a:solidFill>
                <a:schemeClr val="bg1"/>
              </a:solidFill>
              <a:latin typeface="Tahoma" pitchFamily="34" charset="0"/>
              <a:ea typeface="ＭＳ Ｐゴシック" pitchFamily="34" charset="-128"/>
              <a:cs typeface="Times New Roman" pitchFamily="18" charset="0"/>
            </a:endParaRPr>
          </a:p>
          <a:p>
            <a:pPr eaLnBrk="0" hangingPunct="0"/>
            <a:r>
              <a:rPr lang="en-US" sz="2000" b="0">
                <a:solidFill>
                  <a:srgbClr val="FFC000"/>
                </a:solidFill>
                <a:latin typeface="Tahoma" pitchFamily="34" charset="0"/>
                <a:ea typeface="ＭＳ Ｐゴシック" pitchFamily="34" charset="-128"/>
                <a:cs typeface="Times New Roman" pitchFamily="18" charset="0"/>
              </a:rPr>
              <a:t>e.g. organism</a:t>
            </a: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2794000" y="3276600"/>
            <a:ext cx="1752600" cy="1828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  <a:cs typeface="Times New Roman" pitchFamily="18" charset="0"/>
              </a:rPr>
              <a:t>Dependent</a:t>
            </a:r>
          </a:p>
          <a:p>
            <a:pPr eaLnBrk="0" hangingPunct="0"/>
            <a:r>
              <a:rPr lang="en-US" sz="2400" b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  <a:cs typeface="Times New Roman" pitchFamily="18" charset="0"/>
              </a:rPr>
              <a:t>Continuant</a:t>
            </a:r>
          </a:p>
          <a:p>
            <a:pPr eaLnBrk="0" hangingPunct="0"/>
            <a:endParaRPr lang="en-US" sz="2400" b="0">
              <a:solidFill>
                <a:schemeClr val="bg1"/>
              </a:solidFill>
              <a:latin typeface="Tahoma" pitchFamily="34" charset="0"/>
              <a:ea typeface="ＭＳ Ｐゴシック" pitchFamily="34" charset="-128"/>
              <a:cs typeface="Times New Roman" pitchFamily="18" charset="0"/>
            </a:endParaRPr>
          </a:p>
          <a:p>
            <a:pPr eaLnBrk="0" hangingPunct="0"/>
            <a:r>
              <a:rPr lang="en-US" sz="2000" b="0">
                <a:solidFill>
                  <a:srgbClr val="FFC000"/>
                </a:solidFill>
                <a:latin typeface="Tahoma" pitchFamily="34" charset="0"/>
                <a:ea typeface="ＭＳ Ｐゴシック" pitchFamily="34" charset="-128"/>
                <a:cs typeface="Times New Roman" pitchFamily="18" charset="0"/>
              </a:rPr>
              <a:t>e.g. patient</a:t>
            </a:r>
          </a:p>
          <a:p>
            <a:pPr eaLnBrk="0" hangingPunct="0"/>
            <a:r>
              <a:rPr lang="en-US" sz="2000" b="0">
                <a:solidFill>
                  <a:srgbClr val="FFC000"/>
                </a:solidFill>
                <a:latin typeface="Tahoma" pitchFamily="34" charset="0"/>
                <a:ea typeface="ＭＳ Ｐゴシック" pitchFamily="34" charset="-128"/>
                <a:cs typeface="Times New Roman" pitchFamily="18" charset="0"/>
              </a:rPr>
              <a:t>role</a:t>
            </a:r>
          </a:p>
        </p:txBody>
      </p:sp>
      <p:cxnSp>
        <p:nvCxnSpPr>
          <p:cNvPr id="31751" name="AutoShape 7"/>
          <p:cNvCxnSpPr>
            <a:cxnSpLocks noChangeShapeType="1"/>
            <a:stCxn id="31747" idx="2"/>
            <a:endCxn id="31749" idx="0"/>
          </p:cNvCxnSpPr>
          <p:nvPr/>
        </p:nvCxnSpPr>
        <p:spPr bwMode="auto">
          <a:xfrm flipH="1">
            <a:off x="1612900" y="2743200"/>
            <a:ext cx="1028700" cy="533400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 type="triangle" w="med" len="med"/>
            <a:tailEnd/>
          </a:ln>
        </p:spPr>
      </p:cxnSp>
      <p:cxnSp>
        <p:nvCxnSpPr>
          <p:cNvPr id="31752" name="AutoShape 8"/>
          <p:cNvCxnSpPr>
            <a:cxnSpLocks noChangeShapeType="1"/>
            <a:stCxn id="31747" idx="2"/>
            <a:endCxn id="31750" idx="0"/>
          </p:cNvCxnSpPr>
          <p:nvPr/>
        </p:nvCxnSpPr>
        <p:spPr bwMode="auto">
          <a:xfrm>
            <a:off x="2641600" y="2743200"/>
            <a:ext cx="1028700" cy="533400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 type="triangle" w="med" len="med"/>
            <a:tailEnd/>
          </a:ln>
        </p:spPr>
      </p:cxn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0" y="59436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76200" y="5562600"/>
            <a:ext cx="906780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lnSpc>
                <a:spcPct val="55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1000" b="0">
                <a:solidFill>
                  <a:schemeClr val="bg1"/>
                </a:solidFill>
                <a:cs typeface="Arial" charset="0"/>
              </a:rPr>
              <a:t> ....  .....    .......</a:t>
            </a:r>
          </a:p>
        </p:txBody>
      </p:sp>
      <p:sp>
        <p:nvSpPr>
          <p:cNvPr id="31755" name="TextBox 10"/>
          <p:cNvSpPr txBox="1">
            <a:spLocks noChangeArrowheads="1"/>
          </p:cNvSpPr>
          <p:nvPr/>
        </p:nvSpPr>
        <p:spPr bwMode="auto">
          <a:xfrm>
            <a:off x="7315200" y="5257800"/>
            <a:ext cx="167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US" sz="2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universals</a:t>
            </a:r>
            <a:endParaRPr lang="en-US" sz="200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1756" name="TextBox 11"/>
          <p:cNvSpPr txBox="1">
            <a:spLocks noChangeArrowheads="1"/>
          </p:cNvSpPr>
          <p:nvPr/>
        </p:nvSpPr>
        <p:spPr bwMode="auto">
          <a:xfrm>
            <a:off x="0" y="6338888"/>
            <a:ext cx="2362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particulars</a:t>
            </a:r>
            <a:endParaRPr lang="en-US" sz="20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1757" name="Line 13"/>
          <p:cNvSpPr>
            <a:spLocks noChangeShapeType="1"/>
          </p:cNvSpPr>
          <p:nvPr/>
        </p:nvSpPr>
        <p:spPr bwMode="auto">
          <a:xfrm flipH="1">
            <a:off x="4010025" y="2438400"/>
            <a:ext cx="17526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3933825" y="2024063"/>
            <a:ext cx="1889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accent1"/>
                </a:solidFill>
              </a:rPr>
              <a:t>has_participant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1970088" y="5124450"/>
            <a:ext cx="1311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accent1"/>
                </a:solidFill>
              </a:rPr>
              <a:t>inheres_in</a:t>
            </a:r>
          </a:p>
        </p:txBody>
      </p:sp>
      <p:sp>
        <p:nvSpPr>
          <p:cNvPr id="31760" name="Line 16"/>
          <p:cNvSpPr>
            <a:spLocks noChangeShapeType="1"/>
          </p:cNvSpPr>
          <p:nvPr/>
        </p:nvSpPr>
        <p:spPr bwMode="auto">
          <a:xfrm flipH="1" flipV="1">
            <a:off x="1371600" y="5105400"/>
            <a:ext cx="0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1761" name="Line 17"/>
          <p:cNvSpPr>
            <a:spLocks noChangeShapeType="1"/>
          </p:cNvSpPr>
          <p:nvPr/>
        </p:nvSpPr>
        <p:spPr bwMode="auto">
          <a:xfrm flipH="1" flipV="1">
            <a:off x="3733800" y="5105400"/>
            <a:ext cx="0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1762" name="Line 18"/>
          <p:cNvSpPr>
            <a:spLocks noChangeShapeType="1"/>
          </p:cNvSpPr>
          <p:nvPr/>
        </p:nvSpPr>
        <p:spPr bwMode="auto">
          <a:xfrm flipH="1" flipV="1">
            <a:off x="1362075" y="5543550"/>
            <a:ext cx="23622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1763" name="Line 19"/>
          <p:cNvSpPr>
            <a:spLocks noChangeShapeType="1"/>
          </p:cNvSpPr>
          <p:nvPr/>
        </p:nvSpPr>
        <p:spPr bwMode="auto">
          <a:xfrm flipH="1" flipV="1">
            <a:off x="5029200" y="5105400"/>
            <a:ext cx="0" cy="1066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1764" name="Text Box 20"/>
          <p:cNvSpPr txBox="1">
            <a:spLocks noChangeArrowheads="1"/>
          </p:cNvSpPr>
          <p:nvPr/>
        </p:nvSpPr>
        <p:spPr bwMode="auto">
          <a:xfrm>
            <a:off x="5029200" y="5181600"/>
            <a:ext cx="142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3300"/>
                </a:solidFill>
              </a:rPr>
              <a:t>instance_of</a:t>
            </a:r>
          </a:p>
        </p:txBody>
      </p:sp>
      <p:sp>
        <p:nvSpPr>
          <p:cNvPr id="31765" name="Text Box 21"/>
          <p:cNvSpPr txBox="1">
            <a:spLocks noChangeArrowheads="1"/>
          </p:cNvSpPr>
          <p:nvPr/>
        </p:nvSpPr>
        <p:spPr bwMode="auto">
          <a:xfrm>
            <a:off x="1295400" y="2819400"/>
            <a:ext cx="60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00"/>
                </a:solidFill>
              </a:rPr>
              <a:t>is_a</a:t>
            </a:r>
          </a:p>
        </p:txBody>
      </p:sp>
      <p:sp>
        <p:nvSpPr>
          <p:cNvPr id="31766" name="Text Box 22"/>
          <p:cNvSpPr txBox="1">
            <a:spLocks noChangeArrowheads="1"/>
          </p:cNvSpPr>
          <p:nvPr/>
        </p:nvSpPr>
        <p:spPr bwMode="auto">
          <a:xfrm>
            <a:off x="3287713" y="2819400"/>
            <a:ext cx="60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00"/>
                </a:solidFill>
              </a:rPr>
              <a:t>is_a</a:t>
            </a:r>
          </a:p>
        </p:txBody>
      </p:sp>
    </p:spTree>
    <p:extLst>
      <p:ext uri="{BB962C8B-B14F-4D97-AF65-F5344CB8AC3E}">
        <p14:creationId xmlns:p14="http://schemas.microsoft.com/office/powerpoint/2010/main" val="303683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AutoShape 8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762000"/>
          </a:xfrm>
        </p:spPr>
        <p:txBody>
          <a:bodyPr/>
          <a:lstStyle/>
          <a:p>
            <a:pPr eaLnBrk="1" hangingPunct="1"/>
            <a:r>
              <a:rPr lang="nl-BE" sz="3200" dirty="0" err="1" smtClean="0"/>
              <a:t>Continuants</a:t>
            </a:r>
            <a:r>
              <a:rPr lang="nl-BE" sz="3200" dirty="0" smtClean="0"/>
              <a:t> preserve </a:t>
            </a:r>
            <a:r>
              <a:rPr lang="nl-BE" sz="3200" dirty="0" err="1" smtClean="0"/>
              <a:t>identity</a:t>
            </a:r>
            <a:r>
              <a:rPr lang="nl-BE" sz="3200" dirty="0" smtClean="0"/>
              <a:t> </a:t>
            </a:r>
            <a:r>
              <a:rPr lang="nl-BE" sz="3200" dirty="0" err="1" smtClean="0"/>
              <a:t>while</a:t>
            </a:r>
            <a:r>
              <a:rPr lang="nl-BE" sz="3200" dirty="0" smtClean="0"/>
              <a:t> </a:t>
            </a:r>
            <a:r>
              <a:rPr lang="nl-BE" sz="3200" dirty="0" err="1" smtClean="0"/>
              <a:t>changing</a:t>
            </a:r>
            <a:endParaRPr lang="nl-NL" sz="3200" dirty="0" smtClean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943600" y="1219200"/>
            <a:ext cx="2362200" cy="2209800"/>
            <a:chOff x="3744" y="768"/>
            <a:chExt cx="1488" cy="1392"/>
          </a:xfrm>
        </p:grpSpPr>
        <p:sp>
          <p:nvSpPr>
            <p:cNvPr id="5154" name="Rectangle 3"/>
            <p:cNvSpPr>
              <a:spLocks noChangeArrowheads="1"/>
            </p:cNvSpPr>
            <p:nvPr/>
          </p:nvSpPr>
          <p:spPr bwMode="auto">
            <a:xfrm>
              <a:off x="3744" y="768"/>
              <a:ext cx="1488" cy="139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5125" name="Object 4"/>
            <p:cNvGraphicFramePr>
              <a:graphicFrameLocks noChangeAspect="1"/>
            </p:cNvGraphicFramePr>
            <p:nvPr/>
          </p:nvGraphicFramePr>
          <p:xfrm>
            <a:off x="3936" y="864"/>
            <a:ext cx="1140" cy="1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5638" name="Photo Editor-foto" r:id="rId4" imgW="5447619" imgH="5304762" progId="MSPhotoEd.3">
                    <p:embed/>
                  </p:oleObj>
                </mc:Choice>
                <mc:Fallback>
                  <p:oleObj name="Photo Editor-foto" r:id="rId4" imgW="5447619" imgH="5304762" progId="MSPhotoEd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864"/>
                          <a:ext cx="1140" cy="111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276600" y="1219200"/>
            <a:ext cx="2362200" cy="2209800"/>
            <a:chOff x="2064" y="768"/>
            <a:chExt cx="1488" cy="1392"/>
          </a:xfrm>
        </p:grpSpPr>
        <p:sp>
          <p:nvSpPr>
            <p:cNvPr id="5153" name="Rectangle 6"/>
            <p:cNvSpPr>
              <a:spLocks noChangeArrowheads="1"/>
            </p:cNvSpPr>
            <p:nvPr/>
          </p:nvSpPr>
          <p:spPr bwMode="auto">
            <a:xfrm>
              <a:off x="2064" y="768"/>
              <a:ext cx="1488" cy="139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200">
                <a:solidFill>
                  <a:srgbClr val="000066"/>
                </a:solidFill>
              </a:endParaRPr>
            </a:p>
          </p:txBody>
        </p:sp>
        <p:graphicFrame>
          <p:nvGraphicFramePr>
            <p:cNvPr id="5124" name="Object 7"/>
            <p:cNvGraphicFramePr>
              <a:graphicFrameLocks noChangeAspect="1"/>
            </p:cNvGraphicFramePr>
            <p:nvPr/>
          </p:nvGraphicFramePr>
          <p:xfrm>
            <a:off x="2208" y="864"/>
            <a:ext cx="1200" cy="11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5639" name="Photo Editor-foto" r:id="rId6" imgW="6428571" imgH="6133333" progId="MSPhotoEd.3">
                    <p:embed/>
                  </p:oleObj>
                </mc:Choice>
                <mc:Fallback>
                  <p:oleObj name="Photo Editor-foto" r:id="rId6" imgW="6428571" imgH="6133333" progId="MSPhotoEd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864"/>
                          <a:ext cx="1200" cy="114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981200" y="4114800"/>
            <a:ext cx="6324600" cy="2524125"/>
            <a:chOff x="1248" y="2592"/>
            <a:chExt cx="3984" cy="1590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64" y="2592"/>
              <a:ext cx="1488" cy="1392"/>
              <a:chOff x="2064" y="2592"/>
              <a:chExt cx="1488" cy="1392"/>
            </a:xfrm>
          </p:grpSpPr>
          <p:sp>
            <p:nvSpPr>
              <p:cNvPr id="5152" name="Rectangle 11"/>
              <p:cNvSpPr>
                <a:spLocks noChangeArrowheads="1"/>
              </p:cNvSpPr>
              <p:nvPr/>
            </p:nvSpPr>
            <p:spPr bwMode="auto">
              <a:xfrm>
                <a:off x="206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5123" name="Object 12"/>
              <p:cNvGraphicFramePr>
                <a:graphicFrameLocks noChangeAspect="1"/>
              </p:cNvGraphicFramePr>
              <p:nvPr/>
            </p:nvGraphicFramePr>
            <p:xfrm>
              <a:off x="2208" y="2688"/>
              <a:ext cx="1200" cy="11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5640" name="Photo Editor-foto" r:id="rId8" imgW="1352381" imgH="1267002" progId="MSPhotoEd.3">
                      <p:embed/>
                    </p:oleObj>
                  </mc:Choice>
                  <mc:Fallback>
                    <p:oleObj name="Photo Editor-foto" r:id="rId8" imgW="1352381" imgH="1267002" progId="MSPhotoEd.3">
                      <p:embed/>
                      <p:pic>
                        <p:nvPicPr>
                          <p:cNvPr id="0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08" y="2688"/>
                            <a:ext cx="1200" cy="1124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3744" y="2592"/>
              <a:ext cx="1488" cy="1392"/>
              <a:chOff x="3744" y="2592"/>
              <a:chExt cx="1488" cy="1392"/>
            </a:xfrm>
          </p:grpSpPr>
          <p:sp>
            <p:nvSpPr>
              <p:cNvPr id="5151" name="Rectangle 14"/>
              <p:cNvSpPr>
                <a:spLocks noChangeArrowheads="1"/>
              </p:cNvSpPr>
              <p:nvPr/>
            </p:nvSpPr>
            <p:spPr bwMode="auto">
              <a:xfrm>
                <a:off x="374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5122" name="Object 15"/>
              <p:cNvGraphicFramePr>
                <a:graphicFrameLocks noChangeAspect="1"/>
              </p:cNvGraphicFramePr>
              <p:nvPr/>
            </p:nvGraphicFramePr>
            <p:xfrm>
              <a:off x="3883" y="2688"/>
              <a:ext cx="1200" cy="1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5641" name="Photo Editor-foto" r:id="rId10" imgW="1324160" imgH="1267002" progId="MSPhotoEd.3">
                      <p:embed/>
                    </p:oleObj>
                  </mc:Choice>
                  <mc:Fallback>
                    <p:oleObj name="Photo Editor-foto" r:id="rId10" imgW="1324160" imgH="1267002" progId="MSPhotoEd.3">
                      <p:embed/>
                      <p:pic>
                        <p:nvPicPr>
                          <p:cNvPr id="0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3" y="2688"/>
                            <a:ext cx="1200" cy="114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148" name="Text Box 16"/>
            <p:cNvSpPr txBox="1">
              <a:spLocks noChangeArrowheads="1"/>
            </p:cNvSpPr>
            <p:nvPr/>
          </p:nvSpPr>
          <p:spPr bwMode="auto">
            <a:xfrm>
              <a:off x="2352" y="3888"/>
              <a:ext cx="984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nl-BE" sz="2400" dirty="0">
                  <a:solidFill>
                    <a:schemeClr val="accent2"/>
                  </a:solidFill>
                  <a:cs typeface="Times New Roman" pitchFamily="18" charset="0"/>
                </a:rPr>
                <a:t>caterpillar</a:t>
              </a:r>
              <a:endParaRPr lang="nl-NL" sz="2400" dirty="0">
                <a:solidFill>
                  <a:schemeClr val="accent2"/>
                </a:solidFill>
                <a:cs typeface="Times New Roman" pitchFamily="18" charset="0"/>
              </a:endParaRPr>
            </a:p>
          </p:txBody>
        </p:sp>
        <p:sp>
          <p:nvSpPr>
            <p:cNvPr id="5149" name="Text Box 17"/>
            <p:cNvSpPr txBox="1">
              <a:spLocks noChangeArrowheads="1"/>
            </p:cNvSpPr>
            <p:nvPr/>
          </p:nvSpPr>
          <p:spPr bwMode="auto">
            <a:xfrm>
              <a:off x="4128" y="3888"/>
              <a:ext cx="93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nl-BE" sz="2400" dirty="0">
                  <a:solidFill>
                    <a:schemeClr val="accent2"/>
                  </a:solidFill>
                  <a:cs typeface="Times New Roman" pitchFamily="18" charset="0"/>
                </a:rPr>
                <a:t>butterfly</a:t>
              </a:r>
              <a:endParaRPr lang="nl-NL" sz="2400" dirty="0">
                <a:solidFill>
                  <a:schemeClr val="accent2"/>
                </a:solidFill>
                <a:cs typeface="Times New Roman" pitchFamily="18" charset="0"/>
              </a:endParaRPr>
            </a:p>
          </p:txBody>
        </p:sp>
        <p:sp>
          <p:nvSpPr>
            <p:cNvPr id="5150" name="Text Box 18"/>
            <p:cNvSpPr txBox="1">
              <a:spLocks noChangeArrowheads="1"/>
            </p:cNvSpPr>
            <p:nvPr/>
          </p:nvSpPr>
          <p:spPr bwMode="auto">
            <a:xfrm>
              <a:off x="1248" y="3072"/>
              <a:ext cx="68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nl-BE" sz="2400" dirty="0">
                  <a:solidFill>
                    <a:schemeClr val="accent2"/>
                  </a:solidFill>
                  <a:cs typeface="Times New Roman" pitchFamily="18" charset="0"/>
                </a:rPr>
                <a:t>animal</a:t>
              </a:r>
              <a:endParaRPr lang="nl-NL" sz="2400" dirty="0">
                <a:solidFill>
                  <a:schemeClr val="accent2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304800" y="2133600"/>
            <a:ext cx="8458200" cy="2203450"/>
            <a:chOff x="192" y="1344"/>
            <a:chExt cx="5328" cy="1388"/>
          </a:xfrm>
        </p:grpSpPr>
        <p:sp>
          <p:nvSpPr>
            <p:cNvPr id="5142" name="Line 20"/>
            <p:cNvSpPr>
              <a:spLocks noChangeShapeType="1"/>
            </p:cNvSpPr>
            <p:nvPr/>
          </p:nvSpPr>
          <p:spPr bwMode="auto">
            <a:xfrm>
              <a:off x="1968" y="2496"/>
              <a:ext cx="3552" cy="0"/>
            </a:xfrm>
            <a:prstGeom prst="line">
              <a:avLst/>
            </a:prstGeom>
            <a:noFill/>
            <a:ln w="76200">
              <a:solidFill>
                <a:srgbClr val="0099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3" name="Text Box 21"/>
            <p:cNvSpPr txBox="1">
              <a:spLocks noChangeArrowheads="1"/>
            </p:cNvSpPr>
            <p:nvPr/>
          </p:nvSpPr>
          <p:spPr bwMode="auto">
            <a:xfrm>
              <a:off x="5232" y="1940"/>
              <a:ext cx="223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nl-BE" sz="4000">
                  <a:solidFill>
                    <a:srgbClr val="0099FF"/>
                  </a:solidFill>
                  <a:cs typeface="Times New Roman" pitchFamily="18" charset="0"/>
                </a:rPr>
                <a:t>t</a:t>
              </a:r>
              <a:endParaRPr lang="nl-NL" sz="4000">
                <a:solidFill>
                  <a:srgbClr val="0099FF"/>
                </a:solidFill>
                <a:cs typeface="Times New Roman" pitchFamily="18" charset="0"/>
              </a:endParaRPr>
            </a:p>
          </p:txBody>
        </p:sp>
        <p:sp>
          <p:nvSpPr>
            <p:cNvPr id="5144" name="Text Box 22"/>
            <p:cNvSpPr txBox="1">
              <a:spLocks noChangeArrowheads="1"/>
            </p:cNvSpPr>
            <p:nvPr/>
          </p:nvSpPr>
          <p:spPr bwMode="auto">
            <a:xfrm>
              <a:off x="1248" y="1344"/>
              <a:ext cx="699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nl-BE" sz="2400" dirty="0">
                  <a:solidFill>
                    <a:schemeClr val="accent2"/>
                  </a:solidFill>
                  <a:cs typeface="Times New Roman" pitchFamily="18" charset="0"/>
                </a:rPr>
                <a:t>human</a:t>
              </a:r>
            </a:p>
            <a:p>
              <a:pPr algn="l"/>
              <a:r>
                <a:rPr lang="nl-BE" sz="2400" dirty="0">
                  <a:solidFill>
                    <a:schemeClr val="accent2"/>
                  </a:solidFill>
                  <a:cs typeface="Times New Roman" pitchFamily="18" charset="0"/>
                </a:rPr>
                <a:t> being</a:t>
              </a:r>
              <a:endParaRPr lang="nl-NL" sz="2400" dirty="0">
                <a:solidFill>
                  <a:schemeClr val="accent2"/>
                </a:solidFill>
                <a:cs typeface="Times New Roman" pitchFamily="18" charset="0"/>
              </a:endParaRPr>
            </a:p>
          </p:txBody>
        </p:sp>
        <p:sp>
          <p:nvSpPr>
            <p:cNvPr id="5145" name="Text Box 23"/>
            <p:cNvSpPr txBox="1">
              <a:spLocks noChangeArrowheads="1"/>
            </p:cNvSpPr>
            <p:nvPr/>
          </p:nvSpPr>
          <p:spPr bwMode="auto">
            <a:xfrm>
              <a:off x="192" y="2208"/>
              <a:ext cx="814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BE" sz="2400" dirty="0">
                  <a:solidFill>
                    <a:schemeClr val="accent2"/>
                  </a:solidFill>
                  <a:cs typeface="Times New Roman" pitchFamily="18" charset="0"/>
                </a:rPr>
                <a:t>living</a:t>
              </a:r>
            </a:p>
            <a:p>
              <a:r>
                <a:rPr lang="nl-BE" sz="2400" dirty="0">
                  <a:solidFill>
                    <a:schemeClr val="accent2"/>
                  </a:solidFill>
                  <a:cs typeface="Times New Roman" pitchFamily="18" charset="0"/>
                </a:rPr>
                <a:t>creature</a:t>
              </a:r>
              <a:endParaRPr lang="nl-NL" sz="2400" dirty="0">
                <a:solidFill>
                  <a:schemeClr val="accent2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2819400" y="3124200"/>
            <a:ext cx="2132013" cy="869950"/>
            <a:chOff x="1776" y="1968"/>
            <a:chExt cx="1343" cy="548"/>
          </a:xfrm>
        </p:grpSpPr>
        <p:sp>
          <p:nvSpPr>
            <p:cNvPr id="5138" name="Text Box 25"/>
            <p:cNvSpPr txBox="1">
              <a:spLocks noChangeArrowheads="1"/>
            </p:cNvSpPr>
            <p:nvPr/>
          </p:nvSpPr>
          <p:spPr bwMode="auto">
            <a:xfrm>
              <a:off x="2064" y="1968"/>
              <a:ext cx="3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me</a:t>
              </a:r>
            </a:p>
          </p:txBody>
        </p:sp>
        <p:grpSp>
          <p:nvGrpSpPr>
            <p:cNvPr id="9" name="Group 26"/>
            <p:cNvGrpSpPr>
              <a:grpSpLocks/>
            </p:cNvGrpSpPr>
            <p:nvPr/>
          </p:nvGrpSpPr>
          <p:grpSpPr bwMode="auto">
            <a:xfrm>
              <a:off x="1776" y="2064"/>
              <a:ext cx="1343" cy="452"/>
              <a:chOff x="1776" y="2064"/>
              <a:chExt cx="1343" cy="452"/>
            </a:xfrm>
          </p:grpSpPr>
          <p:sp>
            <p:nvSpPr>
              <p:cNvPr id="5140" name="Text Box 27"/>
              <p:cNvSpPr txBox="1">
                <a:spLocks noChangeArrowheads="1"/>
              </p:cNvSpPr>
              <p:nvPr/>
            </p:nvSpPr>
            <p:spPr bwMode="auto">
              <a:xfrm>
                <a:off x="2592" y="2064"/>
                <a:ext cx="527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nl-BE" sz="2400" dirty="0">
                    <a:solidFill>
                      <a:schemeClr val="accent2"/>
                    </a:solidFill>
                    <a:cs typeface="Times New Roman" pitchFamily="18" charset="0"/>
                  </a:rPr>
                  <a:t>child</a:t>
                </a:r>
                <a:endParaRPr lang="nl-NL" sz="2400" dirty="0">
                  <a:solidFill>
                    <a:schemeClr val="accent2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5141" name="Text Box 28"/>
              <p:cNvSpPr txBox="1">
                <a:spLocks noChangeArrowheads="1"/>
              </p:cNvSpPr>
              <p:nvPr/>
            </p:nvSpPr>
            <p:spPr bwMode="auto">
              <a:xfrm>
                <a:off x="1776" y="2112"/>
                <a:ext cx="846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>
                    <a:solidFill>
                      <a:schemeClr val="bg1"/>
                    </a:solidFill>
                  </a:rPr>
                  <a:t>Instance-of                 </a:t>
                </a:r>
              </a:p>
              <a:p>
                <a:pPr algn="l"/>
                <a:r>
                  <a:rPr lang="en-US" sz="1800">
                    <a:solidFill>
                      <a:schemeClr val="bg1"/>
                    </a:solidFill>
                  </a:rPr>
                  <a:t>in 1960  </a:t>
                </a:r>
              </a:p>
            </p:txBody>
          </p:sp>
        </p:grpSp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5638800" y="3124200"/>
            <a:ext cx="2090738" cy="869950"/>
            <a:chOff x="3552" y="1968"/>
            <a:chExt cx="1317" cy="548"/>
          </a:xfrm>
        </p:grpSpPr>
        <p:sp>
          <p:nvSpPr>
            <p:cNvPr id="5135" name="Text Box 30"/>
            <p:cNvSpPr txBox="1">
              <a:spLocks noChangeArrowheads="1"/>
            </p:cNvSpPr>
            <p:nvPr/>
          </p:nvSpPr>
          <p:spPr bwMode="auto">
            <a:xfrm>
              <a:off x="4320" y="2064"/>
              <a:ext cx="549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nl-BE" sz="2400" dirty="0">
                  <a:solidFill>
                    <a:schemeClr val="accent2"/>
                  </a:solidFill>
                  <a:cs typeface="Times New Roman" pitchFamily="18" charset="0"/>
                </a:rPr>
                <a:t>adult</a:t>
              </a:r>
              <a:endParaRPr lang="nl-NL" sz="2400" dirty="0">
                <a:solidFill>
                  <a:schemeClr val="accent2"/>
                </a:solidFill>
                <a:cs typeface="Times New Roman" pitchFamily="18" charset="0"/>
              </a:endParaRPr>
            </a:p>
          </p:txBody>
        </p:sp>
        <p:sp>
          <p:nvSpPr>
            <p:cNvPr id="5136" name="Text Box 31"/>
            <p:cNvSpPr txBox="1">
              <a:spLocks noChangeArrowheads="1"/>
            </p:cNvSpPr>
            <p:nvPr/>
          </p:nvSpPr>
          <p:spPr bwMode="auto">
            <a:xfrm>
              <a:off x="3744" y="1968"/>
              <a:ext cx="3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me</a:t>
              </a:r>
            </a:p>
          </p:txBody>
        </p:sp>
        <p:sp>
          <p:nvSpPr>
            <p:cNvPr id="5137" name="Text Box 32"/>
            <p:cNvSpPr txBox="1">
              <a:spLocks noChangeArrowheads="1"/>
            </p:cNvSpPr>
            <p:nvPr/>
          </p:nvSpPr>
          <p:spPr bwMode="auto">
            <a:xfrm>
              <a:off x="3552" y="2112"/>
              <a:ext cx="84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Instance-of                 </a:t>
              </a:r>
            </a:p>
            <a:p>
              <a:pPr algn="l"/>
              <a:r>
                <a:rPr lang="en-US" sz="1800">
                  <a:solidFill>
                    <a:schemeClr val="bg1"/>
                  </a:solidFill>
                </a:rPr>
                <a:t>since 1980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5. Ontology of General Medical Science</a:t>
            </a:r>
            <a:br>
              <a:rPr lang="en-US" dirty="0" smtClean="0"/>
            </a:br>
            <a:r>
              <a:rPr lang="en-US" dirty="0" smtClean="0"/>
              <a:t>(OGMS)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4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87313" y="3138488"/>
            <a:ext cx="5800725" cy="2098675"/>
            <a:chOff x="87083" y="3138196"/>
            <a:chExt cx="5800532" cy="2099387"/>
          </a:xfrm>
        </p:grpSpPr>
        <p:sp>
          <p:nvSpPr>
            <p:cNvPr id="29731" name="Rectangle 40"/>
            <p:cNvSpPr>
              <a:spLocks noChangeArrowheads="1"/>
            </p:cNvSpPr>
            <p:nvPr/>
          </p:nvSpPr>
          <p:spPr bwMode="auto">
            <a:xfrm>
              <a:off x="4892350" y="3138196"/>
              <a:ext cx="995265" cy="4665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32" name="Rectangle 37"/>
            <p:cNvSpPr>
              <a:spLocks noChangeArrowheads="1"/>
            </p:cNvSpPr>
            <p:nvPr/>
          </p:nvSpPr>
          <p:spPr bwMode="auto">
            <a:xfrm>
              <a:off x="87083" y="4771052"/>
              <a:ext cx="1219202" cy="4665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33" name="Rectangle 36"/>
            <p:cNvSpPr>
              <a:spLocks noChangeArrowheads="1"/>
            </p:cNvSpPr>
            <p:nvPr/>
          </p:nvSpPr>
          <p:spPr bwMode="auto">
            <a:xfrm>
              <a:off x="2883159" y="3144416"/>
              <a:ext cx="1101012" cy="4665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29734" name="Group 35"/>
            <p:cNvGrpSpPr>
              <a:grpSpLocks/>
            </p:cNvGrpSpPr>
            <p:nvPr/>
          </p:nvGrpSpPr>
          <p:grpSpPr bwMode="auto">
            <a:xfrm rot="-1765470">
              <a:off x="889521" y="3934405"/>
              <a:ext cx="2002969" cy="382555"/>
              <a:chOff x="171061" y="4195665"/>
              <a:chExt cx="2002969" cy="382555"/>
            </a:xfrm>
          </p:grpSpPr>
          <p:sp>
            <p:nvSpPr>
              <p:cNvPr id="29738" name="Right Arrow 33"/>
              <p:cNvSpPr>
                <a:spLocks noChangeArrowheads="1"/>
              </p:cNvSpPr>
              <p:nvPr/>
            </p:nvSpPr>
            <p:spPr bwMode="auto">
              <a:xfrm>
                <a:off x="1166324" y="4195665"/>
                <a:ext cx="1007706" cy="38255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739" name="Right Arrow 34"/>
              <p:cNvSpPr>
                <a:spLocks noChangeArrowheads="1"/>
              </p:cNvSpPr>
              <p:nvPr/>
            </p:nvSpPr>
            <p:spPr bwMode="auto">
              <a:xfrm flipH="1">
                <a:off x="171061" y="4195665"/>
                <a:ext cx="1007706" cy="38255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9735" name="Group 42"/>
            <p:cNvGrpSpPr>
              <a:grpSpLocks/>
            </p:cNvGrpSpPr>
            <p:nvPr/>
          </p:nvGrpSpPr>
          <p:grpSpPr bwMode="auto">
            <a:xfrm>
              <a:off x="4002833" y="3200396"/>
              <a:ext cx="889517" cy="382559"/>
              <a:chOff x="171061" y="4195665"/>
              <a:chExt cx="2002969" cy="382555"/>
            </a:xfrm>
          </p:grpSpPr>
          <p:sp>
            <p:nvSpPr>
              <p:cNvPr id="29736" name="Right Arrow 43"/>
              <p:cNvSpPr>
                <a:spLocks noChangeArrowheads="1"/>
              </p:cNvSpPr>
              <p:nvPr/>
            </p:nvSpPr>
            <p:spPr bwMode="auto">
              <a:xfrm>
                <a:off x="1166324" y="4195665"/>
                <a:ext cx="1007706" cy="38255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737" name="Right Arrow 44"/>
              <p:cNvSpPr>
                <a:spLocks noChangeArrowheads="1"/>
              </p:cNvSpPr>
              <p:nvPr/>
            </p:nvSpPr>
            <p:spPr bwMode="auto">
              <a:xfrm flipH="1">
                <a:off x="171061" y="4195665"/>
                <a:ext cx="1007706" cy="38255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71438" y="3170238"/>
            <a:ext cx="209550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etiological process</a:t>
            </a:r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2924175" y="3170238"/>
            <a:ext cx="102235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disorder</a:t>
            </a:r>
          </a:p>
        </p:txBody>
      </p:sp>
      <p:sp>
        <p:nvSpPr>
          <p:cNvPr id="29701" name="Rectangle 8"/>
          <p:cNvSpPr>
            <a:spLocks noChangeArrowheads="1"/>
          </p:cNvSpPr>
          <p:nvPr/>
        </p:nvSpPr>
        <p:spPr bwMode="auto">
          <a:xfrm>
            <a:off x="4937125" y="3170238"/>
            <a:ext cx="9239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disease</a:t>
            </a:r>
          </a:p>
        </p:txBody>
      </p:sp>
      <p:sp>
        <p:nvSpPr>
          <p:cNvPr id="29702" name="Rectangle 10"/>
          <p:cNvSpPr>
            <a:spLocks noChangeArrowheads="1"/>
          </p:cNvSpPr>
          <p:nvPr/>
        </p:nvSpPr>
        <p:spPr bwMode="auto">
          <a:xfrm>
            <a:off x="6783388" y="3170238"/>
            <a:ext cx="22828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pathological process</a:t>
            </a:r>
          </a:p>
        </p:txBody>
      </p:sp>
      <p:sp>
        <p:nvSpPr>
          <p:cNvPr id="29703" name="Rectangle 12"/>
          <p:cNvSpPr>
            <a:spLocks noChangeArrowheads="1"/>
          </p:cNvSpPr>
          <p:nvPr/>
        </p:nvSpPr>
        <p:spPr bwMode="auto">
          <a:xfrm>
            <a:off x="6346825" y="4808538"/>
            <a:ext cx="274320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abnormal bodily features</a:t>
            </a:r>
          </a:p>
        </p:txBody>
      </p:sp>
      <p:sp>
        <p:nvSpPr>
          <p:cNvPr id="29704" name="Rectangle 14"/>
          <p:cNvSpPr>
            <a:spLocks noChangeArrowheads="1"/>
          </p:cNvSpPr>
          <p:nvPr/>
        </p:nvSpPr>
        <p:spPr bwMode="auto">
          <a:xfrm>
            <a:off x="4030663" y="4808538"/>
            <a:ext cx="208915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signs &amp; symptoms</a:t>
            </a:r>
          </a:p>
        </p:txBody>
      </p:sp>
      <p:sp>
        <p:nvSpPr>
          <p:cNvPr id="29705" name="Rectangle 15"/>
          <p:cNvSpPr>
            <a:spLocks noChangeArrowheads="1"/>
          </p:cNvSpPr>
          <p:nvPr/>
        </p:nvSpPr>
        <p:spPr bwMode="auto">
          <a:xfrm>
            <a:off x="1579563" y="4808538"/>
            <a:ext cx="21939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interpretive process</a:t>
            </a:r>
          </a:p>
        </p:txBody>
      </p:sp>
      <p:sp>
        <p:nvSpPr>
          <p:cNvPr id="29706" name="Rectangle 17"/>
          <p:cNvSpPr>
            <a:spLocks noChangeArrowheads="1"/>
          </p:cNvSpPr>
          <p:nvPr/>
        </p:nvSpPr>
        <p:spPr bwMode="auto">
          <a:xfrm>
            <a:off x="120650" y="4808538"/>
            <a:ext cx="11525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diagnosis</a:t>
            </a:r>
          </a:p>
        </p:txBody>
      </p:sp>
      <p:grpSp>
        <p:nvGrpSpPr>
          <p:cNvPr id="29707" name="Group 25"/>
          <p:cNvGrpSpPr>
            <a:grpSpLocks/>
          </p:cNvGrpSpPr>
          <p:nvPr/>
        </p:nvGrpSpPr>
        <p:grpSpPr bwMode="auto">
          <a:xfrm>
            <a:off x="1854200" y="2395538"/>
            <a:ext cx="1346200" cy="749300"/>
            <a:chOff x="1854200" y="2908300"/>
            <a:chExt cx="1346200" cy="749300"/>
          </a:xfrm>
        </p:grpSpPr>
        <p:sp>
          <p:nvSpPr>
            <p:cNvPr id="29729" name="Rectangle 5"/>
            <p:cNvSpPr>
              <a:spLocks noChangeArrowheads="1"/>
            </p:cNvSpPr>
            <p:nvPr/>
          </p:nvSpPr>
          <p:spPr bwMode="auto">
            <a:xfrm>
              <a:off x="1905000" y="2908300"/>
              <a:ext cx="11144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0" i="1">
                  <a:solidFill>
                    <a:schemeClr val="bg1"/>
                  </a:solidFill>
                  <a:ea typeface="MS PGothic" panose="020B0600070205080204" pitchFamily="34" charset="-128"/>
                </a:rPr>
                <a:t>produces</a:t>
              </a:r>
            </a:p>
          </p:txBody>
        </p:sp>
        <p:sp>
          <p:nvSpPr>
            <p:cNvPr id="29730" name="AutoShape 19"/>
            <p:cNvSpPr>
              <a:spLocks noChangeArrowheads="1"/>
            </p:cNvSpPr>
            <p:nvPr/>
          </p:nvSpPr>
          <p:spPr bwMode="auto">
            <a:xfrm>
              <a:off x="1854200" y="33020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9708" name="Group 26"/>
          <p:cNvGrpSpPr>
            <a:grpSpLocks/>
          </p:cNvGrpSpPr>
          <p:nvPr/>
        </p:nvGrpSpPr>
        <p:grpSpPr bwMode="auto">
          <a:xfrm>
            <a:off x="3695700" y="2395538"/>
            <a:ext cx="1346200" cy="749300"/>
            <a:chOff x="3695700" y="2908300"/>
            <a:chExt cx="1346200" cy="749300"/>
          </a:xfrm>
        </p:grpSpPr>
        <p:sp>
          <p:nvSpPr>
            <p:cNvPr id="29727" name="Rectangle 7"/>
            <p:cNvSpPr>
              <a:spLocks noChangeArrowheads="1"/>
            </p:cNvSpPr>
            <p:nvPr/>
          </p:nvSpPr>
          <p:spPr bwMode="auto">
            <a:xfrm>
              <a:off x="3965575" y="2908300"/>
              <a:ext cx="7524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0" i="1">
                  <a:solidFill>
                    <a:schemeClr val="bg1"/>
                  </a:solidFill>
                  <a:ea typeface="MS PGothic" panose="020B0600070205080204" pitchFamily="34" charset="-128"/>
                </a:rPr>
                <a:t>bears</a:t>
              </a:r>
            </a:p>
          </p:txBody>
        </p:sp>
        <p:sp>
          <p:nvSpPr>
            <p:cNvPr id="29728" name="AutoShape 20"/>
            <p:cNvSpPr>
              <a:spLocks noChangeArrowheads="1"/>
            </p:cNvSpPr>
            <p:nvPr/>
          </p:nvSpPr>
          <p:spPr bwMode="auto">
            <a:xfrm>
              <a:off x="3695700" y="33020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9709" name="Group 27"/>
          <p:cNvGrpSpPr>
            <a:grpSpLocks/>
          </p:cNvGrpSpPr>
          <p:nvPr/>
        </p:nvGrpSpPr>
        <p:grpSpPr bwMode="auto">
          <a:xfrm>
            <a:off x="5775325" y="2395538"/>
            <a:ext cx="1387475" cy="749300"/>
            <a:chOff x="5775325" y="2908300"/>
            <a:chExt cx="1387475" cy="749300"/>
          </a:xfrm>
        </p:grpSpPr>
        <p:sp>
          <p:nvSpPr>
            <p:cNvPr id="29725" name="Rectangle 9"/>
            <p:cNvSpPr>
              <a:spLocks noChangeArrowheads="1"/>
            </p:cNvSpPr>
            <p:nvPr/>
          </p:nvSpPr>
          <p:spPr bwMode="auto">
            <a:xfrm>
              <a:off x="5775325" y="2908300"/>
              <a:ext cx="13271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0" i="1">
                  <a:solidFill>
                    <a:schemeClr val="bg1"/>
                  </a:solidFill>
                  <a:ea typeface="MS PGothic" panose="020B0600070205080204" pitchFamily="34" charset="-128"/>
                </a:rPr>
                <a:t>realized_in</a:t>
              </a:r>
            </a:p>
          </p:txBody>
        </p:sp>
        <p:sp>
          <p:nvSpPr>
            <p:cNvPr id="29726" name="AutoShape 21"/>
            <p:cNvSpPr>
              <a:spLocks noChangeArrowheads="1"/>
            </p:cNvSpPr>
            <p:nvPr/>
          </p:nvSpPr>
          <p:spPr bwMode="auto">
            <a:xfrm>
              <a:off x="5816600" y="33020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9710" name="Group 31"/>
          <p:cNvGrpSpPr>
            <a:grpSpLocks/>
          </p:cNvGrpSpPr>
          <p:nvPr/>
        </p:nvGrpSpPr>
        <p:grpSpPr bwMode="auto">
          <a:xfrm>
            <a:off x="723900" y="5189538"/>
            <a:ext cx="1346200" cy="730250"/>
            <a:chOff x="723900" y="5702300"/>
            <a:chExt cx="1346200" cy="730250"/>
          </a:xfrm>
        </p:grpSpPr>
        <p:sp>
          <p:nvSpPr>
            <p:cNvPr id="29723" name="Rectangle 11"/>
            <p:cNvSpPr>
              <a:spLocks noChangeArrowheads="1"/>
            </p:cNvSpPr>
            <p:nvPr/>
          </p:nvSpPr>
          <p:spPr bwMode="auto">
            <a:xfrm>
              <a:off x="863600" y="6032500"/>
              <a:ext cx="11144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0" i="1">
                  <a:solidFill>
                    <a:schemeClr val="bg1"/>
                  </a:solidFill>
                  <a:ea typeface="MS PGothic" panose="020B0600070205080204" pitchFamily="34" charset="-128"/>
                </a:rPr>
                <a:t>produces</a:t>
              </a:r>
            </a:p>
          </p:txBody>
        </p:sp>
        <p:sp>
          <p:nvSpPr>
            <p:cNvPr id="29724" name="AutoShape 22"/>
            <p:cNvSpPr>
              <a:spLocks noChangeArrowheads="1"/>
            </p:cNvSpPr>
            <p:nvPr/>
          </p:nvSpPr>
          <p:spPr bwMode="auto">
            <a:xfrm flipH="1" flipV="1">
              <a:off x="723900" y="57023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9711" name="Group 30"/>
          <p:cNvGrpSpPr>
            <a:grpSpLocks/>
          </p:cNvGrpSpPr>
          <p:nvPr/>
        </p:nvGrpSpPr>
        <p:grpSpPr bwMode="auto">
          <a:xfrm>
            <a:off x="3005138" y="5189538"/>
            <a:ext cx="1733550" cy="730250"/>
            <a:chOff x="3005138" y="5702300"/>
            <a:chExt cx="1733550" cy="730250"/>
          </a:xfrm>
        </p:grpSpPr>
        <p:sp>
          <p:nvSpPr>
            <p:cNvPr id="29721" name="Rectangle 18"/>
            <p:cNvSpPr>
              <a:spLocks noChangeArrowheads="1"/>
            </p:cNvSpPr>
            <p:nvPr/>
          </p:nvSpPr>
          <p:spPr bwMode="auto">
            <a:xfrm>
              <a:off x="3005138" y="6032500"/>
              <a:ext cx="17335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0" i="1">
                  <a:solidFill>
                    <a:schemeClr val="bg1"/>
                  </a:solidFill>
                  <a:ea typeface="MS PGothic" panose="020B0600070205080204" pitchFamily="34" charset="-128"/>
                </a:rPr>
                <a:t>participates_in</a:t>
              </a:r>
            </a:p>
          </p:txBody>
        </p:sp>
        <p:sp>
          <p:nvSpPr>
            <p:cNvPr id="29722" name="AutoShape 23"/>
            <p:cNvSpPr>
              <a:spLocks noChangeArrowheads="1"/>
            </p:cNvSpPr>
            <p:nvPr/>
          </p:nvSpPr>
          <p:spPr bwMode="auto">
            <a:xfrm flipH="1" flipV="1">
              <a:off x="3136900" y="57023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9712" name="Group 29"/>
          <p:cNvGrpSpPr>
            <a:grpSpLocks/>
          </p:cNvGrpSpPr>
          <p:nvPr/>
        </p:nvGrpSpPr>
        <p:grpSpPr bwMode="auto">
          <a:xfrm>
            <a:off x="5408613" y="5189538"/>
            <a:ext cx="1654175" cy="730250"/>
            <a:chOff x="5408613" y="5702300"/>
            <a:chExt cx="1654175" cy="730250"/>
          </a:xfrm>
        </p:grpSpPr>
        <p:sp>
          <p:nvSpPr>
            <p:cNvPr id="29719" name="Rectangle 13"/>
            <p:cNvSpPr>
              <a:spLocks noChangeArrowheads="1"/>
            </p:cNvSpPr>
            <p:nvPr/>
          </p:nvSpPr>
          <p:spPr bwMode="auto">
            <a:xfrm>
              <a:off x="5408613" y="6032500"/>
              <a:ext cx="16541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0" i="1">
                  <a:solidFill>
                    <a:schemeClr val="bg1"/>
                  </a:solidFill>
                  <a:ea typeface="MS PGothic" panose="020B0600070205080204" pitchFamily="34" charset="-128"/>
                </a:rPr>
                <a:t>recognized_as</a:t>
              </a:r>
            </a:p>
          </p:txBody>
        </p:sp>
        <p:sp>
          <p:nvSpPr>
            <p:cNvPr id="29720" name="AutoShape 24"/>
            <p:cNvSpPr>
              <a:spLocks noChangeArrowheads="1"/>
            </p:cNvSpPr>
            <p:nvPr/>
          </p:nvSpPr>
          <p:spPr bwMode="auto">
            <a:xfrm flipH="1" flipV="1">
              <a:off x="5537200" y="57023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9713" name="Group 28"/>
          <p:cNvGrpSpPr>
            <a:grpSpLocks/>
          </p:cNvGrpSpPr>
          <p:nvPr/>
        </p:nvGrpSpPr>
        <p:grpSpPr bwMode="auto">
          <a:xfrm>
            <a:off x="7200900" y="3538538"/>
            <a:ext cx="1320800" cy="1346200"/>
            <a:chOff x="7200900" y="4051300"/>
            <a:chExt cx="1320800" cy="1346200"/>
          </a:xfrm>
        </p:grpSpPr>
        <p:sp>
          <p:nvSpPr>
            <p:cNvPr id="53263" name="Rectangle 16"/>
            <p:cNvSpPr>
              <a:spLocks noChangeArrowheads="1"/>
            </p:cNvSpPr>
            <p:nvPr/>
          </p:nvSpPr>
          <p:spPr bwMode="auto">
            <a:xfrm>
              <a:off x="7200900" y="4483100"/>
              <a:ext cx="111442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000" b="0" i="1" dirty="0">
                  <a:solidFill>
                    <a:schemeClr val="accent3"/>
                  </a:solidFill>
                  <a:ea typeface="ＭＳ Ｐゴシック" pitchFamily="34" charset="-128"/>
                </a:rPr>
                <a:t>produces</a:t>
              </a:r>
            </a:p>
          </p:txBody>
        </p:sp>
        <p:sp>
          <p:nvSpPr>
            <p:cNvPr id="29718" name="AutoShape 25"/>
            <p:cNvSpPr>
              <a:spLocks noChangeArrowheads="1"/>
            </p:cNvSpPr>
            <p:nvPr/>
          </p:nvSpPr>
          <p:spPr bwMode="auto">
            <a:xfrm rot="-5400000" flipH="1" flipV="1">
              <a:off x="7670800" y="45466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sp>
        <p:nvSpPr>
          <p:cNvPr id="29714" name="AutoShape 26"/>
          <p:cNvSpPr>
            <a:spLocks noGrp="1" noChangeArrowheads="1"/>
          </p:cNvSpPr>
          <p:nvPr>
            <p:ph type="title"/>
          </p:nvPr>
        </p:nvSpPr>
        <p:spPr>
          <a:xfrm>
            <a:off x="255588" y="1072397"/>
            <a:ext cx="8632825" cy="1055608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Example: The dimensions/axes of the </a:t>
            </a:r>
            <a:br>
              <a:rPr lang="en-US" altLang="en-US" sz="2800" dirty="0" smtClean="0"/>
            </a:br>
            <a:r>
              <a:rPr lang="en-US" altLang="en-US" sz="2800" dirty="0" smtClean="0"/>
              <a:t>Ontology of General Medical Science </a:t>
            </a:r>
            <a:r>
              <a:rPr lang="en-US" altLang="en-US" sz="2000" dirty="0" smtClean="0"/>
              <a:t>(OGMS)</a:t>
            </a:r>
          </a:p>
        </p:txBody>
      </p:sp>
      <p:sp>
        <p:nvSpPr>
          <p:cNvPr id="29715" name="Rectangle 32"/>
          <p:cNvSpPr>
            <a:spLocks noChangeArrowheads="1"/>
          </p:cNvSpPr>
          <p:nvPr/>
        </p:nvSpPr>
        <p:spPr bwMode="auto">
          <a:xfrm>
            <a:off x="4572000" y="6530975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US" altLang="en-US" sz="1400" b="0">
                <a:solidFill>
                  <a:schemeClr val="bg1"/>
                </a:solidFill>
                <a:hlinkClick r:id="rId3"/>
              </a:rPr>
              <a:t>http://code.google.com/p/ogms/</a:t>
            </a:r>
            <a:endParaRPr lang="en-US" altLang="en-US" sz="1400" b="0">
              <a:solidFill>
                <a:schemeClr val="bg1"/>
              </a:solidFill>
            </a:endParaRPr>
          </a:p>
        </p:txBody>
      </p:sp>
      <p:sp>
        <p:nvSpPr>
          <p:cNvPr id="29716" name="Rectangle 33"/>
          <p:cNvSpPr>
            <a:spLocks noChangeArrowheads="1"/>
          </p:cNvSpPr>
          <p:nvPr/>
        </p:nvSpPr>
        <p:spPr bwMode="auto">
          <a:xfrm>
            <a:off x="381000" y="6100763"/>
            <a:ext cx="8763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1400" b="0" dirty="0" err="1">
                <a:solidFill>
                  <a:schemeClr val="bg1"/>
                </a:solidFill>
              </a:rPr>
              <a:t>Scheuermann</a:t>
            </a:r>
            <a:r>
              <a:rPr lang="en-US" altLang="en-US" sz="1400" b="0" dirty="0">
                <a:solidFill>
                  <a:schemeClr val="bg1"/>
                </a:solidFill>
              </a:rPr>
              <a:t> R, Ceusters W, Smith B. Toward an Ontological Treatment of Disease and Diagnosis. 2009 AMIA Summit on Translational Bioinformatics, San Francisco, California, March 15-17, 2009;: 116-120.</a:t>
            </a:r>
          </a:p>
          <a:p>
            <a:pPr algn="l" eaLnBrk="1" hangingPunct="1"/>
            <a:r>
              <a:rPr lang="en-US" altLang="en-US" sz="1400" b="0" dirty="0">
                <a:solidFill>
                  <a:schemeClr val="bg1"/>
                </a:solidFill>
                <a:hlinkClick r:id="rId4"/>
              </a:rPr>
              <a:t>http://www.referent-tracking.com/RTU/sendfile/?file=AMIA-0075-T2009.pdf </a:t>
            </a:r>
            <a:endParaRPr lang="en-US" altLang="en-US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46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OGMS definitions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876771"/>
              </p:ext>
            </p:extLst>
          </p:nvPr>
        </p:nvGraphicFramePr>
        <p:xfrm>
          <a:off x="457199" y="1676400"/>
          <a:ext cx="8229601" cy="39806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/>
                <a:gridCol w="6400800"/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0" y="6043136"/>
            <a:ext cx="76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</a:rPr>
              <a:t>Scheuermann</a:t>
            </a:r>
            <a:r>
              <a:rPr lang="en-US" sz="1400" dirty="0">
                <a:solidFill>
                  <a:schemeClr val="bg1"/>
                </a:solidFill>
              </a:rPr>
              <a:t> R, Ceusters W, Smith B. </a:t>
            </a:r>
            <a:r>
              <a:rPr lang="en-US" sz="1400" b="1" i="1" dirty="0">
                <a:solidFill>
                  <a:schemeClr val="bg1"/>
                </a:solidFill>
              </a:rPr>
              <a:t>Toward an Ontological Treatment of Disease and Diagnosis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  <a:r>
              <a:rPr lang="en-US" sz="1400" dirty="0">
                <a:solidFill>
                  <a:schemeClr val="bg1"/>
                </a:solidFill>
                <a:hlinkClick r:id="rId2"/>
              </a:rPr>
              <a:t>2009 AMIA Summit on Translational Bioinformatics</a:t>
            </a:r>
            <a:r>
              <a:rPr lang="en-US" sz="1400" dirty="0">
                <a:solidFill>
                  <a:schemeClr val="bg1"/>
                </a:solidFill>
              </a:rPr>
              <a:t>, San Francisco, California, March 15-17, 2009;: 116-120. </a:t>
            </a:r>
            <a:r>
              <a:rPr lang="en-US" sz="1400" dirty="0" err="1">
                <a:solidFill>
                  <a:schemeClr val="bg1"/>
                </a:solidFill>
              </a:rPr>
              <a:t>Omnipress</a:t>
            </a:r>
            <a:r>
              <a:rPr lang="en-US" sz="1400" dirty="0">
                <a:solidFill>
                  <a:schemeClr val="bg1"/>
                </a:solidFill>
              </a:rPr>
              <a:t> ISBN:0-9647743-7-2</a:t>
            </a:r>
          </a:p>
        </p:txBody>
      </p:sp>
    </p:spTree>
    <p:extLst>
      <p:ext uri="{BB962C8B-B14F-4D97-AF65-F5344CB8AC3E}">
        <p14:creationId xmlns:p14="http://schemas.microsoft.com/office/powerpoint/2010/main" val="285128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Basic Formal Ontology</a:t>
            </a:r>
          </a:p>
        </p:txBody>
      </p:sp>
      <p:sp>
        <p:nvSpPr>
          <p:cNvPr id="311299" name="Rectangle 3"/>
          <p:cNvSpPr>
            <a:spLocks noChangeArrowheads="1"/>
          </p:cNvSpPr>
          <p:nvPr/>
        </p:nvSpPr>
        <p:spPr bwMode="auto">
          <a:xfrm>
            <a:off x="914400" y="1600200"/>
            <a:ext cx="27432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  <a:ea typeface="MS PGothic" pitchFamily="34" charset="-128"/>
                <a:cs typeface="Times New Roman" pitchFamily="18" charset="0"/>
              </a:rPr>
              <a:t>Continuant</a:t>
            </a:r>
          </a:p>
        </p:txBody>
      </p:sp>
      <p:sp>
        <p:nvSpPr>
          <p:cNvPr id="311300" name="Rectangle 4"/>
          <p:cNvSpPr>
            <a:spLocks noChangeArrowheads="1"/>
          </p:cNvSpPr>
          <p:nvPr/>
        </p:nvSpPr>
        <p:spPr bwMode="auto">
          <a:xfrm>
            <a:off x="5461000" y="1606550"/>
            <a:ext cx="2692400" cy="1289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  <a:ea typeface="MS PGothic" pitchFamily="34" charset="-128"/>
                <a:cs typeface="Times New Roman" pitchFamily="18" charset="0"/>
              </a:rPr>
              <a:t>Occurrent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  <a:ea typeface="MS PGothic" pitchFamily="34" charset="-128"/>
                <a:cs typeface="Times New Roman" pitchFamily="18" charset="0"/>
              </a:rPr>
              <a:t>(Process)</a:t>
            </a:r>
          </a:p>
        </p:txBody>
      </p:sp>
      <p:sp>
        <p:nvSpPr>
          <p:cNvPr id="311301" name="Rectangle 5"/>
          <p:cNvSpPr>
            <a:spLocks noChangeArrowheads="1"/>
          </p:cNvSpPr>
          <p:nvPr/>
        </p:nvSpPr>
        <p:spPr bwMode="auto">
          <a:xfrm>
            <a:off x="304800" y="3429000"/>
            <a:ext cx="1905000" cy="2286000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  <a:ea typeface="MS PGothic" pitchFamily="34" charset="-128"/>
                <a:cs typeface="Times New Roman" pitchFamily="18" charset="0"/>
              </a:rPr>
              <a:t>Independent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  <a:ea typeface="MS PGothic" pitchFamily="34" charset="-128"/>
                <a:cs typeface="Times New Roman" pitchFamily="18" charset="0"/>
              </a:rPr>
              <a:t>Continuant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  <a:ea typeface="MS PGothic" pitchFamily="34" charset="-128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  <a:ea typeface="MS PGothic" pitchFamily="34" charset="-128"/>
                <a:cs typeface="Times New Roman" pitchFamily="18" charset="0"/>
              </a:rPr>
              <a:t>(</a:t>
            </a:r>
            <a:r>
              <a:rPr lang="en-US" sz="2400" i="1" dirty="0">
                <a:solidFill>
                  <a:schemeClr val="bg1"/>
                </a:solidFill>
                <a:latin typeface="Arial Narrow" panose="020B0606020202030204" pitchFamily="34" charset="0"/>
                <a:ea typeface="MS PGothic" pitchFamily="34" charset="-128"/>
                <a:cs typeface="Times New Roman" pitchFamily="18" charset="0"/>
              </a:rPr>
              <a:t>molecule,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chemeClr val="bg1"/>
                </a:solidFill>
                <a:latin typeface="Arial Narrow" panose="020B0606020202030204" pitchFamily="34" charset="0"/>
                <a:ea typeface="MS PGothic" pitchFamily="34" charset="-128"/>
                <a:cs typeface="Times New Roman" pitchFamily="18" charset="0"/>
              </a:rPr>
              <a:t>cell, organ,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chemeClr val="bg1"/>
                </a:solidFill>
                <a:latin typeface="Arial Narrow" panose="020B0606020202030204" pitchFamily="34" charset="0"/>
                <a:ea typeface="MS PGothic" pitchFamily="34" charset="-128"/>
                <a:cs typeface="Times New Roman" pitchFamily="18" charset="0"/>
              </a:rPr>
              <a:t>organism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  <a:ea typeface="MS PGothic" pitchFamily="34" charset="-128"/>
                <a:cs typeface="Times New Roman" pitchFamily="18" charset="0"/>
              </a:rPr>
              <a:t>)</a:t>
            </a:r>
            <a:r>
              <a:rPr lang="en-US" sz="2400" i="1" dirty="0">
                <a:solidFill>
                  <a:schemeClr val="bg1"/>
                </a:solidFill>
                <a:latin typeface="Arial Narrow" panose="020B0606020202030204" pitchFamily="34" charset="0"/>
                <a:ea typeface="MS PGothic" pitchFamily="34" charset="-128"/>
                <a:cs typeface="Times New Roman" pitchFamily="18" charset="0"/>
              </a:rPr>
              <a:t> </a:t>
            </a: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311302" name="Rectangle 6"/>
          <p:cNvSpPr>
            <a:spLocks noChangeArrowheads="1"/>
          </p:cNvSpPr>
          <p:nvPr/>
        </p:nvSpPr>
        <p:spPr bwMode="auto">
          <a:xfrm>
            <a:off x="2438400" y="3429000"/>
            <a:ext cx="1752600" cy="2286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  <a:ea typeface="MS PGothic" pitchFamily="34" charset="-128"/>
                <a:cs typeface="Times New Roman" pitchFamily="18" charset="0"/>
              </a:rPr>
              <a:t>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  <a:ea typeface="MS PGothic" pitchFamily="34" charset="-128"/>
                <a:cs typeface="Times New Roman" pitchFamily="18" charset="0"/>
              </a:rPr>
              <a:t>Continuant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  <a:ea typeface="MS PGothic" pitchFamily="34" charset="-128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  <a:ea typeface="MS PGothic" pitchFamily="34" charset="-128"/>
                <a:cs typeface="Times New Roman" pitchFamily="18" charset="0"/>
              </a:rPr>
              <a:t>(</a:t>
            </a:r>
            <a:r>
              <a:rPr lang="en-US" sz="2400" i="1" dirty="0">
                <a:solidFill>
                  <a:schemeClr val="bg1"/>
                </a:solidFill>
                <a:latin typeface="Arial Narrow" panose="020B0606020202030204" pitchFamily="34" charset="0"/>
                <a:ea typeface="MS PGothic" pitchFamily="34" charset="-128"/>
                <a:cs typeface="Times New Roman" pitchFamily="18" charset="0"/>
              </a:rPr>
              <a:t>quality,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chemeClr val="bg1"/>
                </a:solidFill>
                <a:latin typeface="Arial Narrow" panose="020B0606020202030204" pitchFamily="34" charset="0"/>
                <a:ea typeface="MS PGothic" pitchFamily="34" charset="-128"/>
                <a:cs typeface="Times New Roman" pitchFamily="18" charset="0"/>
              </a:rPr>
              <a:t>function,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chemeClr val="bg1"/>
                </a:solidFill>
                <a:latin typeface="Arial Narrow" panose="020B0606020202030204" pitchFamily="34" charset="0"/>
                <a:ea typeface="MS PGothic" pitchFamily="34" charset="-128"/>
                <a:cs typeface="Times New Roman" pitchFamily="18" charset="0"/>
              </a:rPr>
              <a:t>disease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  <a:ea typeface="MS PGothic" pitchFamily="34" charset="-128"/>
                <a:cs typeface="Times New Roman" pitchFamily="18" charset="0"/>
              </a:rPr>
              <a:t>)</a:t>
            </a:r>
          </a:p>
        </p:txBody>
      </p:sp>
      <p:cxnSp>
        <p:nvCxnSpPr>
          <p:cNvPr id="311305" name="AutoShape 9"/>
          <p:cNvCxnSpPr>
            <a:cxnSpLocks noChangeShapeType="1"/>
            <a:stCxn id="311299" idx="2"/>
            <a:endCxn id="311301" idx="0"/>
          </p:cNvCxnSpPr>
          <p:nvPr/>
        </p:nvCxnSpPr>
        <p:spPr bwMode="auto">
          <a:xfrm flipH="1">
            <a:off x="1257300" y="2895600"/>
            <a:ext cx="1028700" cy="5334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1306" name="AutoShape 10"/>
          <p:cNvCxnSpPr>
            <a:cxnSpLocks noChangeShapeType="1"/>
            <a:stCxn id="311299" idx="2"/>
            <a:endCxn id="311302" idx="0"/>
          </p:cNvCxnSpPr>
          <p:nvPr/>
        </p:nvCxnSpPr>
        <p:spPr bwMode="auto">
          <a:xfrm>
            <a:off x="2286000" y="2895600"/>
            <a:ext cx="1028700" cy="5334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1309" name="Line 13"/>
          <p:cNvSpPr>
            <a:spLocks noChangeShapeType="1"/>
          </p:cNvSpPr>
          <p:nvPr/>
        </p:nvSpPr>
        <p:spPr bwMode="auto">
          <a:xfrm>
            <a:off x="0" y="59436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11310" name="Text Box 14"/>
          <p:cNvSpPr txBox="1">
            <a:spLocks noChangeArrowheads="1"/>
          </p:cNvSpPr>
          <p:nvPr/>
        </p:nvSpPr>
        <p:spPr bwMode="auto">
          <a:xfrm>
            <a:off x="76200" y="5562600"/>
            <a:ext cx="90678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1000" dirty="0">
                <a:solidFill>
                  <a:schemeClr val="bg1"/>
                </a:solidFill>
                <a:latin typeface="Arial Narrow" panose="020B0606020202030204" pitchFamily="34" charset="0"/>
                <a:cs typeface="Lucida Sans Unicode" pitchFamily="34" charset="0"/>
              </a:rPr>
              <a:t>.....  .....  ....  .....</a:t>
            </a:r>
          </a:p>
        </p:txBody>
      </p:sp>
    </p:spTree>
    <p:extLst>
      <p:ext uri="{BB962C8B-B14F-4D97-AF65-F5344CB8AC3E}">
        <p14:creationId xmlns:p14="http://schemas.microsoft.com/office/powerpoint/2010/main" val="2091822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2130425"/>
            <a:ext cx="7924800" cy="1470025"/>
          </a:xfrm>
        </p:spPr>
        <p:txBody>
          <a:bodyPr/>
          <a:lstStyle/>
          <a:p>
            <a:r>
              <a:rPr lang="en-US" dirty="0" smtClean="0"/>
              <a:t>1. Primary and secondary use of health records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4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Physical Disorder</a:t>
            </a:r>
          </a:p>
        </p:txBody>
      </p:sp>
      <p:sp>
        <p:nvSpPr>
          <p:cNvPr id="78851" name="Tex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6043613" cy="4953000"/>
          </a:xfrm>
        </p:spPr>
        <p:txBody>
          <a:bodyPr/>
          <a:lstStyle/>
          <a:p>
            <a:pPr marL="914400" lvl="1" indent="-514350">
              <a:buFontTx/>
              <a:buNone/>
              <a:defRPr/>
            </a:pPr>
            <a:r>
              <a:rPr lang="en-US" sz="4000" dirty="0" smtClean="0">
                <a:latin typeface="Arial" pitchFamily="34" charset="0"/>
                <a:ea typeface="Calibri" pitchFamily="34" charset="0"/>
                <a:cs typeface="Arial" pitchFamily="34" charset="0"/>
                <a:sym typeface="Wingdings" pitchFamily="2" charset="2"/>
              </a:rPr>
              <a:t>– independent continuant</a:t>
            </a:r>
          </a:p>
          <a:p>
            <a:pPr marL="1606550" lvl="2" indent="-525463"/>
            <a:r>
              <a:rPr lang="en-US" sz="3200" dirty="0" smtClean="0">
                <a:latin typeface="Arial" pitchFamily="34" charset="0"/>
                <a:ea typeface="Calibri" pitchFamily="34" charset="0"/>
                <a:cs typeface="Arial" pitchFamily="34" charset="0"/>
                <a:sym typeface="Wingdings" pitchFamily="2" charset="2"/>
              </a:rPr>
              <a:t>	</a:t>
            </a:r>
            <a:r>
              <a:rPr lang="en-US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objects</a:t>
            </a:r>
            <a:endParaRPr lang="en-US" sz="3200" dirty="0"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marL="1606550" lvl="2" indent="-525463"/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	fiat object </a:t>
            </a:r>
            <a:r>
              <a:rPr lang="en-US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parts</a:t>
            </a:r>
            <a:endParaRPr lang="en-US" sz="3200" dirty="0"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marL="1606550" lvl="2" indent="-525463"/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	object </a:t>
            </a:r>
            <a:r>
              <a:rPr lang="en-US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aggregates</a:t>
            </a:r>
            <a:endParaRPr lang="en-US" sz="3200" dirty="0">
              <a:ea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marL="514350" lvl="2" indent="-514350">
              <a:buFontTx/>
              <a:buNone/>
              <a:defRPr/>
            </a:pPr>
            <a:r>
              <a:rPr lang="en-US" sz="3200" dirty="0" smtClean="0">
                <a:latin typeface="Arial" pitchFamily="34" charset="0"/>
                <a:ea typeface="Calibri" pitchFamily="34" charset="0"/>
                <a:cs typeface="Arial" pitchFamily="34" charset="0"/>
                <a:sym typeface="Wingdings" pitchFamily="2" charset="2"/>
              </a:rPr>
              <a:t>	A causally linked combination of physical components of the extended organism.</a:t>
            </a:r>
          </a:p>
          <a:p>
            <a:pPr marL="514350" indent="-514350">
              <a:buFontTx/>
              <a:buAutoNum type="arabicPeriod"/>
              <a:defRPr/>
            </a:pPr>
            <a:endParaRPr lang="en-US" dirty="0" smtClean="0"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marL="514350" indent="-514350">
              <a:defRPr/>
            </a:pPr>
            <a:endParaRPr lang="en-US" dirty="0" smtClean="0"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marL="514350" indent="-514350">
              <a:defRPr/>
            </a:pPr>
            <a:endParaRPr lang="en-US" dirty="0" smtClean="0"/>
          </a:p>
        </p:txBody>
      </p:sp>
      <p:pic>
        <p:nvPicPr>
          <p:cNvPr id="58373" name="Picture 4" descr="Big Picture v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7" t="21719" r="71461" b="51324"/>
          <a:stretch>
            <a:fillRect/>
          </a:stretch>
        </p:blipFill>
        <p:spPr bwMode="auto">
          <a:xfrm>
            <a:off x="6471772" y="1600200"/>
            <a:ext cx="22336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8374" name="Straight Arrow Connector 6"/>
          <p:cNvCxnSpPr>
            <a:cxnSpLocks noChangeShapeType="1"/>
          </p:cNvCxnSpPr>
          <p:nvPr/>
        </p:nvCxnSpPr>
        <p:spPr bwMode="auto">
          <a:xfrm rot="5400000">
            <a:off x="8130168" y="3581400"/>
            <a:ext cx="914400" cy="914400"/>
          </a:xfrm>
          <a:prstGeom prst="straightConnector1">
            <a:avLst/>
          </a:prstGeom>
          <a:noFill/>
          <a:ln w="476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6586159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Extended organism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2" y="1490546"/>
            <a:ext cx="6997095" cy="4491334"/>
          </a:xfrm>
        </p:spPr>
      </p:pic>
      <p:sp>
        <p:nvSpPr>
          <p:cNvPr id="5" name="Rectangle 4"/>
          <p:cNvSpPr/>
          <p:nvPr/>
        </p:nvSpPr>
        <p:spPr>
          <a:xfrm>
            <a:off x="2362200" y="6477000"/>
            <a:ext cx="67055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https://biodesign.asu.edu/sites/default/files/news/AthenaHostcooperation7.png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428999" y="6276201"/>
            <a:ext cx="5638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 err="1" smtClean="0">
                <a:solidFill>
                  <a:schemeClr val="bg1"/>
                </a:solidFill>
              </a:rPr>
              <a:t>Harth</a:t>
            </a:r>
            <a:r>
              <a:rPr lang="en-US" sz="1200" b="1" dirty="0" smtClean="0">
                <a:solidFill>
                  <a:schemeClr val="bg1"/>
                </a:solidFill>
              </a:rPr>
              <a:t> R. War </a:t>
            </a:r>
            <a:r>
              <a:rPr lang="en-US" sz="1200" b="1" dirty="0">
                <a:solidFill>
                  <a:schemeClr val="bg1"/>
                </a:solidFill>
              </a:rPr>
              <a:t>and peace in the human gut: probing the microbiome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35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 smtClean="0"/>
              <a:t>Clinically abnormal</a:t>
            </a:r>
            <a:r>
              <a:rPr lang="en-US" altLang="en-US" smtClean="0"/>
              <a:t> 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Tx/>
              <a:buChar char="-"/>
            </a:pPr>
            <a:r>
              <a:rPr lang="en-US" altLang="en-US" sz="2800" dirty="0" smtClean="0"/>
              <a:t>something is clinically abnormal if:</a:t>
            </a:r>
          </a:p>
          <a:p>
            <a:pPr marL="457200" indent="-457200" eaLnBrk="1" hangingPunct="1">
              <a:buFontTx/>
              <a:buChar char="-"/>
            </a:pPr>
            <a:endParaRPr lang="en-US" altLang="en-US" sz="2800" dirty="0" smtClean="0"/>
          </a:p>
          <a:p>
            <a:pPr marL="1085850" lvl="1" indent="-457200" eaLnBrk="1" hangingPunct="1">
              <a:buFont typeface="+mj-lt"/>
              <a:buAutoNum type="arabicPeriod"/>
              <a:tabLst>
                <a:tab pos="1371600" algn="l"/>
              </a:tabLst>
            </a:pPr>
            <a:r>
              <a:rPr lang="en-US" altLang="en-US" dirty="0" smtClean="0"/>
              <a:t>is not part of the life plan for an organism of the relevant type (unlike aging or pregnancy), </a:t>
            </a:r>
          </a:p>
          <a:p>
            <a:pPr marL="1085850" lvl="1" indent="-457200" eaLnBrk="1" hangingPunct="1">
              <a:buFont typeface="+mj-lt"/>
              <a:buAutoNum type="arabicPeriod"/>
              <a:tabLst>
                <a:tab pos="1371600" algn="l"/>
              </a:tabLst>
            </a:pPr>
            <a:endParaRPr lang="en-US" altLang="en-US" dirty="0" smtClean="0"/>
          </a:p>
          <a:p>
            <a:pPr marL="1085850" lvl="1" indent="-457200" eaLnBrk="1" hangingPunct="1">
              <a:buFont typeface="+mj-lt"/>
              <a:buAutoNum type="arabicPeriod"/>
              <a:tabLst>
                <a:tab pos="1371600" algn="l"/>
              </a:tabLst>
            </a:pPr>
            <a:r>
              <a:rPr lang="en-US" altLang="en-US" dirty="0" smtClean="0"/>
              <a:t>is causally linked to an elevated risk either of pain or other feelings of illness, or of death or dysfunction, and </a:t>
            </a:r>
          </a:p>
          <a:p>
            <a:pPr marL="1085850" lvl="1" indent="-457200" eaLnBrk="1" hangingPunct="1">
              <a:buFont typeface="+mj-lt"/>
              <a:buAutoNum type="arabicPeriod"/>
              <a:tabLst>
                <a:tab pos="1371600" algn="l"/>
              </a:tabLst>
            </a:pPr>
            <a:endParaRPr lang="en-US" altLang="en-US" dirty="0" smtClean="0"/>
          </a:p>
          <a:p>
            <a:pPr marL="1085850" lvl="1" indent="-457200" eaLnBrk="1" hangingPunct="1">
              <a:buFont typeface="+mj-lt"/>
              <a:buAutoNum type="arabicPeriod"/>
              <a:tabLst>
                <a:tab pos="1371600" algn="l"/>
              </a:tabLst>
            </a:pPr>
            <a:r>
              <a:rPr lang="en-US" altLang="en-US" dirty="0" smtClean="0"/>
              <a:t>is such that the elevated risk exceeds a certain threshold level.</a:t>
            </a:r>
          </a:p>
        </p:txBody>
      </p:sp>
    </p:spTree>
    <p:extLst>
      <p:ext uri="{BB962C8B-B14F-4D97-AF65-F5344CB8AC3E}">
        <p14:creationId xmlns:p14="http://schemas.microsoft.com/office/powerpoint/2010/main" val="228860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OGMS definitions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263335"/>
              </p:ext>
            </p:extLst>
          </p:nvPr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/>
                <a:gridCol w="6400800"/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PATHOLOGICAL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PROCESSes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0" y="6043136"/>
            <a:ext cx="76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</a:rPr>
              <a:t>Scheuermann</a:t>
            </a:r>
            <a:r>
              <a:rPr lang="en-US" sz="1400" dirty="0">
                <a:solidFill>
                  <a:schemeClr val="bg1"/>
                </a:solidFill>
              </a:rPr>
              <a:t> R, Ceusters W, Smith B. </a:t>
            </a:r>
            <a:r>
              <a:rPr lang="en-US" sz="1400" b="1" i="1" dirty="0">
                <a:solidFill>
                  <a:schemeClr val="bg1"/>
                </a:solidFill>
              </a:rPr>
              <a:t>Toward an Ontological Treatment of Disease and Diagnosis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  <a:r>
              <a:rPr lang="en-US" sz="1400" dirty="0">
                <a:solidFill>
                  <a:schemeClr val="bg1"/>
                </a:solidFill>
                <a:hlinkClick r:id="rId2"/>
              </a:rPr>
              <a:t>2009 AMIA Summit on Translational Bioinformatics</a:t>
            </a:r>
            <a:r>
              <a:rPr lang="en-US" sz="1400" dirty="0">
                <a:solidFill>
                  <a:schemeClr val="bg1"/>
                </a:solidFill>
              </a:rPr>
              <a:t>, San Francisco, California, March 15-17, 2009;: 116-120. </a:t>
            </a:r>
            <a:r>
              <a:rPr lang="en-US" sz="1400" dirty="0" err="1">
                <a:solidFill>
                  <a:schemeClr val="bg1"/>
                </a:solidFill>
              </a:rPr>
              <a:t>Omnipress</a:t>
            </a:r>
            <a:r>
              <a:rPr lang="en-US" sz="1400" dirty="0">
                <a:solidFill>
                  <a:schemeClr val="bg1"/>
                </a:solidFill>
              </a:rPr>
              <a:t> ISBN:0-9647743-7-2</a:t>
            </a:r>
          </a:p>
        </p:txBody>
      </p:sp>
    </p:spTree>
    <p:extLst>
      <p:ext uri="{BB962C8B-B14F-4D97-AF65-F5344CB8AC3E}">
        <p14:creationId xmlns:p14="http://schemas.microsoft.com/office/powerpoint/2010/main" val="105825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2209800" y="838200"/>
            <a:ext cx="2743200" cy="685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chemeClr val="bg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Continuant</a:t>
            </a:r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1524000" y="1981200"/>
            <a:ext cx="19050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Independent</a:t>
            </a:r>
          </a:p>
          <a:p>
            <a:r>
              <a:rPr lang="en-US" altLang="en-US" sz="2400">
                <a:solidFill>
                  <a:schemeClr val="bg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Continuant</a:t>
            </a:r>
          </a:p>
        </p:txBody>
      </p:sp>
      <p:sp>
        <p:nvSpPr>
          <p:cNvPr id="26628" name="Rectangle 6"/>
          <p:cNvSpPr>
            <a:spLocks noChangeArrowheads="1"/>
          </p:cNvSpPr>
          <p:nvPr/>
        </p:nvSpPr>
        <p:spPr bwMode="auto">
          <a:xfrm>
            <a:off x="3733800" y="2057400"/>
            <a:ext cx="1752600" cy="1219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Dependent</a:t>
            </a:r>
          </a:p>
          <a:p>
            <a:r>
              <a:rPr lang="en-US" altLang="en-US" sz="2400">
                <a:solidFill>
                  <a:schemeClr val="bg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Continuant</a:t>
            </a:r>
          </a:p>
        </p:txBody>
      </p:sp>
      <p:cxnSp>
        <p:nvCxnSpPr>
          <p:cNvPr id="26629" name="AutoShape 9"/>
          <p:cNvCxnSpPr>
            <a:cxnSpLocks noChangeShapeType="1"/>
            <a:stCxn id="26626" idx="2"/>
            <a:endCxn id="26627" idx="0"/>
          </p:cNvCxnSpPr>
          <p:nvPr/>
        </p:nvCxnSpPr>
        <p:spPr bwMode="auto">
          <a:xfrm flipH="1">
            <a:off x="2476500" y="1524000"/>
            <a:ext cx="1104900" cy="4572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0" name="AutoShape 10"/>
          <p:cNvCxnSpPr>
            <a:cxnSpLocks noChangeShapeType="1"/>
            <a:stCxn id="26626" idx="2"/>
            <a:endCxn id="26628" idx="0"/>
          </p:cNvCxnSpPr>
          <p:nvPr/>
        </p:nvCxnSpPr>
        <p:spPr bwMode="auto">
          <a:xfrm>
            <a:off x="3581400" y="1524000"/>
            <a:ext cx="1028700" cy="5334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1" name="Line 13"/>
          <p:cNvSpPr>
            <a:spLocks noChangeShapeType="1"/>
          </p:cNvSpPr>
          <p:nvPr/>
        </p:nvSpPr>
        <p:spPr bwMode="auto">
          <a:xfrm>
            <a:off x="0" y="5943600"/>
            <a:ext cx="9372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6632" name="Text Box 14"/>
          <p:cNvSpPr txBox="1">
            <a:spLocks noChangeArrowheads="1"/>
          </p:cNvSpPr>
          <p:nvPr/>
        </p:nvSpPr>
        <p:spPr bwMode="auto">
          <a:xfrm>
            <a:off x="76200" y="5562600"/>
            <a:ext cx="9296400" cy="102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1000">
                <a:solidFill>
                  <a:schemeClr val="bg1"/>
                </a:solidFill>
                <a:latin typeface="Arial Narrow" panose="020B0606020202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     .....    .....</a:t>
            </a:r>
          </a:p>
        </p:txBody>
      </p:sp>
      <p:sp>
        <p:nvSpPr>
          <p:cNvPr id="26633" name="Rectangle 5"/>
          <p:cNvSpPr>
            <a:spLocks noChangeArrowheads="1"/>
          </p:cNvSpPr>
          <p:nvPr/>
        </p:nvSpPr>
        <p:spPr bwMode="auto">
          <a:xfrm>
            <a:off x="2133600" y="3733800"/>
            <a:ext cx="2362200" cy="2057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Non-realizable</a:t>
            </a:r>
          </a:p>
          <a:p>
            <a:r>
              <a:rPr lang="en-US" altLang="en-US" sz="2400">
                <a:solidFill>
                  <a:schemeClr val="bg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Dependent</a:t>
            </a:r>
          </a:p>
          <a:p>
            <a:r>
              <a:rPr lang="en-US" altLang="en-US" sz="2400">
                <a:solidFill>
                  <a:schemeClr val="bg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Continuant</a:t>
            </a:r>
          </a:p>
          <a:p>
            <a:r>
              <a:rPr lang="en-US" altLang="en-US" sz="2400">
                <a:solidFill>
                  <a:schemeClr val="bg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</a:t>
            </a:r>
            <a:r>
              <a:rPr lang="en-US" altLang="en-US" sz="2400" i="1">
                <a:solidFill>
                  <a:schemeClr val="bg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quality</a:t>
            </a:r>
            <a:r>
              <a:rPr lang="en-US" altLang="en-US" sz="2400">
                <a:solidFill>
                  <a:schemeClr val="bg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6634" name="Rectangle 6"/>
          <p:cNvSpPr>
            <a:spLocks noChangeArrowheads="1"/>
          </p:cNvSpPr>
          <p:nvPr/>
        </p:nvSpPr>
        <p:spPr bwMode="auto">
          <a:xfrm>
            <a:off x="4953000" y="3733800"/>
            <a:ext cx="2438400" cy="2057400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Realizable </a:t>
            </a:r>
          </a:p>
          <a:p>
            <a:r>
              <a:rPr lang="en-US" altLang="en-US" sz="24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Dependent</a:t>
            </a:r>
          </a:p>
          <a:p>
            <a:r>
              <a:rPr lang="en-US" altLang="en-US" sz="24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Continuant</a:t>
            </a:r>
          </a:p>
          <a:p>
            <a:r>
              <a:rPr lang="en-US" altLang="en-US" sz="24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function</a:t>
            </a:r>
            <a:r>
              <a:rPr lang="en-US" altLang="en-US" sz="24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</a:t>
            </a:r>
            <a:r>
              <a:rPr lang="en-US" altLang="en-US" sz="2400" i="1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role</a:t>
            </a:r>
            <a:r>
              <a:rPr lang="en-US" altLang="en-US" sz="24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</a:t>
            </a:r>
          </a:p>
          <a:p>
            <a:r>
              <a:rPr lang="en-US" altLang="en-US" sz="2400" i="1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disposition</a:t>
            </a:r>
            <a:r>
              <a:rPr lang="en-US" altLang="en-US" sz="24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26635" name="AutoShape 9"/>
          <p:cNvCxnSpPr>
            <a:cxnSpLocks noChangeShapeType="1"/>
            <a:stCxn id="26628" idx="2"/>
            <a:endCxn id="26633" idx="0"/>
          </p:cNvCxnSpPr>
          <p:nvPr/>
        </p:nvCxnSpPr>
        <p:spPr bwMode="auto">
          <a:xfrm rot="5400000">
            <a:off x="3733800" y="2857500"/>
            <a:ext cx="457200" cy="12954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6" name="AutoShape 10"/>
          <p:cNvCxnSpPr>
            <a:cxnSpLocks noChangeShapeType="1"/>
            <a:stCxn id="26628" idx="2"/>
            <a:endCxn id="26634" idx="0"/>
          </p:cNvCxnSpPr>
          <p:nvPr/>
        </p:nvCxnSpPr>
        <p:spPr bwMode="auto">
          <a:xfrm rot="16200000" flipH="1">
            <a:off x="5162550" y="2724150"/>
            <a:ext cx="457200" cy="15621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611700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Realizable dependent continuants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2133600"/>
            <a:ext cx="7467600" cy="3581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200" b="1" dirty="0" smtClean="0"/>
              <a:t>plan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function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role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disposition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capability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tendency</a:t>
            </a:r>
          </a:p>
          <a:p>
            <a:pPr eaLnBrk="1" hangingPunct="1">
              <a:buFontTx/>
              <a:buNone/>
            </a:pPr>
            <a:endParaRPr lang="en-US" altLang="en-US" sz="3200" b="1" dirty="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657600" y="2286000"/>
            <a:ext cx="4137025" cy="3352800"/>
            <a:chOff x="2256" y="1440"/>
            <a:chExt cx="2660" cy="1968"/>
          </a:xfrm>
        </p:grpSpPr>
        <p:sp>
          <p:nvSpPr>
            <p:cNvPr id="27654" name="AutoShape 5"/>
            <p:cNvSpPr>
              <a:spLocks/>
            </p:cNvSpPr>
            <p:nvPr/>
          </p:nvSpPr>
          <p:spPr bwMode="auto">
            <a:xfrm>
              <a:off x="2256" y="1440"/>
              <a:ext cx="336" cy="1968"/>
            </a:xfrm>
            <a:prstGeom prst="rightBrace">
              <a:avLst>
                <a:gd name="adj1" fmla="val 48810"/>
                <a:gd name="adj2" fmla="val 50000"/>
              </a:avLst>
            </a:prstGeom>
            <a:noFill/>
            <a:ln w="889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>
                <a:solidFill>
                  <a:schemeClr val="bg1"/>
                </a:solidFill>
              </a:endParaRPr>
            </a:p>
          </p:txBody>
        </p:sp>
        <p:sp>
          <p:nvSpPr>
            <p:cNvPr id="27655" name="Text Box 6"/>
            <p:cNvSpPr txBox="1">
              <a:spLocks noChangeArrowheads="1"/>
            </p:cNvSpPr>
            <p:nvPr/>
          </p:nvSpPr>
          <p:spPr bwMode="auto">
            <a:xfrm>
              <a:off x="2648" y="2161"/>
              <a:ext cx="226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889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chemeClr val="bg1"/>
                  </a:solidFill>
                </a:rPr>
                <a:t>continuants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1356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Their realizations 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2209800"/>
            <a:ext cx="7467600" cy="3581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200" b="1" dirty="0" smtClean="0"/>
              <a:t>execution 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expression 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exercise  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realization 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application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course</a:t>
            </a:r>
          </a:p>
        </p:txBody>
      </p:sp>
      <p:sp>
        <p:nvSpPr>
          <p:cNvPr id="1562628" name="AutoShape 4"/>
          <p:cNvSpPr>
            <a:spLocks/>
          </p:cNvSpPr>
          <p:nvPr/>
        </p:nvSpPr>
        <p:spPr bwMode="auto">
          <a:xfrm>
            <a:off x="3505200" y="2286000"/>
            <a:ext cx="533400" cy="3657600"/>
          </a:xfrm>
          <a:prstGeom prst="rightBrace">
            <a:avLst>
              <a:gd name="adj1" fmla="val 57143"/>
              <a:gd name="adj2" fmla="val 50000"/>
            </a:avLst>
          </a:prstGeom>
          <a:noFill/>
          <a:ln w="889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62629" name="Text Box 5"/>
          <p:cNvSpPr txBox="1">
            <a:spLocks noChangeArrowheads="1"/>
          </p:cNvSpPr>
          <p:nvPr/>
        </p:nvSpPr>
        <p:spPr bwMode="auto">
          <a:xfrm>
            <a:off x="4267200" y="3657600"/>
            <a:ext cx="3352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889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chemeClr val="bg1"/>
                </a:solidFill>
              </a:rPr>
              <a:t>occurrents</a:t>
            </a:r>
            <a:endParaRPr lang="en-US" alt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5391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2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2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62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62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2628" grpId="0" animBg="1"/>
      <p:bldP spid="156262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/>
              <a:t>Disposition</a:t>
            </a:r>
          </a:p>
        </p:txBody>
      </p:sp>
      <p:sp>
        <p:nvSpPr>
          <p:cNvPr id="1116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sz="3600" dirty="0" smtClean="0"/>
              <a:t>	- of a glass vase, to shatter if dropped</a:t>
            </a:r>
          </a:p>
          <a:p>
            <a:pPr>
              <a:buFontTx/>
              <a:buNone/>
            </a:pPr>
            <a:r>
              <a:rPr lang="en-US" altLang="en-US" sz="3600" dirty="0" smtClean="0"/>
              <a:t>	- of a human, to eat </a:t>
            </a:r>
          </a:p>
          <a:p>
            <a:pPr>
              <a:buFontTx/>
              <a:buNone/>
            </a:pPr>
            <a:r>
              <a:rPr lang="en-US" altLang="en-US" sz="3600" dirty="0" smtClean="0"/>
              <a:t>	- of a banana, to ripen</a:t>
            </a:r>
          </a:p>
          <a:p>
            <a:pPr>
              <a:buFontTx/>
              <a:buNone/>
            </a:pPr>
            <a:r>
              <a:rPr lang="en-US" altLang="en-US" sz="3600" dirty="0" smtClean="0"/>
              <a:t>	- of John, to lose hair</a:t>
            </a:r>
          </a:p>
          <a:p>
            <a:pPr>
              <a:buFontTx/>
              <a:buNone/>
            </a:pPr>
            <a:r>
              <a:rPr lang="en-US" altLang="en-US" sz="3600" dirty="0" smtClean="0"/>
              <a:t/>
            </a:r>
            <a:br>
              <a:rPr lang="en-US" altLang="en-US" sz="3600" dirty="0" smtClean="0"/>
            </a:br>
            <a:r>
              <a:rPr lang="en-US" altLang="en-US" sz="3600" dirty="0" smtClean="0"/>
              <a:t>dispositions must have some physical basis</a:t>
            </a:r>
          </a:p>
        </p:txBody>
      </p:sp>
    </p:spTree>
    <p:extLst>
      <p:ext uri="{BB962C8B-B14F-4D97-AF65-F5344CB8AC3E}">
        <p14:creationId xmlns:p14="http://schemas.microsoft.com/office/powerpoint/2010/main" val="40375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Disposition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/>
              <a:t>if it ceases to exist, then its bearer and/or its immediate surrounding environment is physically changed;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/>
              <a:t>its realization occurs when its bearer is in some special physical circumstances;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/>
              <a:t>its realization is what it is in virtue of the bearer’s physical make-up.</a:t>
            </a:r>
          </a:p>
        </p:txBody>
      </p:sp>
    </p:spTree>
    <p:extLst>
      <p:ext uri="{BB962C8B-B14F-4D97-AF65-F5344CB8AC3E}">
        <p14:creationId xmlns:p14="http://schemas.microsoft.com/office/powerpoint/2010/main" val="306098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6"/>
          <p:cNvSpPr>
            <a:spLocks noChangeArrowheads="1"/>
          </p:cNvSpPr>
          <p:nvPr/>
        </p:nvSpPr>
        <p:spPr bwMode="auto">
          <a:xfrm>
            <a:off x="748993" y="1524000"/>
            <a:ext cx="1905000" cy="10704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dependent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continuant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4381" y="2899212"/>
            <a:ext cx="2057400" cy="838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disposition</a:t>
            </a: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1818" y="4042212"/>
            <a:ext cx="2438400" cy="838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en-US" sz="3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to ripen</a:t>
            </a:r>
            <a:endParaRPr lang="en-US" sz="3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14694" name="AutoShape 8"/>
          <p:cNvCxnSpPr>
            <a:cxnSpLocks noChangeShapeType="1"/>
            <a:stCxn id="114691" idx="2"/>
            <a:endCxn id="22" idx="0"/>
          </p:cNvCxnSpPr>
          <p:nvPr/>
        </p:nvCxnSpPr>
        <p:spPr bwMode="auto">
          <a:xfrm>
            <a:off x="1701493" y="2594412"/>
            <a:ext cx="1588" cy="3048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695" name="AutoShape 8"/>
          <p:cNvCxnSpPr>
            <a:cxnSpLocks noChangeShapeType="1"/>
            <a:stCxn id="22" idx="2"/>
            <a:endCxn id="11" idx="0"/>
          </p:cNvCxnSpPr>
          <p:nvPr/>
        </p:nvCxnSpPr>
        <p:spPr bwMode="auto">
          <a:xfrm rot="16200000" flipH="1">
            <a:off x="1554650" y="3885843"/>
            <a:ext cx="304800" cy="793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696" name="Line 9"/>
          <p:cNvSpPr>
            <a:spLocks noChangeShapeType="1"/>
          </p:cNvSpPr>
          <p:nvPr/>
        </p:nvSpPr>
        <p:spPr bwMode="auto">
          <a:xfrm flipH="1">
            <a:off x="152400" y="5174334"/>
            <a:ext cx="8458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bg1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114700" name="Rectangle 6"/>
          <p:cNvSpPr>
            <a:spLocks noChangeArrowheads="1"/>
          </p:cNvSpPr>
          <p:nvPr/>
        </p:nvSpPr>
        <p:spPr bwMode="auto">
          <a:xfrm>
            <a:off x="339418" y="5555334"/>
            <a:ext cx="2895600" cy="1143000"/>
          </a:xfrm>
          <a:prstGeom prst="rect">
            <a:avLst/>
          </a:prstGeom>
          <a:noFill/>
          <a:ln w="47625" cmpd="dbl">
            <a:solidFill>
              <a:schemeClr val="bg1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disposition of this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fruit: to ripen</a:t>
            </a:r>
          </a:p>
        </p:txBody>
      </p:sp>
      <p:sp>
        <p:nvSpPr>
          <p:cNvPr id="114701" name="Rectangle 4"/>
          <p:cNvSpPr>
            <a:spLocks noChangeArrowheads="1"/>
          </p:cNvSpPr>
          <p:nvPr/>
        </p:nvSpPr>
        <p:spPr bwMode="auto">
          <a:xfrm>
            <a:off x="4837970" y="1524000"/>
            <a:ext cx="2692400" cy="67853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dirty="0" smtClean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occurrent</a:t>
            </a:r>
            <a:endParaRPr lang="en-US" altLang="en-US" sz="2800" dirty="0" smtClean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000" dirty="0" smtClean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000" dirty="0" smtClean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849082" y="2431134"/>
            <a:ext cx="2667000" cy="838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en-US" sz="3000" dirty="0">
                <a:solidFill>
                  <a:schemeClr val="bg1"/>
                </a:solidFill>
                <a:latin typeface="Arial Narrow" panose="020B0606020202030204" pitchFamily="34" charset="0"/>
              </a:rPr>
              <a:t>process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768418" y="3497934"/>
            <a:ext cx="4842182" cy="14478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en-US" sz="3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ripen</a:t>
            </a:r>
            <a:r>
              <a:rPr lang="en-US" sz="30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ing</a:t>
            </a:r>
            <a:endParaRPr lang="en-US" sz="3000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14704" name="AutoShape 8"/>
          <p:cNvCxnSpPr>
            <a:cxnSpLocks noChangeShapeType="1"/>
            <a:stCxn id="114701" idx="2"/>
            <a:endCxn id="24" idx="0"/>
          </p:cNvCxnSpPr>
          <p:nvPr/>
        </p:nvCxnSpPr>
        <p:spPr bwMode="auto">
          <a:xfrm flipH="1">
            <a:off x="6182582" y="2202534"/>
            <a:ext cx="1588" cy="2286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705" name="AutoShape 8"/>
          <p:cNvCxnSpPr>
            <a:cxnSpLocks noChangeShapeType="1"/>
            <a:stCxn id="24" idx="2"/>
            <a:endCxn id="26" idx="0"/>
          </p:cNvCxnSpPr>
          <p:nvPr/>
        </p:nvCxnSpPr>
        <p:spPr bwMode="auto">
          <a:xfrm>
            <a:off x="6182582" y="3269334"/>
            <a:ext cx="6927" cy="2286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706" name="Line 9"/>
          <p:cNvSpPr>
            <a:spLocks noChangeShapeType="1"/>
          </p:cNvSpPr>
          <p:nvPr/>
        </p:nvSpPr>
        <p:spPr bwMode="auto">
          <a:xfrm flipH="1">
            <a:off x="3463618" y="1524000"/>
            <a:ext cx="28152" cy="4876799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bg1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114707" name="Rectangle 6"/>
          <p:cNvSpPr>
            <a:spLocks noChangeArrowheads="1"/>
          </p:cNvSpPr>
          <p:nvPr/>
        </p:nvSpPr>
        <p:spPr bwMode="auto">
          <a:xfrm>
            <a:off x="3844618" y="5555334"/>
            <a:ext cx="4765982" cy="1143000"/>
          </a:xfrm>
          <a:prstGeom prst="rect">
            <a:avLst/>
          </a:prstGeom>
          <a:noFill/>
          <a:ln w="47625" cmpd="dbl">
            <a:solidFill>
              <a:schemeClr val="bg1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process of ripen</a:t>
            </a:r>
            <a:r>
              <a:rPr lang="en-US" altLang="en-US" sz="2800" i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ing</a:t>
            </a:r>
            <a:r>
              <a:rPr lang="en-US" altLang="en-US" sz="28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in this fruit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600" dirty="0" smtClean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+mn-lt"/>
              </a:rPr>
              <a:t>Dispositions are realized in processes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823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1143" cy="6248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609600"/>
            <a:ext cx="2438400" cy="762000"/>
          </a:xfrm>
        </p:spPr>
        <p:txBody>
          <a:bodyPr/>
          <a:lstStyle/>
          <a:p>
            <a:r>
              <a:rPr lang="en-US" sz="2800" b="1" dirty="0" smtClean="0"/>
              <a:t>Primary use of health records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1702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5"/>
          <p:cNvSpPr>
            <a:spLocks noChangeArrowheads="1"/>
          </p:cNvSpPr>
          <p:nvPr/>
        </p:nvSpPr>
        <p:spPr bwMode="auto">
          <a:xfrm>
            <a:off x="384624" y="678544"/>
            <a:ext cx="21336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independent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continuant</a:t>
            </a:r>
          </a:p>
        </p:txBody>
      </p:sp>
      <p:sp>
        <p:nvSpPr>
          <p:cNvPr id="114691" name="Rectangle 6"/>
          <p:cNvSpPr>
            <a:spLocks noChangeArrowheads="1"/>
          </p:cNvSpPr>
          <p:nvPr/>
        </p:nvSpPr>
        <p:spPr bwMode="auto">
          <a:xfrm>
            <a:off x="3080199" y="678544"/>
            <a:ext cx="19050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dependent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continuant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05587" y="2278744"/>
            <a:ext cx="2057400" cy="838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en-US" sz="3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disposition</a:t>
            </a:r>
            <a:endParaRPr lang="en-US" sz="3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23024" y="3421744"/>
            <a:ext cx="2438400" cy="838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en-US" sz="3000" dirty="0">
                <a:solidFill>
                  <a:schemeClr val="bg1"/>
                </a:solidFill>
                <a:latin typeface="Arial Narrow" panose="020B0606020202030204" pitchFamily="34" charset="0"/>
              </a:rPr>
              <a:t>to </a:t>
            </a:r>
            <a:r>
              <a:rPr lang="en-US" sz="3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go bald</a:t>
            </a:r>
            <a:endParaRPr lang="en-US" sz="3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14694" name="AutoShape 8"/>
          <p:cNvCxnSpPr>
            <a:cxnSpLocks noChangeShapeType="1"/>
            <a:stCxn id="114691" idx="2"/>
            <a:endCxn id="22" idx="0"/>
          </p:cNvCxnSpPr>
          <p:nvPr/>
        </p:nvCxnSpPr>
        <p:spPr bwMode="auto">
          <a:xfrm rot="16200000" flipH="1">
            <a:off x="3881093" y="2125550"/>
            <a:ext cx="304800" cy="1588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695" name="AutoShape 8"/>
          <p:cNvCxnSpPr>
            <a:cxnSpLocks noChangeShapeType="1"/>
            <a:stCxn id="22" idx="2"/>
            <a:endCxn id="11" idx="0"/>
          </p:cNvCxnSpPr>
          <p:nvPr/>
        </p:nvCxnSpPr>
        <p:spPr bwMode="auto">
          <a:xfrm rot="16200000" flipH="1">
            <a:off x="3885856" y="3265375"/>
            <a:ext cx="304800" cy="793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696" name="Line 9"/>
          <p:cNvSpPr>
            <a:spLocks noChangeShapeType="1"/>
          </p:cNvSpPr>
          <p:nvPr/>
        </p:nvSpPr>
        <p:spPr bwMode="auto">
          <a:xfrm flipH="1">
            <a:off x="384624" y="4945744"/>
            <a:ext cx="8458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bg1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cxnSp>
        <p:nvCxnSpPr>
          <p:cNvPr id="114697" name="AutoShape 7"/>
          <p:cNvCxnSpPr>
            <a:cxnSpLocks noChangeShapeType="1"/>
            <a:stCxn id="114690" idx="2"/>
            <a:endCxn id="114698" idx="0"/>
          </p:cNvCxnSpPr>
          <p:nvPr/>
        </p:nvCxnSpPr>
        <p:spPr bwMode="auto">
          <a:xfrm>
            <a:off x="1451424" y="1973944"/>
            <a:ext cx="0" cy="8382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698" name="Rectangle 6"/>
          <p:cNvSpPr>
            <a:spLocks noChangeArrowheads="1"/>
          </p:cNvSpPr>
          <p:nvPr/>
        </p:nvSpPr>
        <p:spPr bwMode="auto">
          <a:xfrm>
            <a:off x="232224" y="2812144"/>
            <a:ext cx="2438400" cy="14462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integumentary</a:t>
            </a:r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US" sz="2800" dirty="0" smtClean="0">
              <a:solidFill>
                <a:schemeClr val="bg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endParaRPr lang="en-US" altLang="en-US" sz="600" dirty="0" smtClean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114699" name="Rectangle 6"/>
          <p:cNvSpPr>
            <a:spLocks noChangeArrowheads="1"/>
          </p:cNvSpPr>
          <p:nvPr/>
        </p:nvSpPr>
        <p:spPr bwMode="auto">
          <a:xfrm>
            <a:off x="232224" y="5326744"/>
            <a:ext cx="2590800" cy="1455056"/>
          </a:xfrm>
          <a:prstGeom prst="rect">
            <a:avLst/>
          </a:prstGeom>
          <a:noFill/>
          <a:ln w="47625" cmpd="dbl">
            <a:solidFill>
              <a:schemeClr val="bg1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John’s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integumentary</a:t>
            </a:r>
            <a:r>
              <a:rPr lang="en-US" altLang="en-US" sz="28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 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system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600" dirty="0" smtClean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114700" name="Rectangle 6"/>
          <p:cNvSpPr>
            <a:spLocks noChangeArrowheads="1"/>
          </p:cNvSpPr>
          <p:nvPr/>
        </p:nvSpPr>
        <p:spPr bwMode="auto">
          <a:xfrm>
            <a:off x="3005586" y="5326743"/>
            <a:ext cx="2560637" cy="1455057"/>
          </a:xfrm>
          <a:prstGeom prst="rect">
            <a:avLst/>
          </a:prstGeom>
          <a:noFill/>
          <a:ln w="47625" cmpd="dbl">
            <a:solidFill>
              <a:schemeClr val="bg1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John’s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disposition: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to go bald</a:t>
            </a:r>
          </a:p>
        </p:txBody>
      </p:sp>
      <p:sp>
        <p:nvSpPr>
          <p:cNvPr id="114701" name="Rectangle 4"/>
          <p:cNvSpPr>
            <a:spLocks noChangeArrowheads="1"/>
          </p:cNvSpPr>
          <p:nvPr/>
        </p:nvSpPr>
        <p:spPr bwMode="auto">
          <a:xfrm>
            <a:off x="6088512" y="678544"/>
            <a:ext cx="26924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smtClean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occurrent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000" smtClean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000" smtClean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99624" y="2202544"/>
            <a:ext cx="2667000" cy="838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en-US" sz="3000" dirty="0">
                <a:solidFill>
                  <a:schemeClr val="bg1"/>
                </a:solidFill>
                <a:latin typeface="Arial Narrow" panose="020B0606020202030204" pitchFamily="34" charset="0"/>
              </a:rPr>
              <a:t>process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99624" y="3269344"/>
            <a:ext cx="2667000" cy="14478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en-US" sz="3000" dirty="0">
                <a:solidFill>
                  <a:schemeClr val="bg1"/>
                </a:solidFill>
                <a:latin typeface="Arial Narrow" panose="020B0606020202030204" pitchFamily="34" charset="0"/>
              </a:rPr>
              <a:t>process of </a:t>
            </a:r>
            <a:r>
              <a:rPr lang="en-US" sz="3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going bald</a:t>
            </a:r>
            <a:endParaRPr lang="en-US" sz="3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14704" name="AutoShape 8"/>
          <p:cNvCxnSpPr>
            <a:cxnSpLocks noChangeShapeType="1"/>
            <a:stCxn id="114701" idx="2"/>
            <a:endCxn id="24" idx="0"/>
          </p:cNvCxnSpPr>
          <p:nvPr/>
        </p:nvCxnSpPr>
        <p:spPr bwMode="auto">
          <a:xfrm rot="5400000">
            <a:off x="7319618" y="2087450"/>
            <a:ext cx="228600" cy="1588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705" name="AutoShape 8"/>
          <p:cNvCxnSpPr>
            <a:cxnSpLocks noChangeShapeType="1"/>
            <a:stCxn id="24" idx="2"/>
            <a:endCxn id="26" idx="0"/>
          </p:cNvCxnSpPr>
          <p:nvPr/>
        </p:nvCxnSpPr>
        <p:spPr bwMode="auto">
          <a:xfrm rot="5400000">
            <a:off x="7318825" y="3155044"/>
            <a:ext cx="228600" cy="3175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706" name="Line 9"/>
          <p:cNvSpPr>
            <a:spLocks noChangeShapeType="1"/>
          </p:cNvSpPr>
          <p:nvPr/>
        </p:nvSpPr>
        <p:spPr bwMode="auto">
          <a:xfrm>
            <a:off x="5794824" y="609600"/>
            <a:ext cx="0" cy="6172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bg1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114707" name="Rectangle 6"/>
          <p:cNvSpPr>
            <a:spLocks noChangeArrowheads="1"/>
          </p:cNvSpPr>
          <p:nvPr/>
        </p:nvSpPr>
        <p:spPr bwMode="auto">
          <a:xfrm>
            <a:off x="6088512" y="5326744"/>
            <a:ext cx="2754312" cy="1455056"/>
          </a:xfrm>
          <a:prstGeom prst="rect">
            <a:avLst/>
          </a:prstGeom>
          <a:noFill/>
          <a:ln w="47625" cmpd="dbl">
            <a:solidFill>
              <a:schemeClr val="bg1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John’s going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bald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600" dirty="0" smtClean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37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Arterial aneurysm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59312"/>
            <a:ext cx="3992252" cy="4953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559313"/>
            <a:ext cx="4495800" cy="34382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19600" y="5042118"/>
            <a:ext cx="4648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  <a:hlinkClick r:id="rId4"/>
              </a:rPr>
              <a:t>Jornal</a:t>
            </a:r>
            <a:r>
              <a:rPr lang="en-US" sz="1400" b="1" dirty="0">
                <a:solidFill>
                  <a:schemeClr val="bg1"/>
                </a:solidFill>
                <a:hlinkClick r:id="rId4"/>
              </a:rPr>
              <a:t> Vascular </a:t>
            </a:r>
            <a:r>
              <a:rPr lang="en-US" sz="1400" b="1" dirty="0" err="1" smtClean="0">
                <a:solidFill>
                  <a:schemeClr val="bg1"/>
                </a:solidFill>
                <a:hlinkClick r:id="rId4"/>
              </a:rPr>
              <a:t>Brasileiro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i="1" dirty="0" smtClean="0">
                <a:solidFill>
                  <a:schemeClr val="bg1"/>
                </a:solidFill>
              </a:rPr>
              <a:t>Print</a:t>
            </a:r>
            <a:r>
              <a:rPr lang="en-US" sz="1400" b="1" i="1" dirty="0">
                <a:solidFill>
                  <a:schemeClr val="bg1"/>
                </a:solidFill>
              </a:rPr>
              <a:t> version</a:t>
            </a:r>
            <a:r>
              <a:rPr lang="en-US" sz="1400" b="1" dirty="0">
                <a:solidFill>
                  <a:schemeClr val="bg1"/>
                </a:solidFill>
              </a:rPr>
              <a:t> ISSN 1677-5449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 smtClean="0">
                <a:solidFill>
                  <a:schemeClr val="bg1"/>
                </a:solidFill>
              </a:rPr>
              <a:t>J</a:t>
            </a:r>
            <a:r>
              <a:rPr lang="en-US" sz="1400" b="1" dirty="0">
                <a:solidFill>
                  <a:schemeClr val="bg1"/>
                </a:solidFill>
              </a:rPr>
              <a:t>. </a:t>
            </a:r>
            <a:r>
              <a:rPr lang="en-US" sz="1400" b="1" dirty="0" err="1">
                <a:solidFill>
                  <a:schemeClr val="bg1"/>
                </a:solidFill>
              </a:rPr>
              <a:t>vasc</a:t>
            </a:r>
            <a:r>
              <a:rPr lang="en-US" sz="1400" b="1" dirty="0">
                <a:solidFill>
                  <a:schemeClr val="bg1"/>
                </a:solidFill>
              </a:rPr>
              <a:t>. bras. vol.12 no.4 Porto Alegre Oct./Dec. 2013  </a:t>
            </a:r>
            <a:r>
              <a:rPr lang="en-US" sz="1400" b="1" dirty="0" err="1">
                <a:solidFill>
                  <a:schemeClr val="bg1"/>
                </a:solidFill>
              </a:rPr>
              <a:t>Epub</a:t>
            </a:r>
            <a:r>
              <a:rPr lang="en-US" sz="1400" b="1" dirty="0">
                <a:solidFill>
                  <a:schemeClr val="bg1"/>
                </a:solidFill>
              </a:rPr>
              <a:t> Dec 15, 2013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http://dx.doi.org/10.1590/jvb.2013.054  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Subclavian </a:t>
            </a:r>
            <a:r>
              <a:rPr lang="en-US" sz="1400" dirty="0">
                <a:solidFill>
                  <a:schemeClr val="bg1"/>
                </a:solidFill>
              </a:rPr>
              <a:t>and axillary arterial aneurysms: two case reports</a:t>
            </a:r>
          </a:p>
          <a:p>
            <a:r>
              <a:rPr lang="en-US" sz="1400" dirty="0">
                <a:solidFill>
                  <a:schemeClr val="bg1"/>
                </a:solidFill>
              </a:rPr>
              <a:t>Fernando </a:t>
            </a:r>
            <a:r>
              <a:rPr lang="en-US" sz="1400" dirty="0" err="1">
                <a:solidFill>
                  <a:schemeClr val="bg1"/>
                </a:solidFill>
              </a:rPr>
              <a:t>Pinho</a:t>
            </a:r>
            <a:r>
              <a:rPr lang="en-US" sz="1400" dirty="0">
                <a:solidFill>
                  <a:schemeClr val="bg1"/>
                </a:solidFill>
              </a:rPr>
              <a:t> Esteves</a:t>
            </a:r>
            <a:r>
              <a:rPr lang="en-US" sz="1400" baseline="30000" dirty="0">
                <a:solidFill>
                  <a:schemeClr val="bg1"/>
                </a:solidFill>
                <a:hlinkClick r:id="rId5"/>
              </a:rPr>
              <a:t>1</a:t>
            </a:r>
            <a:r>
              <a:rPr lang="en-US" sz="1400" baseline="30000" dirty="0">
                <a:solidFill>
                  <a:schemeClr val="bg1"/>
                </a:solidFill>
              </a:rPr>
              <a:t>  </a:t>
            </a:r>
            <a:r>
              <a:rPr lang="en-US" sz="1400" dirty="0">
                <a:solidFill>
                  <a:schemeClr val="bg1"/>
                </a:solidFill>
              </a:rPr>
              <a:t>, André Ventura Ferreira</a:t>
            </a:r>
            <a:r>
              <a:rPr lang="en-US" sz="1400" baseline="30000" dirty="0">
                <a:solidFill>
                  <a:schemeClr val="bg1"/>
                </a:solidFill>
                <a:hlinkClick r:id="rId5"/>
              </a:rPr>
              <a:t>1</a:t>
            </a:r>
            <a:r>
              <a:rPr lang="en-US" sz="1400" baseline="30000" dirty="0">
                <a:solidFill>
                  <a:schemeClr val="bg1"/>
                </a:solidFill>
              </a:rPr>
              <a:t>  </a:t>
            </a:r>
            <a:r>
              <a:rPr lang="en-US" sz="1400" dirty="0">
                <a:solidFill>
                  <a:schemeClr val="bg1"/>
                </a:solidFill>
              </a:rPr>
              <a:t>, Vanessa Prado dos Santos</a:t>
            </a:r>
            <a:r>
              <a:rPr lang="en-US" sz="1400" baseline="30000" dirty="0">
                <a:solidFill>
                  <a:schemeClr val="bg1"/>
                </a:solidFill>
                <a:hlinkClick r:id="rId6"/>
              </a:rPr>
              <a:t>2</a:t>
            </a:r>
            <a:r>
              <a:rPr lang="en-US" sz="1400" baseline="30000" dirty="0">
                <a:solidFill>
                  <a:schemeClr val="bg1"/>
                </a:solidFill>
              </a:rPr>
              <a:t>  </a:t>
            </a:r>
            <a:r>
              <a:rPr lang="en-US" sz="1400" dirty="0">
                <a:solidFill>
                  <a:schemeClr val="bg1"/>
                </a:solidFill>
              </a:rPr>
              <a:t>, Gabriel Santos Novaes</a:t>
            </a:r>
            <a:r>
              <a:rPr lang="en-US" sz="1400" baseline="30000" dirty="0">
                <a:solidFill>
                  <a:schemeClr val="bg1"/>
                </a:solidFill>
                <a:hlinkClick r:id="rId5"/>
              </a:rPr>
              <a:t>1</a:t>
            </a:r>
            <a:r>
              <a:rPr lang="en-US" sz="1400" baseline="30000" dirty="0">
                <a:solidFill>
                  <a:schemeClr val="bg1"/>
                </a:solidFill>
              </a:rPr>
              <a:t>  </a:t>
            </a:r>
            <a:r>
              <a:rPr lang="en-US" sz="1400" dirty="0">
                <a:solidFill>
                  <a:schemeClr val="bg1"/>
                </a:solidFill>
              </a:rPr>
              <a:t>, Álvaro </a:t>
            </a:r>
            <a:r>
              <a:rPr lang="en-US" sz="1400" dirty="0" err="1">
                <a:solidFill>
                  <a:schemeClr val="bg1"/>
                </a:solidFill>
              </a:rPr>
              <a:t>Razuk</a:t>
            </a:r>
            <a:r>
              <a:rPr lang="en-US" sz="1400" dirty="0">
                <a:solidFill>
                  <a:schemeClr val="bg1"/>
                </a:solidFill>
              </a:rPr>
              <a:t> Filho</a:t>
            </a:r>
            <a:r>
              <a:rPr lang="en-US" sz="1400" baseline="30000" dirty="0">
                <a:solidFill>
                  <a:schemeClr val="bg1"/>
                </a:solidFill>
                <a:hlinkClick r:id="rId5"/>
              </a:rPr>
              <a:t>1</a:t>
            </a:r>
            <a:r>
              <a:rPr lang="en-US" sz="1400" baseline="30000" dirty="0">
                <a:solidFill>
                  <a:schemeClr val="bg1"/>
                </a:solidFill>
              </a:rPr>
              <a:t>  </a:t>
            </a:r>
            <a:r>
              <a:rPr lang="en-US" sz="1400" dirty="0">
                <a:solidFill>
                  <a:schemeClr val="bg1"/>
                </a:solidFill>
              </a:rPr>
              <a:t>, Roberto Augusto Caffaro</a:t>
            </a:r>
            <a:r>
              <a:rPr lang="en-US" sz="1400" baseline="30000" dirty="0">
                <a:solidFill>
                  <a:schemeClr val="bg1"/>
                </a:solidFill>
                <a:hlinkClick r:id="rId5"/>
              </a:rPr>
              <a:t>1</a:t>
            </a:r>
            <a:r>
              <a:rPr lang="en-US" sz="1400" baseline="30000" dirty="0">
                <a:solidFill>
                  <a:schemeClr val="bg1"/>
                </a:solidFill>
              </a:rPr>
              <a:t> 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8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Arterial </a:t>
            </a:r>
            <a:r>
              <a:rPr lang="en-US" altLang="en-US" dirty="0" smtClean="0"/>
              <a:t>aneurysm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131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700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Disposition</a:t>
            </a:r>
            <a:r>
              <a:rPr lang="en-US" sz="2200" dirty="0" smtClean="0">
                <a:latin typeface="Arial" charset="0"/>
                <a:cs typeface="Arial" charset="0"/>
              </a:rPr>
              <a:t> – atherosclerosis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realized in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Pathological process </a:t>
            </a:r>
            <a:r>
              <a:rPr lang="en-US" sz="2200" dirty="0" smtClean="0">
                <a:latin typeface="Arial" charset="0"/>
                <a:cs typeface="Arial" charset="0"/>
              </a:rPr>
              <a:t>– fatty material collects within the walls of arteries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300" i="1" dirty="0" smtClean="0">
                <a:latin typeface="Arial" charset="0"/>
                <a:cs typeface="Arial" charset="0"/>
              </a:rPr>
              <a:t>produces</a:t>
            </a:r>
            <a:endParaRPr lang="en-US" sz="2300" dirty="0" smtClean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00B0F0"/>
                </a:solidFill>
                <a:latin typeface="Arial" charset="0"/>
                <a:cs typeface="Arial" charset="0"/>
              </a:rPr>
              <a:t>Disorder</a:t>
            </a:r>
            <a:r>
              <a:rPr lang="en-US" sz="2200" dirty="0" smtClean="0">
                <a:latin typeface="Arial" charset="0"/>
                <a:cs typeface="Arial" charset="0"/>
              </a:rPr>
              <a:t> – </a:t>
            </a:r>
            <a:r>
              <a:rPr lang="en-US" sz="2100" dirty="0" smtClean="0">
                <a:latin typeface="Arial" charset="0"/>
                <a:cs typeface="Arial" charset="0"/>
              </a:rPr>
              <a:t>artery </a:t>
            </a:r>
            <a:r>
              <a:rPr lang="en-US" sz="2200" dirty="0" smtClean="0">
                <a:latin typeface="Arial" charset="0"/>
                <a:cs typeface="Arial" charset="0"/>
              </a:rPr>
              <a:t>with weakened wall </a:t>
            </a:r>
            <a:endParaRPr lang="en-US" sz="2200" dirty="0">
              <a:latin typeface="Arial" charset="0"/>
              <a:cs typeface="Arial" charset="0"/>
            </a:endParaRP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bears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Disposition</a:t>
            </a:r>
            <a:r>
              <a:rPr lang="en-US" sz="2200" dirty="0" smtClean="0">
                <a:latin typeface="Arial" charset="0"/>
                <a:cs typeface="Arial" charset="0"/>
              </a:rPr>
              <a:t> – of artery to become distended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err="1" smtClean="0">
                <a:latin typeface="Arial" charset="0"/>
                <a:cs typeface="Arial" charset="0"/>
              </a:rPr>
              <a:t>realized_in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Pathological process </a:t>
            </a:r>
            <a:r>
              <a:rPr lang="en-US" sz="2200" dirty="0" smtClean="0">
                <a:latin typeface="Arial" charset="0"/>
                <a:cs typeface="Arial" charset="0"/>
              </a:rPr>
              <a:t>– process of distending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produces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00B0F0"/>
                </a:solidFill>
                <a:latin typeface="Arial" charset="0"/>
                <a:cs typeface="Arial" charset="0"/>
              </a:rPr>
              <a:t>Disorder</a:t>
            </a:r>
            <a:r>
              <a:rPr lang="en-US" sz="2200" dirty="0" smtClean="0">
                <a:latin typeface="Arial" charset="0"/>
                <a:cs typeface="Arial" charset="0"/>
              </a:rPr>
              <a:t> – arterial aneurysm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bears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Disposition</a:t>
            </a:r>
            <a:r>
              <a:rPr lang="en-US" sz="2200" dirty="0" smtClean="0">
                <a:latin typeface="Arial" charset="0"/>
                <a:cs typeface="Arial" charset="0"/>
              </a:rPr>
              <a:t> – of artery to rupture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realized in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Pathological process </a:t>
            </a:r>
            <a:r>
              <a:rPr lang="en-US" sz="2200" dirty="0">
                <a:latin typeface="Arial" charset="0"/>
                <a:cs typeface="Arial" charset="0"/>
              </a:rPr>
              <a:t>– (catastrophic event) of </a:t>
            </a:r>
            <a:r>
              <a:rPr lang="en-US" sz="2200" dirty="0" smtClean="0">
                <a:latin typeface="Arial" charset="0"/>
                <a:cs typeface="Arial" charset="0"/>
              </a:rPr>
              <a:t>rupturing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produces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00B0F0"/>
                </a:solidFill>
                <a:latin typeface="Arial" charset="0"/>
                <a:cs typeface="Arial" charset="0"/>
              </a:rPr>
              <a:t>Disorder</a:t>
            </a:r>
            <a:r>
              <a:rPr lang="en-US" sz="2200" dirty="0" smtClean="0">
                <a:latin typeface="Arial" charset="0"/>
                <a:cs typeface="Arial" charset="0"/>
              </a:rPr>
              <a:t> – </a:t>
            </a:r>
            <a:r>
              <a:rPr lang="en-US" sz="2200" dirty="0">
                <a:latin typeface="Arial" charset="0"/>
                <a:cs typeface="Arial" charset="0"/>
              </a:rPr>
              <a:t>ruptured </a:t>
            </a:r>
            <a:r>
              <a:rPr lang="en-US" sz="2200" dirty="0" smtClean="0">
                <a:latin typeface="Arial" charset="0"/>
                <a:cs typeface="Arial" charset="0"/>
              </a:rPr>
              <a:t>artery, arterial system with dangerously low blood pressure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bears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Disposition</a:t>
            </a:r>
            <a:r>
              <a:rPr lang="en-US" sz="2200" dirty="0" smtClean="0">
                <a:latin typeface="Arial" charset="0"/>
                <a:cs typeface="Arial" charset="0"/>
              </a:rPr>
              <a:t> – circulatory failure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realized in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Pathological process </a:t>
            </a:r>
            <a:r>
              <a:rPr lang="en-US" sz="2200" dirty="0" smtClean="0">
                <a:latin typeface="Arial" charset="0"/>
                <a:cs typeface="Arial" charset="0"/>
              </a:rPr>
              <a:t>– </a:t>
            </a:r>
            <a:r>
              <a:rPr lang="en-US" sz="2200" dirty="0" err="1" smtClean="0">
                <a:latin typeface="Arial" charset="0"/>
                <a:cs typeface="Arial" charset="0"/>
              </a:rPr>
              <a:t>exsanguination</a:t>
            </a:r>
            <a:r>
              <a:rPr lang="en-US" sz="2200" dirty="0" smtClean="0">
                <a:latin typeface="Arial" charset="0"/>
                <a:cs typeface="Arial" charset="0"/>
              </a:rPr>
              <a:t>, failure of homeostasis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1800" i="1" dirty="0">
                <a:latin typeface="Arial" charset="0"/>
                <a:cs typeface="Arial" charset="0"/>
              </a:rPr>
              <a:t>produces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300" dirty="0" smtClean="0">
                <a:latin typeface="Arial" charset="0"/>
                <a:cs typeface="Arial" charset="0"/>
              </a:rPr>
              <a:t>Death</a:t>
            </a:r>
            <a:endParaRPr lang="en-US" sz="23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0957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OGMS definitions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574439"/>
              </p:ext>
            </p:extLst>
          </p:nvPr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/>
                <a:gridCol w="6400800"/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PATHOLOGICAL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PROCESSes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0" y="6043136"/>
            <a:ext cx="76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</a:rPr>
              <a:t>Scheuermann</a:t>
            </a:r>
            <a:r>
              <a:rPr lang="en-US" sz="1400" dirty="0">
                <a:solidFill>
                  <a:schemeClr val="bg1"/>
                </a:solidFill>
              </a:rPr>
              <a:t> R, Ceusters W, Smith B. </a:t>
            </a:r>
            <a:r>
              <a:rPr lang="en-US" sz="1400" b="1" i="1" dirty="0">
                <a:solidFill>
                  <a:schemeClr val="bg1"/>
                </a:solidFill>
              </a:rPr>
              <a:t>Toward an Ontological Treatment of Disease and Diagnosis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  <a:r>
              <a:rPr lang="en-US" sz="1400" dirty="0">
                <a:solidFill>
                  <a:schemeClr val="bg1"/>
                </a:solidFill>
                <a:hlinkClick r:id="rId2"/>
              </a:rPr>
              <a:t>2009 AMIA Summit on Translational Bioinformatics</a:t>
            </a:r>
            <a:r>
              <a:rPr lang="en-US" sz="1400" dirty="0">
                <a:solidFill>
                  <a:schemeClr val="bg1"/>
                </a:solidFill>
              </a:rPr>
              <a:t>, San Francisco, California, March 15-17, 2009;: 116-120. </a:t>
            </a:r>
            <a:r>
              <a:rPr lang="en-US" sz="1400" dirty="0" err="1">
                <a:solidFill>
                  <a:schemeClr val="bg1"/>
                </a:solidFill>
              </a:rPr>
              <a:t>Omnipress</a:t>
            </a:r>
            <a:r>
              <a:rPr lang="en-US" sz="1400" dirty="0">
                <a:solidFill>
                  <a:schemeClr val="bg1"/>
                </a:solidFill>
              </a:rPr>
              <a:t> ISBN:0-9647743-7-2</a:t>
            </a:r>
          </a:p>
        </p:txBody>
      </p:sp>
    </p:spTree>
    <p:extLst>
      <p:ext uri="{BB962C8B-B14F-4D97-AF65-F5344CB8AC3E}">
        <p14:creationId xmlns:p14="http://schemas.microsoft.com/office/powerpoint/2010/main" val="35088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819400" y="990600"/>
            <a:ext cx="2971800" cy="990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coronary heart disease</a:t>
            </a:r>
          </a:p>
        </p:txBody>
      </p:sp>
      <p:sp>
        <p:nvSpPr>
          <p:cNvPr id="220163" name="Rectangle 6"/>
          <p:cNvSpPr>
            <a:spLocks noChangeArrowheads="1"/>
          </p:cNvSpPr>
          <p:nvPr/>
        </p:nvSpPr>
        <p:spPr bwMode="auto">
          <a:xfrm>
            <a:off x="-228600" y="5486400"/>
            <a:ext cx="9601200" cy="914400"/>
          </a:xfrm>
          <a:prstGeom prst="rect">
            <a:avLst/>
          </a:prstGeom>
          <a:noFill/>
          <a:ln w="47625" cmpd="dbl">
            <a:solidFill>
              <a:schemeClr val="bg1"/>
            </a:solidFill>
            <a:prstDash val="dashDot"/>
            <a:miter lim="800000"/>
            <a:headEnd/>
            <a:tailEnd/>
          </a:ln>
          <a:extLst/>
        </p:spPr>
        <p:txBody>
          <a:bodyPr wrap="none" anchor="ctr"/>
          <a:lstStyle/>
          <a:p>
            <a:pPr algn="ctr" eaLnBrk="0" hangingPunct="0"/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John’s coronary heart disease</a:t>
            </a:r>
          </a:p>
          <a:p>
            <a:pPr algn="ctr" eaLnBrk="0" hangingPunct="0"/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33600" y="2514600"/>
            <a:ext cx="1828800" cy="1524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 associated with asymptomatic (‘silent’) infarction</a:t>
            </a:r>
          </a:p>
        </p:txBody>
      </p:sp>
      <p:cxnSp>
        <p:nvCxnSpPr>
          <p:cNvPr id="220165" name="AutoShape 7"/>
          <p:cNvCxnSpPr>
            <a:cxnSpLocks noChangeShapeType="1"/>
            <a:stCxn id="11" idx="2"/>
            <a:endCxn id="15" idx="0"/>
          </p:cNvCxnSpPr>
          <p:nvPr/>
        </p:nvCxnSpPr>
        <p:spPr bwMode="auto">
          <a:xfrm flipH="1">
            <a:off x="3048000" y="1981200"/>
            <a:ext cx="1257300" cy="5334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tangle 20"/>
          <p:cNvSpPr/>
          <p:nvPr/>
        </p:nvSpPr>
        <p:spPr>
          <a:xfrm>
            <a:off x="76200" y="2209800"/>
            <a:ext cx="1676400" cy="1828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 associated with early lesions and small fibrous plaques</a:t>
            </a:r>
          </a:p>
        </p:txBody>
      </p:sp>
      <p:cxnSp>
        <p:nvCxnSpPr>
          <p:cNvPr id="220167" name="AutoShape 7"/>
          <p:cNvCxnSpPr>
            <a:cxnSpLocks noChangeShapeType="1"/>
            <a:stCxn id="11" idx="2"/>
            <a:endCxn id="21" idx="0"/>
          </p:cNvCxnSpPr>
          <p:nvPr/>
        </p:nvCxnSpPr>
        <p:spPr bwMode="auto">
          <a:xfrm flipH="1">
            <a:off x="914400" y="1981200"/>
            <a:ext cx="3390900" cy="2286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Rectangle 22"/>
          <p:cNvSpPr/>
          <p:nvPr/>
        </p:nvSpPr>
        <p:spPr>
          <a:xfrm>
            <a:off x="8001000" y="2819400"/>
            <a:ext cx="1025525" cy="1219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stable angina</a:t>
            </a:r>
          </a:p>
        </p:txBody>
      </p:sp>
      <p:cxnSp>
        <p:nvCxnSpPr>
          <p:cNvPr id="220169" name="AutoShape 7"/>
          <p:cNvCxnSpPr>
            <a:cxnSpLocks noChangeShapeType="1"/>
            <a:stCxn id="11" idx="2"/>
            <a:endCxn id="23" idx="0"/>
          </p:cNvCxnSpPr>
          <p:nvPr/>
        </p:nvCxnSpPr>
        <p:spPr bwMode="auto">
          <a:xfrm>
            <a:off x="4305300" y="1981200"/>
            <a:ext cx="4208463" cy="8382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Rectangle 26"/>
          <p:cNvSpPr/>
          <p:nvPr/>
        </p:nvSpPr>
        <p:spPr>
          <a:xfrm>
            <a:off x="4267200" y="2514600"/>
            <a:ext cx="1600200" cy="1524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 associated with surface disruption of plaque</a:t>
            </a:r>
          </a:p>
        </p:txBody>
      </p:sp>
      <p:cxnSp>
        <p:nvCxnSpPr>
          <p:cNvPr id="220171" name="AutoShape 7"/>
          <p:cNvCxnSpPr>
            <a:cxnSpLocks noChangeShapeType="1"/>
            <a:stCxn id="11" idx="2"/>
            <a:endCxn id="27" idx="0"/>
          </p:cNvCxnSpPr>
          <p:nvPr/>
        </p:nvCxnSpPr>
        <p:spPr bwMode="auto">
          <a:xfrm>
            <a:off x="4305300" y="1981200"/>
            <a:ext cx="762000" cy="5334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Rectangle 28"/>
          <p:cNvSpPr/>
          <p:nvPr/>
        </p:nvSpPr>
        <p:spPr>
          <a:xfrm>
            <a:off x="6248400" y="2819400"/>
            <a:ext cx="1295400" cy="1219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unstable angina</a:t>
            </a:r>
          </a:p>
        </p:txBody>
      </p:sp>
      <p:cxnSp>
        <p:nvCxnSpPr>
          <p:cNvPr id="220173" name="AutoShape 7"/>
          <p:cNvCxnSpPr>
            <a:cxnSpLocks noChangeShapeType="1"/>
            <a:stCxn id="11" idx="2"/>
            <a:endCxn id="29" idx="0"/>
          </p:cNvCxnSpPr>
          <p:nvPr/>
        </p:nvCxnSpPr>
        <p:spPr bwMode="auto">
          <a:xfrm rot="16200000" flipH="1">
            <a:off x="5181600" y="1104900"/>
            <a:ext cx="838200" cy="25908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0174" name="TextBox 25"/>
          <p:cNvSpPr txBox="1">
            <a:spLocks noChangeArrowheads="1"/>
          </p:cNvSpPr>
          <p:nvPr/>
        </p:nvSpPr>
        <p:spPr bwMode="auto">
          <a:xfrm>
            <a:off x="685800" y="4840288"/>
            <a:ext cx="1447800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instantiates at t</a:t>
            </a:r>
            <a:r>
              <a:rPr lang="en-US" sz="16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220175" name="Straight Arrow Connector 53"/>
          <p:cNvCxnSpPr>
            <a:cxnSpLocks noChangeShapeType="1"/>
          </p:cNvCxnSpPr>
          <p:nvPr/>
        </p:nvCxnSpPr>
        <p:spPr bwMode="auto">
          <a:xfrm rot="5400000" flipH="1" flipV="1">
            <a:off x="24606" y="4749007"/>
            <a:ext cx="1474787" cy="0"/>
          </a:xfrm>
          <a:prstGeom prst="straightConnector1">
            <a:avLst/>
          </a:prstGeom>
          <a:noFill/>
          <a:ln w="47625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0176" name="TextBox 25"/>
          <p:cNvSpPr txBox="1">
            <a:spLocks noChangeArrowheads="1"/>
          </p:cNvSpPr>
          <p:nvPr/>
        </p:nvSpPr>
        <p:spPr bwMode="auto">
          <a:xfrm>
            <a:off x="1593057" y="4216913"/>
            <a:ext cx="1447800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instantiates at t</a:t>
            </a:r>
            <a:r>
              <a:rPr lang="en-US" sz="16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220177" name="Straight Arrow Connector 55"/>
          <p:cNvCxnSpPr>
            <a:cxnSpLocks noChangeShapeType="1"/>
          </p:cNvCxnSpPr>
          <p:nvPr/>
        </p:nvCxnSpPr>
        <p:spPr bwMode="auto">
          <a:xfrm rot="5400000" flipH="1" flipV="1">
            <a:off x="2221706" y="4774407"/>
            <a:ext cx="1471613" cy="0"/>
          </a:xfrm>
          <a:prstGeom prst="straightConnector1">
            <a:avLst/>
          </a:prstGeom>
          <a:noFill/>
          <a:ln w="47625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0178" name="TextBox 25"/>
          <p:cNvSpPr txBox="1">
            <a:spLocks noChangeArrowheads="1"/>
          </p:cNvSpPr>
          <p:nvPr/>
        </p:nvSpPr>
        <p:spPr bwMode="auto">
          <a:xfrm>
            <a:off x="3278460" y="4462678"/>
            <a:ext cx="1447800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instantiates at t</a:t>
            </a:r>
            <a:r>
              <a:rPr lang="en-US" sz="16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220179" name="Straight Arrow Connector 57"/>
          <p:cNvCxnSpPr>
            <a:cxnSpLocks noChangeShapeType="1"/>
          </p:cNvCxnSpPr>
          <p:nvPr/>
        </p:nvCxnSpPr>
        <p:spPr bwMode="auto">
          <a:xfrm rot="5400000" flipH="1" flipV="1">
            <a:off x="3929063" y="4757738"/>
            <a:ext cx="1438275" cy="3175"/>
          </a:xfrm>
          <a:prstGeom prst="straightConnector1">
            <a:avLst/>
          </a:prstGeom>
          <a:noFill/>
          <a:ln w="47625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0180" name="TextBox 25"/>
          <p:cNvSpPr txBox="1">
            <a:spLocks noChangeArrowheads="1"/>
          </p:cNvSpPr>
          <p:nvPr/>
        </p:nvSpPr>
        <p:spPr bwMode="auto">
          <a:xfrm>
            <a:off x="5410200" y="4462678"/>
            <a:ext cx="1371600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instantiates at t</a:t>
            </a:r>
            <a:r>
              <a:rPr lang="en-US" sz="16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220181" name="Straight Arrow Connector 59"/>
          <p:cNvCxnSpPr>
            <a:cxnSpLocks noChangeShapeType="1"/>
          </p:cNvCxnSpPr>
          <p:nvPr/>
        </p:nvCxnSpPr>
        <p:spPr bwMode="auto">
          <a:xfrm rot="5400000" flipH="1" flipV="1">
            <a:off x="6057107" y="4763294"/>
            <a:ext cx="1447800" cy="1587"/>
          </a:xfrm>
          <a:prstGeom prst="straightConnector1">
            <a:avLst/>
          </a:prstGeom>
          <a:noFill/>
          <a:ln w="47625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0182" name="TextBox 25"/>
          <p:cNvSpPr txBox="1">
            <a:spLocks noChangeArrowheads="1"/>
          </p:cNvSpPr>
          <p:nvPr/>
        </p:nvSpPr>
        <p:spPr bwMode="auto">
          <a:xfrm>
            <a:off x="7256464" y="4462678"/>
            <a:ext cx="1371600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instantiates at t</a:t>
            </a:r>
            <a:r>
              <a:rPr lang="en-US" sz="16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220183" name="Straight Arrow Connector 61"/>
          <p:cNvCxnSpPr>
            <a:cxnSpLocks noChangeShapeType="1"/>
          </p:cNvCxnSpPr>
          <p:nvPr/>
        </p:nvCxnSpPr>
        <p:spPr bwMode="auto">
          <a:xfrm rot="16200000" flipV="1">
            <a:off x="7913688" y="4735512"/>
            <a:ext cx="1411288" cy="17463"/>
          </a:xfrm>
          <a:prstGeom prst="straightConnector1">
            <a:avLst/>
          </a:prstGeom>
          <a:noFill/>
          <a:ln w="47625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0184" name="Straight Arrow Connector 25"/>
          <p:cNvCxnSpPr>
            <a:cxnSpLocks noChangeShapeType="1"/>
          </p:cNvCxnSpPr>
          <p:nvPr/>
        </p:nvCxnSpPr>
        <p:spPr bwMode="auto">
          <a:xfrm>
            <a:off x="2590800" y="6096000"/>
            <a:ext cx="3733800" cy="1588"/>
          </a:xfrm>
          <a:prstGeom prst="straightConnector1">
            <a:avLst/>
          </a:prstGeom>
          <a:noFill/>
          <a:ln w="60325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0185" name="Rectangle 27"/>
          <p:cNvSpPr>
            <a:spLocks noChangeArrowheads="1"/>
          </p:cNvSpPr>
          <p:nvPr/>
        </p:nvSpPr>
        <p:spPr bwMode="auto">
          <a:xfrm>
            <a:off x="4191000" y="6324600"/>
            <a:ext cx="625492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x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424789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5"/>
          <p:cNvSpPr>
            <a:spLocks noChangeArrowheads="1"/>
          </p:cNvSpPr>
          <p:nvPr/>
        </p:nvSpPr>
        <p:spPr bwMode="auto">
          <a:xfrm>
            <a:off x="152400" y="838200"/>
            <a:ext cx="21336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independent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continuant</a:t>
            </a:r>
          </a:p>
        </p:txBody>
      </p:sp>
      <p:sp>
        <p:nvSpPr>
          <p:cNvPr id="55299" name="Rectangle 6"/>
          <p:cNvSpPr>
            <a:spLocks noChangeArrowheads="1"/>
          </p:cNvSpPr>
          <p:nvPr/>
        </p:nvSpPr>
        <p:spPr bwMode="auto">
          <a:xfrm>
            <a:off x="3009900" y="838200"/>
            <a:ext cx="19050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continuant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33700" y="2438400"/>
            <a:ext cx="2057400" cy="838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disposition</a:t>
            </a:r>
            <a:endParaRPr lang="en-US" sz="3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90800" y="3581400"/>
            <a:ext cx="2743200" cy="838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coronary heart disease</a:t>
            </a:r>
            <a:endParaRPr lang="en-US" sz="3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5302" name="AutoShape 8"/>
          <p:cNvCxnSpPr>
            <a:cxnSpLocks noChangeShapeType="1"/>
            <a:stCxn id="55299" idx="2"/>
            <a:endCxn id="22" idx="0"/>
          </p:cNvCxnSpPr>
          <p:nvPr/>
        </p:nvCxnSpPr>
        <p:spPr bwMode="auto">
          <a:xfrm>
            <a:off x="3962400" y="2133600"/>
            <a:ext cx="0" cy="3048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03" name="AutoShape 8"/>
          <p:cNvCxnSpPr>
            <a:cxnSpLocks noChangeShapeType="1"/>
            <a:stCxn id="22" idx="2"/>
            <a:endCxn id="11" idx="0"/>
          </p:cNvCxnSpPr>
          <p:nvPr/>
        </p:nvCxnSpPr>
        <p:spPr bwMode="auto">
          <a:xfrm>
            <a:off x="3962400" y="3276600"/>
            <a:ext cx="0" cy="3048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04" name="Line 9"/>
          <p:cNvSpPr>
            <a:spLocks noChangeShapeType="1"/>
          </p:cNvSpPr>
          <p:nvPr/>
        </p:nvSpPr>
        <p:spPr bwMode="auto">
          <a:xfrm flipH="1">
            <a:off x="152400" y="5105400"/>
            <a:ext cx="8458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5305" name="AutoShape 7"/>
          <p:cNvCxnSpPr>
            <a:cxnSpLocks noChangeShapeType="1"/>
            <a:stCxn id="55298" idx="2"/>
            <a:endCxn id="55306" idx="0"/>
          </p:cNvCxnSpPr>
          <p:nvPr/>
        </p:nvCxnSpPr>
        <p:spPr bwMode="auto">
          <a:xfrm rot="16200000" flipH="1">
            <a:off x="804069" y="2548731"/>
            <a:ext cx="838200" cy="7938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06" name="Rectangle 6"/>
          <p:cNvSpPr>
            <a:spLocks noChangeArrowheads="1"/>
          </p:cNvSpPr>
          <p:nvPr/>
        </p:nvSpPr>
        <p:spPr bwMode="auto">
          <a:xfrm>
            <a:off x="274638" y="2971800"/>
            <a:ext cx="1905000" cy="14462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heart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600" dirty="0" smtClean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55307" name="Rectangle 6"/>
          <p:cNvSpPr>
            <a:spLocks noChangeArrowheads="1"/>
          </p:cNvSpPr>
          <p:nvPr/>
        </p:nvSpPr>
        <p:spPr bwMode="auto">
          <a:xfrm>
            <a:off x="152400" y="5486400"/>
            <a:ext cx="2057400" cy="1143000"/>
          </a:xfrm>
          <a:prstGeom prst="rect">
            <a:avLst/>
          </a:prstGeom>
          <a:noFill/>
          <a:ln w="47625" cmpd="dbl">
            <a:solidFill>
              <a:schemeClr val="bg1"/>
            </a:solidFill>
            <a:prstDash val="dashDot"/>
            <a:miter lim="800000"/>
            <a:headEnd/>
            <a:tailEnd/>
          </a:ln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John’s heart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55308" name="Rectangle 6"/>
          <p:cNvSpPr>
            <a:spLocks noChangeArrowheads="1"/>
          </p:cNvSpPr>
          <p:nvPr/>
        </p:nvSpPr>
        <p:spPr bwMode="auto">
          <a:xfrm>
            <a:off x="2438400" y="5486400"/>
            <a:ext cx="2895600" cy="1143000"/>
          </a:xfrm>
          <a:prstGeom prst="rect">
            <a:avLst/>
          </a:prstGeom>
          <a:noFill/>
          <a:ln w="47625" cmpd="dbl">
            <a:solidFill>
              <a:schemeClr val="bg1"/>
            </a:solidFill>
            <a:prstDash val="dashDot"/>
            <a:miter lim="800000"/>
            <a:headEnd/>
            <a:tailEnd/>
          </a:ln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John’s coronary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heart disease</a:t>
            </a:r>
          </a:p>
        </p:txBody>
      </p:sp>
      <p:sp>
        <p:nvSpPr>
          <p:cNvPr id="55309" name="Rectangle 4"/>
          <p:cNvSpPr>
            <a:spLocks noChangeArrowheads="1"/>
          </p:cNvSpPr>
          <p:nvPr/>
        </p:nvSpPr>
        <p:spPr bwMode="auto">
          <a:xfrm>
            <a:off x="5856288" y="838200"/>
            <a:ext cx="26924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occurrent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smtClean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smtClean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67400" y="2362200"/>
            <a:ext cx="2667000" cy="838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000" dirty="0">
                <a:solidFill>
                  <a:schemeClr val="bg1"/>
                </a:solidFill>
                <a:latin typeface="Arial Narrow" panose="020B0606020202030204" pitchFamily="34" charset="0"/>
              </a:rPr>
              <a:t>process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67400" y="3429000"/>
            <a:ext cx="2667000" cy="14478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disease course</a:t>
            </a:r>
            <a:endParaRPr lang="en-US" sz="3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5312" name="AutoShape 8"/>
          <p:cNvCxnSpPr>
            <a:cxnSpLocks noChangeShapeType="1"/>
            <a:stCxn id="55309" idx="2"/>
            <a:endCxn id="24" idx="0"/>
          </p:cNvCxnSpPr>
          <p:nvPr/>
        </p:nvCxnSpPr>
        <p:spPr bwMode="auto">
          <a:xfrm rot="5400000">
            <a:off x="7087394" y="2247106"/>
            <a:ext cx="228600" cy="1588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13" name="AutoShape 8"/>
          <p:cNvCxnSpPr>
            <a:cxnSpLocks noChangeShapeType="1"/>
            <a:stCxn id="24" idx="2"/>
            <a:endCxn id="26" idx="0"/>
          </p:cNvCxnSpPr>
          <p:nvPr/>
        </p:nvCxnSpPr>
        <p:spPr bwMode="auto">
          <a:xfrm rot="5400000">
            <a:off x="7086601" y="3314700"/>
            <a:ext cx="228600" cy="3175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14" name="Line 9"/>
          <p:cNvSpPr>
            <a:spLocks noChangeShapeType="1"/>
          </p:cNvSpPr>
          <p:nvPr/>
        </p:nvSpPr>
        <p:spPr bwMode="auto">
          <a:xfrm>
            <a:off x="5562600" y="609600"/>
            <a:ext cx="0" cy="6172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5315" name="Rectangle 6"/>
          <p:cNvSpPr>
            <a:spLocks noChangeArrowheads="1"/>
          </p:cNvSpPr>
          <p:nvPr/>
        </p:nvSpPr>
        <p:spPr bwMode="auto">
          <a:xfrm>
            <a:off x="5943600" y="5486400"/>
            <a:ext cx="2971800" cy="1143000"/>
          </a:xfrm>
          <a:prstGeom prst="rect">
            <a:avLst/>
          </a:prstGeom>
          <a:noFill/>
          <a:ln w="47625" cmpd="dbl">
            <a:solidFill>
              <a:schemeClr val="bg1"/>
            </a:solidFill>
            <a:prstDash val="dashDot"/>
            <a:miter lim="800000"/>
            <a:headEnd/>
            <a:tailEnd/>
          </a:ln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course of John’s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coronary heart disease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28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OGMS definitions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517307"/>
              </p:ext>
            </p:extLst>
          </p:nvPr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/>
                <a:gridCol w="6400800"/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PATHOLOGICAL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PROCESSes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conclusion of an interpretive PROCESS that has as input a CLINICAL PICTURE of a given patient and as output an assertion (diagnostic statement) to the effect that the patient has a DISEASE of such and such a type.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0" y="6043136"/>
            <a:ext cx="76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</a:rPr>
              <a:t>Scheuermann</a:t>
            </a:r>
            <a:r>
              <a:rPr lang="en-US" sz="1400" dirty="0">
                <a:solidFill>
                  <a:schemeClr val="bg1"/>
                </a:solidFill>
              </a:rPr>
              <a:t> R, Ceusters W, Smith B. </a:t>
            </a:r>
            <a:r>
              <a:rPr lang="en-US" sz="1400" b="1" i="1" dirty="0">
                <a:solidFill>
                  <a:schemeClr val="bg1"/>
                </a:solidFill>
              </a:rPr>
              <a:t>Toward an Ontological Treatment of Disease and Diagnosis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  <a:r>
              <a:rPr lang="en-US" sz="1400" dirty="0">
                <a:solidFill>
                  <a:schemeClr val="bg1"/>
                </a:solidFill>
                <a:hlinkClick r:id="rId2"/>
              </a:rPr>
              <a:t>2009 AMIA Summit on Translational Bioinformatics</a:t>
            </a:r>
            <a:r>
              <a:rPr lang="en-US" sz="1400" dirty="0">
                <a:solidFill>
                  <a:schemeClr val="bg1"/>
                </a:solidFill>
              </a:rPr>
              <a:t>, San Francisco, California, March 15-17, 2009;: 116-120. </a:t>
            </a:r>
            <a:r>
              <a:rPr lang="en-US" sz="1400" dirty="0" err="1">
                <a:solidFill>
                  <a:schemeClr val="bg1"/>
                </a:solidFill>
              </a:rPr>
              <a:t>Omnipress</a:t>
            </a:r>
            <a:r>
              <a:rPr lang="en-US" sz="1400" dirty="0">
                <a:solidFill>
                  <a:schemeClr val="bg1"/>
                </a:solidFill>
              </a:rPr>
              <a:t> ISBN:0-9647743-7-2</a:t>
            </a:r>
          </a:p>
        </p:txBody>
      </p:sp>
    </p:spTree>
    <p:extLst>
      <p:ext uri="{BB962C8B-B14F-4D97-AF65-F5344CB8AC3E}">
        <p14:creationId xmlns:p14="http://schemas.microsoft.com/office/powerpoint/2010/main" val="241858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Disorder related configurations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No disorder instance 	</a:t>
            </a:r>
            <a:r>
              <a:rPr lang="en-US" dirty="0" smtClean="0">
                <a:sym typeface="Wingdings" panose="05000000000000000000" pitchFamily="2" charset="2"/>
              </a:rPr>
              <a:t> no disease instance,</a:t>
            </a:r>
          </a:p>
          <a:p>
            <a:pPr marL="0" indent="0">
              <a:spcBef>
                <a:spcPts val="0"/>
              </a:spcBef>
            </a:pPr>
            <a:r>
              <a:rPr lang="en-US" dirty="0" smtClean="0"/>
              <a:t>				</a:t>
            </a:r>
            <a:r>
              <a:rPr lang="en-US" dirty="0" smtClean="0">
                <a:sym typeface="Wingdings" panose="05000000000000000000" pitchFamily="2" charset="2"/>
              </a:rPr>
              <a:t> no pathological processes;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A disorder instance can eliminate the range of circumstances under which another disorder instance can lead to pathological processes	     no disease instance;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Disorders of the same type in distinct patients, or in the same patient at distinct times, may lead to diseases of distinct types;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Diseases of the same type may lead to disease courses of distinct types;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Diseases of distinct types may lead to disease courses of the same type;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04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What</a:t>
            </a:r>
            <a:r>
              <a:rPr lang="en-US" sz="3200" dirty="0" smtClean="0"/>
              <a:t> are diagnoses in EHRs </a:t>
            </a:r>
            <a:r>
              <a:rPr lang="en-US" sz="3200" dirty="0" smtClean="0">
                <a:solidFill>
                  <a:srgbClr val="FFFF00"/>
                </a:solidFill>
              </a:rPr>
              <a:t>about</a:t>
            </a:r>
            <a:r>
              <a:rPr lang="en-US" sz="3200" dirty="0" smtClean="0"/>
              <a:t>?</a:t>
            </a:r>
            <a:br>
              <a:rPr lang="en-US" sz="3200" dirty="0" smtClean="0"/>
            </a:br>
            <a:r>
              <a:rPr lang="en-US" sz="1600" dirty="0" smtClean="0"/>
              <a:t>(What are the options?)</a:t>
            </a:r>
            <a:endParaRPr lang="en-US" sz="1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/>
                <a:gridCol w="6400800"/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PATHOLOGICAL </a:t>
                      </a:r>
                      <a:r>
                        <a:rPr lang="en-US" sz="1800" dirty="0" err="1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PROCESS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conclusion of an interpretive PROCESS that has as input a CLINICAL PICTURE of a given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patient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and as output an assertion (diagnostic statement) to the effect that the patient has a DISEASE of such and such a type.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0" y="6043136"/>
            <a:ext cx="76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</a:rPr>
              <a:t>Scheuermann</a:t>
            </a:r>
            <a:r>
              <a:rPr lang="en-US" sz="1400" dirty="0">
                <a:solidFill>
                  <a:schemeClr val="bg1"/>
                </a:solidFill>
              </a:rPr>
              <a:t> R, Ceusters W, Smith B. </a:t>
            </a:r>
            <a:r>
              <a:rPr lang="en-US" sz="1400" b="1" i="1" dirty="0">
                <a:solidFill>
                  <a:schemeClr val="bg1"/>
                </a:solidFill>
              </a:rPr>
              <a:t>Toward an Ontological Treatment of Disease and Diagnosis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  <a:r>
              <a:rPr lang="en-US" sz="1400" dirty="0">
                <a:solidFill>
                  <a:schemeClr val="bg1"/>
                </a:solidFill>
                <a:hlinkClick r:id="rId2"/>
              </a:rPr>
              <a:t>2009 AMIA Summit on Translational Bioinformatics</a:t>
            </a:r>
            <a:r>
              <a:rPr lang="en-US" sz="1400" dirty="0">
                <a:solidFill>
                  <a:schemeClr val="bg1"/>
                </a:solidFill>
              </a:rPr>
              <a:t>, San Francisco, California, March 15-17, 2009;: 116-120. </a:t>
            </a:r>
            <a:r>
              <a:rPr lang="en-US" sz="1400" dirty="0" err="1">
                <a:solidFill>
                  <a:schemeClr val="bg1"/>
                </a:solidFill>
              </a:rPr>
              <a:t>Omnipress</a:t>
            </a:r>
            <a:r>
              <a:rPr lang="en-US" sz="1400" dirty="0">
                <a:solidFill>
                  <a:schemeClr val="bg1"/>
                </a:solidFill>
              </a:rPr>
              <a:t> ISBN:0-9647743-7-2</a:t>
            </a:r>
          </a:p>
        </p:txBody>
      </p:sp>
    </p:spTree>
    <p:extLst>
      <p:ext uri="{BB962C8B-B14F-4D97-AF65-F5344CB8AC3E}">
        <p14:creationId xmlns:p14="http://schemas.microsoft.com/office/powerpoint/2010/main" val="193515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/>
                <a:gridCol w="6400800"/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PATHOLOGICAL </a:t>
                      </a:r>
                      <a:r>
                        <a:rPr lang="en-US" sz="1800" dirty="0" err="1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PROCESS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conclusion of an interpretive PROCESS that has as input a CLINICAL PICTURE of a given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patient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and as output an assertion (diagnostic statement) to the effect that the patient has a DISEASE of such and such a type.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1219200" y="5943600"/>
            <a:ext cx="5791200" cy="533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781.2 Abnormality of gait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What</a:t>
            </a:r>
            <a:r>
              <a:rPr lang="en-US" sz="3200" dirty="0" smtClean="0"/>
              <a:t> are diagnoses in EHRs </a:t>
            </a:r>
            <a:r>
              <a:rPr lang="en-US" sz="3200" dirty="0" smtClean="0">
                <a:solidFill>
                  <a:srgbClr val="FFFF00"/>
                </a:solidFill>
              </a:rPr>
              <a:t>about</a:t>
            </a:r>
            <a:r>
              <a:rPr lang="en-US" sz="3200" dirty="0" smtClean="0"/>
              <a:t>?</a:t>
            </a:r>
            <a:br>
              <a:rPr lang="en-US" sz="3200" dirty="0" smtClean="0"/>
            </a:br>
            <a:r>
              <a:rPr lang="en-US" sz="1600" dirty="0" smtClean="0"/>
              <a:t>(What are the options?)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2759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Outcomes from the diagnostic process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447800"/>
            <a:ext cx="8077200" cy="4953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85788" y="6474023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http://nap.edu/21794</a:t>
            </a:r>
          </a:p>
        </p:txBody>
      </p:sp>
    </p:spTree>
    <p:extLst>
      <p:ext uri="{BB962C8B-B14F-4D97-AF65-F5344CB8AC3E}">
        <p14:creationId xmlns:p14="http://schemas.microsoft.com/office/powerpoint/2010/main" val="129446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/>
                <a:gridCol w="6400800"/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PATHOLOGICAL </a:t>
                      </a:r>
                      <a:r>
                        <a:rPr lang="en-US" sz="1800" dirty="0" err="1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PROCESS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conclusion of an interpretive PROCESS that has as input a CLINICAL PICTURE of a given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patient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and as output an assertion (diagnostic statement) to the effect that the patient has a DISEASE of such and such a type.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5334000" y="2590800"/>
            <a:ext cx="2514600" cy="381000"/>
          </a:xfrm>
          <a:prstGeom prst="rect">
            <a:avLst/>
          </a:prstGeom>
          <a:solidFill>
            <a:srgbClr val="FF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219200" y="5943600"/>
            <a:ext cx="5791200" cy="533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781.2 Abnormality of gait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What</a:t>
            </a:r>
            <a:r>
              <a:rPr lang="en-US" sz="3200" dirty="0" smtClean="0"/>
              <a:t> are diagnoses in EHRs </a:t>
            </a:r>
            <a:r>
              <a:rPr lang="en-US" sz="3200" dirty="0" smtClean="0">
                <a:solidFill>
                  <a:srgbClr val="FFFF00"/>
                </a:solidFill>
              </a:rPr>
              <a:t>about</a:t>
            </a:r>
            <a:r>
              <a:rPr lang="en-US" sz="3200" dirty="0" smtClean="0"/>
              <a:t>?</a:t>
            </a:r>
            <a:br>
              <a:rPr lang="en-US" sz="3200" dirty="0" smtClean="0"/>
            </a:br>
            <a:r>
              <a:rPr lang="en-US" sz="1600" dirty="0" smtClean="0"/>
              <a:t>(What are the options?)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4993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/>
                <a:gridCol w="6400800"/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PATHOLOGICAL </a:t>
                      </a:r>
                      <a:r>
                        <a:rPr lang="en-US" sz="1800" dirty="0" err="1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PROCESS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conclusion of an interpretive PROCESS that has as input a CLINICAL PICTURE of a given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patient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and as output an assertion (diagnostic statement) to the effect that the patient has a DISEASE of such and such a type.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1219200" y="5943600"/>
            <a:ext cx="5791200" cy="533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256.0 </a:t>
            </a:r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dirty="0" err="1" smtClean="0">
                <a:solidFill>
                  <a:schemeClr val="bg1"/>
                </a:solidFill>
              </a:rPr>
              <a:t>Hyperestrogenism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What</a:t>
            </a:r>
            <a:r>
              <a:rPr lang="en-US" sz="3200" dirty="0" smtClean="0"/>
              <a:t> are diagnoses in EHRs </a:t>
            </a:r>
            <a:r>
              <a:rPr lang="en-US" sz="3200" dirty="0" smtClean="0">
                <a:solidFill>
                  <a:srgbClr val="FFFF00"/>
                </a:solidFill>
              </a:rPr>
              <a:t>about</a:t>
            </a:r>
            <a:r>
              <a:rPr lang="en-US" sz="3200" dirty="0" smtClean="0"/>
              <a:t>?</a:t>
            </a:r>
            <a:br>
              <a:rPr lang="en-US" sz="3200" dirty="0" smtClean="0"/>
            </a:br>
            <a:r>
              <a:rPr lang="en-US" sz="1600" dirty="0" smtClean="0"/>
              <a:t>(What are the options?)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4835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457200" y="2590800"/>
            <a:ext cx="1828800" cy="914400"/>
          </a:xfrm>
          <a:prstGeom prst="rect">
            <a:avLst/>
          </a:prstGeom>
          <a:solidFill>
            <a:srgbClr val="FF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/>
                <a:gridCol w="6400800"/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PATHOLOGICAL </a:t>
                      </a:r>
                      <a:r>
                        <a:rPr lang="en-US" sz="1800" dirty="0" err="1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PROCESS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conclusion of an interpretive PROCESS that has as input a CLINICAL PICTURE of a given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patient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and as output an assertion (diagnostic statement) to the effect that the patient has a DISEASE of such and such a type.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1219200" y="5943600"/>
            <a:ext cx="5791200" cy="533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256.0 </a:t>
            </a:r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dirty="0" err="1" smtClean="0">
                <a:solidFill>
                  <a:schemeClr val="bg1"/>
                </a:solidFill>
              </a:rPr>
              <a:t>Hyperestrogenism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What</a:t>
            </a:r>
            <a:r>
              <a:rPr lang="en-US" sz="3200" dirty="0" smtClean="0"/>
              <a:t> are diagnoses in EHRs </a:t>
            </a:r>
            <a:r>
              <a:rPr lang="en-US" sz="3200" dirty="0" smtClean="0">
                <a:solidFill>
                  <a:srgbClr val="FFFF00"/>
                </a:solidFill>
              </a:rPr>
              <a:t>about</a:t>
            </a:r>
            <a:r>
              <a:rPr lang="en-US" sz="3200" dirty="0" smtClean="0"/>
              <a:t>?</a:t>
            </a:r>
            <a:br>
              <a:rPr lang="en-US" sz="3200" dirty="0" smtClean="0"/>
            </a:br>
            <a:r>
              <a:rPr lang="en-US" sz="1600" dirty="0" smtClean="0"/>
              <a:t>(What are the options?)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2896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/>
                <a:gridCol w="6400800"/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PATHOLOGICAL </a:t>
                      </a:r>
                      <a:r>
                        <a:rPr lang="en-US" sz="1800" dirty="0" err="1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PROCESS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conclusion of an interpretive PROCESS that has as input a CLINICAL PICTURE of a given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patient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and as output an assertion (diagnostic statement) to the effect that the patient has a DISEASE of such and such a type.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0" y="5943600"/>
            <a:ext cx="9144000" cy="533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250.23 Diabetes with </a:t>
            </a:r>
            <a:r>
              <a:rPr lang="en-US" sz="2800" dirty="0" err="1">
                <a:solidFill>
                  <a:schemeClr val="bg1"/>
                </a:solidFill>
              </a:rPr>
              <a:t>hyperosmolarity</a:t>
            </a:r>
            <a:r>
              <a:rPr lang="en-US" sz="2800" dirty="0">
                <a:solidFill>
                  <a:schemeClr val="bg1"/>
                </a:solidFill>
              </a:rPr>
              <a:t>, type </a:t>
            </a:r>
            <a:r>
              <a:rPr lang="en-US" sz="2800" dirty="0" smtClean="0">
                <a:solidFill>
                  <a:schemeClr val="bg1"/>
                </a:solidFill>
              </a:rPr>
              <a:t>I, uncontrolled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What</a:t>
            </a:r>
            <a:r>
              <a:rPr lang="en-US" sz="3200" dirty="0" smtClean="0"/>
              <a:t> are diagnoses in EHRs </a:t>
            </a:r>
            <a:r>
              <a:rPr lang="en-US" sz="3200" dirty="0" smtClean="0">
                <a:solidFill>
                  <a:srgbClr val="FFFF00"/>
                </a:solidFill>
              </a:rPr>
              <a:t>about</a:t>
            </a:r>
            <a:r>
              <a:rPr lang="en-US" sz="3200" dirty="0" smtClean="0"/>
              <a:t>?</a:t>
            </a:r>
            <a:br>
              <a:rPr lang="en-US" sz="3200" dirty="0" smtClean="0"/>
            </a:br>
            <a:r>
              <a:rPr lang="en-US" sz="1600" dirty="0" smtClean="0"/>
              <a:t>(What are the options?)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9175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457200" y="3505200"/>
            <a:ext cx="1828800" cy="609600"/>
          </a:xfrm>
          <a:prstGeom prst="rect">
            <a:avLst/>
          </a:prstGeom>
          <a:solidFill>
            <a:srgbClr val="FF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/>
                <a:gridCol w="6400800"/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PATHOLOGICAL </a:t>
                      </a:r>
                      <a:r>
                        <a:rPr lang="en-US" sz="1800" dirty="0" err="1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PROCESS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conclusion of an interpretive PROCESS that has as input a CLINICAL PICTURE of a given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patient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and as output an assertion (diagnostic statement) to the effect that the patient has a DISEASE of such and such a type.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0" y="5943600"/>
            <a:ext cx="9144000" cy="533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250.23 Diabetes with </a:t>
            </a:r>
            <a:r>
              <a:rPr lang="en-US" sz="2800" dirty="0" err="1">
                <a:solidFill>
                  <a:schemeClr val="bg1"/>
                </a:solidFill>
              </a:rPr>
              <a:t>hyperosmolarity</a:t>
            </a:r>
            <a:r>
              <a:rPr lang="en-US" sz="2800" dirty="0">
                <a:solidFill>
                  <a:schemeClr val="bg1"/>
                </a:solidFill>
              </a:rPr>
              <a:t>, type </a:t>
            </a:r>
            <a:r>
              <a:rPr lang="en-US" sz="2800" dirty="0" smtClean="0">
                <a:solidFill>
                  <a:schemeClr val="bg1"/>
                </a:solidFill>
              </a:rPr>
              <a:t>I, uncontrolled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What</a:t>
            </a:r>
            <a:r>
              <a:rPr lang="en-US" sz="3200" dirty="0" smtClean="0"/>
              <a:t> are diagnoses in EHRs </a:t>
            </a:r>
            <a:r>
              <a:rPr lang="en-US" sz="3200" dirty="0" smtClean="0">
                <a:solidFill>
                  <a:srgbClr val="FFFF00"/>
                </a:solidFill>
              </a:rPr>
              <a:t>about</a:t>
            </a:r>
            <a:r>
              <a:rPr lang="en-US" sz="3200" dirty="0" smtClean="0"/>
              <a:t>?</a:t>
            </a:r>
            <a:br>
              <a:rPr lang="en-US" sz="3200" dirty="0" smtClean="0"/>
            </a:br>
            <a:r>
              <a:rPr lang="en-US" sz="1600" dirty="0" smtClean="0"/>
              <a:t>(What are the options?)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6723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/>
                <a:gridCol w="6400800"/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PATHOLOGICAL </a:t>
                      </a:r>
                      <a:r>
                        <a:rPr lang="en-US" sz="1800" dirty="0" err="1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PROCESS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conclusion of an interpretive PROCESS that has as input a CLINICAL PICTURE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of a given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patient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and as output an assertion (diagnostic statement) to the effect that the patient has a DISEASE of such and such a type.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457200" y="5943600"/>
            <a:ext cx="8229600" cy="533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749.01 </a:t>
            </a:r>
            <a:r>
              <a:rPr lang="en-US" dirty="0" smtClean="0">
                <a:solidFill>
                  <a:schemeClr val="bg1"/>
                </a:solidFill>
              </a:rPr>
              <a:t>- Cleft </a:t>
            </a:r>
            <a:r>
              <a:rPr lang="en-US" dirty="0">
                <a:solidFill>
                  <a:schemeClr val="bg1"/>
                </a:solidFill>
              </a:rPr>
              <a:t>palate, unilateral, complete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What</a:t>
            </a:r>
            <a:r>
              <a:rPr lang="en-US" sz="3200" dirty="0" smtClean="0"/>
              <a:t> are diagnoses in EHRs </a:t>
            </a:r>
            <a:r>
              <a:rPr lang="en-US" sz="3200" dirty="0" smtClean="0">
                <a:solidFill>
                  <a:srgbClr val="FFFF00"/>
                </a:solidFill>
              </a:rPr>
              <a:t>about</a:t>
            </a:r>
            <a:r>
              <a:rPr lang="en-US" sz="3200" dirty="0" smtClean="0"/>
              <a:t>?</a:t>
            </a:r>
            <a:br>
              <a:rPr lang="en-US" sz="3200" dirty="0" smtClean="0"/>
            </a:br>
            <a:r>
              <a:rPr lang="en-US" sz="1600" dirty="0" smtClean="0"/>
              <a:t>(What are the options?)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8677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457200" y="1676400"/>
            <a:ext cx="1828800" cy="914400"/>
          </a:xfrm>
          <a:prstGeom prst="rect">
            <a:avLst/>
          </a:prstGeom>
          <a:solidFill>
            <a:srgbClr val="FF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/>
                <a:gridCol w="6400800"/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PATHOLOGICAL </a:t>
                      </a:r>
                      <a:r>
                        <a:rPr lang="en-US" sz="1800" dirty="0" err="1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PROCESS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conclusion of an interpretive PROCESS that has as input a CLINICAL PICTURE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of a given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patient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and as output an assertion (diagnostic statement) to the effect that the patient has a DISEASE of such and such a type.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457200" y="5943600"/>
            <a:ext cx="8229600" cy="533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749.01 </a:t>
            </a:r>
            <a:r>
              <a:rPr lang="en-US" dirty="0" smtClean="0">
                <a:solidFill>
                  <a:schemeClr val="bg1"/>
                </a:solidFill>
              </a:rPr>
              <a:t>- Cleft </a:t>
            </a:r>
            <a:r>
              <a:rPr lang="en-US" dirty="0">
                <a:solidFill>
                  <a:schemeClr val="bg1"/>
                </a:solidFill>
              </a:rPr>
              <a:t>palate, unilateral, complete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What</a:t>
            </a:r>
            <a:r>
              <a:rPr lang="en-US" sz="3200" dirty="0" smtClean="0"/>
              <a:t> are diagnoses in EHRs </a:t>
            </a:r>
            <a:r>
              <a:rPr lang="en-US" sz="3200" dirty="0" smtClean="0">
                <a:solidFill>
                  <a:srgbClr val="FFFF00"/>
                </a:solidFill>
              </a:rPr>
              <a:t>about</a:t>
            </a:r>
            <a:r>
              <a:rPr lang="en-US" sz="3200" dirty="0" smtClean="0"/>
              <a:t>?</a:t>
            </a:r>
            <a:br>
              <a:rPr lang="en-US" sz="3200" dirty="0" smtClean="0"/>
            </a:br>
            <a:r>
              <a:rPr lang="en-US" sz="1600" dirty="0" smtClean="0"/>
              <a:t>(What are the options?)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8998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/>
                <a:gridCol w="6400800"/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PATHOLOGICAL </a:t>
                      </a:r>
                      <a:r>
                        <a:rPr lang="en-US" sz="1800" dirty="0" err="1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PROCESS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conclusion of an interpretive PROCESS that has as input a CLINICAL PICTURE of a given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patient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and as output an assertion (diagnostic statement) to the effect that the patient has a DISEASE of such and such a type.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0" y="5943600"/>
            <a:ext cx="9144000" cy="533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300" dirty="0" smtClean="0">
                <a:solidFill>
                  <a:schemeClr val="bg1"/>
                </a:solidFill>
              </a:rPr>
              <a:t>V65.5 - Person with feared complaint in whom no diagnosis was made</a:t>
            </a:r>
            <a:endParaRPr lang="en-US" sz="23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What</a:t>
            </a:r>
            <a:r>
              <a:rPr lang="en-US" sz="3200" dirty="0" smtClean="0"/>
              <a:t> are diagnoses in EHRs </a:t>
            </a:r>
            <a:r>
              <a:rPr lang="en-US" sz="3200" dirty="0" smtClean="0">
                <a:solidFill>
                  <a:srgbClr val="FFFF00"/>
                </a:solidFill>
              </a:rPr>
              <a:t>about</a:t>
            </a:r>
            <a:r>
              <a:rPr lang="en-US" sz="3200" dirty="0" smtClean="0"/>
              <a:t>?</a:t>
            </a:r>
            <a:br>
              <a:rPr lang="en-US" sz="3200" dirty="0" smtClean="0"/>
            </a:br>
            <a:r>
              <a:rPr lang="en-US" sz="1600" dirty="0" smtClean="0"/>
              <a:t>(What are the options?)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478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/>
                <a:gridCol w="6400800"/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PATHOLOGICAL </a:t>
                      </a:r>
                      <a:r>
                        <a:rPr lang="en-US" sz="1800" dirty="0" err="1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PROCESS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conclusion of an interpretive PROCESS that has as input a CLINICAL PICTURE of a given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patient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and as output an assertion (diagnostic statement) to the effect that the patient has a DISEASE of such and such a type.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5257800" y="4495800"/>
            <a:ext cx="762000" cy="304800"/>
          </a:xfrm>
          <a:prstGeom prst="rect">
            <a:avLst/>
          </a:prstGeom>
          <a:solidFill>
            <a:srgbClr val="FF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5943600"/>
            <a:ext cx="9144000" cy="533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300" dirty="0" smtClean="0">
                <a:solidFill>
                  <a:schemeClr val="bg1"/>
                </a:solidFill>
              </a:rPr>
              <a:t>V65.5 - Person with feared complaint in whom no diagnosis was made</a:t>
            </a:r>
            <a:endParaRPr lang="en-US" sz="23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What</a:t>
            </a:r>
            <a:r>
              <a:rPr lang="en-US" sz="3200" dirty="0" smtClean="0"/>
              <a:t> are diagnoses in EHRs </a:t>
            </a:r>
            <a:r>
              <a:rPr lang="en-US" sz="3200" dirty="0" smtClean="0">
                <a:solidFill>
                  <a:srgbClr val="FFFF00"/>
                </a:solidFill>
              </a:rPr>
              <a:t>about</a:t>
            </a:r>
            <a:r>
              <a:rPr lang="en-US" sz="3200" dirty="0" smtClean="0"/>
              <a:t>?</a:t>
            </a:r>
            <a:br>
              <a:rPr lang="en-US" sz="3200" dirty="0" smtClean="0"/>
            </a:br>
            <a:r>
              <a:rPr lang="en-US" sz="1600" dirty="0" smtClean="0"/>
              <a:t>(What are the options?)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7167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6. Diagnostic coding versus disorder coding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2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4-Indianapoli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22130</TotalTime>
  <Words>5541</Words>
  <Application>Microsoft Office PowerPoint</Application>
  <PresentationFormat>On-screen Show (4:3)</PresentationFormat>
  <Paragraphs>1245</Paragraphs>
  <Slides>106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26" baseType="lpstr">
      <vt:lpstr>Arial Unicode MS</vt:lpstr>
      <vt:lpstr>Batang</vt:lpstr>
      <vt:lpstr>MS Mincho</vt:lpstr>
      <vt:lpstr>MS Mincho</vt:lpstr>
      <vt:lpstr>ＭＳ Ｐゴシック</vt:lpstr>
      <vt:lpstr>ＭＳ Ｐゴシック</vt:lpstr>
      <vt:lpstr>Arial</vt:lpstr>
      <vt:lpstr>Arial Narrow</vt:lpstr>
      <vt:lpstr>Calibri</vt:lpstr>
      <vt:lpstr>Cambria</vt:lpstr>
      <vt:lpstr>Georgia</vt:lpstr>
      <vt:lpstr>Lucida Sans Unicode</vt:lpstr>
      <vt:lpstr>Tahoma</vt:lpstr>
      <vt:lpstr>Times</vt:lpstr>
      <vt:lpstr>Times New Roman</vt:lpstr>
      <vt:lpstr>Trebuchet MS</vt:lpstr>
      <vt:lpstr>Verdana</vt:lpstr>
      <vt:lpstr>Wingdings</vt:lpstr>
      <vt:lpstr>2014-Indianapolis</vt:lpstr>
      <vt:lpstr>Photo Editor-foto</vt:lpstr>
      <vt:lpstr> Patient data analysis and ontologies.    December  19/22, 2016 University at Buffalo, South Campus</vt:lpstr>
      <vt:lpstr>Students’ need addressed</vt:lpstr>
      <vt:lpstr>Aim of this session</vt:lpstr>
      <vt:lpstr>What you MUST know at the end</vt:lpstr>
      <vt:lpstr>What you SHOULD know at the end</vt:lpstr>
      <vt:lpstr>What would be fantastic to know</vt:lpstr>
      <vt:lpstr>1. Primary and secondary use of health records </vt:lpstr>
      <vt:lpstr>Primary use of health records</vt:lpstr>
      <vt:lpstr>Outcomes from the diagnostic process</vt:lpstr>
      <vt:lpstr>PowerPoint Presentation</vt:lpstr>
      <vt:lpstr>Electronic health records</vt:lpstr>
      <vt:lpstr>Can you spot the many problematic issues?</vt:lpstr>
      <vt:lpstr>Clinical data registration and primary use</vt:lpstr>
      <vt:lpstr>Developers’ view on the EHR</vt:lpstr>
      <vt:lpstr>PowerPoint Presentation</vt:lpstr>
      <vt:lpstr>Outcomes from the diagnostic process</vt:lpstr>
      <vt:lpstr>Can EHR data be used for such research? = secondary use of EHR data</vt:lpstr>
      <vt:lpstr>Can EHR data be used for such research? = secondary use of EHR data</vt:lpstr>
      <vt:lpstr>Caveats for secondary use of EHR data</vt:lpstr>
      <vt:lpstr>Caveats for secondary use of EHR data</vt:lpstr>
      <vt:lpstr>Idiosyncrasies of …</vt:lpstr>
      <vt:lpstr>Idiosyncrasies in problem entry updates</vt:lpstr>
      <vt:lpstr>Major problem for secondary use </vt:lpstr>
      <vt:lpstr>EHR Information Models (simplified)</vt:lpstr>
      <vt:lpstr>Observation / Claim</vt:lpstr>
      <vt:lpstr>Current approaches to data management and analysis ignore too much where data come from</vt:lpstr>
      <vt:lpstr>Standard approach in data analysis</vt:lpstr>
      <vt:lpstr>Standard approach in data analysis (1)</vt:lpstr>
      <vt:lpstr>Standard approach in data analysis (2)</vt:lpstr>
      <vt:lpstr>Standard approach in data analysis (3)</vt:lpstr>
      <vt:lpstr>Correlation with reality</vt:lpstr>
      <vt:lpstr>Developers’ view on the EHR</vt:lpstr>
      <vt:lpstr>A non-trivial relation</vt:lpstr>
      <vt:lpstr>For instance: source and impact of changes</vt:lpstr>
      <vt:lpstr>For instance: source and impact of changes</vt:lpstr>
      <vt:lpstr>What makes it non-trivial?</vt:lpstr>
      <vt:lpstr>Satellite view</vt:lpstr>
      <vt:lpstr>Map</vt:lpstr>
      <vt:lpstr>Map overlay</vt:lpstr>
      <vt:lpstr>3. Different perspectives on the relation between data (language in general) and what is referred to.</vt:lpstr>
      <vt:lpstr>Developers’ view on the EHR</vt:lpstr>
      <vt:lpstr>Map  Reality </vt:lpstr>
      <vt:lpstr>Main data  reality views</vt:lpstr>
      <vt:lpstr>Generic entities</vt:lpstr>
      <vt:lpstr>Main data  reality views</vt:lpstr>
      <vt:lpstr>Main data  reality views</vt:lpstr>
      <vt:lpstr>The semantic/semiotic triangle</vt:lpstr>
      <vt:lpstr>The semantic triangle works sometimes fine</vt:lpstr>
      <vt:lpstr>Sometimes the semantic triangle fails</vt:lpstr>
      <vt:lpstr>Prehistoric ‘psychiatry’: drapetomania</vt:lpstr>
      <vt:lpstr>SNOMED about diseases and concepts (until 2010) </vt:lpstr>
      <vt:lpstr>4. Ontological Realism</vt:lpstr>
      <vt:lpstr>Developers’ view on the EHR</vt:lpstr>
      <vt:lpstr>An alternative: Ontological Realism</vt:lpstr>
      <vt:lpstr>A useful parallel: Alberti’s grid</vt:lpstr>
      <vt:lpstr>Conceptualism versus Ontological Realism</vt:lpstr>
      <vt:lpstr>‘Ontology’</vt:lpstr>
      <vt:lpstr>‘Ontology’</vt:lpstr>
      <vt:lpstr>Distinct questions. What type are they of?</vt:lpstr>
      <vt:lpstr>The basis of Ontological Realism (O.R.)</vt:lpstr>
      <vt:lpstr>PowerPoint Presentation</vt:lpstr>
      <vt:lpstr>What is out there … (… we want/need to deal with)?</vt:lpstr>
      <vt:lpstr>Universal versus particular</vt:lpstr>
      <vt:lpstr>Ontological Realism in OBO Foundry ontologies</vt:lpstr>
      <vt:lpstr>Continuants preserve identity while changing</vt:lpstr>
      <vt:lpstr>5. Ontology of General Medical Science (OGMS)</vt:lpstr>
      <vt:lpstr>Example: The dimensions/axes of the  Ontology of General Medical Science (OGMS)</vt:lpstr>
      <vt:lpstr>Key OGMS definitions</vt:lpstr>
      <vt:lpstr>Basic Formal Ontology</vt:lpstr>
      <vt:lpstr>Physical Disorder</vt:lpstr>
      <vt:lpstr>Extended organism</vt:lpstr>
      <vt:lpstr>Clinically abnormal </vt:lpstr>
      <vt:lpstr>Key OGMS definitions</vt:lpstr>
      <vt:lpstr>PowerPoint Presentation</vt:lpstr>
      <vt:lpstr>Realizable dependent continuants</vt:lpstr>
      <vt:lpstr>Their realizations </vt:lpstr>
      <vt:lpstr>Disposition</vt:lpstr>
      <vt:lpstr>Disposition</vt:lpstr>
      <vt:lpstr>Dispositions are realized in processes</vt:lpstr>
      <vt:lpstr>PowerPoint Presentation</vt:lpstr>
      <vt:lpstr>Arterial aneurysm</vt:lpstr>
      <vt:lpstr>Arterial aneurysm</vt:lpstr>
      <vt:lpstr>Key OGMS definitions</vt:lpstr>
      <vt:lpstr>PowerPoint Presentation</vt:lpstr>
      <vt:lpstr>PowerPoint Presentation</vt:lpstr>
      <vt:lpstr>Key OGMS definitions</vt:lpstr>
      <vt:lpstr>Disorder related configurations</vt:lpstr>
      <vt:lpstr>What are diagnoses in EHRs about? (What are the options?)</vt:lpstr>
      <vt:lpstr>What are diagnoses in EHRs about? (What are the options?)</vt:lpstr>
      <vt:lpstr>What are diagnoses in EHRs about? (What are the options?)</vt:lpstr>
      <vt:lpstr>What are diagnoses in EHRs about? (What are the options?)</vt:lpstr>
      <vt:lpstr>What are diagnoses in EHRs about? (What are the options?)</vt:lpstr>
      <vt:lpstr>What are diagnoses in EHRs about? (What are the options?)</vt:lpstr>
      <vt:lpstr>What are diagnoses in EHRs about? (What are the options?)</vt:lpstr>
      <vt:lpstr>What are diagnoses in EHRs about? (What are the options?)</vt:lpstr>
      <vt:lpstr>What are diagnoses in EHRs about? (What are the options?)</vt:lpstr>
      <vt:lpstr>What are diagnoses in EHRs about? (What are the options?)</vt:lpstr>
      <vt:lpstr>What are diagnoses in EHRs about? (What are the options?)</vt:lpstr>
      <vt:lpstr>6. Diagnostic coding versus disorder coding</vt:lpstr>
      <vt:lpstr>Data must be unambiguous and faithful to reality …</vt:lpstr>
      <vt:lpstr>Example: Conflation of diagnosis and disease/disorder</vt:lpstr>
      <vt:lpstr>Can you spot the many problematic issues?</vt:lpstr>
      <vt:lpstr>The distinctions applied to diabetes management</vt:lpstr>
      <vt:lpstr>Coding systems used naively preserve certain ambiguities</vt:lpstr>
      <vt:lpstr>Codes for ‘types’ AND identifiers for instances</vt:lpstr>
      <vt:lpstr>Take home messages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seannos</dc:creator>
  <cp:lastModifiedBy>Werner Ceusters</cp:lastModifiedBy>
  <cp:revision>973</cp:revision>
  <dcterms:created xsi:type="dcterms:W3CDTF">1601-01-01T00:00:00Z</dcterms:created>
  <dcterms:modified xsi:type="dcterms:W3CDTF">2016-12-15T21:47:56Z</dcterms:modified>
</cp:coreProperties>
</file>