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73"/>
  </p:notesMasterIdLst>
  <p:sldIdLst>
    <p:sldId id="258" r:id="rId2"/>
    <p:sldId id="309" r:id="rId3"/>
    <p:sldId id="310" r:id="rId4"/>
    <p:sldId id="311" r:id="rId5"/>
    <p:sldId id="264" r:id="rId6"/>
    <p:sldId id="314" r:id="rId7"/>
    <p:sldId id="315" r:id="rId8"/>
    <p:sldId id="313" r:id="rId9"/>
    <p:sldId id="316" r:id="rId10"/>
    <p:sldId id="317" r:id="rId11"/>
    <p:sldId id="318" r:id="rId12"/>
    <p:sldId id="329" r:id="rId13"/>
    <p:sldId id="260" r:id="rId14"/>
    <p:sldId id="261" r:id="rId15"/>
    <p:sldId id="262" r:id="rId16"/>
    <p:sldId id="330" r:id="rId17"/>
    <p:sldId id="331" r:id="rId18"/>
    <p:sldId id="319" r:id="rId19"/>
    <p:sldId id="321" r:id="rId20"/>
    <p:sldId id="320" r:id="rId21"/>
    <p:sldId id="322" r:id="rId22"/>
    <p:sldId id="300" r:id="rId23"/>
    <p:sldId id="307" r:id="rId24"/>
    <p:sldId id="303" r:id="rId25"/>
    <p:sldId id="304" r:id="rId26"/>
    <p:sldId id="305" r:id="rId27"/>
    <p:sldId id="302" r:id="rId28"/>
    <p:sldId id="299" r:id="rId29"/>
    <p:sldId id="298" r:id="rId30"/>
    <p:sldId id="296" r:id="rId31"/>
    <p:sldId id="297" r:id="rId32"/>
    <p:sldId id="306" r:id="rId33"/>
    <p:sldId id="295" r:id="rId34"/>
    <p:sldId id="308" r:id="rId35"/>
    <p:sldId id="292" r:id="rId36"/>
    <p:sldId id="323" r:id="rId37"/>
    <p:sldId id="301" r:id="rId38"/>
    <p:sldId id="328" r:id="rId39"/>
    <p:sldId id="324" r:id="rId40"/>
    <p:sldId id="325" r:id="rId41"/>
    <p:sldId id="326" r:id="rId42"/>
    <p:sldId id="327" r:id="rId43"/>
    <p:sldId id="268" r:id="rId44"/>
    <p:sldId id="269" r:id="rId45"/>
    <p:sldId id="271" r:id="rId46"/>
    <p:sldId id="293" r:id="rId47"/>
    <p:sldId id="270" r:id="rId48"/>
    <p:sldId id="272" r:id="rId49"/>
    <p:sldId id="274" r:id="rId50"/>
    <p:sldId id="275" r:id="rId51"/>
    <p:sldId id="276" r:id="rId52"/>
    <p:sldId id="277" r:id="rId53"/>
    <p:sldId id="278" r:id="rId54"/>
    <p:sldId id="279" r:id="rId55"/>
    <p:sldId id="273" r:id="rId56"/>
    <p:sldId id="281" r:id="rId57"/>
    <p:sldId id="280" r:id="rId58"/>
    <p:sldId id="282" r:id="rId59"/>
    <p:sldId id="284" r:id="rId60"/>
    <p:sldId id="283" r:id="rId61"/>
    <p:sldId id="285" r:id="rId62"/>
    <p:sldId id="288" r:id="rId63"/>
    <p:sldId id="290" r:id="rId64"/>
    <p:sldId id="289" r:id="rId65"/>
    <p:sldId id="332" r:id="rId66"/>
    <p:sldId id="286" r:id="rId67"/>
    <p:sldId id="291" r:id="rId68"/>
    <p:sldId id="287" r:id="rId69"/>
    <p:sldId id="294" r:id="rId70"/>
    <p:sldId id="256" r:id="rId71"/>
    <p:sldId id="257" r:id="rId7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hismith" initials="p"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FF81"/>
    <a:srgbClr val="FF0000"/>
    <a:srgbClr val="ECD63F"/>
    <a:srgbClr val="FF7C80"/>
    <a:srgbClr val="FF99CC"/>
    <a:srgbClr val="00B050"/>
    <a:srgbClr val="C30D8F"/>
    <a:srgbClr val="FFFFFF"/>
    <a:srgbClr val="002060"/>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4" autoAdjust="0"/>
    <p:restoredTop sz="79385" autoAdjust="0"/>
  </p:normalViewPr>
  <p:slideViewPr>
    <p:cSldViewPr>
      <p:cViewPr varScale="1">
        <p:scale>
          <a:sx n="70" d="100"/>
          <a:sy n="70" d="100"/>
        </p:scale>
        <p:origin x="1920" y="78"/>
      </p:cViewPr>
      <p:guideLst>
        <p:guide orient="horz" pos="2160"/>
        <p:guide pos="2880"/>
      </p:guideLst>
    </p:cSldViewPr>
  </p:slideViewPr>
  <p:notesTextViewPr>
    <p:cViewPr>
      <p:scale>
        <a:sx n="100" d="100"/>
        <a:sy n="100" d="100"/>
      </p:scale>
      <p:origin x="0" y="0"/>
    </p:cViewPr>
  </p:notesTextViewPr>
  <p:sorterViewPr>
    <p:cViewPr>
      <p:scale>
        <a:sx n="142" d="100"/>
        <a:sy n="142" d="100"/>
      </p:scale>
      <p:origin x="0" y="-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AAD61-6DAD-4AB3-A7DC-855B509D5D40}" type="datetimeFigureOut">
              <a:rPr lang="en-US" smtClean="0"/>
              <a:t>07/09/2016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3E3DF-FB59-4075-B972-C0DFEE45DED1}" type="slidenum">
              <a:rPr lang="en-US" smtClean="0"/>
              <a:t>‹#›</a:t>
            </a:fld>
            <a:endParaRPr lang="en-US"/>
          </a:p>
        </p:txBody>
      </p:sp>
    </p:spTree>
    <p:extLst>
      <p:ext uri="{BB962C8B-B14F-4D97-AF65-F5344CB8AC3E}">
        <p14:creationId xmlns:p14="http://schemas.microsoft.com/office/powerpoint/2010/main" val="240684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D3674D-E59F-4C2D-95C3-E10A23210743}" type="slidenum">
              <a:rPr lang="en-US"/>
              <a:pPr/>
              <a:t>1</a:t>
            </a:fld>
            <a:endParaRPr lang="en-US" dirty="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3307446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https://uts.nlm.nih.gov/metathesaurus.html#C1704440;0;1;CUI;2016AA;EXACT_MATCH;CUI;*;</a:t>
            </a:r>
            <a:endParaRPr lang="en-US" dirty="0"/>
          </a:p>
        </p:txBody>
      </p:sp>
      <p:sp>
        <p:nvSpPr>
          <p:cNvPr id="4" name="Slide Number Placeholder 3"/>
          <p:cNvSpPr>
            <a:spLocks noGrp="1"/>
          </p:cNvSpPr>
          <p:nvPr>
            <p:ph type="sldNum" sz="quarter" idx="10"/>
          </p:nvPr>
        </p:nvSpPr>
        <p:spPr/>
        <p:txBody>
          <a:bodyPr/>
          <a:lstStyle/>
          <a:p>
            <a:fld id="{F523E3DF-FB59-4075-B972-C0DFEE45DED1}" type="slidenum">
              <a:rPr lang="en-US" smtClean="0"/>
              <a:t>71</a:t>
            </a:fld>
            <a:endParaRPr lang="en-US"/>
          </a:p>
        </p:txBody>
      </p:sp>
    </p:spTree>
    <p:extLst>
      <p:ext uri="{BB962C8B-B14F-4D97-AF65-F5344CB8AC3E}">
        <p14:creationId xmlns:p14="http://schemas.microsoft.com/office/powerpoint/2010/main" val="220646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What is needed in addition are mechanisms to determine and represent not only (1)</a:t>
            </a:r>
          </a:p>
          <a:p>
            <a:r>
              <a:rPr lang="en-US" sz="1200" b="0" i="0" u="none" strike="noStrike" kern="1200" baseline="0" dirty="0" smtClean="0">
                <a:solidFill>
                  <a:schemeClr val="tx1"/>
                </a:solidFill>
                <a:latin typeface="+mn-lt"/>
                <a:ea typeface="+mn-ea"/>
                <a:cs typeface="+mn-cs"/>
              </a:rPr>
              <a:t>how assertions (for instance diagnoses) relate to reality (diseases in patients) and how</a:t>
            </a:r>
          </a:p>
          <a:p>
            <a:r>
              <a:rPr lang="en-US" sz="1200" b="0" i="0" u="none" strike="noStrike" kern="1200" baseline="0" dirty="0" smtClean="0">
                <a:solidFill>
                  <a:schemeClr val="tx1"/>
                </a:solidFill>
                <a:latin typeface="+mn-lt"/>
                <a:ea typeface="+mn-ea"/>
                <a:cs typeface="+mn-cs"/>
              </a:rPr>
              <a:t>changes in the pool of assertions relate to changes in reality and vice versa, but also (2)</a:t>
            </a:r>
          </a:p>
          <a:p>
            <a:r>
              <a:rPr lang="en-US" sz="1200" b="0" i="0" u="none" strike="noStrike" kern="1200" baseline="0" dirty="0" smtClean="0">
                <a:solidFill>
                  <a:schemeClr val="tx1"/>
                </a:solidFill>
                <a:latin typeface="+mn-lt"/>
                <a:ea typeface="+mn-ea"/>
                <a:cs typeface="+mn-cs"/>
              </a:rPr>
              <a:t>the extent to which data are incomplete and inconsistent. As an example, we examined</a:t>
            </a:r>
          </a:p>
          <a:p>
            <a:r>
              <a:rPr lang="en-US" sz="1200" b="0" i="0" u="none" strike="noStrike" kern="1200" baseline="0" dirty="0" smtClean="0">
                <a:solidFill>
                  <a:schemeClr val="tx1"/>
                </a:solidFill>
                <a:latin typeface="+mn-lt"/>
                <a:ea typeface="+mn-ea"/>
                <a:cs typeface="+mn-cs"/>
              </a:rPr>
              <a:t>Electronic Healthcare Records (EHR) of 570,000 patients from Western New York to</a:t>
            </a:r>
          </a:p>
          <a:p>
            <a:r>
              <a:rPr lang="en-US" sz="1200" b="0" i="0" u="none" strike="noStrike" kern="1200" baseline="0" dirty="0" smtClean="0">
                <a:solidFill>
                  <a:schemeClr val="tx1"/>
                </a:solidFill>
                <a:latin typeface="+mn-lt"/>
                <a:ea typeface="+mn-ea"/>
                <a:cs typeface="+mn-cs"/>
              </a:rPr>
              <a:t>assess the extent to which diagnostic assertions in these records correspond to disorders</a:t>
            </a:r>
          </a:p>
          <a:p>
            <a:r>
              <a:rPr lang="en-US" sz="1200" b="0" i="0" u="none" strike="noStrike" kern="1200" baseline="0" dirty="0" smtClean="0">
                <a:solidFill>
                  <a:schemeClr val="tx1"/>
                </a:solidFill>
                <a:latin typeface="+mn-lt"/>
                <a:ea typeface="+mn-ea"/>
                <a:cs typeface="+mn-cs"/>
              </a:rPr>
              <a:t>in the patients [3]. This analysis uncovered many ways in which the data fail to represent</a:t>
            </a:r>
          </a:p>
          <a:p>
            <a:r>
              <a:rPr lang="en-US" sz="1200" b="0" i="0" u="none" strike="noStrike" kern="1200" baseline="0" dirty="0" smtClean="0">
                <a:solidFill>
                  <a:schemeClr val="tx1"/>
                </a:solidFill>
                <a:latin typeface="+mn-lt"/>
                <a:ea typeface="+mn-ea"/>
                <a:cs typeface="+mn-cs"/>
              </a:rPr>
              <a:t>explicitly what they are supposed to represent.</a:t>
            </a:r>
            <a:endParaRPr lang="en-US" dirty="0"/>
          </a:p>
        </p:txBody>
      </p:sp>
      <p:sp>
        <p:nvSpPr>
          <p:cNvPr id="4" name="Slide Number Placeholder 3"/>
          <p:cNvSpPr>
            <a:spLocks noGrp="1"/>
          </p:cNvSpPr>
          <p:nvPr>
            <p:ph type="sldNum" sz="quarter" idx="10"/>
          </p:nvPr>
        </p:nvSpPr>
        <p:spPr/>
        <p:txBody>
          <a:bodyPr/>
          <a:lstStyle/>
          <a:p>
            <a:fld id="{F523E3DF-FB59-4075-B972-C0DFEE45DED1}" type="slidenum">
              <a:rPr lang="en-US" smtClean="0"/>
              <a:t>9</a:t>
            </a:fld>
            <a:endParaRPr lang="en-US"/>
          </a:p>
        </p:txBody>
      </p:sp>
    </p:spTree>
    <p:extLst>
      <p:ext uri="{BB962C8B-B14F-4D97-AF65-F5344CB8AC3E}">
        <p14:creationId xmlns:p14="http://schemas.microsoft.com/office/powerpoint/2010/main" val="1272471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DED896-BD46-4E1A-9B8E-FB1663D926CA}" type="slidenum">
              <a:rPr lang="en-US" altLang="en-US"/>
              <a:pPr/>
              <a:t>19</a:t>
            </a:fld>
            <a:endParaRPr lang="en-US" altLang="en-US"/>
          </a:p>
        </p:txBody>
      </p:sp>
      <p:sp>
        <p:nvSpPr>
          <p:cNvPr id="14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80781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3E3DF-FB59-4075-B972-C0DFEE45DED1}" type="slidenum">
              <a:rPr lang="en-US" smtClean="0"/>
              <a:t>48</a:t>
            </a:fld>
            <a:endParaRPr lang="en-US"/>
          </a:p>
        </p:txBody>
      </p:sp>
    </p:spTree>
    <p:extLst>
      <p:ext uri="{BB962C8B-B14F-4D97-AF65-F5344CB8AC3E}">
        <p14:creationId xmlns:p14="http://schemas.microsoft.com/office/powerpoint/2010/main" val="3596944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3E3DF-FB59-4075-B972-C0DFEE45DED1}" type="slidenum">
              <a:rPr lang="en-US" smtClean="0"/>
              <a:t>52</a:t>
            </a:fld>
            <a:endParaRPr lang="en-US"/>
          </a:p>
        </p:txBody>
      </p:sp>
    </p:spTree>
    <p:extLst>
      <p:ext uri="{BB962C8B-B14F-4D97-AF65-F5344CB8AC3E}">
        <p14:creationId xmlns:p14="http://schemas.microsoft.com/office/powerpoint/2010/main" val="667392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3E3DF-FB59-4075-B972-C0DFEE45DED1}" type="slidenum">
              <a:rPr lang="en-US" smtClean="0"/>
              <a:t>64</a:t>
            </a:fld>
            <a:endParaRPr lang="en-US"/>
          </a:p>
        </p:txBody>
      </p:sp>
    </p:spTree>
    <p:extLst>
      <p:ext uri="{BB962C8B-B14F-4D97-AF65-F5344CB8AC3E}">
        <p14:creationId xmlns:p14="http://schemas.microsoft.com/office/powerpoint/2010/main" val="224360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3E3DF-FB59-4075-B972-C0DFEE45DED1}" type="slidenum">
              <a:rPr lang="en-US" smtClean="0"/>
              <a:t>67</a:t>
            </a:fld>
            <a:endParaRPr lang="en-US"/>
          </a:p>
        </p:txBody>
      </p:sp>
    </p:spTree>
    <p:extLst>
      <p:ext uri="{BB962C8B-B14F-4D97-AF65-F5344CB8AC3E}">
        <p14:creationId xmlns:p14="http://schemas.microsoft.com/office/powerpoint/2010/main" val="4167696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78654-FD52-4147-80D4-C6A0B27FAF02}" type="slidenum">
              <a:rPr lang="en-US" altLang="en-US"/>
              <a:pPr/>
              <a:t>69</a:t>
            </a:fld>
            <a:endParaRPr lang="en-US" altLang="en-US"/>
          </a:p>
        </p:txBody>
      </p:sp>
      <p:sp>
        <p:nvSpPr>
          <p:cNvPr id="1752066" name="Rectangle 2"/>
          <p:cNvSpPr>
            <a:spLocks noGrp="1" noRot="1" noChangeAspect="1" noChangeArrowheads="1" noTextEdit="1"/>
          </p:cNvSpPr>
          <p:nvPr>
            <p:ph type="sldImg"/>
          </p:nvPr>
        </p:nvSpPr>
        <p:spPr>
          <a:ln/>
        </p:spPr>
      </p:sp>
      <p:sp>
        <p:nvSpPr>
          <p:cNvPr id="17520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90993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https://phinvads.cdc.gov/vads/ViewValueSet.action?id=F6D34BBC-617F-DD11-B38D-00188B398520</a:t>
            </a:r>
            <a:endParaRPr lang="en-US" dirty="0"/>
          </a:p>
        </p:txBody>
      </p:sp>
      <p:sp>
        <p:nvSpPr>
          <p:cNvPr id="4" name="Slide Number Placeholder 3"/>
          <p:cNvSpPr>
            <a:spLocks noGrp="1"/>
          </p:cNvSpPr>
          <p:nvPr>
            <p:ph type="sldNum" sz="quarter" idx="10"/>
          </p:nvPr>
        </p:nvSpPr>
        <p:spPr/>
        <p:txBody>
          <a:bodyPr/>
          <a:lstStyle/>
          <a:p>
            <a:fld id="{F523E3DF-FB59-4075-B972-C0DFEE45DED1}" type="slidenum">
              <a:rPr lang="en-US" smtClean="0"/>
              <a:t>70</a:t>
            </a:fld>
            <a:endParaRPr lang="en-US"/>
          </a:p>
        </p:txBody>
      </p:sp>
    </p:spTree>
    <p:extLst>
      <p:ext uri="{BB962C8B-B14F-4D97-AF65-F5344CB8AC3E}">
        <p14:creationId xmlns:p14="http://schemas.microsoft.com/office/powerpoint/2010/main" val="1534236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userDrawn="1"/>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dirty="0" smtClean="0"/>
              <a:t>Click to edit Master</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143000"/>
          </a:xfrm>
          <a:prstGeom prst="rect">
            <a:avLst/>
          </a:prstGeom>
        </p:spPr>
        <p:txBody>
          <a:bodyPr/>
          <a:lstStyle>
            <a:lvl1pP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2438400"/>
            <a:ext cx="3810000" cy="35052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438400"/>
            <a:ext cx="3810000" cy="35052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dirty="0" smtClean="0"/>
              <a:t>Click to edit Master text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userDrawn="1"/>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userDrawn="1"/>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1589"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userDrawn="1"/>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1590"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userDrawn="1"/>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userDrawn="1"/>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userDrawn="1"/>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endParaRPr lang="en-US" noProof="0"/>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fld id="{D14BF38A-3DFB-480B-8D89-0595D30524BE}" type="slidenum">
              <a:rPr lang="en-US" altLang="en-US"/>
              <a:pPr/>
              <a:t>‹#›</a:t>
            </a:fld>
            <a:endParaRPr lang="en-US" altLang="en-US"/>
          </a:p>
        </p:txBody>
      </p:sp>
    </p:spTree>
    <p:extLst>
      <p:ext uri="{BB962C8B-B14F-4D97-AF65-F5344CB8AC3E}">
        <p14:creationId xmlns:p14="http://schemas.microsoft.com/office/powerpoint/2010/main" val="321793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userDrawn="1"/>
        </p:nvPicPr>
        <p:blipFill>
          <a:blip r:embed="rId11"/>
          <a:srcRect/>
          <a:stretch>
            <a:fillRect/>
          </a:stretch>
        </p:blipFill>
        <p:spPr bwMode="auto">
          <a:xfrm>
            <a:off x="0" y="0"/>
            <a:ext cx="9144000" cy="6858000"/>
          </a:xfrm>
          <a:prstGeom prst="rect">
            <a:avLst/>
          </a:prstGeom>
          <a:noFill/>
          <a:ln w="9525">
            <a:noFill/>
            <a:miter lim="800000"/>
            <a:headEnd/>
            <a:tailEnd/>
          </a:ln>
        </p:spPr>
      </p:pic>
      <p:sp>
        <p:nvSpPr>
          <p:cNvPr id="2" name="Rectangle 1"/>
          <p:cNvSpPr/>
          <p:nvPr userDrawn="1"/>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ext Placeholder 5"/>
          <p:cNvSpPr txBox="1">
            <a:spLocks/>
          </p:cNvSpPr>
          <p:nvPr userDrawn="1"/>
        </p:nvSpPr>
        <p:spPr>
          <a:xfrm>
            <a:off x="23004" y="6553200"/>
            <a:ext cx="357996" cy="228600"/>
          </a:xfrm>
          <a:prstGeom prst="rect">
            <a:avLst/>
          </a:prstGeom>
        </p:spPr>
        <p:txBody>
          <a:bodyPr/>
          <a:lstStyle>
            <a:lvl1pPr marL="342900" indent="-342900" algn="l" rtl="0" eaLnBrk="0" fontAlgn="base" hangingPunct="0">
              <a:spcBef>
                <a:spcPct val="20000"/>
              </a:spcBef>
              <a:spcAft>
                <a:spcPct val="0"/>
              </a:spcAft>
              <a:buClr>
                <a:srgbClr val="FF6600"/>
              </a:buClr>
              <a:defRPr sz="1400">
                <a:solidFill>
                  <a:schemeClr val="bg1"/>
                </a:solidFill>
                <a:latin typeface="+mn-lt"/>
                <a:ea typeface="ＭＳ Ｐゴシック" pitchFamily="122" charset="-128"/>
                <a:cs typeface="ＭＳ Ｐゴシック" pitchFamily="122" charset="-128"/>
              </a:defRPr>
            </a:lvl1pPr>
            <a:lvl2pPr marL="742950" indent="-285750" algn="l" rtl="0" eaLnBrk="0" fontAlgn="base" hangingPunct="0">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0" fontAlgn="base" hangingPunct="0">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0" fontAlgn="base" hangingPunct="0">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0" fontAlgn="base" hangingPunct="0">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fld id="{973D82C6-82F5-438A-90AD-EA868AC8D099}" type="slidenum">
              <a:rPr lang="en-US" sz="1000" kern="0" smtClean="0"/>
              <a:pPr/>
              <a:t>‹#›</a:t>
            </a:fld>
            <a:endParaRPr lang="en-US" sz="1000" kern="0" dirty="0"/>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8" r:id="rId3"/>
    <p:sldLayoutId id="2147483823" r:id="rId4"/>
    <p:sldLayoutId id="2147483824" r:id="rId5"/>
    <p:sldLayoutId id="2147483825" r:id="rId6"/>
    <p:sldLayoutId id="2147483826" r:id="rId7"/>
    <p:sldLayoutId id="2147483827" r:id="rId8"/>
    <p:sldLayoutId id="2147483829" r:id="rId9"/>
  </p:sldLayoutIdLst>
  <p:timing>
    <p:tnLst>
      <p:par>
        <p:cTn id="1" dur="indefinite" restart="never" nodeType="tmRoot"/>
      </p:par>
    </p:tnLst>
  </p:timing>
  <p:txStyles>
    <p:titleStyle>
      <a:lvl1pPr algn="l" rtl="0" eaLnBrk="0" fontAlgn="base" hangingPunct="0">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fontAlgn="base">
        <a:spcBef>
          <a:spcPct val="0"/>
        </a:spcBef>
        <a:spcAft>
          <a:spcPct val="0"/>
        </a:spcAft>
        <a:defRPr sz="3600">
          <a:solidFill>
            <a:schemeClr val="bg1"/>
          </a:solidFill>
          <a:latin typeface="Times" pitchFamily="122" charset="0"/>
        </a:defRPr>
      </a:lvl6pPr>
      <a:lvl7pPr marL="914400" algn="l" rtl="0" fontAlgn="base">
        <a:spcBef>
          <a:spcPct val="0"/>
        </a:spcBef>
        <a:spcAft>
          <a:spcPct val="0"/>
        </a:spcAft>
        <a:defRPr sz="3600">
          <a:solidFill>
            <a:schemeClr val="bg1"/>
          </a:solidFill>
          <a:latin typeface="Times" pitchFamily="122" charset="0"/>
        </a:defRPr>
      </a:lvl7pPr>
      <a:lvl8pPr marL="1371600" algn="l" rtl="0" fontAlgn="base">
        <a:spcBef>
          <a:spcPct val="0"/>
        </a:spcBef>
        <a:spcAft>
          <a:spcPct val="0"/>
        </a:spcAft>
        <a:defRPr sz="3600">
          <a:solidFill>
            <a:schemeClr val="bg1"/>
          </a:solidFill>
          <a:latin typeface="Times" pitchFamily="122" charset="0"/>
        </a:defRPr>
      </a:lvl8pPr>
      <a:lvl9pPr marL="1828800" algn="l" rtl="0" fontAlgn="base">
        <a:spcBef>
          <a:spcPct val="0"/>
        </a:spcBef>
        <a:spcAft>
          <a:spcPct val="0"/>
        </a:spcAft>
        <a:defRPr sz="3600">
          <a:solidFill>
            <a:schemeClr val="bg1"/>
          </a:solidFill>
          <a:latin typeface="Times" pitchFamily="122" charset="0"/>
        </a:defRPr>
      </a:lvl9pPr>
    </p:titleStyle>
    <p:bodyStyle>
      <a:lvl1pPr marL="342900" indent="-342900" algn="l" rtl="0" eaLnBrk="0" fontAlgn="base" hangingPunct="0">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0" fontAlgn="base" hangingPunct="0">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0" fontAlgn="base" hangingPunct="0">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0" fontAlgn="base" hangingPunct="0">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0" fontAlgn="base" hangingPunct="0">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24.png"/><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applied-informatics-j.springeropen.com/articles/10.1186/s40535-016-0021-2#Aff2"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www.semantic-web-journal.net/content/comprehensive-quality-model-linked-data-0" TargetMode="External"/><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8.jpe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oleObject" Target="../embeddings/oleObject4.bin"/><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ctrTitle"/>
          </p:nvPr>
        </p:nvSpPr>
        <p:spPr>
          <a:xfrm>
            <a:off x="76200" y="711200"/>
            <a:ext cx="8991600" cy="1574800"/>
          </a:xfrm>
          <a:ln/>
        </p:spPr>
        <p:txBody>
          <a:bodyPr/>
          <a:lstStyle/>
          <a:p>
            <a:pPr>
              <a:tabLst>
                <a:tab pos="5376863" algn="l"/>
              </a:tabLst>
            </a:pPr>
            <a:r>
              <a:rPr lang="en-US" sz="3200" dirty="0" smtClean="0"/>
              <a:t>MIROT:</a:t>
            </a:r>
            <a:br>
              <a:rPr lang="en-US" sz="3200" dirty="0" smtClean="0"/>
            </a:br>
            <a:r>
              <a:rPr lang="en-US" sz="3200" dirty="0" smtClean="0"/>
              <a:t>Minimal Information to be Referenced by an Ontology Term</a:t>
            </a:r>
            <a:r>
              <a:rPr lang="en-US" sz="2800" dirty="0"/>
              <a:t/>
            </a:r>
            <a:br>
              <a:rPr lang="en-US" sz="2800" dirty="0"/>
            </a:br>
            <a:r>
              <a:rPr lang="en-US" sz="1400" dirty="0"/>
              <a:t/>
            </a:r>
            <a:br>
              <a:rPr lang="en-US" sz="1400" dirty="0"/>
            </a:br>
            <a:r>
              <a:rPr lang="en-US" sz="1400" dirty="0" smtClean="0"/>
              <a:t/>
            </a:r>
            <a:br>
              <a:rPr lang="en-US" sz="1400" dirty="0" smtClean="0"/>
            </a:br>
            <a:r>
              <a:rPr lang="en-US" sz="1800" dirty="0"/>
              <a:t>Clinical Terminology Shock and </a:t>
            </a:r>
            <a:r>
              <a:rPr lang="en-US" sz="1800" dirty="0" smtClean="0"/>
              <a:t>Awe</a:t>
            </a:r>
            <a:r>
              <a:rPr lang="en-US" sz="1800" dirty="0"/>
              <a:t/>
            </a:r>
            <a:br>
              <a:rPr lang="en-US" sz="1800" dirty="0"/>
            </a:br>
            <a:r>
              <a:rPr lang="en-US" sz="1800" dirty="0"/>
              <a:t>Fifth Annual Workshop of the Clinical and Translational Science Ontology Group </a:t>
            </a:r>
            <a:br>
              <a:rPr lang="en-US" sz="1800" dirty="0"/>
            </a:br>
            <a:r>
              <a:rPr lang="en-US" sz="1800" dirty="0" smtClean="0"/>
              <a:t/>
            </a:r>
            <a:br>
              <a:rPr lang="en-US" sz="1800" dirty="0" smtClean="0"/>
            </a:br>
            <a:r>
              <a:rPr lang="en-US" sz="1800" dirty="0" smtClean="0"/>
              <a:t>Buffalo, NY - September 7-8, 2016</a:t>
            </a:r>
            <a:br>
              <a:rPr lang="en-US" sz="1800" dirty="0" smtClean="0"/>
            </a:br>
            <a:endParaRPr lang="en-US" sz="1400" dirty="0">
              <a:cs typeface="Arial" panose="020B0604020202020204" pitchFamily="34" charset="0"/>
            </a:endParaRPr>
          </a:p>
        </p:txBody>
      </p:sp>
      <p:sp>
        <p:nvSpPr>
          <p:cNvPr id="18435" name="Rectangle 3"/>
          <p:cNvSpPr>
            <a:spLocks noGrp="1" noChangeArrowheads="1"/>
          </p:cNvSpPr>
          <p:nvPr>
            <p:ph type="subTitle" idx="1"/>
          </p:nvPr>
        </p:nvSpPr>
        <p:spPr>
          <a:xfrm>
            <a:off x="0" y="4114800"/>
            <a:ext cx="9144000" cy="1981200"/>
          </a:xfrm>
          <a:ln/>
          <a:extLs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a:lstStyle/>
          <a:p>
            <a:pPr defTabSz="566738">
              <a:lnSpc>
                <a:spcPct val="80000"/>
              </a:lnSpc>
            </a:pPr>
            <a:endParaRPr lang="en-GB" altLang="ja-JP" sz="2800" b="1" dirty="0" smtClean="0">
              <a:ea typeface="ＭＳ 明朝" panose="02020609040205080304" pitchFamily="49" charset="-128"/>
            </a:endParaRPr>
          </a:p>
          <a:p>
            <a:pPr defTabSz="566738">
              <a:lnSpc>
                <a:spcPct val="80000"/>
              </a:lnSpc>
            </a:pPr>
            <a:r>
              <a:rPr lang="en-GB" altLang="ja-JP" sz="2800" b="1" dirty="0" smtClean="0">
                <a:ea typeface="ＭＳ 明朝" panose="02020609040205080304" pitchFamily="49" charset="-128"/>
              </a:rPr>
              <a:t>Werner </a:t>
            </a:r>
            <a:r>
              <a:rPr lang="en-GB" altLang="ja-JP" sz="2800" b="1" dirty="0">
                <a:ea typeface="ＭＳ 明朝" panose="02020609040205080304" pitchFamily="49" charset="-128"/>
              </a:rPr>
              <a:t>CEUSTERS, MD</a:t>
            </a:r>
          </a:p>
          <a:p>
            <a:pPr defTabSz="566738">
              <a:lnSpc>
                <a:spcPct val="80000"/>
              </a:lnSpc>
            </a:pPr>
            <a:endParaRPr lang="en-US" altLang="ja-JP" sz="1800" i="1" dirty="0" smtClean="0">
              <a:ea typeface="ＭＳ 明朝" panose="02020609040205080304" pitchFamily="49" charset="-128"/>
            </a:endParaRPr>
          </a:p>
          <a:p>
            <a:pPr defTabSz="566738">
              <a:lnSpc>
                <a:spcPct val="80000"/>
              </a:lnSpc>
            </a:pPr>
            <a:r>
              <a:rPr lang="en-US" altLang="ja-JP" sz="1800" i="1" dirty="0" smtClean="0">
                <a:ea typeface="ＭＳ 明朝" panose="02020609040205080304" pitchFamily="49" charset="-128"/>
              </a:rPr>
              <a:t>Department </a:t>
            </a:r>
            <a:r>
              <a:rPr lang="en-US" altLang="ja-JP" sz="1800" i="1" dirty="0">
                <a:ea typeface="ＭＳ 明朝" panose="02020609040205080304" pitchFamily="49" charset="-128"/>
              </a:rPr>
              <a:t>of </a:t>
            </a:r>
            <a:r>
              <a:rPr lang="en-US" altLang="ja-JP" sz="1800" i="1" dirty="0" smtClean="0">
                <a:ea typeface="ＭＳ 明朝" panose="02020609040205080304" pitchFamily="49" charset="-128"/>
              </a:rPr>
              <a:t>Biomedical Informatics, </a:t>
            </a:r>
          </a:p>
          <a:p>
            <a:pPr defTabSz="566738">
              <a:lnSpc>
                <a:spcPct val="80000"/>
              </a:lnSpc>
            </a:pPr>
            <a:r>
              <a:rPr lang="en-US" altLang="ja-JP" sz="1800" i="1" dirty="0" smtClean="0">
                <a:ea typeface="ＭＳ 明朝" panose="02020609040205080304" pitchFamily="49" charset="-128"/>
              </a:rPr>
              <a:t>Jacobs School of Medicine, University at Buffalo</a:t>
            </a:r>
          </a:p>
          <a:p>
            <a:pPr defTabSz="566738">
              <a:lnSpc>
                <a:spcPct val="80000"/>
              </a:lnSpc>
            </a:pPr>
            <a:r>
              <a:rPr lang="en-US" altLang="ja-JP" sz="1800" i="1" dirty="0" smtClean="0">
                <a:ea typeface="ＭＳ 明朝" panose="02020609040205080304" pitchFamily="49" charset="-128"/>
              </a:rPr>
              <a:t>Buffalo, NY - USA</a:t>
            </a:r>
            <a:endParaRPr lang="en-US" altLang="ja-JP" sz="1800" i="1" dirty="0">
              <a:ea typeface="ＭＳ 明朝" panose="02020609040205080304" pitchFamily="49" charset="-128"/>
            </a:endParaRPr>
          </a:p>
        </p:txBody>
      </p:sp>
    </p:spTree>
    <p:extLst>
      <p:ext uri="{BB962C8B-B14F-4D97-AF65-F5344CB8AC3E}">
        <p14:creationId xmlns:p14="http://schemas.microsoft.com/office/powerpoint/2010/main" val="4058935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Prominent types of inconsistencies</a:t>
            </a:r>
            <a:endParaRPr lang="en-US" dirty="0"/>
          </a:p>
        </p:txBody>
      </p:sp>
      <p:sp>
        <p:nvSpPr>
          <p:cNvPr id="3" name="Content Placeholder 2"/>
          <p:cNvSpPr>
            <a:spLocks noGrp="1"/>
          </p:cNvSpPr>
          <p:nvPr>
            <p:ph idx="1"/>
          </p:nvPr>
        </p:nvSpPr>
        <p:spPr>
          <a:xfrm>
            <a:off x="228600" y="1676400"/>
            <a:ext cx="8839200" cy="4953000"/>
          </a:xfrm>
        </p:spPr>
        <p:txBody>
          <a:bodyPr/>
          <a:lstStyle/>
          <a:p>
            <a:pPr>
              <a:buFont typeface="Arial" panose="020B0604020202020204" pitchFamily="34" charset="0"/>
              <a:buChar char="•"/>
            </a:pPr>
            <a:r>
              <a:rPr lang="en-US" dirty="0" smtClean="0"/>
              <a:t>Changes in reality not faithfully reflected in the medical record updates;</a:t>
            </a:r>
          </a:p>
          <a:p>
            <a:pPr>
              <a:buFont typeface="Arial" panose="020B0604020202020204" pitchFamily="34" charset="0"/>
              <a:buChar char="•"/>
            </a:pPr>
            <a:r>
              <a:rPr lang="en-US" dirty="0" smtClean="0"/>
              <a:t>Updates in the records inadequately documented as to whether they reflect changes in reality or changes in caregivers understanding thereof;</a:t>
            </a:r>
          </a:p>
          <a:p>
            <a:pPr>
              <a:buFont typeface="Arial" panose="020B0604020202020204" pitchFamily="34" charset="0"/>
              <a:buChar char="•"/>
            </a:pPr>
            <a:r>
              <a:rPr lang="en-US" dirty="0" smtClean="0"/>
              <a:t>Inconsistencies amongst observers;</a:t>
            </a:r>
          </a:p>
          <a:p>
            <a:pPr>
              <a:buFont typeface="Arial" panose="020B0604020202020204" pitchFamily="34" charset="0"/>
              <a:buChar char="•"/>
            </a:pPr>
            <a:r>
              <a:rPr lang="en-US" dirty="0" smtClean="0"/>
              <a:t>Plain mistakes</a:t>
            </a:r>
            <a:r>
              <a:rPr lang="en-US" dirty="0"/>
              <a:t> </a:t>
            </a:r>
            <a:r>
              <a:rPr lang="en-US" dirty="0" smtClean="0"/>
              <a:t>and ambiguities.</a:t>
            </a:r>
          </a:p>
          <a:p>
            <a:pPr>
              <a:buFont typeface="Arial" panose="020B0604020202020204" pitchFamily="34" charset="0"/>
              <a:buChar char="•"/>
            </a:pPr>
            <a:endParaRPr lang="en-US" dirty="0"/>
          </a:p>
          <a:p>
            <a:pPr>
              <a:buFont typeface="Arial" panose="020B0604020202020204" pitchFamily="34" charset="0"/>
              <a:buChar char="•"/>
            </a:pPr>
            <a:r>
              <a:rPr lang="en-US" u="sng" dirty="0" smtClean="0"/>
              <a:t>Attempted solution</a:t>
            </a:r>
            <a:r>
              <a:rPr lang="en-US" dirty="0" smtClean="0"/>
              <a:t>: ontology-based template for generating maximally complete and self-explanatory assertions.</a:t>
            </a:r>
            <a:endParaRPr lang="en-US" dirty="0"/>
          </a:p>
        </p:txBody>
      </p:sp>
      <p:sp>
        <p:nvSpPr>
          <p:cNvPr id="4" name="Rectangle 3"/>
          <p:cNvSpPr/>
          <p:nvPr/>
        </p:nvSpPr>
        <p:spPr>
          <a:xfrm>
            <a:off x="1600200" y="5983069"/>
            <a:ext cx="7391400" cy="646331"/>
          </a:xfrm>
          <a:prstGeom prst="rect">
            <a:avLst/>
          </a:prstGeom>
        </p:spPr>
        <p:txBody>
          <a:bodyPr wrap="square">
            <a:spAutoFit/>
          </a:bodyPr>
          <a:lstStyle/>
          <a:p>
            <a:pPr algn="r"/>
            <a:r>
              <a:rPr lang="en-US" sz="1200" dirty="0">
                <a:solidFill>
                  <a:schemeClr val="bg1"/>
                </a:solidFill>
              </a:rPr>
              <a:t>Ceusters W, Hsu CY, Smith B. Clinical Data Wrangling using Ontological Realism and Referent Tracking. International Conference on Biomedical Ontologies, ICBO 2014, Houston, Texas, Oct 6-9, 2014; </a:t>
            </a:r>
            <a:endParaRPr lang="en-US" sz="1200" dirty="0" smtClean="0">
              <a:solidFill>
                <a:schemeClr val="bg1"/>
              </a:solidFill>
            </a:endParaRPr>
          </a:p>
          <a:p>
            <a:pPr algn="r"/>
            <a:r>
              <a:rPr lang="en-US" sz="1200" dirty="0" smtClean="0">
                <a:solidFill>
                  <a:schemeClr val="bg1"/>
                </a:solidFill>
              </a:rPr>
              <a:t>CEUR </a:t>
            </a:r>
            <a:r>
              <a:rPr lang="en-US" sz="1200" dirty="0">
                <a:solidFill>
                  <a:schemeClr val="bg1"/>
                </a:solidFill>
              </a:rPr>
              <a:t>Workshop Proceedings 2014;1237:27-32.</a:t>
            </a:r>
          </a:p>
        </p:txBody>
      </p:sp>
    </p:spTree>
    <p:extLst>
      <p:ext uri="{BB962C8B-B14F-4D97-AF65-F5344CB8AC3E}">
        <p14:creationId xmlns:p14="http://schemas.microsoft.com/office/powerpoint/2010/main" val="128594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316" y="1447800"/>
            <a:ext cx="8993484" cy="5334000"/>
          </a:xfrm>
          <a:prstGeom prst="rect">
            <a:avLst/>
          </a:prstGeom>
        </p:spPr>
      </p:pic>
      <p:sp>
        <p:nvSpPr>
          <p:cNvPr id="86018" name="Title 1"/>
          <p:cNvSpPr>
            <a:spLocks noGrp="1"/>
          </p:cNvSpPr>
          <p:nvPr>
            <p:ph type="title"/>
          </p:nvPr>
        </p:nvSpPr>
        <p:spPr>
          <a:xfrm>
            <a:off x="228600" y="533400"/>
            <a:ext cx="8686800" cy="762000"/>
          </a:xfrm>
        </p:spPr>
        <p:txBody>
          <a:bodyPr/>
          <a:lstStyle/>
          <a:p>
            <a:r>
              <a:rPr lang="en-US" altLang="en-US" sz="2700" dirty="0" smtClean="0"/>
              <a:t>ICBO 2014: Template for generating maximally complete and self-explanatory assertions</a:t>
            </a:r>
          </a:p>
        </p:txBody>
      </p:sp>
      <p:grpSp>
        <p:nvGrpSpPr>
          <p:cNvPr id="5" name="Group 4"/>
          <p:cNvGrpSpPr/>
          <p:nvPr/>
        </p:nvGrpSpPr>
        <p:grpSpPr>
          <a:xfrm>
            <a:off x="4038600" y="1447800"/>
            <a:ext cx="5029200" cy="3733799"/>
            <a:chOff x="4038600" y="1524000"/>
            <a:chExt cx="5029200" cy="3664731"/>
          </a:xfrm>
        </p:grpSpPr>
        <p:sp>
          <p:nvSpPr>
            <p:cNvPr id="3" name="Rectangle 2"/>
            <p:cNvSpPr/>
            <p:nvPr/>
          </p:nvSpPr>
          <p:spPr bwMode="auto">
            <a:xfrm>
              <a:off x="4038600" y="1524000"/>
              <a:ext cx="5029200" cy="3664731"/>
            </a:xfrm>
            <a:prstGeom prst="rect">
              <a:avLst/>
            </a:prstGeom>
            <a:solidFill>
              <a:srgbClr val="FF00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extBox 3"/>
            <p:cNvSpPr txBox="1"/>
            <p:nvPr/>
          </p:nvSpPr>
          <p:spPr>
            <a:xfrm>
              <a:off x="6466720" y="4814780"/>
              <a:ext cx="1686680" cy="302084"/>
            </a:xfrm>
            <a:prstGeom prst="rect">
              <a:avLst/>
            </a:prstGeom>
            <a:solidFill>
              <a:srgbClr val="FF0000"/>
            </a:solidFill>
          </p:spPr>
          <p:txBody>
            <a:bodyPr wrap="none" rtlCol="0">
              <a:spAutoFit/>
            </a:bodyPr>
            <a:lstStyle/>
            <a:p>
              <a:r>
                <a:rPr lang="en-US" sz="1400" dirty="0" smtClean="0">
                  <a:solidFill>
                    <a:schemeClr val="bg1"/>
                  </a:solidFill>
                </a:rPr>
                <a:t>‘RT-compatible part’</a:t>
              </a:r>
              <a:endParaRPr lang="en-US" sz="1400" dirty="0">
                <a:solidFill>
                  <a:schemeClr val="bg1"/>
                </a:solidFill>
              </a:endParaRPr>
            </a:p>
          </p:txBody>
        </p:sp>
      </p:grpSp>
      <p:sp>
        <p:nvSpPr>
          <p:cNvPr id="11" name="TextBox 10"/>
          <p:cNvSpPr txBox="1"/>
          <p:nvPr/>
        </p:nvSpPr>
        <p:spPr>
          <a:xfrm>
            <a:off x="1634919" y="2526268"/>
            <a:ext cx="1794081" cy="369332"/>
          </a:xfrm>
          <a:prstGeom prst="rect">
            <a:avLst/>
          </a:prstGeom>
          <a:solidFill>
            <a:srgbClr val="00B050"/>
          </a:solidFill>
        </p:spPr>
        <p:txBody>
          <a:bodyPr wrap="none" rtlCol="0">
            <a:spAutoFit/>
          </a:bodyPr>
          <a:lstStyle/>
          <a:p>
            <a:r>
              <a:rPr lang="en-US" sz="1800" dirty="0" smtClean="0">
                <a:solidFill>
                  <a:schemeClr val="bg1"/>
                </a:solidFill>
              </a:rPr>
              <a:t>‘conditional part’</a:t>
            </a:r>
            <a:endParaRPr lang="en-US" sz="1800" dirty="0">
              <a:solidFill>
                <a:schemeClr val="bg1"/>
              </a:solidFill>
            </a:endParaRPr>
          </a:p>
        </p:txBody>
      </p:sp>
      <p:sp>
        <p:nvSpPr>
          <p:cNvPr id="8" name="Rectangle 7"/>
          <p:cNvSpPr/>
          <p:nvPr/>
        </p:nvSpPr>
        <p:spPr bwMode="auto">
          <a:xfrm>
            <a:off x="74316" y="1447800"/>
            <a:ext cx="3964284" cy="3733800"/>
          </a:xfrm>
          <a:prstGeom prst="rect">
            <a:avLst/>
          </a:prstGeom>
          <a:solidFill>
            <a:srgbClr val="00B05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2" name="Group 11"/>
          <p:cNvGrpSpPr/>
          <p:nvPr/>
        </p:nvGrpSpPr>
        <p:grpSpPr>
          <a:xfrm>
            <a:off x="3800764" y="2036492"/>
            <a:ext cx="381000" cy="3029652"/>
            <a:chOff x="3800764" y="2036492"/>
            <a:chExt cx="381000" cy="3029652"/>
          </a:xfrm>
        </p:grpSpPr>
        <p:grpSp>
          <p:nvGrpSpPr>
            <p:cNvPr id="9" name="Group 8"/>
            <p:cNvGrpSpPr/>
            <p:nvPr/>
          </p:nvGrpSpPr>
          <p:grpSpPr>
            <a:xfrm>
              <a:off x="3800764" y="2036492"/>
              <a:ext cx="381000" cy="134052"/>
              <a:chOff x="6553200" y="99013"/>
              <a:chExt cx="978408" cy="484632"/>
            </a:xfrm>
          </p:grpSpPr>
          <p:sp>
            <p:nvSpPr>
              <p:cNvPr id="10" name="Right Arrow 9"/>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7" name="Rectangle 6"/>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13" name="Group 12"/>
            <p:cNvGrpSpPr/>
            <p:nvPr/>
          </p:nvGrpSpPr>
          <p:grpSpPr>
            <a:xfrm>
              <a:off x="3800764" y="2229532"/>
              <a:ext cx="381000" cy="134052"/>
              <a:chOff x="6553200" y="99013"/>
              <a:chExt cx="978408" cy="484632"/>
            </a:xfrm>
          </p:grpSpPr>
          <p:sp>
            <p:nvSpPr>
              <p:cNvPr id="14" name="Right Arrow 13"/>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15" name="Rectangle 14"/>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16" name="Group 15"/>
            <p:cNvGrpSpPr/>
            <p:nvPr/>
          </p:nvGrpSpPr>
          <p:grpSpPr>
            <a:xfrm>
              <a:off x="3800764" y="2422572"/>
              <a:ext cx="381000" cy="134052"/>
              <a:chOff x="6553200" y="99013"/>
              <a:chExt cx="978408" cy="484632"/>
            </a:xfrm>
          </p:grpSpPr>
          <p:sp>
            <p:nvSpPr>
              <p:cNvPr id="17" name="Right Arrow 16"/>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18" name="Rectangle 17"/>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19" name="Group 18"/>
            <p:cNvGrpSpPr/>
            <p:nvPr/>
          </p:nvGrpSpPr>
          <p:grpSpPr>
            <a:xfrm>
              <a:off x="3800764" y="2615612"/>
              <a:ext cx="381000" cy="134052"/>
              <a:chOff x="6553200" y="99013"/>
              <a:chExt cx="978408" cy="484632"/>
            </a:xfrm>
          </p:grpSpPr>
          <p:sp>
            <p:nvSpPr>
              <p:cNvPr id="20" name="Right Arrow 19"/>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21" name="Rectangle 20"/>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22" name="Group 21"/>
            <p:cNvGrpSpPr/>
            <p:nvPr/>
          </p:nvGrpSpPr>
          <p:grpSpPr>
            <a:xfrm>
              <a:off x="3800764" y="2808652"/>
              <a:ext cx="381000" cy="134052"/>
              <a:chOff x="6553200" y="99013"/>
              <a:chExt cx="978408" cy="484632"/>
            </a:xfrm>
          </p:grpSpPr>
          <p:sp>
            <p:nvSpPr>
              <p:cNvPr id="23" name="Right Arrow 22"/>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24" name="Rectangle 23"/>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25" name="Group 24"/>
            <p:cNvGrpSpPr/>
            <p:nvPr/>
          </p:nvGrpSpPr>
          <p:grpSpPr>
            <a:xfrm>
              <a:off x="3800764" y="3001692"/>
              <a:ext cx="381000" cy="134052"/>
              <a:chOff x="6553200" y="99013"/>
              <a:chExt cx="978408" cy="484632"/>
            </a:xfrm>
          </p:grpSpPr>
          <p:sp>
            <p:nvSpPr>
              <p:cNvPr id="26" name="Right Arrow 25"/>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27" name="Rectangle 26"/>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28" name="Group 27"/>
            <p:cNvGrpSpPr/>
            <p:nvPr/>
          </p:nvGrpSpPr>
          <p:grpSpPr>
            <a:xfrm>
              <a:off x="3800764" y="3194732"/>
              <a:ext cx="381000" cy="134052"/>
              <a:chOff x="6553200" y="99013"/>
              <a:chExt cx="978408" cy="484632"/>
            </a:xfrm>
          </p:grpSpPr>
          <p:sp>
            <p:nvSpPr>
              <p:cNvPr id="29" name="Right Arrow 28"/>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30" name="Rectangle 29"/>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31" name="Group 30"/>
            <p:cNvGrpSpPr/>
            <p:nvPr/>
          </p:nvGrpSpPr>
          <p:grpSpPr>
            <a:xfrm>
              <a:off x="3800764" y="3387772"/>
              <a:ext cx="381000" cy="134052"/>
              <a:chOff x="6553200" y="99013"/>
              <a:chExt cx="978408" cy="484632"/>
            </a:xfrm>
          </p:grpSpPr>
          <p:sp>
            <p:nvSpPr>
              <p:cNvPr id="32" name="Right Arrow 31"/>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33" name="Rectangle 32"/>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34" name="Group 33"/>
            <p:cNvGrpSpPr/>
            <p:nvPr/>
          </p:nvGrpSpPr>
          <p:grpSpPr>
            <a:xfrm>
              <a:off x="3800764" y="3580812"/>
              <a:ext cx="381000" cy="134052"/>
              <a:chOff x="6553200" y="99013"/>
              <a:chExt cx="978408" cy="484632"/>
            </a:xfrm>
          </p:grpSpPr>
          <p:sp>
            <p:nvSpPr>
              <p:cNvPr id="35" name="Right Arrow 34"/>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36" name="Rectangle 35"/>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37" name="Group 36"/>
            <p:cNvGrpSpPr/>
            <p:nvPr/>
          </p:nvGrpSpPr>
          <p:grpSpPr>
            <a:xfrm>
              <a:off x="3800764" y="3773852"/>
              <a:ext cx="381000" cy="134052"/>
              <a:chOff x="6553200" y="99013"/>
              <a:chExt cx="978408" cy="484632"/>
            </a:xfrm>
          </p:grpSpPr>
          <p:sp>
            <p:nvSpPr>
              <p:cNvPr id="38" name="Right Arrow 37"/>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39" name="Rectangle 38"/>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40" name="Group 39"/>
            <p:cNvGrpSpPr/>
            <p:nvPr/>
          </p:nvGrpSpPr>
          <p:grpSpPr>
            <a:xfrm>
              <a:off x="3800764" y="3966892"/>
              <a:ext cx="381000" cy="134052"/>
              <a:chOff x="6553200" y="99013"/>
              <a:chExt cx="978408" cy="484632"/>
            </a:xfrm>
          </p:grpSpPr>
          <p:sp>
            <p:nvSpPr>
              <p:cNvPr id="41" name="Right Arrow 40"/>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42" name="Rectangle 41"/>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43" name="Group 42"/>
            <p:cNvGrpSpPr/>
            <p:nvPr/>
          </p:nvGrpSpPr>
          <p:grpSpPr>
            <a:xfrm>
              <a:off x="3800764" y="4159932"/>
              <a:ext cx="381000" cy="134052"/>
              <a:chOff x="6553200" y="99013"/>
              <a:chExt cx="978408" cy="484632"/>
            </a:xfrm>
          </p:grpSpPr>
          <p:sp>
            <p:nvSpPr>
              <p:cNvPr id="44" name="Right Arrow 43"/>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45" name="Rectangle 44"/>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46" name="Group 45"/>
            <p:cNvGrpSpPr/>
            <p:nvPr/>
          </p:nvGrpSpPr>
          <p:grpSpPr>
            <a:xfrm>
              <a:off x="3800764" y="4352972"/>
              <a:ext cx="381000" cy="134052"/>
              <a:chOff x="6553200" y="99013"/>
              <a:chExt cx="978408" cy="484632"/>
            </a:xfrm>
          </p:grpSpPr>
          <p:sp>
            <p:nvSpPr>
              <p:cNvPr id="47" name="Right Arrow 46"/>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48" name="Rectangle 47"/>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49" name="Group 48"/>
            <p:cNvGrpSpPr/>
            <p:nvPr/>
          </p:nvGrpSpPr>
          <p:grpSpPr>
            <a:xfrm>
              <a:off x="3800764" y="4546012"/>
              <a:ext cx="381000" cy="134052"/>
              <a:chOff x="6553200" y="99013"/>
              <a:chExt cx="978408" cy="484632"/>
            </a:xfrm>
          </p:grpSpPr>
          <p:sp>
            <p:nvSpPr>
              <p:cNvPr id="50" name="Right Arrow 49"/>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51" name="Rectangle 50"/>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52" name="Group 51"/>
            <p:cNvGrpSpPr/>
            <p:nvPr/>
          </p:nvGrpSpPr>
          <p:grpSpPr>
            <a:xfrm>
              <a:off x="3800764" y="4739052"/>
              <a:ext cx="381000" cy="134052"/>
              <a:chOff x="6553200" y="99013"/>
              <a:chExt cx="978408" cy="484632"/>
            </a:xfrm>
          </p:grpSpPr>
          <p:sp>
            <p:nvSpPr>
              <p:cNvPr id="53" name="Right Arrow 52"/>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54" name="Rectangle 53"/>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55" name="Group 54"/>
            <p:cNvGrpSpPr/>
            <p:nvPr/>
          </p:nvGrpSpPr>
          <p:grpSpPr>
            <a:xfrm>
              <a:off x="3800764" y="4932092"/>
              <a:ext cx="381000" cy="134052"/>
              <a:chOff x="6553200" y="99013"/>
              <a:chExt cx="978408" cy="484632"/>
            </a:xfrm>
          </p:grpSpPr>
          <p:sp>
            <p:nvSpPr>
              <p:cNvPr id="56" name="Right Arrow 55"/>
              <p:cNvSpPr/>
              <p:nvPr/>
            </p:nvSpPr>
            <p:spPr bwMode="auto">
              <a:xfrm>
                <a:off x="6553200" y="99013"/>
                <a:ext cx="978408" cy="484632"/>
              </a:xfrm>
              <a:prstGeom prst="rightArrow">
                <a:avLst/>
              </a:prstGeom>
              <a:gradFill flip="none" rotWithShape="1">
                <a:gsLst>
                  <a:gs pos="0">
                    <a:srgbClr val="FF0000">
                      <a:alpha val="47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pitchFamily="122" charset="0"/>
                </a:endParaRPr>
              </a:p>
            </p:txBody>
          </p:sp>
          <p:sp>
            <p:nvSpPr>
              <p:cNvPr id="57" name="Rectangle 56"/>
              <p:cNvSpPr/>
              <p:nvPr/>
            </p:nvSpPr>
            <p:spPr bwMode="auto">
              <a:xfrm>
                <a:off x="6553200" y="233064"/>
                <a:ext cx="489204" cy="224135"/>
              </a:xfrm>
              <a:prstGeom prst="rect">
                <a:avLst/>
              </a:prstGeom>
              <a:gradFill flip="none" rotWithShape="1">
                <a:gsLst>
                  <a:gs pos="39000">
                    <a:srgbClr val="00B050"/>
                  </a:gs>
                  <a:gs pos="100000">
                    <a:schemeClr val="accent1">
                      <a:lumMod val="45000"/>
                      <a:lumOff val="5500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spTree>
    <p:extLst>
      <p:ext uri="{BB962C8B-B14F-4D97-AF65-F5344CB8AC3E}">
        <p14:creationId xmlns:p14="http://schemas.microsoft.com/office/powerpoint/2010/main" val="312426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controlled data explosion</a:t>
            </a:r>
            <a:endParaRPr lang="en-US" dirty="0"/>
          </a:p>
        </p:txBody>
      </p:sp>
      <p:sp>
        <p:nvSpPr>
          <p:cNvPr id="12" name="Content Placeholder 11"/>
          <p:cNvSpPr>
            <a:spLocks noGrp="1"/>
          </p:cNvSpPr>
          <p:nvPr>
            <p:ph idx="1"/>
          </p:nvPr>
        </p:nvSpPr>
        <p:spPr>
          <a:xfrm>
            <a:off x="228600" y="4267200"/>
            <a:ext cx="8686800" cy="2362200"/>
          </a:xfrm>
        </p:spPr>
        <p:txBody>
          <a:bodyPr/>
          <a:lstStyle/>
          <a:p>
            <a:r>
              <a:rPr lang="en-US" dirty="0" smtClean="0"/>
              <a:t>For one dataset with 161 variables:</a:t>
            </a:r>
          </a:p>
          <a:p>
            <a:pPr>
              <a:buFont typeface="Arial" panose="020B0604020202020204" pitchFamily="34" charset="0"/>
              <a:buChar char="•"/>
            </a:pPr>
            <a:r>
              <a:rPr lang="en-US" dirty="0" smtClean="0"/>
              <a:t>Between 456 and 752 IUIs generated per patient (average 717),</a:t>
            </a:r>
          </a:p>
          <a:p>
            <a:pPr>
              <a:buFont typeface="Arial" panose="020B0604020202020204" pitchFamily="34" charset="0"/>
              <a:buChar char="•"/>
            </a:pPr>
            <a:r>
              <a:rPr lang="en-US" dirty="0" smtClean="0"/>
              <a:t>On average 257 relationships expressed between IUIs per patient.</a:t>
            </a:r>
            <a:endParaRPr lang="en-US" dirty="0"/>
          </a:p>
        </p:txBody>
      </p:sp>
      <p:grpSp>
        <p:nvGrpSpPr>
          <p:cNvPr id="11" name="Group 10"/>
          <p:cNvGrpSpPr/>
          <p:nvPr/>
        </p:nvGrpSpPr>
        <p:grpSpPr>
          <a:xfrm>
            <a:off x="304801" y="1505336"/>
            <a:ext cx="8458199" cy="2609464"/>
            <a:chOff x="304801" y="2200563"/>
            <a:chExt cx="8458199" cy="2609464"/>
          </a:xfrm>
        </p:grpSpPr>
        <p:grpSp>
          <p:nvGrpSpPr>
            <p:cNvPr id="7" name="Group 6"/>
            <p:cNvGrpSpPr/>
            <p:nvPr/>
          </p:nvGrpSpPr>
          <p:grpSpPr>
            <a:xfrm>
              <a:off x="304801" y="2200563"/>
              <a:ext cx="8458199" cy="2609463"/>
              <a:chOff x="304800" y="2200564"/>
              <a:chExt cx="10531475" cy="3573606"/>
            </a:xfrm>
          </p:grpSpPr>
          <p:pic>
            <p:nvPicPr>
              <p:cNvPr id="5" name="Picture 4"/>
              <p:cNvPicPr>
                <a:picLocks noChangeAspect="1"/>
              </p:cNvPicPr>
              <p:nvPr/>
            </p:nvPicPr>
            <p:blipFill>
              <a:blip r:embed="rId2"/>
              <a:stretch>
                <a:fillRect/>
              </a:stretch>
            </p:blipFill>
            <p:spPr>
              <a:xfrm>
                <a:off x="2768600" y="2211820"/>
                <a:ext cx="5915025" cy="3562350"/>
              </a:xfrm>
              <a:prstGeom prst="rect">
                <a:avLst/>
              </a:prstGeom>
            </p:spPr>
          </p:pic>
          <p:pic>
            <p:nvPicPr>
              <p:cNvPr id="4" name="Picture 3"/>
              <p:cNvPicPr>
                <a:picLocks noChangeAspect="1"/>
              </p:cNvPicPr>
              <p:nvPr/>
            </p:nvPicPr>
            <p:blipFill>
              <a:blip r:embed="rId3"/>
              <a:stretch>
                <a:fillRect/>
              </a:stretch>
            </p:blipFill>
            <p:spPr>
              <a:xfrm>
                <a:off x="304800" y="2200564"/>
                <a:ext cx="2514600" cy="3543300"/>
              </a:xfrm>
              <a:prstGeom prst="rect">
                <a:avLst/>
              </a:prstGeom>
            </p:spPr>
          </p:pic>
          <p:pic>
            <p:nvPicPr>
              <p:cNvPr id="6" name="Picture 5"/>
              <p:cNvPicPr>
                <a:picLocks noChangeAspect="1"/>
              </p:cNvPicPr>
              <p:nvPr/>
            </p:nvPicPr>
            <p:blipFill>
              <a:blip r:embed="rId4"/>
              <a:stretch>
                <a:fillRect/>
              </a:stretch>
            </p:blipFill>
            <p:spPr>
              <a:xfrm>
                <a:off x="8683625" y="2229139"/>
                <a:ext cx="2152650" cy="3514725"/>
              </a:xfrm>
              <a:prstGeom prst="rect">
                <a:avLst/>
              </a:prstGeom>
            </p:spPr>
          </p:pic>
        </p:grpSp>
        <p:sp>
          <p:nvSpPr>
            <p:cNvPr id="8" name="Rectangle 7"/>
            <p:cNvSpPr/>
            <p:nvPr/>
          </p:nvSpPr>
          <p:spPr bwMode="auto">
            <a:xfrm>
              <a:off x="304801" y="2209991"/>
              <a:ext cx="8458199" cy="2600036"/>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0" name="Straight Connector 9"/>
            <p:cNvCxnSpPr/>
            <p:nvPr/>
          </p:nvCxnSpPr>
          <p:spPr bwMode="auto">
            <a:xfrm>
              <a:off x="7034131" y="2221429"/>
              <a:ext cx="0" cy="2588597"/>
            </a:xfrm>
            <a:prstGeom prst="line">
              <a:avLst/>
            </a:prstGeom>
            <a:solidFill>
              <a:schemeClr val="accent1"/>
            </a:solidFill>
            <a:ln w="38100"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3337479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MIR</a:t>
            </a:r>
            <a:r>
              <a:rPr lang="en-US" dirty="0">
                <a:solidFill>
                  <a:srgbClr val="FF0000"/>
                </a:solidFill>
              </a:rPr>
              <a:t>E</a:t>
            </a:r>
            <a:r>
              <a:rPr lang="en-US" dirty="0"/>
              <a:t>OT: The minimum information to reference an external ontology term</a:t>
            </a:r>
          </a:p>
        </p:txBody>
      </p:sp>
      <p:grpSp>
        <p:nvGrpSpPr>
          <p:cNvPr id="8" name="Group 7"/>
          <p:cNvGrpSpPr/>
          <p:nvPr/>
        </p:nvGrpSpPr>
        <p:grpSpPr>
          <a:xfrm>
            <a:off x="260196" y="1981200"/>
            <a:ext cx="8686800" cy="4724400"/>
            <a:chOff x="177723" y="1676399"/>
            <a:chExt cx="8943975" cy="5170449"/>
          </a:xfrm>
        </p:grpSpPr>
        <p:pic>
          <p:nvPicPr>
            <p:cNvPr id="6" name="Picture 5"/>
            <p:cNvPicPr>
              <a:picLocks noChangeAspect="1"/>
            </p:cNvPicPr>
            <p:nvPr/>
          </p:nvPicPr>
          <p:blipFill>
            <a:blip r:embed="rId2"/>
            <a:stretch>
              <a:fillRect/>
            </a:stretch>
          </p:blipFill>
          <p:spPr>
            <a:xfrm>
              <a:off x="177723" y="1676399"/>
              <a:ext cx="8943975" cy="5170449"/>
            </a:xfrm>
            <a:prstGeom prst="rect">
              <a:avLst/>
            </a:prstGeom>
          </p:spPr>
        </p:pic>
        <p:pic>
          <p:nvPicPr>
            <p:cNvPr id="7" name="Picture 6"/>
            <p:cNvPicPr>
              <a:picLocks noChangeAspect="1"/>
            </p:cNvPicPr>
            <p:nvPr/>
          </p:nvPicPr>
          <p:blipFill>
            <a:blip r:embed="rId3"/>
            <a:stretch>
              <a:fillRect/>
            </a:stretch>
          </p:blipFill>
          <p:spPr>
            <a:xfrm>
              <a:off x="4876800" y="1752600"/>
              <a:ext cx="4133850" cy="304800"/>
            </a:xfrm>
            <a:prstGeom prst="rect">
              <a:avLst/>
            </a:prstGeom>
          </p:spPr>
        </p:pic>
      </p:grpSp>
    </p:spTree>
    <p:extLst>
      <p:ext uri="{BB962C8B-B14F-4D97-AF65-F5344CB8AC3E}">
        <p14:creationId xmlns:p14="http://schemas.microsoft.com/office/powerpoint/2010/main" val="4060104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MIREOT guidelines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Minimal information that allows </a:t>
            </a:r>
            <a:r>
              <a:rPr lang="en-US" dirty="0"/>
              <a:t>to unambiguously identify a </a:t>
            </a:r>
            <a:r>
              <a:rPr lang="en-US" dirty="0" smtClean="0"/>
              <a:t>term:</a:t>
            </a:r>
          </a:p>
          <a:p>
            <a:pPr lvl="1">
              <a:buFont typeface="Arial" panose="020B0604020202020204" pitchFamily="34" charset="0"/>
              <a:buChar char="•"/>
            </a:pPr>
            <a:r>
              <a:rPr lang="en-US" dirty="0" smtClean="0"/>
              <a:t>URI </a:t>
            </a:r>
            <a:r>
              <a:rPr lang="en-US" dirty="0"/>
              <a:t>of the class </a:t>
            </a:r>
            <a:r>
              <a:rPr lang="en-US" dirty="0" smtClean="0"/>
              <a:t>imported</a:t>
            </a:r>
          </a:p>
          <a:p>
            <a:pPr lvl="1">
              <a:buFont typeface="Arial" panose="020B0604020202020204" pitchFamily="34" charset="0"/>
              <a:buChar char="•"/>
            </a:pPr>
            <a:r>
              <a:rPr lang="en-US" dirty="0" smtClean="0"/>
              <a:t>URI </a:t>
            </a:r>
            <a:r>
              <a:rPr lang="en-US" dirty="0"/>
              <a:t>of the source ontology </a:t>
            </a:r>
            <a:endParaRPr lang="en-US" dirty="0" smtClean="0"/>
          </a:p>
          <a:p>
            <a:pPr lvl="1">
              <a:buFont typeface="Arial" panose="020B0604020202020204" pitchFamily="34" charset="0"/>
              <a:buChar char="•"/>
            </a:pPr>
            <a:r>
              <a:rPr lang="en-US" dirty="0" smtClean="0"/>
              <a:t>Position </a:t>
            </a:r>
            <a:r>
              <a:rPr lang="en-US" dirty="0"/>
              <a:t>in the target </a:t>
            </a:r>
            <a:r>
              <a:rPr lang="en-US" dirty="0" smtClean="0"/>
              <a:t>ontology</a:t>
            </a:r>
          </a:p>
          <a:p>
            <a:pPr lvl="1">
              <a:buFont typeface="Arial" panose="020B0604020202020204" pitchFamily="34" charset="0"/>
              <a:buChar char="•"/>
            </a:pPr>
            <a:endParaRPr lang="en-US" dirty="0"/>
          </a:p>
          <a:p>
            <a:pPr>
              <a:buFont typeface="Arial" panose="020B0604020202020204" pitchFamily="34" charset="0"/>
              <a:buChar char="•"/>
            </a:pPr>
            <a:r>
              <a:rPr lang="en-US" dirty="0" smtClean="0"/>
              <a:t>Additional information: </a:t>
            </a:r>
          </a:p>
          <a:p>
            <a:pPr lvl="1">
              <a:buFont typeface="Arial" panose="020B0604020202020204" pitchFamily="34" charset="0"/>
              <a:buChar char="•"/>
            </a:pPr>
            <a:r>
              <a:rPr lang="en-US" dirty="0" smtClean="0"/>
              <a:t>Label</a:t>
            </a:r>
          </a:p>
          <a:p>
            <a:pPr lvl="1">
              <a:buFont typeface="Arial" panose="020B0604020202020204" pitchFamily="34" charset="0"/>
              <a:buChar char="•"/>
            </a:pPr>
            <a:r>
              <a:rPr lang="en-US" dirty="0" smtClean="0"/>
              <a:t>Definition</a:t>
            </a:r>
          </a:p>
          <a:p>
            <a:pPr lvl="1">
              <a:buFont typeface="Arial" panose="020B0604020202020204" pitchFamily="34" charset="0"/>
              <a:buChar char="•"/>
            </a:pPr>
            <a:r>
              <a:rPr lang="en-US" dirty="0" smtClean="0"/>
              <a:t>Other annotations, e.g. “</a:t>
            </a:r>
            <a:r>
              <a:rPr lang="en-US" dirty="0"/>
              <a:t>human-readable” </a:t>
            </a:r>
            <a:r>
              <a:rPr lang="en-US" dirty="0" smtClean="0"/>
              <a:t>information</a:t>
            </a:r>
            <a:endParaRPr lang="en-US" dirty="0"/>
          </a:p>
        </p:txBody>
      </p:sp>
    </p:spTree>
    <p:extLst>
      <p:ext uri="{BB962C8B-B14F-4D97-AF65-F5344CB8AC3E}">
        <p14:creationId xmlns:p14="http://schemas.microsoft.com/office/powerpoint/2010/main" val="3360159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MIREOT modifications in Protégé Plugin</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Import </a:t>
            </a:r>
            <a:r>
              <a:rPr lang="en-US" dirty="0"/>
              <a:t>all of the </a:t>
            </a:r>
            <a:r>
              <a:rPr lang="en-US" dirty="0" smtClean="0"/>
              <a:t>annotations; </a:t>
            </a:r>
          </a:p>
          <a:p>
            <a:pPr marL="568325" lvl="2" indent="-222250">
              <a:buFont typeface="Arial" panose="020B0604020202020204" pitchFamily="34" charset="0"/>
              <a:buChar char="•"/>
            </a:pPr>
            <a:r>
              <a:rPr lang="en-US" sz="1800" dirty="0" smtClean="0"/>
              <a:t>because vital </a:t>
            </a:r>
            <a:r>
              <a:rPr lang="en-US" sz="1800" dirty="0"/>
              <a:t>information about some components are included in </a:t>
            </a:r>
            <a:r>
              <a:rPr lang="en-US" sz="1800" dirty="0" smtClean="0"/>
              <a:t>annotations other </a:t>
            </a:r>
            <a:r>
              <a:rPr lang="en-US" sz="1800" dirty="0"/>
              <a:t>than “</a:t>
            </a:r>
            <a:r>
              <a:rPr lang="en-US" sz="1800" dirty="0" err="1"/>
              <a:t>rdfs:label</a:t>
            </a:r>
            <a:r>
              <a:rPr lang="en-US" sz="1800" dirty="0"/>
              <a:t>” and “</a:t>
            </a:r>
            <a:r>
              <a:rPr lang="en-US" sz="1800" dirty="0" err="1"/>
              <a:t>iao:definition</a:t>
            </a:r>
            <a:r>
              <a:rPr lang="en-US" sz="1800" dirty="0" smtClean="0"/>
              <a:t>”;</a:t>
            </a:r>
            <a:endParaRPr lang="en-US" sz="1800" dirty="0"/>
          </a:p>
          <a:p>
            <a:pPr>
              <a:buFont typeface="Arial" panose="020B0604020202020204" pitchFamily="34" charset="0"/>
              <a:buChar char="•"/>
            </a:pPr>
            <a:r>
              <a:rPr lang="en-US" dirty="0" smtClean="0"/>
              <a:t>Keep </a:t>
            </a:r>
            <a:r>
              <a:rPr lang="en-US" dirty="0"/>
              <a:t>the axioms in the main </a:t>
            </a:r>
            <a:r>
              <a:rPr lang="en-US" dirty="0" smtClean="0"/>
              <a:t>ontology;</a:t>
            </a:r>
          </a:p>
          <a:p>
            <a:pPr marL="568325" lvl="2" indent="-222250">
              <a:buFont typeface="Arial" panose="020B0604020202020204" pitchFamily="34" charset="0"/>
              <a:buChar char="•"/>
            </a:pPr>
            <a:r>
              <a:rPr lang="en-US" sz="1800" dirty="0" smtClean="0"/>
              <a:t>to decrease </a:t>
            </a:r>
            <a:r>
              <a:rPr lang="en-US" sz="1800" dirty="0"/>
              <a:t>the friction </a:t>
            </a:r>
            <a:r>
              <a:rPr lang="en-US" sz="1800" dirty="0" smtClean="0"/>
              <a:t>of development </a:t>
            </a:r>
            <a:r>
              <a:rPr lang="en-US" sz="1800" dirty="0"/>
              <a:t>for </a:t>
            </a:r>
            <a:r>
              <a:rPr lang="en-US" sz="1800" dirty="0" smtClean="0"/>
              <a:t>Protégé users </a:t>
            </a:r>
            <a:r>
              <a:rPr lang="en-US" sz="1800" dirty="0"/>
              <a:t>while still maintaining necessary </a:t>
            </a:r>
            <a:r>
              <a:rPr lang="en-US" sz="1800" dirty="0" smtClean="0"/>
              <a:t>provenance information;</a:t>
            </a:r>
            <a:endParaRPr lang="en-US" sz="1800" dirty="0"/>
          </a:p>
          <a:p>
            <a:pPr>
              <a:buFont typeface="Arial" panose="020B0604020202020204" pitchFamily="34" charset="0"/>
              <a:buChar char="•"/>
            </a:pPr>
            <a:r>
              <a:rPr lang="en-US" dirty="0" smtClean="0"/>
              <a:t>Report </a:t>
            </a:r>
            <a:r>
              <a:rPr lang="en-US" dirty="0"/>
              <a:t>only the most recent source ontology </a:t>
            </a:r>
            <a:r>
              <a:rPr lang="en-US" dirty="0" smtClean="0"/>
              <a:t>information;</a:t>
            </a:r>
          </a:p>
          <a:p>
            <a:pPr marL="568325" lvl="2" indent="-222250">
              <a:buFont typeface="Arial" panose="020B0604020202020204" pitchFamily="34" charset="0"/>
              <a:buChar char="•"/>
            </a:pPr>
            <a:r>
              <a:rPr lang="en-US" sz="1800" dirty="0" smtClean="0"/>
              <a:t>to prevent confusion </a:t>
            </a:r>
            <a:r>
              <a:rPr lang="en-US" sz="1800" dirty="0"/>
              <a:t>based on multiple “</a:t>
            </a:r>
            <a:r>
              <a:rPr lang="en-US" sz="1800" dirty="0" err="1"/>
              <a:t>iao:imported</a:t>
            </a:r>
            <a:r>
              <a:rPr lang="en-US" sz="1800" dirty="0"/>
              <a:t> from” annotations that </a:t>
            </a:r>
            <a:r>
              <a:rPr lang="en-US" sz="1800" dirty="0" smtClean="0"/>
              <a:t>do not </a:t>
            </a:r>
            <a:r>
              <a:rPr lang="en-US" sz="1800" dirty="0"/>
              <a:t>allow one to distinguish from which ontology a component was </a:t>
            </a:r>
            <a:r>
              <a:rPr lang="en-US" sz="1800" dirty="0" smtClean="0"/>
              <a:t>imported directly;</a:t>
            </a:r>
            <a:endParaRPr lang="en-US" sz="1800" dirty="0"/>
          </a:p>
          <a:p>
            <a:pPr>
              <a:buFont typeface="Arial" panose="020B0604020202020204" pitchFamily="34" charset="0"/>
              <a:buChar char="•"/>
            </a:pPr>
            <a:r>
              <a:rPr lang="en-US" dirty="0" smtClean="0"/>
              <a:t>Save </a:t>
            </a:r>
            <a:r>
              <a:rPr lang="en-US" dirty="0"/>
              <a:t>the ontology URL as the IRI in the case of ontologies that do </a:t>
            </a:r>
            <a:r>
              <a:rPr lang="en-US" dirty="0" smtClean="0"/>
              <a:t>not have </a:t>
            </a:r>
            <a:r>
              <a:rPr lang="en-US" dirty="0"/>
              <a:t>an </a:t>
            </a:r>
            <a:r>
              <a:rPr lang="en-US" dirty="0" smtClean="0"/>
              <a:t>IRI;</a:t>
            </a:r>
          </a:p>
          <a:p>
            <a:pPr marL="568325" lvl="2" indent="-222250">
              <a:buFont typeface="Arial" panose="020B0604020202020204" pitchFamily="34" charset="0"/>
              <a:buChar char="•"/>
            </a:pPr>
            <a:r>
              <a:rPr lang="en-US" sz="1800" dirty="0" smtClean="0"/>
              <a:t>to preserve the </a:t>
            </a:r>
            <a:r>
              <a:rPr lang="en-US" sz="1800" dirty="0"/>
              <a:t>provenance of the </a:t>
            </a:r>
            <a:r>
              <a:rPr lang="en-US" sz="1800" dirty="0" smtClean="0"/>
              <a:t>imported component somehow.</a:t>
            </a:r>
            <a:endParaRPr lang="en-US" sz="1800" dirty="0"/>
          </a:p>
          <a:p>
            <a:pPr>
              <a:buFont typeface="Arial" panose="020B0604020202020204" pitchFamily="34" charset="0"/>
              <a:buChar char="•"/>
            </a:pPr>
            <a:endParaRPr lang="en-US" dirty="0"/>
          </a:p>
        </p:txBody>
      </p:sp>
      <p:sp>
        <p:nvSpPr>
          <p:cNvPr id="4" name="Rectangle 3"/>
          <p:cNvSpPr/>
          <p:nvPr/>
        </p:nvSpPr>
        <p:spPr>
          <a:xfrm>
            <a:off x="609600" y="6304002"/>
            <a:ext cx="8534400" cy="553998"/>
          </a:xfrm>
          <a:prstGeom prst="rect">
            <a:avLst/>
          </a:prstGeom>
        </p:spPr>
        <p:txBody>
          <a:bodyPr wrap="square">
            <a:spAutoFit/>
          </a:bodyPr>
          <a:lstStyle/>
          <a:p>
            <a:pPr algn="r"/>
            <a:r>
              <a:rPr lang="en-US" sz="1000" dirty="0">
                <a:solidFill>
                  <a:schemeClr val="bg1"/>
                </a:solidFill>
                <a:latin typeface="LhrdjsAdvTTb5929f4c"/>
              </a:rPr>
              <a:t>Hanna J, Cheng C, Crow A, Hall R, Liu J, </a:t>
            </a:r>
            <a:r>
              <a:rPr lang="en-US" sz="1000" dirty="0" err="1">
                <a:solidFill>
                  <a:schemeClr val="bg1"/>
                </a:solidFill>
                <a:latin typeface="LhrdjsAdvTTb5929f4c"/>
              </a:rPr>
              <a:t>Pendurthi</a:t>
            </a:r>
            <a:r>
              <a:rPr lang="en-US" sz="1000" dirty="0">
                <a:solidFill>
                  <a:schemeClr val="bg1"/>
                </a:solidFill>
                <a:latin typeface="LhrdjsAdvTTb5929f4c"/>
              </a:rPr>
              <a:t> T, Schmidt T, Jennings </a:t>
            </a:r>
            <a:r>
              <a:rPr lang="en-US" sz="1000" dirty="0" smtClean="0">
                <a:solidFill>
                  <a:schemeClr val="bg1"/>
                </a:solidFill>
                <a:latin typeface="LhrdjsAdvTTb5929f4c"/>
              </a:rPr>
              <a:t>S, </a:t>
            </a:r>
            <a:r>
              <a:rPr lang="en-US" sz="1000" dirty="0" err="1" smtClean="0">
                <a:solidFill>
                  <a:schemeClr val="bg1"/>
                </a:solidFill>
                <a:latin typeface="LhrdjsAdvTTb5929f4c"/>
              </a:rPr>
              <a:t>Brochhausen</a:t>
            </a:r>
            <a:r>
              <a:rPr lang="en-US" sz="1000" dirty="0" smtClean="0">
                <a:solidFill>
                  <a:schemeClr val="bg1"/>
                </a:solidFill>
                <a:latin typeface="LhrdjsAdvTTb5929f4c"/>
              </a:rPr>
              <a:t> </a:t>
            </a:r>
            <a:r>
              <a:rPr lang="en-US" sz="1000" dirty="0">
                <a:solidFill>
                  <a:schemeClr val="bg1"/>
                </a:solidFill>
                <a:latin typeface="LhrdjsAdvTTb5929f4c"/>
              </a:rPr>
              <a:t>M, Hogan W: </a:t>
            </a:r>
            <a:endParaRPr lang="en-US" sz="1000" dirty="0" smtClean="0">
              <a:solidFill>
                <a:schemeClr val="bg1"/>
              </a:solidFill>
              <a:latin typeface="LhrdjsAdvTTb5929f4c"/>
            </a:endParaRPr>
          </a:p>
          <a:p>
            <a:pPr algn="r"/>
            <a:r>
              <a:rPr lang="en-US" sz="1000" dirty="0" smtClean="0">
                <a:solidFill>
                  <a:schemeClr val="bg1"/>
                </a:solidFill>
                <a:latin typeface="XxmybgAdvTT1b53b5fb.I"/>
              </a:rPr>
              <a:t>Simplifying </a:t>
            </a:r>
            <a:r>
              <a:rPr lang="en-US" sz="1000" dirty="0">
                <a:solidFill>
                  <a:schemeClr val="bg1"/>
                </a:solidFill>
                <a:latin typeface="XxmybgAdvTT1b53b5fb.I"/>
              </a:rPr>
              <a:t>MIREOT; a MIREOT </a:t>
            </a:r>
            <a:r>
              <a:rPr lang="en-US" sz="1000" dirty="0" err="1">
                <a:solidFill>
                  <a:schemeClr val="bg1"/>
                </a:solidFill>
                <a:latin typeface="XxmybgAdvTT1b53b5fb.I"/>
              </a:rPr>
              <a:t>Protege</a:t>
            </a:r>
            <a:r>
              <a:rPr lang="en-US" sz="1000" dirty="0">
                <a:solidFill>
                  <a:schemeClr val="bg1"/>
                </a:solidFill>
                <a:latin typeface="XxmybgAdvTT1b53b5fb.I"/>
              </a:rPr>
              <a:t> Plugin.</a:t>
            </a:r>
          </a:p>
          <a:p>
            <a:pPr algn="r"/>
            <a:r>
              <a:rPr lang="en-US" sz="1000" dirty="0">
                <a:solidFill>
                  <a:schemeClr val="bg1"/>
                </a:solidFill>
                <a:latin typeface="LhrdjsAdvTTb5929f4c"/>
              </a:rPr>
              <a:t>Boston, USA: Proceedings of the ISWC 2012 Posters &amp; Demonstrations Track</a:t>
            </a:r>
            <a:r>
              <a:rPr lang="en-US" sz="1000" dirty="0" smtClean="0">
                <a:solidFill>
                  <a:schemeClr val="bg1"/>
                </a:solidFill>
                <a:latin typeface="LhrdjsAdvTTb5929f4c"/>
              </a:rPr>
              <a:t>; 2012:11</a:t>
            </a:r>
            <a:r>
              <a:rPr lang="en-US" sz="1000" dirty="0" smtClean="0">
                <a:solidFill>
                  <a:schemeClr val="bg1"/>
                </a:solidFill>
                <a:latin typeface="TkkmpvAdvTTb5929f4c+20"/>
              </a:rPr>
              <a:t>–</a:t>
            </a:r>
            <a:r>
              <a:rPr lang="en-US" sz="1000" dirty="0" smtClean="0">
                <a:solidFill>
                  <a:schemeClr val="bg1"/>
                </a:solidFill>
                <a:latin typeface="LhrdjsAdvTTb5929f4c"/>
              </a:rPr>
              <a:t>15</a:t>
            </a:r>
            <a:r>
              <a:rPr lang="en-US" sz="1000" dirty="0">
                <a:solidFill>
                  <a:schemeClr val="bg1"/>
                </a:solidFill>
                <a:latin typeface="LhrdjsAdvTTb5929f4c"/>
              </a:rPr>
              <a:t>. http://ceur-ws.org/Vol-914/paper_48.pdf.</a:t>
            </a:r>
            <a:endParaRPr lang="en-US" sz="1000" dirty="0">
              <a:solidFill>
                <a:schemeClr val="bg1"/>
              </a:solidFill>
            </a:endParaRPr>
          </a:p>
        </p:txBody>
      </p:sp>
    </p:spTree>
    <p:extLst>
      <p:ext uri="{BB962C8B-B14F-4D97-AF65-F5344CB8AC3E}">
        <p14:creationId xmlns:p14="http://schemas.microsoft.com/office/powerpoint/2010/main" val="2792622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Insights obtained</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It </a:t>
            </a:r>
            <a:r>
              <a:rPr lang="en-US" dirty="0"/>
              <a:t>was demonstrated that </a:t>
            </a:r>
            <a:r>
              <a:rPr lang="en-US" dirty="0" smtClean="0"/>
              <a:t>the proposed framework </a:t>
            </a:r>
            <a:r>
              <a:rPr lang="en-US" dirty="0"/>
              <a:t>could handle all idiosyncrasies encountered in </a:t>
            </a:r>
            <a:r>
              <a:rPr lang="en-US" dirty="0" smtClean="0"/>
              <a:t>the dataset used as test case. </a:t>
            </a:r>
          </a:p>
          <a:p>
            <a:endParaRPr lang="en-US" dirty="0"/>
          </a:p>
          <a:p>
            <a:pPr algn="ctr"/>
            <a:r>
              <a:rPr lang="en-US" dirty="0" smtClean="0"/>
              <a:t>however</a:t>
            </a:r>
          </a:p>
          <a:p>
            <a:endParaRPr lang="en-US" dirty="0" smtClean="0"/>
          </a:p>
          <a:p>
            <a:pPr>
              <a:buFont typeface="Arial" panose="020B0604020202020204" pitchFamily="34" charset="0"/>
              <a:buChar char="•"/>
            </a:pPr>
            <a:r>
              <a:rPr lang="en-US" dirty="0" smtClean="0"/>
              <a:t>It </a:t>
            </a:r>
            <a:r>
              <a:rPr lang="en-US" dirty="0"/>
              <a:t>required a thorough understanding of and expertise in applying the </a:t>
            </a:r>
            <a:r>
              <a:rPr lang="en-US" dirty="0" smtClean="0"/>
              <a:t>underlying theories </a:t>
            </a:r>
            <a:r>
              <a:rPr lang="en-US" dirty="0"/>
              <a:t>of the </a:t>
            </a:r>
            <a:r>
              <a:rPr lang="en-US" dirty="0" smtClean="0"/>
              <a:t>framework so </a:t>
            </a:r>
            <a:r>
              <a:rPr lang="en-US" dirty="0"/>
              <a:t>as not to make any </a:t>
            </a:r>
            <a:r>
              <a:rPr lang="en-US" dirty="0" smtClean="0"/>
              <a:t>mistakes in designing the template.</a:t>
            </a:r>
            <a:endParaRPr lang="en-US" dirty="0"/>
          </a:p>
        </p:txBody>
      </p:sp>
      <p:sp>
        <p:nvSpPr>
          <p:cNvPr id="4" name="Rectangle 3"/>
          <p:cNvSpPr/>
          <p:nvPr/>
        </p:nvSpPr>
        <p:spPr>
          <a:xfrm>
            <a:off x="1600200" y="5983069"/>
            <a:ext cx="7391400" cy="646331"/>
          </a:xfrm>
          <a:prstGeom prst="rect">
            <a:avLst/>
          </a:prstGeom>
        </p:spPr>
        <p:txBody>
          <a:bodyPr wrap="square">
            <a:spAutoFit/>
          </a:bodyPr>
          <a:lstStyle/>
          <a:p>
            <a:pPr algn="r"/>
            <a:r>
              <a:rPr lang="en-US" sz="1200" dirty="0">
                <a:solidFill>
                  <a:schemeClr val="bg1"/>
                </a:solidFill>
              </a:rPr>
              <a:t>Ceusters W, Hsu CY, Smith B. Clinical Data Wrangling using Ontological Realism and Referent Tracking. International Conference on Biomedical Ontologies, ICBO 2014, Houston, Texas, Oct 6-9, 2014; </a:t>
            </a:r>
            <a:endParaRPr lang="en-US" sz="1200" dirty="0" smtClean="0">
              <a:solidFill>
                <a:schemeClr val="bg1"/>
              </a:solidFill>
            </a:endParaRPr>
          </a:p>
          <a:p>
            <a:pPr algn="r"/>
            <a:r>
              <a:rPr lang="en-US" sz="1200" dirty="0" smtClean="0">
                <a:solidFill>
                  <a:schemeClr val="bg1"/>
                </a:solidFill>
              </a:rPr>
              <a:t>CEUR </a:t>
            </a:r>
            <a:r>
              <a:rPr lang="en-US" sz="1200" dirty="0">
                <a:solidFill>
                  <a:schemeClr val="bg1"/>
                </a:solidFill>
              </a:rPr>
              <a:t>Workshop Proceedings 2014;1237:27-32.</a:t>
            </a:r>
          </a:p>
        </p:txBody>
      </p:sp>
    </p:spTree>
    <p:extLst>
      <p:ext uri="{BB962C8B-B14F-4D97-AF65-F5344CB8AC3E}">
        <p14:creationId xmlns:p14="http://schemas.microsoft.com/office/powerpoint/2010/main" val="33192228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Insights obtained</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It </a:t>
            </a:r>
            <a:r>
              <a:rPr lang="en-US" dirty="0"/>
              <a:t>was demonstrated that </a:t>
            </a:r>
            <a:r>
              <a:rPr lang="en-US" dirty="0" smtClean="0"/>
              <a:t>the proposed framework </a:t>
            </a:r>
            <a:r>
              <a:rPr lang="en-US" dirty="0"/>
              <a:t>could handle all idiosyncrasies encountered in </a:t>
            </a:r>
            <a:r>
              <a:rPr lang="en-US" dirty="0" smtClean="0"/>
              <a:t>the dataset used as test case. </a:t>
            </a:r>
          </a:p>
          <a:p>
            <a:endParaRPr lang="en-US" dirty="0"/>
          </a:p>
          <a:p>
            <a:pPr algn="ctr"/>
            <a:r>
              <a:rPr lang="en-US" dirty="0" smtClean="0"/>
              <a:t>however</a:t>
            </a:r>
          </a:p>
          <a:p>
            <a:endParaRPr lang="en-US" dirty="0" smtClean="0"/>
          </a:p>
          <a:p>
            <a:pPr>
              <a:buFont typeface="Arial" panose="020B0604020202020204" pitchFamily="34" charset="0"/>
              <a:buChar char="•"/>
            </a:pPr>
            <a:r>
              <a:rPr lang="en-US" dirty="0" smtClean="0"/>
              <a:t>It </a:t>
            </a:r>
            <a:r>
              <a:rPr lang="en-US" dirty="0"/>
              <a:t>required a thorough understanding of and expertise in applying the </a:t>
            </a:r>
            <a:r>
              <a:rPr lang="en-US" dirty="0" smtClean="0"/>
              <a:t>underlying theories </a:t>
            </a:r>
            <a:r>
              <a:rPr lang="en-US" dirty="0"/>
              <a:t>of the </a:t>
            </a:r>
            <a:r>
              <a:rPr lang="en-US" dirty="0" smtClean="0"/>
              <a:t>framework so </a:t>
            </a:r>
            <a:r>
              <a:rPr lang="en-US" dirty="0"/>
              <a:t>as not to make any </a:t>
            </a:r>
            <a:r>
              <a:rPr lang="en-US" dirty="0" smtClean="0"/>
              <a:t>mistakes in designing the template.</a:t>
            </a:r>
            <a:endParaRPr lang="en-US" dirty="0"/>
          </a:p>
        </p:txBody>
      </p:sp>
      <p:sp>
        <p:nvSpPr>
          <p:cNvPr id="4" name="Rectangle 3"/>
          <p:cNvSpPr/>
          <p:nvPr/>
        </p:nvSpPr>
        <p:spPr>
          <a:xfrm>
            <a:off x="1600200" y="5983069"/>
            <a:ext cx="7391400" cy="646331"/>
          </a:xfrm>
          <a:prstGeom prst="rect">
            <a:avLst/>
          </a:prstGeom>
        </p:spPr>
        <p:txBody>
          <a:bodyPr wrap="square">
            <a:spAutoFit/>
          </a:bodyPr>
          <a:lstStyle/>
          <a:p>
            <a:pPr algn="r"/>
            <a:r>
              <a:rPr lang="en-US" sz="1200" dirty="0">
                <a:solidFill>
                  <a:schemeClr val="bg1"/>
                </a:solidFill>
              </a:rPr>
              <a:t>Ceusters W, Hsu CY, Smith B. Clinical Data Wrangling using Ontological Realism and Referent Tracking. International Conference on Biomedical Ontologies, ICBO 2014, Houston, Texas, Oct 6-9, 2014; </a:t>
            </a:r>
            <a:endParaRPr lang="en-US" sz="1200" dirty="0" smtClean="0">
              <a:solidFill>
                <a:schemeClr val="bg1"/>
              </a:solidFill>
            </a:endParaRPr>
          </a:p>
          <a:p>
            <a:pPr algn="r"/>
            <a:r>
              <a:rPr lang="en-US" sz="1200" dirty="0" smtClean="0">
                <a:solidFill>
                  <a:schemeClr val="bg1"/>
                </a:solidFill>
              </a:rPr>
              <a:t>CEUR </a:t>
            </a:r>
            <a:r>
              <a:rPr lang="en-US" sz="1200" dirty="0">
                <a:solidFill>
                  <a:schemeClr val="bg1"/>
                </a:solidFill>
              </a:rPr>
              <a:t>Workshop Proceedings 2014;1237:27-32.</a:t>
            </a:r>
          </a:p>
        </p:txBody>
      </p:sp>
      <p:sp>
        <p:nvSpPr>
          <p:cNvPr id="5" name="Rectangular Callout 4"/>
          <p:cNvSpPr/>
          <p:nvPr/>
        </p:nvSpPr>
        <p:spPr bwMode="auto">
          <a:xfrm>
            <a:off x="2667000" y="1295400"/>
            <a:ext cx="5715000" cy="1507313"/>
          </a:xfrm>
          <a:prstGeom prst="wedgeRectCallout">
            <a:avLst>
              <a:gd name="adj1" fmla="val -46004"/>
              <a:gd name="adj2" fmla="val 14387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Times" pitchFamily="122" charset="0"/>
              </a:rPr>
              <a:t>Underlying theories: ontological realism,</a:t>
            </a:r>
            <a:r>
              <a:rPr kumimoji="0" lang="en-US" sz="2400" b="1" i="0" u="none" strike="noStrike" cap="none" normalizeH="0" dirty="0" smtClean="0">
                <a:ln>
                  <a:noFill/>
                </a:ln>
                <a:solidFill>
                  <a:schemeClr val="bg1"/>
                </a:solidFill>
                <a:effectLst/>
                <a:latin typeface="Times" pitchFamily="122" charset="0"/>
              </a:rPr>
              <a:t> BFO, Referent Tracking</a:t>
            </a:r>
            <a:endParaRPr kumimoji="0" lang="en-US" sz="2400" b="1" i="0" u="none" strike="noStrike" cap="none" normalizeH="0" baseline="0" dirty="0" smtClean="0">
              <a:ln>
                <a:noFill/>
              </a:ln>
              <a:solidFill>
                <a:schemeClr val="bg1"/>
              </a:solidFill>
              <a:effectLst/>
              <a:latin typeface="Times" pitchFamily="122"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smtClean="0">
                <a:ln>
                  <a:noFill/>
                </a:ln>
                <a:solidFill>
                  <a:schemeClr val="bg1"/>
                </a:solidFill>
                <a:effectLst/>
                <a:latin typeface="Times" pitchFamily="122" charset="0"/>
              </a:rPr>
              <a:t>Are they too difficult?</a:t>
            </a:r>
            <a:endParaRPr kumimoji="0" lang="en-US" sz="4000" b="1" i="0" u="none" strike="noStrike" cap="none" normalizeH="0" baseline="0" dirty="0">
              <a:ln>
                <a:noFill/>
              </a:ln>
              <a:solidFill>
                <a:schemeClr val="bg1"/>
              </a:solidFill>
              <a:effectLst/>
              <a:latin typeface="Times" pitchFamily="122" charset="0"/>
            </a:endParaRPr>
          </a:p>
        </p:txBody>
      </p:sp>
      <p:sp>
        <p:nvSpPr>
          <p:cNvPr id="6" name="Rectangle 5"/>
          <p:cNvSpPr/>
          <p:nvPr/>
        </p:nvSpPr>
        <p:spPr bwMode="auto">
          <a:xfrm>
            <a:off x="457200" y="4114800"/>
            <a:ext cx="8229600" cy="15240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986492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NCBO  -  2005</a:t>
            </a:r>
            <a:endParaRPr lang="en-US" dirty="0"/>
          </a:p>
        </p:txBody>
      </p:sp>
      <p:sp>
        <p:nvSpPr>
          <p:cNvPr id="3" name="Content Placeholder 2"/>
          <p:cNvSpPr>
            <a:spLocks noGrp="1"/>
          </p:cNvSpPr>
          <p:nvPr>
            <p:ph idx="1"/>
          </p:nvPr>
        </p:nvSpPr>
        <p:spPr>
          <a:xfrm>
            <a:off x="228600" y="2133600"/>
            <a:ext cx="8686800" cy="4495800"/>
          </a:xfrm>
        </p:spPr>
        <p:txBody>
          <a:bodyPr/>
          <a:lstStyle/>
          <a:p>
            <a:pPr algn="ctr"/>
            <a:r>
              <a:rPr lang="en-US" sz="4400" dirty="0"/>
              <a:t>The End of a </a:t>
            </a:r>
            <a:r>
              <a:rPr lang="en-US" sz="4400" i="1" dirty="0"/>
              <a:t>Cottage Industry</a:t>
            </a:r>
            <a:r>
              <a:rPr lang="en-US" sz="4400" dirty="0"/>
              <a:t>: </a:t>
            </a:r>
            <a:endParaRPr lang="en-US" sz="4400" dirty="0" smtClean="0"/>
          </a:p>
          <a:p>
            <a:pPr algn="ctr"/>
            <a:r>
              <a:rPr lang="en-US" sz="4400" dirty="0" smtClean="0"/>
              <a:t>The </a:t>
            </a:r>
            <a:r>
              <a:rPr lang="en-US" sz="4400" dirty="0"/>
              <a:t>coming industrial revolution for biomedical </a:t>
            </a:r>
            <a:r>
              <a:rPr lang="en-US" sz="4400" i="1" dirty="0"/>
              <a:t>ontologies</a:t>
            </a:r>
            <a:r>
              <a:rPr lang="en-US" sz="4400" dirty="0" smtClean="0"/>
              <a:t>.</a:t>
            </a:r>
          </a:p>
          <a:p>
            <a:pPr algn="ctr"/>
            <a:endParaRPr lang="en-US" sz="3200" dirty="0" smtClean="0"/>
          </a:p>
          <a:p>
            <a:pPr algn="ctr"/>
            <a:r>
              <a:rPr lang="en-US" sz="3200" dirty="0" smtClean="0"/>
              <a:t>Mark </a:t>
            </a:r>
            <a:r>
              <a:rPr lang="en-US" sz="3200" dirty="0" err="1" smtClean="0"/>
              <a:t>Musen</a:t>
            </a:r>
            <a:endParaRPr lang="en-US" sz="3200" dirty="0"/>
          </a:p>
        </p:txBody>
      </p:sp>
    </p:spTree>
    <p:extLst>
      <p:ext uri="{BB962C8B-B14F-4D97-AF65-F5344CB8AC3E}">
        <p14:creationId xmlns:p14="http://schemas.microsoft.com/office/powerpoint/2010/main" val="11586132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ltLang="en-US" sz="4000"/>
              <a:t>A thousand flowers are blooming!</a:t>
            </a:r>
            <a:endParaRPr lang="en-US" altLang="en-US"/>
          </a:p>
        </p:txBody>
      </p:sp>
      <p:sp>
        <p:nvSpPr>
          <p:cNvPr id="146435" name="Rectangle 3"/>
          <p:cNvSpPr>
            <a:spLocks noGrp="1" noChangeArrowheads="1"/>
          </p:cNvSpPr>
          <p:nvPr>
            <p:ph type="body" idx="1"/>
          </p:nvPr>
        </p:nvSpPr>
        <p:spPr/>
        <p:txBody>
          <a:bodyPr/>
          <a:lstStyle/>
          <a:p>
            <a:pPr marL="457200" indent="-457200">
              <a:lnSpc>
                <a:spcPct val="90000"/>
              </a:lnSpc>
              <a:buFont typeface="Arial" panose="020B0604020202020204" pitchFamily="34" charset="0"/>
              <a:buChar char="•"/>
            </a:pPr>
            <a:r>
              <a:rPr lang="en-US" altLang="en-US" sz="2800" dirty="0"/>
              <a:t>Ontologies are being developed by interested groups from every sector of academia, industry, and government</a:t>
            </a:r>
          </a:p>
          <a:p>
            <a:pPr marL="457200" indent="-457200">
              <a:lnSpc>
                <a:spcPct val="90000"/>
              </a:lnSpc>
              <a:buFont typeface="Arial" panose="020B0604020202020204" pitchFamily="34" charset="0"/>
              <a:buChar char="•"/>
            </a:pPr>
            <a:r>
              <a:rPr lang="en-US" altLang="en-US" sz="2800" dirty="0"/>
              <a:t>Many of these ontologies have been proven to be extraordinarily useful to wide communities</a:t>
            </a:r>
          </a:p>
          <a:p>
            <a:pPr marL="457200" indent="-457200">
              <a:lnSpc>
                <a:spcPct val="90000"/>
              </a:lnSpc>
              <a:buFont typeface="Arial" panose="020B0604020202020204" pitchFamily="34" charset="0"/>
              <a:buChar char="•"/>
            </a:pPr>
            <a:r>
              <a:rPr lang="en-US" altLang="en-US" sz="2800" dirty="0"/>
              <a:t>We finally have tools and representation languages that can enable us to create durable and maintainable ontologies with rich semantic content</a:t>
            </a:r>
          </a:p>
        </p:txBody>
      </p:sp>
      <p:sp>
        <p:nvSpPr>
          <p:cNvPr id="2" name="Rectangle 1"/>
          <p:cNvSpPr/>
          <p:nvPr/>
        </p:nvSpPr>
        <p:spPr>
          <a:xfrm>
            <a:off x="3642732" y="5943600"/>
            <a:ext cx="5257800" cy="584775"/>
          </a:xfrm>
          <a:prstGeom prst="rect">
            <a:avLst/>
          </a:prstGeom>
        </p:spPr>
        <p:txBody>
          <a:bodyPr wrap="square">
            <a:spAutoFit/>
          </a:bodyPr>
          <a:lstStyle/>
          <a:p>
            <a:pPr algn="ctr"/>
            <a:r>
              <a:rPr lang="en-US" sz="1600" dirty="0" smtClean="0">
                <a:solidFill>
                  <a:schemeClr val="bg1"/>
                </a:solidFill>
              </a:rPr>
              <a:t>Mark </a:t>
            </a:r>
            <a:r>
              <a:rPr lang="en-US" sz="1600" dirty="0" err="1" smtClean="0">
                <a:solidFill>
                  <a:schemeClr val="bg1"/>
                </a:solidFill>
              </a:rPr>
              <a:t>Musen</a:t>
            </a:r>
            <a:r>
              <a:rPr lang="en-US" sz="1600" dirty="0" smtClean="0">
                <a:solidFill>
                  <a:schemeClr val="bg1"/>
                </a:solidFill>
              </a:rPr>
              <a:t>. </a:t>
            </a:r>
            <a:r>
              <a:rPr lang="en-US" sz="1600" dirty="0">
                <a:solidFill>
                  <a:schemeClr val="bg1"/>
                </a:solidFill>
              </a:rPr>
              <a:t>The End of a </a:t>
            </a:r>
            <a:r>
              <a:rPr lang="en-US" sz="1600" i="1" dirty="0">
                <a:solidFill>
                  <a:schemeClr val="bg1"/>
                </a:solidFill>
              </a:rPr>
              <a:t>Cottage Industry</a:t>
            </a:r>
            <a:r>
              <a:rPr lang="en-US" sz="1600" dirty="0">
                <a:solidFill>
                  <a:schemeClr val="bg1"/>
                </a:solidFill>
              </a:rPr>
              <a:t>: </a:t>
            </a:r>
          </a:p>
          <a:p>
            <a:pPr algn="ctr"/>
            <a:r>
              <a:rPr lang="en-US" sz="1600" dirty="0">
                <a:solidFill>
                  <a:schemeClr val="bg1"/>
                </a:solidFill>
              </a:rPr>
              <a:t>The coming industrial revolution for biomedical </a:t>
            </a:r>
            <a:r>
              <a:rPr lang="en-US" sz="1600" i="1" dirty="0">
                <a:solidFill>
                  <a:schemeClr val="bg1"/>
                </a:solidFill>
              </a:rPr>
              <a:t>ontologies</a:t>
            </a:r>
            <a:r>
              <a:rPr lang="en-US" sz="1600" dirty="0" smtClean="0">
                <a:solidFill>
                  <a:schemeClr val="bg1"/>
                </a:solidFill>
              </a:rPr>
              <a:t>.</a:t>
            </a:r>
            <a:endParaRPr lang="en-US" sz="1600" dirty="0">
              <a:solidFill>
                <a:schemeClr val="bg1"/>
              </a:solidFill>
            </a:endParaRPr>
          </a:p>
        </p:txBody>
      </p:sp>
    </p:spTree>
    <p:extLst>
      <p:ext uri="{BB962C8B-B14F-4D97-AF65-F5344CB8AC3E}">
        <p14:creationId xmlns:p14="http://schemas.microsoft.com/office/powerpoint/2010/main" val="53232842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Focus of my programmatic research</a:t>
            </a:r>
            <a:endParaRPr lang="en-US" dirty="0"/>
          </a:p>
        </p:txBody>
      </p:sp>
      <p:sp>
        <p:nvSpPr>
          <p:cNvPr id="5" name="Content Placeholder 4"/>
          <p:cNvSpPr>
            <a:spLocks noGrp="1"/>
          </p:cNvSpPr>
          <p:nvPr>
            <p:ph idx="1"/>
          </p:nvPr>
        </p:nvSpPr>
        <p:spPr/>
        <p:txBody>
          <a:bodyPr/>
          <a:lstStyle/>
          <a:p>
            <a:pPr marL="457200" indent="-457200">
              <a:buFont typeface="+mj-lt"/>
              <a:buAutoNum type="arabicParenR"/>
            </a:pPr>
            <a:r>
              <a:rPr lang="en-US" sz="2600" dirty="0" smtClean="0"/>
              <a:t>How can data/information/… /ontologies be processed/structured in such a way that: </a:t>
            </a:r>
          </a:p>
          <a:p>
            <a:pPr marL="969963" indent="-452438">
              <a:buFont typeface="+mj-lt"/>
              <a:buAutoNum type="alphaLcParenR"/>
            </a:pPr>
            <a:r>
              <a:rPr lang="en-US" sz="2600" dirty="0" smtClean="0"/>
              <a:t>they are faithful representations of reality, and that</a:t>
            </a:r>
          </a:p>
          <a:p>
            <a:pPr marL="969963" indent="-452438">
              <a:buFont typeface="+mj-lt"/>
              <a:buAutoNum type="alphaLcParenR"/>
            </a:pPr>
            <a:r>
              <a:rPr lang="en-US" sz="2600" dirty="0" smtClean="0"/>
              <a:t>changes introduced in updates reflect faithfully corresponding changes in reality?</a:t>
            </a:r>
          </a:p>
          <a:p>
            <a:pPr marL="457200" indent="-457200">
              <a:buFont typeface="+mj-lt"/>
              <a:buAutoNum type="arabicParenR" startAt="2"/>
            </a:pPr>
            <a:r>
              <a:rPr lang="en-US" sz="2600" dirty="0" smtClean="0"/>
              <a:t>What are the requirements for formalisms/systems/… containing data/… satisfying (1a) and (1b) to allow users thereof acquiring a faithful representation of the changes in reality by merely looking at the changes in the data/… ?</a:t>
            </a:r>
          </a:p>
          <a:p>
            <a:pPr>
              <a:buFont typeface="Arial" panose="020B0604020202020204" pitchFamily="34" charset="0"/>
              <a:buChar char="•"/>
            </a:pPr>
            <a:endParaRPr lang="en-US" sz="2600" dirty="0"/>
          </a:p>
        </p:txBody>
      </p:sp>
    </p:spTree>
    <p:extLst>
      <p:ext uri="{BB962C8B-B14F-4D97-AF65-F5344CB8AC3E}">
        <p14:creationId xmlns:p14="http://schemas.microsoft.com/office/powerpoint/2010/main" val="319566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danger</a:t>
            </a:r>
            <a:endParaRPr lang="en-US" dirty="0"/>
          </a:p>
        </p:txBody>
      </p:sp>
      <p:sp>
        <p:nvSpPr>
          <p:cNvPr id="3" name="Content Placeholder 2"/>
          <p:cNvSpPr>
            <a:spLocks noGrp="1"/>
          </p:cNvSpPr>
          <p:nvPr>
            <p:ph idx="1"/>
          </p:nvPr>
        </p:nvSpPr>
        <p:spPr/>
        <p:txBody>
          <a:bodyPr/>
          <a:lstStyle/>
          <a:p>
            <a:r>
              <a:rPr lang="en-US" sz="4400" dirty="0" smtClean="0"/>
              <a:t>Cottage industry</a:t>
            </a:r>
            <a:endParaRPr lang="en-US" sz="4400" dirty="0"/>
          </a:p>
          <a:p>
            <a:r>
              <a:rPr lang="en-US" sz="4400" dirty="0" smtClean="0"/>
              <a:t>    Industrial revolution</a:t>
            </a:r>
          </a:p>
          <a:p>
            <a:r>
              <a:rPr lang="en-US" sz="4400" dirty="0" smtClean="0"/>
              <a:t>        Consumerism</a:t>
            </a:r>
          </a:p>
          <a:p>
            <a:r>
              <a:rPr lang="en-US" sz="4400" dirty="0" smtClean="0"/>
              <a:t>              Mass production</a:t>
            </a:r>
          </a:p>
          <a:p>
            <a:r>
              <a:rPr lang="en-US" sz="4400" dirty="0" smtClean="0"/>
              <a:t>                     Quality sacrifice</a:t>
            </a:r>
            <a:endParaRPr lang="en-US" sz="4400" dirty="0"/>
          </a:p>
        </p:txBody>
      </p:sp>
    </p:spTree>
    <p:extLst>
      <p:ext uri="{BB962C8B-B14F-4D97-AF65-F5344CB8AC3E}">
        <p14:creationId xmlns:p14="http://schemas.microsoft.com/office/powerpoint/2010/main" val="2871456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avoid the danger</a:t>
            </a:r>
            <a:endParaRPr lang="en-US" dirty="0"/>
          </a:p>
        </p:txBody>
      </p:sp>
      <p:pic>
        <p:nvPicPr>
          <p:cNvPr id="4" name="Content Placeholder 3"/>
          <p:cNvPicPr>
            <a:picLocks noGrp="1" noChangeAspect="1"/>
          </p:cNvPicPr>
          <p:nvPr>
            <p:ph idx="1"/>
          </p:nvPr>
        </p:nvPicPr>
        <p:blipFill>
          <a:blip r:embed="rId2"/>
          <a:stretch>
            <a:fillRect/>
          </a:stretch>
        </p:blipFill>
        <p:spPr>
          <a:xfrm>
            <a:off x="405319" y="1676400"/>
            <a:ext cx="8333361" cy="4953000"/>
          </a:xfrm>
          <a:prstGeom prst="rect">
            <a:avLst/>
          </a:prstGeom>
        </p:spPr>
      </p:pic>
      <p:sp>
        <p:nvSpPr>
          <p:cNvPr id="5" name="Oval 4"/>
          <p:cNvSpPr/>
          <p:nvPr/>
        </p:nvSpPr>
        <p:spPr bwMode="auto">
          <a:xfrm>
            <a:off x="4572000" y="5943600"/>
            <a:ext cx="2209800" cy="685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126300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0" y="609600"/>
            <a:ext cx="9169658" cy="6248400"/>
          </a:xfrm>
          <a:prstGeom prst="rect">
            <a:avLst/>
          </a:prstGeom>
        </p:spPr>
      </p:pic>
      <p:sp>
        <p:nvSpPr>
          <p:cNvPr id="2" name="Oval 1"/>
          <p:cNvSpPr/>
          <p:nvPr/>
        </p:nvSpPr>
        <p:spPr bwMode="auto">
          <a:xfrm>
            <a:off x="16727" y="3505200"/>
            <a:ext cx="4800600" cy="92926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41497600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181063"/>
            <a:ext cx="9144000" cy="5681093"/>
          </a:xfrm>
          <a:prstGeom prst="rect">
            <a:avLst/>
          </a:prstGeom>
        </p:spPr>
      </p:pic>
      <p:pic>
        <p:nvPicPr>
          <p:cNvPr id="5" name="Picture 4"/>
          <p:cNvPicPr>
            <a:picLocks noChangeAspect="1"/>
          </p:cNvPicPr>
          <p:nvPr/>
        </p:nvPicPr>
        <p:blipFill>
          <a:blip r:embed="rId3"/>
          <a:stretch>
            <a:fillRect/>
          </a:stretch>
        </p:blipFill>
        <p:spPr>
          <a:xfrm>
            <a:off x="0" y="609600"/>
            <a:ext cx="9144000" cy="593766"/>
          </a:xfrm>
          <a:prstGeom prst="rect">
            <a:avLst/>
          </a:prstGeom>
        </p:spPr>
      </p:pic>
    </p:spTree>
    <p:extLst>
      <p:ext uri="{BB962C8B-B14F-4D97-AF65-F5344CB8AC3E}">
        <p14:creationId xmlns:p14="http://schemas.microsoft.com/office/powerpoint/2010/main" val="27094378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Alexa McCray. Conceptualizing the World: Lessons from </a:t>
            </a:r>
            <a:r>
              <a:rPr lang="en-US" sz="3200" dirty="0" smtClean="0"/>
              <a:t>History. </a:t>
            </a:r>
            <a:r>
              <a:rPr lang="en-US" sz="2400" dirty="0"/>
              <a:t>IMIA WG6, Rome, 2005.</a:t>
            </a:r>
          </a:p>
        </p:txBody>
      </p:sp>
      <p:pic>
        <p:nvPicPr>
          <p:cNvPr id="5" name="Content Placeholder 4"/>
          <p:cNvPicPr>
            <a:picLocks noGrp="1" noChangeAspect="1"/>
          </p:cNvPicPr>
          <p:nvPr>
            <p:ph idx="1"/>
          </p:nvPr>
        </p:nvPicPr>
        <p:blipFill>
          <a:blip r:embed="rId2"/>
          <a:stretch>
            <a:fillRect/>
          </a:stretch>
        </p:blipFill>
        <p:spPr>
          <a:xfrm>
            <a:off x="228600" y="1887441"/>
            <a:ext cx="8686800" cy="4894359"/>
          </a:xfrm>
          <a:prstGeom prst="rect">
            <a:avLst/>
          </a:prstGeom>
        </p:spPr>
      </p:pic>
    </p:spTree>
    <p:extLst>
      <p:ext uri="{BB962C8B-B14F-4D97-AF65-F5344CB8AC3E}">
        <p14:creationId xmlns:p14="http://schemas.microsoft.com/office/powerpoint/2010/main" val="13262087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Ingvar Johansson. Comments </a:t>
            </a:r>
            <a:r>
              <a:rPr lang="en-US" sz="2800" dirty="0"/>
              <a:t>on A.T. McCray</a:t>
            </a:r>
            <a:r>
              <a:rPr lang="en-US" sz="2800" dirty="0" smtClean="0"/>
              <a:t>, “</a:t>
            </a:r>
            <a:r>
              <a:rPr lang="en-US" sz="2800" dirty="0"/>
              <a:t>Conceptualizing the World</a:t>
            </a:r>
            <a:r>
              <a:rPr lang="en-US" sz="2800" dirty="0" smtClean="0"/>
              <a:t>:  </a:t>
            </a:r>
            <a:r>
              <a:rPr lang="en-US" sz="2800" dirty="0"/>
              <a:t>Lessons from History</a:t>
            </a:r>
            <a:r>
              <a:rPr lang="en-US" sz="2800" dirty="0" smtClean="0"/>
              <a:t>”. </a:t>
            </a:r>
            <a:r>
              <a:rPr lang="en-US" sz="2800" dirty="0"/>
              <a:t>IMIA WG6, Rome, </a:t>
            </a:r>
            <a:r>
              <a:rPr lang="en-US" sz="2800" dirty="0" smtClean="0"/>
              <a:t>2005.</a:t>
            </a:r>
            <a:endParaRPr lang="en-US" sz="2800" dirty="0"/>
          </a:p>
        </p:txBody>
      </p:sp>
      <p:pic>
        <p:nvPicPr>
          <p:cNvPr id="4" name="Content Placeholder 3"/>
          <p:cNvPicPr>
            <a:picLocks noGrp="1" noChangeAspect="1"/>
          </p:cNvPicPr>
          <p:nvPr>
            <p:ph idx="1"/>
          </p:nvPr>
        </p:nvPicPr>
        <p:blipFill>
          <a:blip r:embed="rId2"/>
          <a:stretch>
            <a:fillRect/>
          </a:stretch>
        </p:blipFill>
        <p:spPr>
          <a:xfrm>
            <a:off x="990600" y="2209800"/>
            <a:ext cx="7515889" cy="4419600"/>
          </a:xfrm>
          <a:prstGeom prst="rect">
            <a:avLst/>
          </a:prstGeom>
        </p:spPr>
      </p:pic>
    </p:spTree>
    <p:extLst>
      <p:ext uri="{BB962C8B-B14F-4D97-AF65-F5344CB8AC3E}">
        <p14:creationId xmlns:p14="http://schemas.microsoft.com/office/powerpoint/2010/main" val="1784942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57860" y="2209800"/>
            <a:ext cx="7028279" cy="4419600"/>
          </a:xfrm>
          <a:prstGeom prst="rect">
            <a:avLst/>
          </a:prstGeom>
        </p:spPr>
      </p:pic>
      <p:sp>
        <p:nvSpPr>
          <p:cNvPr id="5" name="Title 1"/>
          <p:cNvSpPr>
            <a:spLocks noGrp="1"/>
          </p:cNvSpPr>
          <p:nvPr>
            <p:ph type="title"/>
          </p:nvPr>
        </p:nvSpPr>
        <p:spPr>
          <a:xfrm>
            <a:off x="228600" y="762000"/>
            <a:ext cx="8686800" cy="762000"/>
          </a:xfrm>
        </p:spPr>
        <p:txBody>
          <a:bodyPr/>
          <a:lstStyle/>
          <a:p>
            <a:r>
              <a:rPr lang="en-US" sz="2800" dirty="0" smtClean="0"/>
              <a:t>Ingvar Johansson. Comments </a:t>
            </a:r>
            <a:r>
              <a:rPr lang="en-US" sz="2800" dirty="0"/>
              <a:t>on A.T. McCray</a:t>
            </a:r>
            <a:r>
              <a:rPr lang="en-US" sz="2800" dirty="0" smtClean="0"/>
              <a:t>, “</a:t>
            </a:r>
            <a:r>
              <a:rPr lang="en-US" sz="2800" dirty="0"/>
              <a:t>Conceptualizing the World</a:t>
            </a:r>
            <a:r>
              <a:rPr lang="en-US" sz="2800" dirty="0" smtClean="0"/>
              <a:t>:  </a:t>
            </a:r>
            <a:r>
              <a:rPr lang="en-US" sz="2800" dirty="0"/>
              <a:t>Lessons from History</a:t>
            </a:r>
            <a:r>
              <a:rPr lang="en-US" sz="2800" dirty="0" smtClean="0"/>
              <a:t>”. </a:t>
            </a:r>
            <a:r>
              <a:rPr lang="en-US" sz="2800" dirty="0"/>
              <a:t>IMIA WG6, Rome, </a:t>
            </a:r>
            <a:r>
              <a:rPr lang="en-US" sz="2800" dirty="0" smtClean="0"/>
              <a:t>2005.</a:t>
            </a:r>
            <a:endParaRPr lang="en-US" sz="2800" dirty="0"/>
          </a:p>
        </p:txBody>
      </p:sp>
    </p:spTree>
    <p:extLst>
      <p:ext uri="{BB962C8B-B14F-4D97-AF65-F5344CB8AC3E}">
        <p14:creationId xmlns:p14="http://schemas.microsoft.com/office/powerpoint/2010/main" val="266853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D. </a:t>
            </a:r>
            <a:r>
              <a:rPr lang="en-US" dirty="0" err="1" smtClean="0"/>
              <a:t>Pisanelli</a:t>
            </a:r>
            <a:r>
              <a:rPr lang="en-US" dirty="0" smtClean="0"/>
              <a:t> versus J. Rogers – Rome 2005</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Ontologies are the basic infrastructures for modern interoperable information systems and are the groundwork for implementing the semantic web </a:t>
            </a:r>
          </a:p>
          <a:p>
            <a:pPr lvl="2">
              <a:buFont typeface="Arial" panose="020B0604020202020204" pitchFamily="34" charset="0"/>
              <a:buChar char="•"/>
            </a:pPr>
            <a:r>
              <a:rPr lang="en-US" dirty="0" smtClean="0"/>
              <a:t>Domenico </a:t>
            </a:r>
            <a:r>
              <a:rPr lang="en-US" dirty="0" err="1" smtClean="0"/>
              <a:t>Pisanelli</a:t>
            </a:r>
            <a:r>
              <a:rPr lang="en-US" dirty="0"/>
              <a:t>. A Journey through the Cavities of the Human </a:t>
            </a:r>
            <a:r>
              <a:rPr lang="en-US" dirty="0" smtClean="0"/>
              <a:t>Body. IMIA WG6 Conference, Rome, Italy, April 29 – May 2, 2005.</a:t>
            </a:r>
          </a:p>
          <a:p>
            <a:pPr>
              <a:buFont typeface="Arial" panose="020B0604020202020204" pitchFamily="34" charset="0"/>
              <a:buChar char="•"/>
            </a:pPr>
            <a:r>
              <a:rPr lang="en-US" dirty="0"/>
              <a:t>Ontologies are </a:t>
            </a:r>
            <a:r>
              <a:rPr lang="en-US" dirty="0">
                <a:solidFill>
                  <a:srgbClr val="FFFF00"/>
                </a:solidFill>
              </a:rPr>
              <a:t>a required </a:t>
            </a:r>
            <a:r>
              <a:rPr lang="en-US" dirty="0"/>
              <a:t>basic infrastructure for the interoperable information systems </a:t>
            </a:r>
            <a:r>
              <a:rPr lang="en-US" dirty="0">
                <a:solidFill>
                  <a:srgbClr val="FFFF00"/>
                </a:solidFill>
              </a:rPr>
              <a:t>of our dreams</a:t>
            </a:r>
            <a:r>
              <a:rPr lang="en-US" dirty="0"/>
              <a:t>, and </a:t>
            </a:r>
            <a:r>
              <a:rPr lang="en-US" dirty="0">
                <a:solidFill>
                  <a:srgbClr val="FFFF00"/>
                </a:solidFill>
              </a:rPr>
              <a:t>would be </a:t>
            </a:r>
            <a:r>
              <a:rPr lang="en-US" dirty="0"/>
              <a:t>the groundwork for implementing the semantic web, </a:t>
            </a:r>
            <a:r>
              <a:rPr lang="en-US" dirty="0">
                <a:solidFill>
                  <a:srgbClr val="FFFF00"/>
                </a:solidFill>
              </a:rPr>
              <a:t>were it not for...</a:t>
            </a:r>
          </a:p>
          <a:p>
            <a:pPr marL="0" indent="0"/>
            <a:r>
              <a:rPr lang="en-US" dirty="0" smtClean="0">
                <a:solidFill>
                  <a:srgbClr val="FFFF00"/>
                </a:solidFill>
              </a:rPr>
              <a:t>	... the </a:t>
            </a:r>
            <a:r>
              <a:rPr lang="en-US" dirty="0">
                <a:solidFill>
                  <a:srgbClr val="FFFF00"/>
                </a:solidFill>
              </a:rPr>
              <a:t>cognitive limitations of ordinary adult </a:t>
            </a:r>
            <a:r>
              <a:rPr lang="en-US" dirty="0" smtClean="0">
                <a:solidFill>
                  <a:srgbClr val="FFFF00"/>
                </a:solidFill>
              </a:rPr>
              <a:t>users</a:t>
            </a:r>
          </a:p>
          <a:p>
            <a:pPr lvl="2">
              <a:buFont typeface="Arial" panose="020B0604020202020204" pitchFamily="34" charset="0"/>
              <a:buChar char="•"/>
            </a:pPr>
            <a:r>
              <a:rPr lang="en-US" dirty="0" smtClean="0"/>
              <a:t>Jeremy Rogers. Commentary on </a:t>
            </a:r>
            <a:r>
              <a:rPr lang="en-US" dirty="0" err="1" smtClean="0"/>
              <a:t>Pisanelli</a:t>
            </a:r>
            <a:r>
              <a:rPr lang="en-US" dirty="0" smtClean="0"/>
              <a:t>.</a:t>
            </a: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116028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Jeremy Rogers (Manchester) – Rome 2005</a:t>
            </a:r>
            <a:endParaRPr lang="en-US" dirty="0"/>
          </a:p>
        </p:txBody>
      </p:sp>
      <p:pic>
        <p:nvPicPr>
          <p:cNvPr id="4" name="Content Placeholder 3"/>
          <p:cNvPicPr>
            <a:picLocks noGrp="1" noChangeAspect="1"/>
          </p:cNvPicPr>
          <p:nvPr>
            <p:ph idx="1"/>
          </p:nvPr>
        </p:nvPicPr>
        <p:blipFill>
          <a:blip r:embed="rId3"/>
          <a:stretch>
            <a:fillRect/>
          </a:stretch>
        </p:blipFill>
        <p:spPr>
          <a:xfrm>
            <a:off x="2835581" y="1838557"/>
            <a:ext cx="6100263" cy="45720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298091377"/>
              </p:ext>
            </p:extLst>
          </p:nvPr>
        </p:nvGraphicFramePr>
        <p:xfrm>
          <a:off x="228600" y="1847850"/>
          <a:ext cx="3084052" cy="4562707"/>
        </p:xfrm>
        <a:graphic>
          <a:graphicData uri="http://schemas.openxmlformats.org/presentationml/2006/ole">
            <mc:AlternateContent xmlns:mc="http://schemas.openxmlformats.org/markup-compatibility/2006">
              <mc:Choice xmlns:v="urn:schemas-microsoft-com:vml" Requires="v">
                <p:oleObj spid="_x0000_s4147" name="CorelPhotoPaint.Image.7" r:id="rId4" imgW="5561905" imgH="8228571" progId="CorelPhotoPaint.Image.7">
                  <p:embed/>
                </p:oleObj>
              </mc:Choice>
              <mc:Fallback>
                <p:oleObj name="CorelPhotoPaint.Image.7" r:id="rId4" imgW="5561905" imgH="822857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847850"/>
                        <a:ext cx="3084052" cy="456270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90879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a:t>Jeremy Rogers (Manchester) – Rome 2005</a:t>
            </a:r>
          </a:p>
        </p:txBody>
      </p:sp>
      <p:pic>
        <p:nvPicPr>
          <p:cNvPr id="4" name="Content Placeholder 3"/>
          <p:cNvPicPr>
            <a:picLocks noGrp="1" noChangeAspect="1"/>
          </p:cNvPicPr>
          <p:nvPr>
            <p:ph idx="1"/>
          </p:nvPr>
        </p:nvPicPr>
        <p:blipFill>
          <a:blip r:embed="rId2"/>
          <a:stretch>
            <a:fillRect/>
          </a:stretch>
        </p:blipFill>
        <p:spPr>
          <a:xfrm>
            <a:off x="1268852" y="1676400"/>
            <a:ext cx="6606296" cy="4953000"/>
          </a:xfrm>
          <a:prstGeom prst="rect">
            <a:avLst/>
          </a:prstGeom>
        </p:spPr>
      </p:pic>
    </p:spTree>
    <p:extLst>
      <p:ext uri="{BB962C8B-B14F-4D97-AF65-F5344CB8AC3E}">
        <p14:creationId xmlns:p14="http://schemas.microsoft.com/office/powerpoint/2010/main" val="3556761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think?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771268"/>
            <a:ext cx="6847114" cy="4553331"/>
          </a:xfrm>
          <a:prstGeom prst="rect">
            <a:avLst/>
          </a:prstGeom>
        </p:spPr>
      </p:pic>
    </p:spTree>
    <p:extLst>
      <p:ext uri="{BB962C8B-B14F-4D97-AF65-F5344CB8AC3E}">
        <p14:creationId xmlns:p14="http://schemas.microsoft.com/office/powerpoint/2010/main" val="3503981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Galen in the BioPortal</a:t>
            </a:r>
            <a:endParaRPr lang="en-US" dirty="0"/>
          </a:p>
        </p:txBody>
      </p:sp>
      <p:pic>
        <p:nvPicPr>
          <p:cNvPr id="4" name="Content Placeholder 3"/>
          <p:cNvPicPr>
            <a:picLocks noGrp="1" noChangeAspect="1"/>
          </p:cNvPicPr>
          <p:nvPr>
            <p:ph idx="1"/>
          </p:nvPr>
        </p:nvPicPr>
        <p:blipFill>
          <a:blip r:embed="rId2"/>
          <a:stretch>
            <a:fillRect/>
          </a:stretch>
        </p:blipFill>
        <p:spPr>
          <a:xfrm>
            <a:off x="560421" y="1676400"/>
            <a:ext cx="8023157" cy="4953000"/>
          </a:xfrm>
          <a:prstGeom prst="rect">
            <a:avLst/>
          </a:prstGeom>
        </p:spPr>
      </p:pic>
    </p:spTree>
    <p:extLst>
      <p:ext uri="{BB962C8B-B14F-4D97-AF65-F5344CB8AC3E}">
        <p14:creationId xmlns:p14="http://schemas.microsoft.com/office/powerpoint/2010/main" val="1561003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Galen hierarchy in the BioPortal</a:t>
            </a:r>
            <a:endParaRPr lang="en-US" dirty="0"/>
          </a:p>
        </p:txBody>
      </p:sp>
      <p:pic>
        <p:nvPicPr>
          <p:cNvPr id="4" name="Content Placeholder 3"/>
          <p:cNvPicPr>
            <a:picLocks noGrp="1" noChangeAspect="1"/>
          </p:cNvPicPr>
          <p:nvPr>
            <p:ph idx="1"/>
          </p:nvPr>
        </p:nvPicPr>
        <p:blipFill>
          <a:blip r:embed="rId2"/>
          <a:stretch>
            <a:fillRect/>
          </a:stretch>
        </p:blipFill>
        <p:spPr>
          <a:xfrm>
            <a:off x="1066800" y="1676400"/>
            <a:ext cx="3155576" cy="4876800"/>
          </a:xfrm>
          <a:prstGeom prst="rect">
            <a:avLst/>
          </a:prstGeom>
        </p:spPr>
      </p:pic>
      <p:pic>
        <p:nvPicPr>
          <p:cNvPr id="5" name="Picture 4"/>
          <p:cNvPicPr>
            <a:picLocks noChangeAspect="1"/>
          </p:cNvPicPr>
          <p:nvPr/>
        </p:nvPicPr>
        <p:blipFill>
          <a:blip r:embed="rId3"/>
          <a:stretch>
            <a:fillRect/>
          </a:stretch>
        </p:blipFill>
        <p:spPr>
          <a:xfrm>
            <a:off x="5257800" y="1676400"/>
            <a:ext cx="2895600" cy="4805975"/>
          </a:xfrm>
          <a:prstGeom prst="rect">
            <a:avLst/>
          </a:prstGeom>
        </p:spPr>
      </p:pic>
    </p:spTree>
    <p:extLst>
      <p:ext uri="{BB962C8B-B14F-4D97-AF65-F5344CB8AC3E}">
        <p14:creationId xmlns:p14="http://schemas.microsoft.com/office/powerpoint/2010/main" val="1908640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9600" y="1757362"/>
            <a:ext cx="7924800" cy="4791075"/>
          </a:xfrm>
          <a:prstGeom prst="rect">
            <a:avLst/>
          </a:prstGeom>
        </p:spPr>
      </p:pic>
      <p:sp>
        <p:nvSpPr>
          <p:cNvPr id="5" name="Title 3"/>
          <p:cNvSpPr>
            <a:spLocks noGrp="1"/>
          </p:cNvSpPr>
          <p:nvPr>
            <p:ph type="title"/>
          </p:nvPr>
        </p:nvSpPr>
        <p:spPr>
          <a:xfrm>
            <a:off x="147682" y="685800"/>
            <a:ext cx="8686800" cy="762000"/>
          </a:xfrm>
        </p:spPr>
        <p:txBody>
          <a:bodyPr/>
          <a:lstStyle/>
          <a:p>
            <a:r>
              <a:rPr lang="en-US" sz="2400" dirty="0" smtClean="0"/>
              <a:t>Mark </a:t>
            </a:r>
            <a:r>
              <a:rPr lang="en-US" sz="2400" dirty="0" err="1" smtClean="0"/>
              <a:t>Musen</a:t>
            </a:r>
            <a:r>
              <a:rPr lang="en-US" sz="2400" dirty="0" smtClean="0"/>
              <a:t>. Who </a:t>
            </a:r>
            <a:r>
              <a:rPr lang="en-US" sz="2400" dirty="0"/>
              <a:t>will Classify the Classifications? </a:t>
            </a:r>
            <a:br>
              <a:rPr lang="en-US" sz="2400" dirty="0"/>
            </a:br>
            <a:r>
              <a:rPr lang="en-US" sz="2400" dirty="0"/>
              <a:t>Differing Views of Biomedical </a:t>
            </a:r>
            <a:r>
              <a:rPr lang="en-US" sz="2400" dirty="0" smtClean="0"/>
              <a:t>Ontology. </a:t>
            </a:r>
            <a:r>
              <a:rPr lang="en-US" sz="2000" dirty="0" smtClean="0"/>
              <a:t>IMIA WG6, Rome, 2005.</a:t>
            </a:r>
            <a:endParaRPr lang="en-US" sz="2000" dirty="0"/>
          </a:p>
        </p:txBody>
      </p:sp>
    </p:spTree>
    <p:extLst>
      <p:ext uri="{BB962C8B-B14F-4D97-AF65-F5344CB8AC3E}">
        <p14:creationId xmlns:p14="http://schemas.microsoft.com/office/powerpoint/2010/main" val="504652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682" y="685800"/>
            <a:ext cx="8686800" cy="762000"/>
          </a:xfrm>
        </p:spPr>
        <p:txBody>
          <a:bodyPr/>
          <a:lstStyle/>
          <a:p>
            <a:r>
              <a:rPr lang="en-US" sz="2400" dirty="0" smtClean="0"/>
              <a:t>Mark </a:t>
            </a:r>
            <a:r>
              <a:rPr lang="en-US" sz="2400" dirty="0" err="1" smtClean="0"/>
              <a:t>Musen</a:t>
            </a:r>
            <a:r>
              <a:rPr lang="en-US" sz="2400" dirty="0" smtClean="0"/>
              <a:t>. Who </a:t>
            </a:r>
            <a:r>
              <a:rPr lang="en-US" sz="2400" dirty="0"/>
              <a:t>will Classify the Classifications? </a:t>
            </a:r>
            <a:br>
              <a:rPr lang="en-US" sz="2400" dirty="0"/>
            </a:br>
            <a:r>
              <a:rPr lang="en-US" sz="2400" dirty="0"/>
              <a:t>Differing Views of Biomedical </a:t>
            </a:r>
            <a:r>
              <a:rPr lang="en-US" sz="2400" dirty="0" smtClean="0"/>
              <a:t>Ontology. </a:t>
            </a:r>
            <a:r>
              <a:rPr lang="en-US" sz="2000" dirty="0" smtClean="0"/>
              <a:t>IMIA WG6, Rome, 2005.</a:t>
            </a:r>
            <a:endParaRPr lang="en-US" sz="2000" dirty="0"/>
          </a:p>
        </p:txBody>
      </p:sp>
      <p:pic>
        <p:nvPicPr>
          <p:cNvPr id="10" name="Content Placeholder 9"/>
          <p:cNvPicPr>
            <a:picLocks noGrp="1" noChangeAspect="1"/>
          </p:cNvPicPr>
          <p:nvPr>
            <p:ph idx="1"/>
          </p:nvPr>
        </p:nvPicPr>
        <p:blipFill>
          <a:blip r:embed="rId2"/>
          <a:stretch>
            <a:fillRect/>
          </a:stretch>
        </p:blipFill>
        <p:spPr>
          <a:xfrm>
            <a:off x="533400" y="1676400"/>
            <a:ext cx="7915365" cy="4953000"/>
          </a:xfrm>
          <a:prstGeom prst="rect">
            <a:avLst/>
          </a:prstGeom>
        </p:spPr>
      </p:pic>
    </p:spTree>
    <p:extLst>
      <p:ext uri="{BB962C8B-B14F-4D97-AF65-F5344CB8AC3E}">
        <p14:creationId xmlns:p14="http://schemas.microsoft.com/office/powerpoint/2010/main" val="16080794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BioPortal statistics, Sept 6, 2016.</a:t>
            </a:r>
            <a:endParaRPr lang="en-US" dirty="0"/>
          </a:p>
        </p:txBody>
      </p:sp>
      <p:pic>
        <p:nvPicPr>
          <p:cNvPr id="4" name="Content Placeholder 3"/>
          <p:cNvPicPr>
            <a:picLocks noGrp="1" noChangeAspect="1"/>
          </p:cNvPicPr>
          <p:nvPr>
            <p:ph idx="1"/>
          </p:nvPr>
        </p:nvPicPr>
        <p:blipFill>
          <a:blip r:embed="rId2"/>
          <a:stretch>
            <a:fillRect/>
          </a:stretch>
        </p:blipFill>
        <p:spPr>
          <a:xfrm>
            <a:off x="314325" y="1752600"/>
            <a:ext cx="8515350" cy="981075"/>
          </a:xfrm>
          <a:prstGeom prst="rect">
            <a:avLst/>
          </a:prstGeom>
        </p:spPr>
      </p:pic>
      <p:pic>
        <p:nvPicPr>
          <p:cNvPr id="5" name="Picture 4"/>
          <p:cNvPicPr>
            <a:picLocks noChangeAspect="1"/>
          </p:cNvPicPr>
          <p:nvPr/>
        </p:nvPicPr>
        <p:blipFill>
          <a:blip r:embed="rId3"/>
          <a:stretch>
            <a:fillRect/>
          </a:stretch>
        </p:blipFill>
        <p:spPr>
          <a:xfrm>
            <a:off x="314325" y="2768987"/>
            <a:ext cx="8515350" cy="3708512"/>
          </a:xfrm>
          <a:prstGeom prst="rect">
            <a:avLst/>
          </a:prstGeom>
        </p:spPr>
      </p:pic>
      <p:sp>
        <p:nvSpPr>
          <p:cNvPr id="6" name="Rectangle 5"/>
          <p:cNvSpPr/>
          <p:nvPr/>
        </p:nvSpPr>
        <p:spPr>
          <a:xfrm>
            <a:off x="6424525" y="6474023"/>
            <a:ext cx="2490875" cy="307777"/>
          </a:xfrm>
          <a:prstGeom prst="rect">
            <a:avLst/>
          </a:prstGeom>
        </p:spPr>
        <p:txBody>
          <a:bodyPr wrap="none">
            <a:spAutoFit/>
          </a:bodyPr>
          <a:lstStyle/>
          <a:p>
            <a:r>
              <a:rPr lang="en-US" sz="1400" dirty="0">
                <a:solidFill>
                  <a:schemeClr val="bg1"/>
                </a:solidFill>
              </a:rPr>
              <a:t>http://bioportal.bioontology.org/</a:t>
            </a:r>
          </a:p>
        </p:txBody>
      </p:sp>
    </p:spTree>
    <p:extLst>
      <p:ext uri="{BB962C8B-B14F-4D97-AF65-F5344CB8AC3E}">
        <p14:creationId xmlns:p14="http://schemas.microsoft.com/office/powerpoint/2010/main" val="2134096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sz="3100" dirty="0" smtClean="0"/>
              <a:t>Recent overview on quality of BioPortal Ontologies</a:t>
            </a:r>
            <a:endParaRPr lang="en-US" sz="3100" dirty="0"/>
          </a:p>
        </p:txBody>
      </p:sp>
      <p:pic>
        <p:nvPicPr>
          <p:cNvPr id="5" name="Content Placeholder 4"/>
          <p:cNvPicPr>
            <a:picLocks noGrp="1" noChangeAspect="1"/>
          </p:cNvPicPr>
          <p:nvPr>
            <p:ph idx="1"/>
          </p:nvPr>
        </p:nvPicPr>
        <p:blipFill>
          <a:blip r:embed="rId2"/>
          <a:stretch>
            <a:fillRect/>
          </a:stretch>
        </p:blipFill>
        <p:spPr>
          <a:xfrm>
            <a:off x="569742" y="1523999"/>
            <a:ext cx="7964658" cy="4044553"/>
          </a:xfrm>
          <a:prstGeom prst="rect">
            <a:avLst/>
          </a:prstGeom>
        </p:spPr>
      </p:pic>
      <p:sp>
        <p:nvSpPr>
          <p:cNvPr id="6" name="TextBox 5"/>
          <p:cNvSpPr txBox="1"/>
          <p:nvPr/>
        </p:nvSpPr>
        <p:spPr>
          <a:xfrm>
            <a:off x="357869" y="5715000"/>
            <a:ext cx="8193258" cy="830997"/>
          </a:xfrm>
          <a:prstGeom prst="rect">
            <a:avLst/>
          </a:prstGeom>
          <a:noFill/>
          <a:ln w="28575">
            <a:solidFill>
              <a:srgbClr val="FF0000"/>
            </a:solidFill>
          </a:ln>
        </p:spPr>
        <p:txBody>
          <a:bodyPr wrap="square" rtlCol="0">
            <a:spAutoFit/>
          </a:bodyPr>
          <a:lstStyle/>
          <a:p>
            <a:pPr algn="ctr"/>
            <a:r>
              <a:rPr lang="en-US" dirty="0" smtClean="0">
                <a:solidFill>
                  <a:schemeClr val="bg1"/>
                </a:solidFill>
              </a:rPr>
              <a:t>Clear discrepancy between logical consistency (generally very good) and faithfulness to reality (generally very poor)</a:t>
            </a:r>
            <a:endParaRPr lang="en-US" dirty="0">
              <a:solidFill>
                <a:schemeClr val="bg1"/>
              </a:solidFill>
            </a:endParaRPr>
          </a:p>
        </p:txBody>
      </p:sp>
      <p:sp>
        <p:nvSpPr>
          <p:cNvPr id="3" name="Oval 2"/>
          <p:cNvSpPr/>
          <p:nvPr/>
        </p:nvSpPr>
        <p:spPr bwMode="auto">
          <a:xfrm>
            <a:off x="3886200" y="2133600"/>
            <a:ext cx="1219200" cy="3810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0931934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 y="685800"/>
            <a:ext cx="8686799" cy="5181600"/>
          </a:xfrm>
          <a:prstGeom prst="rect">
            <a:avLst/>
          </a:prstGeom>
        </p:spPr>
      </p:pic>
      <p:sp>
        <p:nvSpPr>
          <p:cNvPr id="5" name="Rectangle 4"/>
          <p:cNvSpPr/>
          <p:nvPr/>
        </p:nvSpPr>
        <p:spPr>
          <a:xfrm>
            <a:off x="3642732" y="5943600"/>
            <a:ext cx="5257800" cy="584775"/>
          </a:xfrm>
          <a:prstGeom prst="rect">
            <a:avLst/>
          </a:prstGeom>
        </p:spPr>
        <p:txBody>
          <a:bodyPr wrap="square">
            <a:spAutoFit/>
          </a:bodyPr>
          <a:lstStyle/>
          <a:p>
            <a:pPr algn="ctr"/>
            <a:r>
              <a:rPr lang="en-US" sz="1600" dirty="0" smtClean="0">
                <a:solidFill>
                  <a:schemeClr val="bg1"/>
                </a:solidFill>
              </a:rPr>
              <a:t>Mark </a:t>
            </a:r>
            <a:r>
              <a:rPr lang="en-US" sz="1600" dirty="0" err="1" smtClean="0">
                <a:solidFill>
                  <a:schemeClr val="bg1"/>
                </a:solidFill>
              </a:rPr>
              <a:t>Musen</a:t>
            </a:r>
            <a:r>
              <a:rPr lang="en-US" sz="1600" dirty="0" smtClean="0">
                <a:solidFill>
                  <a:schemeClr val="bg1"/>
                </a:solidFill>
              </a:rPr>
              <a:t>. </a:t>
            </a:r>
            <a:r>
              <a:rPr lang="en-US" sz="1600" dirty="0">
                <a:solidFill>
                  <a:schemeClr val="bg1"/>
                </a:solidFill>
              </a:rPr>
              <a:t>The End of a </a:t>
            </a:r>
            <a:r>
              <a:rPr lang="en-US" sz="1600" i="1" dirty="0">
                <a:solidFill>
                  <a:schemeClr val="bg1"/>
                </a:solidFill>
              </a:rPr>
              <a:t>Cottage Industry</a:t>
            </a:r>
            <a:r>
              <a:rPr lang="en-US" sz="1600" dirty="0">
                <a:solidFill>
                  <a:schemeClr val="bg1"/>
                </a:solidFill>
              </a:rPr>
              <a:t>: </a:t>
            </a:r>
          </a:p>
          <a:p>
            <a:pPr algn="ctr"/>
            <a:r>
              <a:rPr lang="en-US" sz="1600" dirty="0">
                <a:solidFill>
                  <a:schemeClr val="bg1"/>
                </a:solidFill>
              </a:rPr>
              <a:t>The coming industrial revolution for biomedical </a:t>
            </a:r>
            <a:r>
              <a:rPr lang="en-US" sz="1600" i="1" dirty="0">
                <a:solidFill>
                  <a:schemeClr val="bg1"/>
                </a:solidFill>
              </a:rPr>
              <a:t>ontologies</a:t>
            </a:r>
            <a:r>
              <a:rPr lang="en-US" sz="1600" dirty="0" smtClean="0">
                <a:solidFill>
                  <a:schemeClr val="bg1"/>
                </a:solidFill>
              </a:rPr>
              <a:t>.</a:t>
            </a:r>
            <a:endParaRPr lang="en-US" sz="1600" dirty="0">
              <a:solidFill>
                <a:schemeClr val="bg1"/>
              </a:solidFill>
            </a:endParaRPr>
          </a:p>
        </p:txBody>
      </p:sp>
      <p:sp>
        <p:nvSpPr>
          <p:cNvPr id="6" name="Oval 5"/>
          <p:cNvSpPr/>
          <p:nvPr/>
        </p:nvSpPr>
        <p:spPr bwMode="auto">
          <a:xfrm>
            <a:off x="1600200" y="3657600"/>
            <a:ext cx="2042532"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9078032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575" y="0"/>
            <a:ext cx="9149576" cy="6858000"/>
          </a:xfrm>
          <a:prstGeom prst="rect">
            <a:avLst/>
          </a:prstGeom>
        </p:spPr>
      </p:pic>
      <p:sp>
        <p:nvSpPr>
          <p:cNvPr id="5" name="Oval 4"/>
          <p:cNvSpPr/>
          <p:nvPr/>
        </p:nvSpPr>
        <p:spPr bwMode="auto">
          <a:xfrm>
            <a:off x="3048000" y="1752600"/>
            <a:ext cx="5029200" cy="1905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Oval 5"/>
          <p:cNvSpPr/>
          <p:nvPr/>
        </p:nvSpPr>
        <p:spPr bwMode="auto">
          <a:xfrm>
            <a:off x="-228600" y="6441687"/>
            <a:ext cx="5029200" cy="51109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1836711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r>
              <a:rPr lang="en-US" sz="4800" dirty="0"/>
              <a:t>Are ‘we’ </a:t>
            </a:r>
            <a:endParaRPr lang="en-US" sz="4800" dirty="0" smtClean="0"/>
          </a:p>
          <a:p>
            <a:pPr algn="ctr"/>
            <a:r>
              <a:rPr lang="en-US" sz="4800" dirty="0" smtClean="0"/>
              <a:t>– </a:t>
            </a:r>
            <a:r>
              <a:rPr lang="en-US" sz="4800" dirty="0"/>
              <a:t>the ontology inquisition –  successful?</a:t>
            </a:r>
          </a:p>
        </p:txBody>
      </p:sp>
    </p:spTree>
    <p:extLst>
      <p:ext uri="{BB962C8B-B14F-4D97-AF65-F5344CB8AC3E}">
        <p14:creationId xmlns:p14="http://schemas.microsoft.com/office/powerpoint/2010/main" val="31499332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600" y="786160"/>
            <a:ext cx="8686800" cy="2414239"/>
          </a:xfrm>
          <a:prstGeom prst="rect">
            <a:avLst/>
          </a:prstGeom>
        </p:spPr>
      </p:pic>
      <p:sp>
        <p:nvSpPr>
          <p:cNvPr id="5" name="Rectangle 4"/>
          <p:cNvSpPr/>
          <p:nvPr/>
        </p:nvSpPr>
        <p:spPr>
          <a:xfrm>
            <a:off x="228600" y="3352800"/>
            <a:ext cx="8991600" cy="3170099"/>
          </a:xfrm>
          <a:prstGeom prst="rect">
            <a:avLst/>
          </a:prstGeom>
        </p:spPr>
        <p:txBody>
          <a:bodyPr wrap="square">
            <a:spAutoFit/>
          </a:bodyPr>
          <a:lstStyle/>
          <a:p>
            <a:r>
              <a:rPr lang="en-US" sz="2000" dirty="0">
                <a:solidFill>
                  <a:schemeClr val="bg1"/>
                </a:solidFill>
                <a:latin typeface="Trebuchet MS" panose="020B0603020202020204" pitchFamily="34" charset="0"/>
              </a:rPr>
              <a:t>In this study, we take the first step </a:t>
            </a:r>
            <a:r>
              <a:rPr lang="en-US" sz="2000" dirty="0" smtClean="0">
                <a:solidFill>
                  <a:schemeClr val="bg1"/>
                </a:solidFill>
                <a:latin typeface="Trebuchet MS" panose="020B0603020202020204" pitchFamily="34" charset="0"/>
              </a:rPr>
              <a:t>in this </a:t>
            </a:r>
            <a:r>
              <a:rPr lang="en-US" sz="2000" dirty="0">
                <a:solidFill>
                  <a:schemeClr val="bg1"/>
                </a:solidFill>
                <a:latin typeface="Trebuchet MS" panose="020B0603020202020204" pitchFamily="34" charset="0"/>
              </a:rPr>
              <a:t>direction, by designing an OWL2 diabetes diagnosis ontology (DDO). </a:t>
            </a:r>
            <a:r>
              <a:rPr lang="en-US" sz="2000" dirty="0">
                <a:solidFill>
                  <a:srgbClr val="FFFF00"/>
                </a:solidFill>
                <a:latin typeface="Trebuchet MS" panose="020B0603020202020204" pitchFamily="34" charset="0"/>
              </a:rPr>
              <a:t>Protégé </a:t>
            </a:r>
            <a:r>
              <a:rPr lang="en-US" sz="2000" dirty="0" smtClean="0">
                <a:solidFill>
                  <a:srgbClr val="FFFF00"/>
                </a:solidFill>
                <a:latin typeface="Trebuchet MS" panose="020B0603020202020204" pitchFamily="34" charset="0"/>
              </a:rPr>
              <a:t>5 software </a:t>
            </a:r>
            <a:r>
              <a:rPr lang="en-US" sz="2000" dirty="0">
                <a:solidFill>
                  <a:schemeClr val="bg1"/>
                </a:solidFill>
                <a:latin typeface="Trebuchet MS" panose="020B0603020202020204" pitchFamily="34" charset="0"/>
              </a:rPr>
              <a:t>was used for the construction of the ontology. DDO is developed within </a:t>
            </a:r>
            <a:r>
              <a:rPr lang="en-US" sz="2000" dirty="0" smtClean="0">
                <a:solidFill>
                  <a:schemeClr val="bg1"/>
                </a:solidFill>
                <a:latin typeface="Trebuchet MS" panose="020B0603020202020204" pitchFamily="34" charset="0"/>
              </a:rPr>
              <a:t>the framework </a:t>
            </a:r>
            <a:r>
              <a:rPr lang="en-US" sz="2000" dirty="0">
                <a:solidFill>
                  <a:schemeClr val="bg1"/>
                </a:solidFill>
                <a:latin typeface="Trebuchet MS" panose="020B0603020202020204" pitchFamily="34" charset="0"/>
              </a:rPr>
              <a:t>of the </a:t>
            </a:r>
            <a:r>
              <a:rPr lang="en-US" sz="2000" dirty="0">
                <a:solidFill>
                  <a:srgbClr val="FFFF00"/>
                </a:solidFill>
                <a:latin typeface="Trebuchet MS" panose="020B0603020202020204" pitchFamily="34" charset="0"/>
              </a:rPr>
              <a:t>basic formal ontology </a:t>
            </a:r>
            <a:r>
              <a:rPr lang="en-US" sz="2000" dirty="0">
                <a:solidFill>
                  <a:schemeClr val="bg1"/>
                </a:solidFill>
                <a:latin typeface="Trebuchet MS" panose="020B0603020202020204" pitchFamily="34" charset="0"/>
              </a:rPr>
              <a:t>and the </a:t>
            </a:r>
            <a:r>
              <a:rPr lang="en-US" sz="2000" dirty="0">
                <a:solidFill>
                  <a:srgbClr val="FFFF00"/>
                </a:solidFill>
                <a:latin typeface="Trebuchet MS" panose="020B0603020202020204" pitchFamily="34" charset="0"/>
              </a:rPr>
              <a:t>ontology for general medical science</a:t>
            </a:r>
          </a:p>
          <a:p>
            <a:r>
              <a:rPr lang="en-US" sz="2000" dirty="0">
                <a:solidFill>
                  <a:schemeClr val="bg1"/>
                </a:solidFill>
                <a:latin typeface="Trebuchet MS" panose="020B0603020202020204" pitchFamily="34" charset="0"/>
              </a:rPr>
              <a:t>to represent entities in the domain of diabetes, and it follows the </a:t>
            </a:r>
            <a:r>
              <a:rPr lang="en-US" sz="2000" dirty="0">
                <a:solidFill>
                  <a:srgbClr val="FFFF00"/>
                </a:solidFill>
                <a:latin typeface="Trebuchet MS" panose="020B0603020202020204" pitchFamily="34" charset="0"/>
              </a:rPr>
              <a:t>design </a:t>
            </a:r>
            <a:r>
              <a:rPr lang="en-US" sz="2000" dirty="0" smtClean="0">
                <a:solidFill>
                  <a:srgbClr val="FFFF00"/>
                </a:solidFill>
                <a:latin typeface="Trebuchet MS" panose="020B0603020202020204" pitchFamily="34" charset="0"/>
              </a:rPr>
              <a:t>principles recommended </a:t>
            </a:r>
            <a:r>
              <a:rPr lang="en-US" sz="2000" dirty="0">
                <a:solidFill>
                  <a:srgbClr val="FFFF00"/>
                </a:solidFill>
                <a:latin typeface="Trebuchet MS" panose="020B0603020202020204" pitchFamily="34" charset="0"/>
              </a:rPr>
              <a:t>by the Open Biomedical Ontology Foundry</a:t>
            </a:r>
            <a:r>
              <a:rPr lang="en-US" sz="2000" dirty="0">
                <a:solidFill>
                  <a:schemeClr val="bg1"/>
                </a:solidFill>
                <a:latin typeface="Trebuchet MS" panose="020B0603020202020204" pitchFamily="34" charset="0"/>
              </a:rPr>
              <a:t>. Currently, DDO </a:t>
            </a:r>
            <a:r>
              <a:rPr lang="en-US" sz="2000" dirty="0" smtClean="0">
                <a:solidFill>
                  <a:schemeClr val="bg1"/>
                </a:solidFill>
                <a:latin typeface="Trebuchet MS" panose="020B0603020202020204" pitchFamily="34" charset="0"/>
              </a:rPr>
              <a:t>contains 6444 </a:t>
            </a:r>
            <a:r>
              <a:rPr lang="en-US" sz="2000" dirty="0">
                <a:solidFill>
                  <a:schemeClr val="bg1"/>
                </a:solidFill>
                <a:latin typeface="Trebuchet MS" panose="020B0603020202020204" pitchFamily="34" charset="0"/>
              </a:rPr>
              <a:t>concepts, 48 properties, 13,551 annotations, and 27,127 axioms. DDO can </a:t>
            </a:r>
            <a:r>
              <a:rPr lang="en-US" sz="2000" dirty="0" smtClean="0">
                <a:solidFill>
                  <a:schemeClr val="bg1"/>
                </a:solidFill>
                <a:latin typeface="Trebuchet MS" panose="020B0603020202020204" pitchFamily="34" charset="0"/>
              </a:rPr>
              <a:t>serve as </a:t>
            </a:r>
            <a:r>
              <a:rPr lang="en-US" sz="2000" dirty="0">
                <a:solidFill>
                  <a:schemeClr val="bg1"/>
                </a:solidFill>
                <a:latin typeface="Trebuchet MS" panose="020B0603020202020204" pitchFamily="34" charset="0"/>
              </a:rPr>
              <a:t>a diabetes knowledge base and supports automatic reasoning. It represents a </a:t>
            </a:r>
            <a:r>
              <a:rPr lang="en-US" sz="2000" dirty="0" smtClean="0">
                <a:solidFill>
                  <a:schemeClr val="bg1"/>
                </a:solidFill>
                <a:latin typeface="Trebuchet MS" panose="020B0603020202020204" pitchFamily="34" charset="0"/>
              </a:rPr>
              <a:t>major step </a:t>
            </a:r>
            <a:r>
              <a:rPr lang="en-US" sz="2000" dirty="0">
                <a:solidFill>
                  <a:schemeClr val="bg1"/>
                </a:solidFill>
                <a:latin typeface="Trebuchet MS" panose="020B0603020202020204" pitchFamily="34" charset="0"/>
              </a:rPr>
              <a:t>toward the development of a new generation of patient-centric decision </a:t>
            </a:r>
            <a:r>
              <a:rPr lang="en-US" sz="2000" dirty="0" smtClean="0">
                <a:solidFill>
                  <a:schemeClr val="bg1"/>
                </a:solidFill>
                <a:latin typeface="Trebuchet MS" panose="020B0603020202020204" pitchFamily="34" charset="0"/>
              </a:rPr>
              <a:t>support tools</a:t>
            </a:r>
            <a:r>
              <a:rPr lang="en-US" sz="2000" dirty="0">
                <a:solidFill>
                  <a:schemeClr val="bg1"/>
                </a:solidFill>
                <a:latin typeface="Trebuchet MS" panose="020B0603020202020204" pitchFamily="34" charset="0"/>
              </a:rPr>
              <a:t>.</a:t>
            </a:r>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2169535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Reviewers’ comments on my FOIS 2016 papers</a:t>
            </a:r>
            <a:endParaRPr lang="en-US" sz="3200"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a:t>
            </a:r>
            <a:r>
              <a:rPr lang="en-US" i="1" dirty="0" smtClean="0"/>
              <a:t>Although </a:t>
            </a:r>
            <a:r>
              <a:rPr lang="en-US" i="1" dirty="0"/>
              <a:t>it is not mentioned explicitly, it gives the impression that the authors assume that there is only one reality and that this reality can be faithfully </a:t>
            </a:r>
            <a:r>
              <a:rPr lang="en-US" i="1" dirty="0" smtClean="0"/>
              <a:t>modelled</a:t>
            </a:r>
            <a:r>
              <a:rPr lang="en-US" dirty="0" smtClean="0"/>
              <a:t>’; 	</a:t>
            </a:r>
          </a:p>
          <a:p>
            <a:pPr>
              <a:buFont typeface="Arial" panose="020B0604020202020204" pitchFamily="34" charset="0"/>
              <a:buChar char="•"/>
            </a:pPr>
            <a:r>
              <a:rPr lang="en-US" dirty="0" smtClean="0"/>
              <a:t>‘</a:t>
            </a:r>
            <a:r>
              <a:rPr lang="en-US" i="1" dirty="0" smtClean="0"/>
              <a:t>The </a:t>
            </a:r>
            <a:r>
              <a:rPr lang="en-US" i="1" dirty="0"/>
              <a:t>somewhat naive realism that seems to </a:t>
            </a:r>
            <a:r>
              <a:rPr lang="en-US" i="1" dirty="0" err="1"/>
              <a:t>underly</a:t>
            </a:r>
            <a:r>
              <a:rPr lang="en-US" i="1" dirty="0"/>
              <a:t> the </a:t>
            </a:r>
            <a:r>
              <a:rPr lang="en-US" i="1" dirty="0" smtClean="0"/>
              <a:t>work, namely</a:t>
            </a:r>
            <a:r>
              <a:rPr lang="en-US" i="1" dirty="0"/>
              <a:t>, that there is an objective reality out there to be observed and </a:t>
            </a:r>
            <a:r>
              <a:rPr lang="en-US" i="1" dirty="0" smtClean="0"/>
              <a:t>recognized</a:t>
            </a:r>
            <a:r>
              <a:rPr lang="en-US" dirty="0" smtClean="0"/>
              <a:t>’; </a:t>
            </a:r>
          </a:p>
          <a:p>
            <a:pPr>
              <a:buFont typeface="Arial" panose="020B0604020202020204" pitchFamily="34" charset="0"/>
              <a:buChar char="•"/>
            </a:pPr>
            <a:endParaRPr lang="en-US" dirty="0" smtClean="0"/>
          </a:p>
          <a:p>
            <a:pPr>
              <a:buFont typeface="Arial" panose="020B0604020202020204" pitchFamily="34" charset="0"/>
              <a:buChar char="•"/>
            </a:pPr>
            <a:r>
              <a:rPr lang="en-US" dirty="0"/>
              <a:t>‘</a:t>
            </a:r>
            <a:r>
              <a:rPr lang="en-US" i="1" dirty="0"/>
              <a:t>it is impossible to distinguish whether ontology modifications result from observed changes in reality or changes in understanding of reality. </a:t>
            </a:r>
            <a:r>
              <a:rPr lang="en-US" dirty="0"/>
              <a:t>’ </a:t>
            </a:r>
          </a:p>
          <a:p>
            <a:pPr>
              <a:buFont typeface="Arial" panose="020B0604020202020204" pitchFamily="34" charset="0"/>
              <a:buChar char="•"/>
            </a:pPr>
            <a:endParaRPr lang="en-US" dirty="0" smtClean="0"/>
          </a:p>
        </p:txBody>
      </p:sp>
    </p:spTree>
    <p:extLst>
      <p:ext uri="{BB962C8B-B14F-4D97-AF65-F5344CB8AC3E}">
        <p14:creationId xmlns:p14="http://schemas.microsoft.com/office/powerpoint/2010/main" val="220239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 process</a:t>
            </a:r>
            <a:endParaRPr lang="en-US" dirty="0"/>
          </a:p>
        </p:txBody>
      </p:sp>
      <p:pic>
        <p:nvPicPr>
          <p:cNvPr id="4" name="Content Placeholder 3"/>
          <p:cNvPicPr>
            <a:picLocks noGrp="1" noChangeAspect="1"/>
          </p:cNvPicPr>
          <p:nvPr>
            <p:ph idx="1"/>
          </p:nvPr>
        </p:nvPicPr>
        <p:blipFill>
          <a:blip r:embed="rId2"/>
          <a:stretch>
            <a:fillRect/>
          </a:stretch>
        </p:blipFill>
        <p:spPr>
          <a:xfrm>
            <a:off x="228600" y="1505415"/>
            <a:ext cx="8686800" cy="4063551"/>
          </a:xfrm>
          <a:prstGeom prst="rect">
            <a:avLst/>
          </a:prstGeom>
        </p:spPr>
      </p:pic>
      <p:sp>
        <p:nvSpPr>
          <p:cNvPr id="5" name="Rectangle 4"/>
          <p:cNvSpPr/>
          <p:nvPr/>
        </p:nvSpPr>
        <p:spPr>
          <a:xfrm>
            <a:off x="4191000" y="5715000"/>
            <a:ext cx="4572000" cy="954107"/>
          </a:xfrm>
          <a:prstGeom prst="rect">
            <a:avLst/>
          </a:prstGeom>
        </p:spPr>
        <p:txBody>
          <a:bodyPr>
            <a:spAutoFit/>
          </a:bodyPr>
          <a:lstStyle/>
          <a:p>
            <a:pPr algn="r"/>
            <a:r>
              <a:rPr lang="en-US" sz="1400" b="1" dirty="0">
                <a:solidFill>
                  <a:schemeClr val="bg1"/>
                </a:solidFill>
              </a:rPr>
              <a:t>DDO: a diabetes mellitus diagnosis </a:t>
            </a:r>
            <a:r>
              <a:rPr lang="en-US" sz="1400" b="1" dirty="0" smtClean="0">
                <a:solidFill>
                  <a:schemeClr val="bg1"/>
                </a:solidFill>
              </a:rPr>
              <a:t>ontology</a:t>
            </a:r>
          </a:p>
          <a:p>
            <a:pPr algn="r"/>
            <a:r>
              <a:rPr lang="en-US" sz="1400" dirty="0" smtClean="0">
                <a:solidFill>
                  <a:schemeClr val="bg1"/>
                </a:solidFill>
              </a:rPr>
              <a:t>Shaker</a:t>
            </a:r>
            <a:r>
              <a:rPr lang="en-US" sz="1400" dirty="0">
                <a:solidFill>
                  <a:schemeClr val="bg1"/>
                </a:solidFill>
              </a:rPr>
              <a:t> </a:t>
            </a:r>
            <a:r>
              <a:rPr lang="en-US" sz="1400" dirty="0" smtClean="0">
                <a:solidFill>
                  <a:schemeClr val="bg1"/>
                </a:solidFill>
              </a:rPr>
              <a:t>El-</a:t>
            </a:r>
            <a:r>
              <a:rPr lang="en-US" sz="1400" dirty="0" err="1" smtClean="0">
                <a:solidFill>
                  <a:schemeClr val="bg1"/>
                </a:solidFill>
              </a:rPr>
              <a:t>Sappagh</a:t>
            </a:r>
            <a:r>
              <a:rPr lang="en-US" sz="1400" dirty="0" smtClean="0">
                <a:solidFill>
                  <a:schemeClr val="bg1"/>
                </a:solidFill>
              </a:rPr>
              <a:t> </a:t>
            </a:r>
            <a:r>
              <a:rPr lang="en-US" sz="1400" dirty="0">
                <a:solidFill>
                  <a:schemeClr val="bg1"/>
                </a:solidFill>
              </a:rPr>
              <a:t>and </a:t>
            </a:r>
            <a:r>
              <a:rPr lang="en-US" sz="1400" dirty="0" smtClean="0">
                <a:solidFill>
                  <a:schemeClr val="bg1"/>
                </a:solidFill>
              </a:rPr>
              <a:t>Farman</a:t>
            </a:r>
            <a:r>
              <a:rPr lang="en-US" sz="1400" dirty="0">
                <a:solidFill>
                  <a:schemeClr val="bg1"/>
                </a:solidFill>
              </a:rPr>
              <a:t> Ali</a:t>
            </a:r>
            <a:r>
              <a:rPr lang="en-US" sz="1400" baseline="30000" dirty="0">
                <a:solidFill>
                  <a:schemeClr val="bg1"/>
                </a:solidFill>
                <a:hlinkClick r:id="rId3"/>
              </a:rPr>
              <a:t>2</a:t>
            </a:r>
            <a:endParaRPr lang="en-US" sz="1400" dirty="0">
              <a:solidFill>
                <a:schemeClr val="bg1"/>
              </a:solidFill>
            </a:endParaRPr>
          </a:p>
          <a:p>
            <a:pPr algn="r"/>
            <a:r>
              <a:rPr lang="en-US" sz="1400" dirty="0">
                <a:solidFill>
                  <a:schemeClr val="bg1"/>
                </a:solidFill>
              </a:rPr>
              <a:t>Applied Informatics2016</a:t>
            </a:r>
            <a:r>
              <a:rPr lang="en-US" sz="1400" b="1" dirty="0">
                <a:solidFill>
                  <a:schemeClr val="bg1"/>
                </a:solidFill>
              </a:rPr>
              <a:t>3</a:t>
            </a:r>
            <a:r>
              <a:rPr lang="en-US" sz="1400" dirty="0">
                <a:solidFill>
                  <a:schemeClr val="bg1"/>
                </a:solidFill>
              </a:rPr>
              <a:t>:5</a:t>
            </a:r>
          </a:p>
          <a:p>
            <a:pPr algn="r"/>
            <a:r>
              <a:rPr lang="en-US" sz="1400" b="1" dirty="0">
                <a:solidFill>
                  <a:schemeClr val="bg1"/>
                </a:solidFill>
              </a:rPr>
              <a:t>DOI: </a:t>
            </a:r>
            <a:r>
              <a:rPr lang="en-US" sz="1400" dirty="0">
                <a:solidFill>
                  <a:schemeClr val="bg1"/>
                </a:solidFill>
              </a:rPr>
              <a:t>10.1186/s40535-016-0021-2</a:t>
            </a:r>
          </a:p>
        </p:txBody>
      </p:sp>
    </p:spTree>
    <p:extLst>
      <p:ext uri="{BB962C8B-B14F-4D97-AF65-F5344CB8AC3E}">
        <p14:creationId xmlns:p14="http://schemas.microsoft.com/office/powerpoint/2010/main" val="13153100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725" y="609600"/>
            <a:ext cx="9105275" cy="6248400"/>
          </a:xfrm>
          <a:prstGeom prst="rect">
            <a:avLst/>
          </a:prstGeom>
        </p:spPr>
      </p:pic>
    </p:spTree>
    <p:extLst>
      <p:ext uri="{BB962C8B-B14F-4D97-AF65-F5344CB8AC3E}">
        <p14:creationId xmlns:p14="http://schemas.microsoft.com/office/powerpoint/2010/main" val="34421501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Erroneous mappings</a:t>
            </a:r>
            <a:endParaRPr lang="en-US" dirty="0"/>
          </a:p>
        </p:txBody>
      </p:sp>
      <p:pic>
        <p:nvPicPr>
          <p:cNvPr id="4" name="Content Placeholder 3"/>
          <p:cNvPicPr>
            <a:picLocks noGrp="1" noChangeAspect="1"/>
          </p:cNvPicPr>
          <p:nvPr>
            <p:ph idx="1"/>
          </p:nvPr>
        </p:nvPicPr>
        <p:blipFill>
          <a:blip r:embed="rId2"/>
          <a:stretch>
            <a:fillRect/>
          </a:stretch>
        </p:blipFill>
        <p:spPr>
          <a:xfrm>
            <a:off x="-7855" y="1524000"/>
            <a:ext cx="9151855" cy="5334000"/>
          </a:xfrm>
          <a:prstGeom prst="rect">
            <a:avLst/>
          </a:prstGeom>
        </p:spPr>
      </p:pic>
    </p:spTree>
    <p:extLst>
      <p:ext uri="{BB962C8B-B14F-4D97-AF65-F5344CB8AC3E}">
        <p14:creationId xmlns:p14="http://schemas.microsoft.com/office/powerpoint/2010/main" val="11608295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We seriously need to address </a:t>
            </a:r>
            <a:r>
              <a:rPr lang="en-US" dirty="0" smtClean="0"/>
              <a:t>quality</a:t>
            </a:r>
            <a:br>
              <a:rPr lang="en-US" dirty="0" smtClean="0"/>
            </a:br>
            <a:r>
              <a:rPr lang="en-US" dirty="0" smtClean="0"/>
              <a:t>at all levels.</a:t>
            </a:r>
            <a:endParaRPr lang="en-US" dirty="0"/>
          </a:p>
        </p:txBody>
      </p:sp>
      <p:sp>
        <p:nvSpPr>
          <p:cNvPr id="11267" name="Content Placeholder 5"/>
          <p:cNvSpPr>
            <a:spLocks noGrp="1"/>
          </p:cNvSpPr>
          <p:nvPr>
            <p:ph idx="1"/>
          </p:nvPr>
        </p:nvSpPr>
        <p:spPr>
          <a:xfrm>
            <a:off x="3905250" y="4876800"/>
            <a:ext cx="5010150" cy="1752600"/>
          </a:xfrm>
        </p:spPr>
        <p:txBody>
          <a:bodyPr/>
          <a:lstStyle/>
          <a:p>
            <a:pPr marL="0" indent="0" algn="just">
              <a:buFontTx/>
              <a:buNone/>
            </a:pPr>
            <a:r>
              <a:rPr lang="en-US" sz="2000" dirty="0" smtClean="0"/>
              <a:t>Everything collected wherever, whenever and about whomever which is relevant to a medical problem in whomever, whenever and wherever, should be accessible without loss of relevant detail.</a:t>
            </a:r>
          </a:p>
        </p:txBody>
      </p:sp>
      <p:pic>
        <p:nvPicPr>
          <p:cNvPr id="11268" name="Picture 2" descr="http://www.labos.upmc.fr/center-meg/materiel/hospital08.jpg"/>
          <p:cNvPicPr>
            <a:picLocks noChangeAspect="1" noChangeArrowheads="1"/>
          </p:cNvPicPr>
          <p:nvPr/>
        </p:nvPicPr>
        <p:blipFill>
          <a:blip r:embed="rId2" cstate="print"/>
          <a:srcRect/>
          <a:stretch>
            <a:fillRect/>
          </a:stretch>
        </p:blipFill>
        <p:spPr bwMode="auto">
          <a:xfrm>
            <a:off x="3905250" y="2057400"/>
            <a:ext cx="4933950" cy="2686050"/>
          </a:xfrm>
          <a:prstGeom prst="rect">
            <a:avLst/>
          </a:prstGeom>
          <a:noFill/>
          <a:ln w="9525">
            <a:noFill/>
            <a:miter lim="800000"/>
            <a:headEnd/>
            <a:tailEnd/>
          </a:ln>
        </p:spPr>
      </p:pic>
      <p:pic>
        <p:nvPicPr>
          <p:cNvPr id="11269" name="Picture 4" descr="http://img212.imageshack.us/img212/73/roswellparkcancerinstitde5.jpg"/>
          <p:cNvPicPr>
            <a:picLocks noChangeAspect="1" noChangeArrowheads="1"/>
          </p:cNvPicPr>
          <p:nvPr/>
        </p:nvPicPr>
        <p:blipFill>
          <a:blip r:embed="rId3" cstate="print"/>
          <a:srcRect/>
          <a:stretch>
            <a:fillRect/>
          </a:stretch>
        </p:blipFill>
        <p:spPr bwMode="auto">
          <a:xfrm>
            <a:off x="266700" y="2057400"/>
            <a:ext cx="3486150" cy="4648200"/>
          </a:xfrm>
          <a:prstGeom prst="rect">
            <a:avLst/>
          </a:prstGeom>
          <a:noFill/>
          <a:ln w="9525">
            <a:noFill/>
            <a:miter lim="800000"/>
            <a:headEnd/>
            <a:tailEnd/>
          </a:ln>
        </p:spPr>
      </p:pic>
    </p:spTree>
    <p:extLst>
      <p:ext uri="{BB962C8B-B14F-4D97-AF65-F5344CB8AC3E}">
        <p14:creationId xmlns:p14="http://schemas.microsoft.com/office/powerpoint/2010/main" val="12548377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00" t="10119" r="28320" b="65997"/>
          <a:stretch/>
        </p:blipFill>
        <p:spPr bwMode="auto">
          <a:xfrm>
            <a:off x="8744" y="0"/>
            <a:ext cx="9135256" cy="183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nvSpPr>
        <p:spPr>
          <a:xfrm>
            <a:off x="465944" y="16383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7" name="Rectangle 6"/>
          <p:cNvSpPr/>
          <p:nvPr/>
        </p:nvSpPr>
        <p:spPr>
          <a:xfrm>
            <a:off x="11151" y="1104899"/>
            <a:ext cx="9120733" cy="1015663"/>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2000" b="1" dirty="0"/>
              <a:t>Why national eHealth programs need dead philosophers: </a:t>
            </a:r>
            <a:r>
              <a:rPr lang="en-US" sz="2000" b="1" dirty="0" err="1"/>
              <a:t>Wittgensteinian</a:t>
            </a:r>
            <a:r>
              <a:rPr lang="en-US" sz="2000" b="1" dirty="0"/>
              <a:t> reflections on policymakers' reluctance to learn from history.</a:t>
            </a: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2500" t="38392" r="28320" b="8607"/>
          <a:stretch/>
        </p:blipFill>
        <p:spPr bwMode="auto">
          <a:xfrm>
            <a:off x="8743" y="2133600"/>
            <a:ext cx="9123141" cy="420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bwMode="auto">
          <a:xfrm>
            <a:off x="5029200" y="1104899"/>
            <a:ext cx="685800" cy="34290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a:xfrm>
            <a:off x="35373" y="6582858"/>
            <a:ext cx="9108627"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chemeClr val="bg1"/>
                </a:solidFill>
              </a:rPr>
              <a:t>The Milbank Quarterly: Multidisciplinary Journal of Population Health and Health Policy, 2011, 89(4), 533-63</a:t>
            </a:r>
            <a:endParaRPr lang="en-US" sz="1200" dirty="0">
              <a:solidFill>
                <a:schemeClr val="bg1"/>
              </a:solidFill>
            </a:endParaRPr>
          </a:p>
        </p:txBody>
      </p:sp>
    </p:spTree>
    <p:extLst>
      <p:ext uri="{BB962C8B-B14F-4D97-AF65-F5344CB8AC3E}">
        <p14:creationId xmlns:p14="http://schemas.microsoft.com/office/powerpoint/2010/main" val="41078176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151" y="1676400"/>
            <a:ext cx="9120733" cy="4953000"/>
          </a:xfrm>
        </p:spPr>
        <p:txBody>
          <a:bodyPr/>
          <a:lstStyle/>
          <a:p>
            <a:pPr>
              <a:buFont typeface="Arial" panose="020B0604020202020204" pitchFamily="34" charset="0"/>
              <a:buChar char="•"/>
            </a:pPr>
            <a:r>
              <a:rPr lang="en-US" b="1" u="sng" dirty="0" smtClean="0"/>
              <a:t>Findings</a:t>
            </a:r>
            <a:r>
              <a:rPr lang="en-US" dirty="0" smtClean="0"/>
              <a:t>:</a:t>
            </a:r>
          </a:p>
          <a:p>
            <a:pPr lvl="1">
              <a:buFont typeface="Arial" panose="020B0604020202020204" pitchFamily="34" charset="0"/>
              <a:buChar char="•"/>
            </a:pPr>
            <a:r>
              <a:rPr lang="en-US" sz="2000" dirty="0" smtClean="0"/>
              <a:t>A </a:t>
            </a:r>
            <a:r>
              <a:rPr lang="en-US" sz="2000" dirty="0"/>
              <a:t>national eHealth program is best conceptualized not as a blueprint and implementation plan for a state-of-the-art technical system but as a series of overlapping, conflicting, and mutually misunderstood language games that combine to produce a situation of ambiguity, paradox, incompleteness, and confusion</a:t>
            </a:r>
            <a:r>
              <a:rPr lang="en-US" sz="2000" dirty="0" smtClean="0"/>
              <a:t>.</a:t>
            </a:r>
          </a:p>
          <a:p>
            <a:pPr>
              <a:buFont typeface="Arial" panose="020B0604020202020204" pitchFamily="34" charset="0"/>
              <a:buChar char="•"/>
            </a:pPr>
            <a:r>
              <a:rPr lang="en-US" b="1" u="sng" dirty="0" smtClean="0"/>
              <a:t>Conclusion</a:t>
            </a:r>
            <a:r>
              <a:rPr lang="en-US" dirty="0" smtClean="0"/>
              <a:t>:</a:t>
            </a:r>
          </a:p>
          <a:p>
            <a:pPr lvl="1">
              <a:buFont typeface="Arial" panose="020B0604020202020204" pitchFamily="34" charset="0"/>
              <a:buChar char="•"/>
            </a:pPr>
            <a:r>
              <a:rPr lang="en-US" sz="2000" dirty="0"/>
              <a:t>The complexity of contemporary health care, combined with the multiple stakeholders in large technology initiatives, means that national eHealth programs require considerably more thinking through than has sometimes occurred. We need fewer grand plans and more learning communities. The onus, therefore, is on academics to develop ways of drawing judiciously on the richness of case studies to inform and influence eHealth policy, which necessarily occurs in a simplified decision environment.</a:t>
            </a:r>
          </a:p>
        </p:txBody>
      </p:sp>
      <p:sp>
        <p:nvSpPr>
          <p:cNvPr id="4" name="Rectangle 3"/>
          <p:cNvSpPr/>
          <p:nvPr/>
        </p:nvSpPr>
        <p:spPr>
          <a:xfrm>
            <a:off x="11151" y="609600"/>
            <a:ext cx="9120733" cy="1015663"/>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2000" b="1" dirty="0"/>
              <a:t>Why national eHealth programs need dead philosophers: </a:t>
            </a:r>
            <a:r>
              <a:rPr lang="en-US" sz="2000" b="1" dirty="0" err="1"/>
              <a:t>Wittgensteinian</a:t>
            </a:r>
            <a:r>
              <a:rPr lang="en-US" sz="2000" b="1" dirty="0"/>
              <a:t> reflections on policymakers' reluctance to learn from history.</a:t>
            </a:r>
          </a:p>
        </p:txBody>
      </p:sp>
      <p:sp>
        <p:nvSpPr>
          <p:cNvPr id="5" name="Rectangle 4"/>
          <p:cNvSpPr/>
          <p:nvPr/>
        </p:nvSpPr>
        <p:spPr bwMode="auto">
          <a:xfrm>
            <a:off x="5029200" y="609600"/>
            <a:ext cx="685800" cy="34290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ectangle 5"/>
          <p:cNvSpPr/>
          <p:nvPr/>
        </p:nvSpPr>
        <p:spPr>
          <a:xfrm>
            <a:off x="35373" y="6582858"/>
            <a:ext cx="9108627"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chemeClr val="bg1"/>
                </a:solidFill>
              </a:rPr>
              <a:t>The Milbank Quarterly: Multidisciplinary Journal of Population Health and Health Policy, 2011, 89(4), 533-63</a:t>
            </a:r>
            <a:endParaRPr lang="en-US" sz="1200" dirty="0">
              <a:solidFill>
                <a:schemeClr val="bg1"/>
              </a:solidFill>
            </a:endParaRPr>
          </a:p>
        </p:txBody>
      </p:sp>
    </p:spTree>
    <p:extLst>
      <p:ext uri="{BB962C8B-B14F-4D97-AF65-F5344CB8AC3E}">
        <p14:creationId xmlns:p14="http://schemas.microsoft.com/office/powerpoint/2010/main" val="4853535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just governments</a:t>
            </a:r>
            <a:endParaRPr lang="en-US" dirty="0"/>
          </a:p>
        </p:txBody>
      </p:sp>
      <p:pic>
        <p:nvPicPr>
          <p:cNvPr id="4" name="Content Placeholder 3"/>
          <p:cNvPicPr>
            <a:picLocks noGrp="1" noChangeAspect="1"/>
          </p:cNvPicPr>
          <p:nvPr>
            <p:ph idx="1"/>
          </p:nvPr>
        </p:nvPicPr>
        <p:blipFill>
          <a:blip r:embed="rId2"/>
          <a:stretch>
            <a:fillRect/>
          </a:stretch>
        </p:blipFill>
        <p:spPr>
          <a:xfrm>
            <a:off x="224883" y="1469056"/>
            <a:ext cx="8686800" cy="4053235"/>
          </a:xfrm>
          <a:prstGeom prst="rect">
            <a:avLst/>
          </a:prstGeom>
        </p:spPr>
      </p:pic>
      <p:sp>
        <p:nvSpPr>
          <p:cNvPr id="5" name="Rectangle 4"/>
          <p:cNvSpPr/>
          <p:nvPr/>
        </p:nvSpPr>
        <p:spPr>
          <a:xfrm>
            <a:off x="377283" y="5552028"/>
            <a:ext cx="8534400" cy="1200329"/>
          </a:xfrm>
          <a:prstGeom prst="rect">
            <a:avLst/>
          </a:prstGeom>
        </p:spPr>
        <p:txBody>
          <a:bodyPr wrap="square">
            <a:spAutoFit/>
          </a:bodyPr>
          <a:lstStyle/>
          <a:p>
            <a:r>
              <a:rPr lang="en-US" dirty="0">
                <a:solidFill>
                  <a:schemeClr val="bg1"/>
                </a:solidFill>
              </a:rPr>
              <a:t>Class Name: </a:t>
            </a:r>
            <a:r>
              <a:rPr lang="en-US" dirty="0">
                <a:solidFill>
                  <a:srgbClr val="FFFF00"/>
                </a:solidFill>
              </a:rPr>
              <a:t>Equipment</a:t>
            </a:r>
            <a:r>
              <a:rPr lang="en-US" dirty="0">
                <a:solidFill>
                  <a:schemeClr val="bg1"/>
                </a:solidFill>
              </a:rPr>
              <a:t> Class Description: </a:t>
            </a:r>
            <a:r>
              <a:rPr lang="en-US" dirty="0">
                <a:solidFill>
                  <a:srgbClr val="FFFF00"/>
                </a:solidFill>
              </a:rPr>
              <a:t>Materiel that is neither intended for consumption nor an unexploded piece of ordnance</a:t>
            </a:r>
            <a:r>
              <a:rPr lang="en-US" dirty="0">
                <a:solidFill>
                  <a:schemeClr val="bg1"/>
                </a:solidFill>
              </a:rPr>
              <a:t>. (From MIM, class: Equipment)</a:t>
            </a:r>
          </a:p>
        </p:txBody>
      </p:sp>
      <p:sp>
        <p:nvSpPr>
          <p:cNvPr id="6" name="Rectangle 5"/>
          <p:cNvSpPr/>
          <p:nvPr/>
        </p:nvSpPr>
        <p:spPr>
          <a:xfrm>
            <a:off x="4555273" y="6339237"/>
            <a:ext cx="4572000" cy="400110"/>
          </a:xfrm>
          <a:prstGeom prst="rect">
            <a:avLst/>
          </a:prstGeom>
        </p:spPr>
        <p:txBody>
          <a:bodyPr>
            <a:spAutoFit/>
          </a:bodyPr>
          <a:lstStyle/>
          <a:p>
            <a:pPr algn="r"/>
            <a:r>
              <a:rPr lang="en-US" sz="1000" dirty="0">
                <a:solidFill>
                  <a:schemeClr val="bg1"/>
                </a:solidFill>
              </a:rPr>
              <a:t>https://www.sisostds.org/DesktopModules/Bring2mind/DMX/Download.aspx?Command=Core_Download&amp;EntryId=44479&amp;PortalId=0&amp;TabId=105</a:t>
            </a:r>
          </a:p>
        </p:txBody>
      </p:sp>
    </p:spTree>
    <p:extLst>
      <p:ext uri="{BB962C8B-B14F-4D97-AF65-F5344CB8AC3E}">
        <p14:creationId xmlns:p14="http://schemas.microsoft.com/office/powerpoint/2010/main" val="2617279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00" t="10119" r="28320" b="65997"/>
          <a:stretch/>
        </p:blipFill>
        <p:spPr bwMode="auto">
          <a:xfrm>
            <a:off x="8744" y="0"/>
            <a:ext cx="9135256" cy="183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nvSpPr>
        <p:spPr>
          <a:xfrm>
            <a:off x="465944" y="16383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7" name="Rectangle 6"/>
          <p:cNvSpPr/>
          <p:nvPr/>
        </p:nvSpPr>
        <p:spPr>
          <a:xfrm>
            <a:off x="11151" y="1104899"/>
            <a:ext cx="9120733" cy="1015663"/>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2000" b="1" dirty="0"/>
              <a:t>Why national eHealth programs need dead philosophers: </a:t>
            </a:r>
            <a:r>
              <a:rPr lang="en-US" sz="2000" b="1" dirty="0" err="1"/>
              <a:t>Wittgensteinian</a:t>
            </a:r>
            <a:r>
              <a:rPr lang="en-US" sz="2000" b="1" dirty="0"/>
              <a:t> reflections on policymakers' reluctance to learn from history.</a:t>
            </a:r>
          </a:p>
        </p:txBody>
      </p:sp>
      <p:sp>
        <p:nvSpPr>
          <p:cNvPr id="8" name="Rectangle 7"/>
          <p:cNvSpPr/>
          <p:nvPr/>
        </p:nvSpPr>
        <p:spPr>
          <a:xfrm>
            <a:off x="35373" y="6504801"/>
            <a:ext cx="9108627"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chemeClr val="bg1"/>
                </a:solidFill>
              </a:rPr>
              <a:t>The Milbank Quarterly: Multidisciplinary Journal of Population Health and Health Policy, 2011, 89(4), 533-63</a:t>
            </a:r>
            <a:endParaRPr lang="en-US" sz="1200" dirty="0">
              <a:solidFill>
                <a:schemeClr val="bg1"/>
              </a:solidFill>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2500" t="38392" r="28320" b="8607"/>
          <a:stretch/>
        </p:blipFill>
        <p:spPr bwMode="auto">
          <a:xfrm>
            <a:off x="8743" y="2133600"/>
            <a:ext cx="9123141" cy="420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bwMode="auto">
          <a:xfrm>
            <a:off x="5029200" y="1104899"/>
            <a:ext cx="685800" cy="34290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409070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7434" y="1633654"/>
            <a:ext cx="9184094" cy="5224346"/>
          </a:xfrm>
          <a:prstGeom prst="rect">
            <a:avLst/>
          </a:prstGeom>
        </p:spPr>
      </p:pic>
      <p:sp>
        <p:nvSpPr>
          <p:cNvPr id="5" name="Rectangle 4"/>
          <p:cNvSpPr/>
          <p:nvPr/>
        </p:nvSpPr>
        <p:spPr>
          <a:xfrm>
            <a:off x="11151" y="609600"/>
            <a:ext cx="9120733" cy="1015663"/>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2000" b="1" dirty="0"/>
              <a:t>Why national eHealth programs need dead philosophers: </a:t>
            </a:r>
            <a:r>
              <a:rPr lang="en-US" sz="2000" b="1" dirty="0" err="1"/>
              <a:t>Wittgensteinian</a:t>
            </a:r>
            <a:r>
              <a:rPr lang="en-US" sz="2000" b="1" dirty="0"/>
              <a:t> reflections on policymakers' reluctance to learn from history.</a:t>
            </a:r>
          </a:p>
        </p:txBody>
      </p:sp>
      <p:sp>
        <p:nvSpPr>
          <p:cNvPr id="6" name="Rectangle 5"/>
          <p:cNvSpPr/>
          <p:nvPr/>
        </p:nvSpPr>
        <p:spPr>
          <a:xfrm>
            <a:off x="3717" y="6357863"/>
            <a:ext cx="8953092" cy="500137"/>
          </a:xfrm>
          <a:prstGeom prst="rect">
            <a:avLst/>
          </a:prstGeom>
        </p:spPr>
        <p:txBody>
          <a:bodyPr wrap="none">
            <a:spAutoFit/>
          </a:bodyPr>
          <a:lstStyle/>
          <a:p>
            <a:r>
              <a:rPr lang="en-US" sz="1600" dirty="0">
                <a:solidFill>
                  <a:schemeClr val="bg1"/>
                </a:solidFill>
              </a:rPr>
              <a:t>Poster design by Catherine </a:t>
            </a:r>
            <a:r>
              <a:rPr lang="en-US" sz="1600" dirty="0" smtClean="0">
                <a:solidFill>
                  <a:schemeClr val="bg1"/>
                </a:solidFill>
              </a:rPr>
              <a:t>Nolan</a:t>
            </a:r>
          </a:p>
          <a:p>
            <a:r>
              <a:rPr lang="en-US" sz="1050" dirty="0">
                <a:solidFill>
                  <a:schemeClr val="bg1"/>
                </a:solidFill>
              </a:rPr>
              <a:t>http://www.buffalo.edu/content/cas/philosophy/news-events/events/_jcr_content/par/download/file.res/PANTC%202014%20Conference%20Poster%20final-1.pdf</a:t>
            </a:r>
          </a:p>
        </p:txBody>
      </p:sp>
    </p:spTree>
    <p:extLst>
      <p:ext uri="{BB962C8B-B14F-4D97-AF65-F5344CB8AC3E}">
        <p14:creationId xmlns:p14="http://schemas.microsoft.com/office/powerpoint/2010/main" val="20115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wide range of data quality perspectives</a:t>
            </a:r>
          </a:p>
        </p:txBody>
      </p:sp>
      <p:pic>
        <p:nvPicPr>
          <p:cNvPr id="4" name="Content Placeholder 3"/>
          <p:cNvPicPr>
            <a:picLocks noGrp="1" noChangeAspect="1"/>
          </p:cNvPicPr>
          <p:nvPr>
            <p:ph idx="1"/>
          </p:nvPr>
        </p:nvPicPr>
        <p:blipFill>
          <a:blip r:embed="rId2"/>
          <a:stretch>
            <a:fillRect/>
          </a:stretch>
        </p:blipFill>
        <p:spPr>
          <a:xfrm>
            <a:off x="228600" y="1714093"/>
            <a:ext cx="8686800" cy="4877614"/>
          </a:xfrm>
          <a:prstGeom prst="rect">
            <a:avLst/>
          </a:prstGeom>
        </p:spPr>
      </p:pic>
      <p:sp>
        <p:nvSpPr>
          <p:cNvPr id="5" name="Rectangle 4"/>
          <p:cNvSpPr/>
          <p:nvPr/>
        </p:nvSpPr>
        <p:spPr>
          <a:xfrm>
            <a:off x="4419600" y="6586653"/>
            <a:ext cx="4572000" cy="246221"/>
          </a:xfrm>
          <a:prstGeom prst="rect">
            <a:avLst/>
          </a:prstGeom>
        </p:spPr>
        <p:txBody>
          <a:bodyPr>
            <a:spAutoFit/>
          </a:bodyPr>
          <a:lstStyle/>
          <a:p>
            <a:pPr algn="r"/>
            <a:r>
              <a:rPr lang="en-US" sz="1000" dirty="0">
                <a:solidFill>
                  <a:schemeClr val="bg1"/>
                </a:solidFill>
              </a:rPr>
              <a:t>http://www.dqglossary.com/data%20quality_.html</a:t>
            </a:r>
          </a:p>
        </p:txBody>
      </p:sp>
    </p:spTree>
    <p:extLst>
      <p:ext uri="{BB962C8B-B14F-4D97-AF65-F5344CB8AC3E}">
        <p14:creationId xmlns:p14="http://schemas.microsoft.com/office/powerpoint/2010/main" val="1509185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My motivation: an old vision</a:t>
            </a:r>
          </a:p>
        </p:txBody>
      </p:sp>
      <p:sp>
        <p:nvSpPr>
          <p:cNvPr id="11267" name="Content Placeholder 5"/>
          <p:cNvSpPr>
            <a:spLocks noGrp="1"/>
          </p:cNvSpPr>
          <p:nvPr>
            <p:ph idx="1"/>
          </p:nvPr>
        </p:nvSpPr>
        <p:spPr>
          <a:xfrm>
            <a:off x="3905250" y="4876800"/>
            <a:ext cx="5010150" cy="1752600"/>
          </a:xfrm>
        </p:spPr>
        <p:txBody>
          <a:bodyPr/>
          <a:lstStyle/>
          <a:p>
            <a:pPr marL="0" indent="0" algn="just">
              <a:buFontTx/>
              <a:buNone/>
            </a:pPr>
            <a:r>
              <a:rPr lang="en-US" sz="2000" dirty="0" smtClean="0"/>
              <a:t>Everything collected wherever, whenever and about whomever which is relevant to a medical problem in whomever, whenever and wherever, should be accessible without loss of relevant detail.</a:t>
            </a:r>
          </a:p>
        </p:txBody>
      </p:sp>
      <p:pic>
        <p:nvPicPr>
          <p:cNvPr id="11268" name="Picture 2" descr="http://www.labos.upmc.fr/center-meg/materiel/hospital08.jpg"/>
          <p:cNvPicPr>
            <a:picLocks noChangeAspect="1" noChangeArrowheads="1"/>
          </p:cNvPicPr>
          <p:nvPr/>
        </p:nvPicPr>
        <p:blipFill>
          <a:blip r:embed="rId2" cstate="print"/>
          <a:srcRect/>
          <a:stretch>
            <a:fillRect/>
          </a:stretch>
        </p:blipFill>
        <p:spPr bwMode="auto">
          <a:xfrm>
            <a:off x="3905250" y="2057400"/>
            <a:ext cx="4933950" cy="2686050"/>
          </a:xfrm>
          <a:prstGeom prst="rect">
            <a:avLst/>
          </a:prstGeom>
          <a:noFill/>
          <a:ln w="9525">
            <a:noFill/>
            <a:miter lim="800000"/>
            <a:headEnd/>
            <a:tailEnd/>
          </a:ln>
        </p:spPr>
      </p:pic>
      <p:pic>
        <p:nvPicPr>
          <p:cNvPr id="11269" name="Picture 4" descr="http://img212.imageshack.us/img212/73/roswellparkcancerinstitde5.jpg"/>
          <p:cNvPicPr>
            <a:picLocks noChangeAspect="1" noChangeArrowheads="1"/>
          </p:cNvPicPr>
          <p:nvPr/>
        </p:nvPicPr>
        <p:blipFill>
          <a:blip r:embed="rId3" cstate="print"/>
          <a:srcRect/>
          <a:stretch>
            <a:fillRect/>
          </a:stretch>
        </p:blipFill>
        <p:spPr bwMode="auto">
          <a:xfrm>
            <a:off x="266700" y="2057400"/>
            <a:ext cx="3486150" cy="4648200"/>
          </a:xfrm>
          <a:prstGeom prst="rect">
            <a:avLst/>
          </a:prstGeom>
          <a:noFill/>
          <a:ln w="9525">
            <a:noFill/>
            <a:miter lim="800000"/>
            <a:headEnd/>
            <a:tailEnd/>
          </a:ln>
        </p:spPr>
      </p:pic>
    </p:spTree>
    <p:extLst>
      <p:ext uri="{BB962C8B-B14F-4D97-AF65-F5344CB8AC3E}">
        <p14:creationId xmlns:p14="http://schemas.microsoft.com/office/powerpoint/2010/main" val="8436528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quality … really ?</a:t>
            </a:r>
            <a:endParaRPr lang="en-US" dirty="0"/>
          </a:p>
        </p:txBody>
      </p:sp>
      <p:pic>
        <p:nvPicPr>
          <p:cNvPr id="4" name="Content Placeholder 3"/>
          <p:cNvPicPr>
            <a:picLocks noGrp="1" noChangeAspect="1"/>
          </p:cNvPicPr>
          <p:nvPr>
            <p:ph idx="1"/>
          </p:nvPr>
        </p:nvPicPr>
        <p:blipFill>
          <a:blip r:embed="rId2"/>
          <a:stretch>
            <a:fillRect/>
          </a:stretch>
        </p:blipFill>
        <p:spPr>
          <a:xfrm>
            <a:off x="228600" y="1752600"/>
            <a:ext cx="8686800" cy="3507431"/>
          </a:xfrm>
          <a:prstGeom prst="rect">
            <a:avLst/>
          </a:prstGeom>
        </p:spPr>
      </p:pic>
      <p:sp>
        <p:nvSpPr>
          <p:cNvPr id="7" name="Rectangle 6"/>
          <p:cNvSpPr/>
          <p:nvPr/>
        </p:nvSpPr>
        <p:spPr>
          <a:xfrm>
            <a:off x="223024" y="5522085"/>
            <a:ext cx="8610600" cy="1015663"/>
          </a:xfrm>
          <a:prstGeom prst="rect">
            <a:avLst/>
          </a:prstGeom>
        </p:spPr>
        <p:txBody>
          <a:bodyPr wrap="square">
            <a:spAutoFit/>
          </a:bodyPr>
          <a:lstStyle/>
          <a:p>
            <a:pPr algn="r"/>
            <a:r>
              <a:rPr lang="en-US" sz="2000" dirty="0" smtClean="0">
                <a:solidFill>
                  <a:schemeClr val="bg1"/>
                </a:solidFill>
              </a:rPr>
              <a:t>Thomas </a:t>
            </a:r>
            <a:r>
              <a:rPr lang="en-US" sz="2000" dirty="0">
                <a:solidFill>
                  <a:schemeClr val="bg1"/>
                </a:solidFill>
              </a:rPr>
              <a:t>C. </a:t>
            </a:r>
            <a:r>
              <a:rPr lang="en-US" sz="2000" dirty="0" smtClean="0">
                <a:solidFill>
                  <a:schemeClr val="bg1"/>
                </a:solidFill>
              </a:rPr>
              <a:t>Redman (</a:t>
            </a:r>
            <a:r>
              <a:rPr lang="en-US" sz="2000" dirty="0" err="1">
                <a:solidFill>
                  <a:schemeClr val="bg1"/>
                </a:solidFill>
              </a:rPr>
              <a:t>Navesink</a:t>
            </a:r>
            <a:r>
              <a:rPr lang="en-US" sz="2000" dirty="0">
                <a:solidFill>
                  <a:schemeClr val="bg1"/>
                </a:solidFill>
              </a:rPr>
              <a:t> Consulting Group, Little Silver, </a:t>
            </a:r>
            <a:r>
              <a:rPr lang="en-US" sz="2000" dirty="0" smtClean="0">
                <a:solidFill>
                  <a:schemeClr val="bg1"/>
                </a:solidFill>
              </a:rPr>
              <a:t>NJ) . </a:t>
            </a:r>
          </a:p>
          <a:p>
            <a:pPr algn="r"/>
            <a:r>
              <a:rPr lang="en-US" sz="2000" dirty="0" smtClean="0">
                <a:solidFill>
                  <a:schemeClr val="bg1"/>
                </a:solidFill>
              </a:rPr>
              <a:t>Data </a:t>
            </a:r>
            <a:r>
              <a:rPr lang="en-US" sz="2000" dirty="0">
                <a:solidFill>
                  <a:schemeClr val="bg1"/>
                </a:solidFill>
              </a:rPr>
              <a:t>quality: the field </a:t>
            </a:r>
            <a:r>
              <a:rPr lang="en-US" sz="2000" dirty="0" smtClean="0">
                <a:solidFill>
                  <a:schemeClr val="bg1"/>
                </a:solidFill>
              </a:rPr>
              <a:t>guide.</a:t>
            </a:r>
          </a:p>
          <a:p>
            <a:pPr algn="r"/>
            <a:r>
              <a:rPr lang="en-US" sz="2000" dirty="0" smtClean="0">
                <a:solidFill>
                  <a:schemeClr val="bg1"/>
                </a:solidFill>
              </a:rPr>
              <a:t>Digital </a:t>
            </a:r>
            <a:r>
              <a:rPr lang="en-US" sz="2000" dirty="0">
                <a:solidFill>
                  <a:schemeClr val="bg1"/>
                </a:solidFill>
              </a:rPr>
              <a:t>Press Newton, MA, USA ©</a:t>
            </a:r>
            <a:r>
              <a:rPr lang="en-US" sz="2000" dirty="0" smtClean="0">
                <a:solidFill>
                  <a:schemeClr val="bg1"/>
                </a:solidFill>
              </a:rPr>
              <a:t>2001, ISBN:1-55558-251-6</a:t>
            </a:r>
            <a:endParaRPr lang="en-US" sz="2000" dirty="0">
              <a:solidFill>
                <a:schemeClr val="bg1"/>
              </a:solidFill>
            </a:endParaRPr>
          </a:p>
        </p:txBody>
      </p:sp>
      <p:sp>
        <p:nvSpPr>
          <p:cNvPr id="3" name="Freeform 2"/>
          <p:cNvSpPr/>
          <p:nvPr/>
        </p:nvSpPr>
        <p:spPr bwMode="auto">
          <a:xfrm>
            <a:off x="762000" y="2665140"/>
            <a:ext cx="7768683" cy="780587"/>
          </a:xfrm>
          <a:custGeom>
            <a:avLst/>
            <a:gdLst>
              <a:gd name="connsiteX0" fmla="*/ 0 w 7839307"/>
              <a:gd name="connsiteY0" fmla="*/ 0 h 724830"/>
              <a:gd name="connsiteX1" fmla="*/ 7839307 w 7839307"/>
              <a:gd name="connsiteY1" fmla="*/ 0 h 724830"/>
              <a:gd name="connsiteX2" fmla="*/ 7839307 w 7839307"/>
              <a:gd name="connsiteY2" fmla="*/ 379142 h 724830"/>
              <a:gd name="connsiteX3" fmla="*/ 4092497 w 7839307"/>
              <a:gd name="connsiteY3" fmla="*/ 379142 h 724830"/>
              <a:gd name="connsiteX4" fmla="*/ 4092497 w 7839307"/>
              <a:gd name="connsiteY4" fmla="*/ 724830 h 724830"/>
              <a:gd name="connsiteX5" fmla="*/ 22302 w 7839307"/>
              <a:gd name="connsiteY5" fmla="*/ 713679 h 724830"/>
              <a:gd name="connsiteX6" fmla="*/ 0 w 7839307"/>
              <a:gd name="connsiteY6" fmla="*/ 0 h 72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9307" h="724830">
                <a:moveTo>
                  <a:pt x="0" y="0"/>
                </a:moveTo>
                <a:lnTo>
                  <a:pt x="7839307" y="0"/>
                </a:lnTo>
                <a:lnTo>
                  <a:pt x="7839307" y="379142"/>
                </a:lnTo>
                <a:lnTo>
                  <a:pt x="4092497" y="379142"/>
                </a:lnTo>
                <a:lnTo>
                  <a:pt x="4092497" y="724830"/>
                </a:lnTo>
                <a:lnTo>
                  <a:pt x="22302" y="713679"/>
                </a:lnTo>
                <a:lnTo>
                  <a:pt x="0" y="0"/>
                </a:lnTo>
                <a:close/>
              </a:path>
            </a:pathLst>
          </a:custGeom>
          <a:solidFill>
            <a:srgbClr val="FF0000">
              <a:alpha val="50196"/>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476587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u="sng" dirty="0" smtClean="0"/>
              <a:t>Planning</a:t>
            </a:r>
            <a:r>
              <a:rPr lang="en-US" dirty="0" smtClean="0"/>
              <a:t>: grants, publications and fame</a:t>
            </a:r>
            <a:endParaRPr lang="en-US" dirty="0"/>
          </a:p>
        </p:txBody>
      </p:sp>
      <p:grpSp>
        <p:nvGrpSpPr>
          <p:cNvPr id="10" name="Group 9"/>
          <p:cNvGrpSpPr/>
          <p:nvPr/>
        </p:nvGrpSpPr>
        <p:grpSpPr>
          <a:xfrm>
            <a:off x="-4029" y="1524000"/>
            <a:ext cx="9152058" cy="5490118"/>
            <a:chOff x="-4029" y="1524000"/>
            <a:chExt cx="9152058" cy="5490118"/>
          </a:xfrm>
        </p:grpSpPr>
        <p:pic>
          <p:nvPicPr>
            <p:cNvPr id="4" name="Picture 3"/>
            <p:cNvPicPr>
              <a:picLocks noChangeAspect="1"/>
            </p:cNvPicPr>
            <p:nvPr/>
          </p:nvPicPr>
          <p:blipFill>
            <a:blip r:embed="rId2"/>
            <a:stretch>
              <a:fillRect/>
            </a:stretch>
          </p:blipFill>
          <p:spPr>
            <a:xfrm>
              <a:off x="1" y="1524000"/>
              <a:ext cx="9144000" cy="672935"/>
            </a:xfrm>
            <a:prstGeom prst="rect">
              <a:avLst/>
            </a:prstGeom>
          </p:spPr>
        </p:pic>
        <p:pic>
          <p:nvPicPr>
            <p:cNvPr id="5" name="Picture 4"/>
            <p:cNvPicPr>
              <a:picLocks noChangeAspect="1"/>
            </p:cNvPicPr>
            <p:nvPr/>
          </p:nvPicPr>
          <p:blipFill>
            <a:blip r:embed="rId3"/>
            <a:stretch>
              <a:fillRect/>
            </a:stretch>
          </p:blipFill>
          <p:spPr>
            <a:xfrm>
              <a:off x="0" y="2196935"/>
              <a:ext cx="9148029" cy="1941826"/>
            </a:xfrm>
            <a:prstGeom prst="rect">
              <a:avLst/>
            </a:prstGeom>
          </p:spPr>
        </p:pic>
        <p:pic>
          <p:nvPicPr>
            <p:cNvPr id="6" name="Picture 5"/>
            <p:cNvPicPr>
              <a:picLocks noChangeAspect="1"/>
            </p:cNvPicPr>
            <p:nvPr/>
          </p:nvPicPr>
          <p:blipFill>
            <a:blip r:embed="rId4"/>
            <a:stretch>
              <a:fillRect/>
            </a:stretch>
          </p:blipFill>
          <p:spPr>
            <a:xfrm>
              <a:off x="0" y="4038600"/>
              <a:ext cx="9144000" cy="533401"/>
            </a:xfrm>
            <a:prstGeom prst="rect">
              <a:avLst/>
            </a:prstGeom>
          </p:spPr>
        </p:pic>
        <p:pic>
          <p:nvPicPr>
            <p:cNvPr id="7" name="Picture 6"/>
            <p:cNvPicPr>
              <a:picLocks noChangeAspect="1"/>
            </p:cNvPicPr>
            <p:nvPr/>
          </p:nvPicPr>
          <p:blipFill>
            <a:blip r:embed="rId5"/>
            <a:stretch>
              <a:fillRect/>
            </a:stretch>
          </p:blipFill>
          <p:spPr>
            <a:xfrm>
              <a:off x="-4029" y="4575718"/>
              <a:ext cx="9148029" cy="2438400"/>
            </a:xfrm>
            <a:prstGeom prst="rect">
              <a:avLst/>
            </a:prstGeom>
          </p:spPr>
        </p:pic>
        <p:pic>
          <p:nvPicPr>
            <p:cNvPr id="8" name="Picture 7"/>
            <p:cNvPicPr>
              <a:picLocks noChangeAspect="1"/>
            </p:cNvPicPr>
            <p:nvPr/>
          </p:nvPicPr>
          <p:blipFill>
            <a:blip r:embed="rId6"/>
            <a:stretch>
              <a:fillRect/>
            </a:stretch>
          </p:blipFill>
          <p:spPr>
            <a:xfrm>
              <a:off x="1859" y="2949642"/>
              <a:ext cx="9142141" cy="1189118"/>
            </a:xfrm>
            <a:prstGeom prst="rect">
              <a:avLst/>
            </a:prstGeom>
          </p:spPr>
        </p:pic>
        <p:sp>
          <p:nvSpPr>
            <p:cNvPr id="9" name="Rectangle 8"/>
            <p:cNvSpPr/>
            <p:nvPr/>
          </p:nvSpPr>
          <p:spPr>
            <a:xfrm>
              <a:off x="4572000" y="2495490"/>
              <a:ext cx="4572000" cy="400110"/>
            </a:xfrm>
            <a:prstGeom prst="rect">
              <a:avLst/>
            </a:prstGeom>
          </p:spPr>
          <p:txBody>
            <a:bodyPr>
              <a:spAutoFit/>
            </a:bodyPr>
            <a:lstStyle/>
            <a:p>
              <a:r>
                <a:rPr lang="en-US" sz="2000" i="1" dirty="0"/>
                <a:t>Nature Medicine</a:t>
              </a:r>
              <a:r>
                <a:rPr lang="en-US" sz="2000" dirty="0"/>
                <a:t> - </a:t>
              </a:r>
              <a:r>
                <a:rPr lang="en-US" sz="2000" b="1" dirty="0"/>
                <a:t>12</a:t>
              </a:r>
              <a:r>
                <a:rPr lang="en-US" sz="2000" dirty="0"/>
                <a:t>, 1294 - 1300 (</a:t>
              </a:r>
              <a:r>
                <a:rPr lang="en-US" sz="2000" dirty="0" smtClean="0"/>
                <a:t>2006)</a:t>
              </a:r>
              <a:endParaRPr lang="en-US" sz="2000" dirty="0"/>
            </a:p>
          </p:txBody>
        </p:sp>
      </p:grpSp>
    </p:spTree>
    <p:extLst>
      <p:ext uri="{BB962C8B-B14F-4D97-AF65-F5344CB8AC3E}">
        <p14:creationId xmlns:p14="http://schemas.microsoft.com/office/powerpoint/2010/main" val="42312873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1219200"/>
          </a:xfrm>
          <a:prstGeom prst="rect">
            <a:avLst/>
          </a:prstGeom>
        </p:spPr>
      </p:pic>
      <p:pic>
        <p:nvPicPr>
          <p:cNvPr id="5" name="Picture 4"/>
          <p:cNvPicPr>
            <a:picLocks noChangeAspect="1"/>
          </p:cNvPicPr>
          <p:nvPr/>
        </p:nvPicPr>
        <p:blipFill>
          <a:blip r:embed="rId4"/>
          <a:stretch>
            <a:fillRect/>
          </a:stretch>
        </p:blipFill>
        <p:spPr>
          <a:xfrm>
            <a:off x="-20444" y="1219200"/>
            <a:ext cx="9164444" cy="838200"/>
          </a:xfrm>
          <a:prstGeom prst="rect">
            <a:avLst/>
          </a:prstGeom>
        </p:spPr>
      </p:pic>
      <p:pic>
        <p:nvPicPr>
          <p:cNvPr id="12" name="Picture 11"/>
          <p:cNvPicPr>
            <a:picLocks noChangeAspect="1"/>
          </p:cNvPicPr>
          <p:nvPr/>
        </p:nvPicPr>
        <p:blipFill>
          <a:blip r:embed="rId5"/>
          <a:stretch>
            <a:fillRect/>
          </a:stretch>
        </p:blipFill>
        <p:spPr>
          <a:xfrm>
            <a:off x="6477000" y="1669895"/>
            <a:ext cx="2514600" cy="284457"/>
          </a:xfrm>
          <a:prstGeom prst="rect">
            <a:avLst/>
          </a:prstGeom>
        </p:spPr>
      </p:pic>
      <p:sp>
        <p:nvSpPr>
          <p:cNvPr id="13" name="Rectangle 12"/>
          <p:cNvSpPr/>
          <p:nvPr/>
        </p:nvSpPr>
        <p:spPr>
          <a:xfrm>
            <a:off x="0" y="2057400"/>
            <a:ext cx="9144000" cy="4832092"/>
          </a:xfrm>
          <a:prstGeom prst="rect">
            <a:avLst/>
          </a:prstGeom>
          <a:solidFill>
            <a:schemeClr val="bg1"/>
          </a:solidFill>
        </p:spPr>
        <p:txBody>
          <a:bodyPr wrap="square">
            <a:spAutoFit/>
          </a:bodyPr>
          <a:lstStyle/>
          <a:p>
            <a:r>
              <a:rPr lang="en-US" sz="2200" dirty="0"/>
              <a:t>We wish to retract this article because we have been unable to reproduce certain crucial experiments showing validation of signatures for predicting response to chemotherapies, including docetaxel and </a:t>
            </a:r>
            <a:r>
              <a:rPr lang="en-US" sz="2200" dirty="0" err="1"/>
              <a:t>topotecan</a:t>
            </a:r>
            <a:r>
              <a:rPr lang="en-US" sz="2200" dirty="0"/>
              <a:t>. Although we believe that the underlying approach to developing predictive signatures is valid, a corruption of several validation data sets precludes conclusions regarding these signatures. As these results are fundamental to the conclusions of the paper, we formally retract the paper. We deeply regret the impact of this action on the work of other investigators.</a:t>
            </a:r>
          </a:p>
          <a:p>
            <a:r>
              <a:rPr lang="en-US" sz="2200" i="1" dirty="0"/>
              <a:t>Nature Medicine</a:t>
            </a:r>
            <a:r>
              <a:rPr lang="en-US" sz="2200" dirty="0"/>
              <a:t> would also like to note that several of the earlier correction dates were either omitted or incorrect. The corrigenda published online 10 May 2007, 10 October 2007 and 21 July 2008 mistakenly omitted the earlier correction date of 27 October 2006. The correction in July 2008 went online on 21 July 2008 but was incorrectly noted in the corrigendum as having gone online 18 July 2008.</a:t>
            </a:r>
          </a:p>
        </p:txBody>
      </p:sp>
    </p:spTree>
    <p:extLst>
      <p:ext uri="{BB962C8B-B14F-4D97-AF65-F5344CB8AC3E}">
        <p14:creationId xmlns:p14="http://schemas.microsoft.com/office/powerpoint/2010/main" val="39535313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publications and fame part worked</a:t>
            </a:r>
            <a:endParaRPr lang="en-US" dirty="0"/>
          </a:p>
        </p:txBody>
      </p:sp>
      <p:pic>
        <p:nvPicPr>
          <p:cNvPr id="4" name="Picture 3"/>
          <p:cNvPicPr>
            <a:picLocks noChangeAspect="1"/>
          </p:cNvPicPr>
          <p:nvPr/>
        </p:nvPicPr>
        <p:blipFill>
          <a:blip r:embed="rId2"/>
          <a:stretch>
            <a:fillRect/>
          </a:stretch>
        </p:blipFill>
        <p:spPr>
          <a:xfrm>
            <a:off x="176563" y="1402729"/>
            <a:ext cx="4249397" cy="5314021"/>
          </a:xfrm>
          <a:prstGeom prst="rect">
            <a:avLst/>
          </a:prstGeom>
        </p:spPr>
      </p:pic>
      <p:pic>
        <p:nvPicPr>
          <p:cNvPr id="5" name="Picture 4"/>
          <p:cNvPicPr>
            <a:picLocks noChangeAspect="1"/>
          </p:cNvPicPr>
          <p:nvPr/>
        </p:nvPicPr>
        <p:blipFill>
          <a:blip r:embed="rId3"/>
          <a:stretch>
            <a:fillRect/>
          </a:stretch>
        </p:blipFill>
        <p:spPr>
          <a:xfrm>
            <a:off x="4527979" y="1413881"/>
            <a:ext cx="4438650" cy="5276850"/>
          </a:xfrm>
          <a:prstGeom prst="rect">
            <a:avLst/>
          </a:prstGeom>
        </p:spPr>
      </p:pic>
    </p:spTree>
    <p:extLst>
      <p:ext uri="{BB962C8B-B14F-4D97-AF65-F5344CB8AC3E}">
        <p14:creationId xmlns:p14="http://schemas.microsoft.com/office/powerpoint/2010/main" val="29327335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quality … really ?</a:t>
            </a:r>
            <a:endParaRPr lang="en-US" dirty="0"/>
          </a:p>
        </p:txBody>
      </p:sp>
      <p:pic>
        <p:nvPicPr>
          <p:cNvPr id="4" name="Content Placeholder 3"/>
          <p:cNvPicPr>
            <a:picLocks noGrp="1" noChangeAspect="1"/>
          </p:cNvPicPr>
          <p:nvPr>
            <p:ph idx="1"/>
          </p:nvPr>
        </p:nvPicPr>
        <p:blipFill>
          <a:blip r:embed="rId2"/>
          <a:stretch>
            <a:fillRect/>
          </a:stretch>
        </p:blipFill>
        <p:spPr>
          <a:xfrm>
            <a:off x="228600" y="1752600"/>
            <a:ext cx="8686800" cy="3507431"/>
          </a:xfrm>
          <a:prstGeom prst="rect">
            <a:avLst/>
          </a:prstGeom>
        </p:spPr>
      </p:pic>
      <p:sp>
        <p:nvSpPr>
          <p:cNvPr id="7" name="Rectangle 6"/>
          <p:cNvSpPr/>
          <p:nvPr/>
        </p:nvSpPr>
        <p:spPr>
          <a:xfrm>
            <a:off x="223024" y="5522085"/>
            <a:ext cx="8610600" cy="1015663"/>
          </a:xfrm>
          <a:prstGeom prst="rect">
            <a:avLst/>
          </a:prstGeom>
        </p:spPr>
        <p:txBody>
          <a:bodyPr wrap="square">
            <a:spAutoFit/>
          </a:bodyPr>
          <a:lstStyle/>
          <a:p>
            <a:pPr algn="r"/>
            <a:r>
              <a:rPr lang="en-US" sz="2000" dirty="0" smtClean="0">
                <a:solidFill>
                  <a:schemeClr val="bg1"/>
                </a:solidFill>
              </a:rPr>
              <a:t>Thomas </a:t>
            </a:r>
            <a:r>
              <a:rPr lang="en-US" sz="2000" dirty="0">
                <a:solidFill>
                  <a:schemeClr val="bg1"/>
                </a:solidFill>
              </a:rPr>
              <a:t>C. </a:t>
            </a:r>
            <a:r>
              <a:rPr lang="en-US" sz="2000" dirty="0" smtClean="0">
                <a:solidFill>
                  <a:schemeClr val="bg1"/>
                </a:solidFill>
              </a:rPr>
              <a:t>Redman (</a:t>
            </a:r>
            <a:r>
              <a:rPr lang="en-US" sz="2000" dirty="0" err="1">
                <a:solidFill>
                  <a:schemeClr val="bg1"/>
                </a:solidFill>
              </a:rPr>
              <a:t>Navesink</a:t>
            </a:r>
            <a:r>
              <a:rPr lang="en-US" sz="2000" dirty="0">
                <a:solidFill>
                  <a:schemeClr val="bg1"/>
                </a:solidFill>
              </a:rPr>
              <a:t> Consulting Group, Little Silver, </a:t>
            </a:r>
            <a:r>
              <a:rPr lang="en-US" sz="2000" dirty="0" smtClean="0">
                <a:solidFill>
                  <a:schemeClr val="bg1"/>
                </a:solidFill>
              </a:rPr>
              <a:t>NJ) . </a:t>
            </a:r>
          </a:p>
          <a:p>
            <a:pPr algn="r"/>
            <a:r>
              <a:rPr lang="en-US" sz="2000" dirty="0" smtClean="0">
                <a:solidFill>
                  <a:schemeClr val="bg1"/>
                </a:solidFill>
              </a:rPr>
              <a:t>Data </a:t>
            </a:r>
            <a:r>
              <a:rPr lang="en-US" sz="2000" dirty="0">
                <a:solidFill>
                  <a:schemeClr val="bg1"/>
                </a:solidFill>
              </a:rPr>
              <a:t>quality: the field </a:t>
            </a:r>
            <a:r>
              <a:rPr lang="en-US" sz="2000" dirty="0" smtClean="0">
                <a:solidFill>
                  <a:schemeClr val="bg1"/>
                </a:solidFill>
              </a:rPr>
              <a:t>guide.</a:t>
            </a:r>
          </a:p>
          <a:p>
            <a:pPr algn="r"/>
            <a:r>
              <a:rPr lang="en-US" sz="2000" dirty="0" smtClean="0">
                <a:solidFill>
                  <a:schemeClr val="bg1"/>
                </a:solidFill>
              </a:rPr>
              <a:t>Digital </a:t>
            </a:r>
            <a:r>
              <a:rPr lang="en-US" sz="2000" dirty="0">
                <a:solidFill>
                  <a:schemeClr val="bg1"/>
                </a:solidFill>
              </a:rPr>
              <a:t>Press Newton, MA, USA ©</a:t>
            </a:r>
            <a:r>
              <a:rPr lang="en-US" sz="2000" dirty="0" smtClean="0">
                <a:solidFill>
                  <a:schemeClr val="bg1"/>
                </a:solidFill>
              </a:rPr>
              <a:t>2001, ISBN:1-55558-251-6</a:t>
            </a:r>
            <a:endParaRPr lang="en-US" sz="2000" dirty="0">
              <a:solidFill>
                <a:schemeClr val="bg1"/>
              </a:solidFill>
            </a:endParaRPr>
          </a:p>
        </p:txBody>
      </p:sp>
      <p:sp>
        <p:nvSpPr>
          <p:cNvPr id="5" name="Freeform 4"/>
          <p:cNvSpPr/>
          <p:nvPr/>
        </p:nvSpPr>
        <p:spPr bwMode="auto">
          <a:xfrm>
            <a:off x="412595" y="4248615"/>
            <a:ext cx="8419171" cy="669073"/>
          </a:xfrm>
          <a:custGeom>
            <a:avLst/>
            <a:gdLst>
              <a:gd name="connsiteX0" fmla="*/ 892098 w 8419171"/>
              <a:gd name="connsiteY0" fmla="*/ 0 h 669073"/>
              <a:gd name="connsiteX1" fmla="*/ 8419171 w 8419171"/>
              <a:gd name="connsiteY1" fmla="*/ 33453 h 669073"/>
              <a:gd name="connsiteX2" fmla="*/ 8419171 w 8419171"/>
              <a:gd name="connsiteY2" fmla="*/ 367990 h 669073"/>
              <a:gd name="connsiteX3" fmla="*/ 903249 w 8419171"/>
              <a:gd name="connsiteY3" fmla="*/ 356839 h 669073"/>
              <a:gd name="connsiteX4" fmla="*/ 903249 w 8419171"/>
              <a:gd name="connsiteY4" fmla="*/ 669073 h 669073"/>
              <a:gd name="connsiteX5" fmla="*/ 0 w 8419171"/>
              <a:gd name="connsiteY5" fmla="*/ 657922 h 669073"/>
              <a:gd name="connsiteX6" fmla="*/ 22303 w 8419171"/>
              <a:gd name="connsiteY6" fmla="*/ 345687 h 669073"/>
              <a:gd name="connsiteX7" fmla="*/ 858644 w 8419171"/>
              <a:gd name="connsiteY7" fmla="*/ 356839 h 669073"/>
              <a:gd name="connsiteX8" fmla="*/ 892098 w 8419171"/>
              <a:gd name="connsiteY8" fmla="*/ 0 h 66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9171" h="669073">
                <a:moveTo>
                  <a:pt x="892098" y="0"/>
                </a:moveTo>
                <a:lnTo>
                  <a:pt x="8419171" y="33453"/>
                </a:lnTo>
                <a:lnTo>
                  <a:pt x="8419171" y="367990"/>
                </a:lnTo>
                <a:lnTo>
                  <a:pt x="903249" y="356839"/>
                </a:lnTo>
                <a:lnTo>
                  <a:pt x="903249" y="669073"/>
                </a:lnTo>
                <a:lnTo>
                  <a:pt x="0" y="657922"/>
                </a:lnTo>
                <a:lnTo>
                  <a:pt x="22303" y="345687"/>
                </a:lnTo>
                <a:lnTo>
                  <a:pt x="858644" y="356839"/>
                </a:lnTo>
                <a:lnTo>
                  <a:pt x="892098" y="0"/>
                </a:lnTo>
                <a:close/>
              </a:path>
            </a:pathLst>
          </a:custGeom>
          <a:solidFill>
            <a:srgbClr val="FF0000">
              <a:alpha val="50196"/>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9135893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quality … reality!</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u="sng" dirty="0" smtClean="0">
                <a:latin typeface="Trebuchet MS" panose="020B0603020202020204" pitchFamily="34" charset="0"/>
              </a:rPr>
              <a:t>Almost there:</a:t>
            </a:r>
          </a:p>
          <a:p>
            <a:pPr lvl="1">
              <a:buFont typeface="Arial" panose="020B0604020202020204" pitchFamily="34" charset="0"/>
              <a:buChar char="•"/>
            </a:pPr>
            <a:r>
              <a:rPr lang="en-US" i="1" dirty="0" smtClean="0">
                <a:latin typeface="Trebuchet MS" panose="020B0603020202020204" pitchFamily="34" charset="0"/>
              </a:rPr>
              <a:t>the </a:t>
            </a:r>
            <a:r>
              <a:rPr lang="en-US" i="1" dirty="0">
                <a:latin typeface="Trebuchet MS" panose="020B0603020202020204" pitchFamily="34" charset="0"/>
              </a:rPr>
              <a:t>data are deemed of high </a:t>
            </a:r>
            <a:r>
              <a:rPr lang="en-US" i="1" dirty="0" smtClean="0">
                <a:latin typeface="Trebuchet MS" panose="020B0603020202020204" pitchFamily="34" charset="0"/>
              </a:rPr>
              <a:t>quality if </a:t>
            </a:r>
            <a:r>
              <a:rPr lang="en-US" i="1" dirty="0">
                <a:latin typeface="Trebuchet MS" panose="020B0603020202020204" pitchFamily="34" charset="0"/>
              </a:rPr>
              <a:t>they correctly represent </a:t>
            </a:r>
            <a:r>
              <a:rPr lang="en-US" i="1" dirty="0" smtClean="0">
                <a:latin typeface="Trebuchet MS" panose="020B0603020202020204" pitchFamily="34" charset="0"/>
              </a:rPr>
              <a:t>the </a:t>
            </a:r>
            <a:r>
              <a:rPr lang="en-US" i="1" dirty="0">
                <a:latin typeface="Trebuchet MS" panose="020B0603020202020204" pitchFamily="34" charset="0"/>
              </a:rPr>
              <a:t>real-world construct to which they refer</a:t>
            </a:r>
            <a:r>
              <a:rPr lang="en-US" i="1" dirty="0" smtClean="0">
                <a:latin typeface="Trebuchet MS" panose="020B0603020202020204" pitchFamily="34" charset="0"/>
              </a:rPr>
              <a:t>.</a:t>
            </a:r>
          </a:p>
          <a:p>
            <a:pPr lvl="2">
              <a:buFont typeface="Arial" panose="020B0604020202020204" pitchFamily="34" charset="0"/>
              <a:buChar char="•"/>
            </a:pPr>
            <a:r>
              <a:rPr lang="en-US" sz="1400" dirty="0" smtClean="0">
                <a:latin typeface="Trebuchet MS" panose="020B0603020202020204" pitchFamily="34" charset="0"/>
              </a:rPr>
              <a:t>Elisa </a:t>
            </a:r>
            <a:r>
              <a:rPr lang="en-US" sz="1400" dirty="0" err="1">
                <a:latin typeface="Trebuchet MS" panose="020B0603020202020204" pitchFamily="34" charset="0"/>
              </a:rPr>
              <a:t>Bertino</a:t>
            </a:r>
            <a:r>
              <a:rPr lang="en-US" sz="1400" dirty="0">
                <a:latin typeface="Trebuchet MS" panose="020B0603020202020204" pitchFamily="34" charset="0"/>
              </a:rPr>
              <a:t>, </a:t>
            </a:r>
            <a:r>
              <a:rPr lang="en-US" sz="1400" dirty="0" err="1" smtClean="0">
                <a:latin typeface="Trebuchet MS" panose="020B0603020202020204" pitchFamily="34" charset="0"/>
              </a:rPr>
              <a:t>Chenyun</a:t>
            </a:r>
            <a:r>
              <a:rPr lang="en-US" sz="1400" dirty="0" smtClean="0">
                <a:latin typeface="Trebuchet MS" panose="020B0603020202020204" pitchFamily="34" charset="0"/>
              </a:rPr>
              <a:t> Dai, .Murat </a:t>
            </a:r>
            <a:r>
              <a:rPr lang="en-US" sz="1400" dirty="0" err="1" smtClean="0">
                <a:latin typeface="Trebuchet MS" panose="020B0603020202020204" pitchFamily="34" charset="0"/>
              </a:rPr>
              <a:t>Kantarcioglu</a:t>
            </a:r>
            <a:r>
              <a:rPr lang="en-US" sz="1400" dirty="0" smtClean="0">
                <a:latin typeface="Trebuchet MS" panose="020B0603020202020204" pitchFamily="34" charset="0"/>
              </a:rPr>
              <a:t>.</a:t>
            </a:r>
            <a:r>
              <a:rPr lang="en-US" sz="1400" dirty="0">
                <a:latin typeface="Trebuchet MS" panose="020B0603020202020204" pitchFamily="34" charset="0"/>
              </a:rPr>
              <a:t> The Challenge of Assuring Data Trustworthiness, Database Systems for Advanced </a:t>
            </a:r>
            <a:r>
              <a:rPr lang="en-US" sz="1400" dirty="0" smtClean="0">
                <a:latin typeface="Trebuchet MS" panose="020B0603020202020204" pitchFamily="34" charset="0"/>
              </a:rPr>
              <a:t>Applications, </a:t>
            </a:r>
            <a:r>
              <a:rPr lang="en-US" sz="1400" dirty="0">
                <a:latin typeface="Trebuchet MS" panose="020B0603020202020204" pitchFamily="34" charset="0"/>
              </a:rPr>
              <a:t>Lecture Notes in Computer Science, 2009, Volume 5463/2009, </a:t>
            </a:r>
            <a:r>
              <a:rPr lang="en-US" sz="1400" dirty="0" smtClean="0">
                <a:latin typeface="Trebuchet MS" panose="020B0603020202020204" pitchFamily="34" charset="0"/>
              </a:rPr>
              <a:t>22-33.</a:t>
            </a:r>
          </a:p>
          <a:p>
            <a:pPr lvl="1">
              <a:buFont typeface="Arial" panose="020B0604020202020204" pitchFamily="34" charset="0"/>
              <a:buChar char="•"/>
            </a:pPr>
            <a:r>
              <a:rPr lang="en-US" i="1" dirty="0" smtClean="0">
                <a:latin typeface="Trebuchet MS" panose="020B0603020202020204" pitchFamily="34" charset="0"/>
              </a:rPr>
              <a:t>An information </a:t>
            </a:r>
            <a:r>
              <a:rPr lang="en-US" i="1" dirty="0">
                <a:latin typeface="Trebuchet MS" panose="020B0603020202020204" pitchFamily="34" charset="0"/>
              </a:rPr>
              <a:t>system is to provide a representation of </a:t>
            </a:r>
            <a:r>
              <a:rPr lang="en-US" i="1" dirty="0" smtClean="0">
                <a:latin typeface="Trebuchet MS" panose="020B0603020202020204" pitchFamily="34" charset="0"/>
              </a:rPr>
              <a:t>an application </a:t>
            </a:r>
            <a:r>
              <a:rPr lang="en-US" i="1" dirty="0">
                <a:latin typeface="Trebuchet MS" panose="020B0603020202020204" pitchFamily="34" charset="0"/>
              </a:rPr>
              <a:t>domain (also termed the real-world system</a:t>
            </a:r>
            <a:r>
              <a:rPr lang="en-US" i="1" dirty="0" smtClean="0">
                <a:latin typeface="Trebuchet MS" panose="020B0603020202020204" pitchFamily="34" charset="0"/>
              </a:rPr>
              <a:t>) as </a:t>
            </a:r>
            <a:r>
              <a:rPr lang="en-US" i="1" dirty="0">
                <a:latin typeface="Trebuchet MS" panose="020B0603020202020204" pitchFamily="34" charset="0"/>
              </a:rPr>
              <a:t>perceived by the user</a:t>
            </a:r>
            <a:r>
              <a:rPr lang="en-US" i="1" dirty="0" smtClean="0">
                <a:latin typeface="Trebuchet MS" panose="020B0603020202020204" pitchFamily="34" charset="0"/>
              </a:rPr>
              <a:t>.</a:t>
            </a:r>
          </a:p>
          <a:p>
            <a:pPr lvl="2">
              <a:buFont typeface="Arial" panose="020B0604020202020204" pitchFamily="34" charset="0"/>
              <a:buChar char="•"/>
            </a:pPr>
            <a:r>
              <a:rPr lang="en-US" sz="1400" dirty="0" smtClean="0">
                <a:latin typeface="Trebuchet MS" panose="020B0603020202020204" pitchFamily="34" charset="0"/>
              </a:rPr>
              <a:t>Anchoring Data Quality Dimensions in Ontological  Foundations </a:t>
            </a:r>
            <a:r>
              <a:rPr lang="pt-BR" sz="1400" b="1" dirty="0" smtClean="0">
                <a:latin typeface="Trebuchet MS" panose="020B0603020202020204" pitchFamily="34" charset="0"/>
              </a:rPr>
              <a:t>Y Wand and RY</a:t>
            </a:r>
            <a:r>
              <a:rPr lang="pt-BR" sz="1400" b="1" dirty="0">
                <a:latin typeface="Trebuchet MS" panose="020B0603020202020204" pitchFamily="34" charset="0"/>
              </a:rPr>
              <a:t>. </a:t>
            </a:r>
            <a:r>
              <a:rPr lang="pt-BR" sz="1400" b="1" dirty="0" smtClean="0">
                <a:latin typeface="Trebuchet MS" panose="020B0603020202020204" pitchFamily="34" charset="0"/>
              </a:rPr>
              <a:t>Wang. </a:t>
            </a:r>
            <a:r>
              <a:rPr lang="en-US" sz="1400" dirty="0" smtClean="0">
                <a:latin typeface="Trebuchet MS" panose="020B0603020202020204" pitchFamily="34" charset="0"/>
              </a:rPr>
              <a:t>November </a:t>
            </a:r>
            <a:r>
              <a:rPr lang="en-US" sz="1400" dirty="0">
                <a:latin typeface="Trebuchet MS" panose="020B0603020202020204" pitchFamily="34" charset="0"/>
              </a:rPr>
              <a:t>1996/Vol. 39, No. 11 COMMUNICATIONS OF THE ACM</a:t>
            </a:r>
            <a:endParaRPr lang="en-US" sz="1400" i="1" dirty="0" smtClean="0">
              <a:latin typeface="Trebuchet MS" panose="020B0603020202020204" pitchFamily="34" charset="0"/>
            </a:endParaRPr>
          </a:p>
          <a:p>
            <a:pPr>
              <a:buFont typeface="Arial" panose="020B0604020202020204" pitchFamily="34" charset="0"/>
              <a:buChar char="•"/>
            </a:pPr>
            <a:endParaRPr lang="en-US" dirty="0">
              <a:latin typeface="Trebuchet MS" panose="020B0603020202020204" pitchFamily="34" charset="0"/>
            </a:endParaRPr>
          </a:p>
        </p:txBody>
      </p:sp>
    </p:spTree>
    <p:extLst>
      <p:ext uri="{BB962C8B-B14F-4D97-AF65-F5344CB8AC3E}">
        <p14:creationId xmlns:p14="http://schemas.microsoft.com/office/powerpoint/2010/main" val="1805333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quality … reality!</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u="sng" dirty="0" smtClean="0">
                <a:latin typeface="Trebuchet MS" panose="020B0603020202020204" pitchFamily="34" charset="0"/>
              </a:rPr>
              <a:t>Almost there:</a:t>
            </a:r>
          </a:p>
          <a:p>
            <a:pPr lvl="1">
              <a:buFont typeface="Arial" panose="020B0604020202020204" pitchFamily="34" charset="0"/>
              <a:buChar char="•"/>
            </a:pPr>
            <a:r>
              <a:rPr lang="en-US" i="1" dirty="0" smtClean="0">
                <a:latin typeface="Trebuchet MS" panose="020B0603020202020204" pitchFamily="34" charset="0"/>
              </a:rPr>
              <a:t>the </a:t>
            </a:r>
            <a:r>
              <a:rPr lang="en-US" i="1" dirty="0">
                <a:latin typeface="Trebuchet MS" panose="020B0603020202020204" pitchFamily="34" charset="0"/>
              </a:rPr>
              <a:t>data are deemed of high </a:t>
            </a:r>
            <a:r>
              <a:rPr lang="en-US" i="1" dirty="0" smtClean="0">
                <a:latin typeface="Trebuchet MS" panose="020B0603020202020204" pitchFamily="34" charset="0"/>
              </a:rPr>
              <a:t>quality if </a:t>
            </a:r>
            <a:r>
              <a:rPr lang="en-US" i="1" dirty="0">
                <a:latin typeface="Trebuchet MS" panose="020B0603020202020204" pitchFamily="34" charset="0"/>
              </a:rPr>
              <a:t>they correctly represent </a:t>
            </a:r>
            <a:r>
              <a:rPr lang="en-US" i="1" dirty="0" smtClean="0">
                <a:latin typeface="Trebuchet MS" panose="020B0603020202020204" pitchFamily="34" charset="0"/>
              </a:rPr>
              <a:t>the </a:t>
            </a:r>
            <a:r>
              <a:rPr lang="en-US" i="1" dirty="0">
                <a:latin typeface="Trebuchet MS" panose="020B0603020202020204" pitchFamily="34" charset="0"/>
              </a:rPr>
              <a:t>real-world </a:t>
            </a:r>
            <a:r>
              <a:rPr lang="en-US" i="1" dirty="0">
                <a:solidFill>
                  <a:srgbClr val="FFC000"/>
                </a:solidFill>
                <a:latin typeface="Trebuchet MS" panose="020B0603020202020204" pitchFamily="34" charset="0"/>
              </a:rPr>
              <a:t>construct</a:t>
            </a:r>
            <a:r>
              <a:rPr lang="en-US" i="1" dirty="0">
                <a:latin typeface="Trebuchet MS" panose="020B0603020202020204" pitchFamily="34" charset="0"/>
              </a:rPr>
              <a:t> to which they refer</a:t>
            </a:r>
            <a:r>
              <a:rPr lang="en-US" i="1" dirty="0" smtClean="0">
                <a:latin typeface="Trebuchet MS" panose="020B0603020202020204" pitchFamily="34" charset="0"/>
              </a:rPr>
              <a:t>.</a:t>
            </a:r>
          </a:p>
          <a:p>
            <a:pPr lvl="2">
              <a:buFont typeface="Arial" panose="020B0604020202020204" pitchFamily="34" charset="0"/>
              <a:buChar char="•"/>
            </a:pPr>
            <a:r>
              <a:rPr lang="en-US" sz="1400" dirty="0" smtClean="0">
                <a:latin typeface="Trebuchet MS" panose="020B0603020202020204" pitchFamily="34" charset="0"/>
              </a:rPr>
              <a:t>Elisa </a:t>
            </a:r>
            <a:r>
              <a:rPr lang="en-US" sz="1400" dirty="0" err="1">
                <a:latin typeface="Trebuchet MS" panose="020B0603020202020204" pitchFamily="34" charset="0"/>
              </a:rPr>
              <a:t>Bertino</a:t>
            </a:r>
            <a:r>
              <a:rPr lang="en-US" sz="1400" dirty="0">
                <a:latin typeface="Trebuchet MS" panose="020B0603020202020204" pitchFamily="34" charset="0"/>
              </a:rPr>
              <a:t>, </a:t>
            </a:r>
            <a:r>
              <a:rPr lang="en-US" sz="1400" dirty="0" err="1" smtClean="0">
                <a:latin typeface="Trebuchet MS" panose="020B0603020202020204" pitchFamily="34" charset="0"/>
              </a:rPr>
              <a:t>Chenyun</a:t>
            </a:r>
            <a:r>
              <a:rPr lang="en-US" sz="1400" dirty="0" smtClean="0">
                <a:latin typeface="Trebuchet MS" panose="020B0603020202020204" pitchFamily="34" charset="0"/>
              </a:rPr>
              <a:t> Dai, .Murat </a:t>
            </a:r>
            <a:r>
              <a:rPr lang="en-US" sz="1400" dirty="0" err="1" smtClean="0">
                <a:latin typeface="Trebuchet MS" panose="020B0603020202020204" pitchFamily="34" charset="0"/>
              </a:rPr>
              <a:t>Kantarcioglu</a:t>
            </a:r>
            <a:r>
              <a:rPr lang="en-US" sz="1400" dirty="0" smtClean="0">
                <a:latin typeface="Trebuchet MS" panose="020B0603020202020204" pitchFamily="34" charset="0"/>
              </a:rPr>
              <a:t>.</a:t>
            </a:r>
            <a:r>
              <a:rPr lang="en-US" sz="1400" dirty="0">
                <a:latin typeface="Trebuchet MS" panose="020B0603020202020204" pitchFamily="34" charset="0"/>
              </a:rPr>
              <a:t> The Challenge of Assuring Data Trustworthiness, Database Systems for Advanced </a:t>
            </a:r>
            <a:r>
              <a:rPr lang="en-US" sz="1400" dirty="0" smtClean="0">
                <a:latin typeface="Trebuchet MS" panose="020B0603020202020204" pitchFamily="34" charset="0"/>
              </a:rPr>
              <a:t>Applications, </a:t>
            </a:r>
            <a:r>
              <a:rPr lang="en-US" sz="1400" dirty="0">
                <a:latin typeface="Trebuchet MS" panose="020B0603020202020204" pitchFamily="34" charset="0"/>
              </a:rPr>
              <a:t>Lecture Notes in Computer Science, 2009, Volume 5463/2009, </a:t>
            </a:r>
            <a:r>
              <a:rPr lang="en-US" sz="1400" dirty="0" smtClean="0">
                <a:latin typeface="Trebuchet MS" panose="020B0603020202020204" pitchFamily="34" charset="0"/>
              </a:rPr>
              <a:t>22-33.</a:t>
            </a:r>
          </a:p>
          <a:p>
            <a:pPr lvl="1">
              <a:buFont typeface="Arial" panose="020B0604020202020204" pitchFamily="34" charset="0"/>
              <a:buChar char="•"/>
            </a:pPr>
            <a:r>
              <a:rPr lang="en-US" i="1" dirty="0" smtClean="0">
                <a:latin typeface="Trebuchet MS" panose="020B0603020202020204" pitchFamily="34" charset="0"/>
              </a:rPr>
              <a:t>An information </a:t>
            </a:r>
            <a:r>
              <a:rPr lang="en-US" i="1" dirty="0">
                <a:latin typeface="Trebuchet MS" panose="020B0603020202020204" pitchFamily="34" charset="0"/>
              </a:rPr>
              <a:t>system is to provide a representation of </a:t>
            </a:r>
            <a:r>
              <a:rPr lang="en-US" i="1" dirty="0" smtClean="0">
                <a:latin typeface="Trebuchet MS" panose="020B0603020202020204" pitchFamily="34" charset="0"/>
              </a:rPr>
              <a:t>an application </a:t>
            </a:r>
            <a:r>
              <a:rPr lang="en-US" i="1" dirty="0">
                <a:latin typeface="Trebuchet MS" panose="020B0603020202020204" pitchFamily="34" charset="0"/>
              </a:rPr>
              <a:t>domain (also termed the real-world system</a:t>
            </a:r>
            <a:r>
              <a:rPr lang="en-US" i="1" dirty="0" smtClean="0">
                <a:latin typeface="Trebuchet MS" panose="020B0603020202020204" pitchFamily="34" charset="0"/>
              </a:rPr>
              <a:t>) </a:t>
            </a:r>
            <a:r>
              <a:rPr lang="en-US" i="1" dirty="0" smtClean="0">
                <a:solidFill>
                  <a:srgbClr val="FFC000"/>
                </a:solidFill>
                <a:latin typeface="Trebuchet MS" panose="020B0603020202020204" pitchFamily="34" charset="0"/>
              </a:rPr>
              <a:t>as </a:t>
            </a:r>
            <a:r>
              <a:rPr lang="en-US" i="1" dirty="0">
                <a:solidFill>
                  <a:srgbClr val="FFC000"/>
                </a:solidFill>
                <a:latin typeface="Trebuchet MS" panose="020B0603020202020204" pitchFamily="34" charset="0"/>
              </a:rPr>
              <a:t>perceived by the user</a:t>
            </a:r>
            <a:r>
              <a:rPr lang="en-US" i="1" dirty="0" smtClean="0">
                <a:latin typeface="Trebuchet MS" panose="020B0603020202020204" pitchFamily="34" charset="0"/>
              </a:rPr>
              <a:t>.</a:t>
            </a:r>
          </a:p>
          <a:p>
            <a:pPr lvl="2">
              <a:buFont typeface="Arial" panose="020B0604020202020204" pitchFamily="34" charset="0"/>
              <a:buChar char="•"/>
            </a:pPr>
            <a:r>
              <a:rPr lang="en-US" sz="1400" dirty="0">
                <a:latin typeface="Trebuchet MS" panose="020B0603020202020204" pitchFamily="34" charset="0"/>
              </a:rPr>
              <a:t>Anchoring Data Quality Dimensions in Ontological  Foundations </a:t>
            </a:r>
            <a:r>
              <a:rPr lang="pt-BR" sz="1400" b="1" dirty="0">
                <a:latin typeface="Trebuchet MS" panose="020B0603020202020204" pitchFamily="34" charset="0"/>
              </a:rPr>
              <a:t>Y Wand and RY. Wang. </a:t>
            </a:r>
            <a:r>
              <a:rPr lang="en-US" sz="1400" dirty="0">
                <a:latin typeface="Trebuchet MS" panose="020B0603020202020204" pitchFamily="34" charset="0"/>
              </a:rPr>
              <a:t>November 1996/Vol. 39, No. 11 COMMUNICATIONS OF THE ACM</a:t>
            </a:r>
            <a:endParaRPr lang="en-US" sz="1400" i="1" dirty="0">
              <a:latin typeface="Trebuchet MS" panose="020B0603020202020204" pitchFamily="34" charset="0"/>
            </a:endParaRPr>
          </a:p>
          <a:p>
            <a:pPr>
              <a:buFont typeface="Arial" panose="020B0604020202020204" pitchFamily="34" charset="0"/>
              <a:buChar char="•"/>
            </a:pPr>
            <a:endParaRPr lang="en-US" dirty="0">
              <a:latin typeface="Trebuchet MS" panose="020B0603020202020204" pitchFamily="34" charset="0"/>
            </a:endParaRPr>
          </a:p>
        </p:txBody>
      </p:sp>
    </p:spTree>
    <p:extLst>
      <p:ext uri="{BB962C8B-B14F-4D97-AF65-F5344CB8AC3E}">
        <p14:creationId xmlns:p14="http://schemas.microsoft.com/office/powerpoint/2010/main" val="21848446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quality … reality!</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u="sng" dirty="0" smtClean="0">
                <a:latin typeface="Trebuchet MS" panose="020B0603020202020204" pitchFamily="34" charset="0"/>
              </a:rPr>
              <a:t>Almost there:</a:t>
            </a:r>
          </a:p>
          <a:p>
            <a:pPr lvl="1">
              <a:buFont typeface="Arial" panose="020B0604020202020204" pitchFamily="34" charset="0"/>
              <a:buChar char="•"/>
            </a:pPr>
            <a:r>
              <a:rPr lang="en-US" i="1" dirty="0" smtClean="0">
                <a:latin typeface="Trebuchet MS" panose="020B0603020202020204" pitchFamily="34" charset="0"/>
              </a:rPr>
              <a:t>the </a:t>
            </a:r>
            <a:r>
              <a:rPr lang="en-US" i="1" dirty="0">
                <a:latin typeface="Trebuchet MS" panose="020B0603020202020204" pitchFamily="34" charset="0"/>
              </a:rPr>
              <a:t>data are deemed of high </a:t>
            </a:r>
            <a:r>
              <a:rPr lang="en-US" i="1" dirty="0" smtClean="0">
                <a:latin typeface="Trebuchet MS" panose="020B0603020202020204" pitchFamily="34" charset="0"/>
              </a:rPr>
              <a:t>quality if </a:t>
            </a:r>
            <a:r>
              <a:rPr lang="en-US" i="1" dirty="0">
                <a:latin typeface="Trebuchet MS" panose="020B0603020202020204" pitchFamily="34" charset="0"/>
              </a:rPr>
              <a:t>they correctly represent </a:t>
            </a:r>
            <a:r>
              <a:rPr lang="en-US" i="1" dirty="0" smtClean="0">
                <a:latin typeface="Trebuchet MS" panose="020B0603020202020204" pitchFamily="34" charset="0"/>
              </a:rPr>
              <a:t>the </a:t>
            </a:r>
            <a:r>
              <a:rPr lang="en-US" i="1" dirty="0">
                <a:latin typeface="Trebuchet MS" panose="020B0603020202020204" pitchFamily="34" charset="0"/>
              </a:rPr>
              <a:t>real-world construct to which they refer</a:t>
            </a:r>
            <a:r>
              <a:rPr lang="en-US" i="1" dirty="0" smtClean="0">
                <a:latin typeface="Trebuchet MS" panose="020B0603020202020204" pitchFamily="34" charset="0"/>
              </a:rPr>
              <a:t>.</a:t>
            </a:r>
          </a:p>
          <a:p>
            <a:pPr lvl="2">
              <a:buFont typeface="Arial" panose="020B0604020202020204" pitchFamily="34" charset="0"/>
              <a:buChar char="•"/>
            </a:pPr>
            <a:r>
              <a:rPr lang="en-US" sz="1400" dirty="0" smtClean="0">
                <a:latin typeface="Trebuchet MS" panose="020B0603020202020204" pitchFamily="34" charset="0"/>
              </a:rPr>
              <a:t>Elisa </a:t>
            </a:r>
            <a:r>
              <a:rPr lang="en-US" sz="1400" dirty="0" err="1">
                <a:latin typeface="Trebuchet MS" panose="020B0603020202020204" pitchFamily="34" charset="0"/>
              </a:rPr>
              <a:t>Bertino</a:t>
            </a:r>
            <a:r>
              <a:rPr lang="en-US" sz="1400" dirty="0">
                <a:latin typeface="Trebuchet MS" panose="020B0603020202020204" pitchFamily="34" charset="0"/>
              </a:rPr>
              <a:t>, </a:t>
            </a:r>
            <a:r>
              <a:rPr lang="en-US" sz="1400" dirty="0" err="1" smtClean="0">
                <a:latin typeface="Trebuchet MS" panose="020B0603020202020204" pitchFamily="34" charset="0"/>
              </a:rPr>
              <a:t>Chenyun</a:t>
            </a:r>
            <a:r>
              <a:rPr lang="en-US" sz="1400" dirty="0" smtClean="0">
                <a:latin typeface="Trebuchet MS" panose="020B0603020202020204" pitchFamily="34" charset="0"/>
              </a:rPr>
              <a:t> Dai, .Murat </a:t>
            </a:r>
            <a:r>
              <a:rPr lang="en-US" sz="1400" dirty="0" err="1" smtClean="0">
                <a:latin typeface="Trebuchet MS" panose="020B0603020202020204" pitchFamily="34" charset="0"/>
              </a:rPr>
              <a:t>Kantarcioglu</a:t>
            </a:r>
            <a:r>
              <a:rPr lang="en-US" sz="1400" dirty="0" smtClean="0">
                <a:latin typeface="Trebuchet MS" panose="020B0603020202020204" pitchFamily="34" charset="0"/>
              </a:rPr>
              <a:t>.</a:t>
            </a:r>
            <a:r>
              <a:rPr lang="en-US" sz="1400" dirty="0">
                <a:latin typeface="Trebuchet MS" panose="020B0603020202020204" pitchFamily="34" charset="0"/>
              </a:rPr>
              <a:t> The Challenge of Assuring Data Trustworthiness, Database Systems for Advanced </a:t>
            </a:r>
            <a:r>
              <a:rPr lang="en-US" sz="1400" dirty="0" smtClean="0">
                <a:latin typeface="Trebuchet MS" panose="020B0603020202020204" pitchFamily="34" charset="0"/>
              </a:rPr>
              <a:t>Applications, </a:t>
            </a:r>
            <a:r>
              <a:rPr lang="en-US" sz="1400" dirty="0">
                <a:latin typeface="Trebuchet MS" panose="020B0603020202020204" pitchFamily="34" charset="0"/>
              </a:rPr>
              <a:t>Lecture Notes in Computer Science, 2009, Volume 5463/2009, </a:t>
            </a:r>
            <a:r>
              <a:rPr lang="en-US" sz="1400" dirty="0" smtClean="0">
                <a:latin typeface="Trebuchet MS" panose="020B0603020202020204" pitchFamily="34" charset="0"/>
              </a:rPr>
              <a:t>22-33.</a:t>
            </a:r>
          </a:p>
          <a:p>
            <a:pPr lvl="1">
              <a:buFont typeface="Arial" panose="020B0604020202020204" pitchFamily="34" charset="0"/>
              <a:buChar char="•"/>
            </a:pPr>
            <a:r>
              <a:rPr lang="en-US" i="1" dirty="0" smtClean="0">
                <a:latin typeface="Trebuchet MS" panose="020B0603020202020204" pitchFamily="34" charset="0"/>
              </a:rPr>
              <a:t>An information </a:t>
            </a:r>
            <a:r>
              <a:rPr lang="en-US" i="1" dirty="0">
                <a:latin typeface="Trebuchet MS" panose="020B0603020202020204" pitchFamily="34" charset="0"/>
              </a:rPr>
              <a:t>system is to provide a representation of </a:t>
            </a:r>
            <a:r>
              <a:rPr lang="en-US" i="1" dirty="0" smtClean="0">
                <a:latin typeface="Trebuchet MS" panose="020B0603020202020204" pitchFamily="34" charset="0"/>
              </a:rPr>
              <a:t>an application </a:t>
            </a:r>
            <a:r>
              <a:rPr lang="en-US" i="1" dirty="0">
                <a:latin typeface="Trebuchet MS" panose="020B0603020202020204" pitchFamily="34" charset="0"/>
              </a:rPr>
              <a:t>domain (also termed the real-world system</a:t>
            </a:r>
            <a:r>
              <a:rPr lang="en-US" i="1" dirty="0" smtClean="0">
                <a:latin typeface="Trebuchet MS" panose="020B0603020202020204" pitchFamily="34" charset="0"/>
              </a:rPr>
              <a:t>) as </a:t>
            </a:r>
            <a:r>
              <a:rPr lang="en-US" i="1" dirty="0">
                <a:latin typeface="Trebuchet MS" panose="020B0603020202020204" pitchFamily="34" charset="0"/>
              </a:rPr>
              <a:t>perceived by the user</a:t>
            </a:r>
            <a:r>
              <a:rPr lang="en-US" i="1" dirty="0" smtClean="0">
                <a:latin typeface="Trebuchet MS" panose="020B0603020202020204" pitchFamily="34" charset="0"/>
              </a:rPr>
              <a:t>.</a:t>
            </a:r>
          </a:p>
          <a:p>
            <a:pPr>
              <a:buFont typeface="Arial" panose="020B0604020202020204" pitchFamily="34" charset="0"/>
              <a:buChar char="•"/>
            </a:pPr>
            <a:endParaRPr lang="en-US" dirty="0">
              <a:latin typeface="Trebuchet MS" panose="020B0603020202020204" pitchFamily="34" charset="0"/>
            </a:endParaRPr>
          </a:p>
          <a:p>
            <a:pPr>
              <a:buFont typeface="Arial" panose="020B0604020202020204" pitchFamily="34" charset="0"/>
              <a:buChar char="•"/>
            </a:pPr>
            <a:r>
              <a:rPr lang="en-US" u="sng" dirty="0" smtClean="0">
                <a:latin typeface="Trebuchet MS" panose="020B0603020202020204" pitchFamily="34" charset="0"/>
              </a:rPr>
              <a:t>Extremely close</a:t>
            </a:r>
            <a:r>
              <a:rPr lang="en-US" dirty="0" smtClean="0">
                <a:latin typeface="Trebuchet MS" panose="020B0603020202020204" pitchFamily="34" charset="0"/>
              </a:rPr>
              <a:t>: </a:t>
            </a:r>
          </a:p>
          <a:p>
            <a:pPr marL="0" indent="0"/>
            <a:r>
              <a:rPr lang="en-US" dirty="0" smtClean="0">
                <a:latin typeface="Trebuchet MS" panose="020B0603020202020204" pitchFamily="34" charset="0"/>
              </a:rPr>
              <a:t>					1978  -   2000  -   2012</a:t>
            </a:r>
            <a:endParaRPr lang="en-US" dirty="0">
              <a:latin typeface="Trebuchet MS" panose="020B06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5082540"/>
            <a:ext cx="1066800" cy="1546860"/>
          </a:xfrm>
          <a:prstGeom prst="rect">
            <a:avLst/>
          </a:prstGeom>
        </p:spPr>
      </p:pic>
    </p:spTree>
    <p:extLst>
      <p:ext uri="{BB962C8B-B14F-4D97-AF65-F5344CB8AC3E}">
        <p14:creationId xmlns:p14="http://schemas.microsoft.com/office/powerpoint/2010/main" val="31224645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222" y="685800"/>
            <a:ext cx="7772400" cy="685800"/>
          </a:xfrm>
        </p:spPr>
        <p:txBody>
          <a:bodyPr/>
          <a:lstStyle/>
          <a:p>
            <a:r>
              <a:rPr lang="en-US" dirty="0" smtClean="0"/>
              <a:t>William Kent in ‘Data and Reality’</a:t>
            </a:r>
            <a:endParaRPr lang="en-US" dirty="0"/>
          </a:p>
        </p:txBody>
      </p:sp>
      <p:pic>
        <p:nvPicPr>
          <p:cNvPr id="4" name="Content Placeholder 3"/>
          <p:cNvPicPr>
            <a:picLocks noGrp="1" noChangeAspect="1"/>
          </p:cNvPicPr>
          <p:nvPr>
            <p:ph sz="half" idx="1"/>
          </p:nvPr>
        </p:nvPicPr>
        <p:blipFill>
          <a:blip r:embed="rId2"/>
          <a:stretch>
            <a:fillRect/>
          </a:stretch>
        </p:blipFill>
        <p:spPr>
          <a:xfrm>
            <a:off x="152400" y="1828800"/>
            <a:ext cx="8724223" cy="1371600"/>
          </a:xfrm>
          <a:prstGeom prst="rect">
            <a:avLst/>
          </a:prstGeom>
        </p:spPr>
      </p:pic>
      <p:sp>
        <p:nvSpPr>
          <p:cNvPr id="6" name="Content Placeholder 5"/>
          <p:cNvSpPr>
            <a:spLocks noGrp="1"/>
          </p:cNvSpPr>
          <p:nvPr>
            <p:ph sz="half" idx="2"/>
          </p:nvPr>
        </p:nvSpPr>
        <p:spPr>
          <a:xfrm>
            <a:off x="6648111" y="5943600"/>
            <a:ext cx="2057400" cy="533400"/>
          </a:xfrm>
        </p:spPr>
        <p:txBody>
          <a:bodyPr/>
          <a:lstStyle/>
          <a:p>
            <a:r>
              <a:rPr lang="en-US" sz="1400" dirty="0"/>
              <a:t>p</a:t>
            </a:r>
            <a:r>
              <a:rPr lang="en-US" sz="1400" dirty="0" smtClean="0"/>
              <a:t>35, 3rd edition, 2012.</a:t>
            </a:r>
            <a:endParaRPr lang="en-US" sz="1400" dirty="0"/>
          </a:p>
        </p:txBody>
      </p:sp>
      <p:sp>
        <p:nvSpPr>
          <p:cNvPr id="9" name="Rectangle 8"/>
          <p:cNvSpPr/>
          <p:nvPr/>
        </p:nvSpPr>
        <p:spPr bwMode="auto">
          <a:xfrm>
            <a:off x="4419600" y="2514600"/>
            <a:ext cx="4457023" cy="304800"/>
          </a:xfrm>
          <a:prstGeom prst="rect">
            <a:avLst/>
          </a:prstGeom>
          <a:solidFill>
            <a:srgbClr val="19FF81">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2209801" y="2819400"/>
            <a:ext cx="2971800" cy="304800"/>
          </a:xfrm>
          <a:prstGeom prst="rect">
            <a:avLst/>
          </a:prstGeom>
          <a:solidFill>
            <a:srgbClr val="19FF81">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5029200" y="2514600"/>
            <a:ext cx="990600" cy="304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p:cNvSpPr/>
          <p:nvPr/>
        </p:nvSpPr>
        <p:spPr bwMode="auto">
          <a:xfrm>
            <a:off x="2819401" y="2810107"/>
            <a:ext cx="609599" cy="304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13" name="Picture 12"/>
          <p:cNvPicPr>
            <a:picLocks noChangeAspect="1"/>
          </p:cNvPicPr>
          <p:nvPr/>
        </p:nvPicPr>
        <p:blipFill>
          <a:blip r:embed="rId3"/>
          <a:stretch>
            <a:fillRect/>
          </a:stretch>
        </p:blipFill>
        <p:spPr>
          <a:xfrm>
            <a:off x="152399" y="3605561"/>
            <a:ext cx="8800047" cy="1880839"/>
          </a:xfrm>
          <a:prstGeom prst="rect">
            <a:avLst/>
          </a:prstGeom>
        </p:spPr>
      </p:pic>
    </p:spTree>
    <p:extLst>
      <p:ext uri="{BB962C8B-B14F-4D97-AF65-F5344CB8AC3E}">
        <p14:creationId xmlns:p14="http://schemas.microsoft.com/office/powerpoint/2010/main" val="233775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Fight against arbitrariness and ambiguity</a:t>
            </a:r>
            <a:endParaRPr lang="en-US" dirty="0"/>
          </a:p>
        </p:txBody>
      </p:sp>
      <p:pic>
        <p:nvPicPr>
          <p:cNvPr id="7" name="Content Placeholder 6"/>
          <p:cNvPicPr>
            <a:picLocks noGrp="1" noChangeAspect="1"/>
          </p:cNvPicPr>
          <p:nvPr>
            <p:ph idx="1"/>
          </p:nvPr>
        </p:nvPicPr>
        <p:blipFill>
          <a:blip r:embed="rId2"/>
          <a:stretch>
            <a:fillRect/>
          </a:stretch>
        </p:blipFill>
        <p:spPr>
          <a:xfrm>
            <a:off x="206012" y="1828800"/>
            <a:ext cx="8731975" cy="4648200"/>
          </a:xfrm>
          <a:prstGeom prst="rect">
            <a:avLst/>
          </a:prstGeom>
        </p:spPr>
      </p:pic>
    </p:spTree>
    <p:extLst>
      <p:ext uri="{BB962C8B-B14F-4D97-AF65-F5344CB8AC3E}">
        <p14:creationId xmlns:p14="http://schemas.microsoft.com/office/powerpoint/2010/main" val="1996262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8"/>
          <p:cNvGrpSpPr>
            <a:grpSpLocks/>
          </p:cNvGrpSpPr>
          <p:nvPr/>
        </p:nvGrpSpPr>
        <p:grpSpPr bwMode="auto">
          <a:xfrm>
            <a:off x="1524000" y="2286000"/>
            <a:ext cx="5257800" cy="4205288"/>
            <a:chOff x="2299" y="1604"/>
            <a:chExt cx="1428" cy="2649"/>
          </a:xfrm>
        </p:grpSpPr>
        <p:pic>
          <p:nvPicPr>
            <p:cNvPr id="18" name="Picture 9" descr="colossus_supercomputer"/>
            <p:cNvPicPr>
              <a:picLocks noChangeAspect="1" noChangeArrowheads="1"/>
            </p:cNvPicPr>
            <p:nvPr/>
          </p:nvPicPr>
          <p:blipFill>
            <a:blip r:embed="rId2" cstate="print"/>
            <a:srcRect/>
            <a:stretch>
              <a:fillRect/>
            </a:stretch>
          </p:blipFill>
          <p:spPr bwMode="auto">
            <a:xfrm>
              <a:off x="2638" y="3152"/>
              <a:ext cx="877" cy="1101"/>
            </a:xfrm>
            <a:prstGeom prst="rect">
              <a:avLst/>
            </a:prstGeom>
            <a:noFill/>
            <a:ln w="9525">
              <a:noFill/>
              <a:miter lim="800000"/>
              <a:headEnd/>
              <a:tailEnd/>
            </a:ln>
          </p:spPr>
        </p:pic>
        <p:sp>
          <p:nvSpPr>
            <p:cNvPr id="19" name="Line 10"/>
            <p:cNvSpPr>
              <a:spLocks noChangeShapeType="1"/>
            </p:cNvSpPr>
            <p:nvPr/>
          </p:nvSpPr>
          <p:spPr bwMode="auto">
            <a:xfrm>
              <a:off x="2299" y="1725"/>
              <a:ext cx="339" cy="1168"/>
            </a:xfrm>
            <a:prstGeom prst="line">
              <a:avLst/>
            </a:prstGeom>
            <a:noFill/>
            <a:ln w="38100">
              <a:solidFill>
                <a:srgbClr val="CCFF33"/>
              </a:solidFill>
              <a:prstDash val="sysDot"/>
              <a:round/>
              <a:headEnd/>
              <a:tailEnd/>
            </a:ln>
          </p:spPr>
          <p:txBody>
            <a:bodyPr anchor="ctr"/>
            <a:lstStyle/>
            <a:p>
              <a:endParaRPr lang="en-US"/>
            </a:p>
          </p:txBody>
        </p:sp>
        <p:sp>
          <p:nvSpPr>
            <p:cNvPr id="20" name="Line 11"/>
            <p:cNvSpPr>
              <a:spLocks noChangeShapeType="1"/>
            </p:cNvSpPr>
            <p:nvPr/>
          </p:nvSpPr>
          <p:spPr bwMode="auto">
            <a:xfrm flipH="1">
              <a:off x="3630" y="2668"/>
              <a:ext cx="97" cy="225"/>
            </a:xfrm>
            <a:prstGeom prst="line">
              <a:avLst/>
            </a:prstGeom>
            <a:noFill/>
            <a:ln w="38100">
              <a:solidFill>
                <a:srgbClr val="CCFF33"/>
              </a:solidFill>
              <a:prstDash val="sysDot"/>
              <a:round/>
              <a:headEnd/>
              <a:tailEnd/>
            </a:ln>
          </p:spPr>
          <p:txBody>
            <a:bodyPr anchor="ctr"/>
            <a:lstStyle/>
            <a:p>
              <a:endParaRPr lang="en-US"/>
            </a:p>
          </p:txBody>
        </p:sp>
        <p:sp>
          <p:nvSpPr>
            <p:cNvPr id="21" name="Line 12"/>
            <p:cNvSpPr>
              <a:spLocks noChangeShapeType="1"/>
            </p:cNvSpPr>
            <p:nvPr/>
          </p:nvSpPr>
          <p:spPr bwMode="auto">
            <a:xfrm flipH="1">
              <a:off x="3243" y="1604"/>
              <a:ext cx="193" cy="1289"/>
            </a:xfrm>
            <a:prstGeom prst="line">
              <a:avLst/>
            </a:prstGeom>
            <a:noFill/>
            <a:ln w="38100">
              <a:solidFill>
                <a:srgbClr val="CCFF33"/>
              </a:solidFill>
              <a:prstDash val="sysDot"/>
              <a:round/>
              <a:headEnd/>
              <a:tailEnd/>
            </a:ln>
          </p:spPr>
          <p:txBody>
            <a:bodyPr anchor="ctr"/>
            <a:lstStyle/>
            <a:p>
              <a:endParaRPr lang="en-US"/>
            </a:p>
          </p:txBody>
        </p:sp>
        <p:sp>
          <p:nvSpPr>
            <p:cNvPr id="22" name="Line 13"/>
            <p:cNvSpPr>
              <a:spLocks noChangeShapeType="1"/>
            </p:cNvSpPr>
            <p:nvPr/>
          </p:nvSpPr>
          <p:spPr bwMode="auto">
            <a:xfrm>
              <a:off x="2638" y="2893"/>
              <a:ext cx="194" cy="670"/>
            </a:xfrm>
            <a:prstGeom prst="line">
              <a:avLst/>
            </a:prstGeom>
            <a:noFill/>
            <a:ln w="38100">
              <a:solidFill>
                <a:srgbClr val="CCFF33"/>
              </a:solidFill>
              <a:round/>
              <a:headEnd/>
              <a:tailEnd type="triangle" w="med" len="med"/>
            </a:ln>
          </p:spPr>
          <p:txBody>
            <a:bodyPr anchor="ctr"/>
            <a:lstStyle/>
            <a:p>
              <a:endParaRPr lang="en-US"/>
            </a:p>
          </p:txBody>
        </p:sp>
        <p:sp>
          <p:nvSpPr>
            <p:cNvPr id="23" name="Line 14"/>
            <p:cNvSpPr>
              <a:spLocks noChangeShapeType="1"/>
            </p:cNvSpPr>
            <p:nvPr/>
          </p:nvSpPr>
          <p:spPr bwMode="auto">
            <a:xfrm flipH="1">
              <a:off x="3170" y="2893"/>
              <a:ext cx="73" cy="525"/>
            </a:xfrm>
            <a:prstGeom prst="line">
              <a:avLst/>
            </a:prstGeom>
            <a:noFill/>
            <a:ln w="38100">
              <a:solidFill>
                <a:srgbClr val="CCFF33"/>
              </a:solidFill>
              <a:round/>
              <a:headEnd/>
              <a:tailEnd type="triangle" w="med" len="med"/>
            </a:ln>
          </p:spPr>
          <p:txBody>
            <a:bodyPr anchor="ctr"/>
            <a:lstStyle/>
            <a:p>
              <a:endParaRPr lang="en-US"/>
            </a:p>
          </p:txBody>
        </p:sp>
        <p:sp>
          <p:nvSpPr>
            <p:cNvPr id="24" name="Line 15"/>
            <p:cNvSpPr>
              <a:spLocks noChangeShapeType="1"/>
            </p:cNvSpPr>
            <p:nvPr/>
          </p:nvSpPr>
          <p:spPr bwMode="auto">
            <a:xfrm flipH="1">
              <a:off x="3315" y="2893"/>
              <a:ext cx="309" cy="670"/>
            </a:xfrm>
            <a:prstGeom prst="line">
              <a:avLst/>
            </a:prstGeom>
            <a:noFill/>
            <a:ln w="38100">
              <a:solidFill>
                <a:srgbClr val="CCFF33"/>
              </a:solidFill>
              <a:round/>
              <a:headEnd/>
              <a:tailEnd type="triangle" w="med" len="med"/>
            </a:ln>
          </p:spPr>
          <p:txBody>
            <a:bodyPr anchor="ctr"/>
            <a:lstStyle/>
            <a:p>
              <a:endParaRPr lang="en-US"/>
            </a:p>
          </p:txBody>
        </p:sp>
        <p:grpSp>
          <p:nvGrpSpPr>
            <p:cNvPr id="25" name="Group 16"/>
            <p:cNvGrpSpPr>
              <a:grpSpLocks/>
            </p:cNvGrpSpPr>
            <p:nvPr/>
          </p:nvGrpSpPr>
          <p:grpSpPr bwMode="auto">
            <a:xfrm>
              <a:off x="2668" y="3295"/>
              <a:ext cx="768" cy="857"/>
              <a:chOff x="3847" y="3252"/>
              <a:chExt cx="1428" cy="922"/>
            </a:xfrm>
          </p:grpSpPr>
          <p:grpSp>
            <p:nvGrpSpPr>
              <p:cNvPr id="26" name="Group 17"/>
              <p:cNvGrpSpPr>
                <a:grpSpLocks/>
              </p:cNvGrpSpPr>
              <p:nvPr/>
            </p:nvGrpSpPr>
            <p:grpSpPr bwMode="auto">
              <a:xfrm>
                <a:off x="4678" y="3395"/>
                <a:ext cx="464" cy="406"/>
                <a:chOff x="2745" y="3092"/>
                <a:chExt cx="464" cy="406"/>
              </a:xfrm>
            </p:grpSpPr>
            <p:sp>
              <p:nvSpPr>
                <p:cNvPr id="443" name="AutoShape 18"/>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444" name="AutoShape 19"/>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45" name="AutoShape 20"/>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46" name="AutoShape 21"/>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47" name="AutoShape 22"/>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48" name="AutoShape 23"/>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49" name="AutoShape 24"/>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450" name="AutoShape 25"/>
                <p:cNvCxnSpPr>
                  <a:cxnSpLocks noChangeShapeType="1"/>
                  <a:stCxn id="444" idx="2"/>
                  <a:endCxn id="446" idx="0"/>
                </p:cNvCxnSpPr>
                <p:nvPr/>
              </p:nvCxnSpPr>
              <p:spPr bwMode="auto">
                <a:xfrm>
                  <a:off x="2838" y="3214"/>
                  <a:ext cx="75" cy="23"/>
                </a:xfrm>
                <a:prstGeom prst="straightConnector1">
                  <a:avLst/>
                </a:prstGeom>
                <a:noFill/>
                <a:ln w="9525">
                  <a:solidFill>
                    <a:schemeClr val="tx1"/>
                  </a:solidFill>
                  <a:round/>
                  <a:headEnd/>
                  <a:tailEnd/>
                </a:ln>
              </p:spPr>
            </p:cxnSp>
            <p:cxnSp>
              <p:nvCxnSpPr>
                <p:cNvPr id="451" name="AutoShape 26"/>
                <p:cNvCxnSpPr>
                  <a:cxnSpLocks noChangeShapeType="1"/>
                  <a:stCxn id="449" idx="2"/>
                  <a:endCxn id="44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452" name="AutoShape 27"/>
                <p:cNvCxnSpPr>
                  <a:cxnSpLocks noChangeShapeType="1"/>
                  <a:stCxn id="447" idx="0"/>
                  <a:endCxn id="44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453" name="AutoShape 28"/>
                <p:cNvCxnSpPr>
                  <a:cxnSpLocks noChangeShapeType="1"/>
                  <a:stCxn id="445" idx="0"/>
                  <a:endCxn id="44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454" name="AutoShape 29"/>
                <p:cNvCxnSpPr>
                  <a:cxnSpLocks noChangeShapeType="1"/>
                  <a:stCxn id="447" idx="0"/>
                  <a:endCxn id="44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455" name="AutoShape 30"/>
                <p:cNvCxnSpPr>
                  <a:cxnSpLocks noChangeShapeType="1"/>
                  <a:stCxn id="448" idx="0"/>
                  <a:endCxn id="449" idx="3"/>
                </p:cNvCxnSpPr>
                <p:nvPr/>
              </p:nvCxnSpPr>
              <p:spPr bwMode="auto">
                <a:xfrm flipV="1">
                  <a:off x="3058" y="3180"/>
                  <a:ext cx="0" cy="115"/>
                </a:xfrm>
                <a:prstGeom prst="straightConnector1">
                  <a:avLst/>
                </a:prstGeom>
                <a:noFill/>
                <a:ln w="9525">
                  <a:solidFill>
                    <a:schemeClr val="tx1"/>
                  </a:solidFill>
                  <a:round/>
                  <a:headEnd/>
                  <a:tailEnd/>
                </a:ln>
              </p:spPr>
            </p:cxnSp>
            <p:sp>
              <p:nvSpPr>
                <p:cNvPr id="456" name="AutoShape 31"/>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57" name="AutoShape 32"/>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58" name="AutoShape 33"/>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59" name="AutoShape 34"/>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60" name="AutoShape 35"/>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61" name="AutoShape 36"/>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462" name="AutoShape 37"/>
                <p:cNvCxnSpPr>
                  <a:cxnSpLocks noChangeShapeType="1"/>
                  <a:stCxn id="456" idx="2"/>
                  <a:endCxn id="45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463" name="AutoShape 38"/>
                <p:cNvCxnSpPr>
                  <a:cxnSpLocks noChangeShapeType="1"/>
                  <a:stCxn id="461" idx="2"/>
                  <a:endCxn id="45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464" name="AutoShape 39"/>
                <p:cNvCxnSpPr>
                  <a:cxnSpLocks noChangeShapeType="1"/>
                  <a:stCxn id="459" idx="0"/>
                  <a:endCxn id="45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465" name="AutoShape 40"/>
                <p:cNvCxnSpPr>
                  <a:cxnSpLocks noChangeShapeType="1"/>
                  <a:stCxn id="457" idx="0"/>
                  <a:endCxn id="45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466" name="AutoShape 41"/>
                <p:cNvCxnSpPr>
                  <a:cxnSpLocks noChangeShapeType="1"/>
                  <a:stCxn id="459" idx="0"/>
                  <a:endCxn id="46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467" name="AutoShape 42"/>
                <p:cNvCxnSpPr>
                  <a:cxnSpLocks noChangeShapeType="1"/>
                  <a:stCxn id="460" idx="0"/>
                  <a:endCxn id="46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27" name="Group 43"/>
              <p:cNvGrpSpPr>
                <a:grpSpLocks/>
              </p:cNvGrpSpPr>
              <p:nvPr/>
            </p:nvGrpSpPr>
            <p:grpSpPr bwMode="auto">
              <a:xfrm>
                <a:off x="4349" y="3317"/>
                <a:ext cx="464" cy="406"/>
                <a:chOff x="2745" y="3092"/>
                <a:chExt cx="464" cy="406"/>
              </a:xfrm>
            </p:grpSpPr>
            <p:sp>
              <p:nvSpPr>
                <p:cNvPr id="418" name="AutoShape 44"/>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419" name="AutoShape 45"/>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20" name="AutoShape 46"/>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21" name="AutoShape 47"/>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22" name="AutoShape 48"/>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23" name="AutoShape 49"/>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24" name="AutoShape 50"/>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425" name="AutoShape 51"/>
                <p:cNvCxnSpPr>
                  <a:cxnSpLocks noChangeShapeType="1"/>
                  <a:stCxn id="419" idx="2"/>
                  <a:endCxn id="421" idx="0"/>
                </p:cNvCxnSpPr>
                <p:nvPr/>
              </p:nvCxnSpPr>
              <p:spPr bwMode="auto">
                <a:xfrm>
                  <a:off x="2838" y="3214"/>
                  <a:ext cx="75" cy="23"/>
                </a:xfrm>
                <a:prstGeom prst="straightConnector1">
                  <a:avLst/>
                </a:prstGeom>
                <a:noFill/>
                <a:ln w="9525">
                  <a:solidFill>
                    <a:schemeClr val="tx1"/>
                  </a:solidFill>
                  <a:round/>
                  <a:headEnd/>
                  <a:tailEnd/>
                </a:ln>
              </p:spPr>
            </p:cxnSp>
            <p:cxnSp>
              <p:nvCxnSpPr>
                <p:cNvPr id="426" name="AutoShape 52"/>
                <p:cNvCxnSpPr>
                  <a:cxnSpLocks noChangeShapeType="1"/>
                  <a:stCxn id="424" idx="2"/>
                  <a:endCxn id="42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427" name="AutoShape 53"/>
                <p:cNvCxnSpPr>
                  <a:cxnSpLocks noChangeShapeType="1"/>
                  <a:stCxn id="422" idx="0"/>
                  <a:endCxn id="42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428" name="AutoShape 54"/>
                <p:cNvCxnSpPr>
                  <a:cxnSpLocks noChangeShapeType="1"/>
                  <a:stCxn id="420" idx="0"/>
                  <a:endCxn id="41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429" name="AutoShape 55"/>
                <p:cNvCxnSpPr>
                  <a:cxnSpLocks noChangeShapeType="1"/>
                  <a:stCxn id="422" idx="0"/>
                  <a:endCxn id="42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430" name="AutoShape 56"/>
                <p:cNvCxnSpPr>
                  <a:cxnSpLocks noChangeShapeType="1"/>
                  <a:stCxn id="423" idx="0"/>
                  <a:endCxn id="424" idx="3"/>
                </p:cNvCxnSpPr>
                <p:nvPr/>
              </p:nvCxnSpPr>
              <p:spPr bwMode="auto">
                <a:xfrm flipV="1">
                  <a:off x="3058" y="3180"/>
                  <a:ext cx="0" cy="115"/>
                </a:xfrm>
                <a:prstGeom prst="straightConnector1">
                  <a:avLst/>
                </a:prstGeom>
                <a:noFill/>
                <a:ln w="9525">
                  <a:solidFill>
                    <a:schemeClr val="tx1"/>
                  </a:solidFill>
                  <a:round/>
                  <a:headEnd/>
                  <a:tailEnd/>
                </a:ln>
              </p:spPr>
            </p:cxnSp>
            <p:sp>
              <p:nvSpPr>
                <p:cNvPr id="431" name="AutoShape 57"/>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32" name="AutoShape 58"/>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33" name="AutoShape 59"/>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34" name="AutoShape 60"/>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35" name="AutoShape 61"/>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36" name="AutoShape 62"/>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437" name="AutoShape 63"/>
                <p:cNvCxnSpPr>
                  <a:cxnSpLocks noChangeShapeType="1"/>
                  <a:stCxn id="431" idx="2"/>
                  <a:endCxn id="43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438" name="AutoShape 64"/>
                <p:cNvCxnSpPr>
                  <a:cxnSpLocks noChangeShapeType="1"/>
                  <a:stCxn id="436" idx="2"/>
                  <a:endCxn id="43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439" name="AutoShape 65"/>
                <p:cNvCxnSpPr>
                  <a:cxnSpLocks noChangeShapeType="1"/>
                  <a:stCxn id="434" idx="0"/>
                  <a:endCxn id="43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440" name="AutoShape 66"/>
                <p:cNvCxnSpPr>
                  <a:cxnSpLocks noChangeShapeType="1"/>
                  <a:stCxn id="432" idx="0"/>
                  <a:endCxn id="43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441" name="AutoShape 67"/>
                <p:cNvCxnSpPr>
                  <a:cxnSpLocks noChangeShapeType="1"/>
                  <a:stCxn id="434" idx="0"/>
                  <a:endCxn id="43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442" name="AutoShape 68"/>
                <p:cNvCxnSpPr>
                  <a:cxnSpLocks noChangeShapeType="1"/>
                  <a:stCxn id="435" idx="0"/>
                  <a:endCxn id="43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28" name="Group 69"/>
              <p:cNvGrpSpPr>
                <a:grpSpLocks/>
              </p:cNvGrpSpPr>
              <p:nvPr/>
            </p:nvGrpSpPr>
            <p:grpSpPr bwMode="auto">
              <a:xfrm>
                <a:off x="4446" y="3414"/>
                <a:ext cx="464" cy="387"/>
                <a:chOff x="2745" y="3092"/>
                <a:chExt cx="464" cy="406"/>
              </a:xfrm>
            </p:grpSpPr>
            <p:sp>
              <p:nvSpPr>
                <p:cNvPr id="393" name="AutoShape 70"/>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394" name="AutoShape 71"/>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95" name="AutoShape 72"/>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96" name="AutoShape 73"/>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97" name="AutoShape 74"/>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98" name="AutoShape 75"/>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99" name="AutoShape 76"/>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400" name="AutoShape 77"/>
                <p:cNvCxnSpPr>
                  <a:cxnSpLocks noChangeShapeType="1"/>
                  <a:stCxn id="394" idx="2"/>
                  <a:endCxn id="396" idx="0"/>
                </p:cNvCxnSpPr>
                <p:nvPr/>
              </p:nvCxnSpPr>
              <p:spPr bwMode="auto">
                <a:xfrm>
                  <a:off x="2838" y="3214"/>
                  <a:ext cx="75" cy="23"/>
                </a:xfrm>
                <a:prstGeom prst="straightConnector1">
                  <a:avLst/>
                </a:prstGeom>
                <a:noFill/>
                <a:ln w="9525">
                  <a:solidFill>
                    <a:schemeClr val="tx1"/>
                  </a:solidFill>
                  <a:round/>
                  <a:headEnd/>
                  <a:tailEnd/>
                </a:ln>
              </p:spPr>
            </p:cxnSp>
            <p:cxnSp>
              <p:nvCxnSpPr>
                <p:cNvPr id="401" name="AutoShape 78"/>
                <p:cNvCxnSpPr>
                  <a:cxnSpLocks noChangeShapeType="1"/>
                  <a:stCxn id="399" idx="2"/>
                  <a:endCxn id="39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402" name="AutoShape 79"/>
                <p:cNvCxnSpPr>
                  <a:cxnSpLocks noChangeShapeType="1"/>
                  <a:stCxn id="397" idx="0"/>
                  <a:endCxn id="39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403" name="AutoShape 80"/>
                <p:cNvCxnSpPr>
                  <a:cxnSpLocks noChangeShapeType="1"/>
                  <a:stCxn id="395" idx="0"/>
                  <a:endCxn id="39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404" name="AutoShape 81"/>
                <p:cNvCxnSpPr>
                  <a:cxnSpLocks noChangeShapeType="1"/>
                  <a:stCxn id="397" idx="0"/>
                  <a:endCxn id="39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405" name="AutoShape 82"/>
                <p:cNvCxnSpPr>
                  <a:cxnSpLocks noChangeShapeType="1"/>
                  <a:stCxn id="398" idx="0"/>
                  <a:endCxn id="399" idx="3"/>
                </p:cNvCxnSpPr>
                <p:nvPr/>
              </p:nvCxnSpPr>
              <p:spPr bwMode="auto">
                <a:xfrm flipV="1">
                  <a:off x="3058" y="3180"/>
                  <a:ext cx="0" cy="115"/>
                </a:xfrm>
                <a:prstGeom prst="straightConnector1">
                  <a:avLst/>
                </a:prstGeom>
                <a:noFill/>
                <a:ln w="9525">
                  <a:solidFill>
                    <a:schemeClr val="tx1"/>
                  </a:solidFill>
                  <a:round/>
                  <a:headEnd/>
                  <a:tailEnd/>
                </a:ln>
              </p:spPr>
            </p:cxnSp>
            <p:sp>
              <p:nvSpPr>
                <p:cNvPr id="406" name="AutoShape 83"/>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07" name="AutoShape 84"/>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08" name="AutoShape 85"/>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09" name="AutoShape 86"/>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10" name="AutoShape 87"/>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11" name="AutoShape 88"/>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412" name="AutoShape 89"/>
                <p:cNvCxnSpPr>
                  <a:cxnSpLocks noChangeShapeType="1"/>
                  <a:stCxn id="406" idx="2"/>
                  <a:endCxn id="40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413" name="AutoShape 90"/>
                <p:cNvCxnSpPr>
                  <a:cxnSpLocks noChangeShapeType="1"/>
                  <a:stCxn id="411" idx="2"/>
                  <a:endCxn id="40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414" name="AutoShape 91"/>
                <p:cNvCxnSpPr>
                  <a:cxnSpLocks noChangeShapeType="1"/>
                  <a:stCxn id="409" idx="0"/>
                  <a:endCxn id="40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415" name="AutoShape 92"/>
                <p:cNvCxnSpPr>
                  <a:cxnSpLocks noChangeShapeType="1"/>
                  <a:stCxn id="407" idx="0"/>
                  <a:endCxn id="40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416" name="AutoShape 93"/>
                <p:cNvCxnSpPr>
                  <a:cxnSpLocks noChangeShapeType="1"/>
                  <a:stCxn id="409" idx="0"/>
                  <a:endCxn id="41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417" name="AutoShape 94"/>
                <p:cNvCxnSpPr>
                  <a:cxnSpLocks noChangeShapeType="1"/>
                  <a:stCxn id="410" idx="0"/>
                  <a:endCxn id="41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29" name="Group 95"/>
              <p:cNvGrpSpPr>
                <a:grpSpLocks/>
              </p:cNvGrpSpPr>
              <p:nvPr/>
            </p:nvGrpSpPr>
            <p:grpSpPr bwMode="auto">
              <a:xfrm>
                <a:off x="4135" y="3545"/>
                <a:ext cx="464" cy="406"/>
                <a:chOff x="2745" y="3092"/>
                <a:chExt cx="464" cy="406"/>
              </a:xfrm>
            </p:grpSpPr>
            <p:sp>
              <p:nvSpPr>
                <p:cNvPr id="368" name="AutoShape 96"/>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369" name="AutoShape 97"/>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70" name="AutoShape 98"/>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71" name="AutoShape 99"/>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72" name="AutoShape 100"/>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73" name="AutoShape 101"/>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74" name="AutoShape 102"/>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75" name="AutoShape 103"/>
                <p:cNvCxnSpPr>
                  <a:cxnSpLocks noChangeShapeType="1"/>
                  <a:stCxn id="369" idx="2"/>
                  <a:endCxn id="371" idx="0"/>
                </p:cNvCxnSpPr>
                <p:nvPr/>
              </p:nvCxnSpPr>
              <p:spPr bwMode="auto">
                <a:xfrm>
                  <a:off x="2838" y="3214"/>
                  <a:ext cx="75" cy="23"/>
                </a:xfrm>
                <a:prstGeom prst="straightConnector1">
                  <a:avLst/>
                </a:prstGeom>
                <a:noFill/>
                <a:ln w="9525">
                  <a:solidFill>
                    <a:schemeClr val="tx1"/>
                  </a:solidFill>
                  <a:round/>
                  <a:headEnd/>
                  <a:tailEnd/>
                </a:ln>
              </p:spPr>
            </p:cxnSp>
            <p:cxnSp>
              <p:nvCxnSpPr>
                <p:cNvPr id="376" name="AutoShape 104"/>
                <p:cNvCxnSpPr>
                  <a:cxnSpLocks noChangeShapeType="1"/>
                  <a:stCxn id="374" idx="2"/>
                  <a:endCxn id="37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377" name="AutoShape 105"/>
                <p:cNvCxnSpPr>
                  <a:cxnSpLocks noChangeShapeType="1"/>
                  <a:stCxn id="372" idx="0"/>
                  <a:endCxn id="37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378" name="AutoShape 106"/>
                <p:cNvCxnSpPr>
                  <a:cxnSpLocks noChangeShapeType="1"/>
                  <a:stCxn id="370" idx="0"/>
                  <a:endCxn id="36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379" name="AutoShape 107"/>
                <p:cNvCxnSpPr>
                  <a:cxnSpLocks noChangeShapeType="1"/>
                  <a:stCxn id="372" idx="0"/>
                  <a:endCxn id="37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380" name="AutoShape 108"/>
                <p:cNvCxnSpPr>
                  <a:cxnSpLocks noChangeShapeType="1"/>
                  <a:stCxn id="373" idx="0"/>
                  <a:endCxn id="374" idx="3"/>
                </p:cNvCxnSpPr>
                <p:nvPr/>
              </p:nvCxnSpPr>
              <p:spPr bwMode="auto">
                <a:xfrm flipV="1">
                  <a:off x="3058" y="3180"/>
                  <a:ext cx="0" cy="115"/>
                </a:xfrm>
                <a:prstGeom prst="straightConnector1">
                  <a:avLst/>
                </a:prstGeom>
                <a:noFill/>
                <a:ln w="9525">
                  <a:solidFill>
                    <a:schemeClr val="tx1"/>
                  </a:solidFill>
                  <a:round/>
                  <a:headEnd/>
                  <a:tailEnd/>
                </a:ln>
              </p:spPr>
            </p:cxnSp>
            <p:sp>
              <p:nvSpPr>
                <p:cNvPr id="381" name="AutoShape 109"/>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82" name="AutoShape 110"/>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83" name="AutoShape 111"/>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84" name="AutoShape 112"/>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85" name="AutoShape 113"/>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86" name="AutoShape 114"/>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87" name="AutoShape 115"/>
                <p:cNvCxnSpPr>
                  <a:cxnSpLocks noChangeShapeType="1"/>
                  <a:stCxn id="381" idx="2"/>
                  <a:endCxn id="38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388" name="AutoShape 116"/>
                <p:cNvCxnSpPr>
                  <a:cxnSpLocks noChangeShapeType="1"/>
                  <a:stCxn id="386" idx="2"/>
                  <a:endCxn id="38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389" name="AutoShape 117"/>
                <p:cNvCxnSpPr>
                  <a:cxnSpLocks noChangeShapeType="1"/>
                  <a:stCxn id="384" idx="0"/>
                  <a:endCxn id="38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390" name="AutoShape 118"/>
                <p:cNvCxnSpPr>
                  <a:cxnSpLocks noChangeShapeType="1"/>
                  <a:stCxn id="382" idx="0"/>
                  <a:endCxn id="38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391" name="AutoShape 119"/>
                <p:cNvCxnSpPr>
                  <a:cxnSpLocks noChangeShapeType="1"/>
                  <a:stCxn id="384" idx="0"/>
                  <a:endCxn id="38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392" name="AutoShape 120"/>
                <p:cNvCxnSpPr>
                  <a:cxnSpLocks noChangeShapeType="1"/>
                  <a:stCxn id="385" idx="0"/>
                  <a:endCxn id="38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0" name="Group 121"/>
              <p:cNvGrpSpPr>
                <a:grpSpLocks/>
              </p:cNvGrpSpPr>
              <p:nvPr/>
            </p:nvGrpSpPr>
            <p:grpSpPr bwMode="auto">
              <a:xfrm>
                <a:off x="4403" y="3358"/>
                <a:ext cx="464" cy="406"/>
                <a:chOff x="2745" y="3092"/>
                <a:chExt cx="464" cy="406"/>
              </a:xfrm>
            </p:grpSpPr>
            <p:sp>
              <p:nvSpPr>
                <p:cNvPr id="343" name="AutoShape 122"/>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344" name="AutoShape 123"/>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45" name="AutoShape 124"/>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46" name="AutoShape 125"/>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47" name="AutoShape 126"/>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48" name="AutoShape 127"/>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49" name="AutoShape 128"/>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50" name="AutoShape 129"/>
                <p:cNvCxnSpPr>
                  <a:cxnSpLocks noChangeShapeType="1"/>
                  <a:stCxn id="344" idx="2"/>
                  <a:endCxn id="346" idx="0"/>
                </p:cNvCxnSpPr>
                <p:nvPr/>
              </p:nvCxnSpPr>
              <p:spPr bwMode="auto">
                <a:xfrm>
                  <a:off x="2838" y="3214"/>
                  <a:ext cx="75" cy="23"/>
                </a:xfrm>
                <a:prstGeom prst="straightConnector1">
                  <a:avLst/>
                </a:prstGeom>
                <a:noFill/>
                <a:ln w="9525">
                  <a:solidFill>
                    <a:schemeClr val="tx1"/>
                  </a:solidFill>
                  <a:round/>
                  <a:headEnd/>
                  <a:tailEnd/>
                </a:ln>
              </p:spPr>
            </p:cxnSp>
            <p:cxnSp>
              <p:nvCxnSpPr>
                <p:cNvPr id="351" name="AutoShape 130"/>
                <p:cNvCxnSpPr>
                  <a:cxnSpLocks noChangeShapeType="1"/>
                  <a:stCxn id="349" idx="2"/>
                  <a:endCxn id="34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352" name="AutoShape 131"/>
                <p:cNvCxnSpPr>
                  <a:cxnSpLocks noChangeShapeType="1"/>
                  <a:stCxn id="347" idx="0"/>
                  <a:endCxn id="34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353" name="AutoShape 132"/>
                <p:cNvCxnSpPr>
                  <a:cxnSpLocks noChangeShapeType="1"/>
                  <a:stCxn id="345" idx="0"/>
                  <a:endCxn id="34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354" name="AutoShape 133"/>
                <p:cNvCxnSpPr>
                  <a:cxnSpLocks noChangeShapeType="1"/>
                  <a:stCxn id="347" idx="0"/>
                  <a:endCxn id="34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355" name="AutoShape 134"/>
                <p:cNvCxnSpPr>
                  <a:cxnSpLocks noChangeShapeType="1"/>
                  <a:stCxn id="348" idx="0"/>
                  <a:endCxn id="349" idx="3"/>
                </p:cNvCxnSpPr>
                <p:nvPr/>
              </p:nvCxnSpPr>
              <p:spPr bwMode="auto">
                <a:xfrm flipV="1">
                  <a:off x="3058" y="3180"/>
                  <a:ext cx="0" cy="115"/>
                </a:xfrm>
                <a:prstGeom prst="straightConnector1">
                  <a:avLst/>
                </a:prstGeom>
                <a:noFill/>
                <a:ln w="9525">
                  <a:solidFill>
                    <a:schemeClr val="tx1"/>
                  </a:solidFill>
                  <a:round/>
                  <a:headEnd/>
                  <a:tailEnd/>
                </a:ln>
              </p:spPr>
            </p:cxnSp>
            <p:sp>
              <p:nvSpPr>
                <p:cNvPr id="356" name="AutoShape 135"/>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57" name="AutoShape 136"/>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58" name="AutoShape 137"/>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59" name="AutoShape 138"/>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60" name="AutoShape 139"/>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61" name="AutoShape 140"/>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62" name="AutoShape 141"/>
                <p:cNvCxnSpPr>
                  <a:cxnSpLocks noChangeShapeType="1"/>
                  <a:stCxn id="356" idx="2"/>
                  <a:endCxn id="35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363" name="AutoShape 142"/>
                <p:cNvCxnSpPr>
                  <a:cxnSpLocks noChangeShapeType="1"/>
                  <a:stCxn id="361" idx="2"/>
                  <a:endCxn id="35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364" name="AutoShape 143"/>
                <p:cNvCxnSpPr>
                  <a:cxnSpLocks noChangeShapeType="1"/>
                  <a:stCxn id="359" idx="0"/>
                  <a:endCxn id="35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365" name="AutoShape 144"/>
                <p:cNvCxnSpPr>
                  <a:cxnSpLocks noChangeShapeType="1"/>
                  <a:stCxn id="357" idx="0"/>
                  <a:endCxn id="35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366" name="AutoShape 145"/>
                <p:cNvCxnSpPr>
                  <a:cxnSpLocks noChangeShapeType="1"/>
                  <a:stCxn id="359" idx="0"/>
                  <a:endCxn id="36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367" name="AutoShape 146"/>
                <p:cNvCxnSpPr>
                  <a:cxnSpLocks noChangeShapeType="1"/>
                  <a:stCxn id="360" idx="0"/>
                  <a:endCxn id="36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1" name="Group 147"/>
              <p:cNvGrpSpPr>
                <a:grpSpLocks/>
              </p:cNvGrpSpPr>
              <p:nvPr/>
            </p:nvGrpSpPr>
            <p:grpSpPr bwMode="auto">
              <a:xfrm>
                <a:off x="4714" y="3569"/>
                <a:ext cx="464" cy="406"/>
                <a:chOff x="2745" y="3092"/>
                <a:chExt cx="464" cy="406"/>
              </a:xfrm>
            </p:grpSpPr>
            <p:sp>
              <p:nvSpPr>
                <p:cNvPr id="318" name="AutoShape 148"/>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319" name="AutoShape 149"/>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20" name="AutoShape 150"/>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21" name="AutoShape 151"/>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22" name="AutoShape 152"/>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23" name="AutoShape 153"/>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24" name="AutoShape 154"/>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25" name="AutoShape 155"/>
                <p:cNvCxnSpPr>
                  <a:cxnSpLocks noChangeShapeType="1"/>
                  <a:stCxn id="319" idx="2"/>
                  <a:endCxn id="321" idx="0"/>
                </p:cNvCxnSpPr>
                <p:nvPr/>
              </p:nvCxnSpPr>
              <p:spPr bwMode="auto">
                <a:xfrm>
                  <a:off x="2838" y="3214"/>
                  <a:ext cx="75" cy="23"/>
                </a:xfrm>
                <a:prstGeom prst="straightConnector1">
                  <a:avLst/>
                </a:prstGeom>
                <a:noFill/>
                <a:ln w="9525">
                  <a:solidFill>
                    <a:schemeClr val="tx1"/>
                  </a:solidFill>
                  <a:round/>
                  <a:headEnd/>
                  <a:tailEnd/>
                </a:ln>
              </p:spPr>
            </p:cxnSp>
            <p:cxnSp>
              <p:nvCxnSpPr>
                <p:cNvPr id="326" name="AutoShape 156"/>
                <p:cNvCxnSpPr>
                  <a:cxnSpLocks noChangeShapeType="1"/>
                  <a:stCxn id="324" idx="2"/>
                  <a:endCxn id="32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327" name="AutoShape 157"/>
                <p:cNvCxnSpPr>
                  <a:cxnSpLocks noChangeShapeType="1"/>
                  <a:stCxn id="322" idx="0"/>
                  <a:endCxn id="32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328" name="AutoShape 158"/>
                <p:cNvCxnSpPr>
                  <a:cxnSpLocks noChangeShapeType="1"/>
                  <a:stCxn id="320" idx="0"/>
                  <a:endCxn id="31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329" name="AutoShape 159"/>
                <p:cNvCxnSpPr>
                  <a:cxnSpLocks noChangeShapeType="1"/>
                  <a:stCxn id="322" idx="0"/>
                  <a:endCxn id="32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330" name="AutoShape 160"/>
                <p:cNvCxnSpPr>
                  <a:cxnSpLocks noChangeShapeType="1"/>
                  <a:stCxn id="323" idx="0"/>
                  <a:endCxn id="324" idx="3"/>
                </p:cNvCxnSpPr>
                <p:nvPr/>
              </p:nvCxnSpPr>
              <p:spPr bwMode="auto">
                <a:xfrm flipV="1">
                  <a:off x="3058" y="3180"/>
                  <a:ext cx="0" cy="115"/>
                </a:xfrm>
                <a:prstGeom prst="straightConnector1">
                  <a:avLst/>
                </a:prstGeom>
                <a:noFill/>
                <a:ln w="9525">
                  <a:solidFill>
                    <a:schemeClr val="tx1"/>
                  </a:solidFill>
                  <a:round/>
                  <a:headEnd/>
                  <a:tailEnd/>
                </a:ln>
              </p:spPr>
            </p:cxnSp>
            <p:sp>
              <p:nvSpPr>
                <p:cNvPr id="331" name="AutoShape 161"/>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32" name="AutoShape 162"/>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33" name="AutoShape 163"/>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34" name="AutoShape 164"/>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35" name="AutoShape 165"/>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36" name="AutoShape 166"/>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37" name="AutoShape 167"/>
                <p:cNvCxnSpPr>
                  <a:cxnSpLocks noChangeShapeType="1"/>
                  <a:stCxn id="331" idx="2"/>
                  <a:endCxn id="33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338" name="AutoShape 168"/>
                <p:cNvCxnSpPr>
                  <a:cxnSpLocks noChangeShapeType="1"/>
                  <a:stCxn id="336" idx="2"/>
                  <a:endCxn id="33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339" name="AutoShape 169"/>
                <p:cNvCxnSpPr>
                  <a:cxnSpLocks noChangeShapeType="1"/>
                  <a:stCxn id="334" idx="0"/>
                  <a:endCxn id="33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340" name="AutoShape 170"/>
                <p:cNvCxnSpPr>
                  <a:cxnSpLocks noChangeShapeType="1"/>
                  <a:stCxn id="332" idx="0"/>
                  <a:endCxn id="33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341" name="AutoShape 171"/>
                <p:cNvCxnSpPr>
                  <a:cxnSpLocks noChangeShapeType="1"/>
                  <a:stCxn id="334" idx="0"/>
                  <a:endCxn id="33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342" name="AutoShape 172"/>
                <p:cNvCxnSpPr>
                  <a:cxnSpLocks noChangeShapeType="1"/>
                  <a:stCxn id="335" idx="0"/>
                  <a:endCxn id="33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2" name="Group 173"/>
              <p:cNvGrpSpPr>
                <a:grpSpLocks/>
              </p:cNvGrpSpPr>
              <p:nvPr/>
            </p:nvGrpSpPr>
            <p:grpSpPr bwMode="auto">
              <a:xfrm>
                <a:off x="4343" y="3746"/>
                <a:ext cx="464" cy="406"/>
                <a:chOff x="2745" y="3092"/>
                <a:chExt cx="464" cy="406"/>
              </a:xfrm>
            </p:grpSpPr>
            <p:sp>
              <p:nvSpPr>
                <p:cNvPr id="293" name="AutoShape 174"/>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294" name="AutoShape 175"/>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95" name="AutoShape 176"/>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96" name="AutoShape 177"/>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97" name="AutoShape 178"/>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98" name="AutoShape 179"/>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99" name="AutoShape 180"/>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00" name="AutoShape 181"/>
                <p:cNvCxnSpPr>
                  <a:cxnSpLocks noChangeShapeType="1"/>
                  <a:stCxn id="294" idx="2"/>
                  <a:endCxn id="296" idx="0"/>
                </p:cNvCxnSpPr>
                <p:nvPr/>
              </p:nvCxnSpPr>
              <p:spPr bwMode="auto">
                <a:xfrm>
                  <a:off x="2838" y="3214"/>
                  <a:ext cx="75" cy="23"/>
                </a:xfrm>
                <a:prstGeom prst="straightConnector1">
                  <a:avLst/>
                </a:prstGeom>
                <a:noFill/>
                <a:ln w="9525">
                  <a:solidFill>
                    <a:schemeClr val="tx1"/>
                  </a:solidFill>
                  <a:round/>
                  <a:headEnd/>
                  <a:tailEnd/>
                </a:ln>
              </p:spPr>
            </p:cxnSp>
            <p:cxnSp>
              <p:nvCxnSpPr>
                <p:cNvPr id="301" name="AutoShape 182"/>
                <p:cNvCxnSpPr>
                  <a:cxnSpLocks noChangeShapeType="1"/>
                  <a:stCxn id="299" idx="2"/>
                  <a:endCxn id="29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302" name="AutoShape 183"/>
                <p:cNvCxnSpPr>
                  <a:cxnSpLocks noChangeShapeType="1"/>
                  <a:stCxn id="297" idx="0"/>
                  <a:endCxn id="29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303" name="AutoShape 184"/>
                <p:cNvCxnSpPr>
                  <a:cxnSpLocks noChangeShapeType="1"/>
                  <a:stCxn id="295" idx="0"/>
                  <a:endCxn id="29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304" name="AutoShape 185"/>
                <p:cNvCxnSpPr>
                  <a:cxnSpLocks noChangeShapeType="1"/>
                  <a:stCxn id="297" idx="0"/>
                  <a:endCxn id="29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305" name="AutoShape 186"/>
                <p:cNvCxnSpPr>
                  <a:cxnSpLocks noChangeShapeType="1"/>
                  <a:stCxn id="298" idx="0"/>
                  <a:endCxn id="299" idx="3"/>
                </p:cNvCxnSpPr>
                <p:nvPr/>
              </p:nvCxnSpPr>
              <p:spPr bwMode="auto">
                <a:xfrm flipV="1">
                  <a:off x="3058" y="3180"/>
                  <a:ext cx="0" cy="115"/>
                </a:xfrm>
                <a:prstGeom prst="straightConnector1">
                  <a:avLst/>
                </a:prstGeom>
                <a:noFill/>
                <a:ln w="9525">
                  <a:solidFill>
                    <a:schemeClr val="tx1"/>
                  </a:solidFill>
                  <a:round/>
                  <a:headEnd/>
                  <a:tailEnd/>
                </a:ln>
              </p:spPr>
            </p:cxnSp>
            <p:sp>
              <p:nvSpPr>
                <p:cNvPr id="306" name="AutoShape 187"/>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07" name="AutoShape 188"/>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08" name="AutoShape 189"/>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09" name="AutoShape 190"/>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10" name="AutoShape 191"/>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11" name="AutoShape 192"/>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12" name="AutoShape 193"/>
                <p:cNvCxnSpPr>
                  <a:cxnSpLocks noChangeShapeType="1"/>
                  <a:stCxn id="306" idx="2"/>
                  <a:endCxn id="30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313" name="AutoShape 194"/>
                <p:cNvCxnSpPr>
                  <a:cxnSpLocks noChangeShapeType="1"/>
                  <a:stCxn id="311" idx="2"/>
                  <a:endCxn id="30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314" name="AutoShape 195"/>
                <p:cNvCxnSpPr>
                  <a:cxnSpLocks noChangeShapeType="1"/>
                  <a:stCxn id="309" idx="0"/>
                  <a:endCxn id="30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315" name="AutoShape 196"/>
                <p:cNvCxnSpPr>
                  <a:cxnSpLocks noChangeShapeType="1"/>
                  <a:stCxn id="307" idx="0"/>
                  <a:endCxn id="30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316" name="AutoShape 197"/>
                <p:cNvCxnSpPr>
                  <a:cxnSpLocks noChangeShapeType="1"/>
                  <a:stCxn id="309" idx="0"/>
                  <a:endCxn id="31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317" name="AutoShape 198"/>
                <p:cNvCxnSpPr>
                  <a:cxnSpLocks noChangeShapeType="1"/>
                  <a:stCxn id="310" idx="0"/>
                  <a:endCxn id="31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3" name="Group 199"/>
              <p:cNvGrpSpPr>
                <a:grpSpLocks/>
              </p:cNvGrpSpPr>
              <p:nvPr/>
            </p:nvGrpSpPr>
            <p:grpSpPr bwMode="auto">
              <a:xfrm>
                <a:off x="4775" y="3492"/>
                <a:ext cx="464" cy="406"/>
                <a:chOff x="2745" y="3092"/>
                <a:chExt cx="464" cy="406"/>
              </a:xfrm>
            </p:grpSpPr>
            <p:sp>
              <p:nvSpPr>
                <p:cNvPr id="268" name="AutoShape 200"/>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269" name="AutoShape 201"/>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70" name="AutoShape 202"/>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71" name="AutoShape 203"/>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72" name="AutoShape 204"/>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73" name="AutoShape 205"/>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74" name="AutoShape 206"/>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75" name="AutoShape 207"/>
                <p:cNvCxnSpPr>
                  <a:cxnSpLocks noChangeShapeType="1"/>
                  <a:stCxn id="269" idx="2"/>
                  <a:endCxn id="271" idx="0"/>
                </p:cNvCxnSpPr>
                <p:nvPr/>
              </p:nvCxnSpPr>
              <p:spPr bwMode="auto">
                <a:xfrm>
                  <a:off x="2838" y="3214"/>
                  <a:ext cx="75" cy="23"/>
                </a:xfrm>
                <a:prstGeom prst="straightConnector1">
                  <a:avLst/>
                </a:prstGeom>
                <a:noFill/>
                <a:ln w="9525">
                  <a:solidFill>
                    <a:schemeClr val="tx1"/>
                  </a:solidFill>
                  <a:round/>
                  <a:headEnd/>
                  <a:tailEnd/>
                </a:ln>
              </p:spPr>
            </p:cxnSp>
            <p:cxnSp>
              <p:nvCxnSpPr>
                <p:cNvPr id="276" name="AutoShape 208"/>
                <p:cNvCxnSpPr>
                  <a:cxnSpLocks noChangeShapeType="1"/>
                  <a:stCxn id="274" idx="2"/>
                  <a:endCxn id="27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277" name="AutoShape 209"/>
                <p:cNvCxnSpPr>
                  <a:cxnSpLocks noChangeShapeType="1"/>
                  <a:stCxn id="272" idx="0"/>
                  <a:endCxn id="27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278" name="AutoShape 210"/>
                <p:cNvCxnSpPr>
                  <a:cxnSpLocks noChangeShapeType="1"/>
                  <a:stCxn id="270" idx="0"/>
                  <a:endCxn id="26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279" name="AutoShape 211"/>
                <p:cNvCxnSpPr>
                  <a:cxnSpLocks noChangeShapeType="1"/>
                  <a:stCxn id="272" idx="0"/>
                  <a:endCxn id="27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280" name="AutoShape 212"/>
                <p:cNvCxnSpPr>
                  <a:cxnSpLocks noChangeShapeType="1"/>
                  <a:stCxn id="273" idx="0"/>
                  <a:endCxn id="274" idx="3"/>
                </p:cNvCxnSpPr>
                <p:nvPr/>
              </p:nvCxnSpPr>
              <p:spPr bwMode="auto">
                <a:xfrm flipV="1">
                  <a:off x="3058" y="3180"/>
                  <a:ext cx="0" cy="115"/>
                </a:xfrm>
                <a:prstGeom prst="straightConnector1">
                  <a:avLst/>
                </a:prstGeom>
                <a:noFill/>
                <a:ln w="9525">
                  <a:solidFill>
                    <a:schemeClr val="tx1"/>
                  </a:solidFill>
                  <a:round/>
                  <a:headEnd/>
                  <a:tailEnd/>
                </a:ln>
              </p:spPr>
            </p:cxnSp>
            <p:sp>
              <p:nvSpPr>
                <p:cNvPr id="281" name="AutoShape 213"/>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82" name="AutoShape 214"/>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83" name="AutoShape 215"/>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84" name="AutoShape 216"/>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85" name="AutoShape 217"/>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86" name="AutoShape 218"/>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87" name="AutoShape 219"/>
                <p:cNvCxnSpPr>
                  <a:cxnSpLocks noChangeShapeType="1"/>
                  <a:stCxn id="281" idx="2"/>
                  <a:endCxn id="28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288" name="AutoShape 220"/>
                <p:cNvCxnSpPr>
                  <a:cxnSpLocks noChangeShapeType="1"/>
                  <a:stCxn id="286" idx="2"/>
                  <a:endCxn id="28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289" name="AutoShape 221"/>
                <p:cNvCxnSpPr>
                  <a:cxnSpLocks noChangeShapeType="1"/>
                  <a:stCxn id="284" idx="0"/>
                  <a:endCxn id="28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290" name="AutoShape 222"/>
                <p:cNvCxnSpPr>
                  <a:cxnSpLocks noChangeShapeType="1"/>
                  <a:stCxn id="282" idx="0"/>
                  <a:endCxn id="28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291" name="AutoShape 223"/>
                <p:cNvCxnSpPr>
                  <a:cxnSpLocks noChangeShapeType="1"/>
                  <a:stCxn id="284" idx="0"/>
                  <a:endCxn id="28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292" name="AutoShape 224"/>
                <p:cNvCxnSpPr>
                  <a:cxnSpLocks noChangeShapeType="1"/>
                  <a:stCxn id="285" idx="0"/>
                  <a:endCxn id="28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4" name="Group 225"/>
              <p:cNvGrpSpPr>
                <a:grpSpLocks/>
              </p:cNvGrpSpPr>
              <p:nvPr/>
            </p:nvGrpSpPr>
            <p:grpSpPr bwMode="auto">
              <a:xfrm>
                <a:off x="4446" y="3414"/>
                <a:ext cx="464" cy="406"/>
                <a:chOff x="2745" y="3092"/>
                <a:chExt cx="464" cy="406"/>
              </a:xfrm>
            </p:grpSpPr>
            <p:sp>
              <p:nvSpPr>
                <p:cNvPr id="243" name="AutoShape 226"/>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244" name="AutoShape 227"/>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45" name="AutoShape 228"/>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46" name="AutoShape 229"/>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47" name="AutoShape 230"/>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48" name="AutoShape 231"/>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49" name="AutoShape 232"/>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50" name="AutoShape 233"/>
                <p:cNvCxnSpPr>
                  <a:cxnSpLocks noChangeShapeType="1"/>
                  <a:stCxn id="244" idx="2"/>
                  <a:endCxn id="246" idx="0"/>
                </p:cNvCxnSpPr>
                <p:nvPr/>
              </p:nvCxnSpPr>
              <p:spPr bwMode="auto">
                <a:xfrm>
                  <a:off x="2838" y="3214"/>
                  <a:ext cx="75" cy="23"/>
                </a:xfrm>
                <a:prstGeom prst="straightConnector1">
                  <a:avLst/>
                </a:prstGeom>
                <a:noFill/>
                <a:ln w="9525">
                  <a:solidFill>
                    <a:schemeClr val="tx1"/>
                  </a:solidFill>
                  <a:round/>
                  <a:headEnd/>
                  <a:tailEnd/>
                </a:ln>
              </p:spPr>
            </p:cxnSp>
            <p:cxnSp>
              <p:nvCxnSpPr>
                <p:cNvPr id="251" name="AutoShape 234"/>
                <p:cNvCxnSpPr>
                  <a:cxnSpLocks noChangeShapeType="1"/>
                  <a:stCxn id="249" idx="2"/>
                  <a:endCxn id="24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252" name="AutoShape 235"/>
                <p:cNvCxnSpPr>
                  <a:cxnSpLocks noChangeShapeType="1"/>
                  <a:stCxn id="247" idx="0"/>
                  <a:endCxn id="24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253" name="AutoShape 236"/>
                <p:cNvCxnSpPr>
                  <a:cxnSpLocks noChangeShapeType="1"/>
                  <a:stCxn id="245" idx="0"/>
                  <a:endCxn id="24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254" name="AutoShape 237"/>
                <p:cNvCxnSpPr>
                  <a:cxnSpLocks noChangeShapeType="1"/>
                  <a:stCxn id="247" idx="0"/>
                  <a:endCxn id="24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255" name="AutoShape 238"/>
                <p:cNvCxnSpPr>
                  <a:cxnSpLocks noChangeShapeType="1"/>
                  <a:stCxn id="248" idx="0"/>
                  <a:endCxn id="249" idx="3"/>
                </p:cNvCxnSpPr>
                <p:nvPr/>
              </p:nvCxnSpPr>
              <p:spPr bwMode="auto">
                <a:xfrm flipV="1">
                  <a:off x="3058" y="3180"/>
                  <a:ext cx="0" cy="115"/>
                </a:xfrm>
                <a:prstGeom prst="straightConnector1">
                  <a:avLst/>
                </a:prstGeom>
                <a:noFill/>
                <a:ln w="9525">
                  <a:solidFill>
                    <a:schemeClr val="tx1"/>
                  </a:solidFill>
                  <a:round/>
                  <a:headEnd/>
                  <a:tailEnd/>
                </a:ln>
              </p:spPr>
            </p:cxnSp>
            <p:sp>
              <p:nvSpPr>
                <p:cNvPr id="256" name="AutoShape 239"/>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57" name="AutoShape 240"/>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58" name="AutoShape 241"/>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59" name="AutoShape 242"/>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60" name="AutoShape 243"/>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61" name="AutoShape 244"/>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62" name="AutoShape 245"/>
                <p:cNvCxnSpPr>
                  <a:cxnSpLocks noChangeShapeType="1"/>
                  <a:stCxn id="256" idx="2"/>
                  <a:endCxn id="25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263" name="AutoShape 246"/>
                <p:cNvCxnSpPr>
                  <a:cxnSpLocks noChangeShapeType="1"/>
                  <a:stCxn id="261" idx="2"/>
                  <a:endCxn id="25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264" name="AutoShape 247"/>
                <p:cNvCxnSpPr>
                  <a:cxnSpLocks noChangeShapeType="1"/>
                  <a:stCxn id="259" idx="0"/>
                  <a:endCxn id="25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265" name="AutoShape 248"/>
                <p:cNvCxnSpPr>
                  <a:cxnSpLocks noChangeShapeType="1"/>
                  <a:stCxn id="257" idx="0"/>
                  <a:endCxn id="25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266" name="AutoShape 249"/>
                <p:cNvCxnSpPr>
                  <a:cxnSpLocks noChangeShapeType="1"/>
                  <a:stCxn id="259" idx="0"/>
                  <a:endCxn id="26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267" name="AutoShape 250"/>
                <p:cNvCxnSpPr>
                  <a:cxnSpLocks noChangeShapeType="1"/>
                  <a:stCxn id="260" idx="0"/>
                  <a:endCxn id="26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5" name="Group 251"/>
              <p:cNvGrpSpPr>
                <a:grpSpLocks/>
              </p:cNvGrpSpPr>
              <p:nvPr/>
            </p:nvGrpSpPr>
            <p:grpSpPr bwMode="auto">
              <a:xfrm>
                <a:off x="4543" y="3511"/>
                <a:ext cx="464" cy="387"/>
                <a:chOff x="2745" y="3092"/>
                <a:chExt cx="464" cy="406"/>
              </a:xfrm>
            </p:grpSpPr>
            <p:sp>
              <p:nvSpPr>
                <p:cNvPr id="218" name="AutoShape 252"/>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219" name="AutoShape 253"/>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20" name="AutoShape 254"/>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21" name="AutoShape 255"/>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22" name="AutoShape 256"/>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23" name="AutoShape 257"/>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24" name="AutoShape 258"/>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25" name="AutoShape 259"/>
                <p:cNvCxnSpPr>
                  <a:cxnSpLocks noChangeShapeType="1"/>
                  <a:stCxn id="219" idx="2"/>
                  <a:endCxn id="221" idx="0"/>
                </p:cNvCxnSpPr>
                <p:nvPr/>
              </p:nvCxnSpPr>
              <p:spPr bwMode="auto">
                <a:xfrm>
                  <a:off x="2838" y="3214"/>
                  <a:ext cx="75" cy="23"/>
                </a:xfrm>
                <a:prstGeom prst="straightConnector1">
                  <a:avLst/>
                </a:prstGeom>
                <a:noFill/>
                <a:ln w="9525">
                  <a:solidFill>
                    <a:schemeClr val="tx1"/>
                  </a:solidFill>
                  <a:round/>
                  <a:headEnd/>
                  <a:tailEnd/>
                </a:ln>
              </p:spPr>
            </p:cxnSp>
            <p:cxnSp>
              <p:nvCxnSpPr>
                <p:cNvPr id="226" name="AutoShape 260"/>
                <p:cNvCxnSpPr>
                  <a:cxnSpLocks noChangeShapeType="1"/>
                  <a:stCxn id="224" idx="2"/>
                  <a:endCxn id="22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227" name="AutoShape 261"/>
                <p:cNvCxnSpPr>
                  <a:cxnSpLocks noChangeShapeType="1"/>
                  <a:stCxn id="222" idx="0"/>
                  <a:endCxn id="22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228" name="AutoShape 262"/>
                <p:cNvCxnSpPr>
                  <a:cxnSpLocks noChangeShapeType="1"/>
                  <a:stCxn id="220" idx="0"/>
                  <a:endCxn id="21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229" name="AutoShape 263"/>
                <p:cNvCxnSpPr>
                  <a:cxnSpLocks noChangeShapeType="1"/>
                  <a:stCxn id="222" idx="0"/>
                  <a:endCxn id="22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230" name="AutoShape 264"/>
                <p:cNvCxnSpPr>
                  <a:cxnSpLocks noChangeShapeType="1"/>
                  <a:stCxn id="223" idx="0"/>
                  <a:endCxn id="224" idx="3"/>
                </p:cNvCxnSpPr>
                <p:nvPr/>
              </p:nvCxnSpPr>
              <p:spPr bwMode="auto">
                <a:xfrm flipV="1">
                  <a:off x="3058" y="3180"/>
                  <a:ext cx="0" cy="115"/>
                </a:xfrm>
                <a:prstGeom prst="straightConnector1">
                  <a:avLst/>
                </a:prstGeom>
                <a:noFill/>
                <a:ln w="9525">
                  <a:solidFill>
                    <a:schemeClr val="tx1"/>
                  </a:solidFill>
                  <a:round/>
                  <a:headEnd/>
                  <a:tailEnd/>
                </a:ln>
              </p:spPr>
            </p:cxnSp>
            <p:sp>
              <p:nvSpPr>
                <p:cNvPr id="231" name="AutoShape 265"/>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32" name="AutoShape 266"/>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33" name="AutoShape 267"/>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34" name="AutoShape 268"/>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35" name="AutoShape 269"/>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36" name="AutoShape 270"/>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37" name="AutoShape 271"/>
                <p:cNvCxnSpPr>
                  <a:cxnSpLocks noChangeShapeType="1"/>
                  <a:stCxn id="231" idx="2"/>
                  <a:endCxn id="23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238" name="AutoShape 272"/>
                <p:cNvCxnSpPr>
                  <a:cxnSpLocks noChangeShapeType="1"/>
                  <a:stCxn id="236" idx="2"/>
                  <a:endCxn id="23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239" name="AutoShape 273"/>
                <p:cNvCxnSpPr>
                  <a:cxnSpLocks noChangeShapeType="1"/>
                  <a:stCxn id="234" idx="0"/>
                  <a:endCxn id="23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240" name="AutoShape 274"/>
                <p:cNvCxnSpPr>
                  <a:cxnSpLocks noChangeShapeType="1"/>
                  <a:stCxn id="232" idx="0"/>
                  <a:endCxn id="23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241" name="AutoShape 275"/>
                <p:cNvCxnSpPr>
                  <a:cxnSpLocks noChangeShapeType="1"/>
                  <a:stCxn id="234" idx="0"/>
                  <a:endCxn id="23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242" name="AutoShape 276"/>
                <p:cNvCxnSpPr>
                  <a:cxnSpLocks noChangeShapeType="1"/>
                  <a:stCxn id="235" idx="0"/>
                  <a:endCxn id="23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6" name="Group 277"/>
              <p:cNvGrpSpPr>
                <a:grpSpLocks/>
              </p:cNvGrpSpPr>
              <p:nvPr/>
            </p:nvGrpSpPr>
            <p:grpSpPr bwMode="auto">
              <a:xfrm>
                <a:off x="4258" y="3252"/>
                <a:ext cx="464" cy="406"/>
                <a:chOff x="2745" y="3092"/>
                <a:chExt cx="464" cy="406"/>
              </a:xfrm>
            </p:grpSpPr>
            <p:sp>
              <p:nvSpPr>
                <p:cNvPr id="193" name="AutoShape 278"/>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194" name="AutoShape 279"/>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95" name="AutoShape 280"/>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96" name="AutoShape 281"/>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97" name="AutoShape 282"/>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98" name="AutoShape 283"/>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99" name="AutoShape 284"/>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00" name="AutoShape 285"/>
                <p:cNvCxnSpPr>
                  <a:cxnSpLocks noChangeShapeType="1"/>
                  <a:stCxn id="194" idx="2"/>
                  <a:endCxn id="196" idx="0"/>
                </p:cNvCxnSpPr>
                <p:nvPr/>
              </p:nvCxnSpPr>
              <p:spPr bwMode="auto">
                <a:xfrm>
                  <a:off x="2838" y="3214"/>
                  <a:ext cx="75" cy="23"/>
                </a:xfrm>
                <a:prstGeom prst="straightConnector1">
                  <a:avLst/>
                </a:prstGeom>
                <a:noFill/>
                <a:ln w="9525">
                  <a:solidFill>
                    <a:schemeClr val="tx1"/>
                  </a:solidFill>
                  <a:round/>
                  <a:headEnd/>
                  <a:tailEnd/>
                </a:ln>
              </p:spPr>
            </p:cxnSp>
            <p:cxnSp>
              <p:nvCxnSpPr>
                <p:cNvPr id="201" name="AutoShape 286"/>
                <p:cNvCxnSpPr>
                  <a:cxnSpLocks noChangeShapeType="1"/>
                  <a:stCxn id="199" idx="2"/>
                  <a:endCxn id="19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202" name="AutoShape 287"/>
                <p:cNvCxnSpPr>
                  <a:cxnSpLocks noChangeShapeType="1"/>
                  <a:stCxn id="197" idx="0"/>
                  <a:endCxn id="19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203" name="AutoShape 288"/>
                <p:cNvCxnSpPr>
                  <a:cxnSpLocks noChangeShapeType="1"/>
                  <a:stCxn id="195" idx="0"/>
                  <a:endCxn id="19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204" name="AutoShape 289"/>
                <p:cNvCxnSpPr>
                  <a:cxnSpLocks noChangeShapeType="1"/>
                  <a:stCxn id="197" idx="0"/>
                  <a:endCxn id="19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205" name="AutoShape 290"/>
                <p:cNvCxnSpPr>
                  <a:cxnSpLocks noChangeShapeType="1"/>
                  <a:stCxn id="198" idx="0"/>
                  <a:endCxn id="199" idx="3"/>
                </p:cNvCxnSpPr>
                <p:nvPr/>
              </p:nvCxnSpPr>
              <p:spPr bwMode="auto">
                <a:xfrm flipV="1">
                  <a:off x="3058" y="3180"/>
                  <a:ext cx="0" cy="115"/>
                </a:xfrm>
                <a:prstGeom prst="straightConnector1">
                  <a:avLst/>
                </a:prstGeom>
                <a:noFill/>
                <a:ln w="9525">
                  <a:solidFill>
                    <a:schemeClr val="tx1"/>
                  </a:solidFill>
                  <a:round/>
                  <a:headEnd/>
                  <a:tailEnd/>
                </a:ln>
              </p:spPr>
            </p:cxnSp>
            <p:sp>
              <p:nvSpPr>
                <p:cNvPr id="206" name="AutoShape 291"/>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07" name="AutoShape 292"/>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08" name="AutoShape 293"/>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09" name="AutoShape 294"/>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10" name="AutoShape 295"/>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11" name="AutoShape 296"/>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12" name="AutoShape 297"/>
                <p:cNvCxnSpPr>
                  <a:cxnSpLocks noChangeShapeType="1"/>
                  <a:stCxn id="206" idx="2"/>
                  <a:endCxn id="20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213" name="AutoShape 298"/>
                <p:cNvCxnSpPr>
                  <a:cxnSpLocks noChangeShapeType="1"/>
                  <a:stCxn id="211" idx="2"/>
                  <a:endCxn id="20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214" name="AutoShape 299"/>
                <p:cNvCxnSpPr>
                  <a:cxnSpLocks noChangeShapeType="1"/>
                  <a:stCxn id="209" idx="0"/>
                  <a:endCxn id="20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215" name="AutoShape 300"/>
                <p:cNvCxnSpPr>
                  <a:cxnSpLocks noChangeShapeType="1"/>
                  <a:stCxn id="207" idx="0"/>
                  <a:endCxn id="20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216" name="AutoShape 301"/>
                <p:cNvCxnSpPr>
                  <a:cxnSpLocks noChangeShapeType="1"/>
                  <a:stCxn id="209" idx="0"/>
                  <a:endCxn id="21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217" name="AutoShape 302"/>
                <p:cNvCxnSpPr>
                  <a:cxnSpLocks noChangeShapeType="1"/>
                  <a:stCxn id="210" idx="0"/>
                  <a:endCxn id="21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7" name="Group 303"/>
              <p:cNvGrpSpPr>
                <a:grpSpLocks/>
              </p:cNvGrpSpPr>
              <p:nvPr/>
            </p:nvGrpSpPr>
            <p:grpSpPr bwMode="auto">
              <a:xfrm>
                <a:off x="4811" y="3666"/>
                <a:ext cx="464" cy="406"/>
                <a:chOff x="2745" y="3092"/>
                <a:chExt cx="464" cy="406"/>
              </a:xfrm>
            </p:grpSpPr>
            <p:sp>
              <p:nvSpPr>
                <p:cNvPr id="168" name="AutoShape 304"/>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169" name="AutoShape 305"/>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70" name="AutoShape 306"/>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71" name="AutoShape 307"/>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72" name="AutoShape 308"/>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73" name="AutoShape 309"/>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74" name="AutoShape 310"/>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75" name="AutoShape 311"/>
                <p:cNvCxnSpPr>
                  <a:cxnSpLocks noChangeShapeType="1"/>
                  <a:stCxn id="169" idx="2"/>
                  <a:endCxn id="171" idx="0"/>
                </p:cNvCxnSpPr>
                <p:nvPr/>
              </p:nvCxnSpPr>
              <p:spPr bwMode="auto">
                <a:xfrm>
                  <a:off x="2838" y="3214"/>
                  <a:ext cx="75" cy="23"/>
                </a:xfrm>
                <a:prstGeom prst="straightConnector1">
                  <a:avLst/>
                </a:prstGeom>
                <a:noFill/>
                <a:ln w="9525">
                  <a:solidFill>
                    <a:schemeClr val="tx1"/>
                  </a:solidFill>
                  <a:round/>
                  <a:headEnd/>
                  <a:tailEnd/>
                </a:ln>
              </p:spPr>
            </p:cxnSp>
            <p:cxnSp>
              <p:nvCxnSpPr>
                <p:cNvPr id="176" name="AutoShape 312"/>
                <p:cNvCxnSpPr>
                  <a:cxnSpLocks noChangeShapeType="1"/>
                  <a:stCxn id="174" idx="2"/>
                  <a:endCxn id="17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177" name="AutoShape 313"/>
                <p:cNvCxnSpPr>
                  <a:cxnSpLocks noChangeShapeType="1"/>
                  <a:stCxn id="172" idx="0"/>
                  <a:endCxn id="17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178" name="AutoShape 314"/>
                <p:cNvCxnSpPr>
                  <a:cxnSpLocks noChangeShapeType="1"/>
                  <a:stCxn id="170" idx="0"/>
                  <a:endCxn id="16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179" name="AutoShape 315"/>
                <p:cNvCxnSpPr>
                  <a:cxnSpLocks noChangeShapeType="1"/>
                  <a:stCxn id="172" idx="0"/>
                  <a:endCxn id="17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180" name="AutoShape 316"/>
                <p:cNvCxnSpPr>
                  <a:cxnSpLocks noChangeShapeType="1"/>
                  <a:stCxn id="173" idx="0"/>
                  <a:endCxn id="174" idx="3"/>
                </p:cNvCxnSpPr>
                <p:nvPr/>
              </p:nvCxnSpPr>
              <p:spPr bwMode="auto">
                <a:xfrm flipV="1">
                  <a:off x="3058" y="3180"/>
                  <a:ext cx="0" cy="115"/>
                </a:xfrm>
                <a:prstGeom prst="straightConnector1">
                  <a:avLst/>
                </a:prstGeom>
                <a:noFill/>
                <a:ln w="9525">
                  <a:solidFill>
                    <a:schemeClr val="tx1"/>
                  </a:solidFill>
                  <a:round/>
                  <a:headEnd/>
                  <a:tailEnd/>
                </a:ln>
              </p:spPr>
            </p:cxnSp>
            <p:sp>
              <p:nvSpPr>
                <p:cNvPr id="181" name="AutoShape 317"/>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82" name="AutoShape 318"/>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83" name="AutoShape 319"/>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84" name="AutoShape 320"/>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85" name="AutoShape 321"/>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86" name="AutoShape 322"/>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87" name="AutoShape 323"/>
                <p:cNvCxnSpPr>
                  <a:cxnSpLocks noChangeShapeType="1"/>
                  <a:stCxn id="181" idx="2"/>
                  <a:endCxn id="18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188" name="AutoShape 324"/>
                <p:cNvCxnSpPr>
                  <a:cxnSpLocks noChangeShapeType="1"/>
                  <a:stCxn id="186" idx="2"/>
                  <a:endCxn id="18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189" name="AutoShape 325"/>
                <p:cNvCxnSpPr>
                  <a:cxnSpLocks noChangeShapeType="1"/>
                  <a:stCxn id="184" idx="0"/>
                  <a:endCxn id="18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190" name="AutoShape 326"/>
                <p:cNvCxnSpPr>
                  <a:cxnSpLocks noChangeShapeType="1"/>
                  <a:stCxn id="182" idx="0"/>
                  <a:endCxn id="18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191" name="AutoShape 327"/>
                <p:cNvCxnSpPr>
                  <a:cxnSpLocks noChangeShapeType="1"/>
                  <a:stCxn id="184" idx="0"/>
                  <a:endCxn id="18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192" name="AutoShape 328"/>
                <p:cNvCxnSpPr>
                  <a:cxnSpLocks noChangeShapeType="1"/>
                  <a:stCxn id="185" idx="0"/>
                  <a:endCxn id="18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8" name="Group 329"/>
              <p:cNvGrpSpPr>
                <a:grpSpLocks/>
              </p:cNvGrpSpPr>
              <p:nvPr/>
            </p:nvGrpSpPr>
            <p:grpSpPr bwMode="auto">
              <a:xfrm>
                <a:off x="4022" y="3409"/>
                <a:ext cx="464" cy="406"/>
                <a:chOff x="2745" y="3092"/>
                <a:chExt cx="464" cy="406"/>
              </a:xfrm>
            </p:grpSpPr>
            <p:sp>
              <p:nvSpPr>
                <p:cNvPr id="143" name="AutoShape 330"/>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144" name="AutoShape 331"/>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45" name="AutoShape 332"/>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46" name="AutoShape 333"/>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47" name="AutoShape 334"/>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48" name="AutoShape 335"/>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49" name="AutoShape 336"/>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50" name="AutoShape 337"/>
                <p:cNvCxnSpPr>
                  <a:cxnSpLocks noChangeShapeType="1"/>
                  <a:stCxn id="144" idx="2"/>
                  <a:endCxn id="146" idx="0"/>
                </p:cNvCxnSpPr>
                <p:nvPr/>
              </p:nvCxnSpPr>
              <p:spPr bwMode="auto">
                <a:xfrm>
                  <a:off x="2838" y="3214"/>
                  <a:ext cx="75" cy="23"/>
                </a:xfrm>
                <a:prstGeom prst="straightConnector1">
                  <a:avLst/>
                </a:prstGeom>
                <a:noFill/>
                <a:ln w="9525">
                  <a:solidFill>
                    <a:schemeClr val="tx1"/>
                  </a:solidFill>
                  <a:round/>
                  <a:headEnd/>
                  <a:tailEnd/>
                </a:ln>
              </p:spPr>
            </p:cxnSp>
            <p:cxnSp>
              <p:nvCxnSpPr>
                <p:cNvPr id="151" name="AutoShape 338"/>
                <p:cNvCxnSpPr>
                  <a:cxnSpLocks noChangeShapeType="1"/>
                  <a:stCxn id="149" idx="2"/>
                  <a:endCxn id="14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152" name="AutoShape 339"/>
                <p:cNvCxnSpPr>
                  <a:cxnSpLocks noChangeShapeType="1"/>
                  <a:stCxn id="147" idx="0"/>
                  <a:endCxn id="14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153" name="AutoShape 340"/>
                <p:cNvCxnSpPr>
                  <a:cxnSpLocks noChangeShapeType="1"/>
                  <a:stCxn id="145" idx="0"/>
                  <a:endCxn id="14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154" name="AutoShape 341"/>
                <p:cNvCxnSpPr>
                  <a:cxnSpLocks noChangeShapeType="1"/>
                  <a:stCxn id="147" idx="0"/>
                  <a:endCxn id="14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155" name="AutoShape 342"/>
                <p:cNvCxnSpPr>
                  <a:cxnSpLocks noChangeShapeType="1"/>
                  <a:stCxn id="148" idx="0"/>
                  <a:endCxn id="149" idx="3"/>
                </p:cNvCxnSpPr>
                <p:nvPr/>
              </p:nvCxnSpPr>
              <p:spPr bwMode="auto">
                <a:xfrm flipV="1">
                  <a:off x="3058" y="3180"/>
                  <a:ext cx="0" cy="115"/>
                </a:xfrm>
                <a:prstGeom prst="straightConnector1">
                  <a:avLst/>
                </a:prstGeom>
                <a:noFill/>
                <a:ln w="9525">
                  <a:solidFill>
                    <a:schemeClr val="tx1"/>
                  </a:solidFill>
                  <a:round/>
                  <a:headEnd/>
                  <a:tailEnd/>
                </a:ln>
              </p:spPr>
            </p:cxnSp>
            <p:sp>
              <p:nvSpPr>
                <p:cNvPr id="156" name="AutoShape 343"/>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57" name="AutoShape 344"/>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58" name="AutoShape 345"/>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59" name="AutoShape 346"/>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60" name="AutoShape 347"/>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61" name="AutoShape 348"/>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62" name="AutoShape 349"/>
                <p:cNvCxnSpPr>
                  <a:cxnSpLocks noChangeShapeType="1"/>
                  <a:stCxn id="156" idx="2"/>
                  <a:endCxn id="15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163" name="AutoShape 350"/>
                <p:cNvCxnSpPr>
                  <a:cxnSpLocks noChangeShapeType="1"/>
                  <a:stCxn id="161" idx="2"/>
                  <a:endCxn id="15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164" name="AutoShape 351"/>
                <p:cNvCxnSpPr>
                  <a:cxnSpLocks noChangeShapeType="1"/>
                  <a:stCxn id="159" idx="0"/>
                  <a:endCxn id="15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165" name="AutoShape 352"/>
                <p:cNvCxnSpPr>
                  <a:cxnSpLocks noChangeShapeType="1"/>
                  <a:stCxn id="157" idx="0"/>
                  <a:endCxn id="15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166" name="AutoShape 353"/>
                <p:cNvCxnSpPr>
                  <a:cxnSpLocks noChangeShapeType="1"/>
                  <a:stCxn id="159" idx="0"/>
                  <a:endCxn id="16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167" name="AutoShape 354"/>
                <p:cNvCxnSpPr>
                  <a:cxnSpLocks noChangeShapeType="1"/>
                  <a:stCxn id="160" idx="0"/>
                  <a:endCxn id="16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9" name="Group 355"/>
              <p:cNvGrpSpPr>
                <a:grpSpLocks/>
              </p:cNvGrpSpPr>
              <p:nvPr/>
            </p:nvGrpSpPr>
            <p:grpSpPr bwMode="auto">
              <a:xfrm>
                <a:off x="3847" y="3571"/>
                <a:ext cx="464" cy="406"/>
                <a:chOff x="2745" y="3092"/>
                <a:chExt cx="464" cy="406"/>
              </a:xfrm>
            </p:grpSpPr>
            <p:sp>
              <p:nvSpPr>
                <p:cNvPr id="118" name="AutoShape 356"/>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119" name="AutoShape 357"/>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20" name="AutoShape 358"/>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21" name="AutoShape 359"/>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22" name="AutoShape 360"/>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23" name="AutoShape 361"/>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24" name="AutoShape 362"/>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25" name="AutoShape 363"/>
                <p:cNvCxnSpPr>
                  <a:cxnSpLocks noChangeShapeType="1"/>
                  <a:stCxn id="119" idx="2"/>
                  <a:endCxn id="121" idx="0"/>
                </p:cNvCxnSpPr>
                <p:nvPr/>
              </p:nvCxnSpPr>
              <p:spPr bwMode="auto">
                <a:xfrm>
                  <a:off x="2838" y="3214"/>
                  <a:ext cx="75" cy="23"/>
                </a:xfrm>
                <a:prstGeom prst="straightConnector1">
                  <a:avLst/>
                </a:prstGeom>
                <a:noFill/>
                <a:ln w="9525">
                  <a:solidFill>
                    <a:schemeClr val="tx1"/>
                  </a:solidFill>
                  <a:round/>
                  <a:headEnd/>
                  <a:tailEnd/>
                </a:ln>
              </p:spPr>
            </p:cxnSp>
            <p:cxnSp>
              <p:nvCxnSpPr>
                <p:cNvPr id="126" name="AutoShape 364"/>
                <p:cNvCxnSpPr>
                  <a:cxnSpLocks noChangeShapeType="1"/>
                  <a:stCxn id="124" idx="2"/>
                  <a:endCxn id="12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127" name="AutoShape 365"/>
                <p:cNvCxnSpPr>
                  <a:cxnSpLocks noChangeShapeType="1"/>
                  <a:stCxn id="122" idx="0"/>
                  <a:endCxn id="12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128" name="AutoShape 366"/>
                <p:cNvCxnSpPr>
                  <a:cxnSpLocks noChangeShapeType="1"/>
                  <a:stCxn id="120" idx="0"/>
                  <a:endCxn id="11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129" name="AutoShape 367"/>
                <p:cNvCxnSpPr>
                  <a:cxnSpLocks noChangeShapeType="1"/>
                  <a:stCxn id="122" idx="0"/>
                  <a:endCxn id="12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130" name="AutoShape 368"/>
                <p:cNvCxnSpPr>
                  <a:cxnSpLocks noChangeShapeType="1"/>
                  <a:stCxn id="123" idx="0"/>
                  <a:endCxn id="124" idx="3"/>
                </p:cNvCxnSpPr>
                <p:nvPr/>
              </p:nvCxnSpPr>
              <p:spPr bwMode="auto">
                <a:xfrm flipV="1">
                  <a:off x="3058" y="3180"/>
                  <a:ext cx="0" cy="115"/>
                </a:xfrm>
                <a:prstGeom prst="straightConnector1">
                  <a:avLst/>
                </a:prstGeom>
                <a:noFill/>
                <a:ln w="9525">
                  <a:solidFill>
                    <a:schemeClr val="tx1"/>
                  </a:solidFill>
                  <a:round/>
                  <a:headEnd/>
                  <a:tailEnd/>
                </a:ln>
              </p:spPr>
            </p:cxnSp>
            <p:sp>
              <p:nvSpPr>
                <p:cNvPr id="131" name="AutoShape 369"/>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32" name="AutoShape 370"/>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33" name="AutoShape 371"/>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34" name="AutoShape 372"/>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35" name="AutoShape 373"/>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36" name="AutoShape 374"/>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37" name="AutoShape 375"/>
                <p:cNvCxnSpPr>
                  <a:cxnSpLocks noChangeShapeType="1"/>
                  <a:stCxn id="131" idx="2"/>
                  <a:endCxn id="13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138" name="AutoShape 376"/>
                <p:cNvCxnSpPr>
                  <a:cxnSpLocks noChangeShapeType="1"/>
                  <a:stCxn id="136" idx="2"/>
                  <a:endCxn id="13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139" name="AutoShape 377"/>
                <p:cNvCxnSpPr>
                  <a:cxnSpLocks noChangeShapeType="1"/>
                  <a:stCxn id="134" idx="0"/>
                  <a:endCxn id="13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140" name="AutoShape 378"/>
                <p:cNvCxnSpPr>
                  <a:cxnSpLocks noChangeShapeType="1"/>
                  <a:stCxn id="132" idx="0"/>
                  <a:endCxn id="13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141" name="AutoShape 379"/>
                <p:cNvCxnSpPr>
                  <a:cxnSpLocks noChangeShapeType="1"/>
                  <a:stCxn id="134" idx="0"/>
                  <a:endCxn id="13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142" name="AutoShape 380"/>
                <p:cNvCxnSpPr>
                  <a:cxnSpLocks noChangeShapeType="1"/>
                  <a:stCxn id="135" idx="0"/>
                  <a:endCxn id="13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40" name="Group 381"/>
              <p:cNvGrpSpPr>
                <a:grpSpLocks/>
              </p:cNvGrpSpPr>
              <p:nvPr/>
            </p:nvGrpSpPr>
            <p:grpSpPr bwMode="auto">
              <a:xfrm>
                <a:off x="3944" y="3668"/>
                <a:ext cx="464" cy="387"/>
                <a:chOff x="2745" y="3092"/>
                <a:chExt cx="464" cy="406"/>
              </a:xfrm>
            </p:grpSpPr>
            <p:sp>
              <p:nvSpPr>
                <p:cNvPr id="93" name="AutoShape 382"/>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94" name="AutoShape 383"/>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95" name="AutoShape 384"/>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96" name="AutoShape 385"/>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97" name="AutoShape 386"/>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98" name="AutoShape 387"/>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99" name="AutoShape 388"/>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00" name="AutoShape 389"/>
                <p:cNvCxnSpPr>
                  <a:cxnSpLocks noChangeShapeType="1"/>
                  <a:stCxn id="94" idx="2"/>
                  <a:endCxn id="96" idx="0"/>
                </p:cNvCxnSpPr>
                <p:nvPr/>
              </p:nvCxnSpPr>
              <p:spPr bwMode="auto">
                <a:xfrm>
                  <a:off x="2838" y="3214"/>
                  <a:ext cx="75" cy="23"/>
                </a:xfrm>
                <a:prstGeom prst="straightConnector1">
                  <a:avLst/>
                </a:prstGeom>
                <a:noFill/>
                <a:ln w="9525">
                  <a:solidFill>
                    <a:schemeClr val="tx1"/>
                  </a:solidFill>
                  <a:round/>
                  <a:headEnd/>
                  <a:tailEnd/>
                </a:ln>
              </p:spPr>
            </p:cxnSp>
            <p:cxnSp>
              <p:nvCxnSpPr>
                <p:cNvPr id="101" name="AutoShape 390"/>
                <p:cNvCxnSpPr>
                  <a:cxnSpLocks noChangeShapeType="1"/>
                  <a:stCxn id="99" idx="2"/>
                  <a:endCxn id="9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102" name="AutoShape 391"/>
                <p:cNvCxnSpPr>
                  <a:cxnSpLocks noChangeShapeType="1"/>
                  <a:stCxn id="97" idx="0"/>
                  <a:endCxn id="9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103" name="AutoShape 392"/>
                <p:cNvCxnSpPr>
                  <a:cxnSpLocks noChangeShapeType="1"/>
                  <a:stCxn id="95" idx="0"/>
                  <a:endCxn id="9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104" name="AutoShape 393"/>
                <p:cNvCxnSpPr>
                  <a:cxnSpLocks noChangeShapeType="1"/>
                  <a:stCxn id="97" idx="0"/>
                  <a:endCxn id="9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105" name="AutoShape 394"/>
                <p:cNvCxnSpPr>
                  <a:cxnSpLocks noChangeShapeType="1"/>
                  <a:stCxn id="98" idx="0"/>
                  <a:endCxn id="99" idx="3"/>
                </p:cNvCxnSpPr>
                <p:nvPr/>
              </p:nvCxnSpPr>
              <p:spPr bwMode="auto">
                <a:xfrm flipV="1">
                  <a:off x="3058" y="3180"/>
                  <a:ext cx="0" cy="115"/>
                </a:xfrm>
                <a:prstGeom prst="straightConnector1">
                  <a:avLst/>
                </a:prstGeom>
                <a:noFill/>
                <a:ln w="9525">
                  <a:solidFill>
                    <a:schemeClr val="tx1"/>
                  </a:solidFill>
                  <a:round/>
                  <a:headEnd/>
                  <a:tailEnd/>
                </a:ln>
              </p:spPr>
            </p:cxnSp>
            <p:sp>
              <p:nvSpPr>
                <p:cNvPr id="106" name="AutoShape 395"/>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07" name="AutoShape 396"/>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08" name="AutoShape 397"/>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09" name="AutoShape 398"/>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10" name="AutoShape 399"/>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11" name="AutoShape 400"/>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12" name="AutoShape 401"/>
                <p:cNvCxnSpPr>
                  <a:cxnSpLocks noChangeShapeType="1"/>
                  <a:stCxn id="106" idx="2"/>
                  <a:endCxn id="10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113" name="AutoShape 402"/>
                <p:cNvCxnSpPr>
                  <a:cxnSpLocks noChangeShapeType="1"/>
                  <a:stCxn id="111" idx="2"/>
                  <a:endCxn id="10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114" name="AutoShape 403"/>
                <p:cNvCxnSpPr>
                  <a:cxnSpLocks noChangeShapeType="1"/>
                  <a:stCxn id="109" idx="0"/>
                  <a:endCxn id="10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115" name="AutoShape 404"/>
                <p:cNvCxnSpPr>
                  <a:cxnSpLocks noChangeShapeType="1"/>
                  <a:stCxn id="107" idx="0"/>
                  <a:endCxn id="10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116" name="AutoShape 405"/>
                <p:cNvCxnSpPr>
                  <a:cxnSpLocks noChangeShapeType="1"/>
                  <a:stCxn id="109" idx="0"/>
                  <a:endCxn id="11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117" name="AutoShape 406"/>
                <p:cNvCxnSpPr>
                  <a:cxnSpLocks noChangeShapeType="1"/>
                  <a:stCxn id="110" idx="0"/>
                  <a:endCxn id="11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41" name="Group 407"/>
              <p:cNvGrpSpPr>
                <a:grpSpLocks/>
              </p:cNvGrpSpPr>
              <p:nvPr/>
            </p:nvGrpSpPr>
            <p:grpSpPr bwMode="auto">
              <a:xfrm>
                <a:off x="3901" y="3612"/>
                <a:ext cx="464" cy="406"/>
                <a:chOff x="2745" y="3092"/>
                <a:chExt cx="464" cy="406"/>
              </a:xfrm>
            </p:grpSpPr>
            <p:sp>
              <p:nvSpPr>
                <p:cNvPr id="68" name="AutoShape 408"/>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69" name="AutoShape 409"/>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70" name="AutoShape 410"/>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71" name="AutoShape 411"/>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72" name="AutoShape 412"/>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73" name="AutoShape 413"/>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74" name="AutoShape 414"/>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75" name="AutoShape 415"/>
                <p:cNvCxnSpPr>
                  <a:cxnSpLocks noChangeShapeType="1"/>
                  <a:stCxn id="69" idx="2"/>
                  <a:endCxn id="71" idx="0"/>
                </p:cNvCxnSpPr>
                <p:nvPr/>
              </p:nvCxnSpPr>
              <p:spPr bwMode="auto">
                <a:xfrm>
                  <a:off x="2838" y="3214"/>
                  <a:ext cx="75" cy="23"/>
                </a:xfrm>
                <a:prstGeom prst="straightConnector1">
                  <a:avLst/>
                </a:prstGeom>
                <a:noFill/>
                <a:ln w="9525">
                  <a:solidFill>
                    <a:schemeClr val="tx1"/>
                  </a:solidFill>
                  <a:round/>
                  <a:headEnd/>
                  <a:tailEnd/>
                </a:ln>
              </p:spPr>
            </p:cxnSp>
            <p:cxnSp>
              <p:nvCxnSpPr>
                <p:cNvPr id="76" name="AutoShape 416"/>
                <p:cNvCxnSpPr>
                  <a:cxnSpLocks noChangeShapeType="1"/>
                  <a:stCxn id="74" idx="2"/>
                  <a:endCxn id="7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77" name="AutoShape 417"/>
                <p:cNvCxnSpPr>
                  <a:cxnSpLocks noChangeShapeType="1"/>
                  <a:stCxn id="72" idx="0"/>
                  <a:endCxn id="7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78" name="AutoShape 418"/>
                <p:cNvCxnSpPr>
                  <a:cxnSpLocks noChangeShapeType="1"/>
                  <a:stCxn id="70" idx="0"/>
                  <a:endCxn id="6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79" name="AutoShape 419"/>
                <p:cNvCxnSpPr>
                  <a:cxnSpLocks noChangeShapeType="1"/>
                  <a:stCxn id="72" idx="0"/>
                  <a:endCxn id="7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80" name="AutoShape 420"/>
                <p:cNvCxnSpPr>
                  <a:cxnSpLocks noChangeShapeType="1"/>
                  <a:stCxn id="73" idx="0"/>
                  <a:endCxn id="74" idx="3"/>
                </p:cNvCxnSpPr>
                <p:nvPr/>
              </p:nvCxnSpPr>
              <p:spPr bwMode="auto">
                <a:xfrm flipV="1">
                  <a:off x="3058" y="3180"/>
                  <a:ext cx="0" cy="115"/>
                </a:xfrm>
                <a:prstGeom prst="straightConnector1">
                  <a:avLst/>
                </a:prstGeom>
                <a:noFill/>
                <a:ln w="9525">
                  <a:solidFill>
                    <a:schemeClr val="tx1"/>
                  </a:solidFill>
                  <a:round/>
                  <a:headEnd/>
                  <a:tailEnd/>
                </a:ln>
              </p:spPr>
            </p:cxnSp>
            <p:sp>
              <p:nvSpPr>
                <p:cNvPr id="81" name="AutoShape 421"/>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82" name="AutoShape 422"/>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83" name="AutoShape 423"/>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84" name="AutoShape 424"/>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85" name="AutoShape 425"/>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86" name="AutoShape 426"/>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87" name="AutoShape 427"/>
                <p:cNvCxnSpPr>
                  <a:cxnSpLocks noChangeShapeType="1"/>
                  <a:stCxn id="81" idx="2"/>
                  <a:endCxn id="8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88" name="AutoShape 428"/>
                <p:cNvCxnSpPr>
                  <a:cxnSpLocks noChangeShapeType="1"/>
                  <a:stCxn id="86" idx="2"/>
                  <a:endCxn id="8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89" name="AutoShape 429"/>
                <p:cNvCxnSpPr>
                  <a:cxnSpLocks noChangeShapeType="1"/>
                  <a:stCxn id="84" idx="0"/>
                  <a:endCxn id="8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90" name="AutoShape 430"/>
                <p:cNvCxnSpPr>
                  <a:cxnSpLocks noChangeShapeType="1"/>
                  <a:stCxn id="82" idx="0"/>
                  <a:endCxn id="8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91" name="AutoShape 431"/>
                <p:cNvCxnSpPr>
                  <a:cxnSpLocks noChangeShapeType="1"/>
                  <a:stCxn id="84" idx="0"/>
                  <a:endCxn id="8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92" name="AutoShape 432"/>
                <p:cNvCxnSpPr>
                  <a:cxnSpLocks noChangeShapeType="1"/>
                  <a:stCxn id="85" idx="0"/>
                  <a:endCxn id="8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42" name="Group 433"/>
              <p:cNvGrpSpPr>
                <a:grpSpLocks/>
              </p:cNvGrpSpPr>
              <p:nvPr/>
            </p:nvGrpSpPr>
            <p:grpSpPr bwMode="auto">
              <a:xfrm>
                <a:off x="4640" y="3768"/>
                <a:ext cx="464" cy="406"/>
                <a:chOff x="2745" y="3092"/>
                <a:chExt cx="464" cy="406"/>
              </a:xfrm>
            </p:grpSpPr>
            <p:sp>
              <p:nvSpPr>
                <p:cNvPr id="43" name="AutoShape 434"/>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44" name="AutoShape 435"/>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5" name="AutoShape 436"/>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6" name="AutoShape 437"/>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7" name="AutoShape 438"/>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8" name="AutoShape 439"/>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9" name="AutoShape 440"/>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50" name="AutoShape 441"/>
                <p:cNvCxnSpPr>
                  <a:cxnSpLocks noChangeShapeType="1"/>
                  <a:stCxn id="44" idx="2"/>
                  <a:endCxn id="46" idx="0"/>
                </p:cNvCxnSpPr>
                <p:nvPr/>
              </p:nvCxnSpPr>
              <p:spPr bwMode="auto">
                <a:xfrm>
                  <a:off x="2838" y="3214"/>
                  <a:ext cx="75" cy="23"/>
                </a:xfrm>
                <a:prstGeom prst="straightConnector1">
                  <a:avLst/>
                </a:prstGeom>
                <a:noFill/>
                <a:ln w="9525">
                  <a:solidFill>
                    <a:schemeClr val="tx1"/>
                  </a:solidFill>
                  <a:round/>
                  <a:headEnd/>
                  <a:tailEnd/>
                </a:ln>
              </p:spPr>
            </p:cxnSp>
            <p:cxnSp>
              <p:nvCxnSpPr>
                <p:cNvPr id="51" name="AutoShape 442"/>
                <p:cNvCxnSpPr>
                  <a:cxnSpLocks noChangeShapeType="1"/>
                  <a:stCxn id="49" idx="2"/>
                  <a:endCxn id="4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52" name="AutoShape 443"/>
                <p:cNvCxnSpPr>
                  <a:cxnSpLocks noChangeShapeType="1"/>
                  <a:stCxn id="47" idx="0"/>
                  <a:endCxn id="4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53" name="AutoShape 444"/>
                <p:cNvCxnSpPr>
                  <a:cxnSpLocks noChangeShapeType="1"/>
                  <a:stCxn id="45" idx="0"/>
                  <a:endCxn id="4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54" name="AutoShape 445"/>
                <p:cNvCxnSpPr>
                  <a:cxnSpLocks noChangeShapeType="1"/>
                  <a:stCxn id="47" idx="0"/>
                  <a:endCxn id="4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55" name="AutoShape 446"/>
                <p:cNvCxnSpPr>
                  <a:cxnSpLocks noChangeShapeType="1"/>
                  <a:stCxn id="48" idx="0"/>
                  <a:endCxn id="49" idx="3"/>
                </p:cNvCxnSpPr>
                <p:nvPr/>
              </p:nvCxnSpPr>
              <p:spPr bwMode="auto">
                <a:xfrm flipV="1">
                  <a:off x="3058" y="3180"/>
                  <a:ext cx="0" cy="115"/>
                </a:xfrm>
                <a:prstGeom prst="straightConnector1">
                  <a:avLst/>
                </a:prstGeom>
                <a:noFill/>
                <a:ln w="9525">
                  <a:solidFill>
                    <a:schemeClr val="tx1"/>
                  </a:solidFill>
                  <a:round/>
                  <a:headEnd/>
                  <a:tailEnd/>
                </a:ln>
              </p:spPr>
            </p:cxnSp>
            <p:sp>
              <p:nvSpPr>
                <p:cNvPr id="56" name="AutoShape 447"/>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57" name="AutoShape 448"/>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58" name="AutoShape 449"/>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59" name="AutoShape 450"/>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60" name="AutoShape 451"/>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61" name="AutoShape 452"/>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62" name="AutoShape 453"/>
                <p:cNvCxnSpPr>
                  <a:cxnSpLocks noChangeShapeType="1"/>
                  <a:stCxn id="56" idx="2"/>
                  <a:endCxn id="5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63" name="AutoShape 454"/>
                <p:cNvCxnSpPr>
                  <a:cxnSpLocks noChangeShapeType="1"/>
                  <a:stCxn id="61" idx="2"/>
                  <a:endCxn id="5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64" name="AutoShape 455"/>
                <p:cNvCxnSpPr>
                  <a:cxnSpLocks noChangeShapeType="1"/>
                  <a:stCxn id="59" idx="0"/>
                  <a:endCxn id="5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65" name="AutoShape 456"/>
                <p:cNvCxnSpPr>
                  <a:cxnSpLocks noChangeShapeType="1"/>
                  <a:stCxn id="57" idx="0"/>
                  <a:endCxn id="5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66" name="AutoShape 457"/>
                <p:cNvCxnSpPr>
                  <a:cxnSpLocks noChangeShapeType="1"/>
                  <a:stCxn id="59" idx="0"/>
                  <a:endCxn id="6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67" name="AutoShape 458"/>
                <p:cNvCxnSpPr>
                  <a:cxnSpLocks noChangeShapeType="1"/>
                  <a:stCxn id="60" idx="0"/>
                  <a:endCxn id="61" idx="3"/>
                </p:cNvCxnSpPr>
                <p:nvPr/>
              </p:nvCxnSpPr>
              <p:spPr bwMode="auto">
                <a:xfrm flipV="1">
                  <a:off x="3128" y="3235"/>
                  <a:ext cx="0" cy="103"/>
                </a:xfrm>
                <a:prstGeom prst="straightConnector1">
                  <a:avLst/>
                </a:prstGeom>
                <a:noFill/>
                <a:ln w="9525">
                  <a:solidFill>
                    <a:schemeClr val="tx1"/>
                  </a:solidFill>
                  <a:round/>
                  <a:headEnd/>
                  <a:tailEnd/>
                </a:ln>
              </p:spPr>
            </p:cxnSp>
          </p:grpSp>
        </p:grpSp>
      </p:grpSp>
      <p:sp>
        <p:nvSpPr>
          <p:cNvPr id="4" name="Title 3"/>
          <p:cNvSpPr>
            <a:spLocks noGrp="1"/>
          </p:cNvSpPr>
          <p:nvPr>
            <p:ph type="title"/>
          </p:nvPr>
        </p:nvSpPr>
        <p:spPr>
          <a:xfrm>
            <a:off x="76200" y="762000"/>
            <a:ext cx="8991600" cy="762000"/>
          </a:xfrm>
        </p:spPr>
        <p:txBody>
          <a:bodyPr/>
          <a:lstStyle/>
          <a:p>
            <a:r>
              <a:rPr lang="en-US" sz="3200" dirty="0" smtClean="0"/>
              <a:t>Relevance determination requires a global view</a:t>
            </a:r>
            <a:endParaRPr lang="en-US" sz="3200"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815" y="1847045"/>
            <a:ext cx="2712667" cy="2263791"/>
          </a:xfrm>
        </p:spPr>
      </p:pic>
      <p:sp>
        <p:nvSpPr>
          <p:cNvPr id="11" name="Rectangle 10"/>
          <p:cNvSpPr/>
          <p:nvPr/>
        </p:nvSpPr>
        <p:spPr>
          <a:xfrm>
            <a:off x="533400" y="1556327"/>
            <a:ext cx="2023311" cy="246221"/>
          </a:xfrm>
          <a:prstGeom prst="rect">
            <a:avLst/>
          </a:prstGeom>
        </p:spPr>
        <p:txBody>
          <a:bodyPr wrap="none">
            <a:spAutoFit/>
          </a:bodyPr>
          <a:lstStyle/>
          <a:p>
            <a:r>
              <a:rPr lang="en-US" sz="1000" dirty="0">
                <a:solidFill>
                  <a:schemeClr val="bg1"/>
                </a:solidFill>
              </a:rPr>
              <a:t>https://www.sigmundsoftware.com/</a:t>
            </a:r>
          </a:p>
        </p:txBody>
      </p:sp>
      <p:pic>
        <p:nvPicPr>
          <p:cNvPr id="13" name="Picture 12"/>
          <p:cNvPicPr>
            <a:picLocks noChangeAspect="1"/>
          </p:cNvPicPr>
          <p:nvPr/>
        </p:nvPicPr>
        <p:blipFill>
          <a:blip r:embed="rId4"/>
          <a:stretch>
            <a:fillRect/>
          </a:stretch>
        </p:blipFill>
        <p:spPr>
          <a:xfrm>
            <a:off x="3117880" y="1847045"/>
            <a:ext cx="2673320" cy="2268653"/>
          </a:xfrm>
          <a:prstGeom prst="rect">
            <a:avLst/>
          </a:prstGeom>
        </p:spPr>
      </p:pic>
      <p:sp>
        <p:nvSpPr>
          <p:cNvPr id="14" name="Rectangle 13"/>
          <p:cNvSpPr/>
          <p:nvPr/>
        </p:nvSpPr>
        <p:spPr>
          <a:xfrm>
            <a:off x="3652878" y="1560968"/>
            <a:ext cx="1603324" cy="246221"/>
          </a:xfrm>
          <a:prstGeom prst="rect">
            <a:avLst/>
          </a:prstGeom>
        </p:spPr>
        <p:txBody>
          <a:bodyPr wrap="none">
            <a:spAutoFit/>
          </a:bodyPr>
          <a:lstStyle/>
          <a:p>
            <a:r>
              <a:rPr lang="en-US" sz="1000" dirty="0">
                <a:solidFill>
                  <a:schemeClr val="bg1"/>
                </a:solidFill>
              </a:rPr>
              <a:t>http://www.praxisemr.com/</a:t>
            </a:r>
          </a:p>
        </p:txBody>
      </p:sp>
      <p:pic>
        <p:nvPicPr>
          <p:cNvPr id="15" name="Picture 14"/>
          <p:cNvPicPr>
            <a:picLocks noChangeAspect="1"/>
          </p:cNvPicPr>
          <p:nvPr/>
        </p:nvPicPr>
        <p:blipFill>
          <a:blip r:embed="rId5"/>
          <a:stretch>
            <a:fillRect/>
          </a:stretch>
        </p:blipFill>
        <p:spPr>
          <a:xfrm>
            <a:off x="5933034" y="1869160"/>
            <a:ext cx="2958151" cy="2241676"/>
          </a:xfrm>
          <a:prstGeom prst="rect">
            <a:avLst/>
          </a:prstGeom>
        </p:spPr>
      </p:pic>
      <p:sp>
        <p:nvSpPr>
          <p:cNvPr id="16" name="Rectangle 15"/>
          <p:cNvSpPr/>
          <p:nvPr/>
        </p:nvSpPr>
        <p:spPr>
          <a:xfrm>
            <a:off x="6458532" y="1570205"/>
            <a:ext cx="1981200" cy="246221"/>
          </a:xfrm>
          <a:prstGeom prst="rect">
            <a:avLst/>
          </a:prstGeom>
        </p:spPr>
        <p:txBody>
          <a:bodyPr wrap="square">
            <a:spAutoFit/>
          </a:bodyPr>
          <a:lstStyle/>
          <a:p>
            <a:r>
              <a:rPr lang="en-US" sz="1000" dirty="0">
                <a:solidFill>
                  <a:schemeClr val="bg1"/>
                </a:solidFill>
              </a:rPr>
              <a:t>https://</a:t>
            </a:r>
            <a:r>
              <a:rPr lang="en-US" sz="1000" dirty="0" smtClean="0">
                <a:solidFill>
                  <a:schemeClr val="bg1"/>
                </a:solidFill>
              </a:rPr>
              <a:t>ubmd.followmyhealth.com</a:t>
            </a:r>
            <a:endParaRPr lang="en-US" sz="1000" dirty="0">
              <a:solidFill>
                <a:schemeClr val="bg1"/>
              </a:solidFill>
            </a:endParaRPr>
          </a:p>
        </p:txBody>
      </p:sp>
    </p:spTree>
    <p:extLst>
      <p:ext uri="{BB962C8B-B14F-4D97-AF65-F5344CB8AC3E}">
        <p14:creationId xmlns:p14="http://schemas.microsoft.com/office/powerpoint/2010/main" val="973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1978 </a:t>
            </a:r>
            <a:r>
              <a:rPr lang="en-US" dirty="0" smtClean="0">
                <a:sym typeface="Wingdings" panose="05000000000000000000" pitchFamily="2" charset="2"/>
              </a:rPr>
              <a:t> 2012</a:t>
            </a:r>
            <a:endParaRPr lang="en-US" dirty="0"/>
          </a:p>
        </p:txBody>
      </p:sp>
      <p:pic>
        <p:nvPicPr>
          <p:cNvPr id="7" name="Content Placeholder 6"/>
          <p:cNvPicPr>
            <a:picLocks noGrp="1" noChangeAspect="1"/>
          </p:cNvPicPr>
          <p:nvPr>
            <p:ph idx="1"/>
          </p:nvPr>
        </p:nvPicPr>
        <p:blipFill>
          <a:blip r:embed="rId2"/>
          <a:stretch>
            <a:fillRect/>
          </a:stretch>
        </p:blipFill>
        <p:spPr>
          <a:xfrm>
            <a:off x="294443" y="1904999"/>
            <a:ext cx="8620957" cy="4530401"/>
          </a:xfrm>
          <a:prstGeom prst="rect">
            <a:avLst/>
          </a:prstGeom>
        </p:spPr>
      </p:pic>
      <p:sp>
        <p:nvSpPr>
          <p:cNvPr id="8" name="Content Placeholder 5"/>
          <p:cNvSpPr txBox="1">
            <a:spLocks/>
          </p:cNvSpPr>
          <p:nvPr/>
        </p:nvSpPr>
        <p:spPr>
          <a:xfrm>
            <a:off x="6858000" y="6435400"/>
            <a:ext cx="2057400" cy="228600"/>
          </a:xfrm>
          <a:prstGeom prst="rect">
            <a:avLst/>
          </a:prstGeom>
        </p:spPr>
        <p:txBody>
          <a:bodyPr/>
          <a:lstStyle>
            <a:lvl1pPr marL="342900" indent="-342900" algn="l" rtl="0" eaLnBrk="0" fontAlgn="base" hangingPunct="0">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0" fontAlgn="base" hangingPunct="0">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0" fontAlgn="base" hangingPunct="0">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0" fontAlgn="base" hangingPunct="0">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0" fontAlgn="base" hangingPunct="0">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r>
              <a:rPr lang="en-US" sz="1400" kern="0" dirty="0" smtClean="0"/>
              <a:t>p13, 3rd edition, 2012.</a:t>
            </a:r>
            <a:endParaRPr lang="en-US" sz="1400" kern="0" dirty="0"/>
          </a:p>
        </p:txBody>
      </p:sp>
    </p:spTree>
    <p:extLst>
      <p:ext uri="{BB962C8B-B14F-4D97-AF65-F5344CB8AC3E}">
        <p14:creationId xmlns:p14="http://schemas.microsoft.com/office/powerpoint/2010/main" val="588556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Data Quality Dimensions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8186849"/>
              </p:ext>
            </p:extLst>
          </p:nvPr>
        </p:nvGraphicFramePr>
        <p:xfrm>
          <a:off x="228600" y="1676400"/>
          <a:ext cx="8763000" cy="3143250"/>
        </p:xfrm>
        <a:graphic>
          <a:graphicData uri="http://schemas.openxmlformats.org/drawingml/2006/table">
            <a:tbl>
              <a:tblPr>
                <a:tableStyleId>{5C22544A-7EE6-4342-B048-85BDC9FD1C3A}</a:tableStyleId>
              </a:tblPr>
              <a:tblGrid>
                <a:gridCol w="1783620"/>
                <a:gridCol w="930584"/>
                <a:gridCol w="1938716"/>
                <a:gridCol w="930584"/>
                <a:gridCol w="2248912"/>
                <a:gridCol w="930584"/>
              </a:tblGrid>
              <a:tr h="190500">
                <a:tc>
                  <a:txBody>
                    <a:bodyPr/>
                    <a:lstStyle/>
                    <a:p>
                      <a:pPr algn="l" fontAlgn="b"/>
                      <a:r>
                        <a:rPr lang="en-US" sz="2000" u="none" strike="noStrike" dirty="0" smtClean="0">
                          <a:solidFill>
                            <a:schemeClr val="bg1"/>
                          </a:solidFill>
                          <a:effectLst/>
                          <a:latin typeface="Trebuchet MS" panose="020B0603020202020204" pitchFamily="34" charset="0"/>
                        </a:rPr>
                        <a:t> Dimension</a:t>
                      </a:r>
                      <a:endParaRPr lang="en-US" sz="2000" b="0" i="0" u="none" strike="noStrike" dirty="0">
                        <a:solidFill>
                          <a:schemeClr val="bg1"/>
                        </a:solidFill>
                        <a:effectLst/>
                        <a:latin typeface="Trebuchet MS" panose="020B0603020202020204" pitchFamily="34" charset="0"/>
                      </a:endParaRPr>
                    </a:p>
                  </a:txBody>
                  <a:tcPr marL="9525" marR="9525" marT="9525" marB="0" anchor="b">
                    <a:solidFill>
                      <a:schemeClr val="bg2">
                        <a:lumMod val="75000"/>
                      </a:schemeClr>
                    </a:solidFill>
                  </a:tcPr>
                </a:tc>
                <a:tc>
                  <a:txBody>
                    <a:bodyPr/>
                    <a:lstStyle/>
                    <a:p>
                      <a:pPr algn="ctr" fontAlgn="b"/>
                      <a:r>
                        <a:rPr lang="en-US" sz="2000" u="none" strike="noStrike" dirty="0">
                          <a:solidFill>
                            <a:schemeClr val="bg1"/>
                          </a:solidFill>
                          <a:effectLst/>
                          <a:latin typeface="Trebuchet MS" panose="020B0603020202020204" pitchFamily="34" charset="0"/>
                        </a:rPr>
                        <a:t># cited </a:t>
                      </a:r>
                      <a:endParaRPr lang="en-US" sz="2000" b="0" i="0" u="none" strike="noStrike" dirty="0">
                        <a:solidFill>
                          <a:schemeClr val="bg1"/>
                        </a:solidFill>
                        <a:effectLst/>
                        <a:latin typeface="Trebuchet MS" panose="020B0603020202020204" pitchFamily="34" charset="0"/>
                      </a:endParaRPr>
                    </a:p>
                  </a:txBody>
                  <a:tcPr marL="9525" marR="9525" marT="9525" marB="0" anchor="b">
                    <a:solidFill>
                      <a:schemeClr val="bg2">
                        <a:lumMod val="75000"/>
                      </a:schemeClr>
                    </a:solidFill>
                  </a:tcPr>
                </a:tc>
                <a:tc>
                  <a:txBody>
                    <a:bodyPr/>
                    <a:lstStyle/>
                    <a:p>
                      <a:pPr algn="l" fontAlgn="b"/>
                      <a:r>
                        <a:rPr lang="en-US" sz="2000" u="none" strike="noStrike" dirty="0" smtClean="0">
                          <a:solidFill>
                            <a:schemeClr val="bg1"/>
                          </a:solidFill>
                          <a:effectLst/>
                          <a:latin typeface="Trebuchet MS" panose="020B0603020202020204" pitchFamily="34" charset="0"/>
                        </a:rPr>
                        <a:t> Dimension</a:t>
                      </a:r>
                      <a:endParaRPr lang="en-US" sz="2000" b="0" i="0" u="none" strike="noStrike" dirty="0">
                        <a:solidFill>
                          <a:schemeClr val="bg1"/>
                        </a:solidFill>
                        <a:effectLst/>
                        <a:latin typeface="Trebuchet MS" panose="020B0603020202020204" pitchFamily="34" charset="0"/>
                      </a:endParaRPr>
                    </a:p>
                  </a:txBody>
                  <a:tcPr marL="9525" marR="9525" marT="9525" marB="0" anchor="b">
                    <a:solidFill>
                      <a:schemeClr val="bg2">
                        <a:lumMod val="75000"/>
                      </a:schemeClr>
                    </a:solidFill>
                  </a:tcPr>
                </a:tc>
                <a:tc>
                  <a:txBody>
                    <a:bodyPr/>
                    <a:lstStyle/>
                    <a:p>
                      <a:pPr algn="ctr" fontAlgn="b"/>
                      <a:r>
                        <a:rPr lang="en-US" sz="2000" u="none" strike="noStrike" dirty="0">
                          <a:solidFill>
                            <a:schemeClr val="bg1"/>
                          </a:solidFill>
                          <a:effectLst/>
                          <a:latin typeface="Trebuchet MS" panose="020B0603020202020204" pitchFamily="34" charset="0"/>
                        </a:rPr>
                        <a:t># cited </a:t>
                      </a:r>
                      <a:endParaRPr lang="en-US" sz="2000" b="0" i="0" u="none" strike="noStrike" dirty="0">
                        <a:solidFill>
                          <a:schemeClr val="bg1"/>
                        </a:solidFill>
                        <a:effectLst/>
                        <a:latin typeface="Trebuchet MS" panose="020B0603020202020204" pitchFamily="34" charset="0"/>
                      </a:endParaRPr>
                    </a:p>
                  </a:txBody>
                  <a:tcPr marL="9525" marR="9525" marT="9525" marB="0" anchor="b">
                    <a:solidFill>
                      <a:schemeClr val="bg2">
                        <a:lumMod val="75000"/>
                      </a:schemeClr>
                    </a:solidFill>
                  </a:tcPr>
                </a:tc>
                <a:tc>
                  <a:txBody>
                    <a:bodyPr/>
                    <a:lstStyle/>
                    <a:p>
                      <a:pPr algn="l" fontAlgn="b"/>
                      <a:r>
                        <a:rPr lang="en-US" sz="2000" u="none" strike="noStrike" dirty="0" smtClean="0">
                          <a:solidFill>
                            <a:schemeClr val="bg1"/>
                          </a:solidFill>
                          <a:effectLst/>
                          <a:latin typeface="Trebuchet MS" panose="020B0603020202020204" pitchFamily="34" charset="0"/>
                        </a:rPr>
                        <a:t> Dimension</a:t>
                      </a:r>
                      <a:endParaRPr lang="en-US" sz="2000" b="0" i="0" u="none" strike="noStrike" dirty="0">
                        <a:solidFill>
                          <a:schemeClr val="bg1"/>
                        </a:solidFill>
                        <a:effectLst/>
                        <a:latin typeface="Trebuchet MS" panose="020B0603020202020204" pitchFamily="34" charset="0"/>
                      </a:endParaRPr>
                    </a:p>
                  </a:txBody>
                  <a:tcPr marL="9525" marR="9525" marT="9525" marB="0" anchor="b">
                    <a:solidFill>
                      <a:schemeClr val="bg2">
                        <a:lumMod val="75000"/>
                      </a:schemeClr>
                    </a:solidFill>
                  </a:tcPr>
                </a:tc>
                <a:tc>
                  <a:txBody>
                    <a:bodyPr/>
                    <a:lstStyle/>
                    <a:p>
                      <a:pPr algn="ctr" fontAlgn="b"/>
                      <a:r>
                        <a:rPr lang="en-US" sz="2000" u="none" strike="noStrike" dirty="0">
                          <a:solidFill>
                            <a:schemeClr val="bg1"/>
                          </a:solidFill>
                          <a:effectLst/>
                          <a:latin typeface="Trebuchet MS" panose="020B0603020202020204" pitchFamily="34" charset="0"/>
                        </a:rPr>
                        <a:t># cited </a:t>
                      </a:r>
                      <a:endParaRPr lang="en-US" sz="2000" b="0" i="0" u="none" strike="noStrike" dirty="0">
                        <a:solidFill>
                          <a:schemeClr val="bg1"/>
                        </a:solidFill>
                        <a:effectLst/>
                        <a:latin typeface="Trebuchet MS" panose="020B0603020202020204" pitchFamily="34" charset="0"/>
                      </a:endParaRPr>
                    </a:p>
                  </a:txBody>
                  <a:tcPr marL="9525" marR="9525" marT="9525" marB="0" anchor="b">
                    <a:solidFill>
                      <a:schemeClr val="bg2">
                        <a:lumMod val="75000"/>
                      </a:schemeClr>
                    </a:solidFill>
                  </a:tcPr>
                </a:tc>
              </a:tr>
              <a:tr h="190500">
                <a:tc>
                  <a:txBody>
                    <a:bodyPr/>
                    <a:lstStyle/>
                    <a:p>
                      <a:pPr algn="l" fontAlgn="b"/>
                      <a:r>
                        <a:rPr lang="en-US" sz="2000" u="none" strike="noStrike" dirty="0" smtClean="0">
                          <a:solidFill>
                            <a:schemeClr val="bg1"/>
                          </a:solidFill>
                          <a:effectLst/>
                          <a:latin typeface="Trebuchet MS" panose="020B0603020202020204" pitchFamily="34" charset="0"/>
                        </a:rPr>
                        <a:t> Accuracy</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25</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Format</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4</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Comparability</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2</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r>
              <a:tr h="190500">
                <a:tc>
                  <a:txBody>
                    <a:bodyPr/>
                    <a:lstStyle/>
                    <a:p>
                      <a:pPr algn="l" fontAlgn="b"/>
                      <a:r>
                        <a:rPr lang="en-US" sz="2000" u="none" strike="noStrike" dirty="0" smtClean="0">
                          <a:solidFill>
                            <a:schemeClr val="bg1"/>
                          </a:solidFill>
                          <a:effectLst/>
                          <a:latin typeface="Trebuchet MS" panose="020B0603020202020204" pitchFamily="34" charset="0"/>
                        </a:rPr>
                        <a:t> Reliability</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22</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Interpretability</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4</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Conciseness</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2</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r>
              <a:tr h="190500">
                <a:tc>
                  <a:txBody>
                    <a:bodyPr/>
                    <a:lstStyle/>
                    <a:p>
                      <a:pPr algn="l" fontAlgn="b"/>
                      <a:r>
                        <a:rPr lang="en-US" sz="2000" u="none" strike="noStrike" dirty="0" smtClean="0">
                          <a:solidFill>
                            <a:schemeClr val="bg1"/>
                          </a:solidFill>
                          <a:effectLst/>
                          <a:latin typeface="Trebuchet MS" panose="020B0603020202020204" pitchFamily="34" charset="0"/>
                        </a:rPr>
                        <a:t> Timeliness</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19</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Content</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3</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Freedom </a:t>
                      </a:r>
                      <a:r>
                        <a:rPr lang="en-US" sz="2000" u="none" strike="noStrike" dirty="0">
                          <a:solidFill>
                            <a:schemeClr val="bg1"/>
                          </a:solidFill>
                          <a:effectLst/>
                          <a:latin typeface="Trebuchet MS" panose="020B0603020202020204" pitchFamily="34" charset="0"/>
                        </a:rPr>
                        <a:t>from bias</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2</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r>
              <a:tr h="190500">
                <a:tc>
                  <a:txBody>
                    <a:bodyPr/>
                    <a:lstStyle/>
                    <a:p>
                      <a:pPr algn="l" fontAlgn="b"/>
                      <a:r>
                        <a:rPr lang="en-US" sz="2000" u="none" strike="noStrike" dirty="0" smtClean="0">
                          <a:solidFill>
                            <a:schemeClr val="bg1"/>
                          </a:solidFill>
                          <a:effectLst/>
                          <a:latin typeface="Trebuchet MS" panose="020B0603020202020204" pitchFamily="34" charset="0"/>
                        </a:rPr>
                        <a:t> Relevance</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16</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Efficiency</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3</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a:t>
                      </a:r>
                      <a:r>
                        <a:rPr lang="en-US" sz="2000" u="none" strike="noStrike" dirty="0" err="1" smtClean="0">
                          <a:solidFill>
                            <a:schemeClr val="bg1"/>
                          </a:solidFill>
                          <a:effectLst/>
                          <a:latin typeface="Trebuchet MS" panose="020B0603020202020204" pitchFamily="34" charset="0"/>
                        </a:rPr>
                        <a:t>Informativeness</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2</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r>
              <a:tr h="190500">
                <a:tc>
                  <a:txBody>
                    <a:bodyPr/>
                    <a:lstStyle/>
                    <a:p>
                      <a:pPr algn="l" fontAlgn="b"/>
                      <a:r>
                        <a:rPr lang="en-US" sz="2000" u="none" strike="noStrike" dirty="0" smtClean="0">
                          <a:solidFill>
                            <a:schemeClr val="bg1"/>
                          </a:solidFill>
                          <a:effectLst/>
                          <a:latin typeface="Trebuchet MS" panose="020B0603020202020204" pitchFamily="34" charset="0"/>
                        </a:rPr>
                        <a:t> Completeness</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15</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Importance</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3</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Level </a:t>
                      </a:r>
                      <a:r>
                        <a:rPr lang="en-US" sz="2000" u="none" strike="noStrike" dirty="0">
                          <a:solidFill>
                            <a:schemeClr val="bg1"/>
                          </a:solidFill>
                          <a:effectLst/>
                          <a:latin typeface="Trebuchet MS" panose="020B0603020202020204" pitchFamily="34" charset="0"/>
                        </a:rPr>
                        <a:t>of detail</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2</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r>
              <a:tr h="190500">
                <a:tc>
                  <a:txBody>
                    <a:bodyPr/>
                    <a:lstStyle/>
                    <a:p>
                      <a:pPr algn="l" fontAlgn="b"/>
                      <a:r>
                        <a:rPr lang="en-US" sz="2000" u="none" strike="noStrike" dirty="0" smtClean="0">
                          <a:solidFill>
                            <a:schemeClr val="bg1"/>
                          </a:solidFill>
                          <a:effectLst/>
                          <a:latin typeface="Trebuchet MS" panose="020B0603020202020204" pitchFamily="34" charset="0"/>
                        </a:rPr>
                        <a:t> Currency</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9</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Sufficiency</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3</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a:t>
                      </a:r>
                      <a:r>
                        <a:rPr lang="en-US" sz="2000" u="none" strike="noStrike" dirty="0" err="1" smtClean="0">
                          <a:solidFill>
                            <a:schemeClr val="bg1"/>
                          </a:solidFill>
                          <a:effectLst/>
                          <a:latin typeface="Trebuchet MS" panose="020B0603020202020204" pitchFamily="34" charset="0"/>
                        </a:rPr>
                        <a:t>Quantitativeness</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2</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r>
              <a:tr h="190500">
                <a:tc>
                  <a:txBody>
                    <a:bodyPr/>
                    <a:lstStyle/>
                    <a:p>
                      <a:pPr algn="l" fontAlgn="b"/>
                      <a:r>
                        <a:rPr lang="en-US" sz="2000" u="none" strike="noStrike" dirty="0" smtClean="0">
                          <a:solidFill>
                            <a:schemeClr val="bg1"/>
                          </a:solidFill>
                          <a:effectLst/>
                          <a:latin typeface="Trebuchet MS" panose="020B0603020202020204" pitchFamily="34" charset="0"/>
                        </a:rPr>
                        <a:t> Consistency</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smtClean="0">
                          <a:solidFill>
                            <a:schemeClr val="bg1"/>
                          </a:solidFill>
                          <a:effectLst/>
                          <a:latin typeface="Trebuchet MS" panose="020B0603020202020204" pitchFamily="34" charset="0"/>
                        </a:rPr>
                        <a:t>8 </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a:t>
                      </a:r>
                      <a:r>
                        <a:rPr lang="en-US" sz="2000" u="none" strike="noStrike" dirty="0" err="1" smtClean="0">
                          <a:solidFill>
                            <a:schemeClr val="bg1"/>
                          </a:solidFill>
                          <a:effectLst/>
                          <a:latin typeface="Trebuchet MS" panose="020B0603020202020204" pitchFamily="34" charset="0"/>
                        </a:rPr>
                        <a:t>Usableness</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3</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Scope</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2</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r>
              <a:tr h="190500">
                <a:tc>
                  <a:txBody>
                    <a:bodyPr/>
                    <a:lstStyle/>
                    <a:p>
                      <a:pPr algn="l" fontAlgn="b"/>
                      <a:r>
                        <a:rPr lang="en-US" sz="2000" u="none" strike="noStrike" dirty="0" smtClean="0">
                          <a:solidFill>
                            <a:schemeClr val="bg1"/>
                          </a:solidFill>
                          <a:effectLst/>
                          <a:latin typeface="Trebuchet MS" panose="020B0603020202020204" pitchFamily="34" charset="0"/>
                        </a:rPr>
                        <a:t> Flexibility</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5</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Usefulness</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3</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Understandability</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2</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r>
              <a:tr h="190500">
                <a:tc>
                  <a:txBody>
                    <a:bodyPr/>
                    <a:lstStyle/>
                    <a:p>
                      <a:pPr algn="l" fontAlgn="b"/>
                      <a:r>
                        <a:rPr lang="en-US" sz="2000" u="none" strike="noStrike" dirty="0" smtClean="0">
                          <a:solidFill>
                            <a:schemeClr val="bg1"/>
                          </a:solidFill>
                          <a:effectLst/>
                          <a:latin typeface="Trebuchet MS" panose="020B0603020202020204" pitchFamily="34" charset="0"/>
                        </a:rPr>
                        <a:t> Precision</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5</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r>
                        <a:rPr lang="en-US" sz="2000" u="none" strike="noStrike" dirty="0" smtClean="0">
                          <a:solidFill>
                            <a:schemeClr val="bg1"/>
                          </a:solidFill>
                          <a:effectLst/>
                          <a:latin typeface="Trebuchet MS" panose="020B0603020202020204" pitchFamily="34" charset="0"/>
                        </a:rPr>
                        <a:t> Clarity</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ctr" fontAlgn="b"/>
                      <a:r>
                        <a:rPr lang="en-US" sz="2000" u="none" strike="noStrike" dirty="0">
                          <a:solidFill>
                            <a:schemeClr val="bg1"/>
                          </a:solidFill>
                          <a:effectLst/>
                          <a:latin typeface="Trebuchet MS" panose="020B0603020202020204" pitchFamily="34" charset="0"/>
                        </a:rPr>
                        <a:t>2</a:t>
                      </a:r>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c>
                  <a:txBody>
                    <a:bodyPr/>
                    <a:lstStyle/>
                    <a:p>
                      <a:pPr algn="l" fontAlgn="b"/>
                      <a:endParaRPr lang="en-US" sz="2000" b="0" i="0" u="none" strike="noStrike">
                        <a:solidFill>
                          <a:schemeClr val="bg1"/>
                        </a:solidFill>
                        <a:effectLst/>
                        <a:latin typeface="Trebuchet MS" panose="020B0603020202020204" pitchFamily="34" charset="0"/>
                      </a:endParaRPr>
                    </a:p>
                  </a:txBody>
                  <a:tcPr marL="9525" marR="9525" marT="9525" marB="0" anchor="b">
                    <a:noFill/>
                  </a:tcPr>
                </a:tc>
                <a:tc>
                  <a:txBody>
                    <a:bodyPr/>
                    <a:lstStyle/>
                    <a:p>
                      <a:pPr algn="ctr" fontAlgn="b"/>
                      <a:endParaRPr lang="en-US" sz="2000" b="0" i="0" u="none" strike="noStrike" dirty="0">
                        <a:solidFill>
                          <a:schemeClr val="bg1"/>
                        </a:solidFill>
                        <a:effectLst/>
                        <a:latin typeface="Trebuchet MS" panose="020B0603020202020204" pitchFamily="34" charset="0"/>
                      </a:endParaRPr>
                    </a:p>
                  </a:txBody>
                  <a:tcPr marL="9525" marR="9525" marT="9525" marB="0" anchor="b">
                    <a:noFill/>
                  </a:tcPr>
                </a:tc>
              </a:tr>
            </a:tbl>
          </a:graphicData>
        </a:graphic>
      </p:graphicFrame>
      <p:sp>
        <p:nvSpPr>
          <p:cNvPr id="5" name="Rectangle 4"/>
          <p:cNvSpPr/>
          <p:nvPr/>
        </p:nvSpPr>
        <p:spPr>
          <a:xfrm>
            <a:off x="1600200" y="5562600"/>
            <a:ext cx="7315200" cy="738664"/>
          </a:xfrm>
          <a:prstGeom prst="rect">
            <a:avLst/>
          </a:prstGeom>
        </p:spPr>
        <p:txBody>
          <a:bodyPr wrap="square">
            <a:spAutoFit/>
          </a:bodyPr>
          <a:lstStyle/>
          <a:p>
            <a:pPr algn="r"/>
            <a:r>
              <a:rPr lang="en-US" sz="1400" dirty="0">
                <a:solidFill>
                  <a:schemeClr val="bg1"/>
                </a:solidFill>
                <a:latin typeface="Trebuchet MS" panose="020B0603020202020204" pitchFamily="34" charset="0"/>
              </a:rPr>
              <a:t>Wang, R.Y., </a:t>
            </a:r>
            <a:r>
              <a:rPr lang="en-US" sz="1400" dirty="0" err="1">
                <a:solidFill>
                  <a:schemeClr val="bg1"/>
                </a:solidFill>
                <a:latin typeface="Trebuchet MS" panose="020B0603020202020204" pitchFamily="34" charset="0"/>
              </a:rPr>
              <a:t>Storey</a:t>
            </a:r>
            <a:r>
              <a:rPr lang="en-US" sz="1400" dirty="0">
                <a:solidFill>
                  <a:schemeClr val="bg1"/>
                </a:solidFill>
                <a:latin typeface="Trebuchet MS" panose="020B0603020202020204" pitchFamily="34" charset="0"/>
              </a:rPr>
              <a:t>, V.C., and Firth, C.P. </a:t>
            </a:r>
            <a:endParaRPr lang="en-US" sz="1400" dirty="0" smtClean="0">
              <a:solidFill>
                <a:schemeClr val="bg1"/>
              </a:solidFill>
              <a:latin typeface="Trebuchet MS" panose="020B0603020202020204" pitchFamily="34" charset="0"/>
            </a:endParaRPr>
          </a:p>
          <a:p>
            <a:pPr algn="r"/>
            <a:r>
              <a:rPr lang="en-US" sz="1400" dirty="0" smtClean="0">
                <a:solidFill>
                  <a:schemeClr val="bg1"/>
                </a:solidFill>
                <a:latin typeface="Trebuchet MS" panose="020B0603020202020204" pitchFamily="34" charset="0"/>
              </a:rPr>
              <a:t>A </a:t>
            </a:r>
            <a:r>
              <a:rPr lang="en-US" sz="1400" dirty="0">
                <a:solidFill>
                  <a:schemeClr val="bg1"/>
                </a:solidFill>
                <a:latin typeface="Trebuchet MS" panose="020B0603020202020204" pitchFamily="34" charset="0"/>
              </a:rPr>
              <a:t>framework for </a:t>
            </a:r>
            <a:r>
              <a:rPr lang="en-US" sz="1400" dirty="0" smtClean="0">
                <a:solidFill>
                  <a:schemeClr val="bg1"/>
                </a:solidFill>
                <a:latin typeface="Trebuchet MS" panose="020B0603020202020204" pitchFamily="34" charset="0"/>
              </a:rPr>
              <a:t>analysis of </a:t>
            </a:r>
            <a:r>
              <a:rPr lang="en-US" sz="1400" dirty="0">
                <a:solidFill>
                  <a:schemeClr val="bg1"/>
                </a:solidFill>
                <a:latin typeface="Trebuchet MS" panose="020B0603020202020204" pitchFamily="34" charset="0"/>
              </a:rPr>
              <a:t>data quality research. </a:t>
            </a:r>
            <a:endParaRPr lang="en-US" sz="1400" dirty="0" smtClean="0">
              <a:solidFill>
                <a:schemeClr val="bg1"/>
              </a:solidFill>
              <a:latin typeface="Trebuchet MS" panose="020B0603020202020204" pitchFamily="34" charset="0"/>
            </a:endParaRPr>
          </a:p>
          <a:p>
            <a:pPr algn="r"/>
            <a:r>
              <a:rPr lang="en-US" sz="1400" i="1" dirty="0" smtClean="0">
                <a:solidFill>
                  <a:schemeClr val="bg1"/>
                </a:solidFill>
                <a:latin typeface="Trebuchet MS" panose="020B0603020202020204" pitchFamily="34" charset="0"/>
              </a:rPr>
              <a:t>IEEE </a:t>
            </a:r>
            <a:r>
              <a:rPr lang="en-US" sz="1400" i="1" dirty="0">
                <a:solidFill>
                  <a:schemeClr val="bg1"/>
                </a:solidFill>
                <a:latin typeface="Trebuchet MS" panose="020B0603020202020204" pitchFamily="34" charset="0"/>
              </a:rPr>
              <a:t>Trans. on </a:t>
            </a:r>
            <a:r>
              <a:rPr lang="en-US" sz="1400" i="1" dirty="0" err="1">
                <a:solidFill>
                  <a:schemeClr val="bg1"/>
                </a:solidFill>
                <a:latin typeface="Trebuchet MS" panose="020B0603020202020204" pitchFamily="34" charset="0"/>
              </a:rPr>
              <a:t>Knowl</a:t>
            </a:r>
            <a:r>
              <a:rPr lang="en-US" sz="1400" i="1" dirty="0">
                <a:solidFill>
                  <a:schemeClr val="bg1"/>
                </a:solidFill>
                <a:latin typeface="Trebuchet MS" panose="020B0603020202020204" pitchFamily="34" charset="0"/>
              </a:rPr>
              <a:t>. Data Eng. 7, </a:t>
            </a:r>
            <a:r>
              <a:rPr lang="en-US" sz="1400" dirty="0" smtClean="0">
                <a:solidFill>
                  <a:schemeClr val="bg1"/>
                </a:solidFill>
                <a:latin typeface="Trebuchet MS" panose="020B0603020202020204" pitchFamily="34" charset="0"/>
              </a:rPr>
              <a:t>4 (</a:t>
            </a:r>
            <a:r>
              <a:rPr lang="en-US" sz="1400" dirty="0">
                <a:solidFill>
                  <a:schemeClr val="bg1"/>
                </a:solidFill>
                <a:latin typeface="Trebuchet MS" panose="020B0603020202020204" pitchFamily="34" charset="0"/>
              </a:rPr>
              <a:t>1995), pp. 623–640.</a:t>
            </a:r>
          </a:p>
        </p:txBody>
      </p:sp>
    </p:spTree>
    <p:extLst>
      <p:ext uri="{BB962C8B-B14F-4D97-AF65-F5344CB8AC3E}">
        <p14:creationId xmlns:p14="http://schemas.microsoft.com/office/powerpoint/2010/main" val="34715087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 25012:2008(E) Data quality</a:t>
            </a:r>
            <a:endParaRPr lang="en-US" dirty="0"/>
          </a:p>
        </p:txBody>
      </p:sp>
      <p:pic>
        <p:nvPicPr>
          <p:cNvPr id="4" name="Content Placeholder 3"/>
          <p:cNvPicPr>
            <a:picLocks noGrp="1" noChangeAspect="1"/>
          </p:cNvPicPr>
          <p:nvPr>
            <p:ph idx="1"/>
          </p:nvPr>
        </p:nvPicPr>
        <p:blipFill>
          <a:blip r:embed="rId2"/>
          <a:stretch>
            <a:fillRect/>
          </a:stretch>
        </p:blipFill>
        <p:spPr>
          <a:xfrm>
            <a:off x="1447800" y="1553737"/>
            <a:ext cx="6248400" cy="4313663"/>
          </a:xfrm>
          <a:prstGeom prst="rect">
            <a:avLst/>
          </a:prstGeom>
        </p:spPr>
      </p:pic>
      <p:sp>
        <p:nvSpPr>
          <p:cNvPr id="5" name="Rectangle 4"/>
          <p:cNvSpPr/>
          <p:nvPr/>
        </p:nvSpPr>
        <p:spPr>
          <a:xfrm>
            <a:off x="381000" y="6174498"/>
            <a:ext cx="8763000" cy="646331"/>
          </a:xfrm>
          <a:prstGeom prst="rect">
            <a:avLst/>
          </a:prstGeom>
        </p:spPr>
        <p:txBody>
          <a:bodyPr wrap="square">
            <a:spAutoFit/>
          </a:bodyPr>
          <a:lstStyle/>
          <a:p>
            <a:pPr algn="r"/>
            <a:r>
              <a:rPr lang="fr-FR" sz="1200" dirty="0" err="1">
                <a:solidFill>
                  <a:schemeClr val="bg1"/>
                </a:solidFill>
                <a:latin typeface="Trebuchet MS" panose="020B0603020202020204" pitchFamily="34" charset="0"/>
              </a:rPr>
              <a:t>Irfan</a:t>
            </a:r>
            <a:r>
              <a:rPr lang="fr-FR" sz="1200" dirty="0">
                <a:solidFill>
                  <a:schemeClr val="bg1"/>
                </a:solidFill>
                <a:latin typeface="Trebuchet MS" panose="020B0603020202020204" pitchFamily="34" charset="0"/>
              </a:rPr>
              <a:t> </a:t>
            </a:r>
            <a:r>
              <a:rPr lang="fr-FR" sz="1200" dirty="0" err="1">
                <a:solidFill>
                  <a:schemeClr val="bg1"/>
                </a:solidFill>
                <a:latin typeface="Trebuchet MS" panose="020B0603020202020204" pitchFamily="34" charset="0"/>
              </a:rPr>
              <a:t>Rafique</a:t>
            </a:r>
            <a:r>
              <a:rPr lang="fr-FR" sz="1200" dirty="0">
                <a:solidFill>
                  <a:schemeClr val="bg1"/>
                </a:solidFill>
                <a:latin typeface="Trebuchet MS" panose="020B0603020202020204" pitchFamily="34" charset="0"/>
              </a:rPr>
              <a:t>, Philip </a:t>
            </a:r>
            <a:r>
              <a:rPr lang="fr-FR" sz="1200" dirty="0" err="1">
                <a:solidFill>
                  <a:schemeClr val="bg1"/>
                </a:solidFill>
                <a:latin typeface="Trebuchet MS" panose="020B0603020202020204" pitchFamily="34" charset="0"/>
              </a:rPr>
              <a:t>Lew</a:t>
            </a:r>
            <a:r>
              <a:rPr lang="fr-FR" sz="1200" dirty="0">
                <a:solidFill>
                  <a:schemeClr val="bg1"/>
                </a:solidFill>
                <a:latin typeface="Trebuchet MS" panose="020B0603020202020204" pitchFamily="34" charset="0"/>
              </a:rPr>
              <a:t>, </a:t>
            </a:r>
            <a:r>
              <a:rPr lang="fr-FR" sz="1200" dirty="0" err="1">
                <a:solidFill>
                  <a:schemeClr val="bg1"/>
                </a:solidFill>
                <a:latin typeface="Trebuchet MS" panose="020B0603020202020204" pitchFamily="34" charset="0"/>
              </a:rPr>
              <a:t>Maissom</a:t>
            </a:r>
            <a:r>
              <a:rPr lang="fr-FR" sz="1200" dirty="0">
                <a:solidFill>
                  <a:schemeClr val="bg1"/>
                </a:solidFill>
                <a:latin typeface="Trebuchet MS" panose="020B0603020202020204" pitchFamily="34" charset="0"/>
              </a:rPr>
              <a:t> </a:t>
            </a:r>
            <a:r>
              <a:rPr lang="fr-FR" sz="1200" dirty="0" err="1">
                <a:solidFill>
                  <a:schemeClr val="bg1"/>
                </a:solidFill>
                <a:latin typeface="Trebuchet MS" panose="020B0603020202020204" pitchFamily="34" charset="0"/>
              </a:rPr>
              <a:t>Qanber</a:t>
            </a:r>
            <a:r>
              <a:rPr lang="fr-FR" sz="1200" dirty="0">
                <a:solidFill>
                  <a:schemeClr val="bg1"/>
                </a:solidFill>
                <a:latin typeface="Trebuchet MS" panose="020B0603020202020204" pitchFamily="34" charset="0"/>
              </a:rPr>
              <a:t> </a:t>
            </a:r>
            <a:r>
              <a:rPr lang="fr-FR" sz="1200" dirty="0" err="1">
                <a:solidFill>
                  <a:schemeClr val="bg1"/>
                </a:solidFill>
                <a:latin typeface="Trebuchet MS" panose="020B0603020202020204" pitchFamily="34" charset="0"/>
              </a:rPr>
              <a:t>Abbasi</a:t>
            </a:r>
            <a:r>
              <a:rPr lang="fr-FR" sz="1200" dirty="0">
                <a:solidFill>
                  <a:schemeClr val="bg1"/>
                </a:solidFill>
                <a:latin typeface="Trebuchet MS" panose="020B0603020202020204" pitchFamily="34" charset="0"/>
              </a:rPr>
              <a:t> and Zhang </a:t>
            </a:r>
            <a:r>
              <a:rPr lang="fr-FR" sz="1200" dirty="0" smtClean="0">
                <a:solidFill>
                  <a:schemeClr val="bg1"/>
                </a:solidFill>
                <a:latin typeface="Trebuchet MS" panose="020B0603020202020204" pitchFamily="34" charset="0"/>
              </a:rPr>
              <a:t>Li.</a:t>
            </a:r>
          </a:p>
          <a:p>
            <a:pPr algn="r"/>
            <a:r>
              <a:rPr lang="en-US" sz="1200" dirty="0">
                <a:solidFill>
                  <a:schemeClr val="bg1"/>
                </a:solidFill>
                <a:latin typeface="Trebuchet MS" panose="020B0603020202020204" pitchFamily="34" charset="0"/>
              </a:rPr>
              <a:t>Information Quality Evaluation </a:t>
            </a:r>
            <a:r>
              <a:rPr lang="en-US" sz="1200" dirty="0" smtClean="0">
                <a:solidFill>
                  <a:schemeClr val="bg1"/>
                </a:solidFill>
                <a:latin typeface="Trebuchet MS" panose="020B0603020202020204" pitchFamily="34" charset="0"/>
              </a:rPr>
              <a:t>Framework: Extending </a:t>
            </a:r>
            <a:r>
              <a:rPr lang="en-US" sz="1200" dirty="0">
                <a:solidFill>
                  <a:schemeClr val="bg1"/>
                </a:solidFill>
                <a:latin typeface="Trebuchet MS" panose="020B0603020202020204" pitchFamily="34" charset="0"/>
              </a:rPr>
              <a:t>ISO 25012 Data Quality </a:t>
            </a:r>
            <a:r>
              <a:rPr lang="en-US" sz="1200" dirty="0" smtClean="0">
                <a:solidFill>
                  <a:schemeClr val="bg1"/>
                </a:solidFill>
                <a:latin typeface="Trebuchet MS" panose="020B0603020202020204" pitchFamily="34" charset="0"/>
              </a:rPr>
              <a:t>Model.</a:t>
            </a:r>
          </a:p>
          <a:p>
            <a:pPr algn="r"/>
            <a:r>
              <a:rPr lang="en-US" sz="1200" dirty="0">
                <a:solidFill>
                  <a:schemeClr val="bg1"/>
                </a:solidFill>
                <a:latin typeface="Trebuchet MS" panose="020B0603020202020204" pitchFamily="34" charset="0"/>
              </a:rPr>
              <a:t>International Journal of Computer, Electrical, Automation, Control and Information Engineering Vol:6, No:5, </a:t>
            </a:r>
            <a:r>
              <a:rPr lang="en-US" sz="1200" dirty="0" smtClean="0">
                <a:solidFill>
                  <a:schemeClr val="bg1"/>
                </a:solidFill>
                <a:latin typeface="Trebuchet MS" panose="020B0603020202020204" pitchFamily="34" charset="0"/>
              </a:rPr>
              <a:t>2012.</a:t>
            </a:r>
            <a:endParaRPr lang="en-US" sz="1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0552936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 data quality dimensions</a:t>
            </a:r>
            <a:endParaRPr lang="en-US" dirty="0"/>
          </a:p>
        </p:txBody>
      </p:sp>
      <p:pic>
        <p:nvPicPr>
          <p:cNvPr id="4" name="Content Placeholder 3"/>
          <p:cNvPicPr>
            <a:picLocks noGrp="1" noChangeAspect="1"/>
          </p:cNvPicPr>
          <p:nvPr>
            <p:ph idx="1"/>
          </p:nvPr>
        </p:nvPicPr>
        <p:blipFill>
          <a:blip r:embed="rId2"/>
          <a:stretch>
            <a:fillRect/>
          </a:stretch>
        </p:blipFill>
        <p:spPr>
          <a:xfrm>
            <a:off x="609600" y="1524000"/>
            <a:ext cx="7924800" cy="4654215"/>
          </a:xfrm>
          <a:prstGeom prst="rect">
            <a:avLst/>
          </a:prstGeom>
        </p:spPr>
      </p:pic>
      <p:sp>
        <p:nvSpPr>
          <p:cNvPr id="5" name="Rectangle 4"/>
          <p:cNvSpPr/>
          <p:nvPr/>
        </p:nvSpPr>
        <p:spPr>
          <a:xfrm>
            <a:off x="1261946" y="6178215"/>
            <a:ext cx="7848600" cy="646331"/>
          </a:xfrm>
          <a:prstGeom prst="rect">
            <a:avLst/>
          </a:prstGeom>
        </p:spPr>
        <p:txBody>
          <a:bodyPr wrap="square">
            <a:spAutoFit/>
          </a:bodyPr>
          <a:lstStyle/>
          <a:p>
            <a:pPr algn="r"/>
            <a:r>
              <a:rPr lang="en-US" sz="1200" dirty="0">
                <a:solidFill>
                  <a:schemeClr val="bg1"/>
                </a:solidFill>
                <a:latin typeface="Trebuchet MS" panose="020B0603020202020204" pitchFamily="34" charset="0"/>
              </a:rPr>
              <a:t>F</a:t>
            </a:r>
            <a:r>
              <a:rPr lang="en-US" sz="1200" dirty="0" smtClean="0">
                <a:solidFill>
                  <a:schemeClr val="bg1"/>
                </a:solidFill>
                <a:latin typeface="Trebuchet MS" panose="020B0603020202020204" pitchFamily="34" charset="0"/>
              </a:rPr>
              <a:t>ilip </a:t>
            </a:r>
            <a:r>
              <a:rPr lang="en-US" sz="1200" dirty="0" err="1">
                <a:solidFill>
                  <a:schemeClr val="bg1"/>
                </a:solidFill>
                <a:latin typeface="Trebuchet MS" panose="020B0603020202020204" pitchFamily="34" charset="0"/>
              </a:rPr>
              <a:t>Radulovic</a:t>
            </a:r>
            <a:r>
              <a:rPr lang="en-US" sz="1200" dirty="0">
                <a:solidFill>
                  <a:schemeClr val="bg1"/>
                </a:solidFill>
                <a:latin typeface="Trebuchet MS" panose="020B0603020202020204" pitchFamily="34" charset="0"/>
              </a:rPr>
              <a:t> , </a:t>
            </a:r>
            <a:r>
              <a:rPr lang="en-US" sz="1200" dirty="0" err="1">
                <a:solidFill>
                  <a:schemeClr val="bg1"/>
                </a:solidFill>
                <a:latin typeface="Trebuchet MS" panose="020B0603020202020204" pitchFamily="34" charset="0"/>
              </a:rPr>
              <a:t>Nandana</a:t>
            </a:r>
            <a:r>
              <a:rPr lang="en-US" sz="1200" dirty="0">
                <a:solidFill>
                  <a:schemeClr val="bg1"/>
                </a:solidFill>
                <a:latin typeface="Trebuchet MS" panose="020B0603020202020204" pitchFamily="34" charset="0"/>
              </a:rPr>
              <a:t> </a:t>
            </a:r>
            <a:r>
              <a:rPr lang="en-US" sz="1200" dirty="0" err="1">
                <a:solidFill>
                  <a:schemeClr val="bg1"/>
                </a:solidFill>
                <a:latin typeface="Trebuchet MS" panose="020B0603020202020204" pitchFamily="34" charset="0"/>
              </a:rPr>
              <a:t>Mihindukulasooriya</a:t>
            </a:r>
            <a:r>
              <a:rPr lang="en-US" sz="1200" dirty="0">
                <a:solidFill>
                  <a:schemeClr val="bg1"/>
                </a:solidFill>
                <a:latin typeface="Trebuchet MS" panose="020B0603020202020204" pitchFamily="34" charset="0"/>
              </a:rPr>
              <a:t>, </a:t>
            </a:r>
            <a:r>
              <a:rPr lang="en-US" sz="1200" dirty="0" err="1">
                <a:solidFill>
                  <a:schemeClr val="bg1"/>
                </a:solidFill>
                <a:latin typeface="Trebuchet MS" panose="020B0603020202020204" pitchFamily="34" charset="0"/>
              </a:rPr>
              <a:t>Raúl</a:t>
            </a:r>
            <a:r>
              <a:rPr lang="en-US" sz="1200" dirty="0">
                <a:solidFill>
                  <a:schemeClr val="bg1"/>
                </a:solidFill>
                <a:latin typeface="Trebuchet MS" panose="020B0603020202020204" pitchFamily="34" charset="0"/>
              </a:rPr>
              <a:t> </a:t>
            </a:r>
            <a:r>
              <a:rPr lang="en-US" sz="1200" dirty="0" err="1">
                <a:solidFill>
                  <a:schemeClr val="bg1"/>
                </a:solidFill>
                <a:latin typeface="Trebuchet MS" panose="020B0603020202020204" pitchFamily="34" charset="0"/>
              </a:rPr>
              <a:t>García</a:t>
            </a:r>
            <a:r>
              <a:rPr lang="en-US" sz="1200" dirty="0">
                <a:solidFill>
                  <a:schemeClr val="bg1"/>
                </a:solidFill>
                <a:latin typeface="Trebuchet MS" panose="020B0603020202020204" pitchFamily="34" charset="0"/>
              </a:rPr>
              <a:t>-Castro and Asunción Gómez Pérez</a:t>
            </a:r>
          </a:p>
          <a:p>
            <a:pPr algn="r"/>
            <a:r>
              <a:rPr lang="en-US" sz="1200" dirty="0" smtClean="0">
                <a:solidFill>
                  <a:schemeClr val="bg1"/>
                </a:solidFill>
                <a:latin typeface="Trebuchet MS" panose="020B0603020202020204" pitchFamily="34" charset="0"/>
              </a:rPr>
              <a:t>A </a:t>
            </a:r>
            <a:r>
              <a:rPr lang="en-US" sz="1200" dirty="0">
                <a:solidFill>
                  <a:schemeClr val="bg1"/>
                </a:solidFill>
                <a:latin typeface="Trebuchet MS" panose="020B0603020202020204" pitchFamily="34" charset="0"/>
              </a:rPr>
              <a:t>comprehensive quality model for </a:t>
            </a:r>
            <a:r>
              <a:rPr lang="en-US" sz="1200" dirty="0" smtClean="0">
                <a:solidFill>
                  <a:schemeClr val="bg1"/>
                </a:solidFill>
                <a:latin typeface="Trebuchet MS" panose="020B0603020202020204" pitchFamily="34" charset="0"/>
              </a:rPr>
              <a:t>Linked Data</a:t>
            </a:r>
            <a:endParaRPr lang="en-US" sz="1200" dirty="0">
              <a:solidFill>
                <a:schemeClr val="bg1"/>
              </a:solidFill>
              <a:latin typeface="Trebuchet MS" panose="020B0603020202020204" pitchFamily="34" charset="0"/>
            </a:endParaRPr>
          </a:p>
          <a:p>
            <a:pPr algn="r"/>
            <a:r>
              <a:rPr lang="en-US" sz="1200" dirty="0">
                <a:solidFill>
                  <a:schemeClr val="bg1"/>
                </a:solidFill>
                <a:latin typeface="Trebuchet MS" panose="020B0603020202020204" pitchFamily="34" charset="0"/>
                <a:hlinkClick r:id="rId3"/>
              </a:rPr>
              <a:t>http://</a:t>
            </a:r>
            <a:r>
              <a:rPr lang="en-US" sz="1200" dirty="0" smtClean="0">
                <a:solidFill>
                  <a:schemeClr val="bg1"/>
                </a:solidFill>
                <a:latin typeface="Trebuchet MS" panose="020B0603020202020204" pitchFamily="34" charset="0"/>
                <a:hlinkClick r:id="rId3"/>
              </a:rPr>
              <a:t>www.semantic-web-journal.net/content/comprehensive-quality-model-linked-data-0</a:t>
            </a:r>
            <a:r>
              <a:rPr lang="en-US" sz="1200" dirty="0" smtClean="0">
                <a:solidFill>
                  <a:schemeClr val="bg1"/>
                </a:solidFill>
                <a:latin typeface="Trebuchet MS" panose="020B0603020202020204" pitchFamily="34" charset="0"/>
              </a:rPr>
              <a:t>. 2016</a:t>
            </a:r>
            <a:endParaRPr lang="en-US" sz="1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9293682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data Q(</a:t>
            </a:r>
            <a:r>
              <a:rPr lang="en-US" dirty="0" err="1" smtClean="0"/>
              <a:t>uality</a:t>
            </a:r>
            <a:r>
              <a:rPr lang="en-US" dirty="0" smtClean="0"/>
              <a:t>) to information Q</a:t>
            </a:r>
            <a:endParaRPr lang="en-US" dirty="0"/>
          </a:p>
        </p:txBody>
      </p:sp>
      <p:pic>
        <p:nvPicPr>
          <p:cNvPr id="4" name="Content Placeholder 3"/>
          <p:cNvPicPr>
            <a:picLocks noGrp="1" noChangeAspect="1"/>
          </p:cNvPicPr>
          <p:nvPr>
            <p:ph idx="1"/>
          </p:nvPr>
        </p:nvPicPr>
        <p:blipFill>
          <a:blip r:embed="rId3"/>
          <a:stretch>
            <a:fillRect/>
          </a:stretch>
        </p:blipFill>
        <p:spPr>
          <a:xfrm>
            <a:off x="381000" y="1676400"/>
            <a:ext cx="8229600" cy="4295274"/>
          </a:xfrm>
          <a:prstGeom prst="rect">
            <a:avLst/>
          </a:prstGeom>
        </p:spPr>
      </p:pic>
      <p:sp>
        <p:nvSpPr>
          <p:cNvPr id="5" name="Rectangle 4"/>
          <p:cNvSpPr/>
          <p:nvPr/>
        </p:nvSpPr>
        <p:spPr bwMode="auto">
          <a:xfrm>
            <a:off x="381000" y="5562600"/>
            <a:ext cx="1066800" cy="304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pitchFamily="122" charset="0"/>
              </a:rPr>
              <a:t>Partial table</a:t>
            </a:r>
            <a:endParaRPr kumimoji="0" lang="en-US" sz="1200" b="0" i="0" u="none" strike="noStrike" cap="none" normalizeH="0" baseline="0" dirty="0">
              <a:ln>
                <a:noFill/>
              </a:ln>
              <a:solidFill>
                <a:srgbClr val="FF0000"/>
              </a:solidFill>
              <a:effectLst/>
              <a:latin typeface="Times" pitchFamily="122" charset="0"/>
            </a:endParaRPr>
          </a:p>
        </p:txBody>
      </p:sp>
      <p:sp>
        <p:nvSpPr>
          <p:cNvPr id="6" name="Rectangle 5"/>
          <p:cNvSpPr/>
          <p:nvPr/>
        </p:nvSpPr>
        <p:spPr>
          <a:xfrm>
            <a:off x="533400" y="6135469"/>
            <a:ext cx="8534400" cy="646331"/>
          </a:xfrm>
          <a:prstGeom prst="rect">
            <a:avLst/>
          </a:prstGeom>
        </p:spPr>
        <p:txBody>
          <a:bodyPr wrap="square">
            <a:spAutoFit/>
          </a:bodyPr>
          <a:lstStyle/>
          <a:p>
            <a:pPr algn="r"/>
            <a:r>
              <a:rPr lang="nb-NO" sz="1200" dirty="0">
                <a:solidFill>
                  <a:schemeClr val="bg1"/>
                </a:solidFill>
                <a:latin typeface="Trebuchet MS" panose="020B0603020202020204" pitchFamily="34" charset="0"/>
              </a:rPr>
              <a:t>Debattista, J., Lange, C., Auer, S.: daQ, an Ontology </a:t>
            </a:r>
            <a:r>
              <a:rPr lang="nb-NO" sz="1200" dirty="0" smtClean="0">
                <a:solidFill>
                  <a:schemeClr val="bg1"/>
                </a:solidFill>
                <a:latin typeface="Trebuchet MS" panose="020B0603020202020204" pitchFamily="34" charset="0"/>
              </a:rPr>
              <a:t>for </a:t>
            </a:r>
            <a:r>
              <a:rPr lang="en-US" sz="1200" dirty="0" smtClean="0">
                <a:solidFill>
                  <a:schemeClr val="bg1"/>
                </a:solidFill>
                <a:latin typeface="Trebuchet MS" panose="020B0603020202020204" pitchFamily="34" charset="0"/>
              </a:rPr>
              <a:t>Dataset </a:t>
            </a:r>
            <a:r>
              <a:rPr lang="en-US" sz="1200" dirty="0">
                <a:solidFill>
                  <a:schemeClr val="bg1"/>
                </a:solidFill>
                <a:latin typeface="Trebuchet MS" panose="020B0603020202020204" pitchFamily="34" charset="0"/>
              </a:rPr>
              <a:t>Quality </a:t>
            </a:r>
            <a:r>
              <a:rPr lang="en-US" sz="1200" dirty="0" smtClean="0">
                <a:solidFill>
                  <a:schemeClr val="bg1"/>
                </a:solidFill>
                <a:latin typeface="Trebuchet MS" panose="020B0603020202020204" pitchFamily="34" charset="0"/>
              </a:rPr>
              <a:t>Information.</a:t>
            </a:r>
          </a:p>
          <a:p>
            <a:pPr algn="r"/>
            <a:r>
              <a:rPr lang="en-US" sz="1200" dirty="0" smtClean="0">
                <a:solidFill>
                  <a:schemeClr val="bg1"/>
                </a:solidFill>
                <a:latin typeface="Trebuchet MS" panose="020B0603020202020204" pitchFamily="34" charset="0"/>
              </a:rPr>
              <a:t>In</a:t>
            </a:r>
            <a:r>
              <a:rPr lang="en-US" sz="1200" dirty="0">
                <a:solidFill>
                  <a:schemeClr val="bg1"/>
                </a:solidFill>
                <a:latin typeface="Trebuchet MS" panose="020B0603020202020204" pitchFamily="34" charset="0"/>
              </a:rPr>
              <a:t>: Proceedings of the </a:t>
            </a:r>
            <a:r>
              <a:rPr lang="en-US" sz="1200" dirty="0" smtClean="0">
                <a:solidFill>
                  <a:schemeClr val="bg1"/>
                </a:solidFill>
                <a:latin typeface="Trebuchet MS" panose="020B0603020202020204" pitchFamily="34" charset="0"/>
              </a:rPr>
              <a:t>Workshop on </a:t>
            </a:r>
            <a:r>
              <a:rPr lang="en-US" sz="1200" dirty="0">
                <a:solidFill>
                  <a:schemeClr val="bg1"/>
                </a:solidFill>
                <a:latin typeface="Trebuchet MS" panose="020B0603020202020204" pitchFamily="34" charset="0"/>
              </a:rPr>
              <a:t>Linked Data on the Web, co-located with the 23rd International</a:t>
            </a:r>
          </a:p>
          <a:p>
            <a:pPr algn="r"/>
            <a:r>
              <a:rPr lang="en-US" sz="1200" dirty="0">
                <a:solidFill>
                  <a:schemeClr val="bg1"/>
                </a:solidFill>
                <a:latin typeface="Trebuchet MS" panose="020B0603020202020204" pitchFamily="34" charset="0"/>
              </a:rPr>
              <a:t>World Wide Web Conference (WWW 2014), </a:t>
            </a:r>
            <a:r>
              <a:rPr lang="en-US" sz="1200" dirty="0" smtClean="0">
                <a:solidFill>
                  <a:schemeClr val="bg1"/>
                </a:solidFill>
                <a:latin typeface="Trebuchet MS" panose="020B0603020202020204" pitchFamily="34" charset="0"/>
              </a:rPr>
              <a:t>Seoul, Korea</a:t>
            </a:r>
            <a:r>
              <a:rPr lang="en-US" sz="1200" dirty="0">
                <a:solidFill>
                  <a:schemeClr val="bg1"/>
                </a:solidFill>
                <a:latin typeface="Trebuchet MS" panose="020B0603020202020204" pitchFamily="34" charset="0"/>
              </a:rPr>
              <a:t>, April 8, 2014. (2014)</a:t>
            </a:r>
          </a:p>
        </p:txBody>
      </p:sp>
    </p:spTree>
    <p:extLst>
      <p:ext uri="{BB962C8B-B14F-4D97-AF65-F5344CB8AC3E}">
        <p14:creationId xmlns:p14="http://schemas.microsoft.com/office/powerpoint/2010/main" val="23702723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61410"/>
          </a:xfrm>
          <a:prstGeom prst="rect">
            <a:avLst/>
          </a:prstGeom>
        </p:spPr>
      </p:pic>
      <p:sp>
        <p:nvSpPr>
          <p:cNvPr id="5" name="Oval 4"/>
          <p:cNvSpPr/>
          <p:nvPr/>
        </p:nvSpPr>
        <p:spPr bwMode="auto">
          <a:xfrm>
            <a:off x="1447800" y="1905000"/>
            <a:ext cx="29718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4363502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Ontology Quality Dimensions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0931914"/>
              </p:ext>
            </p:extLst>
          </p:nvPr>
        </p:nvGraphicFramePr>
        <p:xfrm>
          <a:off x="342900" y="2209800"/>
          <a:ext cx="8458200" cy="2251710"/>
        </p:xfrm>
        <a:graphic>
          <a:graphicData uri="http://schemas.openxmlformats.org/drawingml/2006/table">
            <a:tbl>
              <a:tblPr>
                <a:tableStyleId>{5C22544A-7EE6-4342-B048-85BDC9FD1C3A}</a:tableStyleId>
              </a:tblPr>
              <a:tblGrid>
                <a:gridCol w="4191000"/>
                <a:gridCol w="4267200"/>
              </a:tblGrid>
              <a:tr h="152400">
                <a:tc>
                  <a:txBody>
                    <a:bodyPr/>
                    <a:lstStyle/>
                    <a:p>
                      <a:pPr algn="ctr" fontAlgn="ctr"/>
                      <a:r>
                        <a:rPr lang="en-US" sz="2400" u="none" strike="noStrike" dirty="0" smtClean="0">
                          <a:solidFill>
                            <a:schemeClr val="bg1"/>
                          </a:solidFill>
                          <a:effectLst/>
                          <a:latin typeface="Trebuchet MS" panose="020B0603020202020204" pitchFamily="34" charset="0"/>
                        </a:rPr>
                        <a:t>Accuracy/validity</a:t>
                      </a:r>
                      <a:endParaRPr lang="en-US" sz="2400" b="0" i="1" u="none" strike="noStrike" dirty="0">
                        <a:solidFill>
                          <a:schemeClr val="bg1"/>
                        </a:solidFill>
                        <a:effectLst/>
                        <a:latin typeface="Trebuchet MS" panose="020B0603020202020204" pitchFamily="34" charset="0"/>
                      </a:endParaRPr>
                    </a:p>
                  </a:txBody>
                  <a:tcPr marL="9525" marR="9525" marT="9525" marB="0" anchor="ctr">
                    <a:noFill/>
                  </a:tcPr>
                </a:tc>
                <a:tc>
                  <a:txBody>
                    <a:bodyPr/>
                    <a:lstStyle/>
                    <a:p>
                      <a:pPr algn="ctr" fontAlgn="ctr"/>
                      <a:r>
                        <a:rPr lang="en-US" sz="2400" u="none" strike="noStrike" dirty="0" smtClean="0">
                          <a:solidFill>
                            <a:schemeClr val="bg1"/>
                          </a:solidFill>
                          <a:effectLst/>
                          <a:latin typeface="Trebuchet MS" panose="020B0603020202020204" pitchFamily="34" charset="0"/>
                        </a:rPr>
                        <a:t>Redundancy</a:t>
                      </a:r>
                      <a:endParaRPr lang="en-US" sz="2400" b="0" i="1" u="none" strike="noStrike" dirty="0">
                        <a:solidFill>
                          <a:schemeClr val="bg1"/>
                        </a:solidFill>
                        <a:effectLst/>
                        <a:latin typeface="Trebuchet MS" panose="020B0603020202020204" pitchFamily="34" charset="0"/>
                      </a:endParaRPr>
                    </a:p>
                  </a:txBody>
                  <a:tcPr marL="9525" marR="9525" marT="9525" marB="0" anchor="ctr">
                    <a:noFill/>
                  </a:tcPr>
                </a:tc>
              </a:tr>
              <a:tr h="152400">
                <a:tc>
                  <a:txBody>
                    <a:bodyPr/>
                    <a:lstStyle/>
                    <a:p>
                      <a:pPr algn="ctr" fontAlgn="ctr"/>
                      <a:r>
                        <a:rPr lang="en-US" sz="2400" u="none" strike="noStrike" dirty="0" smtClean="0">
                          <a:solidFill>
                            <a:schemeClr val="bg1"/>
                          </a:solidFill>
                          <a:effectLst/>
                          <a:latin typeface="Trebuchet MS" panose="020B0603020202020204" pitchFamily="34" charset="0"/>
                        </a:rPr>
                        <a:t>Cohesiveness</a:t>
                      </a:r>
                      <a:endParaRPr lang="en-US" sz="2400" b="0" i="1" u="none" strike="noStrike" dirty="0">
                        <a:solidFill>
                          <a:schemeClr val="bg1"/>
                        </a:solidFill>
                        <a:effectLst/>
                        <a:latin typeface="Trebuchet MS" panose="020B0603020202020204" pitchFamily="34" charset="0"/>
                      </a:endParaRPr>
                    </a:p>
                  </a:txBody>
                  <a:tcPr marL="9525" marR="9525" marT="9525" marB="0" anchor="ctr">
                    <a:noFill/>
                  </a:tcPr>
                </a:tc>
                <a:tc>
                  <a:txBody>
                    <a:bodyPr/>
                    <a:lstStyle/>
                    <a:p>
                      <a:pPr algn="ctr" fontAlgn="ctr"/>
                      <a:r>
                        <a:rPr lang="en-US" sz="2400" u="none" strike="noStrike" dirty="0" smtClean="0">
                          <a:solidFill>
                            <a:schemeClr val="bg1"/>
                          </a:solidFill>
                          <a:effectLst/>
                          <a:latin typeface="Trebuchet MS" panose="020B0603020202020204" pitchFamily="34" charset="0"/>
                        </a:rPr>
                        <a:t>Naturalness</a:t>
                      </a:r>
                      <a:endParaRPr lang="en-US" sz="2400" b="0" i="1" u="none" strike="noStrike" dirty="0">
                        <a:solidFill>
                          <a:schemeClr val="bg1"/>
                        </a:solidFill>
                        <a:effectLst/>
                        <a:latin typeface="Trebuchet MS" panose="020B0603020202020204" pitchFamily="34" charset="0"/>
                      </a:endParaRPr>
                    </a:p>
                  </a:txBody>
                  <a:tcPr marL="9525" marR="9525" marT="9525" marB="0" anchor="ctr">
                    <a:noFill/>
                  </a:tcPr>
                </a:tc>
              </a:tr>
              <a:tr h="152400">
                <a:tc>
                  <a:txBody>
                    <a:bodyPr/>
                    <a:lstStyle/>
                    <a:p>
                      <a:pPr algn="ctr" fontAlgn="ctr"/>
                      <a:r>
                        <a:rPr lang="en-US" sz="2400" u="none" strike="noStrike" dirty="0" smtClean="0">
                          <a:solidFill>
                            <a:schemeClr val="bg1"/>
                          </a:solidFill>
                          <a:effectLst/>
                          <a:latin typeface="Trebuchet MS" panose="020B0603020202020204" pitchFamily="34" charset="0"/>
                        </a:rPr>
                        <a:t>Complexity</a:t>
                      </a:r>
                      <a:endParaRPr lang="en-US" sz="2400" b="0" i="1" u="none" strike="noStrike" dirty="0">
                        <a:solidFill>
                          <a:schemeClr val="bg1"/>
                        </a:solidFill>
                        <a:effectLst/>
                        <a:latin typeface="Trebuchet MS" panose="020B0603020202020204" pitchFamily="34" charset="0"/>
                      </a:endParaRPr>
                    </a:p>
                  </a:txBody>
                  <a:tcPr marL="9525" marR="9525" marT="9525" marB="0" anchor="ctr">
                    <a:noFill/>
                  </a:tcPr>
                </a:tc>
                <a:tc>
                  <a:txBody>
                    <a:bodyPr/>
                    <a:lstStyle/>
                    <a:p>
                      <a:pPr algn="ctr" fontAlgn="ctr"/>
                      <a:r>
                        <a:rPr lang="en-US" sz="2400" u="none" strike="noStrike" dirty="0" smtClean="0">
                          <a:solidFill>
                            <a:schemeClr val="bg1"/>
                          </a:solidFill>
                          <a:effectLst/>
                          <a:latin typeface="Trebuchet MS" panose="020B0603020202020204" pitchFamily="34" charset="0"/>
                        </a:rPr>
                        <a:t>Precision/completeness</a:t>
                      </a:r>
                      <a:endParaRPr lang="en-US" sz="2400" b="0" i="1" u="none" strike="noStrike" dirty="0">
                        <a:solidFill>
                          <a:schemeClr val="bg1"/>
                        </a:solidFill>
                        <a:effectLst/>
                        <a:latin typeface="Trebuchet MS" panose="020B0603020202020204" pitchFamily="34" charset="0"/>
                      </a:endParaRPr>
                    </a:p>
                  </a:txBody>
                  <a:tcPr marL="9525" marR="9525" marT="9525" marB="0" anchor="ctr">
                    <a:noFill/>
                  </a:tcPr>
                </a:tc>
              </a:tr>
              <a:tr h="152400">
                <a:tc>
                  <a:txBody>
                    <a:bodyPr/>
                    <a:lstStyle/>
                    <a:p>
                      <a:pPr algn="ctr" fontAlgn="ctr"/>
                      <a:r>
                        <a:rPr lang="en-US" sz="2400" u="none" strike="noStrike" dirty="0" smtClean="0">
                          <a:solidFill>
                            <a:schemeClr val="bg1"/>
                          </a:solidFill>
                          <a:effectLst/>
                          <a:latin typeface="Trebuchet MS" panose="020B0603020202020204" pitchFamily="34" charset="0"/>
                        </a:rPr>
                        <a:t>Semantic </a:t>
                      </a:r>
                      <a:r>
                        <a:rPr lang="en-US" sz="2400" u="none" strike="noStrike" dirty="0">
                          <a:solidFill>
                            <a:schemeClr val="bg1"/>
                          </a:solidFill>
                          <a:effectLst/>
                          <a:latin typeface="Trebuchet MS" panose="020B0603020202020204" pitchFamily="34" charset="0"/>
                        </a:rPr>
                        <a:t>consistency</a:t>
                      </a:r>
                      <a:endParaRPr lang="en-US" sz="2400" b="0" i="1" u="none" strike="noStrike" dirty="0">
                        <a:solidFill>
                          <a:schemeClr val="bg1"/>
                        </a:solidFill>
                        <a:effectLst/>
                        <a:latin typeface="Trebuchet MS" panose="020B0603020202020204" pitchFamily="34" charset="0"/>
                      </a:endParaRPr>
                    </a:p>
                  </a:txBody>
                  <a:tcPr marL="9525" marR="9525" marT="9525" marB="0" anchor="ctr">
                    <a:noFill/>
                  </a:tcPr>
                </a:tc>
                <a:tc>
                  <a:txBody>
                    <a:bodyPr/>
                    <a:lstStyle/>
                    <a:p>
                      <a:pPr algn="ctr" fontAlgn="ctr"/>
                      <a:r>
                        <a:rPr lang="en-US" sz="2400" u="none" strike="noStrike" dirty="0" smtClean="0">
                          <a:solidFill>
                            <a:schemeClr val="bg1"/>
                          </a:solidFill>
                          <a:effectLst/>
                          <a:latin typeface="Trebuchet MS" panose="020B0603020202020204" pitchFamily="34" charset="0"/>
                        </a:rPr>
                        <a:t>Verifiability</a:t>
                      </a:r>
                      <a:endParaRPr lang="en-US" sz="2400" b="0" i="1" u="none" strike="noStrike" dirty="0">
                        <a:solidFill>
                          <a:schemeClr val="bg1"/>
                        </a:solidFill>
                        <a:effectLst/>
                        <a:latin typeface="Trebuchet MS" panose="020B0603020202020204" pitchFamily="34" charset="0"/>
                      </a:endParaRPr>
                    </a:p>
                  </a:txBody>
                  <a:tcPr marL="9525" marR="9525" marT="9525" marB="0" anchor="ctr">
                    <a:noFill/>
                  </a:tcPr>
                </a:tc>
              </a:tr>
              <a:tr h="152400">
                <a:tc>
                  <a:txBody>
                    <a:bodyPr/>
                    <a:lstStyle/>
                    <a:p>
                      <a:pPr algn="ctr" fontAlgn="ctr"/>
                      <a:r>
                        <a:rPr lang="en-US" sz="2400" u="none" strike="noStrike" dirty="0" smtClean="0">
                          <a:solidFill>
                            <a:schemeClr val="bg1"/>
                          </a:solidFill>
                          <a:effectLst/>
                          <a:latin typeface="Trebuchet MS" panose="020B0603020202020204" pitchFamily="34" charset="0"/>
                        </a:rPr>
                        <a:t>Structural </a:t>
                      </a:r>
                      <a:r>
                        <a:rPr lang="en-US" sz="2400" u="none" strike="noStrike" dirty="0">
                          <a:solidFill>
                            <a:schemeClr val="bg1"/>
                          </a:solidFill>
                          <a:effectLst/>
                          <a:latin typeface="Trebuchet MS" panose="020B0603020202020204" pitchFamily="34" charset="0"/>
                        </a:rPr>
                        <a:t>consistency</a:t>
                      </a:r>
                      <a:endParaRPr lang="en-US" sz="2400" b="0" i="1" u="none" strike="noStrike" dirty="0">
                        <a:solidFill>
                          <a:schemeClr val="bg1"/>
                        </a:solidFill>
                        <a:effectLst/>
                        <a:latin typeface="Trebuchet MS" panose="020B0603020202020204" pitchFamily="34" charset="0"/>
                      </a:endParaRPr>
                    </a:p>
                  </a:txBody>
                  <a:tcPr marL="9525" marR="9525" marT="9525" marB="0" anchor="ctr">
                    <a:noFill/>
                  </a:tcPr>
                </a:tc>
                <a:tc>
                  <a:txBody>
                    <a:bodyPr/>
                    <a:lstStyle/>
                    <a:p>
                      <a:pPr algn="ctr" fontAlgn="ctr"/>
                      <a:r>
                        <a:rPr lang="en-US" sz="2400" u="none" strike="noStrike" dirty="0" smtClean="0">
                          <a:solidFill>
                            <a:schemeClr val="bg1"/>
                          </a:solidFill>
                          <a:effectLst/>
                          <a:latin typeface="Trebuchet MS" panose="020B0603020202020204" pitchFamily="34" charset="0"/>
                        </a:rPr>
                        <a:t>Volatility</a:t>
                      </a:r>
                      <a:endParaRPr lang="en-US" sz="2400" b="0" i="1" u="none" strike="noStrike" dirty="0">
                        <a:solidFill>
                          <a:schemeClr val="bg1"/>
                        </a:solidFill>
                        <a:effectLst/>
                        <a:latin typeface="Trebuchet MS" panose="020B0603020202020204" pitchFamily="34" charset="0"/>
                      </a:endParaRPr>
                    </a:p>
                  </a:txBody>
                  <a:tcPr marL="9525" marR="9525" marT="9525" marB="0" anchor="ctr">
                    <a:noFill/>
                  </a:tcPr>
                </a:tc>
              </a:tr>
              <a:tr h="152400">
                <a:tc>
                  <a:txBody>
                    <a:bodyPr/>
                    <a:lstStyle/>
                    <a:p>
                      <a:pPr algn="ctr" fontAlgn="ctr"/>
                      <a:r>
                        <a:rPr lang="en-US" sz="2400" u="none" strike="noStrike" dirty="0" smtClean="0">
                          <a:solidFill>
                            <a:schemeClr val="bg1"/>
                          </a:solidFill>
                          <a:effectLst/>
                          <a:latin typeface="Trebuchet MS" panose="020B0603020202020204" pitchFamily="34" charset="0"/>
                        </a:rPr>
                        <a:t>Currency</a:t>
                      </a:r>
                      <a:endParaRPr lang="en-US" sz="2400" b="0" i="1" u="none" strike="noStrike" dirty="0">
                        <a:solidFill>
                          <a:schemeClr val="bg1"/>
                        </a:solidFill>
                        <a:effectLst/>
                        <a:latin typeface="Trebuchet MS" panose="020B0603020202020204" pitchFamily="34" charset="0"/>
                      </a:endParaRPr>
                    </a:p>
                  </a:txBody>
                  <a:tcPr marL="9525" marR="9525" marT="9525" marB="0" anchor="ctr">
                    <a:noFill/>
                  </a:tcPr>
                </a:tc>
                <a:tc>
                  <a:txBody>
                    <a:bodyPr/>
                    <a:lstStyle/>
                    <a:p>
                      <a:pPr algn="ctr" fontAlgn="ctr"/>
                      <a:r>
                        <a:rPr lang="en-US" sz="2400" u="none" strike="noStrike" dirty="0" smtClean="0">
                          <a:solidFill>
                            <a:schemeClr val="bg1"/>
                          </a:solidFill>
                          <a:effectLst/>
                          <a:latin typeface="Trebuchet MS" panose="020B0603020202020204" pitchFamily="34" charset="0"/>
                        </a:rPr>
                        <a:t>Authority</a:t>
                      </a:r>
                      <a:endParaRPr lang="en-US" sz="2400" b="0" i="1" u="none" strike="noStrike" dirty="0">
                        <a:solidFill>
                          <a:schemeClr val="bg1"/>
                        </a:solidFill>
                        <a:effectLst/>
                        <a:latin typeface="Trebuchet MS" panose="020B0603020202020204" pitchFamily="34" charset="0"/>
                      </a:endParaRPr>
                    </a:p>
                  </a:txBody>
                  <a:tcPr marL="9525" marR="9525" marT="9525" marB="0" anchor="ctr">
                    <a:noFill/>
                  </a:tcPr>
                </a:tc>
              </a:tr>
            </a:tbl>
          </a:graphicData>
        </a:graphic>
      </p:graphicFrame>
      <p:sp>
        <p:nvSpPr>
          <p:cNvPr id="5" name="Rectangle 4"/>
          <p:cNvSpPr/>
          <p:nvPr/>
        </p:nvSpPr>
        <p:spPr>
          <a:xfrm>
            <a:off x="4260695" y="5751493"/>
            <a:ext cx="4807105" cy="954107"/>
          </a:xfrm>
          <a:prstGeom prst="rect">
            <a:avLst/>
          </a:prstGeom>
        </p:spPr>
        <p:txBody>
          <a:bodyPr wrap="square">
            <a:spAutoFit/>
          </a:bodyPr>
          <a:lstStyle/>
          <a:p>
            <a:pPr algn="r"/>
            <a:r>
              <a:rPr lang="en-US" sz="1400" dirty="0" err="1">
                <a:solidFill>
                  <a:schemeClr val="bg1"/>
                </a:solidFill>
              </a:rPr>
              <a:t>Besiki</a:t>
            </a:r>
            <a:r>
              <a:rPr lang="en-US" sz="1400" dirty="0">
                <a:solidFill>
                  <a:schemeClr val="bg1"/>
                </a:solidFill>
              </a:rPr>
              <a:t> </a:t>
            </a:r>
            <a:r>
              <a:rPr lang="en-US" sz="1400" dirty="0" err="1" smtClean="0">
                <a:solidFill>
                  <a:schemeClr val="bg1"/>
                </a:solidFill>
              </a:rPr>
              <a:t>Stvilia</a:t>
            </a:r>
            <a:r>
              <a:rPr lang="en-US" sz="1400" dirty="0" smtClean="0">
                <a:solidFill>
                  <a:schemeClr val="bg1"/>
                </a:solidFill>
              </a:rPr>
              <a:t>.</a:t>
            </a:r>
          </a:p>
          <a:p>
            <a:pPr algn="r"/>
            <a:r>
              <a:rPr lang="en-US" sz="1400" dirty="0" smtClean="0">
                <a:solidFill>
                  <a:schemeClr val="bg1"/>
                </a:solidFill>
              </a:rPr>
              <a:t>A </a:t>
            </a:r>
            <a:r>
              <a:rPr lang="en-US" sz="1400" dirty="0">
                <a:solidFill>
                  <a:schemeClr val="bg1"/>
                </a:solidFill>
              </a:rPr>
              <a:t>model for ontology quality </a:t>
            </a:r>
            <a:r>
              <a:rPr lang="en-US" sz="1400" dirty="0" smtClean="0">
                <a:solidFill>
                  <a:schemeClr val="bg1"/>
                </a:solidFill>
              </a:rPr>
              <a:t>evaluation.</a:t>
            </a:r>
            <a:r>
              <a:rPr lang="en-US" sz="1400" dirty="0">
                <a:solidFill>
                  <a:schemeClr val="bg1"/>
                </a:solidFill>
              </a:rPr>
              <a:t/>
            </a:r>
            <a:br>
              <a:rPr lang="en-US" sz="1400" dirty="0">
                <a:solidFill>
                  <a:schemeClr val="bg1"/>
                </a:solidFill>
              </a:rPr>
            </a:br>
            <a:r>
              <a:rPr lang="en-US" sz="1400" i="1" dirty="0">
                <a:solidFill>
                  <a:schemeClr val="bg1"/>
                </a:solidFill>
              </a:rPr>
              <a:t>First Monday</a:t>
            </a:r>
            <a:r>
              <a:rPr lang="en-US" sz="1400" dirty="0">
                <a:solidFill>
                  <a:schemeClr val="bg1"/>
                </a:solidFill>
              </a:rPr>
              <a:t>, Volume 12 Number 12 - 3 December 2007</a:t>
            </a:r>
            <a:br>
              <a:rPr lang="en-US" sz="1400" dirty="0">
                <a:solidFill>
                  <a:schemeClr val="bg1"/>
                </a:solidFill>
              </a:rPr>
            </a:br>
            <a:r>
              <a:rPr lang="en-US" sz="1400" dirty="0">
                <a:solidFill>
                  <a:schemeClr val="bg1"/>
                </a:solidFill>
              </a:rPr>
              <a:t>http://firstmonday.org/ojs/index.php/fm/article/view/2043/1905</a:t>
            </a:r>
          </a:p>
        </p:txBody>
      </p:sp>
    </p:spTree>
    <p:extLst>
      <p:ext uri="{BB962C8B-B14F-4D97-AF65-F5344CB8AC3E}">
        <p14:creationId xmlns:p14="http://schemas.microsoft.com/office/powerpoint/2010/main" val="11630367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Ontology auditing and effects</a:t>
            </a:r>
            <a:endParaRPr lang="en-US" dirty="0"/>
          </a:p>
        </p:txBody>
      </p:sp>
      <p:pic>
        <p:nvPicPr>
          <p:cNvPr id="4" name="Content Placeholder 3"/>
          <p:cNvPicPr>
            <a:picLocks noGrp="1" noChangeAspect="1"/>
          </p:cNvPicPr>
          <p:nvPr>
            <p:ph idx="1"/>
          </p:nvPr>
        </p:nvPicPr>
        <p:blipFill>
          <a:blip r:embed="rId3"/>
          <a:stretch>
            <a:fillRect/>
          </a:stretch>
        </p:blipFill>
        <p:spPr>
          <a:xfrm>
            <a:off x="228599" y="1676400"/>
            <a:ext cx="4672095" cy="4876800"/>
          </a:xfrm>
          <a:prstGeom prst="rect">
            <a:avLst/>
          </a:prstGeom>
        </p:spPr>
      </p:pic>
      <p:sp>
        <p:nvSpPr>
          <p:cNvPr id="5" name="TextBox 4"/>
          <p:cNvSpPr txBox="1"/>
          <p:nvPr/>
        </p:nvSpPr>
        <p:spPr>
          <a:xfrm>
            <a:off x="1981200" y="6553200"/>
            <a:ext cx="1279517" cy="276999"/>
          </a:xfrm>
          <a:prstGeom prst="rect">
            <a:avLst/>
          </a:prstGeom>
          <a:noFill/>
        </p:spPr>
        <p:txBody>
          <a:bodyPr wrap="none" rtlCol="0">
            <a:spAutoFit/>
          </a:bodyPr>
          <a:lstStyle/>
          <a:p>
            <a:r>
              <a:rPr lang="en-US" sz="1200" dirty="0" smtClean="0">
                <a:solidFill>
                  <a:schemeClr val="bg1"/>
                </a:solidFill>
              </a:rPr>
              <a:t>July </a:t>
            </a:r>
            <a:r>
              <a:rPr lang="en-US" sz="1200" dirty="0" smtClean="0">
                <a:solidFill>
                  <a:srgbClr val="FF0000"/>
                </a:solidFill>
              </a:rPr>
              <a:t>2016</a:t>
            </a:r>
            <a:r>
              <a:rPr lang="en-US" sz="1200" dirty="0" smtClean="0">
                <a:solidFill>
                  <a:schemeClr val="bg1"/>
                </a:solidFill>
              </a:rPr>
              <a:t> version</a:t>
            </a:r>
            <a:endParaRPr lang="en-US" sz="1200" dirty="0">
              <a:solidFill>
                <a:schemeClr val="bg1"/>
              </a:solidFill>
            </a:endParaRPr>
          </a:p>
        </p:txBody>
      </p:sp>
      <p:sp>
        <p:nvSpPr>
          <p:cNvPr id="6" name="Rectangle 5"/>
          <p:cNvSpPr/>
          <p:nvPr/>
        </p:nvSpPr>
        <p:spPr>
          <a:xfrm>
            <a:off x="5029200" y="1828778"/>
            <a:ext cx="3886200" cy="2308324"/>
          </a:xfrm>
          <a:prstGeom prst="rect">
            <a:avLst/>
          </a:prstGeom>
        </p:spPr>
        <p:txBody>
          <a:bodyPr wrap="square">
            <a:spAutoFit/>
          </a:bodyPr>
          <a:lstStyle/>
          <a:p>
            <a:r>
              <a:rPr lang="en-US" i="1" dirty="0">
                <a:solidFill>
                  <a:schemeClr val="bg1"/>
                </a:solidFill>
                <a:latin typeface="AdvGulliv-R"/>
              </a:rPr>
              <a:t>For example, it was agreed that </a:t>
            </a:r>
            <a:r>
              <a:rPr lang="en-US" i="1" dirty="0">
                <a:solidFill>
                  <a:schemeClr val="bg1"/>
                </a:solidFill>
                <a:latin typeface="AdvGulliv-I"/>
              </a:rPr>
              <a:t>Serum specimen from </a:t>
            </a:r>
            <a:r>
              <a:rPr lang="en-US" i="1" dirty="0" smtClean="0">
                <a:solidFill>
                  <a:schemeClr val="bg1"/>
                </a:solidFill>
                <a:latin typeface="AdvGulliv-I"/>
              </a:rPr>
              <a:t>blood product </a:t>
            </a:r>
            <a:r>
              <a:rPr lang="en-US" i="1" dirty="0">
                <a:solidFill>
                  <a:schemeClr val="bg1"/>
                </a:solidFill>
                <a:latin typeface="AdvGulliv-R"/>
              </a:rPr>
              <a:t>is missing a parent </a:t>
            </a:r>
            <a:r>
              <a:rPr lang="en-US" i="1" dirty="0">
                <a:solidFill>
                  <a:schemeClr val="bg1"/>
                </a:solidFill>
                <a:latin typeface="AdvGulliv-I"/>
              </a:rPr>
              <a:t>Blood specimen from blood product </a:t>
            </a:r>
            <a:r>
              <a:rPr lang="en-US" i="1" dirty="0">
                <a:solidFill>
                  <a:schemeClr val="bg1"/>
                </a:solidFill>
                <a:latin typeface="AdvGulliv-R"/>
              </a:rPr>
              <a:t>that</a:t>
            </a:r>
          </a:p>
          <a:p>
            <a:r>
              <a:rPr lang="en-US" i="1" dirty="0">
                <a:solidFill>
                  <a:schemeClr val="bg1"/>
                </a:solidFill>
                <a:latin typeface="AdvGulliv-R"/>
              </a:rPr>
              <a:t>should be added.</a:t>
            </a:r>
            <a:endParaRPr lang="en-US" i="1" dirty="0">
              <a:solidFill>
                <a:schemeClr val="bg1"/>
              </a:solidFill>
            </a:endParaRPr>
          </a:p>
        </p:txBody>
      </p:sp>
      <p:sp>
        <p:nvSpPr>
          <p:cNvPr id="7" name="Rectangle 6"/>
          <p:cNvSpPr/>
          <p:nvPr/>
        </p:nvSpPr>
        <p:spPr>
          <a:xfrm>
            <a:off x="4900694" y="4572000"/>
            <a:ext cx="4243306" cy="2031325"/>
          </a:xfrm>
          <a:prstGeom prst="rect">
            <a:avLst/>
          </a:prstGeom>
        </p:spPr>
        <p:txBody>
          <a:bodyPr wrap="square">
            <a:spAutoFit/>
          </a:bodyPr>
          <a:lstStyle/>
          <a:p>
            <a:pPr marL="0" lvl="1"/>
            <a:r>
              <a:rPr lang="en-US" sz="1800" dirty="0">
                <a:solidFill>
                  <a:schemeClr val="bg1"/>
                </a:solidFill>
              </a:rPr>
              <a:t>Y. Wang, M. Halper, D. Wei, </a:t>
            </a:r>
            <a:r>
              <a:rPr lang="en-US" sz="1800" i="1" dirty="0">
                <a:solidFill>
                  <a:schemeClr val="bg1"/>
                </a:solidFill>
              </a:rPr>
              <a:t>et al</a:t>
            </a:r>
            <a:r>
              <a:rPr lang="en-US" sz="1800" i="1" dirty="0" smtClean="0">
                <a:solidFill>
                  <a:schemeClr val="bg1"/>
                </a:solidFill>
              </a:rPr>
              <a:t>.</a:t>
            </a:r>
          </a:p>
          <a:p>
            <a:pPr marL="55563" lvl="1"/>
            <a:endParaRPr lang="en-US" sz="1800" dirty="0">
              <a:solidFill>
                <a:schemeClr val="bg1"/>
              </a:solidFill>
            </a:endParaRPr>
          </a:p>
          <a:p>
            <a:pPr marL="0" lvl="1"/>
            <a:r>
              <a:rPr lang="en-US" sz="1800" dirty="0">
                <a:solidFill>
                  <a:schemeClr val="bg1"/>
                </a:solidFill>
              </a:rPr>
              <a:t>Auditing complex concepts of </a:t>
            </a:r>
            <a:r>
              <a:rPr lang="en-US" sz="1800" dirty="0" smtClean="0">
                <a:solidFill>
                  <a:schemeClr val="bg1"/>
                </a:solidFill>
              </a:rPr>
              <a:t>SNOMED </a:t>
            </a:r>
            <a:r>
              <a:rPr lang="en-US" sz="1800" dirty="0">
                <a:solidFill>
                  <a:schemeClr val="bg1"/>
                </a:solidFill>
              </a:rPr>
              <a:t>using a refined hierarchical abstraction network</a:t>
            </a:r>
          </a:p>
          <a:p>
            <a:pPr marL="111125" lvl="1"/>
            <a:endParaRPr lang="en-US" sz="1800" dirty="0">
              <a:solidFill>
                <a:schemeClr val="bg1"/>
              </a:solidFill>
            </a:endParaRPr>
          </a:p>
          <a:p>
            <a:pPr marL="0" lvl="1"/>
            <a:r>
              <a:rPr lang="en-US" sz="1800" dirty="0" smtClean="0">
                <a:solidFill>
                  <a:schemeClr val="bg1"/>
                </a:solidFill>
              </a:rPr>
              <a:t>J</a:t>
            </a:r>
            <a:r>
              <a:rPr lang="en-US" sz="1800" dirty="0">
                <a:solidFill>
                  <a:schemeClr val="bg1"/>
                </a:solidFill>
              </a:rPr>
              <a:t>. Biomed. Inform., 45 (1) (</a:t>
            </a:r>
            <a:r>
              <a:rPr lang="en-US" sz="1800" dirty="0">
                <a:solidFill>
                  <a:srgbClr val="FF0000"/>
                </a:solidFill>
              </a:rPr>
              <a:t>2012</a:t>
            </a:r>
            <a:r>
              <a:rPr lang="en-US" sz="1800" dirty="0">
                <a:solidFill>
                  <a:schemeClr val="bg1"/>
                </a:solidFill>
              </a:rPr>
              <a:t>), pp. 1–14</a:t>
            </a:r>
            <a:endParaRPr lang="en-US" sz="1800" dirty="0">
              <a:solidFill>
                <a:schemeClr val="bg1"/>
              </a:solidFill>
              <a:effectLst/>
            </a:endParaRPr>
          </a:p>
        </p:txBody>
      </p:sp>
    </p:spTree>
    <p:extLst>
      <p:ext uri="{BB962C8B-B14F-4D97-AF65-F5344CB8AC3E}">
        <p14:creationId xmlns:p14="http://schemas.microsoft.com/office/powerpoint/2010/main" val="108526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beginnings of a laudable idea</a:t>
            </a:r>
            <a:endParaRPr lang="en-US" dirty="0"/>
          </a:p>
        </p:txBody>
      </p:sp>
      <p:pic>
        <p:nvPicPr>
          <p:cNvPr id="4" name="Content Placeholder 3"/>
          <p:cNvPicPr>
            <a:picLocks noGrp="1" noChangeAspect="1"/>
          </p:cNvPicPr>
          <p:nvPr>
            <p:ph idx="1"/>
          </p:nvPr>
        </p:nvPicPr>
        <p:blipFill>
          <a:blip r:embed="rId2"/>
          <a:stretch>
            <a:fillRect/>
          </a:stretch>
        </p:blipFill>
        <p:spPr>
          <a:xfrm>
            <a:off x="966355" y="1447800"/>
            <a:ext cx="7211290" cy="4572000"/>
          </a:xfrm>
          <a:prstGeom prst="rect">
            <a:avLst/>
          </a:prstGeom>
        </p:spPr>
      </p:pic>
      <p:sp>
        <p:nvSpPr>
          <p:cNvPr id="5" name="Rectangle 4"/>
          <p:cNvSpPr/>
          <p:nvPr/>
        </p:nvSpPr>
        <p:spPr>
          <a:xfrm>
            <a:off x="533400" y="6135469"/>
            <a:ext cx="8534400" cy="646331"/>
          </a:xfrm>
          <a:prstGeom prst="rect">
            <a:avLst/>
          </a:prstGeom>
        </p:spPr>
        <p:txBody>
          <a:bodyPr wrap="square">
            <a:spAutoFit/>
          </a:bodyPr>
          <a:lstStyle/>
          <a:p>
            <a:pPr algn="r"/>
            <a:r>
              <a:rPr lang="nb-NO" sz="1200" dirty="0">
                <a:solidFill>
                  <a:schemeClr val="bg1"/>
                </a:solidFill>
                <a:latin typeface="Trebuchet MS" panose="020B0603020202020204" pitchFamily="34" charset="0"/>
              </a:rPr>
              <a:t>Debattista, J., Lange, C., Auer, S.: daQ, an Ontology </a:t>
            </a:r>
            <a:r>
              <a:rPr lang="nb-NO" sz="1200" dirty="0" smtClean="0">
                <a:solidFill>
                  <a:schemeClr val="bg1"/>
                </a:solidFill>
                <a:latin typeface="Trebuchet MS" panose="020B0603020202020204" pitchFamily="34" charset="0"/>
              </a:rPr>
              <a:t>for </a:t>
            </a:r>
            <a:r>
              <a:rPr lang="en-US" sz="1200" dirty="0" smtClean="0">
                <a:solidFill>
                  <a:schemeClr val="bg1"/>
                </a:solidFill>
                <a:latin typeface="Trebuchet MS" panose="020B0603020202020204" pitchFamily="34" charset="0"/>
              </a:rPr>
              <a:t>Dataset </a:t>
            </a:r>
            <a:r>
              <a:rPr lang="en-US" sz="1200" dirty="0">
                <a:solidFill>
                  <a:schemeClr val="bg1"/>
                </a:solidFill>
                <a:latin typeface="Trebuchet MS" panose="020B0603020202020204" pitchFamily="34" charset="0"/>
              </a:rPr>
              <a:t>Quality </a:t>
            </a:r>
            <a:r>
              <a:rPr lang="en-US" sz="1200" dirty="0" smtClean="0">
                <a:solidFill>
                  <a:schemeClr val="bg1"/>
                </a:solidFill>
                <a:latin typeface="Trebuchet MS" panose="020B0603020202020204" pitchFamily="34" charset="0"/>
              </a:rPr>
              <a:t>Information.</a:t>
            </a:r>
          </a:p>
          <a:p>
            <a:pPr algn="r"/>
            <a:r>
              <a:rPr lang="en-US" sz="1200" dirty="0" smtClean="0">
                <a:solidFill>
                  <a:schemeClr val="bg1"/>
                </a:solidFill>
                <a:latin typeface="Trebuchet MS" panose="020B0603020202020204" pitchFamily="34" charset="0"/>
              </a:rPr>
              <a:t>In</a:t>
            </a:r>
            <a:r>
              <a:rPr lang="en-US" sz="1200" dirty="0">
                <a:solidFill>
                  <a:schemeClr val="bg1"/>
                </a:solidFill>
                <a:latin typeface="Trebuchet MS" panose="020B0603020202020204" pitchFamily="34" charset="0"/>
              </a:rPr>
              <a:t>: Proceedings of the </a:t>
            </a:r>
            <a:r>
              <a:rPr lang="en-US" sz="1200" dirty="0" smtClean="0">
                <a:solidFill>
                  <a:schemeClr val="bg1"/>
                </a:solidFill>
                <a:latin typeface="Trebuchet MS" panose="020B0603020202020204" pitchFamily="34" charset="0"/>
              </a:rPr>
              <a:t>Workshop on </a:t>
            </a:r>
            <a:r>
              <a:rPr lang="en-US" sz="1200" dirty="0">
                <a:solidFill>
                  <a:schemeClr val="bg1"/>
                </a:solidFill>
                <a:latin typeface="Trebuchet MS" panose="020B0603020202020204" pitchFamily="34" charset="0"/>
              </a:rPr>
              <a:t>Linked Data on the Web, co-located with the 23rd International</a:t>
            </a:r>
          </a:p>
          <a:p>
            <a:pPr algn="r"/>
            <a:r>
              <a:rPr lang="en-US" sz="1200" dirty="0">
                <a:solidFill>
                  <a:schemeClr val="bg1"/>
                </a:solidFill>
                <a:latin typeface="Trebuchet MS" panose="020B0603020202020204" pitchFamily="34" charset="0"/>
              </a:rPr>
              <a:t>World Wide Web Conference (WWW 2014), </a:t>
            </a:r>
            <a:r>
              <a:rPr lang="en-US" sz="1200" dirty="0" smtClean="0">
                <a:solidFill>
                  <a:schemeClr val="bg1"/>
                </a:solidFill>
                <a:latin typeface="Trebuchet MS" panose="020B0603020202020204" pitchFamily="34" charset="0"/>
              </a:rPr>
              <a:t>Seoul, Korea</a:t>
            </a:r>
            <a:r>
              <a:rPr lang="en-US" sz="1200" dirty="0">
                <a:solidFill>
                  <a:schemeClr val="bg1"/>
                </a:solidFill>
                <a:latin typeface="Trebuchet MS" panose="020B0603020202020204" pitchFamily="34" charset="0"/>
              </a:rPr>
              <a:t>, April 8, 2014. (2014)</a:t>
            </a:r>
          </a:p>
        </p:txBody>
      </p:sp>
    </p:spTree>
    <p:extLst>
      <p:ext uri="{BB962C8B-B14F-4D97-AF65-F5344CB8AC3E}">
        <p14:creationId xmlns:p14="http://schemas.microsoft.com/office/powerpoint/2010/main" val="6412706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552450"/>
            <a:ext cx="8686800" cy="762000"/>
          </a:xfrm>
        </p:spPr>
        <p:txBody>
          <a:bodyPr/>
          <a:lstStyle/>
          <a:p>
            <a:r>
              <a:rPr lang="en-US" dirty="0" smtClean="0"/>
              <a:t>Conclusion: we need both</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290740276"/>
              </p:ext>
            </p:extLst>
          </p:nvPr>
        </p:nvGraphicFramePr>
        <p:xfrm>
          <a:off x="1066800" y="1881116"/>
          <a:ext cx="3084052" cy="4012579"/>
        </p:xfrm>
        <a:graphic>
          <a:graphicData uri="http://schemas.openxmlformats.org/presentationml/2006/ole">
            <mc:AlternateContent xmlns:mc="http://schemas.openxmlformats.org/markup-compatibility/2006">
              <mc:Choice xmlns:v="urn:schemas-microsoft-com:vml" Requires="v">
                <p:oleObj spid="_x0000_s5136" name="CorelPhotoPaint.Image.7" r:id="rId5" imgW="5561905" imgH="8228571" progId="CorelPhotoPaint.Image.7">
                  <p:embed/>
                </p:oleObj>
              </mc:Choice>
              <mc:Fallback>
                <p:oleObj name="CorelPhotoPaint.Image.7" r:id="rId5" imgW="5561905" imgH="8228571" progId="CorelPhotoPaint.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881116"/>
                        <a:ext cx="3084052" cy="4012579"/>
                      </a:xfrm>
                      <a:prstGeom prst="rect">
                        <a:avLst/>
                      </a:prstGeom>
                      <a:noFill/>
                      <a:ln>
                        <a:noFill/>
                      </a:ln>
                      <a:effectLst/>
                    </p:spPr>
                  </p:pic>
                </p:oleObj>
              </mc:Fallback>
            </mc:AlternateContent>
          </a:graphicData>
        </a:graphic>
      </p:graphicFrame>
      <p:pic>
        <p:nvPicPr>
          <p:cNvPr id="1751048" name="Picture 8" descr="software_ag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6986" y="1994210"/>
            <a:ext cx="3069743" cy="401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77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1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8"/>
          <p:cNvGrpSpPr>
            <a:grpSpLocks/>
          </p:cNvGrpSpPr>
          <p:nvPr/>
        </p:nvGrpSpPr>
        <p:grpSpPr bwMode="auto">
          <a:xfrm>
            <a:off x="1524000" y="2286000"/>
            <a:ext cx="5257800" cy="4205288"/>
            <a:chOff x="2299" y="1604"/>
            <a:chExt cx="1428" cy="2649"/>
          </a:xfrm>
        </p:grpSpPr>
        <p:pic>
          <p:nvPicPr>
            <p:cNvPr id="18" name="Picture 9" descr="colossus_supercomputer"/>
            <p:cNvPicPr>
              <a:picLocks noChangeAspect="1" noChangeArrowheads="1"/>
            </p:cNvPicPr>
            <p:nvPr/>
          </p:nvPicPr>
          <p:blipFill>
            <a:blip r:embed="rId2" cstate="print"/>
            <a:srcRect/>
            <a:stretch>
              <a:fillRect/>
            </a:stretch>
          </p:blipFill>
          <p:spPr bwMode="auto">
            <a:xfrm>
              <a:off x="2638" y="3152"/>
              <a:ext cx="877" cy="1101"/>
            </a:xfrm>
            <a:prstGeom prst="rect">
              <a:avLst/>
            </a:prstGeom>
            <a:noFill/>
            <a:ln w="9525">
              <a:noFill/>
              <a:miter lim="800000"/>
              <a:headEnd/>
              <a:tailEnd/>
            </a:ln>
          </p:spPr>
        </p:pic>
        <p:sp>
          <p:nvSpPr>
            <p:cNvPr id="19" name="Line 10"/>
            <p:cNvSpPr>
              <a:spLocks noChangeShapeType="1"/>
            </p:cNvSpPr>
            <p:nvPr/>
          </p:nvSpPr>
          <p:spPr bwMode="auto">
            <a:xfrm>
              <a:off x="2299" y="1725"/>
              <a:ext cx="339" cy="1168"/>
            </a:xfrm>
            <a:prstGeom prst="line">
              <a:avLst/>
            </a:prstGeom>
            <a:noFill/>
            <a:ln w="38100">
              <a:solidFill>
                <a:srgbClr val="CCFF33"/>
              </a:solidFill>
              <a:prstDash val="sysDot"/>
              <a:round/>
              <a:headEnd/>
              <a:tailEnd/>
            </a:ln>
          </p:spPr>
          <p:txBody>
            <a:bodyPr anchor="ctr"/>
            <a:lstStyle/>
            <a:p>
              <a:endParaRPr lang="en-US"/>
            </a:p>
          </p:txBody>
        </p:sp>
        <p:sp>
          <p:nvSpPr>
            <p:cNvPr id="20" name="Line 11"/>
            <p:cNvSpPr>
              <a:spLocks noChangeShapeType="1"/>
            </p:cNvSpPr>
            <p:nvPr/>
          </p:nvSpPr>
          <p:spPr bwMode="auto">
            <a:xfrm flipH="1">
              <a:off x="3630" y="2668"/>
              <a:ext cx="97" cy="225"/>
            </a:xfrm>
            <a:prstGeom prst="line">
              <a:avLst/>
            </a:prstGeom>
            <a:noFill/>
            <a:ln w="38100">
              <a:solidFill>
                <a:srgbClr val="CCFF33"/>
              </a:solidFill>
              <a:prstDash val="sysDot"/>
              <a:round/>
              <a:headEnd/>
              <a:tailEnd/>
            </a:ln>
          </p:spPr>
          <p:txBody>
            <a:bodyPr anchor="ctr"/>
            <a:lstStyle/>
            <a:p>
              <a:endParaRPr lang="en-US"/>
            </a:p>
          </p:txBody>
        </p:sp>
        <p:sp>
          <p:nvSpPr>
            <p:cNvPr id="21" name="Line 12"/>
            <p:cNvSpPr>
              <a:spLocks noChangeShapeType="1"/>
            </p:cNvSpPr>
            <p:nvPr/>
          </p:nvSpPr>
          <p:spPr bwMode="auto">
            <a:xfrm flipH="1">
              <a:off x="3243" y="1604"/>
              <a:ext cx="193" cy="1289"/>
            </a:xfrm>
            <a:prstGeom prst="line">
              <a:avLst/>
            </a:prstGeom>
            <a:noFill/>
            <a:ln w="38100">
              <a:solidFill>
                <a:srgbClr val="CCFF33"/>
              </a:solidFill>
              <a:prstDash val="sysDot"/>
              <a:round/>
              <a:headEnd/>
              <a:tailEnd/>
            </a:ln>
          </p:spPr>
          <p:txBody>
            <a:bodyPr anchor="ctr"/>
            <a:lstStyle/>
            <a:p>
              <a:endParaRPr lang="en-US"/>
            </a:p>
          </p:txBody>
        </p:sp>
        <p:sp>
          <p:nvSpPr>
            <p:cNvPr id="22" name="Line 13"/>
            <p:cNvSpPr>
              <a:spLocks noChangeShapeType="1"/>
            </p:cNvSpPr>
            <p:nvPr/>
          </p:nvSpPr>
          <p:spPr bwMode="auto">
            <a:xfrm>
              <a:off x="2638" y="2893"/>
              <a:ext cx="194" cy="670"/>
            </a:xfrm>
            <a:prstGeom prst="line">
              <a:avLst/>
            </a:prstGeom>
            <a:noFill/>
            <a:ln w="38100">
              <a:solidFill>
                <a:srgbClr val="CCFF33"/>
              </a:solidFill>
              <a:round/>
              <a:headEnd/>
              <a:tailEnd type="triangle" w="med" len="med"/>
            </a:ln>
          </p:spPr>
          <p:txBody>
            <a:bodyPr anchor="ctr"/>
            <a:lstStyle/>
            <a:p>
              <a:endParaRPr lang="en-US"/>
            </a:p>
          </p:txBody>
        </p:sp>
        <p:sp>
          <p:nvSpPr>
            <p:cNvPr id="23" name="Line 14"/>
            <p:cNvSpPr>
              <a:spLocks noChangeShapeType="1"/>
            </p:cNvSpPr>
            <p:nvPr/>
          </p:nvSpPr>
          <p:spPr bwMode="auto">
            <a:xfrm flipH="1">
              <a:off x="3170" y="2893"/>
              <a:ext cx="73" cy="525"/>
            </a:xfrm>
            <a:prstGeom prst="line">
              <a:avLst/>
            </a:prstGeom>
            <a:noFill/>
            <a:ln w="38100">
              <a:solidFill>
                <a:srgbClr val="CCFF33"/>
              </a:solidFill>
              <a:round/>
              <a:headEnd/>
              <a:tailEnd type="triangle" w="med" len="med"/>
            </a:ln>
          </p:spPr>
          <p:txBody>
            <a:bodyPr anchor="ctr"/>
            <a:lstStyle/>
            <a:p>
              <a:endParaRPr lang="en-US"/>
            </a:p>
          </p:txBody>
        </p:sp>
        <p:sp>
          <p:nvSpPr>
            <p:cNvPr id="24" name="Line 15"/>
            <p:cNvSpPr>
              <a:spLocks noChangeShapeType="1"/>
            </p:cNvSpPr>
            <p:nvPr/>
          </p:nvSpPr>
          <p:spPr bwMode="auto">
            <a:xfrm flipH="1">
              <a:off x="3315" y="2893"/>
              <a:ext cx="309" cy="670"/>
            </a:xfrm>
            <a:prstGeom prst="line">
              <a:avLst/>
            </a:prstGeom>
            <a:noFill/>
            <a:ln w="38100">
              <a:solidFill>
                <a:srgbClr val="CCFF33"/>
              </a:solidFill>
              <a:round/>
              <a:headEnd/>
              <a:tailEnd type="triangle" w="med" len="med"/>
            </a:ln>
          </p:spPr>
          <p:txBody>
            <a:bodyPr anchor="ctr"/>
            <a:lstStyle/>
            <a:p>
              <a:endParaRPr lang="en-US"/>
            </a:p>
          </p:txBody>
        </p:sp>
        <p:grpSp>
          <p:nvGrpSpPr>
            <p:cNvPr id="25" name="Group 16"/>
            <p:cNvGrpSpPr>
              <a:grpSpLocks/>
            </p:cNvGrpSpPr>
            <p:nvPr/>
          </p:nvGrpSpPr>
          <p:grpSpPr bwMode="auto">
            <a:xfrm>
              <a:off x="2668" y="3295"/>
              <a:ext cx="768" cy="857"/>
              <a:chOff x="3847" y="3252"/>
              <a:chExt cx="1428" cy="922"/>
            </a:xfrm>
          </p:grpSpPr>
          <p:grpSp>
            <p:nvGrpSpPr>
              <p:cNvPr id="26" name="Group 17"/>
              <p:cNvGrpSpPr>
                <a:grpSpLocks/>
              </p:cNvGrpSpPr>
              <p:nvPr/>
            </p:nvGrpSpPr>
            <p:grpSpPr bwMode="auto">
              <a:xfrm>
                <a:off x="4678" y="3395"/>
                <a:ext cx="464" cy="406"/>
                <a:chOff x="2745" y="3092"/>
                <a:chExt cx="464" cy="406"/>
              </a:xfrm>
            </p:grpSpPr>
            <p:sp>
              <p:nvSpPr>
                <p:cNvPr id="443" name="AutoShape 18"/>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444" name="AutoShape 19"/>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45" name="AutoShape 20"/>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46" name="AutoShape 21"/>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47" name="AutoShape 22"/>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48" name="AutoShape 23"/>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49" name="AutoShape 24"/>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450" name="AutoShape 25"/>
                <p:cNvCxnSpPr>
                  <a:cxnSpLocks noChangeShapeType="1"/>
                  <a:stCxn id="444" idx="2"/>
                  <a:endCxn id="446" idx="0"/>
                </p:cNvCxnSpPr>
                <p:nvPr/>
              </p:nvCxnSpPr>
              <p:spPr bwMode="auto">
                <a:xfrm>
                  <a:off x="2838" y="3214"/>
                  <a:ext cx="75" cy="23"/>
                </a:xfrm>
                <a:prstGeom prst="straightConnector1">
                  <a:avLst/>
                </a:prstGeom>
                <a:noFill/>
                <a:ln w="9525">
                  <a:solidFill>
                    <a:schemeClr val="tx1"/>
                  </a:solidFill>
                  <a:round/>
                  <a:headEnd/>
                  <a:tailEnd/>
                </a:ln>
              </p:spPr>
            </p:cxnSp>
            <p:cxnSp>
              <p:nvCxnSpPr>
                <p:cNvPr id="451" name="AutoShape 26"/>
                <p:cNvCxnSpPr>
                  <a:cxnSpLocks noChangeShapeType="1"/>
                  <a:stCxn id="449" idx="2"/>
                  <a:endCxn id="44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452" name="AutoShape 27"/>
                <p:cNvCxnSpPr>
                  <a:cxnSpLocks noChangeShapeType="1"/>
                  <a:stCxn id="447" idx="0"/>
                  <a:endCxn id="44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453" name="AutoShape 28"/>
                <p:cNvCxnSpPr>
                  <a:cxnSpLocks noChangeShapeType="1"/>
                  <a:stCxn id="445" idx="0"/>
                  <a:endCxn id="44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454" name="AutoShape 29"/>
                <p:cNvCxnSpPr>
                  <a:cxnSpLocks noChangeShapeType="1"/>
                  <a:stCxn id="447" idx="0"/>
                  <a:endCxn id="44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455" name="AutoShape 30"/>
                <p:cNvCxnSpPr>
                  <a:cxnSpLocks noChangeShapeType="1"/>
                  <a:stCxn id="448" idx="0"/>
                  <a:endCxn id="449" idx="3"/>
                </p:cNvCxnSpPr>
                <p:nvPr/>
              </p:nvCxnSpPr>
              <p:spPr bwMode="auto">
                <a:xfrm flipV="1">
                  <a:off x="3058" y="3180"/>
                  <a:ext cx="0" cy="115"/>
                </a:xfrm>
                <a:prstGeom prst="straightConnector1">
                  <a:avLst/>
                </a:prstGeom>
                <a:noFill/>
                <a:ln w="9525">
                  <a:solidFill>
                    <a:schemeClr val="tx1"/>
                  </a:solidFill>
                  <a:round/>
                  <a:headEnd/>
                  <a:tailEnd/>
                </a:ln>
              </p:spPr>
            </p:cxnSp>
            <p:sp>
              <p:nvSpPr>
                <p:cNvPr id="456" name="AutoShape 31"/>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57" name="AutoShape 32"/>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58" name="AutoShape 33"/>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59" name="AutoShape 34"/>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60" name="AutoShape 35"/>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61" name="AutoShape 36"/>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462" name="AutoShape 37"/>
                <p:cNvCxnSpPr>
                  <a:cxnSpLocks noChangeShapeType="1"/>
                  <a:stCxn id="456" idx="2"/>
                  <a:endCxn id="45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463" name="AutoShape 38"/>
                <p:cNvCxnSpPr>
                  <a:cxnSpLocks noChangeShapeType="1"/>
                  <a:stCxn id="461" idx="2"/>
                  <a:endCxn id="45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464" name="AutoShape 39"/>
                <p:cNvCxnSpPr>
                  <a:cxnSpLocks noChangeShapeType="1"/>
                  <a:stCxn id="459" idx="0"/>
                  <a:endCxn id="45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465" name="AutoShape 40"/>
                <p:cNvCxnSpPr>
                  <a:cxnSpLocks noChangeShapeType="1"/>
                  <a:stCxn id="457" idx="0"/>
                  <a:endCxn id="45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466" name="AutoShape 41"/>
                <p:cNvCxnSpPr>
                  <a:cxnSpLocks noChangeShapeType="1"/>
                  <a:stCxn id="459" idx="0"/>
                  <a:endCxn id="46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467" name="AutoShape 42"/>
                <p:cNvCxnSpPr>
                  <a:cxnSpLocks noChangeShapeType="1"/>
                  <a:stCxn id="460" idx="0"/>
                  <a:endCxn id="46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27" name="Group 43"/>
              <p:cNvGrpSpPr>
                <a:grpSpLocks/>
              </p:cNvGrpSpPr>
              <p:nvPr/>
            </p:nvGrpSpPr>
            <p:grpSpPr bwMode="auto">
              <a:xfrm>
                <a:off x="4349" y="3317"/>
                <a:ext cx="464" cy="406"/>
                <a:chOff x="2745" y="3092"/>
                <a:chExt cx="464" cy="406"/>
              </a:xfrm>
            </p:grpSpPr>
            <p:sp>
              <p:nvSpPr>
                <p:cNvPr id="418" name="AutoShape 44"/>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419" name="AutoShape 45"/>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20" name="AutoShape 46"/>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21" name="AutoShape 47"/>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22" name="AutoShape 48"/>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23" name="AutoShape 49"/>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24" name="AutoShape 50"/>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425" name="AutoShape 51"/>
                <p:cNvCxnSpPr>
                  <a:cxnSpLocks noChangeShapeType="1"/>
                  <a:stCxn id="419" idx="2"/>
                  <a:endCxn id="421" idx="0"/>
                </p:cNvCxnSpPr>
                <p:nvPr/>
              </p:nvCxnSpPr>
              <p:spPr bwMode="auto">
                <a:xfrm>
                  <a:off x="2838" y="3214"/>
                  <a:ext cx="75" cy="23"/>
                </a:xfrm>
                <a:prstGeom prst="straightConnector1">
                  <a:avLst/>
                </a:prstGeom>
                <a:noFill/>
                <a:ln w="9525">
                  <a:solidFill>
                    <a:schemeClr val="tx1"/>
                  </a:solidFill>
                  <a:round/>
                  <a:headEnd/>
                  <a:tailEnd/>
                </a:ln>
              </p:spPr>
            </p:cxnSp>
            <p:cxnSp>
              <p:nvCxnSpPr>
                <p:cNvPr id="426" name="AutoShape 52"/>
                <p:cNvCxnSpPr>
                  <a:cxnSpLocks noChangeShapeType="1"/>
                  <a:stCxn id="424" idx="2"/>
                  <a:endCxn id="42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427" name="AutoShape 53"/>
                <p:cNvCxnSpPr>
                  <a:cxnSpLocks noChangeShapeType="1"/>
                  <a:stCxn id="422" idx="0"/>
                  <a:endCxn id="42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428" name="AutoShape 54"/>
                <p:cNvCxnSpPr>
                  <a:cxnSpLocks noChangeShapeType="1"/>
                  <a:stCxn id="420" idx="0"/>
                  <a:endCxn id="41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429" name="AutoShape 55"/>
                <p:cNvCxnSpPr>
                  <a:cxnSpLocks noChangeShapeType="1"/>
                  <a:stCxn id="422" idx="0"/>
                  <a:endCxn id="42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430" name="AutoShape 56"/>
                <p:cNvCxnSpPr>
                  <a:cxnSpLocks noChangeShapeType="1"/>
                  <a:stCxn id="423" idx="0"/>
                  <a:endCxn id="424" idx="3"/>
                </p:cNvCxnSpPr>
                <p:nvPr/>
              </p:nvCxnSpPr>
              <p:spPr bwMode="auto">
                <a:xfrm flipV="1">
                  <a:off x="3058" y="3180"/>
                  <a:ext cx="0" cy="115"/>
                </a:xfrm>
                <a:prstGeom prst="straightConnector1">
                  <a:avLst/>
                </a:prstGeom>
                <a:noFill/>
                <a:ln w="9525">
                  <a:solidFill>
                    <a:schemeClr val="tx1"/>
                  </a:solidFill>
                  <a:round/>
                  <a:headEnd/>
                  <a:tailEnd/>
                </a:ln>
              </p:spPr>
            </p:cxnSp>
            <p:sp>
              <p:nvSpPr>
                <p:cNvPr id="431" name="AutoShape 57"/>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32" name="AutoShape 58"/>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33" name="AutoShape 59"/>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34" name="AutoShape 60"/>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35" name="AutoShape 61"/>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36" name="AutoShape 62"/>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437" name="AutoShape 63"/>
                <p:cNvCxnSpPr>
                  <a:cxnSpLocks noChangeShapeType="1"/>
                  <a:stCxn id="431" idx="2"/>
                  <a:endCxn id="43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438" name="AutoShape 64"/>
                <p:cNvCxnSpPr>
                  <a:cxnSpLocks noChangeShapeType="1"/>
                  <a:stCxn id="436" idx="2"/>
                  <a:endCxn id="43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439" name="AutoShape 65"/>
                <p:cNvCxnSpPr>
                  <a:cxnSpLocks noChangeShapeType="1"/>
                  <a:stCxn id="434" idx="0"/>
                  <a:endCxn id="43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440" name="AutoShape 66"/>
                <p:cNvCxnSpPr>
                  <a:cxnSpLocks noChangeShapeType="1"/>
                  <a:stCxn id="432" idx="0"/>
                  <a:endCxn id="43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441" name="AutoShape 67"/>
                <p:cNvCxnSpPr>
                  <a:cxnSpLocks noChangeShapeType="1"/>
                  <a:stCxn id="434" idx="0"/>
                  <a:endCxn id="43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442" name="AutoShape 68"/>
                <p:cNvCxnSpPr>
                  <a:cxnSpLocks noChangeShapeType="1"/>
                  <a:stCxn id="435" idx="0"/>
                  <a:endCxn id="43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28" name="Group 69"/>
              <p:cNvGrpSpPr>
                <a:grpSpLocks/>
              </p:cNvGrpSpPr>
              <p:nvPr/>
            </p:nvGrpSpPr>
            <p:grpSpPr bwMode="auto">
              <a:xfrm>
                <a:off x="4446" y="3414"/>
                <a:ext cx="464" cy="387"/>
                <a:chOff x="2745" y="3092"/>
                <a:chExt cx="464" cy="406"/>
              </a:xfrm>
            </p:grpSpPr>
            <p:sp>
              <p:nvSpPr>
                <p:cNvPr id="393" name="AutoShape 70"/>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394" name="AutoShape 71"/>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95" name="AutoShape 72"/>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96" name="AutoShape 73"/>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97" name="AutoShape 74"/>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98" name="AutoShape 75"/>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99" name="AutoShape 76"/>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400" name="AutoShape 77"/>
                <p:cNvCxnSpPr>
                  <a:cxnSpLocks noChangeShapeType="1"/>
                  <a:stCxn id="394" idx="2"/>
                  <a:endCxn id="396" idx="0"/>
                </p:cNvCxnSpPr>
                <p:nvPr/>
              </p:nvCxnSpPr>
              <p:spPr bwMode="auto">
                <a:xfrm>
                  <a:off x="2838" y="3214"/>
                  <a:ext cx="75" cy="23"/>
                </a:xfrm>
                <a:prstGeom prst="straightConnector1">
                  <a:avLst/>
                </a:prstGeom>
                <a:noFill/>
                <a:ln w="9525">
                  <a:solidFill>
                    <a:schemeClr val="tx1"/>
                  </a:solidFill>
                  <a:round/>
                  <a:headEnd/>
                  <a:tailEnd/>
                </a:ln>
              </p:spPr>
            </p:cxnSp>
            <p:cxnSp>
              <p:nvCxnSpPr>
                <p:cNvPr id="401" name="AutoShape 78"/>
                <p:cNvCxnSpPr>
                  <a:cxnSpLocks noChangeShapeType="1"/>
                  <a:stCxn id="399" idx="2"/>
                  <a:endCxn id="39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402" name="AutoShape 79"/>
                <p:cNvCxnSpPr>
                  <a:cxnSpLocks noChangeShapeType="1"/>
                  <a:stCxn id="397" idx="0"/>
                  <a:endCxn id="39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403" name="AutoShape 80"/>
                <p:cNvCxnSpPr>
                  <a:cxnSpLocks noChangeShapeType="1"/>
                  <a:stCxn id="395" idx="0"/>
                  <a:endCxn id="39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404" name="AutoShape 81"/>
                <p:cNvCxnSpPr>
                  <a:cxnSpLocks noChangeShapeType="1"/>
                  <a:stCxn id="397" idx="0"/>
                  <a:endCxn id="39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405" name="AutoShape 82"/>
                <p:cNvCxnSpPr>
                  <a:cxnSpLocks noChangeShapeType="1"/>
                  <a:stCxn id="398" idx="0"/>
                  <a:endCxn id="399" idx="3"/>
                </p:cNvCxnSpPr>
                <p:nvPr/>
              </p:nvCxnSpPr>
              <p:spPr bwMode="auto">
                <a:xfrm flipV="1">
                  <a:off x="3058" y="3180"/>
                  <a:ext cx="0" cy="115"/>
                </a:xfrm>
                <a:prstGeom prst="straightConnector1">
                  <a:avLst/>
                </a:prstGeom>
                <a:noFill/>
                <a:ln w="9525">
                  <a:solidFill>
                    <a:schemeClr val="tx1"/>
                  </a:solidFill>
                  <a:round/>
                  <a:headEnd/>
                  <a:tailEnd/>
                </a:ln>
              </p:spPr>
            </p:cxnSp>
            <p:sp>
              <p:nvSpPr>
                <p:cNvPr id="406" name="AutoShape 83"/>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07" name="AutoShape 84"/>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08" name="AutoShape 85"/>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09" name="AutoShape 86"/>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10" name="AutoShape 87"/>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11" name="AutoShape 88"/>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412" name="AutoShape 89"/>
                <p:cNvCxnSpPr>
                  <a:cxnSpLocks noChangeShapeType="1"/>
                  <a:stCxn id="406" idx="2"/>
                  <a:endCxn id="40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413" name="AutoShape 90"/>
                <p:cNvCxnSpPr>
                  <a:cxnSpLocks noChangeShapeType="1"/>
                  <a:stCxn id="411" idx="2"/>
                  <a:endCxn id="40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414" name="AutoShape 91"/>
                <p:cNvCxnSpPr>
                  <a:cxnSpLocks noChangeShapeType="1"/>
                  <a:stCxn id="409" idx="0"/>
                  <a:endCxn id="40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415" name="AutoShape 92"/>
                <p:cNvCxnSpPr>
                  <a:cxnSpLocks noChangeShapeType="1"/>
                  <a:stCxn id="407" idx="0"/>
                  <a:endCxn id="40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416" name="AutoShape 93"/>
                <p:cNvCxnSpPr>
                  <a:cxnSpLocks noChangeShapeType="1"/>
                  <a:stCxn id="409" idx="0"/>
                  <a:endCxn id="41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417" name="AutoShape 94"/>
                <p:cNvCxnSpPr>
                  <a:cxnSpLocks noChangeShapeType="1"/>
                  <a:stCxn id="410" idx="0"/>
                  <a:endCxn id="41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29" name="Group 95"/>
              <p:cNvGrpSpPr>
                <a:grpSpLocks/>
              </p:cNvGrpSpPr>
              <p:nvPr/>
            </p:nvGrpSpPr>
            <p:grpSpPr bwMode="auto">
              <a:xfrm>
                <a:off x="4135" y="3545"/>
                <a:ext cx="464" cy="406"/>
                <a:chOff x="2745" y="3092"/>
                <a:chExt cx="464" cy="406"/>
              </a:xfrm>
            </p:grpSpPr>
            <p:sp>
              <p:nvSpPr>
                <p:cNvPr id="368" name="AutoShape 96"/>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369" name="AutoShape 97"/>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70" name="AutoShape 98"/>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71" name="AutoShape 99"/>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72" name="AutoShape 100"/>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73" name="AutoShape 101"/>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74" name="AutoShape 102"/>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75" name="AutoShape 103"/>
                <p:cNvCxnSpPr>
                  <a:cxnSpLocks noChangeShapeType="1"/>
                  <a:stCxn id="369" idx="2"/>
                  <a:endCxn id="371" idx="0"/>
                </p:cNvCxnSpPr>
                <p:nvPr/>
              </p:nvCxnSpPr>
              <p:spPr bwMode="auto">
                <a:xfrm>
                  <a:off x="2838" y="3214"/>
                  <a:ext cx="75" cy="23"/>
                </a:xfrm>
                <a:prstGeom prst="straightConnector1">
                  <a:avLst/>
                </a:prstGeom>
                <a:noFill/>
                <a:ln w="9525">
                  <a:solidFill>
                    <a:schemeClr val="tx1"/>
                  </a:solidFill>
                  <a:round/>
                  <a:headEnd/>
                  <a:tailEnd/>
                </a:ln>
              </p:spPr>
            </p:cxnSp>
            <p:cxnSp>
              <p:nvCxnSpPr>
                <p:cNvPr id="376" name="AutoShape 104"/>
                <p:cNvCxnSpPr>
                  <a:cxnSpLocks noChangeShapeType="1"/>
                  <a:stCxn id="374" idx="2"/>
                  <a:endCxn id="37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377" name="AutoShape 105"/>
                <p:cNvCxnSpPr>
                  <a:cxnSpLocks noChangeShapeType="1"/>
                  <a:stCxn id="372" idx="0"/>
                  <a:endCxn id="37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378" name="AutoShape 106"/>
                <p:cNvCxnSpPr>
                  <a:cxnSpLocks noChangeShapeType="1"/>
                  <a:stCxn id="370" idx="0"/>
                  <a:endCxn id="36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379" name="AutoShape 107"/>
                <p:cNvCxnSpPr>
                  <a:cxnSpLocks noChangeShapeType="1"/>
                  <a:stCxn id="372" idx="0"/>
                  <a:endCxn id="37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380" name="AutoShape 108"/>
                <p:cNvCxnSpPr>
                  <a:cxnSpLocks noChangeShapeType="1"/>
                  <a:stCxn id="373" idx="0"/>
                  <a:endCxn id="374" idx="3"/>
                </p:cNvCxnSpPr>
                <p:nvPr/>
              </p:nvCxnSpPr>
              <p:spPr bwMode="auto">
                <a:xfrm flipV="1">
                  <a:off x="3058" y="3180"/>
                  <a:ext cx="0" cy="115"/>
                </a:xfrm>
                <a:prstGeom prst="straightConnector1">
                  <a:avLst/>
                </a:prstGeom>
                <a:noFill/>
                <a:ln w="9525">
                  <a:solidFill>
                    <a:schemeClr val="tx1"/>
                  </a:solidFill>
                  <a:round/>
                  <a:headEnd/>
                  <a:tailEnd/>
                </a:ln>
              </p:spPr>
            </p:cxnSp>
            <p:sp>
              <p:nvSpPr>
                <p:cNvPr id="381" name="AutoShape 109"/>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82" name="AutoShape 110"/>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83" name="AutoShape 111"/>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84" name="AutoShape 112"/>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85" name="AutoShape 113"/>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86" name="AutoShape 114"/>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87" name="AutoShape 115"/>
                <p:cNvCxnSpPr>
                  <a:cxnSpLocks noChangeShapeType="1"/>
                  <a:stCxn id="381" idx="2"/>
                  <a:endCxn id="38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388" name="AutoShape 116"/>
                <p:cNvCxnSpPr>
                  <a:cxnSpLocks noChangeShapeType="1"/>
                  <a:stCxn id="386" idx="2"/>
                  <a:endCxn id="38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389" name="AutoShape 117"/>
                <p:cNvCxnSpPr>
                  <a:cxnSpLocks noChangeShapeType="1"/>
                  <a:stCxn id="384" idx="0"/>
                  <a:endCxn id="38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390" name="AutoShape 118"/>
                <p:cNvCxnSpPr>
                  <a:cxnSpLocks noChangeShapeType="1"/>
                  <a:stCxn id="382" idx="0"/>
                  <a:endCxn id="38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391" name="AutoShape 119"/>
                <p:cNvCxnSpPr>
                  <a:cxnSpLocks noChangeShapeType="1"/>
                  <a:stCxn id="384" idx="0"/>
                  <a:endCxn id="38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392" name="AutoShape 120"/>
                <p:cNvCxnSpPr>
                  <a:cxnSpLocks noChangeShapeType="1"/>
                  <a:stCxn id="385" idx="0"/>
                  <a:endCxn id="38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0" name="Group 121"/>
              <p:cNvGrpSpPr>
                <a:grpSpLocks/>
              </p:cNvGrpSpPr>
              <p:nvPr/>
            </p:nvGrpSpPr>
            <p:grpSpPr bwMode="auto">
              <a:xfrm>
                <a:off x="4403" y="3358"/>
                <a:ext cx="464" cy="406"/>
                <a:chOff x="2745" y="3092"/>
                <a:chExt cx="464" cy="406"/>
              </a:xfrm>
            </p:grpSpPr>
            <p:sp>
              <p:nvSpPr>
                <p:cNvPr id="343" name="AutoShape 122"/>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344" name="AutoShape 123"/>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45" name="AutoShape 124"/>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46" name="AutoShape 125"/>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47" name="AutoShape 126"/>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48" name="AutoShape 127"/>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49" name="AutoShape 128"/>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50" name="AutoShape 129"/>
                <p:cNvCxnSpPr>
                  <a:cxnSpLocks noChangeShapeType="1"/>
                  <a:stCxn id="344" idx="2"/>
                  <a:endCxn id="346" idx="0"/>
                </p:cNvCxnSpPr>
                <p:nvPr/>
              </p:nvCxnSpPr>
              <p:spPr bwMode="auto">
                <a:xfrm>
                  <a:off x="2838" y="3214"/>
                  <a:ext cx="75" cy="23"/>
                </a:xfrm>
                <a:prstGeom prst="straightConnector1">
                  <a:avLst/>
                </a:prstGeom>
                <a:noFill/>
                <a:ln w="9525">
                  <a:solidFill>
                    <a:schemeClr val="tx1"/>
                  </a:solidFill>
                  <a:round/>
                  <a:headEnd/>
                  <a:tailEnd/>
                </a:ln>
              </p:spPr>
            </p:cxnSp>
            <p:cxnSp>
              <p:nvCxnSpPr>
                <p:cNvPr id="351" name="AutoShape 130"/>
                <p:cNvCxnSpPr>
                  <a:cxnSpLocks noChangeShapeType="1"/>
                  <a:stCxn id="349" idx="2"/>
                  <a:endCxn id="34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352" name="AutoShape 131"/>
                <p:cNvCxnSpPr>
                  <a:cxnSpLocks noChangeShapeType="1"/>
                  <a:stCxn id="347" idx="0"/>
                  <a:endCxn id="34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353" name="AutoShape 132"/>
                <p:cNvCxnSpPr>
                  <a:cxnSpLocks noChangeShapeType="1"/>
                  <a:stCxn id="345" idx="0"/>
                  <a:endCxn id="34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354" name="AutoShape 133"/>
                <p:cNvCxnSpPr>
                  <a:cxnSpLocks noChangeShapeType="1"/>
                  <a:stCxn id="347" idx="0"/>
                  <a:endCxn id="34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355" name="AutoShape 134"/>
                <p:cNvCxnSpPr>
                  <a:cxnSpLocks noChangeShapeType="1"/>
                  <a:stCxn id="348" idx="0"/>
                  <a:endCxn id="349" idx="3"/>
                </p:cNvCxnSpPr>
                <p:nvPr/>
              </p:nvCxnSpPr>
              <p:spPr bwMode="auto">
                <a:xfrm flipV="1">
                  <a:off x="3058" y="3180"/>
                  <a:ext cx="0" cy="115"/>
                </a:xfrm>
                <a:prstGeom prst="straightConnector1">
                  <a:avLst/>
                </a:prstGeom>
                <a:noFill/>
                <a:ln w="9525">
                  <a:solidFill>
                    <a:schemeClr val="tx1"/>
                  </a:solidFill>
                  <a:round/>
                  <a:headEnd/>
                  <a:tailEnd/>
                </a:ln>
              </p:spPr>
            </p:cxnSp>
            <p:sp>
              <p:nvSpPr>
                <p:cNvPr id="356" name="AutoShape 135"/>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57" name="AutoShape 136"/>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58" name="AutoShape 137"/>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59" name="AutoShape 138"/>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60" name="AutoShape 139"/>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61" name="AutoShape 140"/>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62" name="AutoShape 141"/>
                <p:cNvCxnSpPr>
                  <a:cxnSpLocks noChangeShapeType="1"/>
                  <a:stCxn id="356" idx="2"/>
                  <a:endCxn id="35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363" name="AutoShape 142"/>
                <p:cNvCxnSpPr>
                  <a:cxnSpLocks noChangeShapeType="1"/>
                  <a:stCxn id="361" idx="2"/>
                  <a:endCxn id="35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364" name="AutoShape 143"/>
                <p:cNvCxnSpPr>
                  <a:cxnSpLocks noChangeShapeType="1"/>
                  <a:stCxn id="359" idx="0"/>
                  <a:endCxn id="35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365" name="AutoShape 144"/>
                <p:cNvCxnSpPr>
                  <a:cxnSpLocks noChangeShapeType="1"/>
                  <a:stCxn id="357" idx="0"/>
                  <a:endCxn id="35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366" name="AutoShape 145"/>
                <p:cNvCxnSpPr>
                  <a:cxnSpLocks noChangeShapeType="1"/>
                  <a:stCxn id="359" idx="0"/>
                  <a:endCxn id="36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367" name="AutoShape 146"/>
                <p:cNvCxnSpPr>
                  <a:cxnSpLocks noChangeShapeType="1"/>
                  <a:stCxn id="360" idx="0"/>
                  <a:endCxn id="36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1" name="Group 147"/>
              <p:cNvGrpSpPr>
                <a:grpSpLocks/>
              </p:cNvGrpSpPr>
              <p:nvPr/>
            </p:nvGrpSpPr>
            <p:grpSpPr bwMode="auto">
              <a:xfrm>
                <a:off x="4714" y="3569"/>
                <a:ext cx="464" cy="406"/>
                <a:chOff x="2745" y="3092"/>
                <a:chExt cx="464" cy="406"/>
              </a:xfrm>
            </p:grpSpPr>
            <p:sp>
              <p:nvSpPr>
                <p:cNvPr id="318" name="AutoShape 148"/>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319" name="AutoShape 149"/>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20" name="AutoShape 150"/>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21" name="AutoShape 151"/>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22" name="AutoShape 152"/>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23" name="AutoShape 153"/>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24" name="AutoShape 154"/>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25" name="AutoShape 155"/>
                <p:cNvCxnSpPr>
                  <a:cxnSpLocks noChangeShapeType="1"/>
                  <a:stCxn id="319" idx="2"/>
                  <a:endCxn id="321" idx="0"/>
                </p:cNvCxnSpPr>
                <p:nvPr/>
              </p:nvCxnSpPr>
              <p:spPr bwMode="auto">
                <a:xfrm>
                  <a:off x="2838" y="3214"/>
                  <a:ext cx="75" cy="23"/>
                </a:xfrm>
                <a:prstGeom prst="straightConnector1">
                  <a:avLst/>
                </a:prstGeom>
                <a:noFill/>
                <a:ln w="9525">
                  <a:solidFill>
                    <a:schemeClr val="tx1"/>
                  </a:solidFill>
                  <a:round/>
                  <a:headEnd/>
                  <a:tailEnd/>
                </a:ln>
              </p:spPr>
            </p:cxnSp>
            <p:cxnSp>
              <p:nvCxnSpPr>
                <p:cNvPr id="326" name="AutoShape 156"/>
                <p:cNvCxnSpPr>
                  <a:cxnSpLocks noChangeShapeType="1"/>
                  <a:stCxn id="324" idx="2"/>
                  <a:endCxn id="32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327" name="AutoShape 157"/>
                <p:cNvCxnSpPr>
                  <a:cxnSpLocks noChangeShapeType="1"/>
                  <a:stCxn id="322" idx="0"/>
                  <a:endCxn id="32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328" name="AutoShape 158"/>
                <p:cNvCxnSpPr>
                  <a:cxnSpLocks noChangeShapeType="1"/>
                  <a:stCxn id="320" idx="0"/>
                  <a:endCxn id="31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329" name="AutoShape 159"/>
                <p:cNvCxnSpPr>
                  <a:cxnSpLocks noChangeShapeType="1"/>
                  <a:stCxn id="322" idx="0"/>
                  <a:endCxn id="32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330" name="AutoShape 160"/>
                <p:cNvCxnSpPr>
                  <a:cxnSpLocks noChangeShapeType="1"/>
                  <a:stCxn id="323" idx="0"/>
                  <a:endCxn id="324" idx="3"/>
                </p:cNvCxnSpPr>
                <p:nvPr/>
              </p:nvCxnSpPr>
              <p:spPr bwMode="auto">
                <a:xfrm flipV="1">
                  <a:off x="3058" y="3180"/>
                  <a:ext cx="0" cy="115"/>
                </a:xfrm>
                <a:prstGeom prst="straightConnector1">
                  <a:avLst/>
                </a:prstGeom>
                <a:noFill/>
                <a:ln w="9525">
                  <a:solidFill>
                    <a:schemeClr val="tx1"/>
                  </a:solidFill>
                  <a:round/>
                  <a:headEnd/>
                  <a:tailEnd/>
                </a:ln>
              </p:spPr>
            </p:cxnSp>
            <p:sp>
              <p:nvSpPr>
                <p:cNvPr id="331" name="AutoShape 161"/>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32" name="AutoShape 162"/>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33" name="AutoShape 163"/>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34" name="AutoShape 164"/>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35" name="AutoShape 165"/>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36" name="AutoShape 166"/>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37" name="AutoShape 167"/>
                <p:cNvCxnSpPr>
                  <a:cxnSpLocks noChangeShapeType="1"/>
                  <a:stCxn id="331" idx="2"/>
                  <a:endCxn id="33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338" name="AutoShape 168"/>
                <p:cNvCxnSpPr>
                  <a:cxnSpLocks noChangeShapeType="1"/>
                  <a:stCxn id="336" idx="2"/>
                  <a:endCxn id="33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339" name="AutoShape 169"/>
                <p:cNvCxnSpPr>
                  <a:cxnSpLocks noChangeShapeType="1"/>
                  <a:stCxn id="334" idx="0"/>
                  <a:endCxn id="33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340" name="AutoShape 170"/>
                <p:cNvCxnSpPr>
                  <a:cxnSpLocks noChangeShapeType="1"/>
                  <a:stCxn id="332" idx="0"/>
                  <a:endCxn id="33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341" name="AutoShape 171"/>
                <p:cNvCxnSpPr>
                  <a:cxnSpLocks noChangeShapeType="1"/>
                  <a:stCxn id="334" idx="0"/>
                  <a:endCxn id="33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342" name="AutoShape 172"/>
                <p:cNvCxnSpPr>
                  <a:cxnSpLocks noChangeShapeType="1"/>
                  <a:stCxn id="335" idx="0"/>
                  <a:endCxn id="33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2" name="Group 173"/>
              <p:cNvGrpSpPr>
                <a:grpSpLocks/>
              </p:cNvGrpSpPr>
              <p:nvPr/>
            </p:nvGrpSpPr>
            <p:grpSpPr bwMode="auto">
              <a:xfrm>
                <a:off x="4343" y="3746"/>
                <a:ext cx="464" cy="406"/>
                <a:chOff x="2745" y="3092"/>
                <a:chExt cx="464" cy="406"/>
              </a:xfrm>
            </p:grpSpPr>
            <p:sp>
              <p:nvSpPr>
                <p:cNvPr id="293" name="AutoShape 174"/>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294" name="AutoShape 175"/>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95" name="AutoShape 176"/>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96" name="AutoShape 177"/>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97" name="AutoShape 178"/>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98" name="AutoShape 179"/>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99" name="AutoShape 180"/>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00" name="AutoShape 181"/>
                <p:cNvCxnSpPr>
                  <a:cxnSpLocks noChangeShapeType="1"/>
                  <a:stCxn id="294" idx="2"/>
                  <a:endCxn id="296" idx="0"/>
                </p:cNvCxnSpPr>
                <p:nvPr/>
              </p:nvCxnSpPr>
              <p:spPr bwMode="auto">
                <a:xfrm>
                  <a:off x="2838" y="3214"/>
                  <a:ext cx="75" cy="23"/>
                </a:xfrm>
                <a:prstGeom prst="straightConnector1">
                  <a:avLst/>
                </a:prstGeom>
                <a:noFill/>
                <a:ln w="9525">
                  <a:solidFill>
                    <a:schemeClr val="tx1"/>
                  </a:solidFill>
                  <a:round/>
                  <a:headEnd/>
                  <a:tailEnd/>
                </a:ln>
              </p:spPr>
            </p:cxnSp>
            <p:cxnSp>
              <p:nvCxnSpPr>
                <p:cNvPr id="301" name="AutoShape 182"/>
                <p:cNvCxnSpPr>
                  <a:cxnSpLocks noChangeShapeType="1"/>
                  <a:stCxn id="299" idx="2"/>
                  <a:endCxn id="29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302" name="AutoShape 183"/>
                <p:cNvCxnSpPr>
                  <a:cxnSpLocks noChangeShapeType="1"/>
                  <a:stCxn id="297" idx="0"/>
                  <a:endCxn id="29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303" name="AutoShape 184"/>
                <p:cNvCxnSpPr>
                  <a:cxnSpLocks noChangeShapeType="1"/>
                  <a:stCxn id="295" idx="0"/>
                  <a:endCxn id="29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304" name="AutoShape 185"/>
                <p:cNvCxnSpPr>
                  <a:cxnSpLocks noChangeShapeType="1"/>
                  <a:stCxn id="297" idx="0"/>
                  <a:endCxn id="29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305" name="AutoShape 186"/>
                <p:cNvCxnSpPr>
                  <a:cxnSpLocks noChangeShapeType="1"/>
                  <a:stCxn id="298" idx="0"/>
                  <a:endCxn id="299" idx="3"/>
                </p:cNvCxnSpPr>
                <p:nvPr/>
              </p:nvCxnSpPr>
              <p:spPr bwMode="auto">
                <a:xfrm flipV="1">
                  <a:off x="3058" y="3180"/>
                  <a:ext cx="0" cy="115"/>
                </a:xfrm>
                <a:prstGeom prst="straightConnector1">
                  <a:avLst/>
                </a:prstGeom>
                <a:noFill/>
                <a:ln w="9525">
                  <a:solidFill>
                    <a:schemeClr val="tx1"/>
                  </a:solidFill>
                  <a:round/>
                  <a:headEnd/>
                  <a:tailEnd/>
                </a:ln>
              </p:spPr>
            </p:cxnSp>
            <p:sp>
              <p:nvSpPr>
                <p:cNvPr id="306" name="AutoShape 187"/>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07" name="AutoShape 188"/>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08" name="AutoShape 189"/>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09" name="AutoShape 190"/>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10" name="AutoShape 191"/>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311" name="AutoShape 192"/>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312" name="AutoShape 193"/>
                <p:cNvCxnSpPr>
                  <a:cxnSpLocks noChangeShapeType="1"/>
                  <a:stCxn id="306" idx="2"/>
                  <a:endCxn id="30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313" name="AutoShape 194"/>
                <p:cNvCxnSpPr>
                  <a:cxnSpLocks noChangeShapeType="1"/>
                  <a:stCxn id="311" idx="2"/>
                  <a:endCxn id="30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314" name="AutoShape 195"/>
                <p:cNvCxnSpPr>
                  <a:cxnSpLocks noChangeShapeType="1"/>
                  <a:stCxn id="309" idx="0"/>
                  <a:endCxn id="30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315" name="AutoShape 196"/>
                <p:cNvCxnSpPr>
                  <a:cxnSpLocks noChangeShapeType="1"/>
                  <a:stCxn id="307" idx="0"/>
                  <a:endCxn id="30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316" name="AutoShape 197"/>
                <p:cNvCxnSpPr>
                  <a:cxnSpLocks noChangeShapeType="1"/>
                  <a:stCxn id="309" idx="0"/>
                  <a:endCxn id="31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317" name="AutoShape 198"/>
                <p:cNvCxnSpPr>
                  <a:cxnSpLocks noChangeShapeType="1"/>
                  <a:stCxn id="310" idx="0"/>
                  <a:endCxn id="31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3" name="Group 199"/>
              <p:cNvGrpSpPr>
                <a:grpSpLocks/>
              </p:cNvGrpSpPr>
              <p:nvPr/>
            </p:nvGrpSpPr>
            <p:grpSpPr bwMode="auto">
              <a:xfrm>
                <a:off x="4775" y="3492"/>
                <a:ext cx="464" cy="406"/>
                <a:chOff x="2745" y="3092"/>
                <a:chExt cx="464" cy="406"/>
              </a:xfrm>
            </p:grpSpPr>
            <p:sp>
              <p:nvSpPr>
                <p:cNvPr id="268" name="AutoShape 200"/>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269" name="AutoShape 201"/>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70" name="AutoShape 202"/>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71" name="AutoShape 203"/>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72" name="AutoShape 204"/>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73" name="AutoShape 205"/>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74" name="AutoShape 206"/>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75" name="AutoShape 207"/>
                <p:cNvCxnSpPr>
                  <a:cxnSpLocks noChangeShapeType="1"/>
                  <a:stCxn id="269" idx="2"/>
                  <a:endCxn id="271" idx="0"/>
                </p:cNvCxnSpPr>
                <p:nvPr/>
              </p:nvCxnSpPr>
              <p:spPr bwMode="auto">
                <a:xfrm>
                  <a:off x="2838" y="3214"/>
                  <a:ext cx="75" cy="23"/>
                </a:xfrm>
                <a:prstGeom prst="straightConnector1">
                  <a:avLst/>
                </a:prstGeom>
                <a:noFill/>
                <a:ln w="9525">
                  <a:solidFill>
                    <a:schemeClr val="tx1"/>
                  </a:solidFill>
                  <a:round/>
                  <a:headEnd/>
                  <a:tailEnd/>
                </a:ln>
              </p:spPr>
            </p:cxnSp>
            <p:cxnSp>
              <p:nvCxnSpPr>
                <p:cNvPr id="276" name="AutoShape 208"/>
                <p:cNvCxnSpPr>
                  <a:cxnSpLocks noChangeShapeType="1"/>
                  <a:stCxn id="274" idx="2"/>
                  <a:endCxn id="27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277" name="AutoShape 209"/>
                <p:cNvCxnSpPr>
                  <a:cxnSpLocks noChangeShapeType="1"/>
                  <a:stCxn id="272" idx="0"/>
                  <a:endCxn id="27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278" name="AutoShape 210"/>
                <p:cNvCxnSpPr>
                  <a:cxnSpLocks noChangeShapeType="1"/>
                  <a:stCxn id="270" idx="0"/>
                  <a:endCxn id="26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279" name="AutoShape 211"/>
                <p:cNvCxnSpPr>
                  <a:cxnSpLocks noChangeShapeType="1"/>
                  <a:stCxn id="272" idx="0"/>
                  <a:endCxn id="27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280" name="AutoShape 212"/>
                <p:cNvCxnSpPr>
                  <a:cxnSpLocks noChangeShapeType="1"/>
                  <a:stCxn id="273" idx="0"/>
                  <a:endCxn id="274" idx="3"/>
                </p:cNvCxnSpPr>
                <p:nvPr/>
              </p:nvCxnSpPr>
              <p:spPr bwMode="auto">
                <a:xfrm flipV="1">
                  <a:off x="3058" y="3180"/>
                  <a:ext cx="0" cy="115"/>
                </a:xfrm>
                <a:prstGeom prst="straightConnector1">
                  <a:avLst/>
                </a:prstGeom>
                <a:noFill/>
                <a:ln w="9525">
                  <a:solidFill>
                    <a:schemeClr val="tx1"/>
                  </a:solidFill>
                  <a:round/>
                  <a:headEnd/>
                  <a:tailEnd/>
                </a:ln>
              </p:spPr>
            </p:cxnSp>
            <p:sp>
              <p:nvSpPr>
                <p:cNvPr id="281" name="AutoShape 213"/>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82" name="AutoShape 214"/>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83" name="AutoShape 215"/>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84" name="AutoShape 216"/>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85" name="AutoShape 217"/>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86" name="AutoShape 218"/>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87" name="AutoShape 219"/>
                <p:cNvCxnSpPr>
                  <a:cxnSpLocks noChangeShapeType="1"/>
                  <a:stCxn id="281" idx="2"/>
                  <a:endCxn id="28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288" name="AutoShape 220"/>
                <p:cNvCxnSpPr>
                  <a:cxnSpLocks noChangeShapeType="1"/>
                  <a:stCxn id="286" idx="2"/>
                  <a:endCxn id="28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289" name="AutoShape 221"/>
                <p:cNvCxnSpPr>
                  <a:cxnSpLocks noChangeShapeType="1"/>
                  <a:stCxn id="284" idx="0"/>
                  <a:endCxn id="28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290" name="AutoShape 222"/>
                <p:cNvCxnSpPr>
                  <a:cxnSpLocks noChangeShapeType="1"/>
                  <a:stCxn id="282" idx="0"/>
                  <a:endCxn id="28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291" name="AutoShape 223"/>
                <p:cNvCxnSpPr>
                  <a:cxnSpLocks noChangeShapeType="1"/>
                  <a:stCxn id="284" idx="0"/>
                  <a:endCxn id="28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292" name="AutoShape 224"/>
                <p:cNvCxnSpPr>
                  <a:cxnSpLocks noChangeShapeType="1"/>
                  <a:stCxn id="285" idx="0"/>
                  <a:endCxn id="28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4" name="Group 225"/>
              <p:cNvGrpSpPr>
                <a:grpSpLocks/>
              </p:cNvGrpSpPr>
              <p:nvPr/>
            </p:nvGrpSpPr>
            <p:grpSpPr bwMode="auto">
              <a:xfrm>
                <a:off x="4446" y="3414"/>
                <a:ext cx="464" cy="406"/>
                <a:chOff x="2745" y="3092"/>
                <a:chExt cx="464" cy="406"/>
              </a:xfrm>
            </p:grpSpPr>
            <p:sp>
              <p:nvSpPr>
                <p:cNvPr id="243" name="AutoShape 226"/>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244" name="AutoShape 227"/>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45" name="AutoShape 228"/>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46" name="AutoShape 229"/>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47" name="AutoShape 230"/>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48" name="AutoShape 231"/>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49" name="AutoShape 232"/>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50" name="AutoShape 233"/>
                <p:cNvCxnSpPr>
                  <a:cxnSpLocks noChangeShapeType="1"/>
                  <a:stCxn id="244" idx="2"/>
                  <a:endCxn id="246" idx="0"/>
                </p:cNvCxnSpPr>
                <p:nvPr/>
              </p:nvCxnSpPr>
              <p:spPr bwMode="auto">
                <a:xfrm>
                  <a:off x="2838" y="3214"/>
                  <a:ext cx="75" cy="23"/>
                </a:xfrm>
                <a:prstGeom prst="straightConnector1">
                  <a:avLst/>
                </a:prstGeom>
                <a:noFill/>
                <a:ln w="9525">
                  <a:solidFill>
                    <a:schemeClr val="tx1"/>
                  </a:solidFill>
                  <a:round/>
                  <a:headEnd/>
                  <a:tailEnd/>
                </a:ln>
              </p:spPr>
            </p:cxnSp>
            <p:cxnSp>
              <p:nvCxnSpPr>
                <p:cNvPr id="251" name="AutoShape 234"/>
                <p:cNvCxnSpPr>
                  <a:cxnSpLocks noChangeShapeType="1"/>
                  <a:stCxn id="249" idx="2"/>
                  <a:endCxn id="24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252" name="AutoShape 235"/>
                <p:cNvCxnSpPr>
                  <a:cxnSpLocks noChangeShapeType="1"/>
                  <a:stCxn id="247" idx="0"/>
                  <a:endCxn id="24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253" name="AutoShape 236"/>
                <p:cNvCxnSpPr>
                  <a:cxnSpLocks noChangeShapeType="1"/>
                  <a:stCxn id="245" idx="0"/>
                  <a:endCxn id="24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254" name="AutoShape 237"/>
                <p:cNvCxnSpPr>
                  <a:cxnSpLocks noChangeShapeType="1"/>
                  <a:stCxn id="247" idx="0"/>
                  <a:endCxn id="24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255" name="AutoShape 238"/>
                <p:cNvCxnSpPr>
                  <a:cxnSpLocks noChangeShapeType="1"/>
                  <a:stCxn id="248" idx="0"/>
                  <a:endCxn id="249" idx="3"/>
                </p:cNvCxnSpPr>
                <p:nvPr/>
              </p:nvCxnSpPr>
              <p:spPr bwMode="auto">
                <a:xfrm flipV="1">
                  <a:off x="3058" y="3180"/>
                  <a:ext cx="0" cy="115"/>
                </a:xfrm>
                <a:prstGeom prst="straightConnector1">
                  <a:avLst/>
                </a:prstGeom>
                <a:noFill/>
                <a:ln w="9525">
                  <a:solidFill>
                    <a:schemeClr val="tx1"/>
                  </a:solidFill>
                  <a:round/>
                  <a:headEnd/>
                  <a:tailEnd/>
                </a:ln>
              </p:spPr>
            </p:cxnSp>
            <p:sp>
              <p:nvSpPr>
                <p:cNvPr id="256" name="AutoShape 239"/>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57" name="AutoShape 240"/>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58" name="AutoShape 241"/>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59" name="AutoShape 242"/>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60" name="AutoShape 243"/>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61" name="AutoShape 244"/>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62" name="AutoShape 245"/>
                <p:cNvCxnSpPr>
                  <a:cxnSpLocks noChangeShapeType="1"/>
                  <a:stCxn id="256" idx="2"/>
                  <a:endCxn id="25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263" name="AutoShape 246"/>
                <p:cNvCxnSpPr>
                  <a:cxnSpLocks noChangeShapeType="1"/>
                  <a:stCxn id="261" idx="2"/>
                  <a:endCxn id="25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264" name="AutoShape 247"/>
                <p:cNvCxnSpPr>
                  <a:cxnSpLocks noChangeShapeType="1"/>
                  <a:stCxn id="259" idx="0"/>
                  <a:endCxn id="25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265" name="AutoShape 248"/>
                <p:cNvCxnSpPr>
                  <a:cxnSpLocks noChangeShapeType="1"/>
                  <a:stCxn id="257" idx="0"/>
                  <a:endCxn id="25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266" name="AutoShape 249"/>
                <p:cNvCxnSpPr>
                  <a:cxnSpLocks noChangeShapeType="1"/>
                  <a:stCxn id="259" idx="0"/>
                  <a:endCxn id="26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267" name="AutoShape 250"/>
                <p:cNvCxnSpPr>
                  <a:cxnSpLocks noChangeShapeType="1"/>
                  <a:stCxn id="260" idx="0"/>
                  <a:endCxn id="26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5" name="Group 251"/>
              <p:cNvGrpSpPr>
                <a:grpSpLocks/>
              </p:cNvGrpSpPr>
              <p:nvPr/>
            </p:nvGrpSpPr>
            <p:grpSpPr bwMode="auto">
              <a:xfrm>
                <a:off x="4543" y="3511"/>
                <a:ext cx="464" cy="387"/>
                <a:chOff x="2745" y="3092"/>
                <a:chExt cx="464" cy="406"/>
              </a:xfrm>
            </p:grpSpPr>
            <p:sp>
              <p:nvSpPr>
                <p:cNvPr id="218" name="AutoShape 252"/>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219" name="AutoShape 253"/>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20" name="AutoShape 254"/>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21" name="AutoShape 255"/>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22" name="AutoShape 256"/>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23" name="AutoShape 257"/>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24" name="AutoShape 258"/>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25" name="AutoShape 259"/>
                <p:cNvCxnSpPr>
                  <a:cxnSpLocks noChangeShapeType="1"/>
                  <a:stCxn id="219" idx="2"/>
                  <a:endCxn id="221" idx="0"/>
                </p:cNvCxnSpPr>
                <p:nvPr/>
              </p:nvCxnSpPr>
              <p:spPr bwMode="auto">
                <a:xfrm>
                  <a:off x="2838" y="3214"/>
                  <a:ext cx="75" cy="23"/>
                </a:xfrm>
                <a:prstGeom prst="straightConnector1">
                  <a:avLst/>
                </a:prstGeom>
                <a:noFill/>
                <a:ln w="9525">
                  <a:solidFill>
                    <a:schemeClr val="tx1"/>
                  </a:solidFill>
                  <a:round/>
                  <a:headEnd/>
                  <a:tailEnd/>
                </a:ln>
              </p:spPr>
            </p:cxnSp>
            <p:cxnSp>
              <p:nvCxnSpPr>
                <p:cNvPr id="226" name="AutoShape 260"/>
                <p:cNvCxnSpPr>
                  <a:cxnSpLocks noChangeShapeType="1"/>
                  <a:stCxn id="224" idx="2"/>
                  <a:endCxn id="22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227" name="AutoShape 261"/>
                <p:cNvCxnSpPr>
                  <a:cxnSpLocks noChangeShapeType="1"/>
                  <a:stCxn id="222" idx="0"/>
                  <a:endCxn id="22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228" name="AutoShape 262"/>
                <p:cNvCxnSpPr>
                  <a:cxnSpLocks noChangeShapeType="1"/>
                  <a:stCxn id="220" idx="0"/>
                  <a:endCxn id="21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229" name="AutoShape 263"/>
                <p:cNvCxnSpPr>
                  <a:cxnSpLocks noChangeShapeType="1"/>
                  <a:stCxn id="222" idx="0"/>
                  <a:endCxn id="22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230" name="AutoShape 264"/>
                <p:cNvCxnSpPr>
                  <a:cxnSpLocks noChangeShapeType="1"/>
                  <a:stCxn id="223" idx="0"/>
                  <a:endCxn id="224" idx="3"/>
                </p:cNvCxnSpPr>
                <p:nvPr/>
              </p:nvCxnSpPr>
              <p:spPr bwMode="auto">
                <a:xfrm flipV="1">
                  <a:off x="3058" y="3180"/>
                  <a:ext cx="0" cy="115"/>
                </a:xfrm>
                <a:prstGeom prst="straightConnector1">
                  <a:avLst/>
                </a:prstGeom>
                <a:noFill/>
                <a:ln w="9525">
                  <a:solidFill>
                    <a:schemeClr val="tx1"/>
                  </a:solidFill>
                  <a:round/>
                  <a:headEnd/>
                  <a:tailEnd/>
                </a:ln>
              </p:spPr>
            </p:cxnSp>
            <p:sp>
              <p:nvSpPr>
                <p:cNvPr id="231" name="AutoShape 265"/>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32" name="AutoShape 266"/>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33" name="AutoShape 267"/>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34" name="AutoShape 268"/>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35" name="AutoShape 269"/>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36" name="AutoShape 270"/>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37" name="AutoShape 271"/>
                <p:cNvCxnSpPr>
                  <a:cxnSpLocks noChangeShapeType="1"/>
                  <a:stCxn id="231" idx="2"/>
                  <a:endCxn id="23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238" name="AutoShape 272"/>
                <p:cNvCxnSpPr>
                  <a:cxnSpLocks noChangeShapeType="1"/>
                  <a:stCxn id="236" idx="2"/>
                  <a:endCxn id="23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239" name="AutoShape 273"/>
                <p:cNvCxnSpPr>
                  <a:cxnSpLocks noChangeShapeType="1"/>
                  <a:stCxn id="234" idx="0"/>
                  <a:endCxn id="23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240" name="AutoShape 274"/>
                <p:cNvCxnSpPr>
                  <a:cxnSpLocks noChangeShapeType="1"/>
                  <a:stCxn id="232" idx="0"/>
                  <a:endCxn id="23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241" name="AutoShape 275"/>
                <p:cNvCxnSpPr>
                  <a:cxnSpLocks noChangeShapeType="1"/>
                  <a:stCxn id="234" idx="0"/>
                  <a:endCxn id="23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242" name="AutoShape 276"/>
                <p:cNvCxnSpPr>
                  <a:cxnSpLocks noChangeShapeType="1"/>
                  <a:stCxn id="235" idx="0"/>
                  <a:endCxn id="23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6" name="Group 277"/>
              <p:cNvGrpSpPr>
                <a:grpSpLocks/>
              </p:cNvGrpSpPr>
              <p:nvPr/>
            </p:nvGrpSpPr>
            <p:grpSpPr bwMode="auto">
              <a:xfrm>
                <a:off x="4258" y="3252"/>
                <a:ext cx="464" cy="406"/>
                <a:chOff x="2745" y="3092"/>
                <a:chExt cx="464" cy="406"/>
              </a:xfrm>
            </p:grpSpPr>
            <p:sp>
              <p:nvSpPr>
                <p:cNvPr id="193" name="AutoShape 278"/>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194" name="AutoShape 279"/>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95" name="AutoShape 280"/>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96" name="AutoShape 281"/>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97" name="AutoShape 282"/>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98" name="AutoShape 283"/>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99" name="AutoShape 284"/>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00" name="AutoShape 285"/>
                <p:cNvCxnSpPr>
                  <a:cxnSpLocks noChangeShapeType="1"/>
                  <a:stCxn id="194" idx="2"/>
                  <a:endCxn id="196" idx="0"/>
                </p:cNvCxnSpPr>
                <p:nvPr/>
              </p:nvCxnSpPr>
              <p:spPr bwMode="auto">
                <a:xfrm>
                  <a:off x="2838" y="3214"/>
                  <a:ext cx="75" cy="23"/>
                </a:xfrm>
                <a:prstGeom prst="straightConnector1">
                  <a:avLst/>
                </a:prstGeom>
                <a:noFill/>
                <a:ln w="9525">
                  <a:solidFill>
                    <a:schemeClr val="tx1"/>
                  </a:solidFill>
                  <a:round/>
                  <a:headEnd/>
                  <a:tailEnd/>
                </a:ln>
              </p:spPr>
            </p:cxnSp>
            <p:cxnSp>
              <p:nvCxnSpPr>
                <p:cNvPr id="201" name="AutoShape 286"/>
                <p:cNvCxnSpPr>
                  <a:cxnSpLocks noChangeShapeType="1"/>
                  <a:stCxn id="199" idx="2"/>
                  <a:endCxn id="19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202" name="AutoShape 287"/>
                <p:cNvCxnSpPr>
                  <a:cxnSpLocks noChangeShapeType="1"/>
                  <a:stCxn id="197" idx="0"/>
                  <a:endCxn id="19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203" name="AutoShape 288"/>
                <p:cNvCxnSpPr>
                  <a:cxnSpLocks noChangeShapeType="1"/>
                  <a:stCxn id="195" idx="0"/>
                  <a:endCxn id="19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204" name="AutoShape 289"/>
                <p:cNvCxnSpPr>
                  <a:cxnSpLocks noChangeShapeType="1"/>
                  <a:stCxn id="197" idx="0"/>
                  <a:endCxn id="19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205" name="AutoShape 290"/>
                <p:cNvCxnSpPr>
                  <a:cxnSpLocks noChangeShapeType="1"/>
                  <a:stCxn id="198" idx="0"/>
                  <a:endCxn id="199" idx="3"/>
                </p:cNvCxnSpPr>
                <p:nvPr/>
              </p:nvCxnSpPr>
              <p:spPr bwMode="auto">
                <a:xfrm flipV="1">
                  <a:off x="3058" y="3180"/>
                  <a:ext cx="0" cy="115"/>
                </a:xfrm>
                <a:prstGeom prst="straightConnector1">
                  <a:avLst/>
                </a:prstGeom>
                <a:noFill/>
                <a:ln w="9525">
                  <a:solidFill>
                    <a:schemeClr val="tx1"/>
                  </a:solidFill>
                  <a:round/>
                  <a:headEnd/>
                  <a:tailEnd/>
                </a:ln>
              </p:spPr>
            </p:cxnSp>
            <p:sp>
              <p:nvSpPr>
                <p:cNvPr id="206" name="AutoShape 291"/>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07" name="AutoShape 292"/>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08" name="AutoShape 293"/>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09" name="AutoShape 294"/>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10" name="AutoShape 295"/>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211" name="AutoShape 296"/>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212" name="AutoShape 297"/>
                <p:cNvCxnSpPr>
                  <a:cxnSpLocks noChangeShapeType="1"/>
                  <a:stCxn id="206" idx="2"/>
                  <a:endCxn id="20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213" name="AutoShape 298"/>
                <p:cNvCxnSpPr>
                  <a:cxnSpLocks noChangeShapeType="1"/>
                  <a:stCxn id="211" idx="2"/>
                  <a:endCxn id="20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214" name="AutoShape 299"/>
                <p:cNvCxnSpPr>
                  <a:cxnSpLocks noChangeShapeType="1"/>
                  <a:stCxn id="209" idx="0"/>
                  <a:endCxn id="20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215" name="AutoShape 300"/>
                <p:cNvCxnSpPr>
                  <a:cxnSpLocks noChangeShapeType="1"/>
                  <a:stCxn id="207" idx="0"/>
                  <a:endCxn id="20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216" name="AutoShape 301"/>
                <p:cNvCxnSpPr>
                  <a:cxnSpLocks noChangeShapeType="1"/>
                  <a:stCxn id="209" idx="0"/>
                  <a:endCxn id="21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217" name="AutoShape 302"/>
                <p:cNvCxnSpPr>
                  <a:cxnSpLocks noChangeShapeType="1"/>
                  <a:stCxn id="210" idx="0"/>
                  <a:endCxn id="21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7" name="Group 303"/>
              <p:cNvGrpSpPr>
                <a:grpSpLocks/>
              </p:cNvGrpSpPr>
              <p:nvPr/>
            </p:nvGrpSpPr>
            <p:grpSpPr bwMode="auto">
              <a:xfrm>
                <a:off x="4811" y="3666"/>
                <a:ext cx="464" cy="406"/>
                <a:chOff x="2745" y="3092"/>
                <a:chExt cx="464" cy="406"/>
              </a:xfrm>
            </p:grpSpPr>
            <p:sp>
              <p:nvSpPr>
                <p:cNvPr id="168" name="AutoShape 304"/>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169" name="AutoShape 305"/>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70" name="AutoShape 306"/>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71" name="AutoShape 307"/>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72" name="AutoShape 308"/>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73" name="AutoShape 309"/>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74" name="AutoShape 310"/>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75" name="AutoShape 311"/>
                <p:cNvCxnSpPr>
                  <a:cxnSpLocks noChangeShapeType="1"/>
                  <a:stCxn id="169" idx="2"/>
                  <a:endCxn id="171" idx="0"/>
                </p:cNvCxnSpPr>
                <p:nvPr/>
              </p:nvCxnSpPr>
              <p:spPr bwMode="auto">
                <a:xfrm>
                  <a:off x="2838" y="3214"/>
                  <a:ext cx="75" cy="23"/>
                </a:xfrm>
                <a:prstGeom prst="straightConnector1">
                  <a:avLst/>
                </a:prstGeom>
                <a:noFill/>
                <a:ln w="9525">
                  <a:solidFill>
                    <a:schemeClr val="tx1"/>
                  </a:solidFill>
                  <a:round/>
                  <a:headEnd/>
                  <a:tailEnd/>
                </a:ln>
              </p:spPr>
            </p:cxnSp>
            <p:cxnSp>
              <p:nvCxnSpPr>
                <p:cNvPr id="176" name="AutoShape 312"/>
                <p:cNvCxnSpPr>
                  <a:cxnSpLocks noChangeShapeType="1"/>
                  <a:stCxn id="174" idx="2"/>
                  <a:endCxn id="17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177" name="AutoShape 313"/>
                <p:cNvCxnSpPr>
                  <a:cxnSpLocks noChangeShapeType="1"/>
                  <a:stCxn id="172" idx="0"/>
                  <a:endCxn id="17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178" name="AutoShape 314"/>
                <p:cNvCxnSpPr>
                  <a:cxnSpLocks noChangeShapeType="1"/>
                  <a:stCxn id="170" idx="0"/>
                  <a:endCxn id="16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179" name="AutoShape 315"/>
                <p:cNvCxnSpPr>
                  <a:cxnSpLocks noChangeShapeType="1"/>
                  <a:stCxn id="172" idx="0"/>
                  <a:endCxn id="17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180" name="AutoShape 316"/>
                <p:cNvCxnSpPr>
                  <a:cxnSpLocks noChangeShapeType="1"/>
                  <a:stCxn id="173" idx="0"/>
                  <a:endCxn id="174" idx="3"/>
                </p:cNvCxnSpPr>
                <p:nvPr/>
              </p:nvCxnSpPr>
              <p:spPr bwMode="auto">
                <a:xfrm flipV="1">
                  <a:off x="3058" y="3180"/>
                  <a:ext cx="0" cy="115"/>
                </a:xfrm>
                <a:prstGeom prst="straightConnector1">
                  <a:avLst/>
                </a:prstGeom>
                <a:noFill/>
                <a:ln w="9525">
                  <a:solidFill>
                    <a:schemeClr val="tx1"/>
                  </a:solidFill>
                  <a:round/>
                  <a:headEnd/>
                  <a:tailEnd/>
                </a:ln>
              </p:spPr>
            </p:cxnSp>
            <p:sp>
              <p:nvSpPr>
                <p:cNvPr id="181" name="AutoShape 317"/>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82" name="AutoShape 318"/>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83" name="AutoShape 319"/>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84" name="AutoShape 320"/>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85" name="AutoShape 321"/>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86" name="AutoShape 322"/>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87" name="AutoShape 323"/>
                <p:cNvCxnSpPr>
                  <a:cxnSpLocks noChangeShapeType="1"/>
                  <a:stCxn id="181" idx="2"/>
                  <a:endCxn id="18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188" name="AutoShape 324"/>
                <p:cNvCxnSpPr>
                  <a:cxnSpLocks noChangeShapeType="1"/>
                  <a:stCxn id="186" idx="2"/>
                  <a:endCxn id="18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189" name="AutoShape 325"/>
                <p:cNvCxnSpPr>
                  <a:cxnSpLocks noChangeShapeType="1"/>
                  <a:stCxn id="184" idx="0"/>
                  <a:endCxn id="18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190" name="AutoShape 326"/>
                <p:cNvCxnSpPr>
                  <a:cxnSpLocks noChangeShapeType="1"/>
                  <a:stCxn id="182" idx="0"/>
                  <a:endCxn id="18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191" name="AutoShape 327"/>
                <p:cNvCxnSpPr>
                  <a:cxnSpLocks noChangeShapeType="1"/>
                  <a:stCxn id="184" idx="0"/>
                  <a:endCxn id="18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192" name="AutoShape 328"/>
                <p:cNvCxnSpPr>
                  <a:cxnSpLocks noChangeShapeType="1"/>
                  <a:stCxn id="185" idx="0"/>
                  <a:endCxn id="18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8" name="Group 329"/>
              <p:cNvGrpSpPr>
                <a:grpSpLocks/>
              </p:cNvGrpSpPr>
              <p:nvPr/>
            </p:nvGrpSpPr>
            <p:grpSpPr bwMode="auto">
              <a:xfrm>
                <a:off x="4022" y="3409"/>
                <a:ext cx="464" cy="406"/>
                <a:chOff x="2745" y="3092"/>
                <a:chExt cx="464" cy="406"/>
              </a:xfrm>
            </p:grpSpPr>
            <p:sp>
              <p:nvSpPr>
                <p:cNvPr id="143" name="AutoShape 330"/>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144" name="AutoShape 331"/>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45" name="AutoShape 332"/>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46" name="AutoShape 333"/>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47" name="AutoShape 334"/>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48" name="AutoShape 335"/>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49" name="AutoShape 336"/>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50" name="AutoShape 337"/>
                <p:cNvCxnSpPr>
                  <a:cxnSpLocks noChangeShapeType="1"/>
                  <a:stCxn id="144" idx="2"/>
                  <a:endCxn id="146" idx="0"/>
                </p:cNvCxnSpPr>
                <p:nvPr/>
              </p:nvCxnSpPr>
              <p:spPr bwMode="auto">
                <a:xfrm>
                  <a:off x="2838" y="3214"/>
                  <a:ext cx="75" cy="23"/>
                </a:xfrm>
                <a:prstGeom prst="straightConnector1">
                  <a:avLst/>
                </a:prstGeom>
                <a:noFill/>
                <a:ln w="9525">
                  <a:solidFill>
                    <a:schemeClr val="tx1"/>
                  </a:solidFill>
                  <a:round/>
                  <a:headEnd/>
                  <a:tailEnd/>
                </a:ln>
              </p:spPr>
            </p:cxnSp>
            <p:cxnSp>
              <p:nvCxnSpPr>
                <p:cNvPr id="151" name="AutoShape 338"/>
                <p:cNvCxnSpPr>
                  <a:cxnSpLocks noChangeShapeType="1"/>
                  <a:stCxn id="149" idx="2"/>
                  <a:endCxn id="14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152" name="AutoShape 339"/>
                <p:cNvCxnSpPr>
                  <a:cxnSpLocks noChangeShapeType="1"/>
                  <a:stCxn id="147" idx="0"/>
                  <a:endCxn id="14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153" name="AutoShape 340"/>
                <p:cNvCxnSpPr>
                  <a:cxnSpLocks noChangeShapeType="1"/>
                  <a:stCxn id="145" idx="0"/>
                  <a:endCxn id="14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154" name="AutoShape 341"/>
                <p:cNvCxnSpPr>
                  <a:cxnSpLocks noChangeShapeType="1"/>
                  <a:stCxn id="147" idx="0"/>
                  <a:endCxn id="14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155" name="AutoShape 342"/>
                <p:cNvCxnSpPr>
                  <a:cxnSpLocks noChangeShapeType="1"/>
                  <a:stCxn id="148" idx="0"/>
                  <a:endCxn id="149" idx="3"/>
                </p:cNvCxnSpPr>
                <p:nvPr/>
              </p:nvCxnSpPr>
              <p:spPr bwMode="auto">
                <a:xfrm flipV="1">
                  <a:off x="3058" y="3180"/>
                  <a:ext cx="0" cy="115"/>
                </a:xfrm>
                <a:prstGeom prst="straightConnector1">
                  <a:avLst/>
                </a:prstGeom>
                <a:noFill/>
                <a:ln w="9525">
                  <a:solidFill>
                    <a:schemeClr val="tx1"/>
                  </a:solidFill>
                  <a:round/>
                  <a:headEnd/>
                  <a:tailEnd/>
                </a:ln>
              </p:spPr>
            </p:cxnSp>
            <p:sp>
              <p:nvSpPr>
                <p:cNvPr id="156" name="AutoShape 343"/>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57" name="AutoShape 344"/>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58" name="AutoShape 345"/>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59" name="AutoShape 346"/>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60" name="AutoShape 347"/>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61" name="AutoShape 348"/>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62" name="AutoShape 349"/>
                <p:cNvCxnSpPr>
                  <a:cxnSpLocks noChangeShapeType="1"/>
                  <a:stCxn id="156" idx="2"/>
                  <a:endCxn id="15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163" name="AutoShape 350"/>
                <p:cNvCxnSpPr>
                  <a:cxnSpLocks noChangeShapeType="1"/>
                  <a:stCxn id="161" idx="2"/>
                  <a:endCxn id="15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164" name="AutoShape 351"/>
                <p:cNvCxnSpPr>
                  <a:cxnSpLocks noChangeShapeType="1"/>
                  <a:stCxn id="159" idx="0"/>
                  <a:endCxn id="15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165" name="AutoShape 352"/>
                <p:cNvCxnSpPr>
                  <a:cxnSpLocks noChangeShapeType="1"/>
                  <a:stCxn id="157" idx="0"/>
                  <a:endCxn id="15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166" name="AutoShape 353"/>
                <p:cNvCxnSpPr>
                  <a:cxnSpLocks noChangeShapeType="1"/>
                  <a:stCxn id="159" idx="0"/>
                  <a:endCxn id="16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167" name="AutoShape 354"/>
                <p:cNvCxnSpPr>
                  <a:cxnSpLocks noChangeShapeType="1"/>
                  <a:stCxn id="160" idx="0"/>
                  <a:endCxn id="16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39" name="Group 355"/>
              <p:cNvGrpSpPr>
                <a:grpSpLocks/>
              </p:cNvGrpSpPr>
              <p:nvPr/>
            </p:nvGrpSpPr>
            <p:grpSpPr bwMode="auto">
              <a:xfrm>
                <a:off x="3847" y="3571"/>
                <a:ext cx="464" cy="406"/>
                <a:chOff x="2745" y="3092"/>
                <a:chExt cx="464" cy="406"/>
              </a:xfrm>
            </p:grpSpPr>
            <p:sp>
              <p:nvSpPr>
                <p:cNvPr id="118" name="AutoShape 356"/>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119" name="AutoShape 357"/>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20" name="AutoShape 358"/>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21" name="AutoShape 359"/>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22" name="AutoShape 360"/>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23" name="AutoShape 361"/>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24" name="AutoShape 362"/>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25" name="AutoShape 363"/>
                <p:cNvCxnSpPr>
                  <a:cxnSpLocks noChangeShapeType="1"/>
                  <a:stCxn id="119" idx="2"/>
                  <a:endCxn id="121" idx="0"/>
                </p:cNvCxnSpPr>
                <p:nvPr/>
              </p:nvCxnSpPr>
              <p:spPr bwMode="auto">
                <a:xfrm>
                  <a:off x="2838" y="3214"/>
                  <a:ext cx="75" cy="23"/>
                </a:xfrm>
                <a:prstGeom prst="straightConnector1">
                  <a:avLst/>
                </a:prstGeom>
                <a:noFill/>
                <a:ln w="9525">
                  <a:solidFill>
                    <a:schemeClr val="tx1"/>
                  </a:solidFill>
                  <a:round/>
                  <a:headEnd/>
                  <a:tailEnd/>
                </a:ln>
              </p:spPr>
            </p:cxnSp>
            <p:cxnSp>
              <p:nvCxnSpPr>
                <p:cNvPr id="126" name="AutoShape 364"/>
                <p:cNvCxnSpPr>
                  <a:cxnSpLocks noChangeShapeType="1"/>
                  <a:stCxn id="124" idx="2"/>
                  <a:endCxn id="12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127" name="AutoShape 365"/>
                <p:cNvCxnSpPr>
                  <a:cxnSpLocks noChangeShapeType="1"/>
                  <a:stCxn id="122" idx="0"/>
                  <a:endCxn id="12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128" name="AutoShape 366"/>
                <p:cNvCxnSpPr>
                  <a:cxnSpLocks noChangeShapeType="1"/>
                  <a:stCxn id="120" idx="0"/>
                  <a:endCxn id="11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129" name="AutoShape 367"/>
                <p:cNvCxnSpPr>
                  <a:cxnSpLocks noChangeShapeType="1"/>
                  <a:stCxn id="122" idx="0"/>
                  <a:endCxn id="12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130" name="AutoShape 368"/>
                <p:cNvCxnSpPr>
                  <a:cxnSpLocks noChangeShapeType="1"/>
                  <a:stCxn id="123" idx="0"/>
                  <a:endCxn id="124" idx="3"/>
                </p:cNvCxnSpPr>
                <p:nvPr/>
              </p:nvCxnSpPr>
              <p:spPr bwMode="auto">
                <a:xfrm flipV="1">
                  <a:off x="3058" y="3180"/>
                  <a:ext cx="0" cy="115"/>
                </a:xfrm>
                <a:prstGeom prst="straightConnector1">
                  <a:avLst/>
                </a:prstGeom>
                <a:noFill/>
                <a:ln w="9525">
                  <a:solidFill>
                    <a:schemeClr val="tx1"/>
                  </a:solidFill>
                  <a:round/>
                  <a:headEnd/>
                  <a:tailEnd/>
                </a:ln>
              </p:spPr>
            </p:cxnSp>
            <p:sp>
              <p:nvSpPr>
                <p:cNvPr id="131" name="AutoShape 369"/>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32" name="AutoShape 370"/>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33" name="AutoShape 371"/>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34" name="AutoShape 372"/>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35" name="AutoShape 373"/>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36" name="AutoShape 374"/>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37" name="AutoShape 375"/>
                <p:cNvCxnSpPr>
                  <a:cxnSpLocks noChangeShapeType="1"/>
                  <a:stCxn id="131" idx="2"/>
                  <a:endCxn id="13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138" name="AutoShape 376"/>
                <p:cNvCxnSpPr>
                  <a:cxnSpLocks noChangeShapeType="1"/>
                  <a:stCxn id="136" idx="2"/>
                  <a:endCxn id="13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139" name="AutoShape 377"/>
                <p:cNvCxnSpPr>
                  <a:cxnSpLocks noChangeShapeType="1"/>
                  <a:stCxn id="134" idx="0"/>
                  <a:endCxn id="13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140" name="AutoShape 378"/>
                <p:cNvCxnSpPr>
                  <a:cxnSpLocks noChangeShapeType="1"/>
                  <a:stCxn id="132" idx="0"/>
                  <a:endCxn id="13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141" name="AutoShape 379"/>
                <p:cNvCxnSpPr>
                  <a:cxnSpLocks noChangeShapeType="1"/>
                  <a:stCxn id="134" idx="0"/>
                  <a:endCxn id="13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142" name="AutoShape 380"/>
                <p:cNvCxnSpPr>
                  <a:cxnSpLocks noChangeShapeType="1"/>
                  <a:stCxn id="135" idx="0"/>
                  <a:endCxn id="13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40" name="Group 381"/>
              <p:cNvGrpSpPr>
                <a:grpSpLocks/>
              </p:cNvGrpSpPr>
              <p:nvPr/>
            </p:nvGrpSpPr>
            <p:grpSpPr bwMode="auto">
              <a:xfrm>
                <a:off x="3944" y="3668"/>
                <a:ext cx="464" cy="387"/>
                <a:chOff x="2745" y="3092"/>
                <a:chExt cx="464" cy="406"/>
              </a:xfrm>
            </p:grpSpPr>
            <p:sp>
              <p:nvSpPr>
                <p:cNvPr id="93" name="AutoShape 382"/>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94" name="AutoShape 383"/>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95" name="AutoShape 384"/>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96" name="AutoShape 385"/>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97" name="AutoShape 386"/>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98" name="AutoShape 387"/>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99" name="AutoShape 388"/>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00" name="AutoShape 389"/>
                <p:cNvCxnSpPr>
                  <a:cxnSpLocks noChangeShapeType="1"/>
                  <a:stCxn id="94" idx="2"/>
                  <a:endCxn id="96" idx="0"/>
                </p:cNvCxnSpPr>
                <p:nvPr/>
              </p:nvCxnSpPr>
              <p:spPr bwMode="auto">
                <a:xfrm>
                  <a:off x="2838" y="3214"/>
                  <a:ext cx="75" cy="23"/>
                </a:xfrm>
                <a:prstGeom prst="straightConnector1">
                  <a:avLst/>
                </a:prstGeom>
                <a:noFill/>
                <a:ln w="9525">
                  <a:solidFill>
                    <a:schemeClr val="tx1"/>
                  </a:solidFill>
                  <a:round/>
                  <a:headEnd/>
                  <a:tailEnd/>
                </a:ln>
              </p:spPr>
            </p:cxnSp>
            <p:cxnSp>
              <p:nvCxnSpPr>
                <p:cNvPr id="101" name="AutoShape 390"/>
                <p:cNvCxnSpPr>
                  <a:cxnSpLocks noChangeShapeType="1"/>
                  <a:stCxn id="99" idx="2"/>
                  <a:endCxn id="9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102" name="AutoShape 391"/>
                <p:cNvCxnSpPr>
                  <a:cxnSpLocks noChangeShapeType="1"/>
                  <a:stCxn id="97" idx="0"/>
                  <a:endCxn id="9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103" name="AutoShape 392"/>
                <p:cNvCxnSpPr>
                  <a:cxnSpLocks noChangeShapeType="1"/>
                  <a:stCxn id="95" idx="0"/>
                  <a:endCxn id="9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104" name="AutoShape 393"/>
                <p:cNvCxnSpPr>
                  <a:cxnSpLocks noChangeShapeType="1"/>
                  <a:stCxn id="97" idx="0"/>
                  <a:endCxn id="9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105" name="AutoShape 394"/>
                <p:cNvCxnSpPr>
                  <a:cxnSpLocks noChangeShapeType="1"/>
                  <a:stCxn id="98" idx="0"/>
                  <a:endCxn id="99" idx="3"/>
                </p:cNvCxnSpPr>
                <p:nvPr/>
              </p:nvCxnSpPr>
              <p:spPr bwMode="auto">
                <a:xfrm flipV="1">
                  <a:off x="3058" y="3180"/>
                  <a:ext cx="0" cy="115"/>
                </a:xfrm>
                <a:prstGeom prst="straightConnector1">
                  <a:avLst/>
                </a:prstGeom>
                <a:noFill/>
                <a:ln w="9525">
                  <a:solidFill>
                    <a:schemeClr val="tx1"/>
                  </a:solidFill>
                  <a:round/>
                  <a:headEnd/>
                  <a:tailEnd/>
                </a:ln>
              </p:spPr>
            </p:cxnSp>
            <p:sp>
              <p:nvSpPr>
                <p:cNvPr id="106" name="AutoShape 395"/>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07" name="AutoShape 396"/>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08" name="AutoShape 397"/>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09" name="AutoShape 398"/>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10" name="AutoShape 399"/>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111" name="AutoShape 400"/>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112" name="AutoShape 401"/>
                <p:cNvCxnSpPr>
                  <a:cxnSpLocks noChangeShapeType="1"/>
                  <a:stCxn id="106" idx="2"/>
                  <a:endCxn id="10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113" name="AutoShape 402"/>
                <p:cNvCxnSpPr>
                  <a:cxnSpLocks noChangeShapeType="1"/>
                  <a:stCxn id="111" idx="2"/>
                  <a:endCxn id="10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114" name="AutoShape 403"/>
                <p:cNvCxnSpPr>
                  <a:cxnSpLocks noChangeShapeType="1"/>
                  <a:stCxn id="109" idx="0"/>
                  <a:endCxn id="10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115" name="AutoShape 404"/>
                <p:cNvCxnSpPr>
                  <a:cxnSpLocks noChangeShapeType="1"/>
                  <a:stCxn id="107" idx="0"/>
                  <a:endCxn id="10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116" name="AutoShape 405"/>
                <p:cNvCxnSpPr>
                  <a:cxnSpLocks noChangeShapeType="1"/>
                  <a:stCxn id="109" idx="0"/>
                  <a:endCxn id="11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117" name="AutoShape 406"/>
                <p:cNvCxnSpPr>
                  <a:cxnSpLocks noChangeShapeType="1"/>
                  <a:stCxn id="110" idx="0"/>
                  <a:endCxn id="111"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41" name="Group 407"/>
              <p:cNvGrpSpPr>
                <a:grpSpLocks/>
              </p:cNvGrpSpPr>
              <p:nvPr/>
            </p:nvGrpSpPr>
            <p:grpSpPr bwMode="auto">
              <a:xfrm>
                <a:off x="3901" y="3612"/>
                <a:ext cx="464" cy="406"/>
                <a:chOff x="2745" y="3092"/>
                <a:chExt cx="464" cy="406"/>
              </a:xfrm>
            </p:grpSpPr>
            <p:sp>
              <p:nvSpPr>
                <p:cNvPr id="68" name="AutoShape 408"/>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69" name="AutoShape 409"/>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70" name="AutoShape 410"/>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71" name="AutoShape 411"/>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72" name="AutoShape 412"/>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73" name="AutoShape 413"/>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74" name="AutoShape 414"/>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75" name="AutoShape 415"/>
                <p:cNvCxnSpPr>
                  <a:cxnSpLocks noChangeShapeType="1"/>
                  <a:stCxn id="69" idx="2"/>
                  <a:endCxn id="71" idx="0"/>
                </p:cNvCxnSpPr>
                <p:nvPr/>
              </p:nvCxnSpPr>
              <p:spPr bwMode="auto">
                <a:xfrm>
                  <a:off x="2838" y="3214"/>
                  <a:ext cx="75" cy="23"/>
                </a:xfrm>
                <a:prstGeom prst="straightConnector1">
                  <a:avLst/>
                </a:prstGeom>
                <a:noFill/>
                <a:ln w="9525">
                  <a:solidFill>
                    <a:schemeClr val="tx1"/>
                  </a:solidFill>
                  <a:round/>
                  <a:headEnd/>
                  <a:tailEnd/>
                </a:ln>
              </p:spPr>
            </p:cxnSp>
            <p:cxnSp>
              <p:nvCxnSpPr>
                <p:cNvPr id="76" name="AutoShape 416"/>
                <p:cNvCxnSpPr>
                  <a:cxnSpLocks noChangeShapeType="1"/>
                  <a:stCxn id="74" idx="2"/>
                  <a:endCxn id="71"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77" name="AutoShape 417"/>
                <p:cNvCxnSpPr>
                  <a:cxnSpLocks noChangeShapeType="1"/>
                  <a:stCxn id="72" idx="0"/>
                  <a:endCxn id="71"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78" name="AutoShape 418"/>
                <p:cNvCxnSpPr>
                  <a:cxnSpLocks noChangeShapeType="1"/>
                  <a:stCxn id="70" idx="0"/>
                  <a:endCxn id="69"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79" name="AutoShape 419"/>
                <p:cNvCxnSpPr>
                  <a:cxnSpLocks noChangeShapeType="1"/>
                  <a:stCxn id="72" idx="0"/>
                  <a:endCxn id="74"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80" name="AutoShape 420"/>
                <p:cNvCxnSpPr>
                  <a:cxnSpLocks noChangeShapeType="1"/>
                  <a:stCxn id="73" idx="0"/>
                  <a:endCxn id="74" idx="3"/>
                </p:cNvCxnSpPr>
                <p:nvPr/>
              </p:nvCxnSpPr>
              <p:spPr bwMode="auto">
                <a:xfrm flipV="1">
                  <a:off x="3058" y="3180"/>
                  <a:ext cx="0" cy="115"/>
                </a:xfrm>
                <a:prstGeom prst="straightConnector1">
                  <a:avLst/>
                </a:prstGeom>
                <a:noFill/>
                <a:ln w="9525">
                  <a:solidFill>
                    <a:schemeClr val="tx1"/>
                  </a:solidFill>
                  <a:round/>
                  <a:headEnd/>
                  <a:tailEnd/>
                </a:ln>
              </p:spPr>
            </p:cxnSp>
            <p:sp>
              <p:nvSpPr>
                <p:cNvPr id="81" name="AutoShape 421"/>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82" name="AutoShape 422"/>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83" name="AutoShape 423"/>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84" name="AutoShape 424"/>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85" name="AutoShape 425"/>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86" name="AutoShape 426"/>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87" name="AutoShape 427"/>
                <p:cNvCxnSpPr>
                  <a:cxnSpLocks noChangeShapeType="1"/>
                  <a:stCxn id="81" idx="2"/>
                  <a:endCxn id="83"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88" name="AutoShape 428"/>
                <p:cNvCxnSpPr>
                  <a:cxnSpLocks noChangeShapeType="1"/>
                  <a:stCxn id="86" idx="2"/>
                  <a:endCxn id="83"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89" name="AutoShape 429"/>
                <p:cNvCxnSpPr>
                  <a:cxnSpLocks noChangeShapeType="1"/>
                  <a:stCxn id="84" idx="0"/>
                  <a:endCxn id="83"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90" name="AutoShape 430"/>
                <p:cNvCxnSpPr>
                  <a:cxnSpLocks noChangeShapeType="1"/>
                  <a:stCxn id="82" idx="0"/>
                  <a:endCxn id="81"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91" name="AutoShape 431"/>
                <p:cNvCxnSpPr>
                  <a:cxnSpLocks noChangeShapeType="1"/>
                  <a:stCxn id="84" idx="0"/>
                  <a:endCxn id="86"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92" name="AutoShape 432"/>
                <p:cNvCxnSpPr>
                  <a:cxnSpLocks noChangeShapeType="1"/>
                  <a:stCxn id="85" idx="0"/>
                  <a:endCxn id="86" idx="3"/>
                </p:cNvCxnSpPr>
                <p:nvPr/>
              </p:nvCxnSpPr>
              <p:spPr bwMode="auto">
                <a:xfrm flipV="1">
                  <a:off x="3128" y="3235"/>
                  <a:ext cx="0" cy="103"/>
                </a:xfrm>
                <a:prstGeom prst="straightConnector1">
                  <a:avLst/>
                </a:prstGeom>
                <a:noFill/>
                <a:ln w="9525">
                  <a:solidFill>
                    <a:schemeClr val="tx1"/>
                  </a:solidFill>
                  <a:round/>
                  <a:headEnd/>
                  <a:tailEnd/>
                </a:ln>
              </p:spPr>
            </p:cxnSp>
          </p:grpSp>
          <p:grpSp>
            <p:nvGrpSpPr>
              <p:cNvPr id="42" name="Group 433"/>
              <p:cNvGrpSpPr>
                <a:grpSpLocks/>
              </p:cNvGrpSpPr>
              <p:nvPr/>
            </p:nvGrpSpPr>
            <p:grpSpPr bwMode="auto">
              <a:xfrm>
                <a:off x="4640" y="3768"/>
                <a:ext cx="464" cy="406"/>
                <a:chOff x="2745" y="3092"/>
                <a:chExt cx="464" cy="406"/>
              </a:xfrm>
            </p:grpSpPr>
            <p:sp>
              <p:nvSpPr>
                <p:cNvPr id="43" name="AutoShape 434"/>
                <p:cNvSpPr>
                  <a:spLocks noChangeArrowheads="1"/>
                </p:cNvSpPr>
                <p:nvPr/>
              </p:nvSpPr>
              <p:spPr bwMode="auto">
                <a:xfrm>
                  <a:off x="2745" y="3092"/>
                  <a:ext cx="464" cy="406"/>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sp>
              <p:nvSpPr>
                <p:cNvPr id="44" name="AutoShape 435"/>
                <p:cNvSpPr>
                  <a:spLocks noChangeArrowheads="1"/>
                </p:cNvSpPr>
                <p:nvPr/>
              </p:nvSpPr>
              <p:spPr bwMode="auto">
                <a:xfrm>
                  <a:off x="2806" y="3173"/>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5" name="AutoShape 436"/>
                <p:cNvSpPr>
                  <a:spLocks noChangeArrowheads="1"/>
                </p:cNvSpPr>
                <p:nvPr/>
              </p:nvSpPr>
              <p:spPr bwMode="auto">
                <a:xfrm>
                  <a:off x="2863" y="3315"/>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6" name="AutoShape 437"/>
                <p:cNvSpPr>
                  <a:spLocks noChangeArrowheads="1"/>
                </p:cNvSpPr>
                <p:nvPr/>
              </p:nvSpPr>
              <p:spPr bwMode="auto">
                <a:xfrm>
                  <a:off x="2882" y="3237"/>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7" name="AutoShape 438"/>
                <p:cNvSpPr>
                  <a:spLocks noChangeArrowheads="1"/>
                </p:cNvSpPr>
                <p:nvPr/>
              </p:nvSpPr>
              <p:spPr bwMode="auto">
                <a:xfrm>
                  <a:off x="2951" y="3336"/>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8" name="AutoShape 439"/>
                <p:cNvSpPr>
                  <a:spLocks noChangeArrowheads="1"/>
                </p:cNvSpPr>
                <p:nvPr/>
              </p:nvSpPr>
              <p:spPr bwMode="auto">
                <a:xfrm>
                  <a:off x="3027" y="3295"/>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49" name="AutoShape 440"/>
                <p:cNvSpPr>
                  <a:spLocks noChangeArrowheads="1"/>
                </p:cNvSpPr>
                <p:nvPr/>
              </p:nvSpPr>
              <p:spPr bwMode="auto">
                <a:xfrm>
                  <a:off x="2995" y="3159"/>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50" name="AutoShape 441"/>
                <p:cNvCxnSpPr>
                  <a:cxnSpLocks noChangeShapeType="1"/>
                  <a:stCxn id="44" idx="2"/>
                  <a:endCxn id="46" idx="0"/>
                </p:cNvCxnSpPr>
                <p:nvPr/>
              </p:nvCxnSpPr>
              <p:spPr bwMode="auto">
                <a:xfrm>
                  <a:off x="2838" y="3214"/>
                  <a:ext cx="75" cy="23"/>
                </a:xfrm>
                <a:prstGeom prst="straightConnector1">
                  <a:avLst/>
                </a:prstGeom>
                <a:noFill/>
                <a:ln w="9525">
                  <a:solidFill>
                    <a:schemeClr val="tx1"/>
                  </a:solidFill>
                  <a:round/>
                  <a:headEnd/>
                  <a:tailEnd/>
                </a:ln>
              </p:spPr>
            </p:cxnSp>
            <p:cxnSp>
              <p:nvCxnSpPr>
                <p:cNvPr id="51" name="AutoShape 442"/>
                <p:cNvCxnSpPr>
                  <a:cxnSpLocks noChangeShapeType="1"/>
                  <a:stCxn id="49" idx="2"/>
                  <a:endCxn id="46" idx="0"/>
                </p:cNvCxnSpPr>
                <p:nvPr/>
              </p:nvCxnSpPr>
              <p:spPr bwMode="auto">
                <a:xfrm flipH="1">
                  <a:off x="2913" y="3201"/>
                  <a:ext cx="114" cy="36"/>
                </a:xfrm>
                <a:prstGeom prst="straightConnector1">
                  <a:avLst/>
                </a:prstGeom>
                <a:noFill/>
                <a:ln w="9525">
                  <a:solidFill>
                    <a:schemeClr val="tx1"/>
                  </a:solidFill>
                  <a:round/>
                  <a:headEnd/>
                  <a:tailEnd/>
                </a:ln>
              </p:spPr>
            </p:cxnSp>
            <p:cxnSp>
              <p:nvCxnSpPr>
                <p:cNvPr id="52" name="AutoShape 443"/>
                <p:cNvCxnSpPr>
                  <a:cxnSpLocks noChangeShapeType="1"/>
                  <a:stCxn id="47" idx="0"/>
                  <a:endCxn id="46" idx="2"/>
                </p:cNvCxnSpPr>
                <p:nvPr/>
              </p:nvCxnSpPr>
              <p:spPr bwMode="auto">
                <a:xfrm flipH="1" flipV="1">
                  <a:off x="2913" y="3278"/>
                  <a:ext cx="70" cy="58"/>
                </a:xfrm>
                <a:prstGeom prst="straightConnector1">
                  <a:avLst/>
                </a:prstGeom>
                <a:noFill/>
                <a:ln w="9525">
                  <a:solidFill>
                    <a:schemeClr val="tx1"/>
                  </a:solidFill>
                  <a:round/>
                  <a:headEnd/>
                  <a:tailEnd/>
                </a:ln>
              </p:spPr>
            </p:cxnSp>
            <p:cxnSp>
              <p:nvCxnSpPr>
                <p:cNvPr id="53" name="AutoShape 444"/>
                <p:cNvCxnSpPr>
                  <a:cxnSpLocks noChangeShapeType="1"/>
                  <a:stCxn id="45" idx="0"/>
                  <a:endCxn id="44" idx="2"/>
                </p:cNvCxnSpPr>
                <p:nvPr/>
              </p:nvCxnSpPr>
              <p:spPr bwMode="auto">
                <a:xfrm flipH="1" flipV="1">
                  <a:off x="2838" y="3214"/>
                  <a:ext cx="57" cy="101"/>
                </a:xfrm>
                <a:prstGeom prst="straightConnector1">
                  <a:avLst/>
                </a:prstGeom>
                <a:noFill/>
                <a:ln w="9525">
                  <a:solidFill>
                    <a:schemeClr val="tx1"/>
                  </a:solidFill>
                  <a:round/>
                  <a:headEnd/>
                  <a:tailEnd/>
                </a:ln>
              </p:spPr>
            </p:cxnSp>
            <p:cxnSp>
              <p:nvCxnSpPr>
                <p:cNvPr id="54" name="AutoShape 445"/>
                <p:cNvCxnSpPr>
                  <a:cxnSpLocks noChangeShapeType="1"/>
                  <a:stCxn id="47" idx="0"/>
                  <a:endCxn id="49" idx="2"/>
                </p:cNvCxnSpPr>
                <p:nvPr/>
              </p:nvCxnSpPr>
              <p:spPr bwMode="auto">
                <a:xfrm flipV="1">
                  <a:off x="2983" y="3201"/>
                  <a:ext cx="44" cy="135"/>
                </a:xfrm>
                <a:prstGeom prst="straightConnector1">
                  <a:avLst/>
                </a:prstGeom>
                <a:noFill/>
                <a:ln w="9525">
                  <a:solidFill>
                    <a:schemeClr val="tx1"/>
                  </a:solidFill>
                  <a:round/>
                  <a:headEnd/>
                  <a:tailEnd/>
                </a:ln>
              </p:spPr>
            </p:cxnSp>
            <p:cxnSp>
              <p:nvCxnSpPr>
                <p:cNvPr id="55" name="AutoShape 446"/>
                <p:cNvCxnSpPr>
                  <a:cxnSpLocks noChangeShapeType="1"/>
                  <a:stCxn id="48" idx="0"/>
                  <a:endCxn id="49" idx="3"/>
                </p:cNvCxnSpPr>
                <p:nvPr/>
              </p:nvCxnSpPr>
              <p:spPr bwMode="auto">
                <a:xfrm flipV="1">
                  <a:off x="3058" y="3180"/>
                  <a:ext cx="0" cy="115"/>
                </a:xfrm>
                <a:prstGeom prst="straightConnector1">
                  <a:avLst/>
                </a:prstGeom>
                <a:noFill/>
                <a:ln w="9525">
                  <a:solidFill>
                    <a:schemeClr val="tx1"/>
                  </a:solidFill>
                  <a:round/>
                  <a:headEnd/>
                  <a:tailEnd/>
                </a:ln>
              </p:spPr>
            </p:cxnSp>
            <p:sp>
              <p:nvSpPr>
                <p:cNvPr id="56" name="AutoShape 447"/>
                <p:cNvSpPr>
                  <a:spLocks noChangeArrowheads="1"/>
                </p:cNvSpPr>
                <p:nvPr/>
              </p:nvSpPr>
              <p:spPr bwMode="auto">
                <a:xfrm>
                  <a:off x="2901" y="3172"/>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57" name="AutoShape 448"/>
                <p:cNvSpPr>
                  <a:spLocks noChangeArrowheads="1"/>
                </p:cNvSpPr>
                <p:nvPr/>
              </p:nvSpPr>
              <p:spPr bwMode="auto">
                <a:xfrm>
                  <a:off x="2869" y="338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58" name="AutoShape 449"/>
                <p:cNvSpPr>
                  <a:spLocks noChangeArrowheads="1"/>
                </p:cNvSpPr>
                <p:nvPr/>
              </p:nvSpPr>
              <p:spPr bwMode="auto">
                <a:xfrm>
                  <a:off x="2781" y="327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59" name="AutoShape 450"/>
                <p:cNvSpPr>
                  <a:spLocks noChangeArrowheads="1"/>
                </p:cNvSpPr>
                <p:nvPr/>
              </p:nvSpPr>
              <p:spPr bwMode="auto">
                <a:xfrm>
                  <a:off x="2983" y="3399"/>
                  <a:ext cx="63"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60" name="AutoShape 451"/>
                <p:cNvSpPr>
                  <a:spLocks noChangeArrowheads="1"/>
                </p:cNvSpPr>
                <p:nvPr/>
              </p:nvSpPr>
              <p:spPr bwMode="auto">
                <a:xfrm>
                  <a:off x="3096" y="3338"/>
                  <a:ext cx="63" cy="42"/>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sp>
              <p:nvSpPr>
                <p:cNvPr id="61" name="AutoShape 452"/>
                <p:cNvSpPr>
                  <a:spLocks noChangeArrowheads="1"/>
                </p:cNvSpPr>
                <p:nvPr/>
              </p:nvSpPr>
              <p:spPr bwMode="auto">
                <a:xfrm>
                  <a:off x="3064" y="3214"/>
                  <a:ext cx="64" cy="41"/>
                </a:xfrm>
                <a:prstGeom prst="roundRect">
                  <a:avLst>
                    <a:gd name="adj" fmla="val 50000"/>
                  </a:avLst>
                </a:prstGeom>
                <a:solidFill>
                  <a:srgbClr val="FFFF99"/>
                </a:solidFill>
                <a:ln w="9525">
                  <a:solidFill>
                    <a:schemeClr val="tx1"/>
                  </a:solidFill>
                  <a:round/>
                  <a:headEnd/>
                  <a:tailEnd/>
                </a:ln>
              </p:spPr>
              <p:txBody>
                <a:bodyPr wrap="none" anchor="ctr"/>
                <a:lstStyle/>
                <a:p>
                  <a:endParaRPr lang="en-US"/>
                </a:p>
              </p:txBody>
            </p:sp>
            <p:cxnSp>
              <p:nvCxnSpPr>
                <p:cNvPr id="62" name="AutoShape 453"/>
                <p:cNvCxnSpPr>
                  <a:cxnSpLocks noChangeShapeType="1"/>
                  <a:stCxn id="56" idx="2"/>
                  <a:endCxn id="58" idx="0"/>
                </p:cNvCxnSpPr>
                <p:nvPr/>
              </p:nvCxnSpPr>
              <p:spPr bwMode="auto">
                <a:xfrm flipH="1">
                  <a:off x="2812" y="3213"/>
                  <a:ext cx="120" cy="65"/>
                </a:xfrm>
                <a:prstGeom prst="straightConnector1">
                  <a:avLst/>
                </a:prstGeom>
                <a:noFill/>
                <a:ln w="9525">
                  <a:solidFill>
                    <a:schemeClr val="tx1"/>
                  </a:solidFill>
                  <a:round/>
                  <a:headEnd/>
                  <a:tailEnd/>
                </a:ln>
              </p:spPr>
            </p:cxnSp>
            <p:cxnSp>
              <p:nvCxnSpPr>
                <p:cNvPr id="63" name="AutoShape 454"/>
                <p:cNvCxnSpPr>
                  <a:cxnSpLocks noChangeShapeType="1"/>
                  <a:stCxn id="61" idx="2"/>
                  <a:endCxn id="58" idx="0"/>
                </p:cNvCxnSpPr>
                <p:nvPr/>
              </p:nvCxnSpPr>
              <p:spPr bwMode="auto">
                <a:xfrm flipH="1">
                  <a:off x="2812" y="3255"/>
                  <a:ext cx="284" cy="23"/>
                </a:xfrm>
                <a:prstGeom prst="straightConnector1">
                  <a:avLst/>
                </a:prstGeom>
                <a:noFill/>
                <a:ln w="9525">
                  <a:solidFill>
                    <a:schemeClr val="tx1"/>
                  </a:solidFill>
                  <a:round/>
                  <a:headEnd/>
                  <a:tailEnd/>
                </a:ln>
              </p:spPr>
            </p:cxnSp>
            <p:cxnSp>
              <p:nvCxnSpPr>
                <p:cNvPr id="64" name="AutoShape 455"/>
                <p:cNvCxnSpPr>
                  <a:cxnSpLocks noChangeShapeType="1"/>
                  <a:stCxn id="59" idx="0"/>
                  <a:endCxn id="58" idx="2"/>
                </p:cNvCxnSpPr>
                <p:nvPr/>
              </p:nvCxnSpPr>
              <p:spPr bwMode="auto">
                <a:xfrm flipH="1" flipV="1">
                  <a:off x="2812" y="3320"/>
                  <a:ext cx="202" cy="79"/>
                </a:xfrm>
                <a:prstGeom prst="straightConnector1">
                  <a:avLst/>
                </a:prstGeom>
                <a:noFill/>
                <a:ln w="9525">
                  <a:solidFill>
                    <a:schemeClr val="tx1"/>
                  </a:solidFill>
                  <a:round/>
                  <a:headEnd/>
                  <a:tailEnd/>
                </a:ln>
              </p:spPr>
            </p:cxnSp>
            <p:cxnSp>
              <p:nvCxnSpPr>
                <p:cNvPr id="65" name="AutoShape 456"/>
                <p:cNvCxnSpPr>
                  <a:cxnSpLocks noChangeShapeType="1"/>
                  <a:stCxn id="57" idx="0"/>
                  <a:endCxn id="56" idx="2"/>
                </p:cNvCxnSpPr>
                <p:nvPr/>
              </p:nvCxnSpPr>
              <p:spPr bwMode="auto">
                <a:xfrm flipV="1">
                  <a:off x="2901" y="3213"/>
                  <a:ext cx="31" cy="175"/>
                </a:xfrm>
                <a:prstGeom prst="straightConnector1">
                  <a:avLst/>
                </a:prstGeom>
                <a:noFill/>
                <a:ln w="9525">
                  <a:solidFill>
                    <a:schemeClr val="tx1"/>
                  </a:solidFill>
                  <a:round/>
                  <a:headEnd/>
                  <a:tailEnd/>
                </a:ln>
              </p:spPr>
            </p:cxnSp>
            <p:cxnSp>
              <p:nvCxnSpPr>
                <p:cNvPr id="66" name="AutoShape 457"/>
                <p:cNvCxnSpPr>
                  <a:cxnSpLocks noChangeShapeType="1"/>
                  <a:stCxn id="59" idx="0"/>
                  <a:endCxn id="61" idx="2"/>
                </p:cNvCxnSpPr>
                <p:nvPr/>
              </p:nvCxnSpPr>
              <p:spPr bwMode="auto">
                <a:xfrm flipV="1">
                  <a:off x="3014" y="3255"/>
                  <a:ext cx="82" cy="144"/>
                </a:xfrm>
                <a:prstGeom prst="straightConnector1">
                  <a:avLst/>
                </a:prstGeom>
                <a:noFill/>
                <a:ln w="9525">
                  <a:solidFill>
                    <a:schemeClr val="tx1"/>
                  </a:solidFill>
                  <a:round/>
                  <a:headEnd/>
                  <a:tailEnd/>
                </a:ln>
              </p:spPr>
            </p:cxnSp>
            <p:cxnSp>
              <p:nvCxnSpPr>
                <p:cNvPr id="67" name="AutoShape 458"/>
                <p:cNvCxnSpPr>
                  <a:cxnSpLocks noChangeShapeType="1"/>
                  <a:stCxn id="60" idx="0"/>
                  <a:endCxn id="61" idx="3"/>
                </p:cNvCxnSpPr>
                <p:nvPr/>
              </p:nvCxnSpPr>
              <p:spPr bwMode="auto">
                <a:xfrm flipV="1">
                  <a:off x="3128" y="3235"/>
                  <a:ext cx="0" cy="103"/>
                </a:xfrm>
                <a:prstGeom prst="straightConnector1">
                  <a:avLst/>
                </a:prstGeom>
                <a:noFill/>
                <a:ln w="9525">
                  <a:solidFill>
                    <a:schemeClr val="tx1"/>
                  </a:solidFill>
                  <a:round/>
                  <a:headEnd/>
                  <a:tailEnd/>
                </a:ln>
              </p:spPr>
            </p:cxnSp>
          </p:grpSp>
        </p:grpSp>
      </p:grpSp>
      <p:sp>
        <p:nvSpPr>
          <p:cNvPr id="4" name="Title 3"/>
          <p:cNvSpPr>
            <a:spLocks noGrp="1"/>
          </p:cNvSpPr>
          <p:nvPr>
            <p:ph type="title"/>
          </p:nvPr>
        </p:nvSpPr>
        <p:spPr/>
        <p:txBody>
          <a:bodyPr/>
          <a:lstStyle/>
          <a:p>
            <a:r>
              <a:rPr lang="en-US" dirty="0" smtClean="0"/>
              <a:t>However !</a:t>
            </a:r>
            <a:endParaRPr 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815" y="1847045"/>
            <a:ext cx="2712667" cy="2263791"/>
          </a:xfrm>
        </p:spPr>
      </p:pic>
      <p:sp>
        <p:nvSpPr>
          <p:cNvPr id="11" name="Rectangle 10"/>
          <p:cNvSpPr/>
          <p:nvPr/>
        </p:nvSpPr>
        <p:spPr>
          <a:xfrm>
            <a:off x="533400" y="1556327"/>
            <a:ext cx="2023311" cy="246221"/>
          </a:xfrm>
          <a:prstGeom prst="rect">
            <a:avLst/>
          </a:prstGeom>
        </p:spPr>
        <p:txBody>
          <a:bodyPr wrap="none">
            <a:spAutoFit/>
          </a:bodyPr>
          <a:lstStyle/>
          <a:p>
            <a:r>
              <a:rPr lang="en-US" sz="1000" dirty="0">
                <a:solidFill>
                  <a:schemeClr val="bg1"/>
                </a:solidFill>
              </a:rPr>
              <a:t>https://www.sigmundsoftware.com/</a:t>
            </a:r>
          </a:p>
        </p:txBody>
      </p:sp>
      <p:pic>
        <p:nvPicPr>
          <p:cNvPr id="13" name="Picture 12"/>
          <p:cNvPicPr>
            <a:picLocks noChangeAspect="1"/>
          </p:cNvPicPr>
          <p:nvPr/>
        </p:nvPicPr>
        <p:blipFill>
          <a:blip r:embed="rId4"/>
          <a:stretch>
            <a:fillRect/>
          </a:stretch>
        </p:blipFill>
        <p:spPr>
          <a:xfrm>
            <a:off x="3117880" y="1847045"/>
            <a:ext cx="2673320" cy="2268653"/>
          </a:xfrm>
          <a:prstGeom prst="rect">
            <a:avLst/>
          </a:prstGeom>
        </p:spPr>
      </p:pic>
      <p:sp>
        <p:nvSpPr>
          <p:cNvPr id="14" name="Rectangle 13"/>
          <p:cNvSpPr/>
          <p:nvPr/>
        </p:nvSpPr>
        <p:spPr>
          <a:xfrm>
            <a:off x="3652878" y="1560968"/>
            <a:ext cx="1603324" cy="246221"/>
          </a:xfrm>
          <a:prstGeom prst="rect">
            <a:avLst/>
          </a:prstGeom>
        </p:spPr>
        <p:txBody>
          <a:bodyPr wrap="none">
            <a:spAutoFit/>
          </a:bodyPr>
          <a:lstStyle/>
          <a:p>
            <a:r>
              <a:rPr lang="en-US" sz="1000" dirty="0">
                <a:solidFill>
                  <a:schemeClr val="bg1"/>
                </a:solidFill>
              </a:rPr>
              <a:t>http://www.praxisemr.com/</a:t>
            </a:r>
          </a:p>
        </p:txBody>
      </p:sp>
      <p:pic>
        <p:nvPicPr>
          <p:cNvPr id="15" name="Picture 14"/>
          <p:cNvPicPr>
            <a:picLocks noChangeAspect="1"/>
          </p:cNvPicPr>
          <p:nvPr/>
        </p:nvPicPr>
        <p:blipFill>
          <a:blip r:embed="rId5"/>
          <a:stretch>
            <a:fillRect/>
          </a:stretch>
        </p:blipFill>
        <p:spPr>
          <a:xfrm>
            <a:off x="5933034" y="1869160"/>
            <a:ext cx="2958151" cy="2241676"/>
          </a:xfrm>
          <a:prstGeom prst="rect">
            <a:avLst/>
          </a:prstGeom>
        </p:spPr>
      </p:pic>
      <p:sp>
        <p:nvSpPr>
          <p:cNvPr id="16" name="Rectangle 15"/>
          <p:cNvSpPr/>
          <p:nvPr/>
        </p:nvSpPr>
        <p:spPr>
          <a:xfrm>
            <a:off x="6458532" y="1570205"/>
            <a:ext cx="1981200" cy="246221"/>
          </a:xfrm>
          <a:prstGeom prst="rect">
            <a:avLst/>
          </a:prstGeom>
        </p:spPr>
        <p:txBody>
          <a:bodyPr wrap="square">
            <a:spAutoFit/>
          </a:bodyPr>
          <a:lstStyle/>
          <a:p>
            <a:r>
              <a:rPr lang="en-US" sz="1000" dirty="0">
                <a:solidFill>
                  <a:schemeClr val="bg1"/>
                </a:solidFill>
              </a:rPr>
              <a:t>https://</a:t>
            </a:r>
            <a:r>
              <a:rPr lang="en-US" sz="1000" dirty="0" smtClean="0">
                <a:solidFill>
                  <a:schemeClr val="bg1"/>
                </a:solidFill>
              </a:rPr>
              <a:t>ubmd.followmyhealth.com</a:t>
            </a:r>
            <a:endParaRPr lang="en-US" sz="1000" dirty="0">
              <a:solidFill>
                <a:schemeClr val="bg1"/>
              </a:solidFill>
            </a:endParaRPr>
          </a:p>
        </p:txBody>
      </p:sp>
      <p:grpSp>
        <p:nvGrpSpPr>
          <p:cNvPr id="6" name="Group 5"/>
          <p:cNvGrpSpPr/>
          <p:nvPr/>
        </p:nvGrpSpPr>
        <p:grpSpPr>
          <a:xfrm>
            <a:off x="152400" y="1524000"/>
            <a:ext cx="8839200" cy="4862323"/>
            <a:chOff x="76200" y="1524000"/>
            <a:chExt cx="8991600" cy="4862323"/>
          </a:xfrm>
        </p:grpSpPr>
        <p:sp>
          <p:nvSpPr>
            <p:cNvPr id="2" name="Rounded Rectangle 1"/>
            <p:cNvSpPr/>
            <p:nvPr/>
          </p:nvSpPr>
          <p:spPr bwMode="auto">
            <a:xfrm>
              <a:off x="76200" y="1524000"/>
              <a:ext cx="8991600" cy="28956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TextBox 2"/>
            <p:cNvSpPr txBox="1"/>
            <p:nvPr/>
          </p:nvSpPr>
          <p:spPr>
            <a:xfrm>
              <a:off x="459371" y="4447331"/>
              <a:ext cx="1776547" cy="1938992"/>
            </a:xfrm>
            <a:prstGeom prst="rect">
              <a:avLst/>
            </a:prstGeom>
            <a:solidFill>
              <a:srgbClr val="FF0000"/>
            </a:solidFill>
          </p:spPr>
          <p:txBody>
            <a:bodyPr wrap="square" rtlCol="0">
              <a:spAutoFit/>
            </a:bodyPr>
            <a:lstStyle/>
            <a:p>
              <a:pPr algn="ctr"/>
              <a:r>
                <a:rPr lang="en-US" dirty="0" smtClean="0">
                  <a:solidFill>
                    <a:schemeClr val="bg1"/>
                  </a:solidFill>
                </a:rPr>
                <a:t>Optimized for practice management and patient care</a:t>
              </a:r>
              <a:endParaRPr lang="en-US" dirty="0">
                <a:solidFill>
                  <a:schemeClr val="bg1"/>
                </a:solidFill>
              </a:endParaRPr>
            </a:p>
          </p:txBody>
        </p:sp>
      </p:grpSp>
      <p:grpSp>
        <p:nvGrpSpPr>
          <p:cNvPr id="7" name="Group 6"/>
          <p:cNvGrpSpPr/>
          <p:nvPr/>
        </p:nvGrpSpPr>
        <p:grpSpPr>
          <a:xfrm>
            <a:off x="2519972" y="4610836"/>
            <a:ext cx="5937651" cy="2018564"/>
            <a:chOff x="2519972" y="4610836"/>
            <a:chExt cx="5937651" cy="2018564"/>
          </a:xfrm>
        </p:grpSpPr>
        <p:sp>
          <p:nvSpPr>
            <p:cNvPr id="468" name="Rounded Rectangle 467"/>
            <p:cNvSpPr/>
            <p:nvPr/>
          </p:nvSpPr>
          <p:spPr bwMode="auto">
            <a:xfrm>
              <a:off x="2519972" y="4610836"/>
              <a:ext cx="3652228" cy="2018564"/>
            </a:xfrm>
            <a:prstGeom prst="roundRect">
              <a:avLst/>
            </a:prstGeom>
            <a:noFill/>
            <a:ln w="57150"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5" name="TextBox 4"/>
            <p:cNvSpPr txBox="1"/>
            <p:nvPr/>
          </p:nvSpPr>
          <p:spPr>
            <a:xfrm>
              <a:off x="6192673" y="4864100"/>
              <a:ext cx="2264950" cy="1200329"/>
            </a:xfrm>
            <a:prstGeom prst="rect">
              <a:avLst/>
            </a:prstGeom>
            <a:solidFill>
              <a:srgbClr val="19FF81"/>
            </a:solidFill>
          </p:spPr>
          <p:txBody>
            <a:bodyPr wrap="square" rtlCol="0">
              <a:spAutoFit/>
            </a:bodyPr>
            <a:lstStyle/>
            <a:p>
              <a:pPr algn="ctr"/>
              <a:r>
                <a:rPr lang="en-US" dirty="0" smtClean="0"/>
                <a:t>Optimized for analytics and decision support</a:t>
              </a:r>
              <a:endParaRPr lang="en-US" dirty="0"/>
            </a:p>
          </p:txBody>
        </p:sp>
      </p:grpSp>
      <p:grpSp>
        <p:nvGrpSpPr>
          <p:cNvPr id="469" name="Group 468"/>
          <p:cNvGrpSpPr/>
          <p:nvPr/>
        </p:nvGrpSpPr>
        <p:grpSpPr>
          <a:xfrm>
            <a:off x="76200" y="1447800"/>
            <a:ext cx="8991600" cy="5257800"/>
            <a:chOff x="76200" y="1447800"/>
            <a:chExt cx="8991600" cy="5257800"/>
          </a:xfrm>
        </p:grpSpPr>
        <p:sp>
          <p:nvSpPr>
            <p:cNvPr id="8" name="TextBox 7"/>
            <p:cNvSpPr txBox="1"/>
            <p:nvPr/>
          </p:nvSpPr>
          <p:spPr>
            <a:xfrm>
              <a:off x="5049960" y="1447800"/>
              <a:ext cx="3027240" cy="830997"/>
            </a:xfrm>
            <a:prstGeom prst="rect">
              <a:avLst/>
            </a:prstGeom>
            <a:solidFill>
              <a:srgbClr val="FFC000"/>
            </a:solidFill>
          </p:spPr>
          <p:txBody>
            <a:bodyPr wrap="square" rtlCol="0">
              <a:spAutoFit/>
            </a:bodyPr>
            <a:lstStyle/>
            <a:p>
              <a:r>
                <a:rPr lang="en-US" dirty="0" smtClean="0"/>
                <a:t>Lacks data for making analytics and DS work</a:t>
              </a:r>
              <a:endParaRPr lang="en-US" dirty="0"/>
            </a:p>
          </p:txBody>
        </p:sp>
        <p:sp>
          <p:nvSpPr>
            <p:cNvPr id="12" name="Rounded Rectangle 11"/>
            <p:cNvSpPr/>
            <p:nvPr/>
          </p:nvSpPr>
          <p:spPr bwMode="auto">
            <a:xfrm>
              <a:off x="76200" y="1447800"/>
              <a:ext cx="8991600" cy="5257800"/>
            </a:xfrm>
            <a:prstGeom prst="roundRect">
              <a:avLst>
                <a:gd name="adj" fmla="val 8334"/>
              </a:avLst>
            </a:prstGeom>
            <a:noFill/>
            <a:ln w="57150" cap="flat" cmpd="sng" algn="ctr">
              <a:solidFill>
                <a:srgbClr val="ECD63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Tree>
    <p:extLst>
      <p:ext uri="{BB962C8B-B14F-4D97-AF65-F5344CB8AC3E}">
        <p14:creationId xmlns:p14="http://schemas.microsoft.com/office/powerpoint/2010/main" val="384282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5" y="90487"/>
            <a:ext cx="9124950" cy="6677025"/>
          </a:xfrm>
          <a:prstGeom prst="rect">
            <a:avLst/>
          </a:prstGeom>
        </p:spPr>
      </p:pic>
    </p:spTree>
    <p:extLst>
      <p:ext uri="{BB962C8B-B14F-4D97-AF65-F5344CB8AC3E}">
        <p14:creationId xmlns:p14="http://schemas.microsoft.com/office/powerpoint/2010/main" val="909922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590550" y="-319088"/>
            <a:ext cx="10325100" cy="7496175"/>
          </a:xfrm>
          <a:prstGeom prst="rect">
            <a:avLst/>
          </a:prstGeom>
        </p:spPr>
      </p:pic>
    </p:spTree>
    <p:extLst>
      <p:ext uri="{BB962C8B-B14F-4D97-AF65-F5344CB8AC3E}">
        <p14:creationId xmlns:p14="http://schemas.microsoft.com/office/powerpoint/2010/main" val="3254787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Idiosyncrasies in relation to diagnoses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Diagnostic uncertainty</a:t>
            </a:r>
            <a:endParaRPr lang="en-US" dirty="0"/>
          </a:p>
          <a:p>
            <a:pPr lvl="1">
              <a:buFont typeface="Arial" panose="020B0604020202020204" pitchFamily="34" charset="0"/>
              <a:buChar char="•"/>
            </a:pPr>
            <a:r>
              <a:rPr lang="en-US" sz="2000" dirty="0"/>
              <a:t>Diagnosis may be recorded when there is only </a:t>
            </a:r>
            <a:r>
              <a:rPr lang="en-US" sz="2000" dirty="0" smtClean="0"/>
              <a:t>a suspicion </a:t>
            </a:r>
            <a:r>
              <a:rPr lang="en-US" sz="2000" dirty="0"/>
              <a:t>of disease</a:t>
            </a:r>
          </a:p>
          <a:p>
            <a:pPr lvl="1">
              <a:buFont typeface="Arial" panose="020B0604020202020204" pitchFamily="34" charset="0"/>
              <a:buChar char="•"/>
            </a:pPr>
            <a:r>
              <a:rPr lang="en-US" sz="2000" dirty="0" smtClean="0"/>
              <a:t>Some </a:t>
            </a:r>
            <a:r>
              <a:rPr lang="en-US" sz="2000" dirty="0"/>
              <a:t>overlapping clinical conditions are difficult </a:t>
            </a:r>
            <a:r>
              <a:rPr lang="en-US" sz="2000" dirty="0" smtClean="0"/>
              <a:t>to distinguish </a:t>
            </a:r>
            <a:r>
              <a:rPr lang="en-US" sz="2000" dirty="0"/>
              <a:t>reliably</a:t>
            </a:r>
          </a:p>
          <a:p>
            <a:pPr lvl="1">
              <a:buFont typeface="Arial" panose="020B0604020202020204" pitchFamily="34" charset="0"/>
              <a:buChar char="•"/>
            </a:pPr>
            <a:r>
              <a:rPr lang="en-US" sz="2000" dirty="0" smtClean="0"/>
              <a:t>Patients </a:t>
            </a:r>
            <a:r>
              <a:rPr lang="en-US" sz="2000" dirty="0"/>
              <a:t>may only partially fit diagnostic </a:t>
            </a:r>
            <a:r>
              <a:rPr lang="en-US" sz="2000" dirty="0" smtClean="0"/>
              <a:t>criteria</a:t>
            </a:r>
          </a:p>
          <a:p>
            <a:pPr lvl="1">
              <a:buFont typeface="Arial" panose="020B0604020202020204" pitchFamily="34" charset="0"/>
              <a:buChar char="•"/>
            </a:pPr>
            <a:r>
              <a:rPr lang="en-US" sz="2000" dirty="0" smtClean="0"/>
              <a:t>Patients </a:t>
            </a:r>
            <a:r>
              <a:rPr lang="en-US" sz="2000" dirty="0"/>
              <a:t>in whom diagnostic testing is done but </a:t>
            </a:r>
            <a:r>
              <a:rPr lang="en-US" sz="2000" dirty="0" smtClean="0"/>
              <a:t>is negative </a:t>
            </a:r>
            <a:r>
              <a:rPr lang="en-US" sz="2000" dirty="0"/>
              <a:t>are still more likely to have disease</a:t>
            </a:r>
          </a:p>
          <a:p>
            <a:pPr>
              <a:buFont typeface="Arial" panose="020B0604020202020204" pitchFamily="34" charset="0"/>
              <a:buChar char="•"/>
            </a:pPr>
            <a:r>
              <a:rPr lang="en-US" dirty="0" smtClean="0"/>
              <a:t>Diagnostic timing</a:t>
            </a:r>
            <a:endParaRPr lang="en-US" dirty="0"/>
          </a:p>
          <a:p>
            <a:pPr lvl="1">
              <a:buFont typeface="Arial" panose="020B0604020202020204" pitchFamily="34" charset="0"/>
              <a:buChar char="•"/>
            </a:pPr>
            <a:r>
              <a:rPr lang="en-US" sz="2000" dirty="0"/>
              <a:t>Repeated diagnosis codes over time may </a:t>
            </a:r>
            <a:r>
              <a:rPr lang="en-US" sz="2000" dirty="0" smtClean="0"/>
              <a:t>represent a </a:t>
            </a:r>
            <a:r>
              <a:rPr lang="en-US" sz="2000" dirty="0"/>
              <a:t>new event or a follow-up to an earlier event</a:t>
            </a:r>
          </a:p>
          <a:p>
            <a:pPr lvl="1">
              <a:buFont typeface="Arial" panose="020B0604020202020204" pitchFamily="34" charset="0"/>
              <a:buChar char="•"/>
            </a:pPr>
            <a:r>
              <a:rPr lang="en-US" sz="2000" dirty="0" smtClean="0"/>
              <a:t>First </a:t>
            </a:r>
            <a:r>
              <a:rPr lang="en-US" sz="2000" dirty="0"/>
              <a:t>diagnosis in a database is not necessarily </a:t>
            </a:r>
            <a:r>
              <a:rPr lang="en-US" sz="2000" dirty="0" smtClean="0"/>
              <a:t>an incident </a:t>
            </a:r>
            <a:r>
              <a:rPr lang="en-US" sz="2000" dirty="0"/>
              <a:t>case of </a:t>
            </a:r>
            <a:r>
              <a:rPr lang="en-US" sz="2000" dirty="0" smtClean="0"/>
              <a:t>disease</a:t>
            </a:r>
            <a:endParaRPr lang="en-US" sz="2000" dirty="0"/>
          </a:p>
        </p:txBody>
      </p:sp>
      <p:sp>
        <p:nvSpPr>
          <p:cNvPr id="4" name="Rectangle 3"/>
          <p:cNvSpPr/>
          <p:nvPr/>
        </p:nvSpPr>
        <p:spPr>
          <a:xfrm>
            <a:off x="1600200" y="6135469"/>
            <a:ext cx="7467600" cy="646331"/>
          </a:xfrm>
          <a:prstGeom prst="rect">
            <a:avLst/>
          </a:prstGeom>
        </p:spPr>
        <p:txBody>
          <a:bodyPr wrap="square">
            <a:spAutoFit/>
          </a:bodyPr>
          <a:lstStyle/>
          <a:p>
            <a:pPr algn="r"/>
            <a:r>
              <a:rPr lang="en-US" sz="1200" dirty="0" err="1">
                <a:solidFill>
                  <a:schemeClr val="bg1"/>
                </a:solidFill>
                <a:latin typeface="Georgia" panose="02040502050405020303" pitchFamily="18" charset="0"/>
              </a:rPr>
              <a:t>Hersh</a:t>
            </a:r>
            <a:r>
              <a:rPr lang="en-US" sz="1200" dirty="0">
                <a:solidFill>
                  <a:schemeClr val="bg1"/>
                </a:solidFill>
                <a:latin typeface="Georgia" panose="02040502050405020303" pitchFamily="18" charset="0"/>
              </a:rPr>
              <a:t>, WR, Weiner, MG, et al. (2013). </a:t>
            </a:r>
            <a:endParaRPr lang="en-US" sz="1200" dirty="0" smtClean="0">
              <a:solidFill>
                <a:schemeClr val="bg1"/>
              </a:solidFill>
              <a:latin typeface="Georgia" panose="02040502050405020303" pitchFamily="18" charset="0"/>
            </a:endParaRPr>
          </a:p>
          <a:p>
            <a:pPr algn="r"/>
            <a:r>
              <a:rPr lang="en-US" sz="1200" dirty="0" smtClean="0">
                <a:solidFill>
                  <a:schemeClr val="bg1"/>
                </a:solidFill>
                <a:latin typeface="Georgia" panose="02040502050405020303" pitchFamily="18" charset="0"/>
              </a:rPr>
              <a:t>Caveats </a:t>
            </a:r>
            <a:r>
              <a:rPr lang="en-US" sz="1200" dirty="0">
                <a:solidFill>
                  <a:schemeClr val="bg1"/>
                </a:solidFill>
                <a:latin typeface="Georgia" panose="02040502050405020303" pitchFamily="18" charset="0"/>
              </a:rPr>
              <a:t>for the use of operational electronic health record data in comparative effectiveness research. </a:t>
            </a:r>
            <a:r>
              <a:rPr lang="en-US" sz="1200" i="1" dirty="0">
                <a:solidFill>
                  <a:schemeClr val="bg1"/>
                </a:solidFill>
                <a:latin typeface="Georgia" panose="02040502050405020303" pitchFamily="18" charset="0"/>
              </a:rPr>
              <a:t>Medical Care</a:t>
            </a:r>
            <a:r>
              <a:rPr lang="en-US" sz="1200" dirty="0">
                <a:solidFill>
                  <a:schemeClr val="bg1"/>
                </a:solidFill>
                <a:latin typeface="Georgia" panose="02040502050405020303" pitchFamily="18" charset="0"/>
              </a:rPr>
              <a:t>. 51(</a:t>
            </a:r>
            <a:r>
              <a:rPr lang="en-US" sz="1200" dirty="0" err="1">
                <a:solidFill>
                  <a:schemeClr val="bg1"/>
                </a:solidFill>
                <a:latin typeface="Georgia" panose="02040502050405020303" pitchFamily="18" charset="0"/>
              </a:rPr>
              <a:t>Suppl</a:t>
            </a:r>
            <a:r>
              <a:rPr lang="en-US" sz="1200" dirty="0">
                <a:solidFill>
                  <a:schemeClr val="bg1"/>
                </a:solidFill>
                <a:latin typeface="Georgia" panose="02040502050405020303" pitchFamily="18" charset="0"/>
              </a:rPr>
              <a:t> 3): S30-S37.</a:t>
            </a:r>
            <a:endParaRPr lang="en-US" sz="1200" dirty="0">
              <a:solidFill>
                <a:schemeClr val="bg1"/>
              </a:solidFill>
            </a:endParaRPr>
          </a:p>
        </p:txBody>
      </p:sp>
    </p:spTree>
    <p:extLst>
      <p:ext uri="{BB962C8B-B14F-4D97-AF65-F5344CB8AC3E}">
        <p14:creationId xmlns:p14="http://schemas.microsoft.com/office/powerpoint/2010/main" val="2872096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Idiosyncrasies in problem entry updates</a:t>
            </a:r>
            <a:endParaRPr lang="en-US" dirty="0"/>
          </a:p>
        </p:txBody>
      </p:sp>
      <p:sp>
        <p:nvSpPr>
          <p:cNvPr id="3" name="Content Placeholder 2"/>
          <p:cNvSpPr>
            <a:spLocks noGrp="1"/>
          </p:cNvSpPr>
          <p:nvPr>
            <p:ph idx="1"/>
          </p:nvPr>
        </p:nvSpPr>
        <p:spPr>
          <a:xfrm>
            <a:off x="228600" y="1676400"/>
            <a:ext cx="3810000" cy="3657600"/>
          </a:xfrm>
        </p:spPr>
        <p:txBody>
          <a:bodyPr/>
          <a:lstStyle/>
          <a:p>
            <a:pPr>
              <a:buFont typeface="Arial" panose="020B0604020202020204" pitchFamily="34" charset="0"/>
              <a:buChar char="•"/>
            </a:pPr>
            <a:r>
              <a:rPr lang="en-US" sz="1400" dirty="0">
                <a:solidFill>
                  <a:srgbClr val="FFFF00"/>
                </a:solidFill>
              </a:rPr>
              <a:t>e1ph1: Diabetes mellitus type II (NIDDM)</a:t>
            </a:r>
          </a:p>
          <a:p>
            <a:pPr>
              <a:buFont typeface="Arial" panose="020B0604020202020204" pitchFamily="34" charset="0"/>
              <a:buChar char="•"/>
            </a:pPr>
            <a:r>
              <a:rPr lang="en-US" sz="1400" dirty="0">
                <a:solidFill>
                  <a:srgbClr val="FFFF00"/>
                </a:solidFill>
              </a:rPr>
              <a:t>e1ph2: Diabetes Mellitus With </a:t>
            </a:r>
            <a:r>
              <a:rPr lang="en-US" sz="1400" dirty="0" smtClean="0">
                <a:solidFill>
                  <a:srgbClr val="FFFF00"/>
                </a:solidFill>
              </a:rPr>
              <a:t>	Complication</a:t>
            </a:r>
            <a:endParaRPr lang="en-US" sz="1400" dirty="0">
              <a:solidFill>
                <a:srgbClr val="FFFF00"/>
              </a:solidFill>
            </a:endParaRPr>
          </a:p>
          <a:p>
            <a:pPr>
              <a:buFont typeface="Arial" panose="020B0604020202020204" pitchFamily="34" charset="0"/>
              <a:buChar char="•"/>
            </a:pPr>
            <a:r>
              <a:rPr lang="en-US" sz="1400" dirty="0">
                <a:solidFill>
                  <a:srgbClr val="FFFF00"/>
                </a:solidFill>
              </a:rPr>
              <a:t>e1ph3: Diabetes mellitus</a:t>
            </a:r>
          </a:p>
          <a:p>
            <a:pPr>
              <a:buFont typeface="Arial" panose="020B0604020202020204" pitchFamily="34" charset="0"/>
              <a:buChar char="•"/>
            </a:pPr>
            <a:r>
              <a:rPr lang="en-US" sz="1400" dirty="0">
                <a:solidFill>
                  <a:srgbClr val="FFFF00"/>
                </a:solidFill>
              </a:rPr>
              <a:t>e1ph4: DM (diabetes mellitus), type 1, </a:t>
            </a:r>
            <a:r>
              <a:rPr lang="en-US" sz="1400" dirty="0" smtClean="0">
                <a:solidFill>
                  <a:srgbClr val="FFFF00"/>
                </a:solidFill>
              </a:rPr>
              <a:t>	uncontrolled</a:t>
            </a:r>
            <a:endParaRPr lang="en-US" sz="1400" dirty="0">
              <a:solidFill>
                <a:srgbClr val="FFFF00"/>
              </a:solidFill>
            </a:endParaRPr>
          </a:p>
          <a:p>
            <a:pPr>
              <a:buFont typeface="Arial" panose="020B0604020202020204" pitchFamily="34" charset="0"/>
              <a:buChar char="•"/>
            </a:pPr>
            <a:r>
              <a:rPr lang="en-US" sz="1400" dirty="0">
                <a:solidFill>
                  <a:srgbClr val="FFFF00"/>
                </a:solidFill>
              </a:rPr>
              <a:t>e1ph5: Diabetes mellitus with </a:t>
            </a:r>
            <a:r>
              <a:rPr lang="en-US" sz="1400" dirty="0" smtClean="0">
                <a:solidFill>
                  <a:srgbClr val="FFFF00"/>
                </a:solidFill>
              </a:rPr>
              <a:t>	complication</a:t>
            </a:r>
            <a:endParaRPr lang="en-US" sz="1400" dirty="0">
              <a:solidFill>
                <a:srgbClr val="FFFF00"/>
              </a:solidFill>
            </a:endParaRPr>
          </a:p>
          <a:p>
            <a:pPr>
              <a:buFont typeface="Arial" panose="020B0604020202020204" pitchFamily="34" charset="0"/>
              <a:buChar char="•"/>
            </a:pPr>
            <a:r>
              <a:rPr lang="en-US" sz="1400" dirty="0">
                <a:solidFill>
                  <a:srgbClr val="FF0000"/>
                </a:solidFill>
              </a:rPr>
              <a:t>e2ph1: Type 1 Diabetes Mellitus - </a:t>
            </a:r>
            <a:r>
              <a:rPr lang="en-US" sz="1400" dirty="0" smtClean="0">
                <a:solidFill>
                  <a:srgbClr val="FF0000"/>
                </a:solidFill>
              </a:rPr>
              <a:t>	Uncontrolled</a:t>
            </a:r>
            <a:endParaRPr lang="en-US" sz="1400" dirty="0">
              <a:solidFill>
                <a:srgbClr val="FF0000"/>
              </a:solidFill>
            </a:endParaRPr>
          </a:p>
          <a:p>
            <a:pPr>
              <a:buFont typeface="Arial" panose="020B0604020202020204" pitchFamily="34" charset="0"/>
              <a:buChar char="•"/>
            </a:pPr>
            <a:r>
              <a:rPr lang="en-US" sz="1400" dirty="0">
                <a:solidFill>
                  <a:srgbClr val="FF0000"/>
                </a:solidFill>
              </a:rPr>
              <a:t>e2ph2: Type II diabetes mellitus with </a:t>
            </a:r>
            <a:r>
              <a:rPr lang="en-US" sz="1400" dirty="0" smtClean="0">
                <a:solidFill>
                  <a:srgbClr val="FF0000"/>
                </a:solidFill>
              </a:rPr>
              <a:t>	ketoacidosis</a:t>
            </a:r>
            <a:endParaRPr lang="en-US" sz="1400" dirty="0">
              <a:solidFill>
                <a:srgbClr val="FF0000"/>
              </a:solidFill>
            </a:endParaRPr>
          </a:p>
          <a:p>
            <a:pPr>
              <a:buFont typeface="Arial" panose="020B0604020202020204" pitchFamily="34" charset="0"/>
              <a:buChar char="•"/>
            </a:pPr>
            <a:r>
              <a:rPr lang="en-US" sz="1400" dirty="0">
                <a:solidFill>
                  <a:srgbClr val="FF0000"/>
                </a:solidFill>
              </a:rPr>
              <a:t>e2ph3: Type 2 Diabetes Mellitus - </a:t>
            </a:r>
            <a:r>
              <a:rPr lang="en-US" sz="1400" dirty="0" smtClean="0">
                <a:solidFill>
                  <a:srgbClr val="FF0000"/>
                </a:solidFill>
              </a:rPr>
              <a:t>	Uncomplicated</a:t>
            </a:r>
            <a:r>
              <a:rPr lang="en-US" sz="1400" dirty="0">
                <a:solidFill>
                  <a:srgbClr val="FF0000"/>
                </a:solidFill>
              </a:rPr>
              <a:t>, Uncontrolled</a:t>
            </a:r>
          </a:p>
          <a:p>
            <a:pPr>
              <a:buFont typeface="Arial" panose="020B0604020202020204" pitchFamily="34" charset="0"/>
              <a:buChar char="•"/>
            </a:pPr>
            <a:r>
              <a:rPr lang="en-US" sz="1400" dirty="0">
                <a:solidFill>
                  <a:srgbClr val="FF0000"/>
                </a:solidFill>
              </a:rPr>
              <a:t>e2ph4: Acanthosis </a:t>
            </a:r>
            <a:r>
              <a:rPr lang="en-US" sz="1400" dirty="0" err="1" smtClean="0">
                <a:solidFill>
                  <a:srgbClr val="FF0000"/>
                </a:solidFill>
              </a:rPr>
              <a:t>nigricans</a:t>
            </a:r>
            <a:endParaRPr lang="en-US" sz="1400" dirty="0">
              <a:solidFill>
                <a:srgbClr val="FF0000"/>
              </a:solidFill>
            </a:endParaRPr>
          </a:p>
        </p:txBody>
      </p:sp>
      <p:sp>
        <p:nvSpPr>
          <p:cNvPr id="6" name="Content Placeholder 2"/>
          <p:cNvSpPr txBox="1">
            <a:spLocks/>
          </p:cNvSpPr>
          <p:nvPr/>
        </p:nvSpPr>
        <p:spPr>
          <a:xfrm>
            <a:off x="228600" y="5276565"/>
            <a:ext cx="6477000" cy="3334327"/>
          </a:xfrm>
          <a:prstGeom prst="rect">
            <a:avLst/>
          </a:prstGeom>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pPr>
              <a:buFont typeface="Arial" panose="020B0604020202020204" pitchFamily="34" charset="0"/>
              <a:buChar char="•"/>
            </a:pPr>
            <a:r>
              <a:rPr lang="en-US" sz="1400" kern="0" dirty="0" smtClean="0">
                <a:solidFill>
                  <a:srgbClr val="19FF81"/>
                </a:solidFill>
              </a:rPr>
              <a:t>e3ph1: Closed Fracture Of The Shaft Of The </a:t>
            </a:r>
            <a:r>
              <a:rPr lang="en-US" sz="1400" kern="0" dirty="0" err="1" smtClean="0">
                <a:solidFill>
                  <a:srgbClr val="19FF81"/>
                </a:solidFill>
              </a:rPr>
              <a:t>Humerus</a:t>
            </a:r>
            <a:endParaRPr lang="en-US" sz="1400" kern="0" dirty="0" smtClean="0">
              <a:solidFill>
                <a:srgbClr val="19FF81"/>
              </a:solidFill>
            </a:endParaRPr>
          </a:p>
          <a:p>
            <a:pPr>
              <a:buFont typeface="Arial" panose="020B0604020202020204" pitchFamily="34" charset="0"/>
              <a:buChar char="•"/>
            </a:pPr>
            <a:r>
              <a:rPr lang="en-US" sz="1400" kern="0" dirty="0" smtClean="0">
                <a:solidFill>
                  <a:srgbClr val="19FF81"/>
                </a:solidFill>
              </a:rPr>
              <a:t>e3ph2: Closed Fracture Of Neck Of Femur - </a:t>
            </a:r>
            <a:r>
              <a:rPr lang="en-US" sz="1400" kern="0" dirty="0" err="1" smtClean="0">
                <a:solidFill>
                  <a:srgbClr val="19FF81"/>
                </a:solidFill>
              </a:rPr>
              <a:t>Transcervical</a:t>
            </a:r>
            <a:endParaRPr lang="en-US" sz="1400" kern="0" dirty="0" smtClean="0">
              <a:solidFill>
                <a:srgbClr val="19FF81"/>
              </a:solidFill>
            </a:endParaRPr>
          </a:p>
          <a:p>
            <a:pPr>
              <a:buFont typeface="Arial" panose="020B0604020202020204" pitchFamily="34" charset="0"/>
              <a:buChar char="•"/>
            </a:pPr>
            <a:r>
              <a:rPr lang="en-US" sz="1400" kern="0" dirty="0" smtClean="0">
                <a:solidFill>
                  <a:srgbClr val="19FF81"/>
                </a:solidFill>
              </a:rPr>
              <a:t>e3ph3: Closed Fracture Of The </a:t>
            </a:r>
            <a:r>
              <a:rPr lang="en-US" sz="1400" kern="0" dirty="0" err="1" smtClean="0">
                <a:solidFill>
                  <a:srgbClr val="19FF81"/>
                </a:solidFill>
              </a:rPr>
              <a:t>Humerus</a:t>
            </a:r>
            <a:endParaRPr lang="en-US" sz="1400" kern="0" dirty="0" smtClean="0">
              <a:solidFill>
                <a:srgbClr val="19FF81"/>
              </a:solidFill>
            </a:endParaRPr>
          </a:p>
          <a:p>
            <a:pPr>
              <a:buFont typeface="Arial" panose="020B0604020202020204" pitchFamily="34" charset="0"/>
              <a:buChar char="•"/>
            </a:pPr>
            <a:r>
              <a:rPr lang="en-US" sz="1400" kern="0" dirty="0" smtClean="0">
                <a:solidFill>
                  <a:srgbClr val="00B0F0"/>
                </a:solidFill>
              </a:rPr>
              <a:t>e4ph1: Open Treatment Of Humeral Shaft Fracture w Plate/Screws</a:t>
            </a:r>
          </a:p>
          <a:p>
            <a:pPr>
              <a:buFont typeface="Arial" panose="020B0604020202020204" pitchFamily="34" charset="0"/>
              <a:buChar char="•"/>
            </a:pPr>
            <a:r>
              <a:rPr lang="en-US" sz="1400" kern="0" dirty="0" smtClean="0">
                <a:solidFill>
                  <a:srgbClr val="00B0F0"/>
                </a:solidFill>
              </a:rPr>
              <a:t>e4ph3: Fracture of left </a:t>
            </a:r>
            <a:r>
              <a:rPr lang="en-US" sz="1400" kern="0" dirty="0" err="1" smtClean="0">
                <a:solidFill>
                  <a:srgbClr val="00B0F0"/>
                </a:solidFill>
              </a:rPr>
              <a:t>humerus</a:t>
            </a:r>
            <a:endParaRPr lang="en-US" sz="1400" kern="0" dirty="0">
              <a:solidFill>
                <a:srgbClr val="00B0F0"/>
              </a:solidFill>
            </a:endParaRPr>
          </a:p>
        </p:txBody>
      </p:sp>
      <p:grpSp>
        <p:nvGrpSpPr>
          <p:cNvPr id="11" name="Group 10"/>
          <p:cNvGrpSpPr/>
          <p:nvPr/>
        </p:nvGrpSpPr>
        <p:grpSpPr>
          <a:xfrm>
            <a:off x="4038600" y="1676400"/>
            <a:ext cx="4876800" cy="3447765"/>
            <a:chOff x="4038600" y="1676400"/>
            <a:chExt cx="4876800" cy="3447765"/>
          </a:xfrm>
        </p:grpSpPr>
        <p:pic>
          <p:nvPicPr>
            <p:cNvPr id="4" name="Picture 3"/>
            <p:cNvPicPr>
              <a:picLocks noChangeAspect="1"/>
            </p:cNvPicPr>
            <p:nvPr/>
          </p:nvPicPr>
          <p:blipFill>
            <a:blip r:embed="rId3"/>
            <a:stretch>
              <a:fillRect/>
            </a:stretch>
          </p:blipFill>
          <p:spPr>
            <a:xfrm>
              <a:off x="4038600" y="1676400"/>
              <a:ext cx="4876800" cy="3447765"/>
            </a:xfrm>
            <a:prstGeom prst="rect">
              <a:avLst/>
            </a:prstGeom>
          </p:spPr>
        </p:pic>
        <p:sp>
          <p:nvSpPr>
            <p:cNvPr id="7" name="Rounded Rectangle 6"/>
            <p:cNvSpPr/>
            <p:nvPr/>
          </p:nvSpPr>
          <p:spPr bwMode="auto">
            <a:xfrm>
              <a:off x="4114800" y="1752600"/>
              <a:ext cx="3200400" cy="1828800"/>
            </a:xfrm>
            <a:prstGeom prst="roundRect">
              <a:avLst>
                <a:gd name="adj" fmla="val 991"/>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ounded Rectangle 7"/>
            <p:cNvSpPr/>
            <p:nvPr/>
          </p:nvSpPr>
          <p:spPr bwMode="auto">
            <a:xfrm>
              <a:off x="4127157" y="3626979"/>
              <a:ext cx="1676400" cy="1402221"/>
            </a:xfrm>
            <a:prstGeom prst="roundRect">
              <a:avLst>
                <a:gd name="adj" fmla="val 4256"/>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ounded Rectangle 8"/>
            <p:cNvSpPr/>
            <p:nvPr/>
          </p:nvSpPr>
          <p:spPr bwMode="auto">
            <a:xfrm>
              <a:off x="5867400" y="3653481"/>
              <a:ext cx="1447800" cy="1371600"/>
            </a:xfrm>
            <a:prstGeom prst="roundRect">
              <a:avLst>
                <a:gd name="adj" fmla="val 5137"/>
              </a:avLst>
            </a:prstGeom>
            <a:solidFill>
              <a:srgbClr val="19FF81">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ounded Rectangle 9"/>
            <p:cNvSpPr/>
            <p:nvPr/>
          </p:nvSpPr>
          <p:spPr bwMode="auto">
            <a:xfrm>
              <a:off x="7391400" y="3653481"/>
              <a:ext cx="1447800" cy="1371600"/>
            </a:xfrm>
            <a:prstGeom prst="roundRect">
              <a:avLst>
                <a:gd name="adj" fmla="val 5137"/>
              </a:avLst>
            </a:prstGeom>
            <a:solidFill>
              <a:srgbClr val="00B0F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12" name="Rectangle 11"/>
          <p:cNvSpPr/>
          <p:nvPr/>
        </p:nvSpPr>
        <p:spPr>
          <a:xfrm>
            <a:off x="6400800" y="5470524"/>
            <a:ext cx="2657475" cy="1200329"/>
          </a:xfrm>
          <a:prstGeom prst="rect">
            <a:avLst/>
          </a:prstGeom>
        </p:spPr>
        <p:txBody>
          <a:bodyPr wrap="square">
            <a:spAutoFit/>
          </a:bodyPr>
          <a:lstStyle/>
          <a:p>
            <a:pPr algn="r"/>
            <a:r>
              <a:rPr lang="en-US" sz="1200" dirty="0">
                <a:solidFill>
                  <a:schemeClr val="bg1"/>
                </a:solidFill>
              </a:rPr>
              <a:t>Bona J, Ceusters W. Replacing EHR structured data with explicit representations. International Conference on Biomedical Ontologies, ICBO 2015, Early career track, Lisbon, Portugal, July 27-30, 2015;85-86</a:t>
            </a:r>
          </a:p>
        </p:txBody>
      </p:sp>
    </p:spTree>
    <p:extLst>
      <p:ext uri="{BB962C8B-B14F-4D97-AF65-F5344CB8AC3E}">
        <p14:creationId xmlns:p14="http://schemas.microsoft.com/office/powerpoint/2010/main" val="1450550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20439</TotalTime>
  <Words>3118</Words>
  <Application>Microsoft Office PowerPoint</Application>
  <PresentationFormat>On-screen Show (4:3)</PresentationFormat>
  <Paragraphs>346</Paragraphs>
  <Slides>71</Slides>
  <Notes>10</Notes>
  <HiddenSlides>8</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89" baseType="lpstr">
      <vt:lpstr>Batang</vt:lpstr>
      <vt:lpstr>ＭＳ 明朝</vt:lpstr>
      <vt:lpstr>ＭＳ Ｐゴシック</vt:lpstr>
      <vt:lpstr>AdvGulliv-I</vt:lpstr>
      <vt:lpstr>AdvGulliv-R</vt:lpstr>
      <vt:lpstr>Arial</vt:lpstr>
      <vt:lpstr>Calibri</vt:lpstr>
      <vt:lpstr>Georgia</vt:lpstr>
      <vt:lpstr>LhrdjsAdvTTb5929f4c</vt:lpstr>
      <vt:lpstr>Times</vt:lpstr>
      <vt:lpstr>TkkmpvAdvTTb5929f4c+20</vt:lpstr>
      <vt:lpstr>Trebuchet MS</vt:lpstr>
      <vt:lpstr>Verdana</vt:lpstr>
      <vt:lpstr>Wingdings</vt:lpstr>
      <vt:lpstr>XxmybgAdvTT1b53b5fb.I</vt:lpstr>
      <vt:lpstr>Office Theme</vt:lpstr>
      <vt:lpstr>Photo Editor-foto</vt:lpstr>
      <vt:lpstr>CorelPhotoPaint.Image.7</vt:lpstr>
      <vt:lpstr>MIROT: Minimal Information to be Referenced by an Ontology Term   Clinical Terminology Shock and Awe Fifth Annual Workshop of the Clinical and Translational Science Ontology Group   Buffalo, NY - September 7-8, 2016 </vt:lpstr>
      <vt:lpstr>Focus of my programmatic research</vt:lpstr>
      <vt:lpstr>You think?</vt:lpstr>
      <vt:lpstr>Reviewers’ comments on my FOIS 2016 papers</vt:lpstr>
      <vt:lpstr>My motivation: an old vision</vt:lpstr>
      <vt:lpstr>Relevance determination requires a global view</vt:lpstr>
      <vt:lpstr>However !</vt:lpstr>
      <vt:lpstr>Idiosyncrasies in relation to diagnoses</vt:lpstr>
      <vt:lpstr>Idiosyncrasies in problem entry updates</vt:lpstr>
      <vt:lpstr>Prominent types of inconsistencies</vt:lpstr>
      <vt:lpstr>ICBO 2014: Template for generating maximally complete and self-explanatory assertions</vt:lpstr>
      <vt:lpstr>Creating a controlled data explosion</vt:lpstr>
      <vt:lpstr>MIREOT: The minimum information to reference an external ontology term</vt:lpstr>
      <vt:lpstr>MIREOT guidelines</vt:lpstr>
      <vt:lpstr>MIREOT modifications in Protégé Plugin</vt:lpstr>
      <vt:lpstr>Insights obtained</vt:lpstr>
      <vt:lpstr>Insights obtained</vt:lpstr>
      <vt:lpstr>NCBO  -  2005</vt:lpstr>
      <vt:lpstr>A thousand flowers are blooming!</vt:lpstr>
      <vt:lpstr>The danger</vt:lpstr>
      <vt:lpstr>To avoid the danger</vt:lpstr>
      <vt:lpstr>PowerPoint Presentation</vt:lpstr>
      <vt:lpstr>PowerPoint Presentation</vt:lpstr>
      <vt:lpstr>Alexa McCray. Conceptualizing the World: Lessons from History. IMIA WG6, Rome, 2005.</vt:lpstr>
      <vt:lpstr>Ingvar Johansson. Comments on A.T. McCray, “Conceptualizing the World:  Lessons from History”. IMIA WG6, Rome, 2005.</vt:lpstr>
      <vt:lpstr>Ingvar Johansson. Comments on A.T. McCray, “Conceptualizing the World:  Lessons from History”. IMIA WG6, Rome, 2005.</vt:lpstr>
      <vt:lpstr>D. Pisanelli versus J. Rogers – Rome 2005</vt:lpstr>
      <vt:lpstr>Jeremy Rogers (Manchester) – Rome 2005</vt:lpstr>
      <vt:lpstr>Jeremy Rogers (Manchester) – Rome 2005</vt:lpstr>
      <vt:lpstr>Galen in the BioPortal</vt:lpstr>
      <vt:lpstr>Galen hierarchy in the BioPortal</vt:lpstr>
      <vt:lpstr>Mark Musen. Who will Classify the Classifications?  Differing Views of Biomedical Ontology. IMIA WG6, Rome, 2005.</vt:lpstr>
      <vt:lpstr>Mark Musen. Who will Classify the Classifications?  Differing Views of Biomedical Ontology. IMIA WG6, Rome, 2005.</vt:lpstr>
      <vt:lpstr>BioPortal statistics, Sept 6, 2016.</vt:lpstr>
      <vt:lpstr>Recent overview on quality of BioPortal Ontologies</vt:lpstr>
      <vt:lpstr>PowerPoint Presentation</vt:lpstr>
      <vt:lpstr>PowerPoint Presentation</vt:lpstr>
      <vt:lpstr>PowerPoint Presentation</vt:lpstr>
      <vt:lpstr>PowerPoint Presentation</vt:lpstr>
      <vt:lpstr>Development process</vt:lpstr>
      <vt:lpstr>PowerPoint Presentation</vt:lpstr>
      <vt:lpstr>Erroneous mappings</vt:lpstr>
      <vt:lpstr>We seriously need to address quality at all levels.</vt:lpstr>
      <vt:lpstr>PowerPoint Presentation</vt:lpstr>
      <vt:lpstr>PowerPoint Presentation</vt:lpstr>
      <vt:lpstr>Not just governments</vt:lpstr>
      <vt:lpstr>PowerPoint Presentation</vt:lpstr>
      <vt:lpstr>PowerPoint Presentation</vt:lpstr>
      <vt:lpstr>A wide range of data quality perspectives</vt:lpstr>
      <vt:lpstr>Data quality … really ?</vt:lpstr>
      <vt:lpstr>Planning: grants, publications and fame</vt:lpstr>
      <vt:lpstr>PowerPoint Presentation</vt:lpstr>
      <vt:lpstr>The publications and fame part worked</vt:lpstr>
      <vt:lpstr>Data quality … really ?</vt:lpstr>
      <vt:lpstr>Data quality … reality!</vt:lpstr>
      <vt:lpstr>Data quality … reality!</vt:lpstr>
      <vt:lpstr>Data quality … reality!</vt:lpstr>
      <vt:lpstr>William Kent in ‘Data and Reality’</vt:lpstr>
      <vt:lpstr>Fight against arbitrariness and ambiguity</vt:lpstr>
      <vt:lpstr>1978  2012</vt:lpstr>
      <vt:lpstr>Some Data Quality Dimensions</vt:lpstr>
      <vt:lpstr>ISO 25012:2008(E) Data quality</vt:lpstr>
      <vt:lpstr>Linked data quality dimensions</vt:lpstr>
      <vt:lpstr>From data Q(uality) to information Q</vt:lpstr>
      <vt:lpstr>PowerPoint Presentation</vt:lpstr>
      <vt:lpstr>Some Ontology Quality Dimensions</vt:lpstr>
      <vt:lpstr>Ontology auditing and effects</vt:lpstr>
      <vt:lpstr>The beginnings of a laudable idea</vt:lpstr>
      <vt:lpstr>Conclusion: we need both</vt:lpstr>
      <vt:lpstr>PowerPoint Presentation</vt:lpstr>
      <vt:lpstr>PowerPoint Presentation</vt:lpstr>
    </vt:vector>
  </TitlesOfParts>
  <Company>SUNY at Buffalo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Creative/News Services</dc:creator>
  <cp:lastModifiedBy>Werner Ceusters</cp:lastModifiedBy>
  <cp:revision>603</cp:revision>
  <dcterms:created xsi:type="dcterms:W3CDTF">2011-06-07T20:07:59Z</dcterms:created>
  <dcterms:modified xsi:type="dcterms:W3CDTF">2016-09-07T20:01:27Z</dcterms:modified>
</cp:coreProperties>
</file>