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54"/>
  </p:notesMasterIdLst>
  <p:sldIdLst>
    <p:sldId id="692" r:id="rId2"/>
    <p:sldId id="693" r:id="rId3"/>
    <p:sldId id="704" r:id="rId4"/>
    <p:sldId id="705" r:id="rId5"/>
    <p:sldId id="706" r:id="rId6"/>
    <p:sldId id="707" r:id="rId7"/>
    <p:sldId id="709" r:id="rId8"/>
    <p:sldId id="710" r:id="rId9"/>
    <p:sldId id="708" r:id="rId10"/>
    <p:sldId id="736" r:id="rId11"/>
    <p:sldId id="721" r:id="rId12"/>
    <p:sldId id="722" r:id="rId13"/>
    <p:sldId id="718" r:id="rId14"/>
    <p:sldId id="719" r:id="rId15"/>
    <p:sldId id="720" r:id="rId16"/>
    <p:sldId id="731" r:id="rId17"/>
    <p:sldId id="723" r:id="rId18"/>
    <p:sldId id="724" r:id="rId19"/>
    <p:sldId id="725" r:id="rId20"/>
    <p:sldId id="726" r:id="rId21"/>
    <p:sldId id="727" r:id="rId22"/>
    <p:sldId id="728" r:id="rId23"/>
    <p:sldId id="729" r:id="rId24"/>
    <p:sldId id="730" r:id="rId25"/>
    <p:sldId id="702" r:id="rId26"/>
    <p:sldId id="703" r:id="rId27"/>
    <p:sldId id="737" r:id="rId28"/>
    <p:sldId id="711" r:id="rId29"/>
    <p:sldId id="712" r:id="rId30"/>
    <p:sldId id="713" r:id="rId31"/>
    <p:sldId id="714" r:id="rId32"/>
    <p:sldId id="715" r:id="rId33"/>
    <p:sldId id="701" r:id="rId34"/>
    <p:sldId id="700" r:id="rId35"/>
    <p:sldId id="698" r:id="rId36"/>
    <p:sldId id="697" r:id="rId37"/>
    <p:sldId id="696" r:id="rId38"/>
    <p:sldId id="694" r:id="rId39"/>
    <p:sldId id="699" r:id="rId40"/>
    <p:sldId id="732" r:id="rId41"/>
    <p:sldId id="743" r:id="rId42"/>
    <p:sldId id="744" r:id="rId43"/>
    <p:sldId id="745" r:id="rId44"/>
    <p:sldId id="733" r:id="rId45"/>
    <p:sldId id="746" r:id="rId46"/>
    <p:sldId id="738" r:id="rId47"/>
    <p:sldId id="739" r:id="rId48"/>
    <p:sldId id="740" r:id="rId49"/>
    <p:sldId id="741" r:id="rId50"/>
    <p:sldId id="742" r:id="rId51"/>
    <p:sldId id="734" r:id="rId52"/>
    <p:sldId id="735" r:id="rId53"/>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FF00"/>
    <a:srgbClr val="04167A"/>
    <a:srgbClr val="0033CC"/>
    <a:srgbClr val="A2CCE8"/>
    <a:srgbClr val="FF6600"/>
    <a:srgbClr val="051993"/>
    <a:srgbClr val="AAE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3" autoAdjust="0"/>
    <p:restoredTop sz="96349" autoAdjust="0"/>
  </p:normalViewPr>
  <p:slideViewPr>
    <p:cSldViewPr>
      <p:cViewPr varScale="1">
        <p:scale>
          <a:sx n="106" d="100"/>
          <a:sy n="106" d="100"/>
        </p:scale>
        <p:origin x="8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18028D2-F1DD-4CEF-968C-AED73AC5BD14}" type="slidenum">
              <a:rPr lang="en-US" smtClean="0"/>
              <a:pPr/>
              <a:t>1</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endParaRPr lang="en-GB" smtClean="0"/>
          </a:p>
        </p:txBody>
      </p:sp>
    </p:spTree>
    <p:extLst>
      <p:ext uri="{BB962C8B-B14F-4D97-AF65-F5344CB8AC3E}">
        <p14:creationId xmlns:p14="http://schemas.microsoft.com/office/powerpoint/2010/main" val="3201850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01FC1B-8C43-4A8C-8055-1C40F99A4577}" type="slidenum">
              <a:rPr lang="en-US" altLang="en-US"/>
              <a:pPr>
                <a:spcBef>
                  <a:spcPct val="0"/>
                </a:spcBef>
              </a:pPr>
              <a:t>25</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1429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7BDE75-5194-4EF3-915D-27607D9C0FBD}" type="slidenum">
              <a:rPr lang="en-US" altLang="en-US"/>
              <a:pPr>
                <a:spcBef>
                  <a:spcPct val="0"/>
                </a:spcBef>
              </a:pPr>
              <a:t>26</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8671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3</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7341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D81C0CE-5462-41A4-B5C9-AECC0E71D8D3}" type="slidenum">
              <a:rPr lang="en-US" altLang="en-US" sz="1200" b="0"/>
              <a:pPr eaLnBrk="1" hangingPunct="1"/>
              <a:t>4</a:t>
            </a:fld>
            <a:endParaRPr lang="en-US" altLang="en-US" sz="1200" b="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7533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7</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53178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9</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92582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3002B73C-CAFB-4028-8C60-29A95FD096E0}" type="slidenum">
              <a:rPr lang="nl-NL" altLang="en-US" sz="1200"/>
              <a:pPr eaLnBrk="1" hangingPunct="1"/>
              <a:t>10</a:t>
            </a:fld>
            <a:endParaRPr lang="nl-NL"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997104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EE30D8D-14E2-4C44-9F4C-3DF16456B2E6}" type="slidenum">
              <a:rPr lang="en-US" altLang="en-US"/>
              <a:pPr>
                <a:spcBef>
                  <a:spcPct val="0"/>
                </a:spcBef>
              </a:pPr>
              <a:t>13</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3938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F2F4E7-36A0-4647-BA81-4E19A921E9CC}" type="slidenum">
              <a:rPr lang="en-US" altLang="en-US"/>
              <a:pPr>
                <a:spcBef>
                  <a:spcPct val="0"/>
                </a:spcBef>
              </a:pPr>
              <a:t>14</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0558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BA4DA-5A02-419C-8E24-BA035652EDD7}" type="slidenum">
              <a:rPr lang="en-US" altLang="en-US"/>
              <a:pPr>
                <a:spcBef>
                  <a:spcPct val="0"/>
                </a:spcBef>
              </a:pPr>
              <a:t>15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2930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2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92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ctrTitle"/>
          </p:nvPr>
        </p:nvSpPr>
        <p:spPr>
          <a:xfrm>
            <a:off x="381000" y="1600200"/>
            <a:ext cx="8382000" cy="2043113"/>
          </a:xfrm>
        </p:spPr>
        <p:txBody>
          <a:bodyPr/>
          <a:lstStyle/>
          <a:p>
            <a:pPr>
              <a:tabLst>
                <a:tab pos="5376863" algn="l"/>
              </a:tabLst>
            </a:pP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4400" dirty="0" smtClean="0">
                <a:latin typeface="Arial" panose="020B0604020202020204" pitchFamily="34" charset="0"/>
                <a:cs typeface="Arial" panose="020B0604020202020204" pitchFamily="34" charset="0"/>
              </a:rPr>
              <a:t>Reality and Perception</a:t>
            </a: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Recitation part of BMS 199</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New </a:t>
            </a:r>
            <a:r>
              <a:rPr lang="en-US" sz="1800" dirty="0">
                <a:latin typeface="Arial" panose="020B0604020202020204" pitchFamily="34" charset="0"/>
                <a:cs typeface="Arial" panose="020B0604020202020204" pitchFamily="34" charset="0"/>
              </a:rPr>
              <a:t>Frontiers in Biomedical Sciences: Everyday medicine</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Registration </a:t>
            </a:r>
            <a:r>
              <a:rPr lang="en-US" sz="1800" dirty="0" smtClean="0">
                <a:latin typeface="Arial" panose="020B0604020202020204" pitchFamily="34" charset="0"/>
                <a:cs typeface="Arial" panose="020B0604020202020204" pitchFamily="34" charset="0"/>
              </a:rPr>
              <a:t>24536 – Fall 2016</a:t>
            </a:r>
            <a:br>
              <a:rPr lang="en-US" sz="1800" dirty="0" smtClean="0">
                <a:latin typeface="Arial" panose="020B0604020202020204" pitchFamily="34" charset="0"/>
                <a:cs typeface="Arial" panose="020B0604020202020204" pitchFamily="34" charset="0"/>
              </a:rPr>
            </a:br>
            <a:r>
              <a:rPr lang="en-GB" sz="1400" dirty="0" smtClean="0">
                <a:latin typeface="Arial" panose="020B0604020202020204" pitchFamily="34" charset="0"/>
                <a:cs typeface="Arial" panose="020B0604020202020204" pitchFamily="34" charset="0"/>
              </a:rPr>
              <a:t/>
            </a:r>
            <a:br>
              <a:rPr lang="en-GB" sz="1400" dirty="0" smtClean="0">
                <a:latin typeface="Arial" panose="020B0604020202020204" pitchFamily="34" charset="0"/>
                <a:cs typeface="Arial" panose="020B0604020202020204" pitchFamily="34" charset="0"/>
              </a:rPr>
            </a:br>
            <a:endParaRPr lang="en-US" sz="1400" dirty="0" smtClean="0">
              <a:latin typeface="Arial" panose="020B0604020202020204" pitchFamily="34" charset="0"/>
              <a:cs typeface="Arial" panose="020B0604020202020204" pitchFamily="34" charset="0"/>
            </a:endParaRPr>
          </a:p>
        </p:txBody>
      </p:sp>
      <p:sp>
        <p:nvSpPr>
          <p:cNvPr id="5123" name="Rectangle 3"/>
          <p:cNvSpPr>
            <a:spLocks noGrp="1" noChangeArrowheads="1"/>
          </p:cNvSpPr>
          <p:nvPr>
            <p:ph type="subTitle" idx="1"/>
          </p:nvPr>
        </p:nvSpPr>
        <p:spPr>
          <a:xfrm>
            <a:off x="0" y="4191000"/>
            <a:ext cx="9144000" cy="1600200"/>
          </a:xfrm>
        </p:spPr>
        <p:txBody>
          <a:bodyPr/>
          <a:lstStyle/>
          <a:p>
            <a:pPr defTabSz="566738" eaLnBrk="1" hangingPunct="1">
              <a:lnSpc>
                <a:spcPct val="80000"/>
              </a:lnSpc>
            </a:pPr>
            <a:r>
              <a:rPr lang="en-GB" altLang="ja-JP" sz="2600" b="1" dirty="0" smtClean="0">
                <a:ea typeface="ＭＳ 明朝" pitchFamily="49" charset="-128"/>
              </a:rPr>
              <a:t>Werner CEUSTERS, MD</a:t>
            </a:r>
          </a:p>
          <a:p>
            <a:pPr defTabSz="566738" eaLnBrk="1" hangingPunct="1">
              <a:lnSpc>
                <a:spcPct val="120000"/>
              </a:lnSpc>
            </a:pPr>
            <a:endParaRPr lang="en-US" altLang="ja-JP" sz="1800" b="1" dirty="0" smtClean="0">
              <a:ea typeface="ＭＳ 明朝" pitchFamily="49" charset="-128"/>
            </a:endParaRPr>
          </a:p>
          <a:p>
            <a:pPr defTabSz="566738" eaLnBrk="1" hangingPunct="1">
              <a:lnSpc>
                <a:spcPct val="120000"/>
              </a:lnSpc>
            </a:pPr>
            <a:r>
              <a:rPr lang="en-GB" altLang="ja-JP" sz="1800" i="1" dirty="0" smtClean="0">
                <a:ea typeface="ＭＳ 明朝" pitchFamily="49" charset="-128"/>
              </a:rPr>
              <a:t>Ontology Research Group, </a:t>
            </a:r>
            <a:r>
              <a:rPr lang="en-GB" altLang="ja-JP" sz="1800" i="1" dirty="0" err="1" smtClean="0">
                <a:ea typeface="ＭＳ 明朝" pitchFamily="49" charset="-128"/>
              </a:rPr>
              <a:t>Center</a:t>
            </a:r>
            <a:r>
              <a:rPr lang="en-GB" altLang="ja-JP" sz="1800" i="1" dirty="0" smtClean="0">
                <a:ea typeface="ＭＳ 明朝" pitchFamily="49" charset="-128"/>
              </a:rPr>
              <a:t> of Excellence in Bioinformatics and Life Sciences;</a:t>
            </a:r>
          </a:p>
          <a:p>
            <a:pPr defTabSz="566738" eaLnBrk="1" hangingPunct="1">
              <a:lnSpc>
                <a:spcPct val="120000"/>
              </a:lnSpc>
            </a:pPr>
            <a:r>
              <a:rPr lang="en-GB" altLang="ja-JP" sz="1800" i="1" dirty="0" smtClean="0">
                <a:ea typeface="ＭＳ 明朝" pitchFamily="49" charset="-128"/>
              </a:rPr>
              <a:t>UB Institute for Healthcare Informatics, </a:t>
            </a:r>
          </a:p>
          <a:p>
            <a:pPr defTabSz="566738" eaLnBrk="1" hangingPunct="1">
              <a:lnSpc>
                <a:spcPct val="120000"/>
              </a:lnSpc>
            </a:pPr>
            <a:r>
              <a:rPr lang="en-GB" altLang="ja-JP" sz="1800" i="1" dirty="0" smtClean="0">
                <a:ea typeface="ＭＳ 明朝" pitchFamily="49" charset="-128"/>
              </a:rPr>
              <a:t>Departments of Biomedical Informatics and Psychiatry, </a:t>
            </a:r>
          </a:p>
          <a:p>
            <a:pPr defTabSz="566738" eaLnBrk="1" hangingPunct="1">
              <a:lnSpc>
                <a:spcPct val="120000"/>
              </a:lnSpc>
            </a:pPr>
            <a:r>
              <a:rPr lang="en-GB" altLang="ja-JP" sz="1800" i="1" dirty="0" smtClean="0">
                <a:ea typeface="ＭＳ 明朝" pitchFamily="49" charset="-128"/>
              </a:rPr>
              <a:t>University at Buffalo, NY, USA</a:t>
            </a:r>
          </a:p>
          <a:p>
            <a:pPr defTabSz="566738" eaLnBrk="1" hangingPunct="1">
              <a:lnSpc>
                <a:spcPct val="80000"/>
              </a:lnSpc>
            </a:pPr>
            <a:endParaRPr lang="en-US" altLang="ja-JP" sz="2000" i="1" dirty="0" smtClean="0">
              <a:ea typeface="ＭＳ 明朝" pitchFamily="49"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219200" y="762000"/>
            <a:ext cx="7205663" cy="642938"/>
          </a:xfrm>
        </p:spPr>
        <p:txBody>
          <a:bodyPr/>
          <a:lstStyle/>
          <a:p>
            <a:pPr algn="ctr" eaLnBrk="1" hangingPunct="1"/>
            <a:r>
              <a:rPr lang="nl-BE" altLang="en-US" dirty="0" err="1" smtClean="0"/>
              <a:t>Another</a:t>
            </a:r>
            <a:r>
              <a:rPr lang="nl-BE" altLang="en-US" dirty="0" smtClean="0"/>
              <a:t> </a:t>
            </a:r>
            <a:r>
              <a:rPr lang="nl-BE" altLang="en-US" dirty="0" err="1" smtClean="0"/>
              <a:t>causal</a:t>
            </a:r>
            <a:r>
              <a:rPr lang="nl-BE" altLang="en-US" dirty="0" smtClean="0"/>
              <a:t> chain</a:t>
            </a:r>
            <a:endParaRPr lang="en-GB" altLang="en-US" dirty="0" smtClean="0"/>
          </a:p>
        </p:txBody>
      </p:sp>
      <p:grpSp>
        <p:nvGrpSpPr>
          <p:cNvPr id="5" name="Group 4"/>
          <p:cNvGrpSpPr/>
          <p:nvPr/>
        </p:nvGrpSpPr>
        <p:grpSpPr>
          <a:xfrm>
            <a:off x="1066800" y="1705779"/>
            <a:ext cx="5122863" cy="4708568"/>
            <a:chOff x="1066800" y="1705779"/>
            <a:chExt cx="5122863" cy="4708568"/>
          </a:xfrm>
        </p:grpSpPr>
        <p:grpSp>
          <p:nvGrpSpPr>
            <p:cNvPr id="2" name="Group 12"/>
            <p:cNvGrpSpPr>
              <a:grpSpLocks/>
            </p:cNvGrpSpPr>
            <p:nvPr/>
          </p:nvGrpSpPr>
          <p:grpSpPr bwMode="auto">
            <a:xfrm>
              <a:off x="1066800" y="1705779"/>
              <a:ext cx="5122863" cy="2258945"/>
              <a:chOff x="672" y="1104"/>
              <a:chExt cx="3227" cy="2054"/>
            </a:xfrm>
          </p:grpSpPr>
          <p:sp>
            <p:nvSpPr>
              <p:cNvPr id="9235" name="Text Box 3"/>
              <p:cNvSpPr txBox="1">
                <a:spLocks noChangeArrowheads="1"/>
              </p:cNvSpPr>
              <p:nvPr/>
            </p:nvSpPr>
            <p:spPr bwMode="auto">
              <a:xfrm>
                <a:off x="687" y="2570"/>
                <a:ext cx="1021"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smtClean="0">
                    <a:solidFill>
                      <a:schemeClr val="bg1"/>
                    </a:solidFill>
                  </a:rPr>
                  <a:t>sensing</a:t>
                </a:r>
                <a:endParaRPr lang="en-GB" altLang="en-US" sz="3600" dirty="0">
                  <a:solidFill>
                    <a:schemeClr val="bg1"/>
                  </a:solidFill>
                </a:endParaRPr>
              </a:p>
            </p:txBody>
          </p:sp>
          <p:sp>
            <p:nvSpPr>
              <p:cNvPr id="9236" name="Text Box 4"/>
              <p:cNvSpPr txBox="1">
                <a:spLocks noChangeArrowheads="1"/>
              </p:cNvSpPr>
              <p:nvPr/>
            </p:nvSpPr>
            <p:spPr bwMode="auto">
              <a:xfrm>
                <a:off x="1488" y="1933"/>
                <a:ext cx="140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smtClean="0">
                    <a:solidFill>
                      <a:schemeClr val="bg1"/>
                    </a:solidFill>
                  </a:rPr>
                  <a:t>perceiving</a:t>
                </a:r>
                <a:endParaRPr lang="en-GB" altLang="en-US" sz="3600" dirty="0">
                  <a:solidFill>
                    <a:schemeClr val="bg1"/>
                  </a:solidFill>
                </a:endParaRPr>
              </a:p>
            </p:txBody>
          </p:sp>
          <p:sp>
            <p:nvSpPr>
              <p:cNvPr id="9237" name="Text Box 5"/>
              <p:cNvSpPr txBox="1">
                <a:spLocks noChangeArrowheads="1"/>
              </p:cNvSpPr>
              <p:nvPr/>
            </p:nvSpPr>
            <p:spPr bwMode="auto">
              <a:xfrm>
                <a:off x="2285" y="1198"/>
                <a:ext cx="1614"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smtClean="0">
                    <a:solidFill>
                      <a:schemeClr val="bg1"/>
                    </a:solidFill>
                  </a:rPr>
                  <a:t>interpreting</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6" name="Group 31"/>
            <p:cNvGrpSpPr>
              <a:grpSpLocks/>
            </p:cNvGrpSpPr>
            <p:nvPr/>
          </p:nvGrpSpPr>
          <p:grpSpPr bwMode="auto">
            <a:xfrm>
              <a:off x="1339057" y="4047384"/>
              <a:ext cx="1123950" cy="2366963"/>
              <a:chOff x="894" y="2496"/>
              <a:chExt cx="708" cy="1491"/>
            </a:xfrm>
          </p:grpSpPr>
          <p:sp>
            <p:nvSpPr>
              <p:cNvPr id="9226" name="Text Box 15"/>
              <p:cNvSpPr txBox="1">
                <a:spLocks noChangeArrowheads="1"/>
              </p:cNvSpPr>
              <p:nvPr/>
            </p:nvSpPr>
            <p:spPr bwMode="auto">
              <a:xfrm>
                <a:off x="894" y="3696"/>
                <a:ext cx="70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smtClean="0">
                    <a:solidFill>
                      <a:schemeClr val="bg1"/>
                    </a:solidFill>
                  </a:rPr>
                  <a:t>Reality</a:t>
                </a:r>
                <a:endParaRPr lang="nl-BE" altLang="en-US" dirty="0">
                  <a:solidFill>
                    <a:schemeClr val="bg1"/>
                  </a:solidFill>
                </a:endParaRPr>
              </a:p>
            </p:txBody>
          </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376029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599"/>
            <a:ext cx="9144000" cy="6272627"/>
          </a:xfrm>
        </p:spPr>
      </p:pic>
      <p:sp>
        <p:nvSpPr>
          <p:cNvPr id="6" name="Rectangle 5"/>
          <p:cNvSpPr/>
          <p:nvPr/>
        </p:nvSpPr>
        <p:spPr>
          <a:xfrm>
            <a:off x="4724400" y="6596390"/>
            <a:ext cx="4419600" cy="261610"/>
          </a:xfrm>
          <a:prstGeom prst="rect">
            <a:avLst/>
          </a:prstGeom>
        </p:spPr>
        <p:txBody>
          <a:bodyPr wrap="square">
            <a:spAutoFit/>
          </a:bodyPr>
          <a:lstStyle/>
          <a:p>
            <a:pPr algn="r"/>
            <a:r>
              <a:rPr lang="en-US" sz="1100" dirty="0"/>
              <a:t>http://oerpub.github.io/epubjs-demo-book/content/m46531.xhtml</a:t>
            </a:r>
          </a:p>
        </p:txBody>
      </p:sp>
      <p:sp>
        <p:nvSpPr>
          <p:cNvPr id="7" name="TextBox 6"/>
          <p:cNvSpPr txBox="1"/>
          <p:nvPr/>
        </p:nvSpPr>
        <p:spPr>
          <a:xfrm>
            <a:off x="10148" y="2953620"/>
            <a:ext cx="1848584" cy="584775"/>
          </a:xfrm>
          <a:prstGeom prst="rect">
            <a:avLst/>
          </a:prstGeom>
          <a:noFill/>
        </p:spPr>
        <p:txBody>
          <a:bodyPr wrap="none" rtlCol="0">
            <a:spAutoFit/>
          </a:bodyPr>
          <a:lstStyle/>
          <a:p>
            <a:r>
              <a:rPr lang="en-US" dirty="0" smtClean="0"/>
              <a:t>1. Reality</a:t>
            </a:r>
            <a:endParaRPr lang="en-US" dirty="0"/>
          </a:p>
        </p:txBody>
      </p:sp>
      <p:sp>
        <p:nvSpPr>
          <p:cNvPr id="8" name="TextBox 7"/>
          <p:cNvSpPr txBox="1"/>
          <p:nvPr/>
        </p:nvSpPr>
        <p:spPr>
          <a:xfrm>
            <a:off x="1044532" y="5029200"/>
            <a:ext cx="1939955" cy="584775"/>
          </a:xfrm>
          <a:prstGeom prst="rect">
            <a:avLst/>
          </a:prstGeom>
          <a:noFill/>
        </p:spPr>
        <p:txBody>
          <a:bodyPr wrap="none" rtlCol="0">
            <a:spAutoFit/>
          </a:bodyPr>
          <a:lstStyle/>
          <a:p>
            <a:r>
              <a:rPr lang="en-US" dirty="0" smtClean="0"/>
              <a:t>2. Sensing</a:t>
            </a:r>
            <a:endParaRPr lang="en-US" dirty="0"/>
          </a:p>
        </p:txBody>
      </p:sp>
      <p:sp>
        <p:nvSpPr>
          <p:cNvPr id="9" name="TextBox 8"/>
          <p:cNvSpPr txBox="1"/>
          <p:nvPr/>
        </p:nvSpPr>
        <p:spPr>
          <a:xfrm>
            <a:off x="32591" y="1280963"/>
            <a:ext cx="2434256" cy="584775"/>
          </a:xfrm>
          <a:prstGeom prst="rect">
            <a:avLst/>
          </a:prstGeom>
          <a:noFill/>
        </p:spPr>
        <p:txBody>
          <a:bodyPr wrap="none" rtlCol="0">
            <a:spAutoFit/>
          </a:bodyPr>
          <a:lstStyle/>
          <a:p>
            <a:r>
              <a:rPr lang="en-US" dirty="0" smtClean="0"/>
              <a:t>3. Perceiving</a:t>
            </a:r>
            <a:endParaRPr lang="en-US" dirty="0"/>
          </a:p>
        </p:txBody>
      </p:sp>
    </p:spTree>
    <p:extLst>
      <p:ext uri="{BB962C8B-B14F-4D97-AF65-F5344CB8AC3E}">
        <p14:creationId xmlns:p14="http://schemas.microsoft.com/office/powerpoint/2010/main" val="179568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p:spPr>
      </p:pic>
      <p:sp>
        <p:nvSpPr>
          <p:cNvPr id="5" name="TextBox 4"/>
          <p:cNvSpPr txBox="1"/>
          <p:nvPr/>
        </p:nvSpPr>
        <p:spPr>
          <a:xfrm>
            <a:off x="7301452" y="571877"/>
            <a:ext cx="1848584" cy="584775"/>
          </a:xfrm>
          <a:prstGeom prst="rect">
            <a:avLst/>
          </a:prstGeom>
          <a:noFill/>
        </p:spPr>
        <p:txBody>
          <a:bodyPr wrap="none" rtlCol="0">
            <a:spAutoFit/>
          </a:bodyPr>
          <a:lstStyle/>
          <a:p>
            <a:r>
              <a:rPr lang="en-US" dirty="0" smtClean="0"/>
              <a:t>1. Reality</a:t>
            </a:r>
            <a:endParaRPr lang="en-US" dirty="0"/>
          </a:p>
        </p:txBody>
      </p:sp>
      <p:sp>
        <p:nvSpPr>
          <p:cNvPr id="6" name="TextBox 5"/>
          <p:cNvSpPr txBox="1"/>
          <p:nvPr/>
        </p:nvSpPr>
        <p:spPr>
          <a:xfrm>
            <a:off x="6858000" y="4343400"/>
            <a:ext cx="1939955" cy="584775"/>
          </a:xfrm>
          <a:prstGeom prst="rect">
            <a:avLst/>
          </a:prstGeom>
          <a:noFill/>
        </p:spPr>
        <p:txBody>
          <a:bodyPr wrap="none" rtlCol="0">
            <a:spAutoFit/>
          </a:bodyPr>
          <a:lstStyle/>
          <a:p>
            <a:r>
              <a:rPr lang="en-US" dirty="0" smtClean="0"/>
              <a:t>2. Sensing</a:t>
            </a:r>
            <a:endParaRPr lang="en-US" dirty="0"/>
          </a:p>
        </p:txBody>
      </p:sp>
      <p:sp>
        <p:nvSpPr>
          <p:cNvPr id="7" name="TextBox 6"/>
          <p:cNvSpPr txBox="1"/>
          <p:nvPr/>
        </p:nvSpPr>
        <p:spPr>
          <a:xfrm>
            <a:off x="479643" y="5791200"/>
            <a:ext cx="2434256" cy="584775"/>
          </a:xfrm>
          <a:prstGeom prst="rect">
            <a:avLst/>
          </a:prstGeom>
          <a:noFill/>
        </p:spPr>
        <p:txBody>
          <a:bodyPr wrap="none" rtlCol="0">
            <a:spAutoFit/>
          </a:bodyPr>
          <a:lstStyle/>
          <a:p>
            <a:r>
              <a:rPr lang="en-US" dirty="0" smtClean="0"/>
              <a:t>3. Perceiving</a:t>
            </a:r>
            <a:endParaRPr lang="en-US" dirty="0"/>
          </a:p>
        </p:txBody>
      </p:sp>
      <p:sp>
        <p:nvSpPr>
          <p:cNvPr id="8" name="Rectangle 7"/>
          <p:cNvSpPr/>
          <p:nvPr/>
        </p:nvSpPr>
        <p:spPr>
          <a:xfrm>
            <a:off x="3581400" y="6248400"/>
            <a:ext cx="5590515" cy="523220"/>
          </a:xfrm>
          <a:prstGeom prst="rect">
            <a:avLst/>
          </a:prstGeom>
        </p:spPr>
        <p:txBody>
          <a:bodyPr wrap="square">
            <a:spAutoFit/>
          </a:bodyPr>
          <a:lstStyle/>
          <a:p>
            <a:pPr algn="r"/>
            <a:r>
              <a:rPr lang="en-US" sz="1400" dirty="0"/>
              <a:t>http://www.edoctoronline.com/medical-atlas.asp</a:t>
            </a:r>
            <a:r>
              <a:rPr lang="en-US" sz="1400" dirty="0" smtClean="0"/>
              <a:t>?</a:t>
            </a:r>
          </a:p>
          <a:p>
            <a:pPr algn="r"/>
            <a:r>
              <a:rPr lang="en-US" sz="1400" dirty="0" smtClean="0"/>
              <a:t>c=4&amp;id=21878&amp;m=4</a:t>
            </a:r>
            <a:endParaRPr lang="en-US" sz="1400" dirty="0"/>
          </a:p>
        </p:txBody>
      </p:sp>
    </p:spTree>
    <p:extLst>
      <p:ext uri="{BB962C8B-B14F-4D97-AF65-F5344CB8AC3E}">
        <p14:creationId xmlns:p14="http://schemas.microsoft.com/office/powerpoint/2010/main" val="591091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dirty="0" smtClean="0"/>
              <a:t>Interpreting linguistic statements</a:t>
            </a:r>
          </a:p>
        </p:txBody>
      </p:sp>
      <p:sp>
        <p:nvSpPr>
          <p:cNvPr id="9219" name="Content Placeholder 10"/>
          <p:cNvSpPr>
            <a:spLocks noGrp="1"/>
          </p:cNvSpPr>
          <p:nvPr>
            <p:ph idx="1"/>
          </p:nvPr>
        </p:nvSpPr>
        <p:spPr/>
        <p:txBody>
          <a:bodyPr/>
          <a:lstStyle/>
          <a:p>
            <a:pPr eaLnBrk="1" hangingPunct="1"/>
            <a:r>
              <a:rPr lang="en-US" altLang="en-US" dirty="0" smtClean="0"/>
              <a:t>Often we can figure ambiguity out …</a:t>
            </a:r>
          </a:p>
        </p:txBody>
      </p:sp>
      <p:grpSp>
        <p:nvGrpSpPr>
          <p:cNvPr id="2" name="Group 12"/>
          <p:cNvGrpSpPr>
            <a:grpSpLocks/>
          </p:cNvGrpSpPr>
          <p:nvPr/>
        </p:nvGrpSpPr>
        <p:grpSpPr bwMode="auto">
          <a:xfrm>
            <a:off x="3246438" y="2800350"/>
            <a:ext cx="3357562" cy="3484563"/>
            <a:chOff x="3247040" y="2801073"/>
            <a:chExt cx="3357562" cy="3484604"/>
          </a:xfrm>
        </p:grpSpPr>
        <p:pic>
          <p:nvPicPr>
            <p:cNvPr id="9227" name="Picture 19" descr="n551429134_1723403_64982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189" y="2801073"/>
              <a:ext cx="3148300" cy="2870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20"/>
            <p:cNvSpPr txBox="1">
              <a:spLocks noChangeArrowheads="1"/>
            </p:cNvSpPr>
            <p:nvPr/>
          </p:nvSpPr>
          <p:spPr bwMode="auto">
            <a:xfrm>
              <a:off x="3247040" y="5738216"/>
              <a:ext cx="3357562" cy="547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b="0">
                  <a:solidFill>
                    <a:schemeClr val="bg1"/>
                  </a:solidFill>
                </a:rPr>
                <a:t>in Miami hotel lobby</a:t>
              </a:r>
            </a:p>
          </p:txBody>
        </p:sp>
      </p:grpSp>
      <p:grpSp>
        <p:nvGrpSpPr>
          <p:cNvPr id="9221" name="Group 11"/>
          <p:cNvGrpSpPr>
            <a:grpSpLocks/>
          </p:cNvGrpSpPr>
          <p:nvPr/>
        </p:nvGrpSpPr>
        <p:grpSpPr bwMode="auto">
          <a:xfrm>
            <a:off x="242888" y="2814638"/>
            <a:ext cx="2754312" cy="3036887"/>
            <a:chOff x="243068" y="2815322"/>
            <a:chExt cx="2754776" cy="3036795"/>
          </a:xfrm>
        </p:grpSpPr>
        <p:pic>
          <p:nvPicPr>
            <p:cNvPr id="92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068" y="2815322"/>
              <a:ext cx="2754776" cy="218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Text Box 15"/>
            <p:cNvSpPr txBox="1">
              <a:spLocks noChangeArrowheads="1"/>
            </p:cNvSpPr>
            <p:nvPr/>
          </p:nvSpPr>
          <p:spPr bwMode="auto">
            <a:xfrm>
              <a:off x="245947" y="5021120"/>
              <a:ext cx="27287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b="0">
                  <a:solidFill>
                    <a:schemeClr val="bg1"/>
                  </a:solidFill>
                </a:rPr>
                <a:t>warning on plastic bag</a:t>
              </a:r>
            </a:p>
          </p:txBody>
        </p:sp>
      </p:grpSp>
      <p:grpSp>
        <p:nvGrpSpPr>
          <p:cNvPr id="4" name="Group 13"/>
          <p:cNvGrpSpPr>
            <a:grpSpLocks/>
          </p:cNvGrpSpPr>
          <p:nvPr/>
        </p:nvGrpSpPr>
        <p:grpSpPr bwMode="auto">
          <a:xfrm>
            <a:off x="6704013" y="2800350"/>
            <a:ext cx="2062162" cy="3321050"/>
            <a:chOff x="6703969" y="2801073"/>
            <a:chExt cx="2061503" cy="3319714"/>
          </a:xfrm>
        </p:grpSpPr>
        <p:pic>
          <p:nvPicPr>
            <p:cNvPr id="922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3969" y="2801073"/>
              <a:ext cx="2061503" cy="252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224" name="Text Box 20"/>
            <p:cNvSpPr txBox="1">
              <a:spLocks noChangeArrowheads="1"/>
            </p:cNvSpPr>
            <p:nvPr/>
          </p:nvSpPr>
          <p:spPr bwMode="auto">
            <a:xfrm>
              <a:off x="6794339" y="5659122"/>
              <a:ext cx="1941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b="0">
                  <a:solidFill>
                    <a:schemeClr val="bg1"/>
                  </a:solidFill>
                </a:rPr>
                <a:t>in Miami bar</a:t>
              </a:r>
            </a:p>
          </p:txBody>
        </p:sp>
      </p:grpSp>
    </p:spTree>
    <p:extLst>
      <p:ext uri="{BB962C8B-B14F-4D97-AF65-F5344CB8AC3E}">
        <p14:creationId xmlns:p14="http://schemas.microsoft.com/office/powerpoint/2010/main" val="3918778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r>
              <a:rPr lang="en-US" altLang="en-US" dirty="0"/>
              <a:t>Interpreting linguistic statements</a:t>
            </a:r>
            <a:endParaRPr lang="en-US" altLang="en-US" dirty="0" smtClean="0"/>
          </a:p>
        </p:txBody>
      </p:sp>
      <p:grpSp>
        <p:nvGrpSpPr>
          <p:cNvPr id="11267" name="Group 25"/>
          <p:cNvGrpSpPr>
            <a:grpSpLocks/>
          </p:cNvGrpSpPr>
          <p:nvPr/>
        </p:nvGrpSpPr>
        <p:grpSpPr bwMode="auto">
          <a:xfrm>
            <a:off x="4897438" y="2133600"/>
            <a:ext cx="3657600" cy="4419600"/>
            <a:chOff x="3085" y="1344"/>
            <a:chExt cx="2304" cy="2784"/>
          </a:xfrm>
        </p:grpSpPr>
        <p:pic>
          <p:nvPicPr>
            <p:cNvPr id="11269" name="Picture 22" descr="32021_391450564134_551429134_4182369_892466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1344"/>
              <a:ext cx="2245" cy="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 Box 23"/>
            <p:cNvSpPr txBox="1">
              <a:spLocks noChangeArrowheads="1"/>
            </p:cNvSpPr>
            <p:nvPr/>
          </p:nvSpPr>
          <p:spPr bwMode="auto">
            <a:xfrm>
              <a:off x="3085" y="3840"/>
              <a:ext cx="23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b="0">
                  <a:solidFill>
                    <a:schemeClr val="bg1"/>
                  </a:solidFill>
                </a:rPr>
                <a:t>in Amsterdam hotel elevator</a:t>
              </a:r>
            </a:p>
          </p:txBody>
        </p:sp>
      </p:grpSp>
      <p:sp>
        <p:nvSpPr>
          <p:cNvPr id="11" name="Content Placeholder 10"/>
          <p:cNvSpPr txBox="1">
            <a:spLocks/>
          </p:cNvSpPr>
          <p:nvPr/>
        </p:nvSpPr>
        <p:spPr>
          <a:xfrm>
            <a:off x="152400" y="1981200"/>
            <a:ext cx="4475163" cy="4724400"/>
          </a:xfrm>
          <a:prstGeom prst="rect">
            <a:avLst/>
          </a:prstGeom>
        </p:spPr>
        <p:txBody>
          <a:bodyPr/>
          <a:lstStyle/>
          <a:p>
            <a:pPr marL="342900" indent="-342900" eaLnBrk="1" hangingPunct="1">
              <a:spcBef>
                <a:spcPct val="20000"/>
              </a:spcBef>
              <a:buFontTx/>
              <a:buChar char="•"/>
              <a:defRPr/>
            </a:pPr>
            <a:r>
              <a:rPr lang="en-US" sz="3200" b="0" kern="0" dirty="0">
                <a:solidFill>
                  <a:srgbClr val="EBE6FC"/>
                </a:solidFill>
                <a:latin typeface="+mn-lt"/>
              </a:rPr>
              <a:t>Sometimes, we can not …</a:t>
            </a:r>
          </a:p>
        </p:txBody>
      </p:sp>
    </p:spTree>
    <p:extLst>
      <p:ext uri="{BB962C8B-B14F-4D97-AF65-F5344CB8AC3E}">
        <p14:creationId xmlns:p14="http://schemas.microsoft.com/office/powerpoint/2010/main" val="2477605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altLang="en-US" dirty="0" smtClean="0"/>
              <a:t>A double mystery</a:t>
            </a:r>
          </a:p>
        </p:txBody>
      </p:sp>
      <p:sp>
        <p:nvSpPr>
          <p:cNvPr id="13315" name="Rectangle 3"/>
          <p:cNvSpPr>
            <a:spLocks noGrp="1" noChangeArrowheads="1"/>
          </p:cNvSpPr>
          <p:nvPr>
            <p:ph idx="1"/>
          </p:nvPr>
        </p:nvSpPr>
        <p:spPr/>
        <p:txBody>
          <a:bodyPr/>
          <a:lstStyle/>
          <a:p>
            <a:pPr algn="just" eaLnBrk="1" hangingPunct="1"/>
            <a:r>
              <a:rPr lang="en-GB" altLang="en-US" sz="1800" dirty="0" smtClean="0"/>
              <a:t>(It is argued that)</a:t>
            </a:r>
            <a:r>
              <a:rPr lang="en-GB" altLang="en-US" sz="2800" dirty="0" smtClean="0"/>
              <a:t> </a:t>
            </a:r>
            <a:r>
              <a:rPr lang="en-GB" altLang="en-US" dirty="0" smtClean="0"/>
              <a:t>On September 9th, 1935, Carl Austin Weiss shot Senator Huey Long in the Louisiana State Capitol with a .35 calibre pistol. Long died from this wound thirty hours later on September 10th. Weiss, on the other hand, received between thirty-two and sixty .44 and .45 calibre hollow point bullets from Long's agitated bodyguards and died immediately.</a:t>
            </a:r>
          </a:p>
          <a:p>
            <a:pPr lvl="4" indent="-514350" eaLnBrk="1" hangingPunct="1">
              <a:buFontTx/>
              <a:buNone/>
            </a:pPr>
            <a:r>
              <a:rPr lang="en-GB" altLang="en-US" sz="1800" dirty="0" smtClean="0"/>
              <a:t>Sorensen, R., 1985, "Self-Deception and Scattered Events", Mind, 94: 64-69.</a:t>
            </a:r>
          </a:p>
          <a:p>
            <a:pPr eaLnBrk="1" hangingPunct="1"/>
            <a:r>
              <a:rPr lang="en-GB" altLang="en-US" sz="2800" dirty="0" smtClean="0"/>
              <a:t>Questions:</a:t>
            </a:r>
          </a:p>
          <a:p>
            <a:pPr lvl="1" eaLnBrk="1" hangingPunct="1"/>
            <a:r>
              <a:rPr lang="en-US" altLang="en-US" sz="2400" dirty="0" smtClean="0"/>
              <a:t>Did Weiss kill Senator Long ? </a:t>
            </a:r>
          </a:p>
          <a:p>
            <a:pPr lvl="1" eaLnBrk="1" hangingPunct="1"/>
            <a:r>
              <a:rPr lang="en-US" altLang="en-US" sz="2400" dirty="0" smtClean="0"/>
              <a:t>If so, when did he kill him ?</a:t>
            </a:r>
          </a:p>
          <a:p>
            <a:pPr lvl="1" eaLnBrk="1" hangingPunct="1"/>
            <a:endParaRPr lang="en-US" altLang="en-US" sz="2400" dirty="0" smtClean="0"/>
          </a:p>
        </p:txBody>
      </p:sp>
    </p:spTree>
    <p:extLst>
      <p:ext uri="{BB962C8B-B14F-4D97-AF65-F5344CB8AC3E}">
        <p14:creationId xmlns:p14="http://schemas.microsoft.com/office/powerpoint/2010/main" val="24924817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Interplay of reality, sensing perceiving and interpreting</a:t>
            </a:r>
            <a:endParaRPr lang="en-US"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9639959"/>
              </p:ext>
            </p:extLst>
          </p:nvPr>
        </p:nvGraphicFramePr>
        <p:xfrm>
          <a:off x="228600" y="1676400"/>
          <a:ext cx="8686800" cy="333756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Tree>
    <p:extLst>
      <p:ext uri="{BB962C8B-B14F-4D97-AF65-F5344CB8AC3E}">
        <p14:creationId xmlns:p14="http://schemas.microsoft.com/office/powerpoint/2010/main" val="3489649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4977413"/>
              </p:ext>
            </p:extLst>
          </p:nvPr>
        </p:nvGraphicFramePr>
        <p:xfrm>
          <a:off x="228600" y="1676400"/>
          <a:ext cx="8686800" cy="333756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Perceiving</a:t>
                      </a: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9"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2427842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29007347"/>
              </p:ext>
            </p:extLst>
          </p:nvPr>
        </p:nvGraphicFramePr>
        <p:xfrm>
          <a:off x="228600" y="1676400"/>
          <a:ext cx="8686800" cy="333756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4121725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33328151"/>
              </p:ext>
            </p:extLst>
          </p:nvPr>
        </p:nvGraphicFramePr>
        <p:xfrm>
          <a:off x="228600" y="1676400"/>
          <a:ext cx="8686800" cy="333756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4230059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3744" y="593778"/>
            <a:ext cx="3352800" cy="762000"/>
          </a:xfrm>
        </p:spPr>
        <p:txBody>
          <a:bodyPr/>
          <a:lstStyle/>
          <a:p>
            <a:r>
              <a:rPr lang="en-US" dirty="0" smtClean="0"/>
              <a:t>‘perception’ versus ‘</a:t>
            </a:r>
            <a:r>
              <a:rPr lang="en-US" dirty="0"/>
              <a:t>reality’</a:t>
            </a:r>
            <a:br>
              <a:rPr lang="en-US" dirty="0"/>
            </a:br>
            <a:r>
              <a:rPr lang="en-US" sz="1600" dirty="0"/>
              <a:t>http://www.azquotes.com/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06" y="2214960"/>
            <a:ext cx="3204337" cy="15079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100" y="3775055"/>
            <a:ext cx="3204337" cy="15079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654865"/>
            <a:ext cx="3196627" cy="150429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101" y="2214960"/>
            <a:ext cx="3196626" cy="150429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218" y="3778684"/>
            <a:ext cx="3196625" cy="150429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217" y="5340293"/>
            <a:ext cx="3196626" cy="150429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4887" y="5338780"/>
            <a:ext cx="3199840" cy="1505807"/>
          </a:xfrm>
          <a:prstGeom prst="rect">
            <a:avLst/>
          </a:prstGeom>
        </p:spPr>
      </p:pic>
    </p:spTree>
    <p:extLst>
      <p:ext uri="{BB962C8B-B14F-4D97-AF65-F5344CB8AC3E}">
        <p14:creationId xmlns:p14="http://schemas.microsoft.com/office/powerpoint/2010/main" val="829805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69220523"/>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Belief in false perception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1325179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5447908"/>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Belief in false perception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r>
                        <a:rPr lang="en-US" dirty="0" smtClean="0">
                          <a:solidFill>
                            <a:schemeClr val="tx1"/>
                          </a:solidFill>
                        </a:rPr>
                        <a:t>Delusion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2753137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3788743"/>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Belief in false perception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r>
                        <a:rPr lang="en-US" dirty="0" smtClean="0">
                          <a:solidFill>
                            <a:schemeClr val="tx1"/>
                          </a:solidFill>
                        </a:rPr>
                        <a:t>Delusion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r>
                        <a:rPr lang="en-US" dirty="0" smtClean="0">
                          <a:solidFill>
                            <a:schemeClr val="tx1"/>
                          </a:solidFill>
                        </a:rPr>
                        <a:t>Sensory loss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3489054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27528003"/>
              </p:ext>
            </p:extLst>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Belief in false perception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r>
                        <a:rPr lang="en-US" dirty="0" smtClean="0">
                          <a:solidFill>
                            <a:schemeClr val="tx1"/>
                          </a:solidFill>
                        </a:rPr>
                        <a:t>Delusion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r>
                        <a:rPr lang="en-US" dirty="0" smtClean="0">
                          <a:solidFill>
                            <a:schemeClr val="tx1"/>
                          </a:solidFill>
                        </a:rPr>
                        <a:t>Sensory loss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r>
                        <a:rPr lang="en-US" dirty="0" err="1" smtClean="0">
                          <a:solidFill>
                            <a:schemeClr val="tx1"/>
                          </a:solidFill>
                        </a:rPr>
                        <a:t>Anosognosia</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29201799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1676400"/>
          <a:ext cx="8686800" cy="3606800"/>
        </p:xfrm>
        <a:graphic>
          <a:graphicData uri="http://schemas.openxmlformats.org/drawingml/2006/table">
            <a:tbl>
              <a:tblPr firstRow="1" bandRow="1">
                <a:tableStyleId>{5C22544A-7EE6-4342-B048-85BDC9FD1C3A}</a:tableStyleId>
              </a:tblPr>
              <a:tblGrid>
                <a:gridCol w="2286000"/>
                <a:gridCol w="1096471"/>
                <a:gridCol w="1844984"/>
                <a:gridCol w="1537487"/>
                <a:gridCol w="1921858"/>
              </a:tblGrid>
              <a:tr h="370840">
                <a:tc>
                  <a:txBody>
                    <a:bodyPr/>
                    <a:lstStyle/>
                    <a:p>
                      <a:endParaRPr lang="en-US" dirty="0">
                        <a:solidFill>
                          <a:schemeClr val="tx1"/>
                        </a:solidFill>
                      </a:endParaRPr>
                    </a:p>
                  </a:txBody>
                  <a:tcPr marL="92249" marR="92249"/>
                </a:tc>
                <a:tc>
                  <a:txBody>
                    <a:bodyPr/>
                    <a:lstStyle/>
                    <a:p>
                      <a:r>
                        <a:rPr lang="en-US" dirty="0" smtClean="0">
                          <a:solidFill>
                            <a:schemeClr val="tx1"/>
                          </a:solidFill>
                        </a:rPr>
                        <a:t>Reality</a:t>
                      </a:r>
                      <a:endParaRPr lang="en-US" dirty="0">
                        <a:solidFill>
                          <a:schemeClr val="tx1"/>
                        </a:solidFill>
                      </a:endParaRPr>
                    </a:p>
                  </a:txBody>
                  <a:tcPr marL="92249" marR="92249"/>
                </a:tc>
                <a:tc>
                  <a:txBody>
                    <a:bodyPr/>
                    <a:lstStyle/>
                    <a:p>
                      <a:r>
                        <a:rPr lang="en-US" dirty="0" smtClean="0">
                          <a:solidFill>
                            <a:schemeClr val="tx1"/>
                          </a:solidFill>
                        </a:rPr>
                        <a:t>Sensing</a:t>
                      </a:r>
                      <a:endParaRPr lang="en-US" dirty="0">
                        <a:solidFill>
                          <a:schemeClr val="tx1"/>
                        </a:solidFill>
                      </a:endParaRPr>
                    </a:p>
                  </a:txBody>
                  <a:tcPr marL="92249" marR="92249"/>
                </a:tc>
                <a:tc>
                  <a:txBody>
                    <a:bodyPr/>
                    <a:lstStyle/>
                    <a:p>
                      <a:r>
                        <a:rPr lang="en-US" dirty="0" smtClean="0">
                          <a:solidFill>
                            <a:schemeClr val="tx1"/>
                          </a:solidFill>
                        </a:rPr>
                        <a:t>Perceiving</a:t>
                      </a:r>
                      <a:endParaRPr lang="en-US" dirty="0">
                        <a:solidFill>
                          <a:schemeClr val="tx1"/>
                        </a:solidFill>
                      </a:endParaRPr>
                    </a:p>
                  </a:txBody>
                  <a:tcPr marL="92249" marR="92249"/>
                </a:tc>
                <a:tc>
                  <a:txBody>
                    <a:bodyPr/>
                    <a:lstStyle/>
                    <a:p>
                      <a:r>
                        <a:rPr lang="en-US" dirty="0" smtClean="0">
                          <a:solidFill>
                            <a:schemeClr val="tx1"/>
                          </a:solidFill>
                        </a:rPr>
                        <a:t>Interpreting</a:t>
                      </a:r>
                      <a:endParaRPr lang="en-US" dirty="0">
                        <a:solidFill>
                          <a:schemeClr val="tx1"/>
                        </a:solidFill>
                      </a:endParaRPr>
                    </a:p>
                  </a:txBody>
                  <a:tcPr marL="92249" marR="92249"/>
                </a:tc>
              </a:tr>
              <a:tr h="370840">
                <a:tc>
                  <a:txBody>
                    <a:bodyPr/>
                    <a:lstStyle/>
                    <a:p>
                      <a:r>
                        <a:rPr lang="en-US" dirty="0" smtClean="0">
                          <a:solidFill>
                            <a:schemeClr val="tx1"/>
                          </a:solidFill>
                        </a:rPr>
                        <a:t>Canonical case</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Dog-stimulus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Illusion</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Cat-like stimuli</a:t>
                      </a:r>
                      <a:endParaRPr lang="en-US" dirty="0">
                        <a:solidFill>
                          <a:schemeClr val="tx1"/>
                        </a:solidFill>
                      </a:endParaRPr>
                    </a:p>
                  </a:txBody>
                  <a:tcPr marL="92249" marR="92249"/>
                </a:tc>
                <a:tc>
                  <a:txBody>
                    <a:bodyPr/>
                    <a:lstStyle/>
                    <a:p>
                      <a:r>
                        <a:rPr lang="en-US" dirty="0" smtClean="0">
                          <a:solidFill>
                            <a:schemeClr val="tx1"/>
                          </a:solidFill>
                        </a:rPr>
                        <a:t>Cat</a:t>
                      </a:r>
                      <a:endParaRPr lang="en-US" dirty="0">
                        <a:solidFill>
                          <a:schemeClr val="tx1"/>
                        </a:solidFill>
                      </a:endParaRPr>
                    </a:p>
                  </a:txBody>
                  <a:tcPr marL="92249" marR="92249"/>
                </a:tc>
                <a:tc>
                  <a:txBody>
                    <a:bodyPr/>
                    <a:lstStyle/>
                    <a:p>
                      <a:r>
                        <a:rPr lang="en-US" dirty="0" smtClean="0">
                          <a:solidFill>
                            <a:schemeClr val="tx1"/>
                          </a:solidFill>
                        </a:rPr>
                        <a:t>Cat / Cat? / x?</a:t>
                      </a:r>
                      <a:endParaRPr lang="en-US" dirty="0">
                        <a:solidFill>
                          <a:schemeClr val="tx1"/>
                        </a:solidFill>
                      </a:endParaRPr>
                    </a:p>
                  </a:txBody>
                  <a:tcPr marL="92249" marR="92249"/>
                </a:tc>
              </a:tr>
              <a:tr h="370840">
                <a:tc>
                  <a:txBody>
                    <a:bodyPr/>
                    <a:lstStyle/>
                    <a:p>
                      <a:r>
                        <a:rPr lang="en-US" dirty="0" smtClean="0">
                          <a:solidFill>
                            <a:schemeClr val="tx1"/>
                          </a:solidFill>
                        </a:rPr>
                        <a:t>Hallucination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r>
              <a:tr h="370840">
                <a:tc>
                  <a:txBody>
                    <a:bodyPr/>
                    <a:lstStyle/>
                    <a:p>
                      <a:r>
                        <a:rPr lang="en-US" dirty="0" smtClean="0">
                          <a:solidFill>
                            <a:schemeClr val="tx1"/>
                          </a:solidFill>
                        </a:rPr>
                        <a:t>Belief in false perception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c>
                  <a:txBody>
                    <a:bodyPr/>
                    <a:lstStyle/>
                    <a:p>
                      <a:r>
                        <a:rPr lang="en-US" dirty="0" smtClean="0">
                          <a:solidFill>
                            <a:schemeClr val="tx1"/>
                          </a:solidFill>
                        </a:rPr>
                        <a:t>No dog</a:t>
                      </a:r>
                      <a:endParaRPr lang="en-US" dirty="0">
                        <a:solidFill>
                          <a:schemeClr val="tx1"/>
                        </a:solidFill>
                      </a:endParaRPr>
                    </a:p>
                  </a:txBody>
                  <a:tcPr marL="92249" marR="92249"/>
                </a:tc>
              </a:tr>
              <a:tr h="370840">
                <a:tc>
                  <a:txBody>
                    <a:bodyPr/>
                    <a:lstStyle/>
                    <a:p>
                      <a:r>
                        <a:rPr lang="en-US" dirty="0" smtClean="0">
                          <a:solidFill>
                            <a:schemeClr val="tx1"/>
                          </a:solidFill>
                        </a:rPr>
                        <a:t>Delusion</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r>
                        <a:rPr lang="en-US" dirty="0" smtClean="0">
                          <a:solidFill>
                            <a:schemeClr val="tx1"/>
                          </a:solidFill>
                        </a:rPr>
                        <a:t>Sensory loss</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r h="370840">
                <a:tc>
                  <a:txBody>
                    <a:bodyPr/>
                    <a:lstStyle/>
                    <a:p>
                      <a:r>
                        <a:rPr lang="en-US" dirty="0" err="1" smtClean="0">
                          <a:solidFill>
                            <a:schemeClr val="tx1"/>
                          </a:solidFill>
                        </a:rPr>
                        <a:t>Anosognosia</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Dog</a:t>
                      </a:r>
                    </a:p>
                  </a:txBody>
                  <a:tcPr marL="92249" marR="92249"/>
                </a:tc>
              </a:tr>
              <a:tr h="370840">
                <a:tc>
                  <a:txBody>
                    <a:bodyPr/>
                    <a:lstStyle/>
                    <a:p>
                      <a:r>
                        <a:rPr lang="en-US" dirty="0" smtClean="0">
                          <a:solidFill>
                            <a:schemeClr val="tx1"/>
                          </a:solidFill>
                        </a:rPr>
                        <a:t>Denial</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r>
                        <a:rPr lang="en-US" dirty="0" smtClean="0">
                          <a:solidFill>
                            <a:schemeClr val="tx1"/>
                          </a:solidFill>
                        </a:rPr>
                        <a:t>Dog</a:t>
                      </a:r>
                      <a:endParaRPr lang="en-US" dirty="0">
                        <a:solidFill>
                          <a:schemeClr val="tx1"/>
                        </a:solidFill>
                      </a:endParaRPr>
                    </a:p>
                  </a:txBody>
                  <a:tcPr marL="92249" marR="92249"/>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a:t>
                      </a:r>
                    </a:p>
                  </a:txBody>
                  <a:tcPr marL="92249" marR="92249"/>
                </a:tc>
              </a:tr>
            </a:tbl>
          </a:graphicData>
        </a:graphic>
      </p:graphicFrame>
      <p:sp>
        <p:nvSpPr>
          <p:cNvPr id="5" name="Title 1"/>
          <p:cNvSpPr>
            <a:spLocks noGrp="1"/>
          </p:cNvSpPr>
          <p:nvPr>
            <p:ph type="title"/>
          </p:nvPr>
        </p:nvSpPr>
        <p:spPr>
          <a:xfrm>
            <a:off x="228600" y="762000"/>
            <a:ext cx="8686800" cy="762000"/>
          </a:xfrm>
        </p:spPr>
        <p:txBody>
          <a:bodyPr/>
          <a:lstStyle/>
          <a:p>
            <a:r>
              <a:rPr lang="en-US" sz="2700" dirty="0" smtClean="0"/>
              <a:t>Interplay of reality, sensing perceiving and interpreting</a:t>
            </a:r>
            <a:endParaRPr lang="en-US" sz="2700" dirty="0"/>
          </a:p>
        </p:txBody>
      </p:sp>
    </p:spTree>
    <p:extLst>
      <p:ext uri="{BB962C8B-B14F-4D97-AF65-F5344CB8AC3E}">
        <p14:creationId xmlns:p14="http://schemas.microsoft.com/office/powerpoint/2010/main" val="18915087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pPr eaLnBrk="1" hangingPunct="1"/>
            <a:r>
              <a:rPr lang="en-US" altLang="en-US" smtClean="0"/>
              <a:t>‘</a:t>
            </a:r>
            <a:r>
              <a:rPr lang="en-US" altLang="en-US" i="1" smtClean="0"/>
              <a:t>Ontology</a:t>
            </a:r>
            <a:r>
              <a:rPr lang="en-US" altLang="en-US" smtClean="0"/>
              <a:t>’</a:t>
            </a:r>
          </a:p>
        </p:txBody>
      </p:sp>
      <p:sp>
        <p:nvSpPr>
          <p:cNvPr id="49155" name="Rectangle 3"/>
          <p:cNvSpPr>
            <a:spLocks noGrp="1" noChangeArrowheads="1"/>
          </p:cNvSpPr>
          <p:nvPr>
            <p:ph idx="1"/>
          </p:nvPr>
        </p:nvSpPr>
        <p:spPr/>
        <p:txBody>
          <a:bodyPr/>
          <a:lstStyle/>
          <a:p>
            <a:pPr eaLnBrk="1" hangingPunct="1">
              <a:lnSpc>
                <a:spcPct val="90000"/>
              </a:lnSpc>
            </a:pPr>
            <a:r>
              <a:rPr lang="en-US" altLang="en-US" sz="2800" smtClean="0"/>
              <a:t>In philosophy:</a:t>
            </a:r>
          </a:p>
          <a:p>
            <a:pPr lvl="1" eaLnBrk="1" hangingPunct="1">
              <a:lnSpc>
                <a:spcPct val="90000"/>
              </a:lnSpc>
            </a:pPr>
            <a:r>
              <a:rPr lang="en-US" altLang="en-US" sz="2400" b="1" i="1" u="sng" smtClean="0">
                <a:solidFill>
                  <a:srgbClr val="FFFF00"/>
                </a:solidFill>
              </a:rPr>
              <a:t>Ontology</a:t>
            </a:r>
            <a:r>
              <a:rPr lang="en-US" altLang="en-US" sz="2400" smtClean="0"/>
              <a:t> </a:t>
            </a:r>
            <a:r>
              <a:rPr lang="en-US" altLang="en-US" sz="1600" smtClean="0"/>
              <a:t>(no plural)</a:t>
            </a:r>
            <a:r>
              <a:rPr lang="en-US" altLang="en-US" sz="2400" smtClean="0"/>
              <a:t> is the study of what entities exist and how they relate to each other;</a:t>
            </a:r>
          </a:p>
        </p:txBody>
      </p:sp>
    </p:spTree>
    <p:extLst>
      <p:ext uri="{BB962C8B-B14F-4D97-AF65-F5344CB8AC3E}">
        <p14:creationId xmlns:p14="http://schemas.microsoft.com/office/powerpoint/2010/main" val="1908575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Grp="1" noChangeArrowheads="1"/>
          </p:cNvSpPr>
          <p:nvPr>
            <p:ph type="title"/>
          </p:nvPr>
        </p:nvSpPr>
        <p:spPr/>
        <p:txBody>
          <a:bodyPr/>
          <a:lstStyle/>
          <a:p>
            <a:pPr eaLnBrk="1" hangingPunct="1"/>
            <a:r>
              <a:rPr lang="en-US" altLang="en-US" smtClean="0"/>
              <a:t>‘</a:t>
            </a:r>
            <a:r>
              <a:rPr lang="en-US" altLang="en-US" i="1" smtClean="0"/>
              <a:t>Ontology</a:t>
            </a:r>
            <a:r>
              <a:rPr lang="en-US" altLang="en-US" smtClean="0"/>
              <a:t>’</a:t>
            </a:r>
          </a:p>
        </p:txBody>
      </p:sp>
      <p:sp>
        <p:nvSpPr>
          <p:cNvPr id="51203" name="Rectangle 3"/>
          <p:cNvSpPr>
            <a:spLocks noGrp="1" noChangeArrowheads="1"/>
          </p:cNvSpPr>
          <p:nvPr>
            <p:ph idx="1"/>
          </p:nvPr>
        </p:nvSpPr>
        <p:spPr/>
        <p:txBody>
          <a:bodyPr/>
          <a:lstStyle/>
          <a:p>
            <a:pPr eaLnBrk="1" hangingPunct="1">
              <a:lnSpc>
                <a:spcPct val="90000"/>
              </a:lnSpc>
            </a:pPr>
            <a:r>
              <a:rPr lang="en-US" altLang="en-US" sz="2800" smtClean="0"/>
              <a:t>In philosophy:</a:t>
            </a:r>
          </a:p>
          <a:p>
            <a:pPr lvl="1" eaLnBrk="1" hangingPunct="1">
              <a:lnSpc>
                <a:spcPct val="90000"/>
              </a:lnSpc>
            </a:pPr>
            <a:r>
              <a:rPr lang="en-US" altLang="en-US" sz="2400" b="1" i="1" u="sng" smtClean="0">
                <a:solidFill>
                  <a:srgbClr val="FFFF00"/>
                </a:solidFill>
              </a:rPr>
              <a:t>Ontology</a:t>
            </a:r>
            <a:r>
              <a:rPr lang="en-US" altLang="en-US" sz="2400" smtClean="0"/>
              <a:t> </a:t>
            </a:r>
            <a:r>
              <a:rPr lang="en-US" altLang="en-US" sz="1600" smtClean="0"/>
              <a:t>(no plural)</a:t>
            </a:r>
            <a:r>
              <a:rPr lang="en-US" altLang="en-US" sz="2400" smtClean="0"/>
              <a:t> is the study of what entities exist and how they relate to each other;</a:t>
            </a:r>
          </a:p>
          <a:p>
            <a:pPr lvl="1" eaLnBrk="1" hangingPunct="1">
              <a:lnSpc>
                <a:spcPct val="90000"/>
              </a:lnSpc>
            </a:pPr>
            <a:r>
              <a:rPr lang="en-US" altLang="en-US" sz="2000" smtClean="0"/>
              <a:t>by some philosophers taken to be synonymous with </a:t>
            </a:r>
            <a:r>
              <a:rPr lang="en-US" altLang="en-US" sz="2400" smtClean="0"/>
              <a:t>‘</a:t>
            </a:r>
            <a:r>
              <a:rPr lang="en-US" altLang="en-US" sz="2400" b="1" i="1" u="sng" smtClean="0">
                <a:solidFill>
                  <a:srgbClr val="00B050"/>
                </a:solidFill>
              </a:rPr>
              <a:t>metaphysics</a:t>
            </a:r>
            <a:r>
              <a:rPr lang="en-US" altLang="en-US" sz="2400" smtClean="0"/>
              <a:t>’ </a:t>
            </a:r>
            <a:r>
              <a:rPr lang="en-US" altLang="en-US" sz="2000" smtClean="0"/>
              <a:t>while others draw distinctions in many distinct ways</a:t>
            </a:r>
            <a:r>
              <a:rPr lang="en-US" altLang="en-US" sz="2400" smtClean="0"/>
              <a:t> </a:t>
            </a:r>
            <a:r>
              <a:rPr lang="en-US" altLang="en-US" sz="1200" smtClean="0"/>
              <a:t>(the distinctions being irrelevant for this talk)</a:t>
            </a:r>
            <a:r>
              <a:rPr lang="en-US" altLang="en-US" sz="2400" smtClean="0"/>
              <a:t>, </a:t>
            </a:r>
            <a:r>
              <a:rPr lang="en-US" altLang="en-US" sz="2000" smtClean="0"/>
              <a:t>but almost agreeing on the following classification:</a:t>
            </a:r>
          </a:p>
          <a:p>
            <a:pPr lvl="2" eaLnBrk="1" hangingPunct="1">
              <a:lnSpc>
                <a:spcPct val="90000"/>
              </a:lnSpc>
            </a:pPr>
            <a:r>
              <a:rPr lang="en-US" altLang="en-US" sz="2000" smtClean="0">
                <a:solidFill>
                  <a:srgbClr val="00B050"/>
                </a:solidFill>
              </a:rPr>
              <a:t>metaphysics </a:t>
            </a:r>
            <a:r>
              <a:rPr lang="en-US" altLang="en-US" sz="2000" smtClean="0">
                <a:solidFill>
                  <a:schemeClr val="bg1"/>
                </a:solidFill>
                <a:sym typeface="Wingdings" panose="05000000000000000000" pitchFamily="2" charset="2"/>
              </a:rPr>
              <a:t> studies ‘</a:t>
            </a:r>
            <a:r>
              <a:rPr lang="en-US" altLang="en-US" sz="2000" i="1" smtClean="0">
                <a:solidFill>
                  <a:schemeClr val="bg1"/>
                </a:solidFill>
                <a:sym typeface="Wingdings" panose="05000000000000000000" pitchFamily="2" charset="2"/>
              </a:rPr>
              <a:t>how</a:t>
            </a:r>
            <a:r>
              <a:rPr lang="en-US" altLang="en-US" sz="2000" smtClean="0">
                <a:solidFill>
                  <a:schemeClr val="bg1"/>
                </a:solidFill>
                <a:sym typeface="Wingdings" panose="05000000000000000000" pitchFamily="2" charset="2"/>
              </a:rPr>
              <a:t> is the world?’</a:t>
            </a:r>
            <a:endParaRPr lang="en-US" altLang="en-US" sz="2000" smtClean="0">
              <a:solidFill>
                <a:schemeClr val="bg1"/>
              </a:solidFill>
            </a:endParaRPr>
          </a:p>
          <a:p>
            <a:pPr lvl="3" eaLnBrk="1" hangingPunct="1">
              <a:lnSpc>
                <a:spcPct val="90000"/>
              </a:lnSpc>
            </a:pPr>
            <a:r>
              <a:rPr lang="en-US" altLang="en-US" sz="1600" smtClean="0">
                <a:solidFill>
                  <a:srgbClr val="00B050"/>
                </a:solidFill>
              </a:rPr>
              <a:t>general metaphysics </a:t>
            </a:r>
            <a:r>
              <a:rPr lang="en-US" altLang="en-US" sz="1600" smtClean="0">
                <a:solidFill>
                  <a:schemeClr val="bg1"/>
                </a:solidFill>
                <a:sym typeface="Wingdings" panose="05000000000000000000" pitchFamily="2" charset="2"/>
              </a:rPr>
              <a:t> studies general principles and ‘laws’ about the world</a:t>
            </a:r>
            <a:endParaRPr lang="en-US" altLang="en-US" sz="1600" smtClean="0">
              <a:solidFill>
                <a:schemeClr val="bg1"/>
              </a:solidFill>
            </a:endParaRPr>
          </a:p>
          <a:p>
            <a:pPr lvl="4" eaLnBrk="1" hangingPunct="1">
              <a:lnSpc>
                <a:spcPct val="90000"/>
              </a:lnSpc>
            </a:pPr>
            <a:r>
              <a:rPr lang="en-US" altLang="en-US" sz="1600" smtClean="0">
                <a:solidFill>
                  <a:srgbClr val="FFFF00"/>
                </a:solidFill>
              </a:rPr>
              <a:t>ontology </a:t>
            </a:r>
            <a:r>
              <a:rPr lang="en-US" altLang="en-US" sz="1600" smtClean="0">
                <a:solidFill>
                  <a:schemeClr val="bg1"/>
                </a:solidFill>
                <a:sym typeface="Wingdings" panose="05000000000000000000" pitchFamily="2" charset="2"/>
              </a:rPr>
              <a:t> studies what type of entities exist in the world</a:t>
            </a:r>
            <a:endParaRPr lang="en-US" altLang="en-US" sz="1600" smtClean="0">
              <a:solidFill>
                <a:schemeClr val="bg1"/>
              </a:solidFill>
            </a:endParaRPr>
          </a:p>
          <a:p>
            <a:pPr lvl="3" eaLnBrk="1" hangingPunct="1">
              <a:lnSpc>
                <a:spcPct val="90000"/>
              </a:lnSpc>
            </a:pPr>
            <a:r>
              <a:rPr lang="en-US" altLang="en-US" sz="1600" smtClean="0">
                <a:solidFill>
                  <a:srgbClr val="00B050"/>
                </a:solidFill>
              </a:rPr>
              <a:t>special metaphysics </a:t>
            </a:r>
            <a:r>
              <a:rPr lang="en-US" altLang="en-US" sz="1600" smtClean="0">
                <a:solidFill>
                  <a:schemeClr val="bg1"/>
                </a:solidFill>
                <a:sym typeface="Wingdings" panose="05000000000000000000" pitchFamily="2" charset="2"/>
              </a:rPr>
              <a:t> focuses on specific principles and entities </a:t>
            </a:r>
            <a:endParaRPr lang="en-US" altLang="en-US" sz="1600" smtClean="0">
              <a:solidFill>
                <a:schemeClr val="bg1"/>
              </a:solidFill>
            </a:endParaRPr>
          </a:p>
          <a:p>
            <a:pPr lvl="1" eaLnBrk="1" hangingPunct="1">
              <a:lnSpc>
                <a:spcPct val="90000"/>
              </a:lnSpc>
            </a:pPr>
            <a:r>
              <a:rPr lang="en-US" altLang="en-US" sz="2000" smtClean="0"/>
              <a:t>distinct from ‘</a:t>
            </a:r>
            <a:r>
              <a:rPr lang="en-US" altLang="en-US" sz="2000" b="1" i="1" u="sng" smtClean="0">
                <a:solidFill>
                  <a:srgbClr val="00B050"/>
                </a:solidFill>
              </a:rPr>
              <a:t>epistemology</a:t>
            </a:r>
            <a:r>
              <a:rPr lang="en-US" altLang="en-US" sz="2000" smtClean="0"/>
              <a:t>’ which is the study of how we can come to know about what exists.</a:t>
            </a:r>
          </a:p>
          <a:p>
            <a:pPr lvl="1" eaLnBrk="1" hangingPunct="1">
              <a:lnSpc>
                <a:spcPct val="90000"/>
              </a:lnSpc>
            </a:pPr>
            <a:r>
              <a:rPr lang="en-US" altLang="en-US" sz="2000" smtClean="0"/>
              <a:t>distinct from ‘</a:t>
            </a:r>
            <a:r>
              <a:rPr lang="en-US" altLang="en-US" sz="2000" b="1" i="1" u="sng" smtClean="0">
                <a:solidFill>
                  <a:srgbClr val="00CC99"/>
                </a:solidFill>
              </a:rPr>
              <a:t>terminology</a:t>
            </a:r>
            <a:r>
              <a:rPr lang="en-US" altLang="en-US" sz="2000" smtClean="0"/>
              <a:t>’ which is the study of what terms mean and how to name things.</a:t>
            </a:r>
          </a:p>
        </p:txBody>
      </p:sp>
    </p:spTree>
    <p:extLst>
      <p:ext uri="{BB962C8B-B14F-4D97-AF65-F5344CB8AC3E}">
        <p14:creationId xmlns:p14="http://schemas.microsoft.com/office/powerpoint/2010/main" val="3035290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Distinct questions. What type are they of?</a:t>
            </a:r>
          </a:p>
        </p:txBody>
      </p:sp>
      <p:sp>
        <p:nvSpPr>
          <p:cNvPr id="53251" name="Content Placeholder 2"/>
          <p:cNvSpPr>
            <a:spLocks noGrp="1"/>
          </p:cNvSpPr>
          <p:nvPr>
            <p:ph idx="1"/>
          </p:nvPr>
        </p:nvSpPr>
        <p:spPr/>
        <p:txBody>
          <a:bodyPr>
            <a:normAutofit/>
          </a:bodyPr>
          <a:lstStyle/>
          <a:p>
            <a:pPr>
              <a:defRPr/>
            </a:pPr>
            <a:r>
              <a:rPr lang="en-US" dirty="0" smtClean="0">
                <a:solidFill>
                  <a:schemeClr val="bg1"/>
                </a:solidFill>
              </a:rPr>
              <a:t>Terminological: </a:t>
            </a:r>
          </a:p>
          <a:p>
            <a:pPr lvl="1">
              <a:defRPr/>
            </a:pPr>
            <a:r>
              <a:rPr lang="en-US" i="1" dirty="0" smtClean="0">
                <a:solidFill>
                  <a:schemeClr val="bg1"/>
                </a:solidFill>
              </a:rPr>
              <a:t>what does ‘pain’ mean ?</a:t>
            </a:r>
          </a:p>
          <a:p>
            <a:pPr>
              <a:defRPr/>
            </a:pPr>
            <a:r>
              <a:rPr lang="en-US" dirty="0" smtClean="0">
                <a:solidFill>
                  <a:schemeClr val="bg1"/>
                </a:solidFill>
              </a:rPr>
              <a:t>Metaphysical: </a:t>
            </a:r>
          </a:p>
          <a:p>
            <a:pPr lvl="1">
              <a:defRPr/>
            </a:pPr>
            <a:r>
              <a:rPr lang="en-US" i="1" dirty="0" smtClean="0">
                <a:solidFill>
                  <a:schemeClr val="bg1"/>
                </a:solidFill>
              </a:rPr>
              <a:t>what have all pains in common in virtue of which they are pains?</a:t>
            </a:r>
          </a:p>
          <a:p>
            <a:pPr>
              <a:defRPr/>
            </a:pPr>
            <a:r>
              <a:rPr lang="en-US" dirty="0" smtClean="0">
                <a:solidFill>
                  <a:schemeClr val="bg1"/>
                </a:solidFill>
              </a:rPr>
              <a:t>Ontological: </a:t>
            </a:r>
          </a:p>
          <a:p>
            <a:pPr lvl="1">
              <a:defRPr/>
            </a:pPr>
            <a:r>
              <a:rPr lang="en-US" i="1" dirty="0" smtClean="0">
                <a:solidFill>
                  <a:schemeClr val="bg1"/>
                </a:solidFill>
              </a:rPr>
              <a:t>what type of entity is pain?</a:t>
            </a:r>
          </a:p>
          <a:p>
            <a:pPr>
              <a:defRPr/>
            </a:pPr>
            <a:r>
              <a:rPr lang="en-US" dirty="0" smtClean="0">
                <a:solidFill>
                  <a:schemeClr val="bg1"/>
                </a:solidFill>
              </a:rPr>
              <a:t>Onto-terminological:</a:t>
            </a:r>
          </a:p>
          <a:p>
            <a:pPr lvl="1">
              <a:defRPr/>
            </a:pPr>
            <a:r>
              <a:rPr lang="en-US" i="1" dirty="0" smtClean="0">
                <a:solidFill>
                  <a:schemeClr val="bg1"/>
                </a:solidFill>
              </a:rPr>
              <a:t>what, if anything at all, does ‘pain’ denote?</a:t>
            </a:r>
          </a:p>
          <a:p>
            <a:pPr>
              <a:defRPr/>
            </a:pPr>
            <a:r>
              <a:rPr lang="en-US" dirty="0" smtClean="0">
                <a:solidFill>
                  <a:schemeClr val="bg1"/>
                </a:solidFill>
              </a:rPr>
              <a:t>Epistemological: </a:t>
            </a:r>
          </a:p>
          <a:p>
            <a:pPr lvl="1">
              <a:defRPr/>
            </a:pPr>
            <a:r>
              <a:rPr lang="en-US" i="1" dirty="0" smtClean="0">
                <a:solidFill>
                  <a:schemeClr val="bg1"/>
                </a:solidFill>
              </a:rPr>
              <a:t>how can we find out whether something is pain?</a:t>
            </a:r>
          </a:p>
        </p:txBody>
      </p:sp>
    </p:spTree>
    <p:extLst>
      <p:ext uri="{BB962C8B-B14F-4D97-AF65-F5344CB8AC3E}">
        <p14:creationId xmlns:p14="http://schemas.microsoft.com/office/powerpoint/2010/main" val="936004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396601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376749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1219200" y="762000"/>
            <a:ext cx="7205663" cy="642938"/>
          </a:xfrm>
        </p:spPr>
        <p:txBody>
          <a:bodyPr/>
          <a:lstStyle/>
          <a:p>
            <a:pPr eaLnBrk="1" hangingPunct="1"/>
            <a:r>
              <a:rPr lang="nl-BE" altLang="en-US" smtClean="0"/>
              <a:t>Current mainstream thinking</a:t>
            </a:r>
            <a:endParaRPr lang="en-GB" altLang="en-US" smtClean="0"/>
          </a:p>
        </p:txBody>
      </p:sp>
      <p:grpSp>
        <p:nvGrpSpPr>
          <p:cNvPr id="2" name="Group 12"/>
          <p:cNvGrpSpPr>
            <a:grpSpLocks/>
          </p:cNvGrpSpPr>
          <p:nvPr/>
        </p:nvGrpSpPr>
        <p:grpSpPr bwMode="auto">
          <a:xfrm>
            <a:off x="1066800" y="1600200"/>
            <a:ext cx="4527550" cy="2359025"/>
            <a:chOff x="672" y="1008"/>
            <a:chExt cx="2852" cy="2145"/>
          </a:xfrm>
        </p:grpSpPr>
        <p:sp>
          <p:nvSpPr>
            <p:cNvPr id="9235" name="Text Box 3"/>
            <p:cNvSpPr txBox="1">
              <a:spLocks noChangeArrowheads="1"/>
            </p:cNvSpPr>
            <p:nvPr/>
          </p:nvSpPr>
          <p:spPr bwMode="auto">
            <a:xfrm>
              <a:off x="902" y="2570"/>
              <a:ext cx="596"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data</a:t>
              </a:r>
              <a:endParaRPr lang="en-GB" altLang="en-US" sz="3600">
                <a:solidFill>
                  <a:schemeClr val="bg1"/>
                </a:solidFill>
              </a:endParaRPr>
            </a:p>
          </p:txBody>
        </p:sp>
        <p:sp>
          <p:nvSpPr>
            <p:cNvPr id="9236" name="Text Box 4"/>
            <p:cNvSpPr txBox="1">
              <a:spLocks noChangeArrowheads="1"/>
            </p:cNvSpPr>
            <p:nvPr/>
          </p:nvSpPr>
          <p:spPr bwMode="auto">
            <a:xfrm>
              <a:off x="1296" y="2112"/>
              <a:ext cx="1476"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information</a:t>
              </a:r>
              <a:endParaRPr lang="en-GB" altLang="en-US" sz="3600">
                <a:solidFill>
                  <a:schemeClr val="bg1"/>
                </a:solidFill>
              </a:endParaRPr>
            </a:p>
          </p:txBody>
        </p:sp>
        <p:sp>
          <p:nvSpPr>
            <p:cNvPr id="9237" name="Text Box 5"/>
            <p:cNvSpPr txBox="1">
              <a:spLocks noChangeArrowheads="1"/>
            </p:cNvSpPr>
            <p:nvPr/>
          </p:nvSpPr>
          <p:spPr bwMode="auto">
            <a:xfrm>
              <a:off x="1920" y="1584"/>
              <a:ext cx="1380"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a:solidFill>
                    <a:schemeClr val="bg1"/>
                  </a:solidFill>
                </a:rPr>
                <a:t>knowledge</a:t>
              </a:r>
              <a:endParaRPr lang="en-GB" altLang="en-US" sz="3600">
                <a:solidFill>
                  <a:schemeClr val="bg1"/>
                </a:solidFill>
              </a:endParaRPr>
            </a:p>
          </p:txBody>
        </p:sp>
        <p:sp>
          <p:nvSpPr>
            <p:cNvPr id="9238" name="Text Box 6"/>
            <p:cNvSpPr txBox="1">
              <a:spLocks noChangeArrowheads="1"/>
            </p:cNvSpPr>
            <p:nvPr/>
          </p:nvSpPr>
          <p:spPr bwMode="auto">
            <a:xfrm>
              <a:off x="2496" y="1008"/>
              <a:ext cx="1028"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3600" dirty="0" err="1">
                  <a:solidFill>
                    <a:schemeClr val="bg1"/>
                  </a:solidFill>
                </a:rPr>
                <a:t>wisdom</a:t>
              </a:r>
              <a:endParaRPr lang="en-GB" altLang="en-US" sz="3600" dirty="0">
                <a:solidFill>
                  <a:schemeClr val="bg1"/>
                </a:solidFill>
              </a:endParaRPr>
            </a:p>
          </p:txBody>
        </p:sp>
        <p:sp>
          <p:nvSpPr>
            <p:cNvPr id="9239" name="Line 7"/>
            <p:cNvSpPr>
              <a:spLocks noChangeShapeType="1"/>
            </p:cNvSpPr>
            <p:nvPr/>
          </p:nvSpPr>
          <p:spPr bwMode="auto">
            <a:xfrm flipV="1">
              <a:off x="672" y="1104"/>
              <a:ext cx="1728" cy="1728"/>
            </a:xfrm>
            <a:prstGeom prst="line">
              <a:avLst/>
            </a:prstGeom>
            <a:noFill/>
            <a:ln w="5715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13"/>
          <p:cNvGrpSpPr>
            <a:grpSpLocks/>
          </p:cNvGrpSpPr>
          <p:nvPr/>
        </p:nvGrpSpPr>
        <p:grpSpPr bwMode="auto">
          <a:xfrm>
            <a:off x="2590800" y="1752600"/>
            <a:ext cx="5889625" cy="2157413"/>
            <a:chOff x="1632" y="1104"/>
            <a:chExt cx="3710" cy="1949"/>
          </a:xfrm>
        </p:grpSpPr>
        <p:sp>
          <p:nvSpPr>
            <p:cNvPr id="9231" name="Text Box 8"/>
            <p:cNvSpPr txBox="1">
              <a:spLocks noChangeArrowheads="1"/>
            </p:cNvSpPr>
            <p:nvPr/>
          </p:nvSpPr>
          <p:spPr bwMode="auto">
            <a:xfrm>
              <a:off x="1632" y="2640"/>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2" name="Text Box 9"/>
            <p:cNvSpPr txBox="1">
              <a:spLocks noChangeArrowheads="1"/>
            </p:cNvSpPr>
            <p:nvPr/>
          </p:nvSpPr>
          <p:spPr bwMode="auto">
            <a:xfrm>
              <a:off x="2880" y="2207"/>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3" name="Text Box 10"/>
            <p:cNvSpPr txBox="1">
              <a:spLocks noChangeArrowheads="1"/>
            </p:cNvSpPr>
            <p:nvPr/>
          </p:nvSpPr>
          <p:spPr bwMode="auto">
            <a:xfrm>
              <a:off x="3408" y="1679"/>
              <a:ext cx="142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sp>
          <p:nvSpPr>
            <p:cNvPr id="9234" name="Text Box 11"/>
            <p:cNvSpPr txBox="1">
              <a:spLocks noChangeArrowheads="1"/>
            </p:cNvSpPr>
            <p:nvPr/>
          </p:nvSpPr>
          <p:spPr bwMode="auto">
            <a:xfrm>
              <a:off x="3792" y="1104"/>
              <a:ext cx="155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b="1">
                  <a:solidFill>
                    <a:srgbClr val="FF3300"/>
                  </a:solidFill>
                </a:rPr>
                <a:t>(- representation)</a:t>
              </a:r>
              <a:endParaRPr lang="en-GB" altLang="en-US" b="1">
                <a:solidFill>
                  <a:srgbClr val="FF3300"/>
                </a:solidFill>
              </a:endParaRPr>
            </a:p>
          </p:txBody>
        </p:sp>
      </p:grpSp>
      <p:grpSp>
        <p:nvGrpSpPr>
          <p:cNvPr id="4" name="Group 28"/>
          <p:cNvGrpSpPr>
            <a:grpSpLocks/>
          </p:cNvGrpSpPr>
          <p:nvPr/>
        </p:nvGrpSpPr>
        <p:grpSpPr bwMode="auto">
          <a:xfrm>
            <a:off x="1066800" y="4038600"/>
            <a:ext cx="7543800" cy="1752600"/>
            <a:chOff x="672" y="2544"/>
            <a:chExt cx="4752" cy="1104"/>
          </a:xfrm>
        </p:grpSpPr>
        <p:grpSp>
          <p:nvGrpSpPr>
            <p:cNvPr id="9227" name="Group 27"/>
            <p:cNvGrpSpPr>
              <a:grpSpLocks/>
            </p:cNvGrpSpPr>
            <p:nvPr/>
          </p:nvGrpSpPr>
          <p:grpSpPr bwMode="auto">
            <a:xfrm>
              <a:off x="672" y="2544"/>
              <a:ext cx="1248" cy="1104"/>
              <a:chOff x="672" y="2544"/>
              <a:chExt cx="1248" cy="1104"/>
            </a:xfrm>
          </p:grpSpPr>
          <p:sp>
            <p:nvSpPr>
              <p:cNvPr id="9229" name="Oval 24"/>
              <p:cNvSpPr>
                <a:spLocks noChangeArrowheads="1"/>
              </p:cNvSpPr>
              <p:nvPr/>
            </p:nvSpPr>
            <p:spPr bwMode="auto">
              <a:xfrm>
                <a:off x="672" y="2544"/>
                <a:ext cx="1200" cy="768"/>
              </a:xfrm>
              <a:prstGeom prst="ellipse">
                <a:avLst/>
              </a:prstGeom>
              <a:solidFill>
                <a:srgbClr val="8EA0CC">
                  <a:alpha val="50195"/>
                </a:srgb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sp>
            <p:nvSpPr>
              <p:cNvPr id="9230" name="Oval 25"/>
              <p:cNvSpPr>
                <a:spLocks noChangeArrowheads="1"/>
              </p:cNvSpPr>
              <p:nvPr/>
            </p:nvSpPr>
            <p:spPr bwMode="auto">
              <a:xfrm>
                <a:off x="672" y="2832"/>
                <a:ext cx="1248" cy="816"/>
              </a:xfrm>
              <a:prstGeom prst="ellipse">
                <a:avLst/>
              </a:prstGeom>
              <a:solidFill>
                <a:schemeClr val="accent1">
                  <a:alpha val="50195"/>
                </a:schemeClr>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endParaRPr lang="en-US" altLang="en-US"/>
              </a:p>
            </p:txBody>
          </p:sp>
        </p:grpSp>
        <p:sp>
          <p:nvSpPr>
            <p:cNvPr id="9228" name="Text Box 26"/>
            <p:cNvSpPr txBox="1">
              <a:spLocks noChangeArrowheads="1"/>
            </p:cNvSpPr>
            <p:nvPr/>
          </p:nvSpPr>
          <p:spPr bwMode="auto">
            <a:xfrm>
              <a:off x="2112" y="2544"/>
              <a:ext cx="3312"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1000" indent="-381000"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Questions</a:t>
              </a:r>
              <a:r>
                <a:rPr lang="nl-BE" altLang="en-US" dirty="0">
                  <a:solidFill>
                    <a:schemeClr val="bg1"/>
                  </a:solidFill>
                </a:rPr>
                <a:t> </a:t>
              </a:r>
              <a:r>
                <a:rPr lang="nl-BE" altLang="en-US" dirty="0" err="1">
                  <a:solidFill>
                    <a:schemeClr val="bg1"/>
                  </a:solidFill>
                </a:rPr>
                <a:t>not</a:t>
              </a:r>
              <a:r>
                <a:rPr lang="nl-BE" altLang="en-US" dirty="0">
                  <a:solidFill>
                    <a:schemeClr val="bg1"/>
                  </a:solidFill>
                </a:rPr>
                <a:t> </a:t>
              </a:r>
              <a:r>
                <a:rPr lang="nl-BE" altLang="en-US" dirty="0" err="1">
                  <a:solidFill>
                    <a:schemeClr val="bg1"/>
                  </a:solidFill>
                </a:rPr>
                <a:t>often</a:t>
              </a:r>
              <a:r>
                <a:rPr lang="nl-BE" altLang="en-US" dirty="0">
                  <a:solidFill>
                    <a:schemeClr val="bg1"/>
                  </a:solidFill>
                </a:rPr>
                <a:t> </a:t>
              </a:r>
              <a:r>
                <a:rPr lang="nl-BE" altLang="en-US" dirty="0" err="1">
                  <a:solidFill>
                    <a:schemeClr val="bg1"/>
                  </a:solidFill>
                </a:rPr>
                <a:t>enough</a:t>
              </a:r>
              <a:r>
                <a:rPr lang="nl-BE" altLang="en-US" dirty="0">
                  <a:solidFill>
                    <a:schemeClr val="bg1"/>
                  </a:solidFill>
                </a:rPr>
                <a:t> </a:t>
              </a:r>
              <a:r>
                <a:rPr lang="nl-BE" altLang="en-US" dirty="0" err="1">
                  <a:solidFill>
                    <a:schemeClr val="bg1"/>
                  </a:solidFill>
                </a:rPr>
                <a:t>asked</a:t>
              </a:r>
              <a:r>
                <a:rPr lang="nl-BE" altLang="en-US" dirty="0">
                  <a:solidFill>
                    <a:schemeClr val="bg1"/>
                  </a:solidFill>
                </a:rPr>
                <a:t>:</a:t>
              </a:r>
            </a:p>
            <a:p>
              <a:pPr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our</a:t>
              </a:r>
              <a:r>
                <a:rPr lang="nl-BE" altLang="en-US" sz="2000" dirty="0">
                  <a:solidFill>
                    <a:schemeClr val="bg1"/>
                  </a:solidFill>
                </a:rPr>
                <a:t> data </a:t>
              </a:r>
              <a:r>
                <a:rPr lang="nl-BE" altLang="en-US" sz="2000" dirty="0" err="1">
                  <a:solidFill>
                    <a:schemeClr val="bg1"/>
                  </a:solidFill>
                </a:rPr>
                <a:t>corresponds</a:t>
              </a:r>
              <a:r>
                <a:rPr lang="nl-BE" altLang="en-US" sz="2000" dirty="0">
                  <a:solidFill>
                    <a:schemeClr val="bg1"/>
                  </a:solidFill>
                </a:rPr>
                <a:t> </a:t>
              </a:r>
              <a:r>
                <a:rPr lang="nl-BE" altLang="en-US" sz="2000" dirty="0" err="1">
                  <a:solidFill>
                    <a:schemeClr val="bg1"/>
                  </a:solidFill>
                </a:rPr>
                <a:t>with</a:t>
              </a:r>
              <a:r>
                <a:rPr lang="nl-BE" altLang="en-US" sz="2000" dirty="0">
                  <a:solidFill>
                    <a:schemeClr val="bg1"/>
                  </a:solidFill>
                </a:rPr>
                <a:t> </a:t>
              </a:r>
              <a:r>
                <a:rPr lang="nl-BE" altLang="en-US" sz="2000" dirty="0" err="1">
                  <a:solidFill>
                    <a:schemeClr val="bg1"/>
                  </a:solidFill>
                </a:rPr>
                <a:t>something</a:t>
              </a:r>
              <a:r>
                <a:rPr lang="nl-BE" altLang="en-US" sz="2000" dirty="0">
                  <a:solidFill>
                    <a:schemeClr val="bg1"/>
                  </a:solidFill>
                </a:rPr>
                <a:t> out </a:t>
              </a:r>
              <a:r>
                <a:rPr lang="nl-BE" altLang="en-US" sz="2000" dirty="0" err="1">
                  <a:solidFill>
                    <a:schemeClr val="bg1"/>
                  </a:solidFill>
                </a:rPr>
                <a:t>there</a:t>
              </a:r>
              <a:r>
                <a:rPr lang="nl-BE" altLang="en-US" sz="2000" dirty="0">
                  <a:solidFill>
                    <a:schemeClr val="bg1"/>
                  </a:solidFill>
                </a:rPr>
                <a:t> in </a:t>
              </a:r>
              <a:r>
                <a:rPr lang="nl-BE" altLang="en-US" sz="2000" dirty="0" err="1">
                  <a:solidFill>
                    <a:schemeClr val="bg1"/>
                  </a:solidFill>
                </a:rPr>
                <a:t>reality</a:t>
              </a:r>
              <a:r>
                <a:rPr lang="nl-BE" altLang="en-US" sz="2000" dirty="0">
                  <a:solidFill>
                    <a:schemeClr val="bg1"/>
                  </a:solidFill>
                </a:rPr>
                <a:t> ?</a:t>
              </a:r>
            </a:p>
            <a:p>
              <a:pPr eaLnBrk="1" hangingPunct="1">
                <a:buFontTx/>
                <a:buChar char="•"/>
              </a:pPr>
              <a:r>
                <a:rPr lang="nl-BE" altLang="en-US" sz="2000" dirty="0" err="1">
                  <a:solidFill>
                    <a:schemeClr val="bg1"/>
                  </a:solidFill>
                </a:rPr>
                <a:t>What</a:t>
              </a:r>
              <a:r>
                <a:rPr lang="nl-BE" altLang="en-US" sz="2000" dirty="0">
                  <a:solidFill>
                    <a:schemeClr val="bg1"/>
                  </a:solidFill>
                </a:rPr>
                <a:t> part of </a:t>
              </a:r>
              <a:r>
                <a:rPr lang="nl-BE" altLang="en-US" sz="2000" dirty="0" err="1">
                  <a:solidFill>
                    <a:schemeClr val="bg1"/>
                  </a:solidFill>
                </a:rPr>
                <a:t>reality</a:t>
              </a:r>
              <a:r>
                <a:rPr lang="nl-BE" altLang="en-US" sz="2000" dirty="0">
                  <a:solidFill>
                    <a:schemeClr val="bg1"/>
                  </a:solidFill>
                </a:rPr>
                <a:t> is </a:t>
              </a:r>
              <a:r>
                <a:rPr lang="nl-BE" altLang="en-US" sz="2000" dirty="0" err="1">
                  <a:solidFill>
                    <a:schemeClr val="bg1"/>
                  </a:solidFill>
                </a:rPr>
                <a:t>not</a:t>
              </a:r>
              <a:r>
                <a:rPr lang="nl-BE" altLang="en-US" sz="2000" dirty="0">
                  <a:solidFill>
                    <a:schemeClr val="bg1"/>
                  </a:solidFill>
                </a:rPr>
                <a:t> </a:t>
              </a:r>
              <a:r>
                <a:rPr lang="nl-BE" altLang="en-US" sz="2000" dirty="0" err="1">
                  <a:solidFill>
                    <a:schemeClr val="bg1"/>
                  </a:solidFill>
                </a:rPr>
                <a:t>captured</a:t>
              </a:r>
              <a:r>
                <a:rPr lang="nl-BE" altLang="en-US" sz="2000" dirty="0">
                  <a:solidFill>
                    <a:schemeClr val="bg1"/>
                  </a:solidFill>
                </a:rPr>
                <a:t> </a:t>
              </a:r>
              <a:r>
                <a:rPr lang="nl-BE" altLang="en-US" sz="2000" dirty="0" err="1">
                  <a:solidFill>
                    <a:schemeClr val="bg1"/>
                  </a:solidFill>
                </a:rPr>
                <a:t>by</a:t>
              </a:r>
              <a:r>
                <a:rPr lang="nl-BE" altLang="en-US" sz="2000" dirty="0">
                  <a:solidFill>
                    <a:schemeClr val="bg1"/>
                  </a:solidFill>
                </a:rPr>
                <a:t> </a:t>
              </a:r>
              <a:r>
                <a:rPr lang="nl-BE" altLang="en-US" sz="2000" dirty="0" err="1">
                  <a:solidFill>
                    <a:schemeClr val="bg1"/>
                  </a:solidFill>
                </a:rPr>
                <a:t>our</a:t>
              </a:r>
              <a:r>
                <a:rPr lang="nl-BE" altLang="en-US" sz="2000" dirty="0">
                  <a:solidFill>
                    <a:schemeClr val="bg1"/>
                  </a:solidFill>
                </a:rPr>
                <a:t> data, but </a:t>
              </a:r>
              <a:r>
                <a:rPr lang="nl-BE" altLang="en-US" sz="2000" dirty="0" err="1">
                  <a:solidFill>
                    <a:schemeClr val="bg1"/>
                  </a:solidFill>
                </a:rPr>
                <a:t>should</a:t>
              </a:r>
              <a:r>
                <a:rPr lang="nl-BE" altLang="en-US" sz="2000" dirty="0">
                  <a:solidFill>
                    <a:schemeClr val="bg1"/>
                  </a:solidFill>
                </a:rPr>
                <a:t> </a:t>
              </a:r>
              <a:r>
                <a:rPr lang="nl-BE" altLang="en-US" sz="2000" dirty="0" err="1">
                  <a:solidFill>
                    <a:schemeClr val="bg1"/>
                  </a:solidFill>
                </a:rPr>
                <a:t>because</a:t>
              </a:r>
              <a:r>
                <a:rPr lang="nl-BE" altLang="en-US" sz="2000" dirty="0">
                  <a:solidFill>
                    <a:schemeClr val="bg1"/>
                  </a:solidFill>
                </a:rPr>
                <a:t> </a:t>
              </a:r>
              <a:r>
                <a:rPr lang="nl-BE" altLang="en-US" sz="2000" dirty="0" err="1">
                  <a:solidFill>
                    <a:schemeClr val="bg1"/>
                  </a:solidFill>
                </a:rPr>
                <a:t>it</a:t>
              </a:r>
              <a:r>
                <a:rPr lang="nl-BE" altLang="en-US" sz="2000" dirty="0">
                  <a:solidFill>
                    <a:schemeClr val="bg1"/>
                  </a:solidFill>
                </a:rPr>
                <a:t> is relevant ?</a:t>
              </a:r>
              <a:endParaRPr lang="en-GB" altLang="en-US" sz="2000" dirty="0">
                <a:solidFill>
                  <a:schemeClr val="bg1"/>
                </a:solidFill>
              </a:endParaRPr>
            </a:p>
          </p:txBody>
        </p:sp>
      </p:grpSp>
      <p:grpSp>
        <p:nvGrpSpPr>
          <p:cNvPr id="6" name="Group 31"/>
          <p:cNvGrpSpPr>
            <a:grpSpLocks/>
          </p:cNvGrpSpPr>
          <p:nvPr/>
        </p:nvGrpSpPr>
        <p:grpSpPr bwMode="auto">
          <a:xfrm>
            <a:off x="914400" y="3962401"/>
            <a:ext cx="8077200" cy="2735263"/>
            <a:chOff x="576" y="2496"/>
            <a:chExt cx="5088" cy="1723"/>
          </a:xfrm>
        </p:grpSpPr>
        <p:grpSp>
          <p:nvGrpSpPr>
            <p:cNvPr id="9223" name="Group 29"/>
            <p:cNvGrpSpPr>
              <a:grpSpLocks/>
            </p:cNvGrpSpPr>
            <p:nvPr/>
          </p:nvGrpSpPr>
          <p:grpSpPr bwMode="auto">
            <a:xfrm>
              <a:off x="576" y="3120"/>
              <a:ext cx="5088" cy="1099"/>
              <a:chOff x="576" y="3120"/>
              <a:chExt cx="5088" cy="1099"/>
            </a:xfrm>
          </p:grpSpPr>
          <p:sp>
            <p:nvSpPr>
              <p:cNvPr id="9225" name="Line 14"/>
              <p:cNvSpPr>
                <a:spLocks noChangeShapeType="1"/>
              </p:cNvSpPr>
              <p:nvPr/>
            </p:nvSpPr>
            <p:spPr bwMode="auto">
              <a:xfrm>
                <a:off x="576" y="3120"/>
                <a:ext cx="5088"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Text Box 15"/>
              <p:cNvSpPr txBox="1">
                <a:spLocks noChangeArrowheads="1"/>
              </p:cNvSpPr>
              <p:nvPr/>
            </p:nvSpPr>
            <p:spPr bwMode="auto">
              <a:xfrm>
                <a:off x="816" y="3696"/>
                <a:ext cx="310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dirty="0" err="1">
                    <a:solidFill>
                      <a:schemeClr val="bg1"/>
                    </a:solidFill>
                  </a:rPr>
                  <a:t>Reality</a:t>
                </a:r>
                <a:endParaRPr lang="nl-BE" altLang="en-US" dirty="0">
                  <a:solidFill>
                    <a:schemeClr val="bg1"/>
                  </a:solidFill>
                </a:endParaRPr>
              </a:p>
              <a:p>
                <a:pPr eaLnBrk="1" hangingPunct="1"/>
                <a:r>
                  <a:rPr lang="nl-BE" altLang="en-US" dirty="0" err="1">
                    <a:solidFill>
                      <a:schemeClr val="bg1"/>
                    </a:solidFill>
                  </a:rPr>
                  <a:t>What</a:t>
                </a:r>
                <a:r>
                  <a:rPr lang="nl-BE" altLang="en-US" dirty="0">
                    <a:solidFill>
                      <a:schemeClr val="bg1"/>
                    </a:solidFill>
                  </a:rPr>
                  <a:t> is </a:t>
                </a:r>
                <a:r>
                  <a:rPr lang="nl-BE" altLang="en-US" dirty="0" err="1">
                    <a:solidFill>
                      <a:schemeClr val="bg1"/>
                    </a:solidFill>
                  </a:rPr>
                  <a:t>there</a:t>
                </a:r>
                <a:r>
                  <a:rPr lang="nl-BE" altLang="en-US" dirty="0">
                    <a:solidFill>
                      <a:schemeClr val="bg1"/>
                    </a:solidFill>
                  </a:rPr>
                  <a:t> on </a:t>
                </a:r>
                <a:r>
                  <a:rPr lang="nl-BE" altLang="en-US" dirty="0" err="1">
                    <a:solidFill>
                      <a:schemeClr val="bg1"/>
                    </a:solidFill>
                  </a:rPr>
                  <a:t>the</a:t>
                </a:r>
                <a:r>
                  <a:rPr lang="nl-BE" altLang="en-US" dirty="0">
                    <a:solidFill>
                      <a:schemeClr val="bg1"/>
                    </a:solidFill>
                  </a:rPr>
                  <a:t> side of </a:t>
                </a:r>
                <a:r>
                  <a:rPr lang="nl-BE" altLang="en-US" dirty="0" err="1">
                    <a:solidFill>
                      <a:schemeClr val="bg1"/>
                    </a:solidFill>
                  </a:rPr>
                  <a:t>the</a:t>
                </a:r>
                <a:r>
                  <a:rPr lang="nl-BE" altLang="en-US" dirty="0">
                    <a:solidFill>
                      <a:schemeClr val="bg1"/>
                    </a:solidFill>
                  </a:rPr>
                  <a:t> </a:t>
                </a:r>
                <a:r>
                  <a:rPr lang="nl-BE" altLang="en-US" dirty="0" err="1">
                    <a:solidFill>
                      <a:schemeClr val="bg1"/>
                    </a:solidFill>
                  </a:rPr>
                  <a:t>patient</a:t>
                </a:r>
                <a:endParaRPr lang="en-GB" altLang="en-US" dirty="0">
                  <a:solidFill>
                    <a:schemeClr val="bg1"/>
                  </a:solidFill>
                </a:endParaRPr>
              </a:p>
            </p:txBody>
          </p:sp>
        </p:grpSp>
        <p:sp>
          <p:nvSpPr>
            <p:cNvPr id="9224" name="Line 30"/>
            <p:cNvSpPr>
              <a:spLocks noChangeShapeType="1"/>
            </p:cNvSpPr>
            <p:nvPr/>
          </p:nvSpPr>
          <p:spPr bwMode="auto">
            <a:xfrm>
              <a:off x="1248" y="2496"/>
              <a:ext cx="0" cy="1200"/>
            </a:xfrm>
            <a:prstGeom prst="line">
              <a:avLst/>
            </a:prstGeom>
            <a:noFill/>
            <a:ln w="38100">
              <a:solidFill>
                <a:schemeClr val="bg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4" name="Text Box 40"/>
          <p:cNvSpPr txBox="1">
            <a:spLocks noChangeArrowheads="1"/>
          </p:cNvSpPr>
          <p:nvPr/>
        </p:nvSpPr>
        <p:spPr bwMode="auto">
          <a:xfrm>
            <a:off x="476250" y="1934036"/>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References</a:t>
            </a:r>
          </a:p>
        </p:txBody>
      </p:sp>
      <p:sp>
        <p:nvSpPr>
          <p:cNvPr id="25" name="Text Box 39"/>
          <p:cNvSpPr txBox="1">
            <a:spLocks noChangeArrowheads="1"/>
          </p:cNvSpPr>
          <p:nvPr/>
        </p:nvSpPr>
        <p:spPr bwMode="auto">
          <a:xfrm>
            <a:off x="6946106" y="6221847"/>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Referents</a:t>
            </a:r>
          </a:p>
        </p:txBody>
      </p:sp>
    </p:spTree>
    <p:extLst>
      <p:ext uri="{BB962C8B-B14F-4D97-AF65-F5344CB8AC3E}">
        <p14:creationId xmlns:p14="http://schemas.microsoft.com/office/powerpoint/2010/main" val="549967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1" presetClass="entr" presetSubtype="0" fill="hold" nodeType="withEffect">
                                  <p:stCondLst>
                                    <p:cond delay="0"/>
                                  </p:stCondLst>
                                  <p:childTnLst>
                                    <p:set>
                                      <p:cBhvr>
                                        <p:cTn id="9" dur="1" fill="hold">
                                          <p:stCondLst>
                                            <p:cond delay="499"/>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Biases </a:t>
            </a:r>
            <a:endParaRPr lang="en-US" dirty="0" smtClean="0"/>
          </a:p>
          <a:p>
            <a:pPr lvl="1">
              <a:buFont typeface="Arial" panose="020B0604020202020204" pitchFamily="34" charset="0"/>
              <a:buChar char="•"/>
            </a:pPr>
            <a:r>
              <a:rPr lang="en-US" dirty="0" smtClean="0"/>
              <a:t>Measurement </a:t>
            </a:r>
            <a:r>
              <a:rPr lang="en-US" dirty="0"/>
              <a:t>and Quantification</a:t>
            </a:r>
          </a:p>
          <a:p>
            <a:pPr lvl="1">
              <a:buFont typeface="Arial" panose="020B0604020202020204" pitchFamily="34" charset="0"/>
              <a:buChar char="•"/>
            </a:pPr>
            <a:r>
              <a:rPr lang="en-US" dirty="0" smtClean="0"/>
              <a:t>Inductive </a:t>
            </a:r>
            <a:r>
              <a:rPr lang="en-US" dirty="0"/>
              <a:t>and Statistical Inference </a:t>
            </a:r>
          </a:p>
          <a:p>
            <a:endParaRPr lang="en-US" dirty="0"/>
          </a:p>
          <a:p>
            <a:endParaRPr lang="en-US" dirty="0"/>
          </a:p>
        </p:txBody>
      </p:sp>
    </p:spTree>
    <p:extLst>
      <p:ext uri="{BB962C8B-B14F-4D97-AF65-F5344CB8AC3E}">
        <p14:creationId xmlns:p14="http://schemas.microsoft.com/office/powerpoint/2010/main" val="111156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56521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a:t>
            </a:r>
            <a:endParaRPr lang="en-US" dirty="0" smtClean="0"/>
          </a:p>
          <a:p>
            <a:pPr>
              <a:buFont typeface="Arial" panose="020B0604020202020204" pitchFamily="34" charset="0"/>
              <a:buChar char="•"/>
            </a:pPr>
            <a:r>
              <a:rPr lang="en-US" dirty="0" smtClean="0"/>
              <a:t>ones </a:t>
            </a:r>
            <a:r>
              <a:rPr lang="en-US" dirty="0"/>
              <a:t>that vary with the perspective one has or takes, and </a:t>
            </a:r>
            <a:endParaRPr lang="en-US" dirty="0" smtClean="0"/>
          </a:p>
          <a:p>
            <a:pPr>
              <a:buFont typeface="Arial" panose="020B0604020202020204" pitchFamily="34" charset="0"/>
              <a:buChar char="•"/>
            </a:pPr>
            <a:r>
              <a:rPr lang="en-US" dirty="0" smtClean="0"/>
              <a:t>ones </a:t>
            </a:r>
            <a:r>
              <a:rPr lang="en-US" dirty="0"/>
              <a:t>that remain constant through changes of </a:t>
            </a:r>
            <a:r>
              <a:rPr lang="en-US" dirty="0" smtClean="0"/>
              <a:t>perspective (objective properties).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694179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990600"/>
            <a:ext cx="7467600" cy="4630421"/>
          </a:xfrm>
        </p:spPr>
      </p:pic>
      <p:sp>
        <p:nvSpPr>
          <p:cNvPr id="5" name="Rectangle 4"/>
          <p:cNvSpPr/>
          <p:nvPr/>
        </p:nvSpPr>
        <p:spPr>
          <a:xfrm>
            <a:off x="3276600" y="6248400"/>
            <a:ext cx="5867400" cy="461665"/>
          </a:xfrm>
          <a:prstGeom prst="rect">
            <a:avLst/>
          </a:prstGeom>
        </p:spPr>
        <p:txBody>
          <a:bodyPr wrap="square">
            <a:spAutoFit/>
          </a:bodyPr>
          <a:lstStyle/>
          <a:p>
            <a:pPr algn="r"/>
            <a:r>
              <a:rPr lang="en-US" sz="1200" dirty="0">
                <a:solidFill>
                  <a:schemeClr val="bg1"/>
                </a:solidFill>
                <a:latin typeface="+mj-lt"/>
              </a:rPr>
              <a:t>Chapter 7 in R.J. </a:t>
            </a:r>
            <a:r>
              <a:rPr lang="en-US" sz="1200" dirty="0" err="1">
                <a:solidFill>
                  <a:schemeClr val="bg1"/>
                </a:solidFill>
                <a:latin typeface="+mj-lt"/>
              </a:rPr>
              <a:t>Rummel</a:t>
            </a:r>
            <a:r>
              <a:rPr lang="en-US" sz="1200" dirty="0">
                <a:solidFill>
                  <a:schemeClr val="bg1"/>
                </a:solidFill>
                <a:latin typeface="+mj-lt"/>
              </a:rPr>
              <a:t>, </a:t>
            </a:r>
            <a:r>
              <a:rPr lang="en-US" sz="1200" i="1" dirty="0">
                <a:solidFill>
                  <a:schemeClr val="bg1"/>
                </a:solidFill>
                <a:latin typeface="+mj-lt"/>
              </a:rPr>
              <a:t>The Dynamic Psychological Field</a:t>
            </a:r>
            <a:r>
              <a:rPr lang="en-US" sz="1200" dirty="0">
                <a:solidFill>
                  <a:schemeClr val="bg1"/>
                </a:solidFill>
                <a:latin typeface="+mj-lt"/>
              </a:rPr>
              <a:t>, </a:t>
            </a:r>
            <a:r>
              <a:rPr lang="en-US" sz="1200" dirty="0" smtClean="0">
                <a:solidFill>
                  <a:schemeClr val="bg1"/>
                </a:solidFill>
                <a:latin typeface="+mj-lt"/>
              </a:rPr>
              <a:t>1975.</a:t>
            </a:r>
          </a:p>
          <a:p>
            <a:pPr algn="r"/>
            <a:r>
              <a:rPr lang="en-US" sz="1200" dirty="0">
                <a:solidFill>
                  <a:schemeClr val="bg1"/>
                </a:solidFill>
                <a:latin typeface="+mj-lt"/>
              </a:rPr>
              <a:t>https://www.hawaii.edu/powerkills/DPF.CHAP7.HTM</a:t>
            </a:r>
          </a:p>
        </p:txBody>
      </p:sp>
    </p:spTree>
    <p:extLst>
      <p:ext uri="{BB962C8B-B14F-4D97-AF65-F5344CB8AC3E}">
        <p14:creationId xmlns:p14="http://schemas.microsoft.com/office/powerpoint/2010/main" val="3766735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1"/>
            <a:ext cx="9144000" cy="6248400"/>
          </a:xfrm>
          <a:prstGeom prst="rect">
            <a:avLst/>
          </a:prstGeom>
        </p:spPr>
      </p:pic>
      <p:sp>
        <p:nvSpPr>
          <p:cNvPr id="7" name="Rectangle 6"/>
          <p:cNvSpPr/>
          <p:nvPr/>
        </p:nvSpPr>
        <p:spPr>
          <a:xfrm>
            <a:off x="4457700" y="6550223"/>
            <a:ext cx="4686300" cy="307777"/>
          </a:xfrm>
          <a:prstGeom prst="rect">
            <a:avLst/>
          </a:prstGeom>
        </p:spPr>
        <p:txBody>
          <a:bodyPr wrap="square">
            <a:spAutoFit/>
          </a:bodyPr>
          <a:lstStyle/>
          <a:p>
            <a:pPr algn="r"/>
            <a:r>
              <a:rPr lang="en-US" sz="1400" dirty="0"/>
              <a:t>http://sproutsocial.com/insights/data/q3-2016/</a:t>
            </a:r>
          </a:p>
        </p:txBody>
      </p:sp>
    </p:spTree>
    <p:extLst>
      <p:ext uri="{BB962C8B-B14F-4D97-AF65-F5344CB8AC3E}">
        <p14:creationId xmlns:p14="http://schemas.microsoft.com/office/powerpoint/2010/main" val="2705029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level?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15" y="1752600"/>
            <a:ext cx="4536948" cy="4953000"/>
          </a:xfrm>
        </p:spPr>
      </p:pic>
      <p:pic>
        <p:nvPicPr>
          <p:cNvPr id="3" name="Picture 2"/>
          <p:cNvPicPr>
            <a:picLocks noChangeAspect="1"/>
          </p:cNvPicPr>
          <p:nvPr/>
        </p:nvPicPr>
        <p:blipFill>
          <a:blip r:embed="rId3"/>
          <a:stretch>
            <a:fillRect/>
          </a:stretch>
        </p:blipFill>
        <p:spPr>
          <a:xfrm>
            <a:off x="5300022" y="2514600"/>
            <a:ext cx="3386778" cy="3114513"/>
          </a:xfrm>
          <a:prstGeom prst="rect">
            <a:avLst/>
          </a:prstGeom>
        </p:spPr>
      </p:pic>
    </p:spTree>
    <p:extLst>
      <p:ext uri="{BB962C8B-B14F-4D97-AF65-F5344CB8AC3E}">
        <p14:creationId xmlns:p14="http://schemas.microsoft.com/office/powerpoint/2010/main" val="1727026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level?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831" y="2438400"/>
            <a:ext cx="4090169" cy="3312779"/>
          </a:xfrm>
        </p:spPr>
      </p:pic>
      <p:pic>
        <p:nvPicPr>
          <p:cNvPr id="5" name="Picture 4"/>
          <p:cNvPicPr>
            <a:picLocks noChangeAspect="1"/>
          </p:cNvPicPr>
          <p:nvPr/>
        </p:nvPicPr>
        <p:blipFill>
          <a:blip r:embed="rId3"/>
          <a:stretch>
            <a:fillRect/>
          </a:stretch>
        </p:blipFill>
        <p:spPr>
          <a:xfrm>
            <a:off x="5300022" y="2514600"/>
            <a:ext cx="3386778" cy="3114513"/>
          </a:xfrm>
          <a:prstGeom prst="rect">
            <a:avLst/>
          </a:prstGeom>
        </p:spPr>
      </p:pic>
    </p:spTree>
    <p:extLst>
      <p:ext uri="{BB962C8B-B14F-4D97-AF65-F5344CB8AC3E}">
        <p14:creationId xmlns:p14="http://schemas.microsoft.com/office/powerpoint/2010/main" val="3238852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level?</a:t>
            </a:r>
          </a:p>
        </p:txBody>
      </p:sp>
      <p:pic>
        <p:nvPicPr>
          <p:cNvPr id="5" name="Picture 4"/>
          <p:cNvPicPr>
            <a:picLocks noChangeAspect="1"/>
          </p:cNvPicPr>
          <p:nvPr/>
        </p:nvPicPr>
        <p:blipFill>
          <a:blip r:embed="rId2"/>
          <a:stretch>
            <a:fillRect/>
          </a:stretch>
        </p:blipFill>
        <p:spPr>
          <a:xfrm>
            <a:off x="381000" y="2133600"/>
            <a:ext cx="4343400" cy="3686175"/>
          </a:xfrm>
          <a:prstGeom prst="rect">
            <a:avLst/>
          </a:prstGeom>
        </p:spPr>
      </p:pic>
      <p:pic>
        <p:nvPicPr>
          <p:cNvPr id="6" name="Picture 5"/>
          <p:cNvPicPr>
            <a:picLocks noChangeAspect="1"/>
          </p:cNvPicPr>
          <p:nvPr/>
        </p:nvPicPr>
        <p:blipFill>
          <a:blip r:embed="rId3"/>
          <a:stretch>
            <a:fillRect/>
          </a:stretch>
        </p:blipFill>
        <p:spPr>
          <a:xfrm>
            <a:off x="5300022" y="2514600"/>
            <a:ext cx="3386778" cy="3114513"/>
          </a:xfrm>
          <a:prstGeom prst="rect">
            <a:avLst/>
          </a:prstGeom>
        </p:spPr>
      </p:pic>
    </p:spTree>
    <p:extLst>
      <p:ext uri="{BB962C8B-B14F-4D97-AF65-F5344CB8AC3E}">
        <p14:creationId xmlns:p14="http://schemas.microsoft.com/office/powerpoint/2010/main" val="33463649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level?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22" y="1600200"/>
            <a:ext cx="7952229" cy="4739475"/>
          </a:xfrm>
          <a:prstGeom prst="rect">
            <a:avLst/>
          </a:prstGeom>
        </p:spPr>
      </p:pic>
    </p:spTree>
    <p:extLst>
      <p:ext uri="{BB962C8B-B14F-4D97-AF65-F5344CB8AC3E}">
        <p14:creationId xmlns:p14="http://schemas.microsoft.com/office/powerpoint/2010/main" val="1543656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p:spPr>
      </p:pic>
      <p:sp>
        <p:nvSpPr>
          <p:cNvPr id="5" name="Rectangle 4"/>
          <p:cNvSpPr/>
          <p:nvPr/>
        </p:nvSpPr>
        <p:spPr>
          <a:xfrm>
            <a:off x="4572000" y="6550223"/>
            <a:ext cx="4572000" cy="307777"/>
          </a:xfrm>
          <a:prstGeom prst="rect">
            <a:avLst/>
          </a:prstGeom>
        </p:spPr>
        <p:txBody>
          <a:bodyPr>
            <a:spAutoFit/>
          </a:bodyPr>
          <a:lstStyle/>
          <a:p>
            <a:r>
              <a:rPr lang="en-US" sz="1400" dirty="0"/>
              <a:t>http://www.lawfulpath.com/img/perceptionVSreality.jpg</a:t>
            </a:r>
          </a:p>
        </p:txBody>
      </p:sp>
    </p:spTree>
    <p:extLst>
      <p:ext uri="{BB962C8B-B14F-4D97-AF65-F5344CB8AC3E}">
        <p14:creationId xmlns:p14="http://schemas.microsoft.com/office/powerpoint/2010/main" val="2791288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p:txBody>
          <a:bodyPr/>
          <a:lstStyle/>
          <a:p>
            <a:pPr eaLnBrk="1" hangingPunct="1"/>
            <a:r>
              <a:rPr lang="en-US" altLang="en-US" smtClean="0"/>
              <a:t>A non-trivial relation</a:t>
            </a:r>
          </a:p>
        </p:txBody>
      </p:sp>
      <p:sp>
        <p:nvSpPr>
          <p:cNvPr id="9219" name="AutoShape 6"/>
          <p:cNvSpPr>
            <a:spLocks noChangeArrowheads="1"/>
          </p:cNvSpPr>
          <p:nvPr/>
        </p:nvSpPr>
        <p:spPr bwMode="auto">
          <a:xfrm>
            <a:off x="3352800" y="3916363"/>
            <a:ext cx="2133600" cy="609600"/>
          </a:xfrm>
          <a:prstGeom prst="rightArrow">
            <a:avLst>
              <a:gd name="adj1" fmla="val 50000"/>
              <a:gd name="adj2" fmla="val 62757"/>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9220" name="Group 26"/>
          <p:cNvGrpSpPr>
            <a:grpSpLocks/>
          </p:cNvGrpSpPr>
          <p:nvPr/>
        </p:nvGrpSpPr>
        <p:grpSpPr bwMode="auto">
          <a:xfrm>
            <a:off x="3810000" y="2544763"/>
            <a:ext cx="914400" cy="3429000"/>
            <a:chOff x="2256" y="1488"/>
            <a:chExt cx="576" cy="2160"/>
          </a:xfrm>
        </p:grpSpPr>
        <p:sp>
          <p:nvSpPr>
            <p:cNvPr id="9233" name="AutoShape 15"/>
            <p:cNvSpPr>
              <a:spLocks noChangeArrowheads="1"/>
            </p:cNvSpPr>
            <p:nvPr/>
          </p:nvSpPr>
          <p:spPr bwMode="auto">
            <a:xfrm rot="5400000">
              <a:off x="1464" y="2280"/>
              <a:ext cx="2160" cy="57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000066">
                <a:alpha val="50195"/>
              </a:srgbClr>
            </a:solidFill>
            <a:ln w="9525">
              <a:solidFill>
                <a:schemeClr val="bg1"/>
              </a:solidFill>
              <a:miter lim="800000"/>
              <a:headEnd/>
              <a:tailEnd/>
            </a:ln>
          </p:spPr>
          <p:txBody>
            <a:bodyPr wrap="none" anchor="ctr"/>
            <a:lstStyle/>
            <a:p>
              <a:endParaRPr lang="en-US"/>
            </a:p>
          </p:txBody>
        </p:sp>
        <p:sp>
          <p:nvSpPr>
            <p:cNvPr id="9234" name="Line 16"/>
            <p:cNvSpPr>
              <a:spLocks noChangeShapeType="1"/>
            </p:cNvSpPr>
            <p:nvPr/>
          </p:nvSpPr>
          <p:spPr bwMode="auto">
            <a:xfrm rot="5400000">
              <a:off x="2353" y="1645"/>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5" name="Line 17"/>
            <p:cNvSpPr>
              <a:spLocks noChangeShapeType="1"/>
            </p:cNvSpPr>
            <p:nvPr/>
          </p:nvSpPr>
          <p:spPr bwMode="auto">
            <a:xfrm rot="5400000">
              <a:off x="2449" y="1867"/>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Line 18"/>
            <p:cNvSpPr>
              <a:spLocks noChangeShapeType="1"/>
            </p:cNvSpPr>
            <p:nvPr/>
          </p:nvSpPr>
          <p:spPr bwMode="auto">
            <a:xfrm rot="5400000">
              <a:off x="2512" y="2058"/>
              <a:ext cx="63"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7" name="Line 19"/>
            <p:cNvSpPr>
              <a:spLocks noChangeShapeType="1"/>
            </p:cNvSpPr>
            <p:nvPr/>
          </p:nvSpPr>
          <p:spPr bwMode="auto">
            <a:xfrm rot="5400000">
              <a:off x="2544" y="2216"/>
              <a:ext cx="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Line 20"/>
            <p:cNvSpPr>
              <a:spLocks noChangeShapeType="1"/>
            </p:cNvSpPr>
            <p:nvPr/>
          </p:nvSpPr>
          <p:spPr bwMode="auto">
            <a:xfrm rot="5400000" flipV="1">
              <a:off x="2449" y="2439"/>
              <a:ext cx="190"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9" name="Line 21"/>
            <p:cNvSpPr>
              <a:spLocks noChangeShapeType="1"/>
            </p:cNvSpPr>
            <p:nvPr/>
          </p:nvSpPr>
          <p:spPr bwMode="auto">
            <a:xfrm rot="5400000" flipV="1">
              <a:off x="2417" y="2598"/>
              <a:ext cx="254"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Line 22"/>
            <p:cNvSpPr>
              <a:spLocks noChangeShapeType="1"/>
            </p:cNvSpPr>
            <p:nvPr/>
          </p:nvSpPr>
          <p:spPr bwMode="auto">
            <a:xfrm rot="5400000" flipV="1">
              <a:off x="2353" y="2852"/>
              <a:ext cx="381" cy="576"/>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1" name="Line 23"/>
            <p:cNvSpPr>
              <a:spLocks noChangeShapeType="1"/>
            </p:cNvSpPr>
            <p:nvPr/>
          </p:nvSpPr>
          <p:spPr bwMode="auto">
            <a:xfrm rot="5400000">
              <a:off x="1739" y="2572"/>
              <a:ext cx="189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Line 24"/>
            <p:cNvSpPr>
              <a:spLocks noChangeShapeType="1"/>
            </p:cNvSpPr>
            <p:nvPr/>
          </p:nvSpPr>
          <p:spPr bwMode="auto">
            <a:xfrm rot="5400000">
              <a:off x="1726" y="2576"/>
              <a:ext cx="1636"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3" name="Line 25"/>
            <p:cNvSpPr>
              <a:spLocks noChangeShapeType="1"/>
            </p:cNvSpPr>
            <p:nvPr/>
          </p:nvSpPr>
          <p:spPr bwMode="auto">
            <a:xfrm rot="5400000">
              <a:off x="1721" y="2569"/>
              <a:ext cx="1357"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9221" name="AutoShape 27"/>
          <p:cNvSpPr>
            <a:spLocks noChangeArrowheads="1"/>
          </p:cNvSpPr>
          <p:nvPr/>
        </p:nvSpPr>
        <p:spPr bwMode="auto">
          <a:xfrm>
            <a:off x="3124200" y="3916363"/>
            <a:ext cx="914400" cy="609600"/>
          </a:xfrm>
          <a:prstGeom prst="leftArrow">
            <a:avLst>
              <a:gd name="adj1" fmla="val 50000"/>
              <a:gd name="adj2" fmla="val 61979"/>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2" name="Text Box 39"/>
          <p:cNvSpPr txBox="1">
            <a:spLocks noChangeArrowheads="1"/>
          </p:cNvSpPr>
          <p:nvPr/>
        </p:nvSpPr>
        <p:spPr bwMode="auto">
          <a:xfrm>
            <a:off x="965200" y="6278563"/>
            <a:ext cx="1443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Referents</a:t>
            </a:r>
          </a:p>
        </p:txBody>
      </p:sp>
      <p:sp>
        <p:nvSpPr>
          <p:cNvPr id="9223" name="Text Box 40"/>
          <p:cNvSpPr txBox="1">
            <a:spLocks noChangeArrowheads="1"/>
          </p:cNvSpPr>
          <p:nvPr/>
        </p:nvSpPr>
        <p:spPr bwMode="auto">
          <a:xfrm>
            <a:off x="6137275" y="6278563"/>
            <a:ext cx="1612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00"/>
                </a:solidFill>
              </a:rPr>
              <a:t>References</a:t>
            </a:r>
          </a:p>
        </p:txBody>
      </p:sp>
      <p:pic>
        <p:nvPicPr>
          <p:cNvPr id="9224" name="Picture 5" descr="CT scan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44763"/>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9"/>
          <p:cNvGrpSpPr>
            <a:grpSpLocks/>
          </p:cNvGrpSpPr>
          <p:nvPr/>
        </p:nvGrpSpPr>
        <p:grpSpPr bwMode="auto">
          <a:xfrm>
            <a:off x="5715000" y="2392363"/>
            <a:ext cx="2743200" cy="3771900"/>
            <a:chOff x="3120" y="816"/>
            <a:chExt cx="2334" cy="3048"/>
          </a:xfrm>
        </p:grpSpPr>
        <p:pic>
          <p:nvPicPr>
            <p:cNvPr id="92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6"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7"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9228"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9229"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420704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762000"/>
            <a:ext cx="7772400" cy="675055"/>
          </a:xfrm>
        </p:spPr>
        <p:txBody>
          <a:bodyPr/>
          <a:lstStyle/>
          <a:p>
            <a:pPr algn="ctr"/>
            <a:r>
              <a:rPr lang="en-US" dirty="0" smtClean="0"/>
              <a:t>Peripheral vision</a:t>
            </a: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1981200"/>
            <a:ext cx="4141510" cy="3810000"/>
          </a:xfrm>
        </p:spPr>
      </p:pic>
      <p:sp>
        <p:nvSpPr>
          <p:cNvPr id="9" name="Content Placeholder 8"/>
          <p:cNvSpPr>
            <a:spLocks noGrp="1"/>
          </p:cNvSpPr>
          <p:nvPr>
            <p:ph sz="half" idx="2"/>
          </p:nvPr>
        </p:nvSpPr>
        <p:spPr>
          <a:xfrm>
            <a:off x="4800600" y="1981200"/>
            <a:ext cx="3810000" cy="685800"/>
          </a:xfrm>
        </p:spPr>
        <p:txBody>
          <a:bodyPr/>
          <a:lstStyle/>
          <a:p>
            <a:pPr marL="0" indent="0"/>
            <a:r>
              <a:rPr lang="en-US" sz="1600" dirty="0" smtClean="0"/>
              <a:t>Better perception of motion at night through peripheral vision</a:t>
            </a:r>
            <a:endParaRPr lang="en-US" sz="1600" dirty="0"/>
          </a:p>
        </p:txBody>
      </p:sp>
      <p:sp>
        <p:nvSpPr>
          <p:cNvPr id="8" name="Rectangle 7"/>
          <p:cNvSpPr/>
          <p:nvPr/>
        </p:nvSpPr>
        <p:spPr>
          <a:xfrm>
            <a:off x="0" y="5943600"/>
            <a:ext cx="4572000" cy="307777"/>
          </a:xfrm>
          <a:prstGeom prst="rect">
            <a:avLst/>
          </a:prstGeom>
        </p:spPr>
        <p:txBody>
          <a:bodyPr>
            <a:spAutoFit/>
          </a:bodyPr>
          <a:lstStyle/>
          <a:p>
            <a:r>
              <a:rPr lang="en-US" sz="1400" dirty="0">
                <a:solidFill>
                  <a:schemeClr val="bg1"/>
                </a:solidFill>
              </a:rPr>
              <a:t>http://www.webexhibits.org/colorart/ag.html</a:t>
            </a:r>
          </a:p>
        </p:txBody>
      </p:sp>
      <p:pic>
        <p:nvPicPr>
          <p:cNvPr id="10" name="Picture 9"/>
          <p:cNvPicPr>
            <a:picLocks noChangeAspect="1"/>
          </p:cNvPicPr>
          <p:nvPr/>
        </p:nvPicPr>
        <p:blipFill>
          <a:blip r:embed="rId3"/>
          <a:stretch>
            <a:fillRect/>
          </a:stretch>
        </p:blipFill>
        <p:spPr>
          <a:xfrm>
            <a:off x="4800600" y="2743200"/>
            <a:ext cx="3957052" cy="3048000"/>
          </a:xfrm>
          <a:prstGeom prst="rect">
            <a:avLst/>
          </a:prstGeom>
        </p:spPr>
      </p:pic>
    </p:spTree>
    <p:extLst>
      <p:ext uri="{BB962C8B-B14F-4D97-AF65-F5344CB8AC3E}">
        <p14:creationId xmlns:p14="http://schemas.microsoft.com/office/powerpoint/2010/main" val="280927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Reality</a:t>
            </a:r>
            <a:r>
              <a:rPr lang="en-US" dirty="0" smtClean="0"/>
              <a:t>  </a:t>
            </a:r>
            <a:r>
              <a:rPr lang="en-US" dirty="0" smtClean="0">
                <a:sym typeface="Wingdings" panose="05000000000000000000" pitchFamily="2" charset="2"/>
              </a:rPr>
              <a:t>   Interpretation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65420102"/>
              </p:ext>
            </p:extLst>
          </p:nvPr>
        </p:nvGraphicFramePr>
        <p:xfrm>
          <a:off x="228600" y="1676400"/>
          <a:ext cx="8686800" cy="212344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en-US" dirty="0" smtClean="0">
                          <a:solidFill>
                            <a:schemeClr val="tx1"/>
                          </a:solidFill>
                        </a:rPr>
                        <a:t>Touching forehead with straight right hand, forearm 45° angle</a:t>
                      </a:r>
                      <a:endParaRPr lang="en-US" dirty="0">
                        <a:solidFill>
                          <a:schemeClr val="tx1"/>
                        </a:solidFill>
                      </a:endParaRPr>
                    </a:p>
                  </a:txBody>
                  <a:tcPr/>
                </a:tc>
                <a:tc>
                  <a:txBody>
                    <a:bodyPr/>
                    <a:lstStyle/>
                    <a:p>
                      <a:r>
                        <a:rPr lang="en-US" dirty="0" smtClean="0">
                          <a:solidFill>
                            <a:schemeClr val="tx1"/>
                          </a:solidFill>
                        </a:rPr>
                        <a:t>Shifting eyes to peripheral position</a:t>
                      </a:r>
                      <a:endParaRPr lang="en-US" dirty="0">
                        <a:solidFill>
                          <a:schemeClr val="tx1"/>
                        </a:solidFill>
                      </a:endParaRPr>
                    </a:p>
                  </a:txBody>
                  <a:tcPr/>
                </a:tc>
              </a:tr>
              <a:tr h="370840">
                <a:tc>
                  <a:txBody>
                    <a:bodyPr/>
                    <a:lstStyle/>
                    <a:p>
                      <a:r>
                        <a:rPr lang="en-US" dirty="0" smtClean="0">
                          <a:solidFill>
                            <a:schemeClr val="tx1"/>
                          </a:solidFill>
                        </a:rPr>
                        <a:t>Military salutation     </a:t>
                      </a:r>
                      <a:r>
                        <a:rPr lang="en-US" dirty="0" smtClean="0">
                          <a:solidFill>
                            <a:schemeClr val="tx1"/>
                          </a:solidFill>
                          <a:sym typeface="Wingdings" panose="05000000000000000000" pitchFamily="2" charset="2"/>
                        </a:rPr>
                        <a:t></a:t>
                      </a:r>
                      <a:endParaRPr lang="en-US" dirty="0">
                        <a:solidFill>
                          <a:schemeClr val="tx1"/>
                        </a:solidFill>
                      </a:endParaRPr>
                    </a:p>
                  </a:txBody>
                  <a:tcPr/>
                </a:tc>
                <a:tc>
                  <a:txBody>
                    <a:bodyPr/>
                    <a:lstStyle/>
                    <a:p>
                      <a:r>
                        <a:rPr lang="en-US" dirty="0" smtClean="0">
                          <a:solidFill>
                            <a:schemeClr val="tx1"/>
                          </a:solidFill>
                        </a:rPr>
                        <a:t>Improved ‘peripheral’ vision at night  </a:t>
                      </a:r>
                      <a:r>
                        <a:rPr lang="en-US" dirty="0" smtClean="0">
                          <a:solidFill>
                            <a:schemeClr val="tx1"/>
                          </a:solidFill>
                          <a:sym typeface="Wingdings" panose="05000000000000000000" pitchFamily="2" charset="2"/>
                        </a:rPr>
                        <a:t></a:t>
                      </a:r>
                      <a:endParaRPr lang="en-US" dirty="0">
                        <a:solidFill>
                          <a:schemeClr val="tx1"/>
                        </a:solidFill>
                      </a:endParaRPr>
                    </a:p>
                  </a:txBody>
                  <a:tcPr/>
                </a:tc>
              </a:tr>
              <a:tr h="370840">
                <a:tc>
                  <a:txBody>
                    <a:bodyPr/>
                    <a:lstStyle/>
                    <a:p>
                      <a:r>
                        <a:rPr lang="en-US" dirty="0" smtClean="0">
                          <a:solidFill>
                            <a:schemeClr val="tx1"/>
                          </a:solidFill>
                        </a:rPr>
                        <a:t>Drawing attention to eyes</a:t>
                      </a:r>
                      <a:endParaRPr lang="en-US"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Sign of PTSD</a:t>
                      </a:r>
                    </a:p>
                  </a:txBody>
                  <a:tcPr/>
                </a:tc>
              </a:tr>
              <a:tr h="370840">
                <a:tc>
                  <a:txBody>
                    <a:bodyPr/>
                    <a:lstStyle/>
                    <a:p>
                      <a:r>
                        <a:rPr lang="en-US" dirty="0" smtClean="0">
                          <a:solidFill>
                            <a:schemeClr val="tx1"/>
                          </a:solidFill>
                        </a:rPr>
                        <a:t>Hinting to smaller</a:t>
                      </a:r>
                      <a:r>
                        <a:rPr lang="en-US" baseline="0" dirty="0" smtClean="0">
                          <a:solidFill>
                            <a:schemeClr val="tx1"/>
                          </a:solidFill>
                        </a:rPr>
                        <a:t> orbitofrontal cortex</a:t>
                      </a:r>
                      <a:endParaRPr lang="en-US" dirty="0">
                        <a:solidFill>
                          <a:schemeClr val="tx1"/>
                        </a:solidFill>
                      </a:endParaRPr>
                    </a:p>
                  </a:txBody>
                  <a:tcPr/>
                </a:tc>
                <a:tc>
                  <a:txBody>
                    <a:bodyPr/>
                    <a:lstStyle/>
                    <a:p>
                      <a:r>
                        <a:rPr lang="en-US" dirty="0" smtClean="0">
                          <a:solidFill>
                            <a:schemeClr val="tx1"/>
                          </a:solidFill>
                        </a:rPr>
                        <a:t>Hinting to glaucoma treatment</a:t>
                      </a:r>
                      <a:endParaRPr lang="en-US" dirty="0">
                        <a:solidFill>
                          <a:schemeClr val="tx1"/>
                        </a:solidFill>
                      </a:endParaRPr>
                    </a:p>
                  </a:txBody>
                  <a:tcPr/>
                </a:tc>
              </a:tr>
              <a:tr h="370840">
                <a:tc>
                  <a:txBody>
                    <a:bodyPr/>
                    <a:lstStyle/>
                    <a:p>
                      <a:endParaRPr lang="en-US">
                        <a:solidFill>
                          <a:schemeClr val="tx1"/>
                        </a:solidFill>
                      </a:endParaRPr>
                    </a:p>
                  </a:txBody>
                  <a:tcPr/>
                </a:tc>
                <a:tc>
                  <a:txBody>
                    <a:bodyPr/>
                    <a:lstStyle/>
                    <a:p>
                      <a:r>
                        <a:rPr lang="en-US" dirty="0" smtClean="0">
                          <a:solidFill>
                            <a:schemeClr val="tx1"/>
                          </a:solidFill>
                        </a:rPr>
                        <a:t>Eye wandering</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1454080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a:t>
            </a:r>
            <a:endParaRPr lang="en-US" dirty="0"/>
          </a:p>
        </p:txBody>
      </p:sp>
      <p:sp>
        <p:nvSpPr>
          <p:cNvPr id="3" name="Content Placeholder 2"/>
          <p:cNvSpPr>
            <a:spLocks noGrp="1"/>
          </p:cNvSpPr>
          <p:nvPr>
            <p:ph idx="1"/>
          </p:nvPr>
        </p:nvSpPr>
        <p:spPr/>
        <p:txBody>
          <a:bodyPr/>
          <a:lstStyle/>
          <a:p>
            <a:pPr marL="0" indent="0" algn="ctr"/>
            <a:r>
              <a:rPr lang="en-US" sz="3200" i="1" dirty="0" smtClean="0"/>
              <a:t>‘For </a:t>
            </a:r>
            <a:r>
              <a:rPr lang="en-US" sz="3200" i="1" dirty="0"/>
              <a:t>example, soldiers that come back from war may hear a loud band and perceive and hallucinate that they are back in </a:t>
            </a:r>
            <a:r>
              <a:rPr lang="en-US" sz="3200" i="1" dirty="0" smtClean="0"/>
              <a:t>combat’. </a:t>
            </a:r>
            <a:endParaRPr lang="en-US" sz="3200" i="1" dirty="0"/>
          </a:p>
          <a:p>
            <a:endParaRPr lang="en-US" dirty="0"/>
          </a:p>
        </p:txBody>
      </p:sp>
    </p:spTree>
    <p:extLst>
      <p:ext uri="{BB962C8B-B14F-4D97-AF65-F5344CB8AC3E}">
        <p14:creationId xmlns:p14="http://schemas.microsoft.com/office/powerpoint/2010/main" val="15724042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a:t>
            </a:r>
            <a:endParaRPr lang="en-US" dirty="0"/>
          </a:p>
        </p:txBody>
      </p:sp>
      <p:sp>
        <p:nvSpPr>
          <p:cNvPr id="3" name="Content Placeholder 2"/>
          <p:cNvSpPr>
            <a:spLocks noGrp="1"/>
          </p:cNvSpPr>
          <p:nvPr>
            <p:ph idx="1"/>
          </p:nvPr>
        </p:nvSpPr>
        <p:spPr/>
        <p:txBody>
          <a:bodyPr/>
          <a:lstStyle/>
          <a:p>
            <a:pPr marL="0" indent="0" algn="ctr"/>
            <a:r>
              <a:rPr lang="en-US" sz="3200" i="1" dirty="0" smtClean="0"/>
              <a:t>‘For </a:t>
            </a:r>
            <a:r>
              <a:rPr lang="en-US" sz="3200" i="1" dirty="0"/>
              <a:t>example, soldiers that come back from war may hear a loud band and perceive and hallucinate that they are back in </a:t>
            </a:r>
            <a:r>
              <a:rPr lang="en-US" sz="3200" i="1" dirty="0" smtClean="0"/>
              <a:t>combat’. </a:t>
            </a:r>
          </a:p>
          <a:p>
            <a:pPr marL="0" indent="0" algn="ctr"/>
            <a:endParaRPr lang="en-US" sz="3200" i="1" dirty="0"/>
          </a:p>
          <a:p>
            <a:pPr marL="0" indent="0" algn="ctr"/>
            <a:endParaRPr lang="en-US" sz="3200" i="1" dirty="0" smtClean="0"/>
          </a:p>
          <a:p>
            <a:pPr marL="0" indent="0" algn="ctr"/>
            <a:r>
              <a:rPr lang="en-US" sz="3200" dirty="0" smtClean="0"/>
              <a:t>Might be intended well, but thoughts are expressed too cryptically. Needs elaboration.</a:t>
            </a:r>
          </a:p>
          <a:p>
            <a:pPr marL="0" indent="0" algn="ctr"/>
            <a:r>
              <a:rPr lang="en-US" sz="3200" dirty="0" smtClean="0"/>
              <a:t>E.g.: illusion triggering a hallucination</a:t>
            </a:r>
            <a:endParaRPr lang="en-US" sz="3200" dirty="0"/>
          </a:p>
          <a:p>
            <a:endParaRPr lang="en-US" dirty="0"/>
          </a:p>
        </p:txBody>
      </p:sp>
      <p:sp>
        <p:nvSpPr>
          <p:cNvPr id="4" name="Down Arrow 3"/>
          <p:cNvSpPr/>
          <p:nvPr/>
        </p:nvSpPr>
        <p:spPr bwMode="auto">
          <a:xfrm>
            <a:off x="4229100" y="3352800"/>
            <a:ext cx="685800" cy="990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775894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977"/>
            <a:ext cx="7772400" cy="685800"/>
          </a:xfrm>
        </p:spPr>
        <p:txBody>
          <a:bodyPr/>
          <a:lstStyle/>
          <a:p>
            <a:pPr algn="ctr"/>
            <a:r>
              <a:rPr lang="en-US" dirty="0" smtClean="0"/>
              <a:t>The Moon illusion</a:t>
            </a:r>
            <a:endParaRPr lang="en-US" dirty="0"/>
          </a:p>
        </p:txBody>
      </p:sp>
      <p:sp>
        <p:nvSpPr>
          <p:cNvPr id="3" name="Content Placeholder 2"/>
          <p:cNvSpPr>
            <a:spLocks noGrp="1"/>
          </p:cNvSpPr>
          <p:nvPr>
            <p:ph sz="half" idx="1"/>
          </p:nvPr>
        </p:nvSpPr>
        <p:spPr>
          <a:xfrm>
            <a:off x="447675" y="1504950"/>
            <a:ext cx="3810000" cy="2362200"/>
          </a:xfrm>
        </p:spPr>
        <p:txBody>
          <a:bodyPr/>
          <a:lstStyle/>
          <a:p>
            <a:pPr marL="0" indent="0"/>
            <a:r>
              <a:rPr lang="en-US" sz="1800" dirty="0"/>
              <a:t>The Moon illusion is an optical illusion which causes the Moon to appear larger near the horizon than it does higher up in the sky. It has been known since ancient times and recorded by various </a:t>
            </a:r>
            <a:r>
              <a:rPr lang="en-US" sz="1800" dirty="0" smtClean="0"/>
              <a:t>cultures.</a:t>
            </a:r>
            <a:endParaRPr lang="en-US" sz="18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91075" y="1551924"/>
            <a:ext cx="3810000" cy="1955800"/>
          </a:xfrm>
        </p:spPr>
      </p:pic>
      <p:sp>
        <p:nvSpPr>
          <p:cNvPr id="6" name="Rectangle 5"/>
          <p:cNvSpPr/>
          <p:nvPr/>
        </p:nvSpPr>
        <p:spPr>
          <a:xfrm>
            <a:off x="4800600" y="3551534"/>
            <a:ext cx="3657600" cy="307777"/>
          </a:xfrm>
          <a:prstGeom prst="rect">
            <a:avLst/>
          </a:prstGeom>
        </p:spPr>
        <p:txBody>
          <a:bodyPr wrap="square">
            <a:spAutoFit/>
          </a:bodyPr>
          <a:lstStyle/>
          <a:p>
            <a:r>
              <a:rPr lang="en-US" sz="1400" dirty="0">
                <a:solidFill>
                  <a:schemeClr val="bg1"/>
                </a:solidFill>
              </a:rPr>
              <a:t>https://en.wikipedia.org/wiki/Moon_illusion</a:t>
            </a:r>
          </a:p>
        </p:txBody>
      </p:sp>
      <p:pic>
        <p:nvPicPr>
          <p:cNvPr id="7" name="Picture 6"/>
          <p:cNvPicPr>
            <a:picLocks noChangeAspect="1"/>
          </p:cNvPicPr>
          <p:nvPr/>
        </p:nvPicPr>
        <p:blipFill>
          <a:blip r:embed="rId3"/>
          <a:stretch>
            <a:fillRect/>
          </a:stretch>
        </p:blipFill>
        <p:spPr>
          <a:xfrm>
            <a:off x="167206" y="3968297"/>
            <a:ext cx="5395394" cy="2724150"/>
          </a:xfrm>
          <a:prstGeom prst="rect">
            <a:avLst/>
          </a:prstGeom>
        </p:spPr>
      </p:pic>
      <p:sp>
        <p:nvSpPr>
          <p:cNvPr id="8" name="TextBox 7"/>
          <p:cNvSpPr txBox="1"/>
          <p:nvPr/>
        </p:nvSpPr>
        <p:spPr>
          <a:xfrm>
            <a:off x="5846558" y="4419600"/>
            <a:ext cx="2743200" cy="1754326"/>
          </a:xfrm>
          <a:prstGeom prst="rect">
            <a:avLst/>
          </a:prstGeom>
          <a:noFill/>
        </p:spPr>
        <p:txBody>
          <a:bodyPr wrap="square" rtlCol="0">
            <a:spAutoFit/>
          </a:bodyPr>
          <a:lstStyle/>
          <a:p>
            <a:r>
              <a:rPr lang="en-US" sz="1800" b="0" i="1" dirty="0">
                <a:solidFill>
                  <a:schemeClr val="bg1"/>
                </a:solidFill>
              </a:rPr>
              <a:t>The proprioceptive theory assumes that the visual skill that is needed to achieve accurate size and distance judgments is conditioned to normal posture. </a:t>
            </a:r>
          </a:p>
        </p:txBody>
      </p:sp>
    </p:spTree>
    <p:extLst>
      <p:ext uri="{BB962C8B-B14F-4D97-AF65-F5344CB8AC3E}">
        <p14:creationId xmlns:p14="http://schemas.microsoft.com/office/powerpoint/2010/main" val="10581345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304800" y="1219200"/>
            <a:ext cx="4800600"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sng" strike="noStrike" cap="none" normalizeH="0" baseline="0" dirty="0" smtClean="0">
                <a:ln>
                  <a:noFill/>
                </a:ln>
                <a:solidFill>
                  <a:schemeClr val="bg1"/>
                </a:solidFill>
                <a:effectLst/>
                <a:latin typeface="Arial" panose="020B0604020202020204" pitchFamily="34" charset="0"/>
              </a:rPr>
              <a:t>Moon</a:t>
            </a:r>
            <a:r>
              <a:rPr kumimoji="0" lang="en-US" altLang="en-US" sz="1800" b="0" i="0" u="none" strike="noStrike" cap="none" normalizeH="0" dirty="0" smtClean="0">
                <a:ln>
                  <a:noFill/>
                </a:ln>
                <a:solidFill>
                  <a:schemeClr val="bg1"/>
                </a:solidFill>
                <a:effectLst/>
                <a:latin typeface="Arial" panose="020B0604020202020204" pitchFamily="34" charset="0"/>
              </a:rPr>
              <a:t>      </a:t>
            </a:r>
            <a:r>
              <a:rPr kumimoji="0" lang="en-US" altLang="en-US" sz="1800" b="0" i="1" u="none" strike="noStrike" cap="none" normalizeH="0" baseline="0" dirty="0" smtClean="0">
                <a:ln>
                  <a:noFill/>
                </a:ln>
                <a:solidFill>
                  <a:schemeClr val="bg1"/>
                </a:solidFill>
                <a:effectLst/>
                <a:latin typeface="Arial" panose="020B0604020202020204" pitchFamily="34" charset="0"/>
              </a:rPr>
              <a:t>verb</a:t>
            </a:r>
            <a:endParaRPr kumimoji="0" lang="en-US" altLang="en-US" sz="18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anose="020B0604020202020204" pitchFamily="34" charset="0"/>
              </a:rPr>
              <a:t>gerund or present participle: </a:t>
            </a:r>
            <a:r>
              <a:rPr kumimoji="0" lang="en-US" altLang="en-US" sz="1800" b="1" i="0" u="none" strike="noStrike" cap="none" normalizeH="0" baseline="0" dirty="0" smtClean="0">
                <a:ln>
                  <a:noFill/>
                </a:ln>
                <a:solidFill>
                  <a:schemeClr val="bg1"/>
                </a:solidFill>
                <a:effectLst/>
              </a:rPr>
              <a:t>mooning</a:t>
            </a:r>
            <a:endParaRPr lang="en-US" altLang="en-US" sz="1800" b="0" dirty="0">
              <a:solidFill>
                <a:schemeClr val="bg1"/>
              </a:solidFill>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smtClean="0">
                <a:ln>
                  <a:noFill/>
                </a:ln>
                <a:solidFill>
                  <a:schemeClr val="bg1"/>
                </a:solidFill>
                <a:effectLst/>
                <a:latin typeface="Arial" panose="020B0604020202020204" pitchFamily="34" charset="0"/>
              </a:rPr>
              <a:t>1</a:t>
            </a:r>
            <a:r>
              <a:rPr kumimoji="0" lang="en-US" altLang="en-US" sz="1800" b="0" i="0" u="none" strike="noStrike" cap="none" normalizeH="0" baseline="0" dirty="0" smtClean="0">
                <a:ln>
                  <a:noFill/>
                </a:ln>
                <a:solidFill>
                  <a:schemeClr val="bg1"/>
                </a:solidFill>
                <a:effectLst/>
                <a:latin typeface="Arial" panose="020B0604020202020204" pitchFamily="34" charset="0"/>
              </a:rPr>
              <a:t>. behave or move in a listless and aimless manner.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anose="020B0604020202020204" pitchFamily="34" charset="0"/>
              </a:rPr>
              <a:t>"lying in bed eating candy, </a:t>
            </a:r>
            <a:r>
              <a:rPr kumimoji="0" lang="en-US" altLang="en-US" sz="1800" b="0" i="0" u="none" strike="noStrike" cap="none" normalizeH="0" baseline="0" dirty="0" err="1" smtClean="0">
                <a:ln>
                  <a:noFill/>
                </a:ln>
                <a:solidFill>
                  <a:schemeClr val="bg1"/>
                </a:solidFill>
                <a:effectLst/>
                <a:latin typeface="Arial" panose="020B0604020202020204" pitchFamily="34" charset="0"/>
              </a:rPr>
              <a:t>moning</a:t>
            </a:r>
            <a:r>
              <a:rPr kumimoji="0" lang="en-US" altLang="en-US" sz="1800" b="0" i="0" u="none" strike="noStrike" cap="none" normalizeH="0" baseline="0" dirty="0" smtClean="0">
                <a:ln>
                  <a:noFill/>
                </a:ln>
                <a:solidFill>
                  <a:schemeClr val="bg1"/>
                </a:solidFill>
                <a:effectLst/>
                <a:latin typeface="Arial" panose="020B0604020202020204" pitchFamily="34" charset="0"/>
              </a:rPr>
              <a:t> around"</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bg1"/>
                </a:solidFill>
                <a:effectLst/>
                <a:latin typeface="Arial" panose="020B0604020202020204" pitchFamily="34" charset="0"/>
              </a:rPr>
              <a:t>act in a dreamily infatuated manner.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anose="020B0604020202020204" pitchFamily="34" charset="0"/>
              </a:rPr>
              <a:t>"Timothy's </a:t>
            </a:r>
            <a:r>
              <a:rPr kumimoji="0" lang="en-US" altLang="en-US" sz="1800" b="1" i="0" u="none" strike="noStrike" cap="none" normalizeH="0" baseline="0" dirty="0" smtClean="0">
                <a:ln>
                  <a:noFill/>
                </a:ln>
                <a:solidFill>
                  <a:schemeClr val="bg1"/>
                </a:solidFill>
                <a:effectLst/>
                <a:latin typeface="Arial" panose="020B0604020202020204" pitchFamily="34" charset="0"/>
              </a:rPr>
              <a:t>mooning over</a:t>
            </a:r>
            <a:r>
              <a:rPr kumimoji="0" lang="en-US" altLang="en-US" sz="1800" b="0" i="0" u="none" strike="noStrike" cap="none" normalizeH="0" baseline="0" dirty="0" smtClean="0">
                <a:ln>
                  <a:noFill/>
                </a:ln>
                <a:solidFill>
                  <a:schemeClr val="bg1"/>
                </a:solidFill>
                <a:effectLst/>
                <a:latin typeface="Arial" panose="020B0604020202020204" pitchFamily="34" charset="0"/>
              </a:rPr>
              <a:t> her like a schoolboy"</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1"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1" i="0" u="none" strike="noStrike" cap="none" normalizeH="0" baseline="0" dirty="0" smtClean="0">
                <a:ln>
                  <a:noFill/>
                </a:ln>
                <a:solidFill>
                  <a:schemeClr val="bg1"/>
                </a:solidFill>
                <a:effectLst/>
                <a:latin typeface="Arial" panose="020B0604020202020204" pitchFamily="34" charset="0"/>
              </a:rPr>
              <a:t>2</a:t>
            </a:r>
            <a:r>
              <a:rPr kumimoji="0" lang="en-US" altLang="en-US" sz="1800" b="0" i="0" u="none" strike="noStrike" cap="none" normalizeH="0" baseline="0" dirty="0" smtClean="0">
                <a:ln>
                  <a:noFill/>
                </a:ln>
                <a:solidFill>
                  <a:schemeClr val="bg1"/>
                </a:solidFill>
                <a:effectLst/>
                <a:latin typeface="Arial" panose="020B0604020202020204" pitchFamily="34" charset="0"/>
              </a:rPr>
              <a:t>. </a:t>
            </a:r>
            <a:r>
              <a:rPr kumimoji="0" lang="en-US" altLang="en-US" sz="1800" b="0" i="1" u="none" strike="noStrike" cap="none" normalizeH="0" baseline="0" dirty="0" smtClean="0">
                <a:ln>
                  <a:noFill/>
                </a:ln>
                <a:solidFill>
                  <a:schemeClr val="bg1"/>
                </a:solidFill>
                <a:effectLst/>
                <a:latin typeface="Arial" panose="020B0604020202020204" pitchFamily="34" charset="0"/>
              </a:rPr>
              <a:t>informal</a:t>
            </a:r>
            <a:endParaRPr kumimoji="0" lang="en-US" altLang="en-US" sz="1800" b="0" i="0" u="none" strike="noStrike" cap="none" normalizeH="0" baseline="0" dirty="0" smtClean="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anose="020B0604020202020204" pitchFamily="34" charset="0"/>
              </a:rPr>
              <a:t>expose one's buttocks to (someone) in order to insult or amuse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anose="020B0604020202020204" pitchFamily="34" charset="0"/>
              </a:rPr>
              <a:t>"Dan had whipped around, bent over, and mooned the crowd"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pic>
        <p:nvPicPr>
          <p:cNvPr id="11" name="Content Placeholder 10"/>
          <p:cNvPicPr>
            <a:picLocks noGrp="1" noChangeAspect="1"/>
          </p:cNvPicPr>
          <p:nvPr>
            <p:ph sz="half" idx="2"/>
          </p:nvPr>
        </p:nvPicPr>
        <p:blipFill>
          <a:blip r:embed="rId2"/>
          <a:stretch>
            <a:fillRect/>
          </a:stretch>
        </p:blipFill>
        <p:spPr>
          <a:xfrm>
            <a:off x="5486400" y="990600"/>
            <a:ext cx="3078372" cy="5284332"/>
          </a:xfrm>
          <a:prstGeom prst="rect">
            <a:avLst/>
          </a:prstGeom>
        </p:spPr>
      </p:pic>
    </p:spTree>
    <p:extLst>
      <p:ext uri="{BB962C8B-B14F-4D97-AF65-F5344CB8AC3E}">
        <p14:creationId xmlns:p14="http://schemas.microsoft.com/office/powerpoint/2010/main" val="2065324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a:t>
            </a:r>
            <a:endParaRPr lang="en-US" dirty="0"/>
          </a:p>
        </p:txBody>
      </p:sp>
      <p:sp>
        <p:nvSpPr>
          <p:cNvPr id="6" name="Content Placeholder 5"/>
          <p:cNvSpPr>
            <a:spLocks noGrp="1"/>
          </p:cNvSpPr>
          <p:nvPr>
            <p:ph idx="1"/>
          </p:nvPr>
        </p:nvSpPr>
        <p:spPr/>
        <p:txBody>
          <a:bodyPr/>
          <a:lstStyle/>
          <a:p>
            <a:pPr marL="0" indent="0" algn="ctr"/>
            <a:r>
              <a:rPr lang="en-US" sz="3200" i="1" dirty="0" smtClean="0"/>
              <a:t>‘When </a:t>
            </a:r>
            <a:r>
              <a:rPr lang="en-US" sz="3200" i="1" dirty="0"/>
              <a:t>you look upside down you see different things than when you are </a:t>
            </a:r>
            <a:r>
              <a:rPr lang="en-US" sz="3200" i="1" dirty="0" smtClean="0"/>
              <a:t>upright’</a:t>
            </a:r>
          </a:p>
          <a:p>
            <a:pPr marL="0" indent="0"/>
            <a:endParaRPr lang="en-US" sz="3200" i="1" dirty="0"/>
          </a:p>
          <a:p>
            <a:pPr marL="0" indent="0"/>
            <a:endParaRPr lang="en-US" sz="3200" i="1" dirty="0"/>
          </a:p>
        </p:txBody>
      </p:sp>
    </p:spTree>
    <p:extLst>
      <p:ext uri="{BB962C8B-B14F-4D97-AF65-F5344CB8AC3E}">
        <p14:creationId xmlns:p14="http://schemas.microsoft.com/office/powerpoint/2010/main" val="3018098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Correct?</a:t>
            </a:r>
            <a:endParaRPr lang="en-US" dirty="0"/>
          </a:p>
        </p:txBody>
      </p:sp>
      <p:sp>
        <p:nvSpPr>
          <p:cNvPr id="6" name="Content Placeholder 5"/>
          <p:cNvSpPr>
            <a:spLocks noGrp="1"/>
          </p:cNvSpPr>
          <p:nvPr>
            <p:ph idx="1"/>
          </p:nvPr>
        </p:nvSpPr>
        <p:spPr/>
        <p:txBody>
          <a:bodyPr/>
          <a:lstStyle/>
          <a:p>
            <a:pPr marL="0" indent="0" algn="ctr"/>
            <a:r>
              <a:rPr lang="en-US" sz="3200" i="1" dirty="0" smtClean="0"/>
              <a:t>‘When </a:t>
            </a:r>
            <a:r>
              <a:rPr lang="en-US" sz="3200" i="1" dirty="0"/>
              <a:t>you look upside down you see </a:t>
            </a:r>
            <a:r>
              <a:rPr lang="en-US" sz="3200" i="1" dirty="0">
                <a:solidFill>
                  <a:srgbClr val="FFFF00"/>
                </a:solidFill>
              </a:rPr>
              <a:t>different things </a:t>
            </a:r>
            <a:r>
              <a:rPr lang="en-US" sz="3200" i="1" dirty="0"/>
              <a:t>than when you are </a:t>
            </a:r>
            <a:r>
              <a:rPr lang="en-US" sz="3200" i="1" dirty="0" smtClean="0"/>
              <a:t>upright’</a:t>
            </a:r>
          </a:p>
          <a:p>
            <a:pPr marL="0" indent="0" algn="ctr"/>
            <a:endParaRPr lang="en-US" sz="3200" i="1" dirty="0"/>
          </a:p>
          <a:p>
            <a:pPr marL="0" indent="0" algn="ctr"/>
            <a:endParaRPr lang="en-US" sz="3200" i="1" dirty="0" smtClean="0"/>
          </a:p>
          <a:p>
            <a:pPr marL="0" indent="0" algn="ctr"/>
            <a:r>
              <a:rPr lang="en-US" sz="3200" i="1" dirty="0"/>
              <a:t>‘When you look upside down you see </a:t>
            </a:r>
            <a:r>
              <a:rPr lang="en-US" sz="3200" i="1" dirty="0" smtClean="0">
                <a:solidFill>
                  <a:srgbClr val="FFFF00"/>
                </a:solidFill>
              </a:rPr>
              <a:t>things </a:t>
            </a:r>
            <a:r>
              <a:rPr lang="en-US" sz="3200" i="1" dirty="0">
                <a:solidFill>
                  <a:srgbClr val="FFFF00"/>
                </a:solidFill>
              </a:rPr>
              <a:t>differently </a:t>
            </a:r>
            <a:r>
              <a:rPr lang="en-US" sz="3200" i="1" dirty="0" smtClean="0"/>
              <a:t>than </a:t>
            </a:r>
            <a:r>
              <a:rPr lang="en-US" sz="3200" i="1" dirty="0"/>
              <a:t>when you are upright’</a:t>
            </a:r>
          </a:p>
          <a:p>
            <a:pPr marL="0" indent="0" algn="ctr"/>
            <a:endParaRPr lang="en-US" sz="3200" i="1" dirty="0" smtClean="0"/>
          </a:p>
          <a:p>
            <a:pPr marL="0" indent="0"/>
            <a:endParaRPr lang="en-US" sz="3200" i="1" dirty="0"/>
          </a:p>
          <a:p>
            <a:pPr marL="0" indent="0"/>
            <a:endParaRPr lang="en-US" sz="3200" i="1" dirty="0"/>
          </a:p>
        </p:txBody>
      </p:sp>
      <p:sp>
        <p:nvSpPr>
          <p:cNvPr id="2" name="Down Arrow 1"/>
          <p:cNvSpPr/>
          <p:nvPr/>
        </p:nvSpPr>
        <p:spPr bwMode="auto">
          <a:xfrm>
            <a:off x="4343400" y="2895600"/>
            <a:ext cx="685800" cy="990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Multiply 6"/>
          <p:cNvSpPr/>
          <p:nvPr/>
        </p:nvSpPr>
        <p:spPr bwMode="auto">
          <a:xfrm>
            <a:off x="3810000" y="1409323"/>
            <a:ext cx="1752600" cy="15240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0604397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a:t>
            </a:r>
          </a:p>
        </p:txBody>
      </p:sp>
      <p:sp>
        <p:nvSpPr>
          <p:cNvPr id="3" name="Content Placeholder 2"/>
          <p:cNvSpPr>
            <a:spLocks noGrp="1"/>
          </p:cNvSpPr>
          <p:nvPr>
            <p:ph idx="1"/>
          </p:nvPr>
        </p:nvSpPr>
        <p:spPr/>
        <p:txBody>
          <a:bodyPr/>
          <a:lstStyle/>
          <a:p>
            <a:pPr marL="0" indent="0" algn="ctr"/>
            <a:r>
              <a:rPr lang="en-US" sz="3200" i="1" dirty="0"/>
              <a:t>The </a:t>
            </a:r>
            <a:r>
              <a:rPr lang="en-US" sz="3200" i="1" dirty="0" smtClean="0"/>
              <a:t>thing </a:t>
            </a:r>
            <a:r>
              <a:rPr lang="en-US" sz="3200" i="1" dirty="0"/>
              <a:t>that we saw might be wrong because there were other ways to look at </a:t>
            </a:r>
            <a:r>
              <a:rPr lang="en-US" sz="3200" i="1" dirty="0" smtClean="0"/>
              <a:t>it.</a:t>
            </a:r>
            <a:endParaRPr lang="en-US" sz="3200" i="1" dirty="0"/>
          </a:p>
        </p:txBody>
      </p:sp>
    </p:spTree>
    <p:extLst>
      <p:ext uri="{BB962C8B-B14F-4D97-AF65-F5344CB8AC3E}">
        <p14:creationId xmlns:p14="http://schemas.microsoft.com/office/powerpoint/2010/main" val="21355986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a:t>
            </a:r>
          </a:p>
        </p:txBody>
      </p:sp>
      <p:sp>
        <p:nvSpPr>
          <p:cNvPr id="3" name="Content Placeholder 2"/>
          <p:cNvSpPr>
            <a:spLocks noGrp="1"/>
          </p:cNvSpPr>
          <p:nvPr>
            <p:ph idx="1"/>
          </p:nvPr>
        </p:nvSpPr>
        <p:spPr/>
        <p:txBody>
          <a:bodyPr/>
          <a:lstStyle/>
          <a:p>
            <a:pPr marL="0" indent="0" algn="ctr"/>
            <a:r>
              <a:rPr lang="en-US" sz="3200" i="1" dirty="0"/>
              <a:t>The </a:t>
            </a:r>
            <a:r>
              <a:rPr lang="en-US" sz="3200" i="1" dirty="0" smtClean="0"/>
              <a:t>thing </a:t>
            </a:r>
            <a:r>
              <a:rPr lang="en-US" sz="3200" i="1" dirty="0"/>
              <a:t>that we saw might be wrong because there were </a:t>
            </a:r>
            <a:r>
              <a:rPr lang="en-US" sz="3200" i="1" dirty="0" smtClean="0"/>
              <a:t>other </a:t>
            </a:r>
            <a:r>
              <a:rPr lang="en-US" sz="3200" i="1" dirty="0"/>
              <a:t>ways to look at </a:t>
            </a:r>
            <a:r>
              <a:rPr lang="en-US" sz="3200" i="1" dirty="0" smtClean="0"/>
              <a:t>it.</a:t>
            </a:r>
          </a:p>
          <a:p>
            <a:pPr marL="0" indent="0" algn="ctr"/>
            <a:endParaRPr lang="en-US" sz="3200" i="1" dirty="0"/>
          </a:p>
          <a:p>
            <a:pPr marL="0" indent="0" algn="ctr"/>
            <a:endParaRPr lang="en-US" sz="3200" i="1" dirty="0" smtClean="0"/>
          </a:p>
          <a:p>
            <a:pPr marL="0" indent="0" algn="ctr"/>
            <a:r>
              <a:rPr lang="en-US" sz="3200" i="1" dirty="0"/>
              <a:t>The thing that we saw might be </a:t>
            </a:r>
            <a:r>
              <a:rPr lang="en-US" sz="3200" i="1" dirty="0" smtClean="0"/>
              <a:t>wrong</a:t>
            </a:r>
            <a:r>
              <a:rPr lang="en-US" sz="3200" i="1" dirty="0" smtClean="0">
                <a:solidFill>
                  <a:srgbClr val="FFFF00"/>
                </a:solidFill>
              </a:rPr>
              <a:t>ly</a:t>
            </a:r>
            <a:r>
              <a:rPr lang="en-US" sz="3200" i="1" dirty="0" smtClean="0"/>
              <a:t> </a:t>
            </a:r>
            <a:r>
              <a:rPr lang="en-US" sz="3200" i="1" dirty="0" smtClean="0">
                <a:solidFill>
                  <a:srgbClr val="FFFF00"/>
                </a:solidFill>
              </a:rPr>
              <a:t>perceived/interpreted</a:t>
            </a:r>
            <a:r>
              <a:rPr lang="en-US" sz="3200" i="1" dirty="0" smtClean="0"/>
              <a:t> </a:t>
            </a:r>
            <a:r>
              <a:rPr lang="en-US" sz="3200" i="1" dirty="0"/>
              <a:t>because there were other ways to look at it.</a:t>
            </a:r>
          </a:p>
          <a:p>
            <a:pPr marL="0" indent="0" algn="ctr"/>
            <a:endParaRPr lang="en-US" sz="3200" i="1" dirty="0"/>
          </a:p>
        </p:txBody>
      </p:sp>
      <p:sp>
        <p:nvSpPr>
          <p:cNvPr id="5" name="Down Arrow 4"/>
          <p:cNvSpPr/>
          <p:nvPr/>
        </p:nvSpPr>
        <p:spPr bwMode="auto">
          <a:xfrm>
            <a:off x="4343400" y="2895600"/>
            <a:ext cx="685800" cy="9906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Multiply 5"/>
          <p:cNvSpPr/>
          <p:nvPr/>
        </p:nvSpPr>
        <p:spPr bwMode="auto">
          <a:xfrm>
            <a:off x="3810000" y="1409323"/>
            <a:ext cx="1752600" cy="15240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757182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0"/>
            <a:ext cx="9144000" cy="762000"/>
          </a:xfrm>
        </p:spPr>
        <p:txBody>
          <a:bodyPr/>
          <a:lstStyle/>
          <a:p>
            <a:r>
              <a:rPr lang="en-US" altLang="en-US" dirty="0" smtClean="0"/>
              <a:t>For instance: source and impact of changes</a:t>
            </a:r>
          </a:p>
        </p:txBody>
      </p:sp>
      <p:sp>
        <p:nvSpPr>
          <p:cNvPr id="3" name="Content Placeholder 2"/>
          <p:cNvSpPr>
            <a:spLocks noGrp="1"/>
          </p:cNvSpPr>
          <p:nvPr>
            <p:ph idx="1"/>
          </p:nvPr>
        </p:nvSpPr>
        <p:spPr>
          <a:xfrm>
            <a:off x="228600" y="3276600"/>
            <a:ext cx="8686800" cy="3101915"/>
          </a:xfrm>
        </p:spPr>
        <p:txBody>
          <a:bodyPr>
            <a:normAutofit/>
          </a:bodyPr>
          <a:lstStyle/>
          <a:p>
            <a:pPr>
              <a:defRPr/>
            </a:pPr>
            <a:r>
              <a:rPr lang="en-US" dirty="0" smtClean="0"/>
              <a:t>What are differences in data about the same entities in reality at different points in time due to?</a:t>
            </a:r>
          </a:p>
        </p:txBody>
      </p:sp>
      <p:grpSp>
        <p:nvGrpSpPr>
          <p:cNvPr id="10245" name="Group 7"/>
          <p:cNvGrpSpPr>
            <a:grpSpLocks/>
          </p:cNvGrpSpPr>
          <p:nvPr/>
        </p:nvGrpSpPr>
        <p:grpSpPr bwMode="auto">
          <a:xfrm>
            <a:off x="177800" y="1752600"/>
            <a:ext cx="8742363" cy="1366838"/>
            <a:chOff x="177283" y="2057400"/>
            <a:chExt cx="8742782" cy="1366935"/>
          </a:xfrm>
        </p:grpSpPr>
        <p:pic>
          <p:nvPicPr>
            <p:cNvPr id="10246"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7762987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Excellent format for answering</a:t>
            </a:r>
            <a:br>
              <a:rPr lang="en-US" dirty="0" smtClean="0"/>
            </a:br>
            <a:r>
              <a:rPr lang="en-US" sz="1800" dirty="0" smtClean="0"/>
              <a:t>(thanks, Taylor)</a:t>
            </a:r>
            <a:endParaRPr lang="en-US" sz="1800" dirty="0"/>
          </a:p>
        </p:txBody>
      </p:sp>
      <p:sp>
        <p:nvSpPr>
          <p:cNvPr id="3" name="Content Placeholder 2"/>
          <p:cNvSpPr>
            <a:spLocks noGrp="1"/>
          </p:cNvSpPr>
          <p:nvPr>
            <p:ph idx="1"/>
          </p:nvPr>
        </p:nvSpPr>
        <p:spPr>
          <a:xfrm>
            <a:off x="228600" y="1828800"/>
            <a:ext cx="8686800" cy="4800600"/>
          </a:xfrm>
        </p:spPr>
        <p:txBody>
          <a:bodyPr/>
          <a:lstStyle/>
          <a:p>
            <a:r>
              <a:rPr lang="en-US" sz="1800" dirty="0"/>
              <a:t>For the first clues you gave </a:t>
            </a:r>
            <a:r>
              <a:rPr lang="en-US" sz="1800" dirty="0" smtClean="0"/>
              <a:t>us, </a:t>
            </a:r>
            <a:r>
              <a:rPr lang="en-US" sz="1800" dirty="0"/>
              <a:t>I think that was </a:t>
            </a:r>
            <a:r>
              <a:rPr lang="en-US" sz="1800" dirty="0" smtClean="0"/>
              <a:t>… . </a:t>
            </a:r>
          </a:p>
          <a:p>
            <a:r>
              <a:rPr lang="en-US" sz="1800" dirty="0" smtClean="0"/>
              <a:t>I </a:t>
            </a:r>
            <a:r>
              <a:rPr lang="en-US" sz="1800" dirty="0"/>
              <a:t>think this because </a:t>
            </a:r>
            <a:r>
              <a:rPr lang="en-US" sz="1800" dirty="0" smtClean="0"/>
              <a:t>… and because … . </a:t>
            </a:r>
          </a:p>
          <a:p>
            <a:endParaRPr lang="en-US" sz="1800" dirty="0" smtClean="0"/>
          </a:p>
          <a:p>
            <a:r>
              <a:rPr lang="en-US" sz="1800" dirty="0" smtClean="0"/>
              <a:t>For </a:t>
            </a:r>
            <a:r>
              <a:rPr lang="en-US" sz="1800" dirty="0"/>
              <a:t>the second </a:t>
            </a:r>
            <a:r>
              <a:rPr lang="en-US" sz="1800" dirty="0" smtClean="0"/>
              <a:t>clue, </a:t>
            </a:r>
            <a:r>
              <a:rPr lang="en-US" sz="1800" dirty="0"/>
              <a:t>I think you were </a:t>
            </a:r>
            <a:r>
              <a:rPr lang="en-US" sz="1800" dirty="0" smtClean="0"/>
              <a:t>… .  … </a:t>
            </a:r>
            <a:r>
              <a:rPr lang="en-US" sz="1800" dirty="0"/>
              <a:t>is a relevant </a:t>
            </a:r>
            <a:r>
              <a:rPr lang="en-US" sz="1800" dirty="0" smtClean="0"/>
              <a:t>… because it </a:t>
            </a:r>
            <a:r>
              <a:rPr lang="en-US" sz="1800" dirty="0"/>
              <a:t>is the </a:t>
            </a:r>
            <a:r>
              <a:rPr lang="en-US" sz="1800" dirty="0" smtClean="0"/>
              <a:t> X … .  </a:t>
            </a:r>
          </a:p>
          <a:p>
            <a:r>
              <a:rPr lang="en-US" sz="1800" dirty="0" smtClean="0"/>
              <a:t>After researching X, </a:t>
            </a:r>
            <a:r>
              <a:rPr lang="en-US" sz="1800" dirty="0"/>
              <a:t>I learned that </a:t>
            </a:r>
            <a:r>
              <a:rPr lang="en-US" sz="1800" dirty="0" smtClean="0"/>
              <a:t>… . </a:t>
            </a:r>
          </a:p>
          <a:p>
            <a:r>
              <a:rPr lang="en-US" sz="1800" dirty="0" smtClean="0"/>
              <a:t>Because </a:t>
            </a:r>
            <a:r>
              <a:rPr lang="en-US" sz="1800" dirty="0"/>
              <a:t>the difference </a:t>
            </a:r>
            <a:r>
              <a:rPr lang="en-US" sz="1800" dirty="0" smtClean="0"/>
              <a:t>…, </a:t>
            </a:r>
            <a:r>
              <a:rPr lang="en-US" sz="1800" dirty="0"/>
              <a:t>most people wouldn’t </a:t>
            </a:r>
            <a:r>
              <a:rPr lang="en-US" sz="1800" dirty="0" smtClean="0"/>
              <a:t>…. </a:t>
            </a:r>
          </a:p>
          <a:p>
            <a:r>
              <a:rPr lang="en-US" sz="1800" dirty="0" smtClean="0"/>
              <a:t>However</a:t>
            </a:r>
            <a:r>
              <a:rPr lang="en-US" sz="1800" dirty="0"/>
              <a:t>, most people argue that </a:t>
            </a:r>
            <a:r>
              <a:rPr lang="en-US" sz="1800" dirty="0" smtClean="0"/>
              <a:t>… because </a:t>
            </a:r>
            <a:r>
              <a:rPr lang="en-US" sz="1800" dirty="0"/>
              <a:t>of </a:t>
            </a:r>
            <a:r>
              <a:rPr lang="en-US" sz="1800" dirty="0" smtClean="0"/>
              <a:t>…. </a:t>
            </a:r>
          </a:p>
          <a:p>
            <a:r>
              <a:rPr lang="en-US" sz="1800" dirty="0" smtClean="0"/>
              <a:t>One </a:t>
            </a:r>
            <a:r>
              <a:rPr lang="en-US" sz="1800" dirty="0"/>
              <a:t>of the biggest contributors to this </a:t>
            </a:r>
            <a:r>
              <a:rPr lang="en-US" sz="1800" dirty="0" smtClean="0"/>
              <a:t>is … . </a:t>
            </a:r>
          </a:p>
          <a:p>
            <a:r>
              <a:rPr lang="en-US" sz="1800" dirty="0" smtClean="0"/>
              <a:t>Because </a:t>
            </a:r>
            <a:r>
              <a:rPr lang="en-US" sz="1800" dirty="0"/>
              <a:t>of this, </a:t>
            </a:r>
            <a:r>
              <a:rPr lang="en-US" sz="1800" dirty="0" smtClean="0"/>
              <a:t>….. </a:t>
            </a:r>
          </a:p>
          <a:p>
            <a:r>
              <a:rPr lang="en-US" sz="1800" dirty="0" smtClean="0"/>
              <a:t>Another </a:t>
            </a:r>
            <a:r>
              <a:rPr lang="en-US" sz="1800" dirty="0"/>
              <a:t>way </a:t>
            </a:r>
            <a:r>
              <a:rPr lang="en-US" sz="1800" dirty="0" smtClean="0"/>
              <a:t>… is </a:t>
            </a:r>
            <a:r>
              <a:rPr lang="en-US" sz="1800" dirty="0"/>
              <a:t>through something </a:t>
            </a:r>
            <a:r>
              <a:rPr lang="en-US" sz="1800" dirty="0" smtClean="0"/>
              <a:t>called “…”.  </a:t>
            </a:r>
            <a:r>
              <a:rPr lang="en-US" sz="1800" dirty="0"/>
              <a:t>This is when people </a:t>
            </a:r>
            <a:r>
              <a:rPr lang="en-US" sz="1800" dirty="0" smtClean="0"/>
              <a:t>… .</a:t>
            </a:r>
            <a:endParaRPr lang="en-US" sz="1800" dirty="0"/>
          </a:p>
          <a:p>
            <a:r>
              <a:rPr lang="en-US" sz="1800" dirty="0"/>
              <a:t/>
            </a:r>
            <a:br>
              <a:rPr lang="en-US" sz="1800" dirty="0"/>
            </a:br>
            <a:endParaRPr lang="en-US" sz="1800" dirty="0"/>
          </a:p>
          <a:p>
            <a:r>
              <a:rPr lang="en-US" sz="1800" dirty="0"/>
              <a:t>These are the websites that I gathered information from when researching </a:t>
            </a:r>
            <a:r>
              <a:rPr lang="en-US" sz="1800" dirty="0" smtClean="0"/>
              <a:t>…:</a:t>
            </a:r>
            <a:endParaRPr lang="en-US" sz="1800" dirty="0"/>
          </a:p>
          <a:p>
            <a:r>
              <a:rPr lang="en-US" sz="1800" dirty="0"/>
              <a:t/>
            </a:r>
            <a:br>
              <a:rPr lang="en-US" sz="1800" dirty="0"/>
            </a:br>
            <a:endParaRPr lang="en-US" sz="1800" dirty="0"/>
          </a:p>
          <a:p>
            <a:endParaRPr lang="en-US" sz="1800" dirty="0"/>
          </a:p>
        </p:txBody>
      </p:sp>
    </p:spTree>
    <p:extLst>
      <p:ext uri="{BB962C8B-B14F-4D97-AF65-F5344CB8AC3E}">
        <p14:creationId xmlns:p14="http://schemas.microsoft.com/office/powerpoint/2010/main" val="441689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93778"/>
            <a:ext cx="4876800" cy="762000"/>
          </a:xfrm>
        </p:spPr>
        <p:txBody>
          <a:bodyPr/>
          <a:lstStyle/>
          <a:p>
            <a:r>
              <a:rPr lang="en-US" sz="3200" dirty="0" smtClean="0"/>
              <a:t>So, who cannot be right under any interpretation?</a:t>
            </a:r>
            <a:r>
              <a:rPr lang="en-US" dirty="0"/>
              <a:t/>
            </a:r>
            <a:br>
              <a:rPr lang="en-US" dirty="0"/>
            </a:br>
            <a:r>
              <a:rPr lang="en-US" sz="1600" dirty="0"/>
              <a:t>http://www.azquotes.com/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06" y="2214960"/>
            <a:ext cx="3204337" cy="15079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100" y="3775055"/>
            <a:ext cx="3204337" cy="15079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654865"/>
            <a:ext cx="3196627" cy="150429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101" y="2214960"/>
            <a:ext cx="3196626" cy="150429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218" y="3778684"/>
            <a:ext cx="3196625" cy="150429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217" y="5340293"/>
            <a:ext cx="3196626" cy="150429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4887" y="5338780"/>
            <a:ext cx="3199840" cy="1505807"/>
          </a:xfrm>
          <a:prstGeom prst="rect">
            <a:avLst/>
          </a:prstGeom>
        </p:spPr>
      </p:pic>
    </p:spTree>
    <p:extLst>
      <p:ext uri="{BB962C8B-B14F-4D97-AF65-F5344CB8AC3E}">
        <p14:creationId xmlns:p14="http://schemas.microsoft.com/office/powerpoint/2010/main" val="4025727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593778"/>
            <a:ext cx="4876800" cy="762000"/>
          </a:xfrm>
        </p:spPr>
        <p:txBody>
          <a:bodyPr/>
          <a:lstStyle/>
          <a:p>
            <a:r>
              <a:rPr lang="en-US" sz="3200" dirty="0" smtClean="0"/>
              <a:t>So, who cannot be right under any interpretation?</a:t>
            </a:r>
            <a:r>
              <a:rPr lang="en-US" dirty="0"/>
              <a:t/>
            </a:r>
            <a:br>
              <a:rPr lang="en-US" dirty="0"/>
            </a:br>
            <a:r>
              <a:rPr lang="en-US" sz="1600" dirty="0"/>
              <a:t>http://www.azquotes.com/</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0506" y="2214960"/>
            <a:ext cx="3204337" cy="15079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100" y="3775055"/>
            <a:ext cx="3204337" cy="150792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654865"/>
            <a:ext cx="3196627" cy="150429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101" y="2214960"/>
            <a:ext cx="3196626" cy="150429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218" y="3778684"/>
            <a:ext cx="3196625" cy="150429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217" y="5340293"/>
            <a:ext cx="3196626" cy="150429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4887" y="5338780"/>
            <a:ext cx="3199840" cy="1505807"/>
          </a:xfrm>
          <a:prstGeom prst="rect">
            <a:avLst/>
          </a:prstGeom>
        </p:spPr>
      </p:pic>
      <p:sp>
        <p:nvSpPr>
          <p:cNvPr id="2" name="Multiply 1"/>
          <p:cNvSpPr/>
          <p:nvPr/>
        </p:nvSpPr>
        <p:spPr bwMode="auto">
          <a:xfrm>
            <a:off x="6096000" y="838200"/>
            <a:ext cx="1752600" cy="15240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Multiply 12"/>
          <p:cNvSpPr/>
          <p:nvPr/>
        </p:nvSpPr>
        <p:spPr bwMode="auto">
          <a:xfrm>
            <a:off x="2362200" y="5486400"/>
            <a:ext cx="1752600" cy="15240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951889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762000"/>
            <a:ext cx="9144000" cy="762000"/>
          </a:xfrm>
        </p:spPr>
        <p:txBody>
          <a:bodyPr/>
          <a:lstStyle/>
          <a:p>
            <a:r>
              <a:rPr lang="en-US" altLang="en-US" dirty="0" smtClean="0"/>
              <a:t>For instance: source and impact of changes</a:t>
            </a:r>
          </a:p>
        </p:txBody>
      </p:sp>
      <p:sp>
        <p:nvSpPr>
          <p:cNvPr id="3" name="Content Placeholder 2"/>
          <p:cNvSpPr>
            <a:spLocks noGrp="1"/>
          </p:cNvSpPr>
          <p:nvPr>
            <p:ph idx="1"/>
          </p:nvPr>
        </p:nvSpPr>
        <p:spPr>
          <a:xfrm>
            <a:off x="228600" y="3276600"/>
            <a:ext cx="8686800" cy="3101915"/>
          </a:xfrm>
        </p:spPr>
        <p:txBody>
          <a:bodyPr>
            <a:normAutofit/>
          </a:bodyPr>
          <a:lstStyle/>
          <a:p>
            <a:pPr>
              <a:defRPr/>
            </a:pPr>
            <a:r>
              <a:rPr lang="en-US" dirty="0" smtClean="0"/>
              <a:t>What are differences in data about the same entities in reality at different points in time due to?</a:t>
            </a:r>
          </a:p>
          <a:p>
            <a:pPr lvl="1">
              <a:defRPr/>
            </a:pPr>
            <a:r>
              <a:rPr lang="en-US" dirty="0" smtClean="0"/>
              <a:t>changes in first-order reality ?</a:t>
            </a:r>
          </a:p>
          <a:p>
            <a:pPr lvl="1">
              <a:defRPr/>
            </a:pPr>
            <a:r>
              <a:rPr lang="en-US" dirty="0" smtClean="0"/>
              <a:t>changes in our understanding of reality ?</a:t>
            </a:r>
          </a:p>
          <a:p>
            <a:pPr lvl="1">
              <a:defRPr/>
            </a:pPr>
            <a:r>
              <a:rPr lang="en-US" dirty="0" smtClean="0"/>
              <a:t>inaccurate observations ?</a:t>
            </a:r>
          </a:p>
          <a:p>
            <a:pPr lvl="1">
              <a:defRPr/>
            </a:pPr>
            <a:r>
              <a:rPr lang="en-US" dirty="0" smtClean="0"/>
              <a:t>differences in perspectives ?</a:t>
            </a:r>
          </a:p>
          <a:p>
            <a:pPr lvl="1">
              <a:defRPr/>
            </a:pPr>
            <a:r>
              <a:rPr lang="en-US" dirty="0" smtClean="0"/>
              <a:t>registration mistakes ?</a:t>
            </a:r>
            <a:endParaRPr lang="en-US" dirty="0"/>
          </a:p>
        </p:txBody>
      </p:sp>
      <p:sp>
        <p:nvSpPr>
          <p:cNvPr id="10244" name="Rectangle 5"/>
          <p:cNvSpPr>
            <a:spLocks noChangeArrowheads="1"/>
          </p:cNvSpPr>
          <p:nvPr/>
        </p:nvSpPr>
        <p:spPr bwMode="auto">
          <a:xfrm>
            <a:off x="4953000" y="6027003"/>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dirty="0">
                <a:solidFill>
                  <a:schemeClr val="bg1"/>
                </a:solidFill>
              </a:rPr>
              <a:t>Ceusters W, Smith B. A Realism-Based Approach to the Evolution of Biomedical Ontologies. AMIA 2006 Proceedings, Washington DC, 2006;:121-125. http://www.referent-tracking.com/RTU/sendfile/?file=CeustersAMIA2006FINAL.pdf</a:t>
            </a:r>
          </a:p>
        </p:txBody>
      </p:sp>
      <p:grpSp>
        <p:nvGrpSpPr>
          <p:cNvPr id="10245" name="Group 7"/>
          <p:cNvGrpSpPr>
            <a:grpSpLocks/>
          </p:cNvGrpSpPr>
          <p:nvPr/>
        </p:nvGrpSpPr>
        <p:grpSpPr bwMode="auto">
          <a:xfrm>
            <a:off x="177800" y="1752600"/>
            <a:ext cx="8742363" cy="1366838"/>
            <a:chOff x="177283" y="2057400"/>
            <a:chExt cx="8742782" cy="1366935"/>
          </a:xfrm>
        </p:grpSpPr>
        <p:pic>
          <p:nvPicPr>
            <p:cNvPr id="10246"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Tree>
    <p:extLst>
      <p:ext uri="{BB962C8B-B14F-4D97-AF65-F5344CB8AC3E}">
        <p14:creationId xmlns:p14="http://schemas.microsoft.com/office/powerpoint/2010/main" val="390499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theory:   Ontological Realism</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1785380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3" name="Slide Number Placeholder 10"/>
          <p:cNvSpPr>
            <a:spLocks noGrp="1"/>
          </p:cNvSpPr>
          <p:nvPr>
            <p:ph type="sldNum" sz="quarter" idx="4294967295"/>
          </p:nvPr>
        </p:nvSpPr>
        <p:spPr>
          <a:xfrm>
            <a:off x="-225425"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0121FBA-3C66-4326-891E-798A141C34E2}" type="slidenum">
              <a:rPr lang="en-US" altLang="en-US" sz="1400" b="0">
                <a:solidFill>
                  <a:schemeClr val="bg1"/>
                </a:solidFill>
              </a:rPr>
              <a:pPr eaLnBrk="1" hangingPunct="1"/>
              <a:t>8</a:t>
            </a:fld>
            <a:endParaRPr lang="en-US" altLang="en-US" sz="1400" b="0">
              <a:solidFill>
                <a:schemeClr val="bg1"/>
              </a:solidFill>
            </a:endParaRP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60148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smtClean="0"/>
              <a:t>What makes it non-trivial?</a:t>
            </a:r>
          </a:p>
        </p:txBody>
      </p:sp>
      <p:sp>
        <p:nvSpPr>
          <p:cNvPr id="11267" name="Content Placeholder 23"/>
          <p:cNvSpPr>
            <a:spLocks noGrp="1"/>
          </p:cNvSpPr>
          <p:nvPr>
            <p:ph idx="1"/>
          </p:nvPr>
        </p:nvSpPr>
        <p:spPr>
          <a:xfrm>
            <a:off x="228600" y="3048000"/>
            <a:ext cx="2667000" cy="3167062"/>
          </a:xfrm>
        </p:spPr>
        <p:txBody>
          <a:bodyPr/>
          <a:lstStyle/>
          <a:p>
            <a:pPr marL="233363" indent="-233363"/>
            <a:r>
              <a:rPr lang="en-US" altLang="en-US" sz="2400" dirty="0" smtClean="0">
                <a:solidFill>
                  <a:srgbClr val="FFFF00"/>
                </a:solidFill>
              </a:rPr>
              <a:t>Referents</a:t>
            </a:r>
          </a:p>
          <a:p>
            <a:pPr marL="401638" lvl="1" indent="-233363"/>
            <a:r>
              <a:rPr lang="en-US" altLang="en-US" sz="1600" dirty="0" smtClean="0"/>
              <a:t>are (meta-) physically the way they are,</a:t>
            </a:r>
          </a:p>
          <a:p>
            <a:pPr marL="401638" lvl="1" indent="-233363"/>
            <a:r>
              <a:rPr lang="en-US" altLang="en-US" sz="1600" dirty="0" smtClean="0"/>
              <a:t>relate to each other in an objective way,</a:t>
            </a:r>
          </a:p>
          <a:p>
            <a:pPr marL="401638" lvl="1" indent="-233363"/>
            <a:r>
              <a:rPr lang="en-US" altLang="en-US" sz="1600" dirty="0" smtClean="0"/>
              <a:t>follow ‘laws of nature’.</a:t>
            </a:r>
          </a:p>
        </p:txBody>
      </p:sp>
      <p:sp>
        <p:nvSpPr>
          <p:cNvPr id="25" name="Content Placeholder 24"/>
          <p:cNvSpPr>
            <a:spLocks noGrp="1"/>
          </p:cNvSpPr>
          <p:nvPr>
            <p:ph sz="half" idx="4294967295"/>
          </p:nvPr>
        </p:nvSpPr>
        <p:spPr>
          <a:xfrm>
            <a:off x="5775325" y="3048000"/>
            <a:ext cx="3368675" cy="3282950"/>
          </a:xfrm>
          <a:prstGeom prst="rect">
            <a:avLst/>
          </a:prstGeom>
        </p:spPr>
        <p:txBody>
          <a:bodyPr/>
          <a:lstStyle/>
          <a:p>
            <a:pPr marL="569913" indent="-280988"/>
            <a:r>
              <a:rPr lang="en-US" altLang="en-US" sz="2400" smtClean="0">
                <a:solidFill>
                  <a:srgbClr val="FFFF00"/>
                </a:solidFill>
              </a:rPr>
              <a:t>References</a:t>
            </a:r>
          </a:p>
          <a:p>
            <a:pPr marL="457200" lvl="1" indent="-223838"/>
            <a:r>
              <a:rPr lang="en-US" altLang="en-US" sz="1600" smtClean="0"/>
              <a:t>follow, ideally, the syntactic-semantic conventions of some representation language,</a:t>
            </a:r>
          </a:p>
          <a:p>
            <a:pPr marL="457200" lvl="1" indent="-223838"/>
            <a:r>
              <a:rPr lang="en-US" altLang="en-US" sz="1600" smtClean="0"/>
              <a:t>are restricted by the expressivity of that language,</a:t>
            </a:r>
          </a:p>
          <a:p>
            <a:pPr marL="457200" lvl="1" indent="-223838"/>
            <a:r>
              <a:rPr lang="en-US" altLang="en-US" sz="1600" smtClean="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048000"/>
            <a:ext cx="3051175" cy="328295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
        <p:nvSpPr>
          <p:cNvPr id="10" name="TextBox 9"/>
          <p:cNvSpPr txBox="1">
            <a:spLocks noChangeArrowheads="1"/>
          </p:cNvSpPr>
          <p:nvPr/>
        </p:nvSpPr>
        <p:spPr bwMode="auto">
          <a:xfrm>
            <a:off x="161925" y="6281956"/>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 what is real                L2: beliefs                 L3: representations</a:t>
            </a:r>
          </a:p>
        </p:txBody>
      </p:sp>
      <p:sp>
        <p:nvSpPr>
          <p:cNvPr id="2" name="TextBox 1"/>
          <p:cNvSpPr txBox="1"/>
          <p:nvPr/>
        </p:nvSpPr>
        <p:spPr>
          <a:xfrm>
            <a:off x="179821" y="5562600"/>
            <a:ext cx="2364509" cy="646331"/>
          </a:xfrm>
          <a:prstGeom prst="rect">
            <a:avLst/>
          </a:prstGeom>
          <a:noFill/>
        </p:spPr>
        <p:txBody>
          <a:bodyPr wrap="square" rtlCol="0">
            <a:spAutoFit/>
          </a:bodyPr>
          <a:lstStyle/>
          <a:p>
            <a:r>
              <a:rPr lang="en-US" sz="1800" b="1" dirty="0" smtClean="0">
                <a:solidFill>
                  <a:schemeClr val="bg1"/>
                </a:solidFill>
              </a:rPr>
              <a:t>Correspondence with levels of reality?</a:t>
            </a:r>
            <a:endParaRPr lang="en-US" sz="1800" b="1" dirty="0">
              <a:solidFill>
                <a:schemeClr val="bg1"/>
              </a:solidFill>
            </a:endParaRPr>
          </a:p>
        </p:txBody>
      </p:sp>
    </p:spTree>
    <p:extLst>
      <p:ext uri="{BB962C8B-B14F-4D97-AF65-F5344CB8AC3E}">
        <p14:creationId xmlns:p14="http://schemas.microsoft.com/office/powerpoint/2010/main" val="166966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P spid="10" grpId="0"/>
      <p:bldP spid="2" grpId="0"/>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31153</TotalTime>
  <Words>2275</Words>
  <Application>Microsoft Office PowerPoint</Application>
  <PresentationFormat>On-screen Show (4:3)</PresentationFormat>
  <Paragraphs>605</Paragraphs>
  <Slides>52</Slides>
  <Notes>11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4" baseType="lpstr">
      <vt:lpstr>Batang</vt:lpstr>
      <vt:lpstr>MS Mincho</vt:lpstr>
      <vt:lpstr>MS PGothic</vt:lpstr>
      <vt:lpstr>Arial</vt:lpstr>
      <vt:lpstr>Georgia</vt:lpstr>
      <vt:lpstr>Times</vt:lpstr>
      <vt:lpstr>Times New Roman</vt:lpstr>
      <vt:lpstr>Trebuchet MS</vt:lpstr>
      <vt:lpstr>Verdana</vt:lpstr>
      <vt:lpstr>Wingdings</vt:lpstr>
      <vt:lpstr>2014-Indianapolis</vt:lpstr>
      <vt:lpstr>Photo Editor-foto</vt:lpstr>
      <vt:lpstr> Reality and Perception  Recitation part of BMS 199 New Frontiers in Biomedical Sciences: Everyday medicine Registration 24536 – Fall 2016  </vt:lpstr>
      <vt:lpstr>‘perception’ versus ‘reality’ http://www.azquotes.com/</vt:lpstr>
      <vt:lpstr>Current mainstream thinking</vt:lpstr>
      <vt:lpstr>A non-trivial relation</vt:lpstr>
      <vt:lpstr>For instance: source and impact of changes</vt:lpstr>
      <vt:lpstr>For instance: source and impact of changes</vt:lpstr>
      <vt:lpstr>The theory:   Ontological Realism</vt:lpstr>
      <vt:lpstr>PowerPoint Presentation</vt:lpstr>
      <vt:lpstr>What makes it non-trivial?</vt:lpstr>
      <vt:lpstr>Another causal chain</vt:lpstr>
      <vt:lpstr>PowerPoint Presentation</vt:lpstr>
      <vt:lpstr>PowerPoint Presentation</vt:lpstr>
      <vt:lpstr>Interpreting linguistic statements</vt:lpstr>
      <vt:lpstr>Interpreting linguistic statements</vt:lpstr>
      <vt:lpstr>A double mystery</vt:lpstr>
      <vt:lpstr>Interplay of reality, sensing perceiving and interpreting</vt:lpstr>
      <vt:lpstr>Interplay of reality, sensing perceiving and interpreting</vt:lpstr>
      <vt:lpstr>Interplay of reality, sensing perceiving and interpreting</vt:lpstr>
      <vt:lpstr>Interplay of reality, sensing perceiving and interpreting</vt:lpstr>
      <vt:lpstr>Interplay of reality, sensing perceiving and interpreting</vt:lpstr>
      <vt:lpstr>Interplay of reality, sensing perceiving and interpreting</vt:lpstr>
      <vt:lpstr>Interplay of reality, sensing perceiving and interpreting</vt:lpstr>
      <vt:lpstr>Interplay of reality, sensing perceiving and interpreting</vt:lpstr>
      <vt:lpstr>Interplay of reality, sensing perceiving and interpreting</vt:lpstr>
      <vt:lpstr>‘Ontology’</vt:lpstr>
      <vt:lpstr>‘Ontology’</vt:lpstr>
      <vt:lpstr>Distinct questions. What type are they of?</vt:lpstr>
      <vt:lpstr>Scientific Realism</vt:lpstr>
      <vt:lpstr>Scientific Realism</vt:lpstr>
      <vt:lpstr>Scientific Objectivity (1)</vt:lpstr>
      <vt:lpstr>Scientific Objectivity (2)</vt:lpstr>
      <vt:lpstr>The view from nowhere</vt:lpstr>
      <vt:lpstr>PowerPoint Presentation</vt:lpstr>
      <vt:lpstr>PowerPoint Presentation</vt:lpstr>
      <vt:lpstr>What level?</vt:lpstr>
      <vt:lpstr>What level?</vt:lpstr>
      <vt:lpstr>What level?</vt:lpstr>
      <vt:lpstr>What level?</vt:lpstr>
      <vt:lpstr>PowerPoint Presentation</vt:lpstr>
      <vt:lpstr>Peripheral vision</vt:lpstr>
      <vt:lpstr>Reality     Interpretation</vt:lpstr>
      <vt:lpstr>Correct?</vt:lpstr>
      <vt:lpstr>Correct?</vt:lpstr>
      <vt:lpstr>The Moon illusion</vt:lpstr>
      <vt:lpstr>PowerPoint Presentation</vt:lpstr>
      <vt:lpstr>Correct?</vt:lpstr>
      <vt:lpstr>Correct?</vt:lpstr>
      <vt:lpstr>Correct?</vt:lpstr>
      <vt:lpstr>Correct?</vt:lpstr>
      <vt:lpstr>Excellent format for answering (thanks, Taylor)</vt:lpstr>
      <vt:lpstr>So, who cannot be right under any interpretation? http://www.azquotes.com/</vt:lpstr>
      <vt:lpstr>So, who cannot be right under any interpretation? http://www.azquotes.com/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1209</cp:revision>
  <dcterms:created xsi:type="dcterms:W3CDTF">1601-01-01T00:00:00Z</dcterms:created>
  <dcterms:modified xsi:type="dcterms:W3CDTF">2016-11-10T14:54:08Z</dcterms:modified>
</cp:coreProperties>
</file>