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4"/>
  </p:notesMasterIdLst>
  <p:sldIdLst>
    <p:sldId id="257" r:id="rId2"/>
    <p:sldId id="707" r:id="rId3"/>
    <p:sldId id="736" r:id="rId4"/>
    <p:sldId id="706" r:id="rId5"/>
    <p:sldId id="705" r:id="rId6"/>
    <p:sldId id="703" r:id="rId7"/>
    <p:sldId id="735" r:id="rId8"/>
    <p:sldId id="737" r:id="rId9"/>
    <p:sldId id="738" r:id="rId10"/>
    <p:sldId id="713" r:id="rId11"/>
    <p:sldId id="714" r:id="rId12"/>
    <p:sldId id="715" r:id="rId13"/>
    <p:sldId id="709" r:id="rId14"/>
    <p:sldId id="731" r:id="rId15"/>
    <p:sldId id="732" r:id="rId16"/>
    <p:sldId id="717" r:id="rId17"/>
    <p:sldId id="567" r:id="rId18"/>
    <p:sldId id="568" r:id="rId19"/>
    <p:sldId id="570" r:id="rId20"/>
    <p:sldId id="734" r:id="rId21"/>
    <p:sldId id="718" r:id="rId22"/>
    <p:sldId id="719" r:id="rId23"/>
    <p:sldId id="720" r:id="rId24"/>
    <p:sldId id="721" r:id="rId25"/>
    <p:sldId id="723" r:id="rId26"/>
    <p:sldId id="725" r:id="rId27"/>
    <p:sldId id="728" r:id="rId28"/>
    <p:sldId id="740" r:id="rId29"/>
    <p:sldId id="730" r:id="rId30"/>
    <p:sldId id="741" r:id="rId31"/>
    <p:sldId id="742" r:id="rId32"/>
    <p:sldId id="743" r:id="rId33"/>
    <p:sldId id="744" r:id="rId34"/>
    <p:sldId id="745" r:id="rId35"/>
    <p:sldId id="746" r:id="rId36"/>
    <p:sldId id="747" r:id="rId37"/>
    <p:sldId id="748" r:id="rId38"/>
    <p:sldId id="749" r:id="rId39"/>
    <p:sldId id="750" r:id="rId40"/>
    <p:sldId id="739" r:id="rId41"/>
    <p:sldId id="751" r:id="rId42"/>
    <p:sldId id="752" r:id="rId43"/>
    <p:sldId id="753" r:id="rId44"/>
    <p:sldId id="755" r:id="rId45"/>
    <p:sldId id="756" r:id="rId46"/>
    <p:sldId id="754" r:id="rId47"/>
    <p:sldId id="757" r:id="rId48"/>
    <p:sldId id="758" r:id="rId49"/>
    <p:sldId id="759" r:id="rId50"/>
    <p:sldId id="761" r:id="rId51"/>
    <p:sldId id="762" r:id="rId52"/>
    <p:sldId id="760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smith" initials="p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FF81"/>
    <a:srgbClr val="FF99CC"/>
    <a:srgbClr val="00B050"/>
    <a:srgbClr val="FF0000"/>
    <a:srgbClr val="C30D8F"/>
    <a:srgbClr val="FFFFFF"/>
    <a:srgbClr val="002060"/>
    <a:srgbClr val="BBE0E3"/>
    <a:srgbClr val="ECD63F"/>
    <a:srgbClr val="F6D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346" autoAdjust="0"/>
  </p:normalViewPr>
  <p:slideViewPr>
    <p:cSldViewPr>
      <p:cViewPr varScale="1">
        <p:scale>
          <a:sx n="104" d="100"/>
          <a:sy n="104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75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13E82A-C66F-4A38-9469-98A0EF91CF73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284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89B93C-8E15-46DA-A4EB-5308B2F0C1F9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9567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9599FB-FE74-4E8C-8ABD-97654B3FFED8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02019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B213E1-89AF-42A8-9173-FA08F62872AD}" type="slidenum">
              <a:rPr lang="en-US" altLang="en-US" sz="1200" b="0"/>
              <a:pPr eaLnBrk="1" hangingPunct="1"/>
              <a:t>33</a:t>
            </a:fld>
            <a:endParaRPr lang="en-US" altLang="en-US" sz="1200" b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19917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25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045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2033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1916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3821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2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1D59C7-3FC8-41B0-B1BF-9592E739264D}" type="slidenum">
              <a:rPr lang="en-US" altLang="en-US" sz="1200" b="0"/>
              <a:pPr eaLnBrk="1" hangingPunct="1"/>
              <a:t>45</a:t>
            </a:fld>
            <a:endParaRPr lang="en-US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172016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1D59C7-3FC8-41B0-B1BF-9592E739264D}" type="slidenum">
              <a:rPr lang="en-US" altLang="en-US" sz="1200" b="0"/>
              <a:pPr eaLnBrk="1" hangingPunct="1"/>
              <a:t>14</a:t>
            </a:fld>
            <a:endParaRPr lang="en-US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116477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4943A7-6F47-4D13-9E2D-BF6B300DB870}" type="slidenum">
              <a:rPr lang="en-US" altLang="en-US" sz="1200" b="0"/>
              <a:pPr eaLnBrk="1" hangingPunct="1"/>
              <a:t>17</a:t>
            </a:fld>
            <a:endParaRPr lang="en-US" altLang="en-US" sz="1200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529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81C0CE-5462-41A4-B5C9-AECC0E71D8D3}" type="slidenum">
              <a:rPr lang="en-US" altLang="en-US" sz="1200" b="0"/>
              <a:pPr eaLnBrk="1" hangingPunct="1"/>
              <a:t>18</a:t>
            </a:fld>
            <a:endParaRPr lang="en-US" altLang="en-US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954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522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8FD98A-AB0C-4629-84B9-E5F6AC44CE0E}" type="slidenum">
              <a:rPr lang="en-US" altLang="en-US" sz="1200" b="0"/>
              <a:pPr eaLnBrk="1" hangingPunct="1"/>
              <a:t>21</a:t>
            </a:fld>
            <a:endParaRPr lang="en-US" alt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211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C87BB3-3E30-4DEB-B346-3D1F1A3665C2}" type="slidenum">
              <a:rPr lang="en-US" altLang="en-US" sz="1200" b="0"/>
              <a:pPr eaLnBrk="1" hangingPunct="1"/>
              <a:t>22</a:t>
            </a:fld>
            <a:endParaRPr lang="en-US" alt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741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26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785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og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ferent-tracking.com/RTU/sendfile/?file=AMIA-0075-T2009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ogm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ferent-tracking.com/RTU/sendfile/?file=AMIA-0075-T2009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711200"/>
            <a:ext cx="8991600" cy="1574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800" dirty="0"/>
              <a:t>Diagnoses in Electronic Healthcare </a:t>
            </a:r>
            <a:r>
              <a:rPr lang="en-US" sz="2800" dirty="0" smtClean="0"/>
              <a:t>Records:</a:t>
            </a:r>
            <a:br>
              <a:rPr lang="en-US" sz="2800" dirty="0" smtClean="0"/>
            </a:br>
            <a:r>
              <a:rPr lang="en-US" sz="2800" dirty="0" smtClean="0"/>
              <a:t>What </a:t>
            </a:r>
            <a:r>
              <a:rPr lang="en-US" sz="2800" dirty="0"/>
              <a:t>do they mean</a:t>
            </a:r>
            <a:r>
              <a:rPr lang="en-US" sz="2800" dirty="0" smtClean="0"/>
              <a:t>?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School of Informatics and Computing Colloquia Series, Indiana University.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Indianapolis</a:t>
            </a:r>
            <a:r>
              <a:rPr lang="en-US" sz="1400" dirty="0"/>
              <a:t>, IN </a:t>
            </a:r>
            <a:r>
              <a:rPr lang="en-US" sz="1400" dirty="0" smtClean="0"/>
              <a:t>46202   -   </a:t>
            </a:r>
            <a:r>
              <a:rPr lang="en-US" sz="1400" dirty="0"/>
              <a:t>Nov 14, 2014: 10 AM.</a:t>
            </a: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GB" sz="1400" dirty="0">
                <a:cs typeface="Arial" panose="020B0604020202020204" pitchFamily="34" charset="0"/>
              </a:rPr>
              <a:t/>
            </a:r>
            <a:br>
              <a:rPr lang="en-GB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286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</a:t>
            </a:r>
            <a:r>
              <a:rPr lang="en-GB" altLang="ja-JP" sz="2800" b="1" dirty="0">
                <a:ea typeface="ＭＳ 明朝" panose="02020609040205080304" pitchFamily="49" charset="-128"/>
              </a:rPr>
              <a:t>CEUSTERS, </a:t>
            </a:r>
            <a:r>
              <a:rPr lang="en-GB" altLang="ja-JP" sz="2800" b="1" dirty="0" smtClean="0">
                <a:ea typeface="ＭＳ 明朝" panose="02020609040205080304" pitchFamily="49" charset="-128"/>
              </a:rPr>
              <a:t>MD</a:t>
            </a:r>
          </a:p>
          <a:p>
            <a:pPr defTabSz="566738">
              <a:lnSpc>
                <a:spcPct val="80000"/>
              </a:lnSpc>
            </a:pPr>
            <a:endParaRPr lang="en-US" altLang="ja-JP" sz="20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1800" i="1" dirty="0" smtClean="0">
                <a:ea typeface="ＭＳ 明朝" panose="02020609040205080304" pitchFamily="49" charset="-128"/>
              </a:rPr>
              <a:t>Professor, Department </a:t>
            </a:r>
            <a:r>
              <a:rPr lang="en-US" altLang="ja-JP" sz="1800" i="1" dirty="0">
                <a:ea typeface="ＭＳ 明朝" panose="02020609040205080304" pitchFamily="49" charset="-128"/>
              </a:rPr>
              <a:t>of </a:t>
            </a:r>
            <a:r>
              <a:rPr lang="en-US" altLang="ja-JP" sz="1800" i="1" dirty="0" smtClean="0">
                <a:ea typeface="ＭＳ 明朝" panose="02020609040205080304" pitchFamily="49" charset="-128"/>
              </a:rPr>
              <a:t>Biomedical Informatics and</a:t>
            </a:r>
          </a:p>
          <a:p>
            <a:pPr defTabSz="566738">
              <a:lnSpc>
                <a:spcPct val="80000"/>
              </a:lnSpc>
            </a:pPr>
            <a:r>
              <a:rPr lang="en-US" altLang="ja-JP" sz="1800" i="1" dirty="0">
                <a:ea typeface="ＭＳ 明朝" panose="02020609040205080304" pitchFamily="49" charset="-128"/>
              </a:rPr>
              <a:t> </a:t>
            </a:r>
            <a:r>
              <a:rPr lang="en-US" altLang="ja-JP" sz="1800" i="1" dirty="0" smtClean="0">
                <a:ea typeface="ＭＳ 明朝" panose="02020609040205080304" pitchFamily="49" charset="-128"/>
              </a:rPr>
              <a:t>                       Department of Psychiatry, University at Buffalo</a:t>
            </a:r>
            <a:endParaRPr lang="en-US" altLang="ja-JP" sz="18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1800" i="1" dirty="0" smtClean="0">
                <a:ea typeface="ＭＳ 明朝" panose="02020609040205080304" pitchFamily="49" charset="-128"/>
              </a:rPr>
              <a:t>Director, National Center for Ontological Research</a:t>
            </a:r>
            <a:endParaRPr lang="en-US" altLang="ja-JP" sz="18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1800" i="1" dirty="0" smtClean="0">
                <a:ea typeface="ＭＳ 明朝" panose="02020609040205080304" pitchFamily="49" charset="-128"/>
              </a:rPr>
              <a:t>Director of Research, UB </a:t>
            </a:r>
            <a:r>
              <a:rPr lang="en-US" altLang="ja-JP" sz="1800" i="1" dirty="0">
                <a:ea typeface="ＭＳ 明朝" panose="02020609040205080304" pitchFamily="49" charset="-128"/>
              </a:rPr>
              <a:t>Institute for Healthcare Informatics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b="19283"/>
          <a:stretch/>
        </p:blipFill>
        <p:spPr>
          <a:xfrm>
            <a:off x="3913401" y="2514600"/>
            <a:ext cx="131719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of this talk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Biomedical ‘Ontology’ is still a hype, and as a consequence, there is a lot of junk out there.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Building </a:t>
            </a:r>
            <a:r>
              <a:rPr lang="en-US" i="1" dirty="0" smtClean="0"/>
              <a:t>correct</a:t>
            </a:r>
            <a:r>
              <a:rPr lang="en-US" dirty="0" smtClean="0"/>
              <a:t> ontologies – correct = </a:t>
            </a:r>
            <a:r>
              <a:rPr lang="en-US" i="1" dirty="0" smtClean="0"/>
              <a:t>faithful to reality</a:t>
            </a:r>
            <a:r>
              <a:rPr lang="en-US" dirty="0" smtClean="0"/>
              <a:t> – is extremely hard, and the very idea itself under debate,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Brochhausen</a:t>
            </a:r>
            <a:r>
              <a:rPr lang="en-US" sz="1200" dirty="0"/>
              <a:t> M, </a:t>
            </a:r>
            <a:r>
              <a:rPr lang="en-US" sz="1200" dirty="0" err="1"/>
              <a:t>Burgun-Parenthoine</a:t>
            </a:r>
            <a:r>
              <a:rPr lang="en-US" sz="1200" dirty="0"/>
              <a:t> A, Ceusters W, </a:t>
            </a:r>
            <a:r>
              <a:rPr lang="en-US" sz="1200" dirty="0" err="1"/>
              <a:t>Hasman</a:t>
            </a:r>
            <a:r>
              <a:rPr lang="en-US" sz="1200" dirty="0"/>
              <a:t> A, Leong TY, </a:t>
            </a:r>
            <a:r>
              <a:rPr lang="en-US" sz="1200" dirty="0" err="1"/>
              <a:t>Musen</a:t>
            </a:r>
            <a:r>
              <a:rPr lang="en-US" sz="1200" dirty="0"/>
              <a:t> M, Oliveira J, Peleg M, Rector A, Schulz S. Discussion of “Biomedical Ontologies: Toward Scientific Debate”, Methods of Information in Medicine, 2011;50(3):217-36</a:t>
            </a:r>
            <a:r>
              <a:rPr lang="en-US" sz="1200" dirty="0" smtClean="0"/>
              <a:t>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Even when there would be correct ontologies as well as terminologies accurately based on them, then still they can’t properly be used because of: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Inadequacies of mainstream information systems’ data models,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Limited reasoning capabilities of mainstream semantic technologies.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Give a rough idea about what it takes to build faithful ontologies and information systems,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Demonstrate how extremely difficult it is, more specifically to make explicit all the assumptions human beings automatically make,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Remember: ontologies are for machines, not people!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Underline the interdisciplinary nature of the enterprise: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Computer science, Biomedicine, Philosophy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Create awareness that mere collaboration amongst mono-specialists from each of these disciplines is not sufficient but that multi-specialist individuals are required.</a:t>
            </a:r>
          </a:p>
        </p:txBody>
      </p:sp>
    </p:spTree>
    <p:extLst>
      <p:ext uri="{BB962C8B-B14F-4D97-AF65-F5344CB8AC3E}">
        <p14:creationId xmlns:p14="http://schemas.microsoft.com/office/powerpoint/2010/main" val="18907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achieve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 showing what it takes for a machine to fully grasp this: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As well as for ‘triple-skilled’ human beings.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3" y="2438400"/>
            <a:ext cx="8605837" cy="29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Context: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n EHR with a </a:t>
            </a:r>
            <a:r>
              <a:rPr lang="en-US" sz="1800" dirty="0"/>
              <a:t>problem </a:t>
            </a:r>
            <a:r>
              <a:rPr lang="en-US" sz="1800" dirty="0" smtClean="0"/>
              <a:t>list shows in a spreadsheet for a specific </a:t>
            </a:r>
            <a:r>
              <a:rPr lang="en-US" sz="1800" dirty="0"/>
              <a:t>patient </a:t>
            </a:r>
            <a:r>
              <a:rPr lang="en-US" sz="1800" dirty="0" smtClean="0"/>
              <a:t>two diagnostic entries entered at the same date, but by distinct providers: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It is assumed that the patient with ID </a:t>
            </a:r>
            <a:r>
              <a:rPr lang="en-US" sz="1800" i="1" dirty="0"/>
              <a:t>ORT58578</a:t>
            </a:r>
            <a:r>
              <a:rPr lang="en-US" sz="1800" dirty="0"/>
              <a:t> has only one disorder.  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Task</a:t>
            </a:r>
            <a:r>
              <a:rPr lang="en-US" sz="1800" dirty="0" smtClean="0"/>
              <a:t>: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List the </a:t>
            </a:r>
            <a:r>
              <a:rPr lang="en-US" sz="1800" dirty="0"/>
              <a:t>different kinds of </a:t>
            </a:r>
            <a:r>
              <a:rPr lang="en-US" sz="1800" dirty="0" smtClean="0"/>
              <a:t>Referent Tracking statements that would represent this situation.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Players</a:t>
            </a:r>
            <a:r>
              <a:rPr lang="en-US" sz="18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Me and Bill Hogan, University of Florida.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8400"/>
            <a:ext cx="650702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2647950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26797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26797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2679700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26797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3180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3180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3180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3180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1905000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1905000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1905000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4699000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4699000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4699000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048000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Basis: Ontology of General Medical Science </a:t>
            </a:r>
            <a:r>
              <a:rPr lang="en-US" altLang="en-US" sz="2000" dirty="0" smtClean="0"/>
              <a:t>(OGMS)</a:t>
            </a:r>
          </a:p>
        </p:txBody>
      </p:sp>
      <p:sp>
        <p:nvSpPr>
          <p:cNvPr id="29715" name="Rectangle 32"/>
          <p:cNvSpPr>
            <a:spLocks noChangeArrowheads="1"/>
          </p:cNvSpPr>
          <p:nvPr/>
        </p:nvSpPr>
        <p:spPr bwMode="auto">
          <a:xfrm>
            <a:off x="4572000" y="653097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b="0">
                <a:solidFill>
                  <a:schemeClr val="bg1"/>
                </a:solidFill>
                <a:hlinkClick r:id="rId3"/>
              </a:rPr>
              <a:t>http://code.google.com/p/ogms/</a:t>
            </a:r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29716" name="Rectangle 33"/>
          <p:cNvSpPr>
            <a:spLocks noChangeArrowheads="1"/>
          </p:cNvSpPr>
          <p:nvPr/>
        </p:nvSpPr>
        <p:spPr bwMode="auto">
          <a:xfrm>
            <a:off x="0" y="5867400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b="0" dirty="0" err="1">
                <a:solidFill>
                  <a:schemeClr val="bg1"/>
                </a:solidFill>
              </a:rPr>
              <a:t>Scheuermann</a:t>
            </a:r>
            <a:r>
              <a:rPr lang="en-US" altLang="en-US" sz="1400" b="0" dirty="0">
                <a:solidFill>
                  <a:schemeClr val="bg1"/>
                </a:solidFill>
              </a:rPr>
              <a:t> R, Ceusters W, Smith B. Toward an Ontological Treatment of Disease and Diagnosis. 2009 AMIA Summit on Translational Bioinformatics, San Francisco, California, March 15-17, 2009;: 116-120.</a:t>
            </a:r>
          </a:p>
          <a:p>
            <a:pPr algn="r" eaLnBrk="1" hangingPunct="1"/>
            <a:r>
              <a:rPr lang="en-US" altLang="en-US" sz="1400" b="0" dirty="0">
                <a:solidFill>
                  <a:schemeClr val="bg1"/>
                </a:solidFill>
                <a:hlinkClick r:id="rId4"/>
              </a:rPr>
              <a:t>http://www.referent-tracking.com/RTU/sendfile/?file=AMIA-0075-T2009.pdf </a:t>
            </a:r>
            <a:endParaRPr lang="en-US" alt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 conflation of </a:t>
            </a:r>
            <a:r>
              <a:rPr lang="en-US" altLang="en-US" i="1" u="sng" dirty="0" smtClean="0"/>
              <a:t>diagnosis</a:t>
            </a:r>
            <a:r>
              <a:rPr lang="en-US" altLang="en-US" dirty="0" smtClean="0"/>
              <a:t>, </a:t>
            </a:r>
            <a:r>
              <a:rPr lang="en-US" altLang="en-US" i="1" u="sng" dirty="0" smtClean="0"/>
              <a:t>disease</a:t>
            </a:r>
            <a:r>
              <a:rPr lang="en-US" altLang="en-US" dirty="0" smtClean="0"/>
              <a:t>, and </a:t>
            </a:r>
            <a:r>
              <a:rPr lang="en-US" altLang="en-US" i="1" u="sng" dirty="0" smtClean="0"/>
              <a:t>disorder</a:t>
            </a:r>
            <a:endParaRPr lang="en-US" altLang="en-US" dirty="0" smtClean="0"/>
          </a:p>
        </p:txBody>
      </p:sp>
      <p:pic>
        <p:nvPicPr>
          <p:cNvPr id="3072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038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24200"/>
            <a:ext cx="2886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4141788" y="2171700"/>
            <a:ext cx="383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disorder is there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/>
        </p:nvSpPr>
        <p:spPr bwMode="auto">
          <a:xfrm>
            <a:off x="76200" y="21717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diagnosis is here</a:t>
            </a:r>
          </a:p>
        </p:txBody>
      </p:sp>
      <p:sp>
        <p:nvSpPr>
          <p:cNvPr id="30727" name="Line 15"/>
          <p:cNvSpPr>
            <a:spLocks noChangeShapeType="1"/>
          </p:cNvSpPr>
          <p:nvPr/>
        </p:nvSpPr>
        <p:spPr bwMode="auto">
          <a:xfrm>
            <a:off x="800100" y="28194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28" name="Line 16"/>
          <p:cNvSpPr>
            <a:spLocks noChangeShapeType="1"/>
          </p:cNvSpPr>
          <p:nvPr/>
        </p:nvSpPr>
        <p:spPr bwMode="auto">
          <a:xfrm>
            <a:off x="5943600" y="289560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29" name="Right Brace 11"/>
          <p:cNvSpPr>
            <a:spLocks/>
          </p:cNvSpPr>
          <p:nvPr/>
        </p:nvSpPr>
        <p:spPr bwMode="auto">
          <a:xfrm>
            <a:off x="6781800" y="4038600"/>
            <a:ext cx="533400" cy="2660650"/>
          </a:xfrm>
          <a:prstGeom prst="rightBrace">
            <a:avLst>
              <a:gd name="adj1" fmla="val 39651"/>
              <a:gd name="adj2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7523163" y="4648200"/>
            <a:ext cx="1620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disease is there</a:t>
            </a:r>
          </a:p>
        </p:txBody>
      </p:sp>
    </p:spTree>
    <p:extLst>
      <p:ext uri="{BB962C8B-B14F-4D97-AF65-F5344CB8AC3E}">
        <p14:creationId xmlns:p14="http://schemas.microsoft.com/office/powerpoint/2010/main" val="5750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fundamentals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Data and Reality</a:t>
            </a:r>
          </a:p>
        </p:txBody>
      </p:sp>
      <p:sp>
        <p:nvSpPr>
          <p:cNvPr id="32774" name="Text Box 39"/>
          <p:cNvSpPr txBox="1">
            <a:spLocks noChangeArrowheads="1"/>
          </p:cNvSpPr>
          <p:nvPr/>
        </p:nvSpPr>
        <p:spPr bwMode="auto">
          <a:xfrm>
            <a:off x="965200" y="6278563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Referents</a:t>
            </a:r>
          </a:p>
        </p:txBody>
      </p:sp>
      <p:sp>
        <p:nvSpPr>
          <p:cNvPr id="32775" name="Text Box 40"/>
          <p:cNvSpPr txBox="1">
            <a:spLocks noChangeArrowheads="1"/>
          </p:cNvSpPr>
          <p:nvPr/>
        </p:nvSpPr>
        <p:spPr bwMode="auto">
          <a:xfrm>
            <a:off x="6137275" y="627856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References</a:t>
            </a:r>
          </a:p>
        </p:txBody>
      </p:sp>
      <p:pic>
        <p:nvPicPr>
          <p:cNvPr id="8197" name="Picture 5" descr="CT sc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820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362200" y="2519363"/>
            <a:ext cx="5672138" cy="3479800"/>
            <a:chOff x="2362200" y="2519363"/>
            <a:chExt cx="5672138" cy="3479800"/>
          </a:xfrm>
        </p:grpSpPr>
        <p:sp>
          <p:nvSpPr>
            <p:cNvPr id="8201" name="Freeform 35"/>
            <p:cNvSpPr>
              <a:spLocks/>
            </p:cNvSpPr>
            <p:nvPr/>
          </p:nvSpPr>
          <p:spPr bwMode="auto">
            <a:xfrm>
              <a:off x="2590800" y="2519363"/>
              <a:ext cx="3962400" cy="1701800"/>
            </a:xfrm>
            <a:custGeom>
              <a:avLst/>
              <a:gdLst>
                <a:gd name="T0" fmla="*/ 0 w 2496"/>
                <a:gd name="T1" fmla="*/ 2147483647 h 1072"/>
                <a:gd name="T2" fmla="*/ 2147483647 w 2496"/>
                <a:gd name="T3" fmla="*/ 2147483647 h 1072"/>
                <a:gd name="T4" fmla="*/ 2147483647 w 2496"/>
                <a:gd name="T5" fmla="*/ 2147483647 h 1072"/>
                <a:gd name="T6" fmla="*/ 0 60000 65536"/>
                <a:gd name="T7" fmla="*/ 0 60000 65536"/>
                <a:gd name="T8" fmla="*/ 0 60000 65536"/>
                <a:gd name="T9" fmla="*/ 0 w 2496"/>
                <a:gd name="T10" fmla="*/ 0 h 1072"/>
                <a:gd name="T11" fmla="*/ 2496 w 2496"/>
                <a:gd name="T12" fmla="*/ 1072 h 1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1072">
                  <a:moveTo>
                    <a:pt x="0" y="1072"/>
                  </a:moveTo>
                  <a:cubicBezTo>
                    <a:pt x="224" y="600"/>
                    <a:pt x="448" y="128"/>
                    <a:pt x="864" y="64"/>
                  </a:cubicBezTo>
                  <a:cubicBezTo>
                    <a:pt x="1280" y="0"/>
                    <a:pt x="1888" y="344"/>
                    <a:pt x="2496" y="688"/>
                  </a:cubicBezTo>
                </a:path>
              </a:pathLst>
            </a:custGeom>
            <a:noFill/>
            <a:ln w="57150" cap="flat" cmpd="sng">
              <a:solidFill>
                <a:srgbClr val="FF505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2" name="Freeform 37"/>
            <p:cNvSpPr>
              <a:spLocks/>
            </p:cNvSpPr>
            <p:nvPr/>
          </p:nvSpPr>
          <p:spPr bwMode="auto">
            <a:xfrm rot="20395306" flipV="1">
              <a:off x="2362200" y="4525963"/>
              <a:ext cx="4343400" cy="1473200"/>
            </a:xfrm>
            <a:custGeom>
              <a:avLst/>
              <a:gdLst>
                <a:gd name="T0" fmla="*/ 0 w 2496"/>
                <a:gd name="T1" fmla="*/ 2147483647 h 1072"/>
                <a:gd name="T2" fmla="*/ 2147483647 w 2496"/>
                <a:gd name="T3" fmla="*/ 2147483647 h 1072"/>
                <a:gd name="T4" fmla="*/ 2147483647 w 2496"/>
                <a:gd name="T5" fmla="*/ 2147483647 h 1072"/>
                <a:gd name="T6" fmla="*/ 0 60000 65536"/>
                <a:gd name="T7" fmla="*/ 0 60000 65536"/>
                <a:gd name="T8" fmla="*/ 0 60000 65536"/>
                <a:gd name="T9" fmla="*/ 0 w 2496"/>
                <a:gd name="T10" fmla="*/ 0 h 1072"/>
                <a:gd name="T11" fmla="*/ 2496 w 2496"/>
                <a:gd name="T12" fmla="*/ 1072 h 1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1072">
                  <a:moveTo>
                    <a:pt x="0" y="1072"/>
                  </a:moveTo>
                  <a:cubicBezTo>
                    <a:pt x="224" y="600"/>
                    <a:pt x="448" y="128"/>
                    <a:pt x="864" y="64"/>
                  </a:cubicBezTo>
                  <a:cubicBezTo>
                    <a:pt x="1280" y="0"/>
                    <a:pt x="1888" y="344"/>
                    <a:pt x="2496" y="688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3" name="Rectangle 36"/>
            <p:cNvSpPr>
              <a:spLocks noChangeArrowheads="1"/>
            </p:cNvSpPr>
            <p:nvPr/>
          </p:nvSpPr>
          <p:spPr bwMode="auto">
            <a:xfrm>
              <a:off x="6484938" y="3582988"/>
              <a:ext cx="1524000" cy="152400"/>
            </a:xfrm>
            <a:prstGeom prst="rect">
              <a:avLst/>
            </a:prstGeom>
            <a:solidFill>
              <a:srgbClr val="FF5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4" name="Rectangle 38"/>
            <p:cNvSpPr>
              <a:spLocks noChangeArrowheads="1"/>
            </p:cNvSpPr>
            <p:nvPr/>
          </p:nvSpPr>
          <p:spPr bwMode="auto">
            <a:xfrm>
              <a:off x="6510338" y="4225925"/>
              <a:ext cx="1524000" cy="152400"/>
            </a:xfrm>
            <a:prstGeom prst="rect">
              <a:avLst/>
            </a:prstGeom>
            <a:solidFill>
              <a:srgbClr val="00CC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6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non-trivial relation</a:t>
            </a: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352800" y="3916363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3810000" y="2544763"/>
            <a:ext cx="914400" cy="3429000"/>
            <a:chOff x="2256" y="1488"/>
            <a:chExt cx="576" cy="2160"/>
          </a:xfrm>
        </p:grpSpPr>
        <p:sp>
          <p:nvSpPr>
            <p:cNvPr id="9233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5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9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0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1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2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3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21" name="AutoShape 27"/>
          <p:cNvSpPr>
            <a:spLocks noChangeArrowheads="1"/>
          </p:cNvSpPr>
          <p:nvPr/>
        </p:nvSpPr>
        <p:spPr bwMode="auto">
          <a:xfrm>
            <a:off x="3124200" y="3916363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Text Box 39"/>
          <p:cNvSpPr txBox="1">
            <a:spLocks noChangeArrowheads="1"/>
          </p:cNvSpPr>
          <p:nvPr/>
        </p:nvSpPr>
        <p:spPr bwMode="auto">
          <a:xfrm>
            <a:off x="965200" y="6278563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Referents</a:t>
            </a:r>
          </a:p>
        </p:txBody>
      </p:sp>
      <p:sp>
        <p:nvSpPr>
          <p:cNvPr id="9223" name="Text Box 40"/>
          <p:cNvSpPr txBox="1">
            <a:spLocks noChangeArrowheads="1"/>
          </p:cNvSpPr>
          <p:nvPr/>
        </p:nvSpPr>
        <p:spPr bwMode="auto">
          <a:xfrm>
            <a:off x="6137275" y="627856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References</a:t>
            </a:r>
          </a:p>
        </p:txBody>
      </p:sp>
      <p:pic>
        <p:nvPicPr>
          <p:cNvPr id="9224" name="Picture 5" descr="CT sc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92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Freeform 35"/>
          <p:cNvSpPr>
            <a:spLocks/>
          </p:cNvSpPr>
          <p:nvPr/>
        </p:nvSpPr>
        <p:spPr bwMode="auto">
          <a:xfrm>
            <a:off x="2590800" y="2519363"/>
            <a:ext cx="3962400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7" name="Freeform 37"/>
          <p:cNvSpPr>
            <a:spLocks/>
          </p:cNvSpPr>
          <p:nvPr/>
        </p:nvSpPr>
        <p:spPr bwMode="auto">
          <a:xfrm rot="20395306" flipV="1">
            <a:off x="2362200" y="4525963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6484938" y="3582988"/>
            <a:ext cx="15240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Rectangle 38"/>
          <p:cNvSpPr>
            <a:spLocks noChangeArrowheads="1"/>
          </p:cNvSpPr>
          <p:nvPr/>
        </p:nvSpPr>
        <p:spPr bwMode="auto">
          <a:xfrm>
            <a:off x="6510338" y="4225925"/>
            <a:ext cx="1524000" cy="152400"/>
          </a:xfrm>
          <a:prstGeom prst="rect">
            <a:avLst/>
          </a:prstGeom>
          <a:solidFill>
            <a:srgbClr val="00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makes it non-trivial?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2004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</a:p>
          <a:p>
            <a:pPr marL="401638" lvl="1" indent="-233363"/>
            <a:r>
              <a:rPr lang="en-US" altLang="en-US" sz="1600" dirty="0" smtClean="0"/>
              <a:t>are (meta-) physically the way they are,</a:t>
            </a:r>
          </a:p>
          <a:p>
            <a:pPr marL="401638" lvl="1" indent="-233363"/>
            <a:r>
              <a:rPr lang="en-US" altLang="en-US" sz="1600" dirty="0" smtClean="0"/>
              <a:t>relate to each other in an objective way,</a:t>
            </a:r>
          </a:p>
          <a:p>
            <a:pPr marL="401638" lvl="1" indent="-233363"/>
            <a:r>
              <a:rPr lang="en-US" altLang="en-US" sz="1600" dirty="0" smtClean="0"/>
              <a:t>follow laws of nature.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2004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  <a:p>
            <a:pPr marL="457200" lvl="1" indent="-223838"/>
            <a:r>
              <a:rPr lang="en-US" altLang="en-US" sz="1600" dirty="0" smtClean="0"/>
              <a:t>follow, ideally, the syntactic-semantic conventions of some representation language,</a:t>
            </a:r>
          </a:p>
          <a:p>
            <a:pPr marL="457200" lvl="1" indent="-223838"/>
            <a:r>
              <a:rPr lang="en-US" altLang="en-US" sz="1600" dirty="0" smtClean="0"/>
              <a:t>are restricted by the expressivity of that language,</a:t>
            </a:r>
          </a:p>
          <a:p>
            <a:pPr marL="457200" lvl="1" indent="-223838"/>
            <a:r>
              <a:rPr lang="en-US" altLang="en-US" sz="1600" dirty="0" smtClean="0"/>
              <a:t>to </a:t>
            </a:r>
            <a:r>
              <a:rPr lang="en-US" altLang="en-US" sz="1600" dirty="0"/>
              <a:t>be interpreted correctly, reference collections need external documentation.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2004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</a:t>
            </a:r>
            <a:r>
              <a:rPr lang="en-US" sz="1600" b="0" kern="0" dirty="0" smtClean="0">
                <a:solidFill>
                  <a:srgbClr val="EBE6FC"/>
                </a:solidFill>
                <a:latin typeface="+mn-lt"/>
              </a:rPr>
              <a:t>laws </a:t>
            </a: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of </a:t>
            </a:r>
            <a:r>
              <a:rPr lang="en-US" sz="1600" b="0" kern="0" dirty="0" smtClean="0">
                <a:solidFill>
                  <a:srgbClr val="EBE6FC"/>
                </a:solidFill>
                <a:latin typeface="+mn-lt"/>
              </a:rPr>
              <a:t>nature.</a:t>
            </a:r>
            <a:endParaRPr lang="en-US" sz="1600" b="0" kern="0" dirty="0">
              <a:solidFill>
                <a:srgbClr val="EBE6F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8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0"/>
            <a:ext cx="9147515" cy="5562600"/>
          </a:xfrm>
        </p:spPr>
      </p:pic>
      <p:sp>
        <p:nvSpPr>
          <p:cNvPr id="5" name="Rectangle 4"/>
          <p:cNvSpPr/>
          <p:nvPr/>
        </p:nvSpPr>
        <p:spPr>
          <a:xfrm>
            <a:off x="2403764" y="64770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http://incerio.com/planning-nextgen-version-5-8-upgrade-things-know-diagnosis-module/</a:t>
            </a:r>
          </a:p>
        </p:txBody>
      </p:sp>
    </p:spTree>
    <p:extLst>
      <p:ext uri="{BB962C8B-B14F-4D97-AF65-F5344CB8AC3E}">
        <p14:creationId xmlns:p14="http://schemas.microsoft.com/office/powerpoint/2010/main" val="8478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able to grasp this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838200"/>
          </a:xfrm>
        </p:spPr>
        <p:txBody>
          <a:bodyPr/>
          <a:lstStyle/>
          <a:p>
            <a:pPr algn="ctr"/>
            <a:r>
              <a:rPr lang="en-US" sz="4800" dirty="0" smtClean="0"/>
              <a:t>Ontological Realism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2087418"/>
            <a:ext cx="9144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‘</a:t>
            </a:r>
            <a:r>
              <a:rPr lang="en-US" altLang="en-US" i="1" dirty="0" smtClean="0"/>
              <a:t>Ontology</a:t>
            </a:r>
            <a:r>
              <a:rPr lang="en-US" altLang="en-US" dirty="0" smtClean="0"/>
              <a:t>’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dirty="0" smtClean="0">
                <a:solidFill>
                  <a:srgbClr val="FFFF00"/>
                </a:solidFill>
              </a:rPr>
              <a:t>Ontology</a:t>
            </a:r>
            <a:r>
              <a:rPr lang="en-US" altLang="en-US" sz="2400" dirty="0" smtClean="0"/>
              <a:t> </a:t>
            </a:r>
            <a:r>
              <a:rPr lang="en-US" altLang="en-US" sz="1600" dirty="0" smtClean="0"/>
              <a:t>(no plural)</a:t>
            </a:r>
            <a:r>
              <a:rPr lang="en-US" altLang="en-US" sz="2400" dirty="0" smtClean="0"/>
              <a:t> is the study of what entities exist and how they relate to each other;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by some philosophers taken to be synonymous with </a:t>
            </a:r>
            <a:r>
              <a:rPr lang="en-US" altLang="en-US" sz="2400" dirty="0" smtClean="0"/>
              <a:t>‘</a:t>
            </a:r>
            <a:r>
              <a:rPr lang="en-US" altLang="en-US" sz="2400" b="1" i="1" u="sng" dirty="0" smtClean="0">
                <a:solidFill>
                  <a:srgbClr val="00B050"/>
                </a:solidFill>
              </a:rPr>
              <a:t>metaphysics</a:t>
            </a:r>
            <a:r>
              <a:rPr lang="en-US" altLang="en-US" sz="2400" dirty="0" smtClean="0"/>
              <a:t>’ </a:t>
            </a:r>
            <a:r>
              <a:rPr lang="en-US" altLang="en-US" sz="2000" dirty="0" smtClean="0"/>
              <a:t>while others draw distinctions in many distinct ways</a:t>
            </a:r>
            <a:r>
              <a:rPr lang="en-US" altLang="en-US" sz="2400" dirty="0" smtClean="0"/>
              <a:t> </a:t>
            </a:r>
            <a:r>
              <a:rPr lang="en-US" altLang="en-US" sz="1200" dirty="0" smtClean="0"/>
              <a:t>(the distinctions being irrelevant for this talk)</a:t>
            </a:r>
            <a:r>
              <a:rPr lang="en-US" altLang="en-US" sz="2400" dirty="0" smtClean="0"/>
              <a:t>, </a:t>
            </a:r>
            <a:r>
              <a:rPr lang="en-US" altLang="en-US" sz="2000" dirty="0" smtClean="0"/>
              <a:t>but almost agreeing on the following classification: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B050"/>
                </a:solidFill>
              </a:rPr>
              <a:t>metaphysics </a:t>
            </a:r>
            <a:r>
              <a:rPr lang="en-US" alt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sz="20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rgbClr val="00B050"/>
                </a:solidFill>
              </a:rPr>
              <a:t>general metaphysics </a:t>
            </a:r>
            <a:r>
              <a:rPr lang="en-US" alt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lvl="4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rgbClr val="FFFF00"/>
                </a:solidFill>
              </a:rPr>
              <a:t>ontology </a:t>
            </a:r>
            <a:r>
              <a:rPr lang="en-US" alt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rgbClr val="00B050"/>
                </a:solidFill>
              </a:rPr>
              <a:t>special metaphysics </a:t>
            </a:r>
            <a:r>
              <a:rPr lang="en-US" alt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distinct from ‘</a:t>
            </a:r>
            <a:r>
              <a:rPr lang="en-US" altLang="en-US" sz="2000" b="1" i="1" u="sng" dirty="0" smtClean="0">
                <a:solidFill>
                  <a:srgbClr val="00B050"/>
                </a:solidFill>
              </a:rPr>
              <a:t>epistemology</a:t>
            </a:r>
            <a:r>
              <a:rPr lang="en-US" altLang="en-US" sz="2000" dirty="0" smtClean="0"/>
              <a:t>’ which is the study of how we can come to know about what exists.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distinct from ‘</a:t>
            </a:r>
            <a:r>
              <a:rPr lang="en-US" altLang="en-US" sz="2000" b="1" i="1" u="sng" dirty="0" smtClean="0">
                <a:solidFill>
                  <a:srgbClr val="00CC99"/>
                </a:solidFill>
              </a:rPr>
              <a:t>terminology</a:t>
            </a:r>
            <a:r>
              <a:rPr lang="en-US" altLang="en-US" sz="2000" dirty="0" smtClean="0"/>
              <a:t>’ which is the study of what terms mean and how to name things.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75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‘</a:t>
            </a:r>
            <a:r>
              <a:rPr lang="en-US" altLang="en-US" i="1" dirty="0" smtClean="0"/>
              <a:t>Ontology</a:t>
            </a:r>
            <a:r>
              <a:rPr lang="en-US" altLang="en-US" dirty="0" smtClean="0"/>
              <a:t>’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(no plural)</a:t>
            </a:r>
            <a:r>
              <a:rPr lang="en-US" altLang="en-US" sz="2400" smtClean="0"/>
              <a:t> 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computer science and many biomedical informatics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chemeClr val="accent1"/>
                </a:solidFill>
              </a:rPr>
              <a:t>An 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(plural: </a:t>
            </a:r>
            <a:r>
              <a:rPr lang="en-US" altLang="en-US" sz="1600" i="1" smtClean="0"/>
              <a:t>ontologies</a:t>
            </a:r>
            <a:r>
              <a:rPr lang="en-US" altLang="en-US" sz="1600" smtClean="0"/>
              <a:t>)</a:t>
            </a:r>
            <a:r>
              <a:rPr lang="en-US" altLang="en-US" sz="2400" smtClean="0"/>
              <a:t> is a shared and agreed upon </a:t>
            </a:r>
            <a:r>
              <a:rPr lang="en-US" altLang="en-US" sz="2400" b="1" i="1" smtClean="0">
                <a:solidFill>
                  <a:srgbClr val="FF0000"/>
                </a:solidFill>
              </a:rPr>
              <a:t>conceptualization</a:t>
            </a:r>
            <a:r>
              <a:rPr lang="en-US" altLang="en-US" sz="2400" smtClean="0"/>
              <a:t> of a domain;</a:t>
            </a:r>
          </a:p>
        </p:txBody>
      </p:sp>
    </p:spTree>
    <p:extLst>
      <p:ext uri="{BB962C8B-B14F-4D97-AF65-F5344CB8AC3E}">
        <p14:creationId xmlns:p14="http://schemas.microsoft.com/office/powerpoint/2010/main" val="6789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3810000"/>
            <a:ext cx="5334000" cy="2743200"/>
            <a:chOff x="1295400" y="3810000"/>
            <a:chExt cx="6858000" cy="2743200"/>
          </a:xfrm>
        </p:grpSpPr>
        <p:sp>
          <p:nvSpPr>
            <p:cNvPr id="19471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2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Semantic</a:t>
              </a:r>
            </a:p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Applications</a:t>
              </a:r>
            </a:p>
          </p:txBody>
        </p:sp>
        <p:sp>
          <p:nvSpPr>
            <p:cNvPr id="19473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use</a:t>
              </a:r>
            </a:p>
          </p:txBody>
        </p:sp>
      </p:grp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science approach to ontology</a:t>
            </a:r>
          </a:p>
        </p:txBody>
      </p:sp>
      <p:grpSp>
        <p:nvGrpSpPr>
          <p:cNvPr id="19461" name="Group 21"/>
          <p:cNvGrpSpPr>
            <a:grpSpLocks/>
          </p:cNvGrpSpPr>
          <p:nvPr/>
        </p:nvGrpSpPr>
        <p:grpSpPr bwMode="auto">
          <a:xfrm>
            <a:off x="3048000" y="2209800"/>
            <a:ext cx="5334000" cy="2743200"/>
            <a:chOff x="1295400" y="2209800"/>
            <a:chExt cx="6858000" cy="2743200"/>
          </a:xfrm>
        </p:grpSpPr>
        <p:sp>
          <p:nvSpPr>
            <p:cNvPr id="19467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8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Ontology</a:t>
              </a:r>
            </a:p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Authoring  Tools</a:t>
              </a:r>
            </a:p>
          </p:txBody>
        </p:sp>
        <p:sp>
          <p:nvSpPr>
            <p:cNvPr id="19469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Reasoners</a:t>
              </a:r>
            </a:p>
          </p:txBody>
        </p:sp>
        <p:sp>
          <p:nvSpPr>
            <p:cNvPr id="19470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create</a:t>
              </a:r>
            </a:p>
          </p:txBody>
        </p:sp>
      </p:grpSp>
      <p:grpSp>
        <p:nvGrpSpPr>
          <p:cNvPr id="19462" name="Group 30"/>
          <p:cNvGrpSpPr>
            <a:grpSpLocks/>
          </p:cNvGrpSpPr>
          <p:nvPr/>
        </p:nvGrpSpPr>
        <p:grpSpPr bwMode="auto">
          <a:xfrm>
            <a:off x="590550" y="4005263"/>
            <a:ext cx="4800600" cy="914400"/>
            <a:chOff x="590939" y="4005457"/>
            <a:chExt cx="4800600" cy="914766"/>
          </a:xfrm>
        </p:grpSpPr>
        <p:grpSp>
          <p:nvGrpSpPr>
            <p:cNvPr id="19463" name="Group 26"/>
            <p:cNvGrpSpPr>
              <a:grpSpLocks/>
            </p:cNvGrpSpPr>
            <p:nvPr/>
          </p:nvGrpSpPr>
          <p:grpSpPr bwMode="auto">
            <a:xfrm>
              <a:off x="590939" y="4005457"/>
              <a:ext cx="4800600" cy="914766"/>
              <a:chOff x="381000" y="4015152"/>
              <a:chExt cx="4800600" cy="914400"/>
            </a:xfrm>
          </p:grpSpPr>
          <p:sp>
            <p:nvSpPr>
              <p:cNvPr id="19465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66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bg1"/>
                    </a:solidFill>
                  </a:rPr>
                  <a:t>Domain</a:t>
                </a:r>
              </a:p>
            </p:txBody>
          </p:sp>
        </p:grpSp>
        <p:sp>
          <p:nvSpPr>
            <p:cNvPr id="19464" name="Rounded Rectangle 7"/>
            <p:cNvSpPr>
              <a:spLocks noChangeArrowheads="1"/>
            </p:cNvSpPr>
            <p:nvPr/>
          </p:nvSpPr>
          <p:spPr bwMode="auto">
            <a:xfrm>
              <a:off x="3462867" y="4217789"/>
              <a:ext cx="1718733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Ontologies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9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2"/>
          <p:cNvGrpSpPr>
            <a:grpSpLocks/>
          </p:cNvGrpSpPr>
          <p:nvPr/>
        </p:nvGrpSpPr>
        <p:grpSpPr bwMode="auto">
          <a:xfrm>
            <a:off x="3048000" y="3810000"/>
            <a:ext cx="5334000" cy="2743200"/>
            <a:chOff x="1295400" y="3810000"/>
            <a:chExt cx="6858000" cy="2743200"/>
          </a:xfrm>
        </p:grpSpPr>
        <p:sp>
          <p:nvSpPr>
            <p:cNvPr id="20496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7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Semantic</a:t>
              </a:r>
            </a:p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Applications</a:t>
              </a:r>
            </a:p>
          </p:txBody>
        </p:sp>
        <p:sp>
          <p:nvSpPr>
            <p:cNvPr id="20498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use</a:t>
              </a:r>
            </a:p>
          </p:txBody>
        </p:sp>
      </p:grp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science approach to ontology</a:t>
            </a:r>
          </a:p>
        </p:txBody>
      </p:sp>
      <p:grpSp>
        <p:nvGrpSpPr>
          <p:cNvPr id="20485" name="Group 21"/>
          <p:cNvGrpSpPr>
            <a:grpSpLocks/>
          </p:cNvGrpSpPr>
          <p:nvPr/>
        </p:nvGrpSpPr>
        <p:grpSpPr bwMode="auto">
          <a:xfrm>
            <a:off x="3048000" y="2209800"/>
            <a:ext cx="5334000" cy="2743200"/>
            <a:chOff x="1295400" y="2209800"/>
            <a:chExt cx="6858000" cy="2743200"/>
          </a:xfrm>
        </p:grpSpPr>
        <p:sp>
          <p:nvSpPr>
            <p:cNvPr id="20492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3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Ontology</a:t>
              </a:r>
            </a:p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Authoring  Tools</a:t>
              </a:r>
            </a:p>
          </p:txBody>
        </p:sp>
        <p:sp>
          <p:nvSpPr>
            <p:cNvPr id="20494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Reasoners</a:t>
              </a:r>
            </a:p>
          </p:txBody>
        </p:sp>
        <p:sp>
          <p:nvSpPr>
            <p:cNvPr id="20495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create</a:t>
              </a:r>
            </a:p>
          </p:txBody>
        </p:sp>
      </p:grpSp>
      <p:grpSp>
        <p:nvGrpSpPr>
          <p:cNvPr id="20486" name="Group 30"/>
          <p:cNvGrpSpPr>
            <a:grpSpLocks/>
          </p:cNvGrpSpPr>
          <p:nvPr/>
        </p:nvGrpSpPr>
        <p:grpSpPr bwMode="auto">
          <a:xfrm>
            <a:off x="590550" y="4005263"/>
            <a:ext cx="4800600" cy="914400"/>
            <a:chOff x="590939" y="4005457"/>
            <a:chExt cx="4800600" cy="914766"/>
          </a:xfrm>
        </p:grpSpPr>
        <p:grpSp>
          <p:nvGrpSpPr>
            <p:cNvPr id="20488" name="Group 26"/>
            <p:cNvGrpSpPr>
              <a:grpSpLocks/>
            </p:cNvGrpSpPr>
            <p:nvPr/>
          </p:nvGrpSpPr>
          <p:grpSpPr bwMode="auto">
            <a:xfrm>
              <a:off x="590939" y="4005457"/>
              <a:ext cx="4800600" cy="914766"/>
              <a:chOff x="381000" y="4015152"/>
              <a:chExt cx="4800600" cy="914400"/>
            </a:xfrm>
          </p:grpSpPr>
          <p:sp>
            <p:nvSpPr>
              <p:cNvPr id="20490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491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bg1"/>
                    </a:solidFill>
                  </a:rPr>
                  <a:t>Domain</a:t>
                </a:r>
              </a:p>
            </p:txBody>
          </p:sp>
        </p:grpSp>
        <p:sp>
          <p:nvSpPr>
            <p:cNvPr id="20489" name="Rounded Rectangle 7"/>
            <p:cNvSpPr>
              <a:spLocks noChangeArrowheads="1"/>
            </p:cNvSpPr>
            <p:nvPr/>
          </p:nvSpPr>
          <p:spPr bwMode="auto">
            <a:xfrm>
              <a:off x="3462867" y="4217789"/>
              <a:ext cx="1718733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Ontologies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1938" y="2630488"/>
            <a:ext cx="26400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bg1"/>
                </a:solidFill>
              </a:rPr>
              <a:t>the logic in </a:t>
            </a:r>
            <a:r>
              <a:rPr lang="en-US" sz="1800" dirty="0" err="1">
                <a:solidFill>
                  <a:schemeClr val="bg1"/>
                </a:solidFill>
              </a:rPr>
              <a:t>reasoners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</a:p>
          <a:p>
            <a:pPr algn="l">
              <a:defRPr/>
            </a:pPr>
            <a:endParaRPr lang="en-US" sz="1800" b="0" dirty="0">
              <a:solidFill>
                <a:schemeClr val="bg1"/>
              </a:solidFill>
            </a:endParaRPr>
          </a:p>
          <a:p>
            <a:pPr marL="344488" indent="-231775" algn="l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FF00"/>
                </a:solidFill>
              </a:rPr>
              <a:t>guarantees</a:t>
            </a:r>
            <a:r>
              <a:rPr lang="en-US" sz="1800" b="0" dirty="0">
                <a:solidFill>
                  <a:srgbClr val="00FF00"/>
                </a:solidFill>
              </a:rPr>
              <a:t> consistent reasoning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</a:p>
          <a:p>
            <a:pPr marL="344488" indent="-231775" algn="l">
              <a:buFont typeface="Arial" pitchFamily="34" charset="0"/>
              <a:buChar char="•"/>
              <a:defRPr/>
            </a:pPr>
            <a:endParaRPr lang="en-US" sz="1800" b="0" dirty="0">
              <a:solidFill>
                <a:schemeClr val="bg1"/>
              </a:solidFill>
            </a:endParaRPr>
          </a:p>
          <a:p>
            <a:pPr marL="344488" indent="-231775" algn="l">
              <a:buFont typeface="Arial" pitchFamily="34" charset="0"/>
              <a:buChar char="•"/>
              <a:defRPr/>
            </a:pPr>
            <a:endParaRPr lang="en-US" sz="1800" b="0" dirty="0">
              <a:solidFill>
                <a:schemeClr val="bg1"/>
              </a:solidFill>
            </a:endParaRPr>
          </a:p>
          <a:p>
            <a:pPr marL="344488" indent="-231775" algn="l">
              <a:buFont typeface="Arial" pitchFamily="34" charset="0"/>
              <a:buChar char="•"/>
              <a:defRPr/>
            </a:pPr>
            <a:endParaRPr lang="en-US" sz="1800" b="0" dirty="0">
              <a:solidFill>
                <a:schemeClr val="bg1"/>
              </a:solidFill>
            </a:endParaRPr>
          </a:p>
          <a:p>
            <a:pPr marL="344488" indent="-231775" algn="l">
              <a:buFont typeface="Arial" pitchFamily="34" charset="0"/>
              <a:buChar char="•"/>
              <a:defRPr/>
            </a:pPr>
            <a:endParaRPr lang="en-US" sz="1800" b="0" dirty="0">
              <a:solidFill>
                <a:schemeClr val="bg1"/>
              </a:solidFill>
            </a:endParaRPr>
          </a:p>
          <a:p>
            <a:pPr marL="344488" indent="-231775" algn="l">
              <a:buFont typeface="Arial" pitchFamily="34" charset="0"/>
              <a:buChar char="•"/>
              <a:defRPr/>
            </a:pPr>
            <a:endParaRPr lang="en-US" sz="1800" b="0" dirty="0">
              <a:solidFill>
                <a:schemeClr val="bg1"/>
              </a:solidFill>
            </a:endParaRPr>
          </a:p>
          <a:p>
            <a:pPr marL="344488" indent="-231775" algn="l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does not guarantee </a:t>
            </a:r>
            <a:r>
              <a:rPr lang="en-US" sz="1800" b="0" dirty="0">
                <a:solidFill>
                  <a:srgbClr val="FF0000"/>
                </a:solidFill>
              </a:rPr>
              <a:t>the faithfulness of the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855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3838"/>
            <a:ext cx="43291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Philosophical approach to ontology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209800"/>
            <a:ext cx="7810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5800" y="6019800"/>
            <a:ext cx="7726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u="sng" dirty="0">
                <a:solidFill>
                  <a:schemeClr val="bg1"/>
                </a:solidFill>
              </a:rPr>
              <a:t>Ontological Realism</a:t>
            </a:r>
            <a:r>
              <a:rPr lang="en-US" altLang="en-US" sz="2000" dirty="0">
                <a:solidFill>
                  <a:schemeClr val="bg1"/>
                </a:solidFill>
              </a:rPr>
              <a:t>: </a:t>
            </a:r>
            <a:r>
              <a:rPr lang="en-US" altLang="en-US" sz="2000" b="0" dirty="0">
                <a:solidFill>
                  <a:schemeClr val="bg1"/>
                </a:solidFill>
              </a:rPr>
              <a:t>uses ontology as philosophical discipline to build ontologies as faithful representations of reality.</a:t>
            </a:r>
          </a:p>
        </p:txBody>
      </p:sp>
    </p:spTree>
    <p:extLst>
      <p:ext uri="{BB962C8B-B14F-4D97-AF65-F5344CB8AC3E}">
        <p14:creationId xmlns:p14="http://schemas.microsoft.com/office/powerpoint/2010/main" val="41560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137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11945 -0.0652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basis of Ontological Realism (O.R.)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That reality is accessible to us;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build in our brains cognitive representations of  reality;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communicate with others about what is there, and what we believe there is there.</a:t>
            </a:r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4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-1" y="0"/>
            <a:chExt cx="9144001" cy="1143000"/>
          </a:xfrm>
        </p:grpSpPr>
        <p:pic>
          <p:nvPicPr>
            <p:cNvPr id="266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Rectangle 21"/>
            <p:cNvSpPr>
              <a:spLocks noChangeArrowheads="1"/>
            </p:cNvSpPr>
            <p:nvPr/>
          </p:nvSpPr>
          <p:spPr bwMode="auto">
            <a:xfrm>
              <a:off x="0" y="990600"/>
              <a:ext cx="9144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6630" name="TextBox 24"/>
          <p:cNvSpPr txBox="1">
            <a:spLocks noChangeArrowheads="1"/>
          </p:cNvSpPr>
          <p:nvPr/>
        </p:nvSpPr>
        <p:spPr bwMode="auto">
          <a:xfrm>
            <a:off x="106363" y="6096000"/>
            <a:ext cx="75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L1</a:t>
            </a:r>
            <a:r>
              <a:rPr lang="en-US" alt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6631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66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26632" name="TextBox 27"/>
          <p:cNvSpPr txBox="1">
            <a:spLocks noChangeArrowheads="1"/>
          </p:cNvSpPr>
          <p:nvPr/>
        </p:nvSpPr>
        <p:spPr bwMode="auto">
          <a:xfrm>
            <a:off x="152400" y="152400"/>
            <a:ext cx="663575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26633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121FBA-3C66-4326-891E-798A141C34E2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914400" y="152400"/>
            <a:ext cx="8229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Linguistic representations </a:t>
            </a:r>
            <a:r>
              <a:rPr lang="en-US" altLang="en-US" i="1"/>
              <a:t>about</a:t>
            </a:r>
            <a:r>
              <a:rPr lang="en-US" altLang="en-US"/>
              <a:t> (L1</a:t>
            </a:r>
            <a:r>
              <a:rPr lang="en-US" altLang="en-US" baseline="30000"/>
              <a:t>-</a:t>
            </a:r>
            <a:r>
              <a:rPr lang="en-US" altLang="en-US"/>
              <a:t>), (L2) or (L3) 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914400" y="13716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Beliefs </a:t>
            </a:r>
            <a:r>
              <a:rPr lang="en-US" altLang="en-US" i="1">
                <a:solidFill>
                  <a:srgbClr val="FFFFFF"/>
                </a:solidFill>
              </a:rPr>
              <a:t>about</a:t>
            </a:r>
            <a:r>
              <a:rPr lang="en-US" altLang="en-US">
                <a:solidFill>
                  <a:srgbClr val="FFFFFF"/>
                </a:solidFill>
              </a:rPr>
              <a:t> (1) </a:t>
            </a:r>
            <a:endParaRPr lang="en-US" altLang="en-US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1066800" y="5562600"/>
            <a:ext cx="8077200" cy="1077913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FFFF"/>
                </a:solidFill>
              </a:rPr>
              <a:t>Entities (particular or generic) with objective existence which are </a:t>
            </a:r>
            <a:r>
              <a:rPr lang="en-US" altLang="en-US" i="1">
                <a:solidFill>
                  <a:srgbClr val="FFFFFF"/>
                </a:solidFill>
              </a:rPr>
              <a:t>not about anything</a:t>
            </a:r>
            <a:endParaRPr lang="en-US" altLang="en-US"/>
          </a:p>
        </p:txBody>
      </p:sp>
      <p:sp>
        <p:nvSpPr>
          <p:cNvPr id="26637" name="Text Box 4"/>
          <p:cNvSpPr txBox="1">
            <a:spLocks noChangeArrowheads="1"/>
          </p:cNvSpPr>
          <p:nvPr/>
        </p:nvSpPr>
        <p:spPr bwMode="auto">
          <a:xfrm rot="2140383">
            <a:off x="5680075" y="1354138"/>
            <a:ext cx="300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99"/>
                </a:solidFill>
              </a:rPr>
              <a:t>Representations</a:t>
            </a: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3548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99"/>
                </a:solidFill>
              </a:rPr>
              <a:t>First Order Reality</a:t>
            </a:r>
          </a:p>
        </p:txBody>
      </p:sp>
    </p:spTree>
    <p:extLst>
      <p:ext uri="{BB962C8B-B14F-4D97-AF65-F5344CB8AC3E}">
        <p14:creationId xmlns:p14="http://schemas.microsoft.com/office/powerpoint/2010/main" val="34885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out there …</a:t>
            </a:r>
            <a:br>
              <a:rPr lang="en-US" altLang="en-US" dirty="0" smtClean="0"/>
            </a:br>
            <a:r>
              <a:rPr lang="en-US" altLang="en-US" dirty="0" smtClean="0"/>
              <a:t>(… we want/need to deal with)?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8"/>
            <a:ext cx="2438400" cy="461962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029200" y="3386138"/>
            <a:ext cx="3505200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5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562600" y="3970337"/>
            <a:ext cx="35052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09800" y="3970337"/>
            <a:ext cx="33528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562600" y="2751137"/>
            <a:ext cx="35052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209800" y="2751137"/>
            <a:ext cx="33528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200" y="2751137"/>
            <a:ext cx="21336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Generic versus specific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entities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" y="3970337"/>
            <a:ext cx="21336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L1.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First-order reality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52400" y="2827337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L2. Beliefs (knowledge)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09800" y="1531937"/>
            <a:ext cx="3352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Generic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562600" y="15319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Specific</a:t>
            </a:r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2819400" y="2903537"/>
            <a:ext cx="2181225" cy="869950"/>
            <a:chOff x="1536" y="2112"/>
            <a:chExt cx="1374" cy="548"/>
          </a:xfrm>
        </p:grpSpPr>
        <p:sp>
          <p:nvSpPr>
            <p:cNvPr id="28723" name="Text Box 13"/>
            <p:cNvSpPr txBox="1">
              <a:spLocks noChangeArrowheads="1"/>
            </p:cNvSpPr>
            <p:nvPr/>
          </p:nvSpPr>
          <p:spPr bwMode="auto">
            <a:xfrm>
              <a:off x="2083" y="2112"/>
              <a:ext cx="827" cy="2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  <a:latin typeface="Arial Unicode MS" panose="020B0604020202020204" pitchFamily="34" charset="-128"/>
                </a:rPr>
                <a:t>DIAGNOSIS</a:t>
              </a:r>
            </a:p>
          </p:txBody>
        </p:sp>
        <p:sp>
          <p:nvSpPr>
            <p:cNvPr id="28724" name="Text Box 14"/>
            <p:cNvSpPr txBox="1">
              <a:spLocks noChangeArrowheads="1"/>
            </p:cNvSpPr>
            <p:nvPr/>
          </p:nvSpPr>
          <p:spPr bwMode="auto">
            <a:xfrm>
              <a:off x="1536" y="2448"/>
              <a:ext cx="855" cy="2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  <a:latin typeface="Arial Unicode MS" panose="020B0604020202020204" pitchFamily="34" charset="-128"/>
                </a:rPr>
                <a:t>INDICATION</a:t>
              </a:r>
            </a:p>
          </p:txBody>
        </p:sp>
      </p:grpSp>
      <p:grpSp>
        <p:nvGrpSpPr>
          <p:cNvPr id="28685" name="Group 15"/>
          <p:cNvGrpSpPr>
            <a:grpSpLocks/>
          </p:cNvGrpSpPr>
          <p:nvPr/>
        </p:nvGrpSpPr>
        <p:grpSpPr bwMode="auto">
          <a:xfrm>
            <a:off x="5842000" y="3103562"/>
            <a:ext cx="2971800" cy="657225"/>
            <a:chOff x="3680" y="2238"/>
            <a:chExt cx="1872" cy="414"/>
          </a:xfrm>
        </p:grpSpPr>
        <p:sp>
          <p:nvSpPr>
            <p:cNvPr id="28721" name="Text Box 16"/>
            <p:cNvSpPr txBox="1">
              <a:spLocks noChangeArrowheads="1"/>
            </p:cNvSpPr>
            <p:nvPr/>
          </p:nvSpPr>
          <p:spPr bwMode="auto">
            <a:xfrm>
              <a:off x="3680" y="2238"/>
              <a:ext cx="768" cy="3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my doctor’s</a:t>
              </a:r>
            </a:p>
            <a:p>
              <a:pPr eaLnBrk="1" hangingPunct="1"/>
              <a:r>
                <a:rPr lang="en-US" altLang="en-US" sz="1600"/>
                <a:t>work plan</a:t>
              </a:r>
            </a:p>
          </p:txBody>
        </p:sp>
        <p:sp>
          <p:nvSpPr>
            <p:cNvPr id="28722" name="Text Box 17"/>
            <p:cNvSpPr txBox="1">
              <a:spLocks noChangeArrowheads="1"/>
            </p:cNvSpPr>
            <p:nvPr/>
          </p:nvSpPr>
          <p:spPr bwMode="auto">
            <a:xfrm>
              <a:off x="4784" y="2286"/>
              <a:ext cx="768" cy="3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my doctor’s</a:t>
              </a:r>
            </a:p>
            <a:p>
              <a:pPr eaLnBrk="1" hangingPunct="1"/>
              <a:r>
                <a:rPr lang="en-US" altLang="en-US" sz="1600"/>
                <a:t>diagnosis</a:t>
              </a:r>
            </a:p>
          </p:txBody>
        </p:sp>
      </p:grpSp>
      <p:grpSp>
        <p:nvGrpSpPr>
          <p:cNvPr id="28686" name="Group 18"/>
          <p:cNvGrpSpPr>
            <a:grpSpLocks/>
          </p:cNvGrpSpPr>
          <p:nvPr/>
        </p:nvGrpSpPr>
        <p:grpSpPr bwMode="auto">
          <a:xfrm>
            <a:off x="2360613" y="4040187"/>
            <a:ext cx="3067050" cy="1762125"/>
            <a:chOff x="1487" y="2924"/>
            <a:chExt cx="1932" cy="1365"/>
          </a:xfrm>
        </p:grpSpPr>
        <p:sp>
          <p:nvSpPr>
            <p:cNvPr id="28715" name="AutoShape 19"/>
            <p:cNvSpPr>
              <a:spLocks noChangeArrowheads="1"/>
            </p:cNvSpPr>
            <p:nvPr/>
          </p:nvSpPr>
          <p:spPr bwMode="auto">
            <a:xfrm>
              <a:off x="1583" y="3884"/>
              <a:ext cx="828" cy="28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</a:rPr>
                <a:t>MOLECULE</a:t>
              </a:r>
            </a:p>
          </p:txBody>
        </p:sp>
        <p:sp>
          <p:nvSpPr>
            <p:cNvPr id="28716" name="AutoShape 20"/>
            <p:cNvSpPr>
              <a:spLocks noChangeArrowheads="1"/>
            </p:cNvSpPr>
            <p:nvPr/>
          </p:nvSpPr>
          <p:spPr bwMode="auto">
            <a:xfrm>
              <a:off x="2735" y="3069"/>
              <a:ext cx="672" cy="28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  <a:latin typeface="Arial" panose="020B0604020202020204" pitchFamily="34" charset="0"/>
                </a:rPr>
                <a:t>PERSON</a:t>
              </a:r>
            </a:p>
          </p:txBody>
        </p:sp>
        <p:sp>
          <p:nvSpPr>
            <p:cNvPr id="28717" name="AutoShape 21"/>
            <p:cNvSpPr>
              <a:spLocks noChangeArrowheads="1"/>
            </p:cNvSpPr>
            <p:nvPr/>
          </p:nvSpPr>
          <p:spPr bwMode="auto">
            <a:xfrm>
              <a:off x="2543" y="3453"/>
              <a:ext cx="686" cy="28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  <a:latin typeface="Arial Unicode MS" panose="020B0604020202020204" pitchFamily="34" charset="-128"/>
                </a:rPr>
                <a:t>DISEASE</a:t>
              </a:r>
            </a:p>
          </p:txBody>
        </p:sp>
        <p:sp>
          <p:nvSpPr>
            <p:cNvPr id="28718" name="AutoShape 22"/>
            <p:cNvSpPr>
              <a:spLocks noChangeArrowheads="1"/>
            </p:cNvSpPr>
            <p:nvPr/>
          </p:nvSpPr>
          <p:spPr bwMode="auto">
            <a:xfrm>
              <a:off x="1487" y="2924"/>
              <a:ext cx="1144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  <a:latin typeface="Arial" panose="020B0604020202020204" pitchFamily="34" charset="0"/>
                </a:rPr>
                <a:t>PATHOLOGICAL</a:t>
              </a:r>
            </a:p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  <a:latin typeface="Arial" panose="020B0604020202020204" pitchFamily="34" charset="0"/>
                </a:rPr>
                <a:t>STRUCTURE</a:t>
              </a:r>
            </a:p>
          </p:txBody>
        </p:sp>
        <p:sp>
          <p:nvSpPr>
            <p:cNvPr id="28719" name="AutoShape 23"/>
            <p:cNvSpPr>
              <a:spLocks noChangeArrowheads="1"/>
            </p:cNvSpPr>
            <p:nvPr/>
          </p:nvSpPr>
          <p:spPr bwMode="auto">
            <a:xfrm>
              <a:off x="2563" y="3788"/>
              <a:ext cx="856" cy="5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</a:rPr>
                <a:t>MIGRAINE</a:t>
              </a:r>
            </a:p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</a:rPr>
                <a:t>HEADACHE</a:t>
              </a:r>
            </a:p>
          </p:txBody>
        </p:sp>
        <p:sp>
          <p:nvSpPr>
            <p:cNvPr id="28720" name="AutoShape 24"/>
            <p:cNvSpPr>
              <a:spLocks noChangeArrowheads="1"/>
            </p:cNvSpPr>
            <p:nvPr/>
          </p:nvSpPr>
          <p:spPr bwMode="auto">
            <a:xfrm>
              <a:off x="1767" y="3499"/>
              <a:ext cx="509" cy="28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  <a:latin typeface="Arial Unicode MS" panose="020B0604020202020204" pitchFamily="34" charset="-128"/>
                </a:rPr>
                <a:t>DRUG</a:t>
              </a:r>
            </a:p>
          </p:txBody>
        </p:sp>
      </p:grpSp>
      <p:grpSp>
        <p:nvGrpSpPr>
          <p:cNvPr id="28687" name="Group 25"/>
          <p:cNvGrpSpPr>
            <a:grpSpLocks/>
          </p:cNvGrpSpPr>
          <p:nvPr/>
        </p:nvGrpSpPr>
        <p:grpSpPr bwMode="auto">
          <a:xfrm>
            <a:off x="5937250" y="4032250"/>
            <a:ext cx="3046413" cy="1468437"/>
            <a:chOff x="3550" y="2822"/>
            <a:chExt cx="2109" cy="1211"/>
          </a:xfrm>
        </p:grpSpPr>
        <p:sp>
          <p:nvSpPr>
            <p:cNvPr id="28710" name="AutoShape 26"/>
            <p:cNvSpPr>
              <a:spLocks noChangeArrowheads="1"/>
            </p:cNvSpPr>
            <p:nvPr/>
          </p:nvSpPr>
          <p:spPr bwMode="auto">
            <a:xfrm>
              <a:off x="3598" y="3263"/>
              <a:ext cx="372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me</a:t>
              </a:r>
            </a:p>
          </p:txBody>
        </p:sp>
        <p:sp>
          <p:nvSpPr>
            <p:cNvPr id="28711" name="AutoShape 27"/>
            <p:cNvSpPr>
              <a:spLocks noChangeArrowheads="1"/>
            </p:cNvSpPr>
            <p:nvPr/>
          </p:nvSpPr>
          <p:spPr bwMode="auto">
            <a:xfrm>
              <a:off x="3739" y="3724"/>
              <a:ext cx="1089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headache</a:t>
              </a:r>
            </a:p>
          </p:txBody>
        </p:sp>
        <p:sp>
          <p:nvSpPr>
            <p:cNvPr id="28712" name="AutoShape 28"/>
            <p:cNvSpPr>
              <a:spLocks noChangeArrowheads="1"/>
            </p:cNvSpPr>
            <p:nvPr/>
          </p:nvSpPr>
          <p:spPr bwMode="auto">
            <a:xfrm>
              <a:off x="4201" y="3387"/>
              <a:ext cx="867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migraine</a:t>
              </a:r>
            </a:p>
          </p:txBody>
        </p:sp>
        <p:sp>
          <p:nvSpPr>
            <p:cNvPr id="28713" name="AutoShape 29"/>
            <p:cNvSpPr>
              <a:spLocks noChangeArrowheads="1"/>
            </p:cNvSpPr>
            <p:nvPr/>
          </p:nvSpPr>
          <p:spPr bwMode="auto">
            <a:xfrm>
              <a:off x="3550" y="2830"/>
              <a:ext cx="818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doctor</a:t>
              </a:r>
            </a:p>
          </p:txBody>
        </p:sp>
        <p:sp>
          <p:nvSpPr>
            <p:cNvPr id="28714" name="AutoShape 30"/>
            <p:cNvSpPr>
              <a:spLocks noChangeArrowheads="1"/>
            </p:cNvSpPr>
            <p:nvPr/>
          </p:nvSpPr>
          <p:spPr bwMode="auto">
            <a:xfrm>
              <a:off x="4425" y="2822"/>
              <a:ext cx="1234" cy="5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doctor’s computer</a:t>
              </a:r>
            </a:p>
          </p:txBody>
        </p:sp>
      </p:grpSp>
      <p:sp>
        <p:nvSpPr>
          <p:cNvPr id="28688" name="Rectangle 31"/>
          <p:cNvSpPr>
            <a:spLocks noChangeArrowheads="1"/>
          </p:cNvSpPr>
          <p:nvPr/>
        </p:nvSpPr>
        <p:spPr bwMode="auto">
          <a:xfrm>
            <a:off x="76200" y="2141537"/>
            <a:ext cx="21336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9" name="Rectangle 32"/>
          <p:cNvSpPr>
            <a:spLocks noChangeArrowheads="1"/>
          </p:cNvSpPr>
          <p:nvPr/>
        </p:nvSpPr>
        <p:spPr bwMode="auto">
          <a:xfrm>
            <a:off x="152400" y="2065337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L3. Representation</a:t>
            </a:r>
          </a:p>
        </p:txBody>
      </p:sp>
      <p:sp>
        <p:nvSpPr>
          <p:cNvPr id="28690" name="Text Box 34"/>
          <p:cNvSpPr txBox="1">
            <a:spLocks noChangeArrowheads="1"/>
          </p:cNvSpPr>
          <p:nvPr/>
        </p:nvSpPr>
        <p:spPr bwMode="auto">
          <a:xfrm>
            <a:off x="2286000" y="2236787"/>
            <a:ext cx="210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rgbClr val="FFFF00"/>
                </a:solidFill>
              </a:rPr>
              <a:t>pain classification</a:t>
            </a:r>
          </a:p>
        </p:txBody>
      </p:sp>
      <p:sp>
        <p:nvSpPr>
          <p:cNvPr id="28691" name="Text Box 35"/>
          <p:cNvSpPr txBox="1">
            <a:spLocks noChangeArrowheads="1"/>
          </p:cNvSpPr>
          <p:nvPr/>
        </p:nvSpPr>
        <p:spPr bwMode="auto">
          <a:xfrm>
            <a:off x="4521200" y="2246312"/>
            <a:ext cx="72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rgbClr val="FFFF00"/>
                </a:solidFill>
              </a:rPr>
              <a:t>EHR</a:t>
            </a:r>
          </a:p>
        </p:txBody>
      </p:sp>
      <p:grpSp>
        <p:nvGrpSpPr>
          <p:cNvPr id="28692" name="Group 37"/>
          <p:cNvGrpSpPr>
            <a:grpSpLocks/>
          </p:cNvGrpSpPr>
          <p:nvPr/>
        </p:nvGrpSpPr>
        <p:grpSpPr bwMode="auto">
          <a:xfrm>
            <a:off x="6021388" y="2217737"/>
            <a:ext cx="2720975" cy="400050"/>
            <a:chOff x="3793" y="1680"/>
            <a:chExt cx="1714" cy="252"/>
          </a:xfrm>
        </p:grpSpPr>
        <p:sp>
          <p:nvSpPr>
            <p:cNvPr id="28708" name="Text Box 38"/>
            <p:cNvSpPr txBox="1">
              <a:spLocks noChangeArrowheads="1"/>
            </p:cNvSpPr>
            <p:nvPr/>
          </p:nvSpPr>
          <p:spPr bwMode="auto">
            <a:xfrm>
              <a:off x="3793" y="1680"/>
              <a:ext cx="5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i="1">
                  <a:solidFill>
                    <a:schemeClr val="accent1"/>
                  </a:solidFill>
                </a:rPr>
                <a:t>ICHD</a:t>
              </a:r>
            </a:p>
          </p:txBody>
        </p:sp>
        <p:sp>
          <p:nvSpPr>
            <p:cNvPr id="28709" name="Text Box 39"/>
            <p:cNvSpPr txBox="1">
              <a:spLocks noChangeArrowheads="1"/>
            </p:cNvSpPr>
            <p:nvPr/>
          </p:nvSpPr>
          <p:spPr bwMode="auto">
            <a:xfrm>
              <a:off x="4812" y="1680"/>
              <a:ext cx="6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i="1">
                  <a:solidFill>
                    <a:schemeClr val="accent1"/>
                  </a:solidFill>
                </a:rPr>
                <a:t>my EHR</a:t>
              </a:r>
            </a:p>
          </p:txBody>
        </p:sp>
      </p:grpSp>
      <p:sp>
        <p:nvSpPr>
          <p:cNvPr id="28693" name="Rectangle 40"/>
          <p:cNvSpPr>
            <a:spLocks noChangeArrowheads="1"/>
          </p:cNvSpPr>
          <p:nvPr/>
        </p:nvSpPr>
        <p:spPr bwMode="auto">
          <a:xfrm>
            <a:off x="5562600" y="21415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573713" y="1524000"/>
            <a:ext cx="3505200" cy="4876800"/>
            <a:chOff x="3504" y="1248"/>
            <a:chExt cx="2208" cy="3072"/>
          </a:xfrm>
        </p:grpSpPr>
        <p:sp>
          <p:nvSpPr>
            <p:cNvPr id="28706" name="Rectangle 55"/>
            <p:cNvSpPr>
              <a:spLocks noChangeArrowheads="1"/>
            </p:cNvSpPr>
            <p:nvPr/>
          </p:nvSpPr>
          <p:spPr bwMode="auto">
            <a:xfrm>
              <a:off x="3504" y="1248"/>
              <a:ext cx="2208" cy="3072"/>
            </a:xfrm>
            <a:prstGeom prst="rect">
              <a:avLst/>
            </a:prstGeom>
            <a:solidFill>
              <a:srgbClr val="00CC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7" name="Text Box 56"/>
            <p:cNvSpPr txBox="1">
              <a:spLocks noChangeArrowheads="1"/>
            </p:cNvSpPr>
            <p:nvPr/>
          </p:nvSpPr>
          <p:spPr bwMode="auto">
            <a:xfrm>
              <a:off x="3840" y="4032"/>
              <a:ext cx="1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1"/>
                  </a:solidFill>
                </a:rPr>
                <a:t>Referent Tracking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220913" y="1524000"/>
            <a:ext cx="3352800" cy="4876800"/>
            <a:chOff x="1392" y="1248"/>
            <a:chExt cx="2112" cy="3072"/>
          </a:xfrm>
        </p:grpSpPr>
        <p:sp>
          <p:nvSpPr>
            <p:cNvPr id="28704" name="Rectangle 58"/>
            <p:cNvSpPr>
              <a:spLocks noChangeArrowheads="1"/>
            </p:cNvSpPr>
            <p:nvPr/>
          </p:nvSpPr>
          <p:spPr bwMode="auto">
            <a:xfrm>
              <a:off x="1392" y="1248"/>
              <a:ext cx="2112" cy="307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5" name="Text Box 59"/>
            <p:cNvSpPr txBox="1">
              <a:spLocks noChangeArrowheads="1"/>
            </p:cNvSpPr>
            <p:nvPr/>
          </p:nvSpPr>
          <p:spPr bwMode="auto">
            <a:xfrm>
              <a:off x="1432" y="4032"/>
              <a:ext cx="2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</a:rPr>
                <a:t>Basic Formal Ontology</a:t>
              </a:r>
            </a:p>
          </p:txBody>
        </p:sp>
      </p:grpSp>
      <p:sp>
        <p:nvSpPr>
          <p:cNvPr id="28696" name="Text Box 60"/>
          <p:cNvSpPr txBox="1">
            <a:spLocks noChangeArrowheads="1"/>
          </p:cNvSpPr>
          <p:nvPr/>
        </p:nvSpPr>
        <p:spPr bwMode="auto">
          <a:xfrm>
            <a:off x="2209800" y="1531937"/>
            <a:ext cx="3352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Generic</a:t>
            </a:r>
          </a:p>
        </p:txBody>
      </p:sp>
      <p:sp>
        <p:nvSpPr>
          <p:cNvPr id="28697" name="Text Box 61"/>
          <p:cNvSpPr txBox="1">
            <a:spLocks noChangeArrowheads="1"/>
          </p:cNvSpPr>
          <p:nvPr/>
        </p:nvSpPr>
        <p:spPr bwMode="auto">
          <a:xfrm>
            <a:off x="5562600" y="15319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Specific</a:t>
            </a:r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5181600" y="1760537"/>
            <a:ext cx="762000" cy="3962400"/>
            <a:chOff x="3264" y="1392"/>
            <a:chExt cx="480" cy="2496"/>
          </a:xfrm>
        </p:grpSpPr>
        <p:sp>
          <p:nvSpPr>
            <p:cNvPr id="28700" name="AutoShape 63"/>
            <p:cNvSpPr>
              <a:spLocks noChangeArrowheads="1"/>
            </p:cNvSpPr>
            <p:nvPr/>
          </p:nvSpPr>
          <p:spPr bwMode="auto">
            <a:xfrm>
              <a:off x="3264" y="1392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1" name="AutoShape 64"/>
            <p:cNvSpPr>
              <a:spLocks noChangeArrowheads="1"/>
            </p:cNvSpPr>
            <p:nvPr/>
          </p:nvSpPr>
          <p:spPr bwMode="auto">
            <a:xfrm>
              <a:off x="3264" y="1920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2" name="AutoShape 65"/>
            <p:cNvSpPr>
              <a:spLocks noChangeArrowheads="1"/>
            </p:cNvSpPr>
            <p:nvPr/>
          </p:nvSpPr>
          <p:spPr bwMode="auto">
            <a:xfrm>
              <a:off x="3264" y="2544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AutoShape 66"/>
            <p:cNvSpPr>
              <a:spLocks noChangeArrowheads="1"/>
            </p:cNvSpPr>
            <p:nvPr/>
          </p:nvSpPr>
          <p:spPr bwMode="auto">
            <a:xfrm>
              <a:off x="3264" y="3696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5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09600"/>
            <a:ext cx="9147515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1081088"/>
            <a:ext cx="9153185" cy="5319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3764" y="64770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http://incerio.com/planning-nextgen-version-5-8-upgrade-things-know-diagnosis-module/</a:t>
            </a:r>
          </a:p>
        </p:txBody>
      </p:sp>
    </p:spTree>
    <p:extLst>
      <p:ext uri="{BB962C8B-B14F-4D97-AF65-F5344CB8AC3E}">
        <p14:creationId xmlns:p14="http://schemas.microsoft.com/office/powerpoint/2010/main" val="15160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Formal Ontology (BFO)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9" y="2136776"/>
            <a:ext cx="85175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90525" y="1600200"/>
            <a:ext cx="2239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Generic entities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58813" y="5414963"/>
            <a:ext cx="165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057636" y="3248891"/>
            <a:ext cx="466725" cy="298450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2630488" y="3242252"/>
            <a:ext cx="466725" cy="298450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6705600" y="3276600"/>
            <a:ext cx="466725" cy="298450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513" name="Straight Arrow Connector 11"/>
          <p:cNvCxnSpPr>
            <a:cxnSpLocks noChangeShapeType="1"/>
            <a:endCxn id="21512" idx="4"/>
          </p:cNvCxnSpPr>
          <p:nvPr/>
        </p:nvCxnSpPr>
        <p:spPr bwMode="auto">
          <a:xfrm flipH="1" flipV="1">
            <a:off x="6938963" y="3575050"/>
            <a:ext cx="528637" cy="274955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6165850" y="6219825"/>
            <a:ext cx="206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Time indexing</a:t>
            </a:r>
          </a:p>
        </p:txBody>
      </p:sp>
    </p:spTree>
    <p:extLst>
      <p:ext uri="{BB962C8B-B14F-4D97-AF65-F5344CB8AC3E}">
        <p14:creationId xmlns:p14="http://schemas.microsoft.com/office/powerpoint/2010/main" val="39745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smtClean="0"/>
              <a:t>Representing specific entities</a:t>
            </a:r>
            <a:endParaRPr lang="en-US" altLang="en-US" sz="20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0292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nl-NL" altLang="en-US" b="1" dirty="0" smtClean="0"/>
              <a:t>	</a:t>
            </a:r>
            <a:r>
              <a:rPr lang="nl-NL" altLang="en-US" b="1" u="sng" dirty="0" smtClean="0"/>
              <a:t>explicit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reference</a:t>
            </a:r>
            <a:r>
              <a:rPr lang="nl-BE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the </a:t>
            </a:r>
            <a:r>
              <a:rPr lang="nl-NL" altLang="en-US" dirty="0" err="1" smtClean="0"/>
              <a:t>individual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entities</a:t>
            </a:r>
            <a:r>
              <a:rPr lang="nl-NL" altLang="en-US" dirty="0" smtClean="0"/>
              <a:t> relevant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the accurate </a:t>
            </a:r>
            <a:r>
              <a:rPr lang="nl-NL" altLang="en-US" dirty="0" err="1" smtClean="0"/>
              <a:t>description</a:t>
            </a:r>
            <a:r>
              <a:rPr lang="nl-NL" altLang="en-US" dirty="0" smtClean="0"/>
              <a:t> of </a:t>
            </a:r>
            <a:r>
              <a:rPr lang="nl-NL" altLang="en-US" dirty="0" err="1" smtClean="0"/>
              <a:t>some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portion</a:t>
            </a:r>
            <a:r>
              <a:rPr lang="nl-NL" altLang="en-US" dirty="0" smtClean="0"/>
              <a:t> of </a:t>
            </a:r>
            <a:r>
              <a:rPr lang="nl-NL" altLang="en-US" dirty="0" err="1" smtClean="0"/>
              <a:t>reality</a:t>
            </a:r>
            <a:r>
              <a:rPr lang="nl-BE" altLang="en-US" dirty="0" smtClean="0"/>
              <a:t>, ...</a:t>
            </a:r>
          </a:p>
          <a:p>
            <a:pPr marL="609600" indent="-609600">
              <a:buFontTx/>
              <a:buNone/>
            </a:pPr>
            <a:endParaRPr lang="nl-BE" altLang="en-US" dirty="0"/>
          </a:p>
          <a:p>
            <a:pPr marL="609600" indent="-609600">
              <a:buFontTx/>
              <a:buNone/>
            </a:pPr>
            <a:endParaRPr lang="nl-BE" altLang="en-US" dirty="0" smtClean="0"/>
          </a:p>
          <a:p>
            <a:pPr marL="990600" lvl="1" indent="-533400">
              <a:buFontTx/>
              <a:buNone/>
            </a:pPr>
            <a:endParaRPr lang="nl-BE" altLang="en-US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2533" name="AutoShape 5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387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smtClean="0"/>
              <a:t>Method: IUI assignment</a:t>
            </a:r>
            <a:endParaRPr lang="en-US" altLang="en-US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175221" cy="4953000"/>
          </a:xfrm>
        </p:spPr>
        <p:txBody>
          <a:bodyPr/>
          <a:lstStyle/>
          <a:p>
            <a:pPr lvl="1"/>
            <a:endParaRPr lang="nl-BE" altLang="en-US" dirty="0" smtClean="0"/>
          </a:p>
          <a:p>
            <a:pPr lvl="1"/>
            <a:r>
              <a:rPr lang="nl-BE" altLang="en-US" dirty="0" smtClean="0"/>
              <a:t>Introduce </a:t>
            </a: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b="1" i="1" dirty="0" err="1" smtClean="0"/>
              <a:t>Instance</a:t>
            </a:r>
            <a:r>
              <a:rPr lang="nl-BE" altLang="en-US" b="1" i="1" dirty="0" smtClean="0"/>
              <a:t> Unique </a:t>
            </a:r>
            <a:r>
              <a:rPr lang="nl-BE" altLang="en-US" b="1" i="1" dirty="0" err="1" smtClean="0"/>
              <a:t>Identifier</a:t>
            </a:r>
            <a:r>
              <a:rPr lang="nl-NL" altLang="en-US" dirty="0" smtClean="0"/>
              <a:t> </a:t>
            </a:r>
            <a:r>
              <a:rPr lang="nl-BE" altLang="en-US" dirty="0" smtClean="0"/>
              <a:t>(IUI)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each</a:t>
            </a:r>
            <a:r>
              <a:rPr lang="nl-BE" altLang="en-US" dirty="0" smtClean="0"/>
              <a:t> relevant </a:t>
            </a:r>
            <a:r>
              <a:rPr lang="nl-BE" altLang="en-US" dirty="0" err="1" smtClean="0"/>
              <a:t>particular</a:t>
            </a:r>
            <a:r>
              <a:rPr lang="nl-BE" altLang="en-US" dirty="0" smtClean="0"/>
              <a:t> (</a:t>
            </a:r>
            <a:r>
              <a:rPr lang="nl-BE" altLang="en-US" dirty="0" err="1" smtClean="0"/>
              <a:t>individual</a:t>
            </a:r>
            <a:r>
              <a:rPr lang="nl-BE" altLang="en-US" dirty="0" smtClean="0"/>
              <a:t>) </a:t>
            </a:r>
            <a:r>
              <a:rPr lang="nl-BE" altLang="en-US" dirty="0" err="1" smtClean="0"/>
              <a:t>entity</a:t>
            </a:r>
            <a:endParaRPr lang="nl-BE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nl-BE" altLang="en-US" sz="3600" dirty="0">
                <a:sym typeface="Wingdings" panose="05000000000000000000" pitchFamily="2" charset="2"/>
              </a:rPr>
              <a:t> Referent Tracking</a:t>
            </a:r>
            <a:endParaRPr lang="nl-BE" altLang="en-US" sz="3600" dirty="0"/>
          </a:p>
          <a:p>
            <a:endParaRPr lang="en-US" altLang="en-US" dirty="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3556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75313" y="1752600"/>
            <a:ext cx="3082925" cy="4191000"/>
            <a:chOff x="3264" y="1344"/>
            <a:chExt cx="2146" cy="2784"/>
          </a:xfrm>
        </p:grpSpPr>
        <p:pic>
          <p:nvPicPr>
            <p:cNvPr id="2356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344"/>
              <a:ext cx="214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312" y="2160"/>
              <a:ext cx="336" cy="6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235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4875" y="1920"/>
              <a:ext cx="44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Arial Unicode MS" panose="020B0604020202020204" pitchFamily="34" charset="-128"/>
                </a:rPr>
                <a:t>78</a:t>
              </a:r>
            </a:p>
          </p:txBody>
        </p:sp>
        <p:sp>
          <p:nvSpPr>
            <p:cNvPr id="2356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16" y="2400"/>
              <a:ext cx="768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5678</a:t>
              </a:r>
            </a:p>
          </p:txBody>
        </p:sp>
        <p:sp>
          <p:nvSpPr>
            <p:cNvPr id="2356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92" y="2976"/>
              <a:ext cx="378" cy="4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321</a:t>
              </a:r>
            </a:p>
          </p:txBody>
        </p:sp>
        <p:sp>
          <p:nvSpPr>
            <p:cNvPr id="23565" name="WordArt 12"/>
            <p:cNvSpPr>
              <a:spLocks noChangeArrowheads="1" noChangeShapeType="1" noTextEdit="1"/>
            </p:cNvSpPr>
            <p:nvPr/>
          </p:nvSpPr>
          <p:spPr bwMode="auto">
            <a:xfrm rot="885637">
              <a:off x="3840" y="3216"/>
              <a:ext cx="384" cy="3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7773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322</a:t>
              </a:r>
            </a:p>
          </p:txBody>
        </p:sp>
        <p:sp>
          <p:nvSpPr>
            <p:cNvPr id="23566" name="WordArt 13"/>
            <p:cNvSpPr>
              <a:spLocks noChangeArrowheads="1" noChangeShapeType="1" noTextEdit="1"/>
            </p:cNvSpPr>
            <p:nvPr/>
          </p:nvSpPr>
          <p:spPr bwMode="auto">
            <a:xfrm rot="1914897">
              <a:off x="4848" y="3264"/>
              <a:ext cx="336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329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666</a:t>
              </a:r>
            </a:p>
          </p:txBody>
        </p:sp>
        <p:sp>
          <p:nvSpPr>
            <p:cNvPr id="2356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20" y="3456"/>
              <a:ext cx="336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427</a:t>
              </a:r>
            </a:p>
          </p:txBody>
        </p:sp>
      </p:grpSp>
      <p:pic>
        <p:nvPicPr>
          <p:cNvPr id="204084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mtClean="0"/>
              <a:t>Referent Tracking assertions</a:t>
            </a:r>
            <a:endParaRPr lang="en-US" altLang="en-US" sz="2000" smtClean="0"/>
          </a:p>
        </p:txBody>
      </p:sp>
      <p:sp>
        <p:nvSpPr>
          <p:cNvPr id="20449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altLang="en-US" sz="2400" smtClean="0"/>
              <a:t>Use these identifiers in expressions using a language that acknowledges the structure of reality: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  e.g.: a yellow ball: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  then not : yellow(#1) and ball(#1)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  rather: #1: the ball		#2: #1’s yellow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Then still not:  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	ball(#1) and yellow(#2) and hascolor(#1, #2)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but rather: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	instance-of(#1, ball, since t1)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	instance-of(#2, yellow, since t2)</a:t>
            </a:r>
          </a:p>
          <a:p>
            <a:pPr marL="1274763" lvl="1" indent="-533400" eaLnBrk="1" hangingPunct="1">
              <a:lnSpc>
                <a:spcPct val="90000"/>
              </a:lnSpc>
              <a:buFontTx/>
              <a:buNone/>
            </a:pPr>
            <a:r>
              <a:rPr lang="nl-BE" altLang="en-US" sz="2400" smtClean="0"/>
              <a:t>	inheres-in(#1, #2, since t2)</a:t>
            </a:r>
          </a:p>
        </p:txBody>
      </p:sp>
      <p:sp>
        <p:nvSpPr>
          <p:cNvPr id="29700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0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493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843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505200"/>
            <a:ext cx="7620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500" y="6148388"/>
            <a:ext cx="355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denotators for particulars</a:t>
            </a:r>
          </a:p>
        </p:txBody>
      </p:sp>
      <p:cxnSp>
        <p:nvCxnSpPr>
          <p:cNvPr id="6" name="AutoShape 6"/>
          <p:cNvCxnSpPr>
            <a:cxnSpLocks noChangeShapeType="1"/>
            <a:stCxn id="4" idx="2"/>
            <a:endCxn id="5" idx="1"/>
          </p:cNvCxnSpPr>
          <p:nvPr/>
        </p:nvCxnSpPr>
        <p:spPr bwMode="auto">
          <a:xfrm rot="16200000" flipH="1">
            <a:off x="2240756" y="5760244"/>
            <a:ext cx="52388" cy="11811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115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7400" y="3505200"/>
            <a:ext cx="12954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81437" y="6072188"/>
            <a:ext cx="488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denotators</a:t>
            </a:r>
            <a:r>
              <a:rPr lang="en-US" sz="2400" dirty="0">
                <a:solidFill>
                  <a:schemeClr val="accent1"/>
                </a:solidFill>
              </a:rPr>
              <a:t> for appropriate relations</a:t>
            </a:r>
          </a:p>
        </p:txBody>
      </p: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 rot="16200000" flipH="1">
            <a:off x="3324225" y="5743576"/>
            <a:ext cx="52388" cy="1214437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826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52800" y="3505200"/>
            <a:ext cx="23622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05600" y="51054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denotators</a:t>
            </a:r>
            <a:r>
              <a:rPr lang="en-US" sz="2400" dirty="0">
                <a:solidFill>
                  <a:schemeClr val="accent1"/>
                </a:solidFill>
              </a:rPr>
              <a:t> for universals or particulars</a:t>
            </a:r>
          </a:p>
        </p:txBody>
      </p:sp>
      <p:cxnSp>
        <p:nvCxnSpPr>
          <p:cNvPr id="6" name="AutoShape 6"/>
          <p:cNvCxnSpPr>
            <a:cxnSpLocks noChangeShapeType="1"/>
            <a:stCxn id="4" idx="2"/>
            <a:endCxn id="5" idx="1"/>
          </p:cNvCxnSpPr>
          <p:nvPr/>
        </p:nvCxnSpPr>
        <p:spPr bwMode="auto">
          <a:xfrm rot="5400000" flipH="1" flipV="1">
            <a:off x="5310232" y="4929233"/>
            <a:ext cx="619035" cy="2171700"/>
          </a:xfrm>
          <a:prstGeom prst="bentConnector4">
            <a:avLst>
              <a:gd name="adj1" fmla="val -21214"/>
              <a:gd name="adj2" fmla="val 77193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166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(very roughly)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‘this-1, which is in this-2 in which inheres this-3, and this-4 are agents in this-5 in which participates this-6’,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this-2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this-3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this-5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this-1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this-4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38800" y="3581400"/>
            <a:ext cx="5334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7000" y="51816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time stamp in</a:t>
            </a:r>
          </a:p>
          <a:p>
            <a:r>
              <a:rPr lang="en-US" sz="2400">
                <a:solidFill>
                  <a:schemeClr val="accent1"/>
                </a:solidFill>
              </a:rPr>
              <a:t>case of continuants</a:t>
            </a:r>
          </a:p>
        </p:txBody>
      </p:sp>
      <p:cxnSp>
        <p:nvCxnSpPr>
          <p:cNvPr id="6" name="AutoShape 6"/>
          <p:cNvCxnSpPr>
            <a:cxnSpLocks noChangeShapeType="1"/>
            <a:stCxn id="4" idx="3"/>
            <a:endCxn id="5" idx="0"/>
          </p:cNvCxnSpPr>
          <p:nvPr/>
        </p:nvCxnSpPr>
        <p:spPr bwMode="auto">
          <a:xfrm>
            <a:off x="6172200" y="4991100"/>
            <a:ext cx="1562100" cy="1905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212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relation with time intervals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15200" cy="458862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22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" y="609600"/>
            <a:ext cx="9208399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00" y="3064164"/>
            <a:ext cx="5998199" cy="3297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477000"/>
            <a:ext cx="89592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</a:t>
            </a:r>
            <a:r>
              <a:rPr lang="en-US" sz="1000" dirty="0">
                <a:solidFill>
                  <a:schemeClr val="bg1"/>
                </a:solidFill>
              </a:rPr>
              <a:t>www.thecomputersupportpeople.com/Products/McKesson_Practice_Choice_PM_EHR/Affordable_Easy_Powerful_Practice_Choice_PM_EHR.html</a:t>
            </a:r>
          </a:p>
        </p:txBody>
      </p:sp>
    </p:spTree>
    <p:extLst>
      <p:ext uri="{BB962C8B-B14F-4D97-AF65-F5344CB8AC3E}">
        <p14:creationId xmlns:p14="http://schemas.microsoft.com/office/powerpoint/2010/main" val="11233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b="1" i="1" u="sng" dirty="0" smtClean="0"/>
              <a:t>must</a:t>
            </a:r>
            <a:r>
              <a:rPr lang="en-US" dirty="0" smtClean="0"/>
              <a:t> </a:t>
            </a:r>
            <a:r>
              <a:rPr lang="en-US" b="1" i="1" dirty="0" smtClean="0"/>
              <a:t>be the case </a:t>
            </a:r>
            <a:r>
              <a:rPr lang="en-US" dirty="0" smtClean="0"/>
              <a:t>and </a:t>
            </a:r>
            <a:r>
              <a:rPr lang="en-US" b="1" i="1" u="sng" dirty="0" smtClean="0"/>
              <a:t>can</a:t>
            </a:r>
            <a:r>
              <a:rPr lang="en-US" b="1" i="1" dirty="0" smtClean="0"/>
              <a:t> be the case </a:t>
            </a:r>
            <a:r>
              <a:rPr lang="en-US" dirty="0" smtClean="0"/>
              <a:t>for the following table to make sense,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can Referent Tracking and Ontology make that clear?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" y="3124200"/>
            <a:ext cx="8605837" cy="2952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63201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What follows is an incomplete analysis, examples being taken to make the case for this particular presentation.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spreadsheet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739747"/>
              </p:ext>
            </p:extLst>
          </p:nvPr>
        </p:nvGraphicFramePr>
        <p:xfrm>
          <a:off x="228600" y="3923957"/>
          <a:ext cx="8686800" cy="1867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025"/>
                <a:gridCol w="1142375"/>
                <a:gridCol w="2337685"/>
                <a:gridCol w="347116"/>
                <a:gridCol w="1468568"/>
                <a:gridCol w="1984791"/>
                <a:gridCol w="542925"/>
                <a:gridCol w="329315"/>
              </a:tblGrid>
              <a:tr h="17800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IUI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Lifespan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Particular Description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Relationships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066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#1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t1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the information content entity  which is concretized in the spreadsheet you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are looking at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#1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INFORMATION CONTENT ENTITY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t1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0" marR="8900" marT="8900" marB="0"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24000"/>
            <a:ext cx="8305800" cy="1859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3348" y="6324600"/>
            <a:ext cx="402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Assume this is on a blackboard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9100" y="1524000"/>
            <a:ext cx="8343900" cy="18597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dirty="0" smtClean="0"/>
              <a:t>This spreadsheet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43402"/>
              </p:ext>
            </p:extLst>
          </p:nvPr>
        </p:nvGraphicFramePr>
        <p:xfrm>
          <a:off x="152400" y="1600200"/>
          <a:ext cx="8839200" cy="4948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367"/>
                <a:gridCol w="821833"/>
                <a:gridCol w="1905000"/>
                <a:gridCol w="304800"/>
                <a:gridCol w="1066800"/>
                <a:gridCol w="1447800"/>
                <a:gridCol w="275188"/>
                <a:gridCol w="245043"/>
                <a:gridCol w="2375369"/>
              </a:tblGrid>
              <a:tr h="1181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IUI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Lifespan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Particular Description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Relationships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910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information content entity  which is concretized in the spreadsheet you might be looking at is a concretization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INFORMATION CONTENT ENTITY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 ICE is about something. Two concretizations of different ICE might look exactly the same, but be about distinct portions of reality.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24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portion of chalk on the blackboard which make up what we call 'that spreadsheet'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MATERIAL ENTITY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We present the case in which the spreadsheet is on a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blackbord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rather than a </a:t>
                      </a:r>
                      <a:r>
                        <a:rPr lang="en-US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Powerpoint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slide.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59682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pattern of chalk lines, spaces, characters, etc., in that portion of chalk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QUALITY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This quality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exists as long as the spreadsheet is on the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blackboard.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153637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inheres-in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It inheres in the bearer all the time the bearer exists.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265910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temporal region during which #1 is concretized in #3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concretizes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but concretizes the spreadsheets' ICE when complete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14181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part-of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that ICE might be concretized at other times elsewhere.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9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3429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i="1" u="sng" dirty="0"/>
              <a:t>Who</a:t>
            </a:r>
            <a:r>
              <a:rPr lang="en-US" dirty="0"/>
              <a:t> are the two data rows about?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24000"/>
            <a:ext cx="8305800" cy="18597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19100" y="1981200"/>
            <a:ext cx="8343900" cy="14025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53350"/>
              </p:ext>
            </p:extLst>
          </p:nvPr>
        </p:nvGraphicFramePr>
        <p:xfrm>
          <a:off x="152400" y="3687488"/>
          <a:ext cx="8839201" cy="2760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069"/>
                <a:gridCol w="423540"/>
                <a:gridCol w="2303591"/>
                <a:gridCol w="533400"/>
                <a:gridCol w="990600"/>
                <a:gridCol w="1447800"/>
                <a:gridCol w="381000"/>
                <a:gridCol w="381000"/>
                <a:gridCol w="1981201"/>
              </a:tblGrid>
              <a:tr h="2363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#4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the material entity (in BFO sense) whose ID is ‘ORT58578’ in the spreadsheet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MATERIAL ENTITY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Instances of human beings don't exist all the time as human beings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254092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t5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the temporal region during which #4 is an instance of HUMAN BEING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#4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HUMAN BEING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t5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165455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part-of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What</a:t>
            </a:r>
            <a:r>
              <a:rPr lang="en-US" dirty="0" smtClean="0"/>
              <a:t> </a:t>
            </a:r>
            <a:r>
              <a:rPr lang="en-US" dirty="0"/>
              <a:t>are the two data rows about?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62937"/>
              </p:ext>
            </p:extLst>
          </p:nvPr>
        </p:nvGraphicFramePr>
        <p:xfrm>
          <a:off x="103908" y="1676400"/>
          <a:ext cx="8915400" cy="4751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/>
                <a:gridCol w="457200"/>
                <a:gridCol w="457200"/>
                <a:gridCol w="2770327"/>
                <a:gridCol w="506273"/>
                <a:gridCol w="1143000"/>
                <a:gridCol w="1295400"/>
                <a:gridCol w="505692"/>
                <a:gridCol w="332508"/>
              </a:tblGrid>
              <a:tr h="369291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1) a diagnosis: d1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diagnosis which is concretized in the first two cells of the 2nd row of the concretization of #1 in front of your eyes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quality through which #10 is concretized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concretizes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since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temporal region during which #10 is concretized in #11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369291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2) another diagnosis: d2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the diagnosis concretized in the first two cells of the 3rd row of the concretization of #1 in front of your eyes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the quality through which #12 is concretized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concretizes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since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the temporal region during which #12 is concretized in #13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3) who 'entered' d1 and d2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person whose name is ‘John Doe’ in the spreadsheet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HUMAN BEING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t19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person whose name is ‘Sarah Thump’ in the spreadsheet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HUMAN BEING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4) when d1 and d2 were entered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temporal region expressed by both 3rd cells in row 2 and row 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7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2667000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26797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26797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2679700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26797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3180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3180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3180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3180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1905000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1905000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1905000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4699000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4699000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4699000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048000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What must exist for the diagnoses d1 and d2 to exist?</a:t>
            </a:r>
            <a:endParaRPr lang="en-US" altLang="en-US" sz="2000" dirty="0" smtClean="0"/>
          </a:p>
        </p:txBody>
      </p:sp>
      <p:sp>
        <p:nvSpPr>
          <p:cNvPr id="29715" name="Rectangle 32"/>
          <p:cNvSpPr>
            <a:spLocks noChangeArrowheads="1"/>
          </p:cNvSpPr>
          <p:nvPr/>
        </p:nvSpPr>
        <p:spPr bwMode="auto">
          <a:xfrm>
            <a:off x="4572000" y="653097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b="0">
                <a:solidFill>
                  <a:schemeClr val="bg1"/>
                </a:solidFill>
                <a:hlinkClick r:id="rId3"/>
              </a:rPr>
              <a:t>http://code.google.com/p/ogms/</a:t>
            </a:r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29716" name="Rectangle 33"/>
          <p:cNvSpPr>
            <a:spLocks noChangeArrowheads="1"/>
          </p:cNvSpPr>
          <p:nvPr/>
        </p:nvSpPr>
        <p:spPr bwMode="auto">
          <a:xfrm>
            <a:off x="0" y="5867400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b="0" dirty="0" err="1">
                <a:solidFill>
                  <a:schemeClr val="bg1"/>
                </a:solidFill>
              </a:rPr>
              <a:t>Scheuermann</a:t>
            </a:r>
            <a:r>
              <a:rPr lang="en-US" altLang="en-US" sz="1400" b="0" dirty="0">
                <a:solidFill>
                  <a:schemeClr val="bg1"/>
                </a:solidFill>
              </a:rPr>
              <a:t> R, Ceusters W, Smith B. Toward an Ontological Treatment of Disease and Diagnosis. 2009 AMIA Summit on Translational Bioinformatics, San Francisco, California, March 15-17, 2009;: 116-120.</a:t>
            </a:r>
          </a:p>
          <a:p>
            <a:pPr algn="r" eaLnBrk="1" hangingPunct="1"/>
            <a:r>
              <a:rPr lang="en-US" altLang="en-US" sz="1400" b="0" dirty="0">
                <a:solidFill>
                  <a:schemeClr val="bg1"/>
                </a:solidFill>
                <a:hlinkClick r:id="rId4"/>
              </a:rPr>
              <a:t>http://www.referent-tracking.com/RTU/sendfile/?file=AMIA-0075-T2009.pdf </a:t>
            </a:r>
            <a:endParaRPr lang="en-US" alt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must exist for the diagnoses d1 and d2 to exist?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24155"/>
              </p:ext>
            </p:extLst>
          </p:nvPr>
        </p:nvGraphicFramePr>
        <p:xfrm>
          <a:off x="76198" y="2179116"/>
          <a:ext cx="8991601" cy="3916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2"/>
                <a:gridCol w="457200"/>
                <a:gridCol w="457200"/>
                <a:gridCol w="2057400"/>
                <a:gridCol w="457200"/>
                <a:gridCol w="1066800"/>
                <a:gridCol w="1828800"/>
                <a:gridCol w="838200"/>
                <a:gridCol w="609599"/>
              </a:tblGrid>
              <a:tr h="299253">
                <a:tc rowSpan="4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(1) what they are based on</a:t>
                      </a:r>
                      <a:endParaRPr lang="en-US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clinical picture about #4 available to #14 and #15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CLINICAL PICTURE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52810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part of the life of #4 which is described in #16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BODILY PROCESS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59177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has-participant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59177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during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382025">
                <a:tc rowSpan="8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(2) what created them</a:t>
                      </a:r>
                      <a:endParaRPr lang="en-US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#18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interpretive process which resulted in #10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creates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co-ends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BODILY PROCESS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has-agent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has-input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co-starts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interpretive process which resulted in #12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creates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co-ends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BODILY PROCESS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has-agent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has-input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co-starts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t25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3429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What </a:t>
            </a:r>
            <a:r>
              <a:rPr lang="en-US" b="1" i="1" u="sng" dirty="0" smtClean="0"/>
              <a:t>should</a:t>
            </a:r>
            <a:r>
              <a:rPr lang="en-US" dirty="0" smtClean="0"/>
              <a:t> the diagnoses be about?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24000"/>
            <a:ext cx="8305800" cy="18597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676400" y="1981200"/>
            <a:ext cx="3962400" cy="14025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04226"/>
              </p:ext>
            </p:extLst>
          </p:nvPr>
        </p:nvGraphicFramePr>
        <p:xfrm>
          <a:off x="228600" y="3657600"/>
          <a:ext cx="8686801" cy="2212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457200"/>
                <a:gridCol w="1676400"/>
                <a:gridCol w="519822"/>
                <a:gridCol w="1308978"/>
                <a:gridCol w="1066800"/>
                <a:gridCol w="304800"/>
                <a:gridCol w="486733"/>
                <a:gridCol w="2332668"/>
              </a:tblGrid>
              <a:tr h="118182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#20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t26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the disease in #4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#20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DISEASE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t26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260001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#20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inheres-in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#4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t8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we assume there is only one disease present which is born by one disorder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  <a:tr h="23636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t26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part-of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t5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diseases can start in entities before they transform into human beings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9" marR="5909" marT="5909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2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</a:t>
            </a:r>
            <a:r>
              <a:rPr lang="en-US" altLang="en-US" dirty="0" smtClean="0"/>
              <a:t>is asserted </a:t>
            </a:r>
            <a:r>
              <a:rPr lang="en-US" altLang="en-US" b="1" i="1" u="sng" dirty="0" smtClean="0"/>
              <a:t>in</a:t>
            </a:r>
            <a:r>
              <a:rPr lang="en-US" altLang="en-US" dirty="0" smtClean="0"/>
              <a:t> the diagnoses?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97213"/>
              </p:ext>
            </p:extLst>
          </p:nvPr>
        </p:nvGraphicFramePr>
        <p:xfrm>
          <a:off x="76200" y="1676400"/>
          <a:ext cx="8915402" cy="4151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3"/>
                <a:gridCol w="457200"/>
                <a:gridCol w="381000"/>
                <a:gridCol w="2514600"/>
                <a:gridCol w="533400"/>
                <a:gridCol w="1143000"/>
                <a:gridCol w="1752600"/>
                <a:gridCol w="457200"/>
                <a:gridCol w="380999"/>
              </a:tblGrid>
              <a:tr h="127342"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 </a:t>
                      </a:r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DISEASE (type) reference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#21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t27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the ICE concretized in the 2nd cell of the 2nd row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#21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ICD-9-CM CODE AND LABEL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t27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#22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t28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the quality through which #21 is concretized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#22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concretizes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#21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since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t29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t29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the temporal region during which #21 is concretized in #22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#22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is-about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GOUT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since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t29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#23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t30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the ICE concretized in the 2nd cell of the 3rd row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#23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ICD-9-CM CODE AND LABEL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t30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#24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t31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the quality through which #23 is concretized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#24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concretizes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#23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since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t32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t32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the temporal region during which #23 is concretized in #24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#24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is-about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OSTEOARTHROSIS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since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t32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reference to the patient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#11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is-about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#4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t15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t15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after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t24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#13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is-about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#4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t18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t18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after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t24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#11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is-about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#20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t15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#13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is-about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#20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t18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</a:t>
            </a:r>
            <a:r>
              <a:rPr lang="en-US" altLang="en-US" dirty="0" smtClean="0"/>
              <a:t>is asserted </a:t>
            </a:r>
            <a:r>
              <a:rPr lang="en-US" altLang="en-US" b="1" i="1" u="sng" dirty="0" smtClean="0"/>
              <a:t>about</a:t>
            </a:r>
            <a:r>
              <a:rPr lang="en-US" altLang="en-US" dirty="0" smtClean="0"/>
              <a:t> the diagnoses?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60976"/>
              </p:ext>
            </p:extLst>
          </p:nvPr>
        </p:nvGraphicFramePr>
        <p:xfrm>
          <a:off x="210127" y="1765130"/>
          <a:ext cx="8781473" cy="390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273"/>
                <a:gridCol w="457200"/>
                <a:gridCol w="457200"/>
                <a:gridCol w="2438400"/>
                <a:gridCol w="512619"/>
                <a:gridCol w="1171178"/>
                <a:gridCol w="983203"/>
                <a:gridCol w="762000"/>
                <a:gridCol w="533400"/>
              </a:tblGrid>
              <a:tr h="254684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first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, what must exist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process of, as we say 'entering d1 in the EHR system'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PROCESS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creates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co-ends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quality of some part of some hard disk which concretizes d1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concretizes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co-ends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process of, as we say 'entering d2 in the EHR system'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instance-of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PROCESS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creates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co-ends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the quality of some part of some hard disk which concretizes d1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concretizes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co-ends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who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'entered the diagnoses'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agent-of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agent-of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#27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when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, roughly, they were entered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part-of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  <a:tr h="127342">
                <a:tc v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part-of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t21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7" marR="6367" marT="6367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9600"/>
            <a:ext cx="12419584" cy="4876800"/>
          </a:xfrm>
        </p:spPr>
      </p:pic>
      <p:sp>
        <p:nvSpPr>
          <p:cNvPr id="5" name="Rectangle 4"/>
          <p:cNvSpPr/>
          <p:nvPr/>
        </p:nvSpPr>
        <p:spPr>
          <a:xfrm>
            <a:off x="990600" y="5791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http://learn.pcc.com/Content/RecentChanges/PCCEHR6.19.htm</a:t>
            </a:r>
          </a:p>
        </p:txBody>
      </p:sp>
    </p:spTree>
    <p:extLst>
      <p:ext uri="{BB962C8B-B14F-4D97-AF65-F5344CB8AC3E}">
        <p14:creationId xmlns:p14="http://schemas.microsoft.com/office/powerpoint/2010/main" val="21458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Clear identification (= denotation)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everything about which assertions are made,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everything about these assertions,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</a:t>
            </a:r>
            <a:r>
              <a:rPr lang="en-US" dirty="0" smtClean="0"/>
              <a:t>verything about the representation of (1) and (2) in the RT system </a:t>
            </a:r>
            <a:r>
              <a:rPr lang="en-US" sz="1200" dirty="0" smtClean="0"/>
              <a:t>(not addressed in this presentation)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Completely unambiguous (within the limits of the ontologies used),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ncluding unambiguity about what is ambiguous in the source assertions;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Maximally explicit and self-explanatory.</a:t>
            </a:r>
          </a:p>
          <a:p>
            <a:pPr marL="2628900" lvl="6" indent="0"/>
            <a:r>
              <a:rPr lang="en-US" sz="1200" dirty="0" smtClean="0"/>
              <a:t>Ceusters </a:t>
            </a:r>
            <a:r>
              <a:rPr lang="en-US" sz="1200" dirty="0"/>
              <a:t>W, Hsu CY, Smith B. Clinical Data Wrangling using Ontological Realism and Referent Tracking. International Conference on Biomedical Ontologies, ICBO 2014, Houston, Texas, Oct 6-9, 2014</a:t>
            </a:r>
            <a:r>
              <a:rPr lang="en-US" sz="1200" dirty="0" smtClean="0"/>
              <a:t>.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 smtClean="0"/>
              <a:t>Very simple data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Extremely verbose in abstract syntax,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an be accounted for in dedicated data models;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Higher order reasoning,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can be reduced to (still full) first-order reasoning through layered approaches,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RCC8-style temporal reasoning.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practically?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Basis for Extract-Transformation-Load (ETL) procedures in data warehousing;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Strong data stewardship required: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part of the ambiguities in EHR systems can be recovered automatically,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Recall and precision of automatic disambiguation;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Incentive for better EHR information models in the future?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9600"/>
            <a:ext cx="11717364" cy="723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0" y="1676400"/>
            <a:ext cx="4343400" cy="19812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‘diagnosis’ mean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24000"/>
            <a:ext cx="5671403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610618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http://www.merriam-webster.com/dictionary/diagnosis</a:t>
            </a:r>
          </a:p>
        </p:txBody>
      </p:sp>
    </p:spTree>
    <p:extLst>
      <p:ext uri="{BB962C8B-B14F-4D97-AF65-F5344CB8AC3E}">
        <p14:creationId xmlns:p14="http://schemas.microsoft.com/office/powerpoint/2010/main" val="35244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br>
              <a:rPr lang="en-US" dirty="0" smtClean="0"/>
            </a:br>
            <a:r>
              <a:rPr lang="en-US" sz="2000" dirty="0" smtClean="0"/>
              <a:t>(from previous slides and past experience)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word ‘diagnosis’ – even in a medical context – is used for a variety of entities of distinct sorts;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When the word is used, it is often obscure what it denotes precisely;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Dictionaries and terminologies often contribute to the confusion rather than solve it;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EHR systems, as currently implemented, are completely off track, exhibit an ‘everything goes’ design, and make secondary use of diagnostic data nearly impossible.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root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800" dirty="0" smtClean="0"/>
              <a:t>Obliviousness with respect to the ontology of reality 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(biomedical, healthcare) education,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terminology design,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standards development,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information system implementation,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documentation (including research papers, case reports,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92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16019</TotalTime>
  <Words>3060</Words>
  <Application>Microsoft Office PowerPoint</Application>
  <PresentationFormat>On-screen Show (4:3)</PresentationFormat>
  <Paragraphs>771</Paragraphs>
  <Slides>52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Arial Unicode MS</vt:lpstr>
      <vt:lpstr>Batang</vt:lpstr>
      <vt:lpstr>ＭＳ 明朝</vt:lpstr>
      <vt:lpstr>ＭＳ Ｐゴシック</vt:lpstr>
      <vt:lpstr>ＭＳ Ｐゴシック</vt:lpstr>
      <vt:lpstr>Arial</vt:lpstr>
      <vt:lpstr>Arial Black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Diagnoses in Electronic Healthcare Records: What do they mean?   School of Informatics and Computing Colloquia Series, Indiana University.  Indianapolis, IN 46202   -   Nov 14, 2014: 10 AM.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‘diagnosis’ mean ?</vt:lpstr>
      <vt:lpstr>Some observations (from previous slides and past experience)</vt:lpstr>
      <vt:lpstr>The root cause</vt:lpstr>
      <vt:lpstr>The context of this talk</vt:lpstr>
      <vt:lpstr>Purpose of this talk</vt:lpstr>
      <vt:lpstr>How to achieve this?</vt:lpstr>
      <vt:lpstr>Intellectual experiment</vt:lpstr>
      <vt:lpstr>Basis: Ontology of General Medical Science (OGMS)</vt:lpstr>
      <vt:lpstr>No conflation of diagnosis, disease, and disorder</vt:lpstr>
      <vt:lpstr>Some fundamentals</vt:lpstr>
      <vt:lpstr>Data and Reality</vt:lpstr>
      <vt:lpstr>A non-trivial relation</vt:lpstr>
      <vt:lpstr>What makes it non-trivial?</vt:lpstr>
      <vt:lpstr>What is able to grasp this ?</vt:lpstr>
      <vt:lpstr>‘Ontology’</vt:lpstr>
      <vt:lpstr>‘Ontology’</vt:lpstr>
      <vt:lpstr>Computer science approach to ontology</vt:lpstr>
      <vt:lpstr>Computer science approach to ontology</vt:lpstr>
      <vt:lpstr>Philosophical approach to ontology</vt:lpstr>
      <vt:lpstr>The basis of Ontological Realism (O.R.)</vt:lpstr>
      <vt:lpstr>PowerPoint Presentation</vt:lpstr>
      <vt:lpstr>What is out there … (… we want/need to deal with)?</vt:lpstr>
      <vt:lpstr>Generic versus specific entities</vt:lpstr>
      <vt:lpstr>Basic Formal Ontology (BFO)</vt:lpstr>
      <vt:lpstr>Representing specific entities</vt:lpstr>
      <vt:lpstr>Method: IUI assignment</vt:lpstr>
      <vt:lpstr>Referent Tracking assertions</vt:lpstr>
      <vt:lpstr>The shift envisioned</vt:lpstr>
      <vt:lpstr>The shift envisioned</vt:lpstr>
      <vt:lpstr>The shift envisioned</vt:lpstr>
      <vt:lpstr>The shift envisioned</vt:lpstr>
      <vt:lpstr>The shift envisioned</vt:lpstr>
      <vt:lpstr>Representation of relation with time intervals</vt:lpstr>
      <vt:lpstr>Back to our problem:</vt:lpstr>
      <vt:lpstr>This spreadsheet</vt:lpstr>
      <vt:lpstr>This spreadsheet</vt:lpstr>
      <vt:lpstr> Who are the two data rows about?</vt:lpstr>
      <vt:lpstr>What are the two data rows about?</vt:lpstr>
      <vt:lpstr>What must exist for the diagnoses d1 and d2 to exist?</vt:lpstr>
      <vt:lpstr>What must exist for the diagnoses d1 and d2 to exist?</vt:lpstr>
      <vt:lpstr> What should the diagnoses be about?</vt:lpstr>
      <vt:lpstr>What is asserted in the diagnoses?</vt:lpstr>
      <vt:lpstr>What is asserted about the diagnoses?</vt:lpstr>
      <vt:lpstr>Advantages</vt:lpstr>
      <vt:lpstr>Disadvantages</vt:lpstr>
      <vt:lpstr>How to use this practically?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495</cp:revision>
  <dcterms:created xsi:type="dcterms:W3CDTF">2011-06-07T20:07:59Z</dcterms:created>
  <dcterms:modified xsi:type="dcterms:W3CDTF">2014-11-12T21:28:33Z</dcterms:modified>
</cp:coreProperties>
</file>