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6"/>
  </p:notesMasterIdLst>
  <p:handoutMasterIdLst>
    <p:handoutMasterId r:id="rId47"/>
  </p:handoutMasterIdLst>
  <p:sldIdLst>
    <p:sldId id="572" r:id="rId2"/>
    <p:sldId id="582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04" r:id="rId25"/>
    <p:sldId id="609" r:id="rId26"/>
    <p:sldId id="578" r:id="rId27"/>
    <p:sldId id="610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33" r:id="rId40"/>
    <p:sldId id="634" r:id="rId41"/>
    <p:sldId id="523" r:id="rId42"/>
    <p:sldId id="466" r:id="rId43"/>
    <p:sldId id="635" r:id="rId44"/>
    <p:sldId id="636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70117"/>
    <a:srgbClr val="000018"/>
    <a:srgbClr val="000048"/>
    <a:srgbClr val="000054"/>
    <a:srgbClr val="000066"/>
    <a:srgbClr val="00705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2" autoAdjust="0"/>
    <p:restoredTop sz="94673" autoAdjust="0"/>
  </p:normalViewPr>
  <p:slideViewPr>
    <p:cSldViewPr snapToGrid="0">
      <p:cViewPr varScale="1">
        <p:scale>
          <a:sx n="102" d="100"/>
          <a:sy n="102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79BE22F7-075E-4332-BCF6-E7620F174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F418A3CA-F534-4856-9D21-1E1ED9B9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ECB04-14D6-47F8-AF06-BE58E3EB5488}" type="slidenum">
              <a:rPr lang="en-US"/>
              <a:pPr/>
              <a:t>1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31D57-BC0F-46A3-97EE-D814B397D39C}" type="slidenum">
              <a:rPr lang="en-US"/>
              <a:pPr/>
              <a:t>35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08F0E-80A4-43B8-A13B-F63832478BA1}" type="slidenum">
              <a:rPr lang="en-US"/>
              <a:pPr/>
              <a:t>36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C647E-2254-41DF-B885-2D1B06E68FA1}" type="slidenum">
              <a:rPr lang="en-US"/>
              <a:pPr/>
              <a:t>37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1DE33-C685-4A81-893F-6C07D57426DC}" type="slidenum">
              <a:rPr lang="en-US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63952-6059-4455-A8C3-2ECFAE1FEE8C}" type="slidenum">
              <a:rPr lang="en-US"/>
              <a:pPr/>
              <a:t>40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243BE-9372-4D78-8E63-C5557FF045F0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FCDA-B375-46A7-838B-D9900F0A8F77}" type="slidenum">
              <a:rPr lang="en-US"/>
              <a:pPr/>
              <a:t>42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4B807-077B-4BBD-AA8B-76A90B8190F8}" type="slidenum">
              <a:rPr lang="en-US"/>
              <a:pPr/>
              <a:t>43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E5EBF-701E-4AF4-AD8C-3940E6D724CD}" type="slidenum">
              <a:rPr lang="en-US"/>
              <a:pPr/>
              <a:t>44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64BC1-2CD0-4407-B290-C1A42367C6F0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A2637-D3A7-4463-96F0-F69B933D9A5C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40CCF-48DA-4070-9115-C2E073E40F17}" type="slidenum">
              <a:rPr lang="en-US"/>
              <a:pPr/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2A468-846D-4849-9962-29D774735DD4}" type="slidenum">
              <a:rPr lang="en-US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3D749-5D02-49D5-876E-138F5CBB7372}" type="slidenum">
              <a:rPr lang="en-US"/>
              <a:pPr/>
              <a:t>31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8A36F-C143-45AA-9A67-60D2D1D3B993}" type="slidenum">
              <a:rPr lang="en-US"/>
              <a:pPr/>
              <a:t>32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BDEC9-280B-4DF7-944B-9BE809490605}" type="slidenum">
              <a:rPr lang="en-US"/>
              <a:pPr/>
              <a:t>33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C882C-620B-4E5A-B9E7-71D14C5D01D2}" type="slidenum">
              <a:rPr lang="en-US"/>
              <a:pPr/>
              <a:t>34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66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81922" name="Photo Editor-foto" r:id="rId3" imgW="7621064" imgH="1009791" progId="MSPhotoEd.3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81923" name="Photo Editor-foto" r:id="rId4" imgW="7621064" imgH="1009791" progId="MSPhotoEd.3">
              <p:embed/>
            </p:oleObj>
          </a:graphicData>
        </a:graphic>
      </p:graphicFrame>
      <p:sp>
        <p:nvSpPr>
          <p:cNvPr id="20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27376" name="AutoShape 16"/>
          <p:cNvSpPr>
            <a:spLocks noGrp="1" noChangeArrowheads="1"/>
          </p:cNvSpPr>
          <p:nvPr>
            <p:ph type="ctrTitle"/>
          </p:nvPr>
        </p:nvSpPr>
        <p:spPr>
          <a:xfrm>
            <a:off x="723900" y="2516188"/>
            <a:ext cx="7696200" cy="700087"/>
          </a:xfrm>
          <a:solidFill>
            <a:schemeClr val="bg1"/>
          </a:solidFill>
        </p:spPr>
        <p:txBody>
          <a:bodyPr/>
          <a:lstStyle>
            <a:lvl1pPr>
              <a:defRPr sz="3600">
                <a:latin typeface="Arial Unicode MS" pitchFamily="34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034A-BF88-4220-8F0B-024F874C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12825"/>
            <a:ext cx="2209800" cy="5692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12825"/>
            <a:ext cx="6477000" cy="5692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1D3B-EAB2-4A57-854B-7B4BE7F4D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FD88-36D9-4445-9207-5DAAA8C92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4238-67C8-4806-9CE0-FC71DA555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9AC0-323F-4FA7-8CF1-40A38B1C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58A3-B6F8-40CA-BFBD-5049361E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8D2DC-A8B0-4BE8-9AD3-5AB8705FE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B5C5-C26C-4B29-971A-87BBB151F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8469-71F5-45EB-8631-FE5E39E4A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55DC-C637-4877-93A2-2DBCA142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5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635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633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5D1F06-061D-4658-9686-6C6F75564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1026" name="Photo Editor-foto" r:id="rId14" imgW="7621064" imgH="1009791" progId="MSPhotoEd.3">
              <p:embed/>
            </p:oleObj>
          </a:graphicData>
        </a:graphic>
      </p:graphicFrame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36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526345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46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47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48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49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50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51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526352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38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  <a:solidFill>
            <a:srgbClr val="84AEC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1027" name="Photo Editor-foto" r:id="rId15" imgW="7621064" imgH="1009791" progId="MSPhotoEd.3">
              <p:embed/>
            </p:oleObj>
          </a:graphicData>
        </a:graphic>
      </p:graphicFrame>
      <p:sp>
        <p:nvSpPr>
          <p:cNvPr id="526357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40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526359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60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61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62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63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64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65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526366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BE6F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BE6F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BE6F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BE6F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nnovativesystemsltd.com/images/supplies.gif&amp;imgrefurl=http://innovativesystemsltd.com/supplies.php&amp;usg=__J-ITezs60BCr0_0mCSQis34yj4U=&amp;h=303&amp;w=354&amp;sz=763&amp;hl=en&amp;start=16&amp;zoom=1&amp;itbs=1&amp;tbnid=a9_JsLFm1avHoM:&amp;tbnh=104&amp;tbnw=121&amp;prev=/images?q=computer+systems&amp;hl=en&amp;rlz=1T4SNNT_en___US393&amp;prmdo=1&amp;tbs=isch:1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google.com/imgres?imgurl=http://computer-reviews.net/files/Systemax%20Tigershark%20Gaming%20Computer.jpg&amp;imgrefurl=http://computer-reviews.net/tag/gaming-computer-reviews/&amp;usg=__fN6ddLq_KsWfHpuPFrVtxIdVGIc=&amp;h=300&amp;w=300&amp;sz=44&amp;hl=en&amp;start=11&amp;zoom=1&amp;itbs=1&amp;tbnid=-oKG_LI7UCSfYM:&amp;tbnh=116&amp;tbnw=116&amp;prev=/images?q=computer+systems&amp;hl=en&amp;rlz=1T4SNNT_en___US393&amp;prmdo=1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microsoft.blognewschannel.com/wp-content/uploads/2007/08/hp-mediasmart-home-server.png&amp;imgrefurl=http://microsoft.blognewschannel.com/archives/category/windows/server/home-server/&amp;usg=__hUmMvblfAtq6L3nPxL-A1HGgX1s=&amp;h=400&amp;w=400&amp;sz=29&amp;hl=en&amp;start=1&amp;zoom=1&amp;itbs=1&amp;tbnid=LDHqDpq6Y-k-bM:&amp;tbnh=124&amp;tbnw=124&amp;prev=/images?q=server&amp;hl=en&amp;sa=X&amp;rlz=1T4SNNT_en___US393&amp;tbs=isch:1&amp;prmd=si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xconomy.com/wordpress/wp-content/images/2008/10/satellite-image-of-the-united-states-of-americ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google.com/imgres?imgurl=http://innovativesystemsltd.com/images/supplies.gif&amp;imgrefurl=http://innovativesystemsltd.com/supplies.php&amp;usg=__J-ITezs60BCr0_0mCSQis34yj4U=&amp;h=303&amp;w=354&amp;sz=763&amp;hl=en&amp;start=16&amp;zoom=1&amp;itbs=1&amp;tbnid=a9_JsLFm1avHoM:&amp;tbnh=104&amp;tbnw=121&amp;prev=/images?q=computer+systems&amp;hl=en&amp;rlz=1T4SNNT_en___US393&amp;prmdo=1&amp;tbs=isch:1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google.com/imgres?imgurl=http://computer-reviews.net/files/Systemax%20Tigershark%20Gaming%20Computer.jpg&amp;imgrefurl=http://computer-reviews.net/tag/gaming-computer-reviews/&amp;usg=__fN6ddLq_KsWfHpuPFrVtxIdVGIc=&amp;h=300&amp;w=300&amp;sz=44&amp;hl=en&amp;start=11&amp;zoom=1&amp;itbs=1&amp;tbnid=-oKG_LI7UCSfYM:&amp;tbnh=116&amp;tbnw=116&amp;prev=/images?q=computer+systems&amp;hl=en&amp;rlz=1T4SNNT_en___US393&amp;prmdo=1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microsoft.blognewschannel.com/wp-content/uploads/2007/08/hp-mediasmart-home-server.png&amp;imgrefurl=http://microsoft.blognewschannel.com/archives/category/windows/server/home-server/&amp;usg=__hUmMvblfAtq6L3nPxL-A1HGgX1s=&amp;h=400&amp;w=400&amp;sz=29&amp;hl=en&amp;start=1&amp;zoom=1&amp;itbs=1&amp;tbnid=LDHqDpq6Y-k-bM:&amp;tbnh=124&amp;tbnw=124&amp;prev=/images?q=server&amp;hl=en&amp;sa=X&amp;rlz=1T4SNNT_en___US393&amp;tbs=isch:1&amp;prmd=si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xconomy.com/wordpress/wp-content/images/2008/10/satellite-image-of-the-united-states-of-america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www.impawards.com/1989/fast_food_xl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www.google.com/imgres?imgurl=http://www.jordan-kuwait-bank.com/images/cards_amex-green.gif&amp;imgrefurl=http://www.jordan-kuwait-bank.com/en/products_individual_cards.html&amp;usg=__BG-Fps5GkC33xpXqzE_PzqIH_yk=&amp;h=173&amp;w=260&amp;sz=38&amp;hl=en&amp;start=8&amp;zoom=1&amp;itbs=1&amp;tbnid=omEkYG_1eCaQ0M:&amp;tbnh=75&amp;tbnw=112&amp;prev=/images?q=amex+card&amp;hl=en&amp;sa=X&amp;rlz=1T4SNNT_en___US393&amp;tbs=isch:1&amp;prmd=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19138" y="1468438"/>
            <a:ext cx="7785100" cy="3063875"/>
          </a:xfrm>
        </p:spPr>
        <p:txBody>
          <a:bodyPr/>
          <a:lstStyle/>
          <a:p>
            <a:pPr eaLnBrk="1" hangingPunct="1"/>
            <a:r>
              <a:rPr lang="en-GB" sz="2000" dirty="0" smtClean="0">
                <a:cs typeface="Arial" charset="0"/>
              </a:rPr>
              <a:t>MHI501 </a:t>
            </a:r>
            <a:r>
              <a:rPr lang="en-GB" sz="2000" dirty="0" smtClean="0">
                <a:latin typeface="Times New Roman" pitchFamily="18" charset="0"/>
                <a:cs typeface="Arial" charset="0"/>
              </a:rPr>
              <a:t>–</a:t>
            </a:r>
            <a:r>
              <a:rPr lang="en-GB" sz="2000" dirty="0" smtClean="0">
                <a:cs typeface="Arial" charset="0"/>
              </a:rPr>
              <a:t> Introduction to Health Informatics</a:t>
            </a:r>
            <a:br>
              <a:rPr lang="en-GB" sz="2000" dirty="0" smtClean="0">
                <a:cs typeface="Arial" charset="0"/>
              </a:rPr>
            </a:b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en-GB" sz="2800" dirty="0" smtClean="0">
                <a:latin typeface="Arial" charset="0"/>
                <a:cs typeface="Arial" charset="0"/>
              </a:rPr>
              <a:t>Key research and system implementation</a:t>
            </a:r>
            <a:br>
              <a:rPr lang="en-GB" sz="2800" dirty="0" smtClean="0">
                <a:latin typeface="Arial" charset="0"/>
                <a:cs typeface="Arial" charset="0"/>
              </a:rPr>
            </a:br>
            <a:r>
              <a:rPr lang="en-GB" sz="2800" dirty="0" smtClean="0">
                <a:latin typeface="Arial" charset="0"/>
                <a:cs typeface="Arial" charset="0"/>
              </a:rPr>
              <a:t>challenges facing the field of</a:t>
            </a:r>
            <a:br>
              <a:rPr lang="en-GB" sz="2800" dirty="0" smtClean="0">
                <a:latin typeface="Arial" charset="0"/>
                <a:cs typeface="Arial" charset="0"/>
              </a:rPr>
            </a:br>
            <a:r>
              <a:rPr lang="en-GB" sz="2800" dirty="0" smtClean="0">
                <a:latin typeface="Arial" charset="0"/>
                <a:cs typeface="Arial" charset="0"/>
              </a:rPr>
              <a:t>health informatics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>
                <a:latin typeface="Arial" charset="0"/>
                <a:cs typeface="Arial" charset="0"/>
              </a:rPr>
              <a:t>SUNY at Buffalo   -   December </a:t>
            </a:r>
            <a:r>
              <a:rPr lang="en-GB" sz="2000" dirty="0" smtClean="0">
                <a:latin typeface="Arial" charset="0"/>
                <a:cs typeface="Arial" charset="0"/>
              </a:rPr>
              <a:t>7, 2011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9144000" cy="1447800"/>
          </a:xfrm>
        </p:spPr>
        <p:txBody>
          <a:bodyPr/>
          <a:lstStyle/>
          <a:p>
            <a:pPr defTabSz="566738" eaLnBrk="1" hangingPunct="1"/>
            <a:r>
              <a:rPr lang="en-GB" altLang="ja-JP" sz="2800" b="1" smtClean="0">
                <a:ea typeface="MS Mincho" pitchFamily="49" charset="-128"/>
              </a:rPr>
              <a:t>Werner CEUSTERS</a:t>
            </a:r>
            <a:endParaRPr lang="en-US" altLang="ja-JP" sz="2800" b="1" smtClean="0">
              <a:ea typeface="MS Mincho" pitchFamily="49" charset="-128"/>
            </a:endParaRPr>
          </a:p>
          <a:p>
            <a:pPr defTabSz="566738" eaLnBrk="1" hangingPunct="1"/>
            <a:r>
              <a:rPr lang="en-GB" altLang="ja-JP" sz="2000" i="1" smtClean="0">
                <a:ea typeface="MS Mincho" pitchFamily="49" charset="-128"/>
              </a:rPr>
              <a:t>Center of Excellence in Bioinformatics and Life Sciences </a:t>
            </a:r>
          </a:p>
          <a:p>
            <a:pPr defTabSz="566738" eaLnBrk="1" hangingPunct="1"/>
            <a:r>
              <a:rPr lang="en-GB" altLang="ja-JP" sz="2000" i="1" smtClean="0">
                <a:ea typeface="MS Mincho" pitchFamily="49" charset="-128"/>
              </a:rPr>
              <a:t>University at Buffalo, NY, USA</a:t>
            </a:r>
          </a:p>
          <a:p>
            <a:pPr defTabSz="566738" eaLnBrk="1" hangingPunct="1"/>
            <a:endParaRPr lang="nl-BE" altLang="ja-JP" sz="1200" i="1" smtClean="0">
              <a:ea typeface="MS Mincho" pitchFamily="49" charset="-128"/>
            </a:endParaRPr>
          </a:p>
          <a:p>
            <a:pPr defTabSz="566738" eaLnBrk="1" hangingPunct="1"/>
            <a:r>
              <a:rPr lang="en-US" altLang="ja-JP" sz="2000" i="1" smtClean="0">
                <a:ea typeface="MS Mincho" pitchFamily="49" charset="-128"/>
              </a:rPr>
              <a:t>http://www.org.buffalo.edu/RTU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This raises many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this …</a:t>
            </a:r>
          </a:p>
          <a:p>
            <a:pPr lvl="1" eaLnBrk="1" hangingPunct="1"/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2819400"/>
            <a:ext cx="2886075" cy="3657600"/>
            <a:chOff x="533400" y="2819400"/>
            <a:chExt cx="2886075" cy="3657600"/>
          </a:xfrm>
        </p:grpSpPr>
        <p:pic>
          <p:nvPicPr>
            <p:cNvPr id="14347" name="Picture 6" descr="impossible cra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3505200"/>
              <a:ext cx="28860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TextBox 7"/>
            <p:cNvSpPr txBox="1">
              <a:spLocks noChangeArrowheads="1"/>
            </p:cNvSpPr>
            <p:nvPr/>
          </p:nvSpPr>
          <p:spPr bwMode="auto">
            <a:xfrm>
              <a:off x="960438" y="2819400"/>
              <a:ext cx="19002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- possible ?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25875" y="3276600"/>
            <a:ext cx="2117725" cy="3200400"/>
            <a:chOff x="3825875" y="3276600"/>
            <a:chExt cx="2117725" cy="3200400"/>
          </a:xfrm>
        </p:grpSpPr>
        <p:pic>
          <p:nvPicPr>
            <p:cNvPr id="14345" name="Picture 4" descr="Priapus Pompei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3981450"/>
              <a:ext cx="1941513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Box 8"/>
            <p:cNvSpPr txBox="1">
              <a:spLocks noChangeArrowheads="1"/>
            </p:cNvSpPr>
            <p:nvPr/>
          </p:nvSpPr>
          <p:spPr bwMode="auto">
            <a:xfrm>
              <a:off x="3825875" y="3276600"/>
              <a:ext cx="21177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- desirable 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48400" y="3733800"/>
            <a:ext cx="2400300" cy="2743200"/>
            <a:chOff x="6248400" y="3733800"/>
            <a:chExt cx="2400300" cy="2743200"/>
          </a:xfrm>
        </p:grpSpPr>
        <p:pic>
          <p:nvPicPr>
            <p:cNvPr id="14343" name="Picture 2" descr="Big Brother is Watching Yo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343400"/>
              <a:ext cx="24003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6686550" y="3733800"/>
              <a:ext cx="14795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- scary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http://www.powayusd.com/online/Britlit/images/1984_bb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9000"/>
          </a:blip>
          <a:srcRect/>
          <a:stretch>
            <a:fillRect/>
          </a:stretch>
        </p:blipFill>
        <p:spPr bwMode="auto">
          <a:xfrm>
            <a:off x="2971800" y="2057400"/>
            <a:ext cx="6029325" cy="4562476"/>
          </a:xfrm>
          <a:prstGeom prst="rect">
            <a:avLst/>
          </a:prstGeom>
          <a:noFill/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scary?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819400" y="1981200"/>
            <a:ext cx="6172200" cy="4419600"/>
          </a:xfrm>
        </p:spPr>
        <p:txBody>
          <a:bodyPr/>
          <a:lstStyle/>
          <a:p>
            <a:pPr eaLnBrk="1" hangingPunct="1"/>
            <a:r>
              <a:rPr lang="en-US" sz="2800" i="1" smtClean="0"/>
              <a:t>The misuse of medical records has led to loss of jobs, discrimination, identity theft and embarrassment</a:t>
            </a:r>
            <a:r>
              <a:rPr lang="en-US" i="1" smtClean="0"/>
              <a:t>.</a:t>
            </a:r>
          </a:p>
          <a:p>
            <a:pPr lvl="1" algn="just" eaLnBrk="1" hangingPunct="1"/>
            <a:r>
              <a:rPr lang="en-US" sz="2000" i="1" smtClean="0"/>
              <a:t>An Atlanta truck driver lost his job after his insurance company told his employer that he had sought treatment for alcoholism.</a:t>
            </a:r>
          </a:p>
          <a:p>
            <a:pPr lvl="1" algn="just" eaLnBrk="1" hangingPunct="1"/>
            <a:r>
              <a:rPr lang="en-US" sz="2000" i="1" smtClean="0"/>
              <a:t>A pharmacist disclosed to a California woman that her ex-spouse was HIV positive, information she later used against him in a custody battle.</a:t>
            </a:r>
          </a:p>
          <a:p>
            <a:pPr lvl="1" algn="just" eaLnBrk="1" hangingPunct="1"/>
            <a:r>
              <a:rPr lang="en-US" sz="2000" i="1" smtClean="0"/>
              <a:t>A 30-year employee of the FBI was forced into early retirement when the FBI found his mental health prescription records while investigating the man’s therapist for fraud.</a:t>
            </a:r>
          </a:p>
        </p:txBody>
      </p:sp>
      <p:pic>
        <p:nvPicPr>
          <p:cNvPr id="15365" name="Picture 1" descr="Sensitive Information - Privacy and Your Medical Records (200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59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4572000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http://www.consumer-action.org/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desirable? (2000)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More than one million patients suffer injuries each year as a result of broken healthcare processes and system failures:</a:t>
            </a:r>
          </a:p>
          <a:p>
            <a:pPr lvl="1" eaLnBrk="1" hangingPunct="1"/>
            <a:r>
              <a:rPr lang="en-US" sz="1800" smtClean="0"/>
              <a:t>Institute of Medicine (IOM) Report (2000). To err is human: Building a safer health system.</a:t>
            </a:r>
          </a:p>
          <a:p>
            <a:pPr lvl="1" eaLnBrk="1" hangingPunct="1"/>
            <a:r>
              <a:rPr lang="en-US" sz="1800" smtClean="0"/>
              <a:t>Barbara Starfield. Is US Health Really the Best in the World? JAMA. 2000;284:483-485. </a:t>
            </a:r>
          </a:p>
          <a:p>
            <a:pPr eaLnBrk="1" hangingPunct="1"/>
            <a:r>
              <a:rPr lang="en-US" sz="3000" smtClean="0"/>
              <a:t>Medical errors were (are?) killing more people each year than breast cancer, AIDS, and motor vehicle accidents together.</a:t>
            </a:r>
          </a:p>
          <a:p>
            <a:pPr lvl="1" eaLnBrk="1" hangingPunct="1"/>
            <a:r>
              <a:rPr lang="en-US" sz="1800" smtClean="0"/>
              <a:t>Institute of Medicine, Centers for Disease Control and Prevention; National Center for Health Statistics: Preliminary Data for 1998 and 1999,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desirable? (2003)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Little more than half of United States’ patients receive known ‘best practice’ treatments for their illnesses and less than half of physicians’ practices use recommended processes for care.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2000" smtClean="0"/>
              <a:t>Casalino et al. External Incentives, Information Technology, and Organized Processes to Improve Health Care Quality for Patients With Chronic Diseases - JAMA 2003;289: 434-441.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desirable? (2005)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estimated thirty to forty cents of every United States’ dollar spent on healthcare, or more than a half-trillion dollars per year, is spent on costs associated with ‘overuse, underuse, misuse, duplication, system failures, unnecessary repetition, poor communication, and inefficiency’.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1800" smtClean="0"/>
              <a:t>Proctor P. Reid, W. Dale Compton, Jerome H. Grossman, and Gary Fanjiang, Editors (2005) Building a Better Delivery System: A New Engineering/Health Care Partnership. Committee on Engineering and the Health Care System, National Academies Press.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desirable? (2006)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sz="2000" smtClean="0"/>
          </a:p>
          <a:p>
            <a:pPr eaLnBrk="1" hangingPunct="1"/>
            <a:r>
              <a:rPr lang="en-US" smtClean="0"/>
              <a:t>At least 1.5 million preventable adverse drug events occur in the United States each year.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2000" smtClean="0"/>
              <a:t>Institute of Medicine. Preventing Medication Errors. 2006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possible?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already so many amazing technologies available or ready for clinical trial:</a:t>
            </a:r>
          </a:p>
          <a:p>
            <a:pPr lvl="1" eaLnBrk="1" hangingPunct="1"/>
            <a:r>
              <a:rPr lang="en-US" smtClean="0"/>
              <a:t>Smart pills that send emails when taken,</a:t>
            </a:r>
          </a:p>
          <a:p>
            <a:pPr lvl="1" eaLnBrk="1" hangingPunct="1"/>
            <a:r>
              <a:rPr lang="en-US" smtClean="0"/>
              <a:t>‘Blood bots’ for endovascular surgery,</a:t>
            </a:r>
          </a:p>
          <a:p>
            <a:pPr lvl="1" eaLnBrk="1" hangingPunct="1"/>
            <a:r>
              <a:rPr lang="en-US" smtClean="0"/>
              <a:t>Thought-controlled artificial limbs,</a:t>
            </a:r>
          </a:p>
          <a:p>
            <a:pPr lvl="1" eaLnBrk="1" hangingPunct="1"/>
            <a:r>
              <a:rPr lang="en-US" smtClean="0"/>
              <a:t>‘Breathalyzer’ for disease diagnosis,</a:t>
            </a:r>
          </a:p>
          <a:p>
            <a:pPr lvl="1" eaLnBrk="1" hangingPunct="1"/>
            <a:r>
              <a:rPr lang="en-US" smtClean="0"/>
              <a:t>Implantable nano wires to monitor blood pressure,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Is this possible?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9771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300" b="0">
                <a:solidFill>
                  <a:schemeClr val="bg1"/>
                </a:solidFill>
              </a:rPr>
              <a:t>http://www.interoperabilityshowcase.com/docs/webinarArchives/2010_Webinar_Series_Review_PCD_Domain_2010-8-3f.pdf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I respectfully disagree 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Standards?</a:t>
            </a:r>
          </a:p>
          <a:p>
            <a:pPr lvl="1" eaLnBrk="1" hangingPunct="1"/>
            <a:r>
              <a:rPr lang="en-US" smtClean="0"/>
              <a:t>No shortage indeed, but:</a:t>
            </a:r>
          </a:p>
          <a:p>
            <a:pPr lvl="2" eaLnBrk="1" hangingPunct="1"/>
            <a:r>
              <a:rPr lang="en-US" smtClean="0"/>
              <a:t>too many,</a:t>
            </a:r>
          </a:p>
          <a:p>
            <a:pPr lvl="2" eaLnBrk="1" hangingPunct="1"/>
            <a:r>
              <a:rPr lang="en-US" smtClean="0"/>
              <a:t>too low quality, because,</a:t>
            </a:r>
          </a:p>
          <a:p>
            <a:pPr lvl="2" eaLnBrk="1" hangingPunct="1"/>
            <a:r>
              <a:rPr lang="en-US" smtClean="0"/>
              <a:t>too much ad hoc.</a:t>
            </a:r>
          </a:p>
          <a:p>
            <a:pPr eaLnBrk="1" hangingPunct="1"/>
            <a:r>
              <a:rPr lang="en-US" smtClean="0"/>
              <a:t>Availability of ‘the’ technology?</a:t>
            </a:r>
          </a:p>
          <a:p>
            <a:pPr lvl="1" eaLnBrk="1" hangingPunct="1"/>
            <a:r>
              <a:rPr lang="en-US" smtClean="0"/>
              <a:t>Focus on providing patches for old EHR technology rather than developing better systems from solid foundations.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Current state of the art</a:t>
            </a:r>
          </a:p>
        </p:txBody>
      </p:sp>
      <p:sp>
        <p:nvSpPr>
          <p:cNvPr id="23555" name="AutoShape 2" descr="data:image/jpg;base64,/9j/4AAQSkZJRgABAQAAAQABAAD/2wCEAAkGBhIQEBUUEBQUFRQVFxgYGBYWFxcfGRgYFxcZGhsUGhQXHCYeGhklHBUUIjIgIyovLCw4Fh8yNTAqNSYrLSkBCQoKDgwOGg8PGikkHRwsMS0sLCwsLCwsLy4qKTAsLSkpLCwvLCwpLDUsKikpLCwsLCwpLCksLCksLCkpMi8sLP/AABEIAHQAdAMBIgACEQEDEQH/xAAcAAEAAgMBAQEAAAAAAAAAAAAABgcDBAUIAgH/xABDEAACAQIDBAYFCAcJAQAAAAABAgMAEQQSIQUGEzEHIkFRYYEycZGxshQjJHKDocHRM1Jic4LC4SU0QkRTkqLT8GP/xAAaAQEAAwEBAQAAAAAAAAAAAAAAAQMEBQIG/8QAJBEAAgIBAwMFAQAAAAAAAAAAAAECEQMxMlEEIUESExRhcSP/2gAMAwEAAhEDEQA/ALxpSlAKUpQClYsViliRnkYKiKWZjyCqLknwAFQDBdMUMhzCF+CWYKwIzEKxXMUNgL2va+le4wlPaiHJLUsSlcuHeKE6OWiPdKpT/meofImukjgi4IIPIjkfOvLTWpNn1SlKgClKUApSlAKUpQClKUApSo5v1vWuzsKzixlfqxKe1yPSI/VUanyHaKlJt0iG6ID0175ZvoMDaaNOR7Vh9zH+Ed9QvdxfoaeBk+M1xcUzOWZyWZiWZjzLHUknvJNSHdZL4IfWkH311scFBUZZS9Rc+1MFiHX5tkylQcpBB5DtHP2iuRs/A4mOSzAID/jDFbAeKkhj4NztXR2omEKoZwwYxobgHXqjyNcvAjCpICs0mW/oESJfuGYAC3h21yro1UYtw9+cTiMWcNiCjrlchwtnuhGhscp0v2DlVjVROz9sR7O2mZpriON5g2UXJzB1Cgd5YqKsvYvSfs/Ej9MIW7UnshHmeqfI1bnik1XlHiD7dyV0rmQbz4N1LJiYGUXuRKlhl53N+ytjZu1ocSmfDyxype2aNgwuOy47eWlUFht0pSgFKUoBSlKAxYnELGjO5CqoLMx5AAXJPlVBb0bdbaeLaVriJOrGp7Fv2jvPM+Q7KnHTJtqREiwyaLLd3PeEIsvqub+Qqv4cN1QB/wC8a6HSY1uZnzS8HAxI1PrNSDdBb4P7ST+Wo9O4Dle3rH2H+tSTckXwjfvX+Fa1eSnwXQk84gi4USSKYk5kXvlHYSK5CTTCYH5Givc2YEr2HmcpX766kODeTDQFMQYhwYxawsTlGt7g3rQOz8VmA+VhlvrZlJt9VlOvnXHeptK429s1ZdptDJ6MmICNb9tgLjzYVExK8aqwZla4BsZAblGRvQU8zpzv4d043pXhbTvrYSQvc2vpwze3lUb3k2aomxcZNuHJPbr5TdZs4tobnI5sPPsrTl2xf0Vw1ZHRI4RwikxpkkzlL20OXW1+T6j1X5Vb/Qk6scW66cX5PKB1bZWR1uFUADrpKOXYKpFtpSYOWZIiDnThMCc1+YDBltc25Hxq1uhqJ8Li0ilZiZcM62LRkK8MubIpRiSLSyHrW5nnWZlhdVKUrySKUpQClKUBVHS8M2KhA58L4nP5VHWBRQFF9Rc/dpXa6VcV/acKd8cf3vJpWljwbgAc7Gw7ALewcq7nRwXt2c7qJ1KivsQlsQ/2nxCpRuGpOGe1v0p7/wBVajmKT599f9T1+lUl6PW+jy/vf5FpVM932Lf2ZsmOfCQGVLkRqAVcjQezxrBJuVAGBCy6EGxyMDY3tprW3svBNJhIcsjIAljl7dfWK059jWP98se5pCD8dcaW5m1aFf8ASOgTGdRQo4aWGotYMBYH6tcfFY35bjZJIuIgxEjiyC7EFDGRa4BDcPUeJ7qkfSZhlE0WQ5hwgLlsxNnfmxJv6VQnBWSTW1kkDEFSwIzq56o1Ojk2vratE1/KLK47mdt90vlAiZ8X15kjI4kaXIkVlZQbhmC5Qunfc2rc3a2M2z8Xg240RUTIMgRVe2JQxnrcyoa2nLt0rFs/EBYbxMQBxdVBhU8OYSLmlmuD1WuFjs637a+trTtwnYOpCBihWJ5AWglEqomKB1PX1YqLcj31mLC86Viw04kRXU3VgGB8GFx9xrLXkkUpSgFKUoCl+kWJpNtooF8qRn7mPvrM0ID2YHiLfz7LAHSwro72t/achtfSJfYoP41oLIM+btGmvdrqO819H0saxI43UO8j+itsT/eX9UvxCpD0eP8ANTD9tfg/pUckP0hri2knxCu1uC3UmH7SfCaplqaloXbsjCxSYOHitlADAda3+M391as+BwIJBlkHqzEfCay7AMHyGE4jLYGQC/7xu7yrHisbs8aBC31R+bCuLPc/02x0RFOkYxk4cw2yZZV0UrqGQ8iB+sagc8YVyDzeJXX/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/OsKbNzIz5iLG1tPxN61t4duxQ4/Eh81+JyA/wDmg53t2GufLv6oiZEiJzE6syi1/AA+8V9Hjbjij6eEcHOpubrkgr4W0jOTf0gB6zf8K6G4jaTDxj9zVqSNX3uM2s32f89VTVG6L7F4bsYmEYBDPlsruBcdt72FfmJ3gwY9GAsfEAD26+6otsTfQYWExNAstnLAl7cwOzIfH21mn6UNNMLEP4z/ANdcueGbk2ka4zVHxv8A4ppMLE3D4aiQZete4Mcg00FhoNKwbEs+wMUP9OVm9ixt+NcPeXfJ8XFwzGiAMG0YnlcciAO012uj4iXZm0YiQBlvcnQZoyLk9g6lWKDjCpcniTTbrgjgjRJQj/Jwc0yXbDyOfnEWVXJW2Y62UjVdb3rb4zFlLGQPLkN+KjzsskRQ5IXHDKkqNTZhY+FcqLGzF42Blyo+HZ+HkFmdRCpUtoGKqV1001767uH2Syoc2VAcxZMqBnEE1yJXucz2b0ky8zz7MhedvozxrPtKTPKrs+EjzKq5SrxOFKOMzdcZtTftOlWpVQbI2gmD2jh2aSMQ8STDAC3UEyh1u2Y3XOqC9ha9W/XlkilKVAFcneTeeDZ8QkxBYKzZRlUsSSCeQ8AdTXWrFPhkkFnVWA1swB99AeZN9NtNPjJpsOkjpK5ZeqQQLDmLHu760cPhsQygtljY3IRyQ9hpe2XQeuvU6YGMckQepR+Vcjam5GCxMvFmhDSWC5rkaDkNDWldTkSqyp4Y8HmbFR4hOYuPB1/KvvdjaE0MxjjgMskwXKqtr1cx7u4mvSce4Gz1/wAtGfXc+81v4LdzCwsGigjRhyKqAR51HyMnJKxxKmi6PdqSC/DgTNY2aQkjQaEAc6h28GE2jhcS0DQBspUZ0VypzAG4N+y9vKvTlfhUVHyMnJPtx4PKSYbaT/5WTyjP4mrD3X3Sxr7FxuRXjxE5RRG4AJWJsxsR+sGYeVXUBX7Xl5ZvVkqCXg887udGO08a7fKPo6CwLOurWvYBeRtc86lcfQEh/SYtj9WNBVt0quz0UNt7oBxImUYWZXiNsxewZe86c6vWCPKqqTewAue2w51kpUAUpSgFKUoBSlKAUpSgFKUoBSlKAUpSgFKUoD8r9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5263" y="-525463"/>
            <a:ext cx="11049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AutoShape 4" descr="data:image/jpg;base64,/9j/4AAQSkZJRgABAQAAAQABAAD/2wCEAAkGBhIQEBUUEBQUFRQVFxgYGBYWFxcfGRgYFxcZGhsUGhQXHCYeGhklHBUUIjIgIyovLCw4Fh8yNTAqNSYrLSkBCQoKDgwOGg8PGikkHRwsMS0sLCwsLCwsLy4qKTAsLSkpLCwvLCwpLDUsKikpLCwsLCwpLCksLCksLCkpMi8sLP/AABEIAHQAdAMBIgACEQEDEQH/xAAcAAEAAgMBAQEAAAAAAAAAAAAABgcDBAUIAgH/xABDEAACAQIDBAYFCAcJAQAAAAABAgMAEQQSIQUGEzEHIkFRYYEycZGxshQjJHKDocHRM1Jic4LC4SU0QkRTkqLT8GP/xAAaAQEAAwEBAQAAAAAAAAAAAAAAAQMEBQIG/8QAJBEAAgIBAwMFAQAAAAAAAAAAAAECEQMxMlEEIUESExRhcSP/2gAMAwEAAhEDEQA/ALxpSlAKUpQClYsViliRnkYKiKWZjyCqLknwAFQDBdMUMhzCF+CWYKwIzEKxXMUNgL2va+le4wlPaiHJLUsSlcuHeKE6OWiPdKpT/meofImukjgi4IIPIjkfOvLTWpNn1SlKgClKUApSlAKUpQClKUApSo5v1vWuzsKzixlfqxKe1yPSI/VUanyHaKlJt0iG6ID0175ZvoMDaaNOR7Vh9zH+Ed9QvdxfoaeBk+M1xcUzOWZyWZiWZjzLHUknvJNSHdZL4IfWkH311scFBUZZS9Rc+1MFiHX5tkylQcpBB5DtHP2iuRs/A4mOSzAID/jDFbAeKkhj4NztXR2omEKoZwwYxobgHXqjyNcvAjCpICs0mW/oESJfuGYAC3h21yro1UYtw9+cTiMWcNiCjrlchwtnuhGhscp0v2DlVjVROz9sR7O2mZpriON5g2UXJzB1Cgd5YqKsvYvSfs/Ej9MIW7UnshHmeqfI1bnik1XlHiD7dyV0rmQbz4N1LJiYGUXuRKlhl53N+ytjZu1ocSmfDyxype2aNgwuOy47eWlUFht0pSgFKUoBSlKAxYnELGjO5CqoLMx5AAXJPlVBb0bdbaeLaVriJOrGp7Fv2jvPM+Q7KnHTJtqREiwyaLLd3PeEIsvqub+Qqv4cN1QB/wC8a6HSY1uZnzS8HAxI1PrNSDdBb4P7ST+Wo9O4Dle3rH2H+tSTckXwjfvX+Fa1eSnwXQk84gi4USSKYk5kXvlHYSK5CTTCYH5Givc2YEr2HmcpX766kODeTDQFMQYhwYxawsTlGt7g3rQOz8VmA+VhlvrZlJt9VlOvnXHeptK429s1ZdptDJ6MmICNb9tgLjzYVExK8aqwZla4BsZAblGRvQU8zpzv4d043pXhbTvrYSQvc2vpwze3lUb3k2aomxcZNuHJPbr5TdZs4tobnI5sPPsrTl2xf0Vw1ZHRI4RwikxpkkzlL20OXW1+T6j1X5Vb/Qk6scW66cX5PKB1bZWR1uFUADrpKOXYKpFtpSYOWZIiDnThMCc1+YDBltc25Hxq1uhqJ8Li0ilZiZcM62LRkK8MubIpRiSLSyHrW5nnWZlhdVKUrySKUpQClKUBVHS8M2KhA58L4nP5VHWBRQFF9Rc/dpXa6VcV/acKd8cf3vJpWljwbgAc7Gw7ALewcq7nRwXt2c7qJ1KivsQlsQ/2nxCpRuGpOGe1v0p7/wBVajmKT599f9T1+lUl6PW+jy/vf5FpVM932Lf2ZsmOfCQGVLkRqAVcjQezxrBJuVAGBCy6EGxyMDY3tprW3svBNJhIcsjIAljl7dfWK059jWP98se5pCD8dcaW5m1aFf8ASOgTGdRQo4aWGotYMBYH6tcfFY35bjZJIuIgxEjiyC7EFDGRa4BDcPUeJ7qkfSZhlE0WQ5hwgLlsxNnfmxJv6VQnBWSTW1kkDEFSwIzq56o1Ojk2vratE1/KLK47mdt90vlAiZ8X15kjI4kaXIkVlZQbhmC5Qunfc2rc3a2M2z8Xg240RUTIMgRVe2JQxnrcyoa2nLt0rFs/EBYbxMQBxdVBhU8OYSLmlmuD1WuFjs637a+trTtwnYOpCBihWJ5AWglEqomKB1PX1YqLcj31mLC86Viw04kRXU3VgGB8GFx9xrLXkkUpSgFKUoCl+kWJpNtooF8qRn7mPvrM0ID2YHiLfz7LAHSwro72t/achtfSJfYoP41oLIM+btGmvdrqO819H0saxI43UO8j+itsT/eX9UvxCpD0eP8ANTD9tfg/pUckP0hri2knxCu1uC3UmH7SfCaplqaloXbsjCxSYOHitlADAda3+M391as+BwIJBlkHqzEfCay7AMHyGE4jLYGQC/7xu7yrHisbs8aBC31R+bCuLPc/02x0RFOkYxk4cw2yZZV0UrqGQ8iB+sagc8YVyDzeJXX/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/OsKbNzIz5iLG1tPxN61t4duxQ4/Eh81+JyA/wDmg53t2GufLv6oiZEiJzE6syi1/AA+8V9Hjbjij6eEcHOpubrkgr4W0jOTf0gB6zf8K6G4jaTDxj9zVqSNX3uM2s32f89VTVG6L7F4bsYmEYBDPlsruBcdt72FfmJ3gwY9GAsfEAD26+6otsTfQYWExNAstnLAl7cwOzIfH21mn6UNNMLEP4z/ANdcueGbk2ka4zVHxv8A4ppMLE3D4aiQZete4Mcg00FhoNKwbEs+wMUP9OVm9ixt+NcPeXfJ8XFwzGiAMG0YnlcciAO012uj4iXZm0YiQBlvcnQZoyLk9g6lWKDjCpcniTTbrgjgjRJQj/Jwc0yXbDyOfnEWVXJW2Y62UjVdb3rb4zFlLGQPLkN+KjzsskRQ5IXHDKkqNTZhY+FcqLGzF42Blyo+HZ+HkFmdRCpUtoGKqV1001767uH2Syoc2VAcxZMqBnEE1yJXucz2b0ky8zz7MhedvozxrPtKTPKrs+EjzKq5SrxOFKOMzdcZtTftOlWpVQbI2gmD2jh2aSMQ8STDAC3UEyh1u2Y3XOqC9ha9W/XlkilKVAFcneTeeDZ8QkxBYKzZRlUsSSCeQ8AdTXWrFPhkkFnVWA1swB99AeZN9NtNPjJpsOkjpK5ZeqQQLDmLHu760cPhsQygtljY3IRyQ9hpe2XQeuvU6YGMckQepR+Vcjam5GCxMvFmhDSWC5rkaDkNDWldTkSqyp4Y8HmbFR4hOYuPB1/KvvdjaE0MxjjgMskwXKqtr1cx7u4mvSce4Gz1/wAtGfXc+81v4LdzCwsGigjRhyKqAR51HyMnJKxxKmi6PdqSC/DgTNY2aQkjQaEAc6h28GE2jhcS0DQBspUZ0VypzAG4N+y9vKvTlfhUVHyMnJPtx4PKSYbaT/5WTyjP4mrD3X3Sxr7FxuRXjxE5RRG4AJWJsxsR+sGYeVXUBX7Xl5ZvVkqCXg887udGO08a7fKPo6CwLOurWvYBeRtc86lcfQEh/SYtj9WNBVt0quz0UNt7oBxImUYWZXiNsxewZe86c6vWCPKqqTewAue2w51kpUAUpSgFKUoBSlKAUpSgFKUoBSlKAUpSgFKUoD8r9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5263" y="-525463"/>
            <a:ext cx="11049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AutoShape 6" descr="data:image/jpg;base64,/9j/4AAQSkZJRgABAQAAAQABAAD/2wCEAAkGBhASERUUEhEVFBUVFhgXFRQUFxISEhYVFRcVFxYSFRQYGyYeGhwvHRYXIC8gIycpLSwuFx8xNTw2NSYrLSkBCQoKDgwOGA8PGDUkHB8tKSwpNTUsNSwpKTU1LDUrLikuNTEuNTUpNSk1Li0pKSwpNSosKSk1KSoqLCkpLCwsLP/AABEIAGgAeQMBIgACEQEDEQH/xAAcAAEAAgMBAQEAAAAAAAAAAAAABQYDBAcIAgH/xABBEAABAwMBBAcEBgcJAQAAAAABAAIRAwQhEgUGMUETIlFhcZGhBzKBsQgzYnKSohQjQ1JTgpMkY3Oys8HC0fAW/8QAGgEBAAIDAQAAAAAAAAAAAAAAAAEEAgMFBv/EACYRAQACAQMCBQUAAAAAAAAAAAABAgMEESExcQUSMkHRFBUiUYH/2gAMAwEAAhEDEQA/AO4oiICKM2lvLZ25Ir3VGkRxa+oxrs8OrMqvXfth2PTn+1ayOVOnVf66Y9UF0Rcsv/pB2DB+rt7ioeWoU6TT3yXE+ir20PpG1/2VjTb2GpVdU9Gtb80HdEXn249sW16zZo1KTXHgyhbPqGZwC55cBjx/6iK+395K/vXFy2ex1O2Hk3SVlFZnpDVfNjp67RHeXpglRd7vXYUfrby3pxyfVpNPkXSvNFfdq/q5r3GrvqVatY+sj1WB+6DWNJ6WSASAGgCQMcSVnGG/6V/uGn32i+/bl6voV2va17HBzXAOa5pDmuaRIcCMERzWRU72QXfSbHtDPuscz+nUewDyAVxWpdEREBERAREQeaN6NnudtO7YahBFR7iTLiZcdM/DSfitelupSPv1aju4EMHllWb2q0Oh2uXcOmpNcOXLSfHNJQLLtXMNKTXeYcLxDLqK5PLS20bM9vuvZN/ZavvuefSYUpbW1vT9yjSb3hjJ84lRIve9fpvu9WIrWOkOHeue/qvM/wBlPP2gY4rUq3veoh98teperLhjTRzPVIV73vUdXuZWs+4JWIuWMy6GLTxV2P2B3OrZj2fwrioz4FtN/wDyK6SuQ/R/uIF9S7KtOoB/iNeCfyBdeXMniXqqzvESIiKEiIiAiIg4z9ICz01bKuO19Nx+LHN/zPXO+kK7J7eLDXsvWBmjWpv+DtVP5vC4u10gHtz5q1gnrDm62m81lk6UoapXyGrIygSrPLmz5YY9RSCtynZrYZYqdmuctYRegpoKl/0HuXy6yTZj9RCzexC407Rrs/iW+rxNOowD/Ucu4rgXs4d0W2LbkKjK1P8AIXgebAu+rn5I2vL0Wmv58VZERFrWBERAREQV72hbP6fZl2zn0D3D71MdI31aF5v2YNVNvhHlj/Zerq1IOaWuEhwII7QRBC8qUHstXVaNV0OpVXsgAk9Q6T6grdhtEW5U9bW1sf4xvO6Qo2q36FmoF+9zB9XSLu9xgeMNn5rEzbW0K/1TCB/dsmPFxmPMK1OakON9Dqsntt3n4XBlmAJOB2nA81qXO3bOn71ZpPYyah/LI8yqx/8AOXVXrVqs+L3ViPEM1AfEhZqO7tqyNdRzzgQC1ol3u4br4/eC1TqZ9obaeCxPOXJM9uPlt3O/NIfV0nu73FrB5CSo92276v8AVU9Le1jJA8XukD0W229tWfV02k6XQdOp0twDnU6DGC13LxjFdby1dQ0hojS8a4e6CMtzJ5TOPlOqct593SxeHabF0pv35ZtibFvxWp3HTNpvpva5j3v1AOBwBB090TmV6Q2DvNQum9RwDxOpkgkRgwRxz5c15cq7Rqv6lRxmYLnEglokhpk5yZznK29hbeq2zw+m9wIMkZHugBsGcceQkd4wtfXqu7bcQ9XoqZuT7Q6V2wNqENqDBPAE8M8h4jB7jhXNYpEREBERAXEPaDuLbfp9as7X14qFo0hpLh13B2ZEjPVxPxXb1Xt6NjiqJjIGDAMHw5iMEIOB19rWNA6KdqC8Y11DqyDyDtRjHHC1Ljed7iDoEayAH4AAAgjUSAciYI5cipzerdgtJhucBzQSAczpkZjHVPdHEKk3DiHTEascCxvASNT5c45z4z2KUstxtSs/TrcTpDpwQC3nIcRykSOWOQWnk57Ac5dx5azEY7cea2m2hdGgajAENDjxkk63jESAR2qRobsVn5cNI5F3XdHEAz48giEMHGOMgDAyRLgJjTDZ557M9i+pBw0kAgA4hvGYhnEcOMnHlYq27jKWku68mHPcTpYOTnAcpxyjmVNWuwgDxPgwBg8x1vzIKxYbEuKkaKbmgxLiBTDXDgQ7JI4HxnxM/s7cJxM1KobkH9WOsCPtFTDtjUtMgCk5uW1WxraftE+83tDltbu7YFfW3q66btLizNN322O7McOXqgl93d1LSh1m0y58Rqe4u48cYHorpsza1VgOpjn0m8XDLmfDiR8lUqG12+7SDqzhxFJpfB+04dVv8xC2KWzL2rMllBp4yTWqEfdaQwficsUui0K7XtDmODmngRkLIovdzZ7aNAMDnOySXOjUSeJhoAHgApRSgREQF81KYIgr6RBT9593g9pgCYMdnge75cVzK63To63OcwOdPWkZBxx/9nB5ie81qIcIKpO8e7IL+kbh0QRyeBwB7xmD3kc8BQ6do1vBoHgIX2KKkW2RnALvssa57h44hv8AMWqRtt36riOq2mPtnpH/AIGQ0fjd4IIKnal2NMzyiZHPC1P0GqwGnSrtDZw3on3L2D90aCQO7WJHBdCt912H39VT78af6bQGeYUvS2LAgCByAEAeAQcts9ynVYdVbUqmeN04howYLbdmImMHSrbsjc+mBDwHjEMDWso4HHox72f3i6PVXG32OBxW/Stmt4BBE2uyoAAaABwAAAHgOAW9S2aBxW6iD5YwAQF9IiAiIgIiICw3NsHhEQRjNkLcpbNA4oiDaZRaOS+0RAREQEREBER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5575" y="-471488"/>
            <a:ext cx="1152525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12" descr="USA (satellite image)">
            <a:hlinkClick r:id="rId4" tooltip="USA (satellite image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1981200"/>
            <a:ext cx="86868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14" descr="data:image/jpg;base64,/9j/4AAQSkZJRgABAQAAAQABAAD/2wCEAAkGBhQSERQUExMWEhQVGBYVFRQXFRsVFRQWFRQWFBUUFBYYGyYgGBklHhQVHy8gIycpLCwsFh4xNTAqNScsLCkBCQoKDQwOFA8PGTIkFyQpKSwrKSwwNiwsKSkpKSwsKSwpKSk1KSkpKSkpKikpKSwpLCwsKSwsKSw1KSkpLCwpLP/AABEIAHwAfAMBIgACEQEDEQH/xAAcAAABBAMBAAAAAAAAAAAAAAAAAwQFCAIGBwH/xABHEAABAwEDBwUMCAMJAAAAAAABAAIDEQQhMQUGEkFRYXETMoKRsSJDUnJzgaGywcLR0gcWIzNTg5LwFCSzFRc0QlRik6Kj/8QAFwEBAQEBAAAAAAAAAAAAAAAAAAMCAf/EABsRAQABBQEAAAAAAAAAAAAAAAARAQIiUaFS/9oADAMBAAIRAxEAPwDuKEIQeOdQVOpQDc+7G7mSh+5ov6jRTdr+7f4ruwqs72oLBfW6LwZP0j5l59bYvBk6m/MuAQ5QkZzJHt4OPYlLZn5a4Q2j2vrXntBwpsptQd8+tkXgSdTfmXozrj8CTqb8y4HZfpVtJF7IieDh7ydx/SlaPwov+3xQdzbnRFrDx0QewlOI8vwHvgHjAt7QuHRfSnNrhiPnePanH95sv4EP6pPmQd0itTHc17XcHA9iVXBT9I0h7xB/6fOlY/pRtDASI4wADcDKNXlPYg7qhI2SXSjY7a1p24gHFLIBCEIBCEIE7Q6jXHYCfQq0zOJv23qy09NF1cKGu2lNSrTMRqqBqrs1Vogbk7vaojLxub0vdUy8KHy7g3pe6gi7LIBiaJ0y0N8IJtZowcRVPGwt2DqCBxZG6ZoyrziQ0F1BtuClIMlyyPa1kTy51wGiRU7L6KOgjGoDqCeNFDdQHaAAetBONzHtv+meOJaPeWcmY9sLT9gRUEXvjGrx1DfxL/Cd1lYSyktN5wOvct4M5LPWFlI2A4hrQfM0BLpCwfdR+I31Ql1hoIQhAIQhBhO2rXDaCPQq0TMINDiLupWWtHMdwPYq0Fh1XfvWECLhsuUTlzBvB2rxVMk7RTeLx1KJy4y5t9bn4dFBEWfSpcB5ynTOU2N60lZhcnsZQK2PSr3dKf7SK189ylrEYeUbyvKln+bRLA6lNXc4qKjcNo605iGm4Nb3TjgG3k8AL0GyifJo73aj02D2Lx9uyaAf5a0OuOMwFbtwUVHkOc4QSn8p3wSv1ZtRBpZpsD3tw1bwqzd54xFNrIWMjk2UFBotoNgoLkskbE2kbAcQ1tf0hLKTYQhCAQhCDCY0aeB7FW+Q3kkY31aLhXa3ZwVkJ+a7gexV4dGgacndUXjaMFC5fjpo8H+6p82e+oOido18RgVC5yA0ZUAHu7wbjzduCCDgiBxHpKcss7fBTaGSmolOGTHUx3o+KBzEwNNQKHaKg9YUhZspSRuDmPe1zbwQ91QdovUbGXGlW0/e4KSsFnY+RrZJeTabi/ky7RFDfSoqu0D5+dtrONpl/wCR3xSEuX7QQazym498ds4qUGR7AMbc48ID7Sh9jyaAf5id1xwiA1b1WLt9Tm3SwWTjWGPxGeqE4TfJ9OSj0a00G0rjTRFK704UVAhCEAhCEGE3NdwPYuAPYu/z813A9i4G5Ahyagc6G9yzp+6thUDnVzWdP3UGvWfBOQE3gS6DMJRKZKye6eVkTKBzzQEk0FxN9ATq1BSWW83H2ZsTnuY4S6dNEk00NCtatGIe03bdSCMDkONx4HsWOjvQ7A36igtRkr7iLybPVCdJpkn7iLybPUCdoBCEIBCEIMJh3LuB7FX97yCQQQQaFpBBBFxBBvB3FWAnZVrheKgioxF2req8505Ols05cC6WN19SO6p7Tu841hBnyigs53Va3pdgT+C1NeKg1UZnE7uW9L2IIWLBKgpJmCzCBaz2hzHBzHFjmmoc0lrgdoIvCcWm2vkppvc+mGk4upXGlTcmSUqgyqva3HgsAsww33HXqKC1WR/8PD5OP1AniZ5GFLPD5OP1AniAQhCAQhCDwhallrNtr2Frm1H7wW3LGSMEUKCu2ceaslleXx3tJqRgDvrqdv169q1+2TNkZfqDga9yQ6rbj4Lrjdu1hWBy7kUEG6oOIXLMu5mFsnKRFzNRLQCQNjmkgOHE/BBoUdmjpe4jpH4peGyxE6zwvPrLc7Lk6YD7yXiIImenlU8ZYZj3y0n81jPmQadFkmvMgldd+GTf5gbk7ZkKWhpZ5BhQlpbTbzgAtqGQJHYtld41oJ9DYktHmc895HnM7uxzQujUPq9Kec1reM8bOx9UvY83XO+y5aAOJNKym6twBdQ3byVuLMzXa2Rj8pp/quKkcm5sNa77R5a3ZGYIyd3cCq4Ok2GDQiYytdFrW120aBX0JdYxsDQAMAAB5rlkgEIQgEIQgEIQgTmhDhQrXso5GvqFsqxewFBposDxu4NaPYshYpPCd5its/h27F7/AA7diDUjk15xc48XFef2ITq61t/IDYveSGxBqbM39yewZCpS7BbAGBZIBCEIBCEIP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946525" y="-563563"/>
            <a:ext cx="1181100" cy="1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5908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1910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6576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362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362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410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648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8956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8" name="Straight Arrow Connector 21"/>
          <p:cNvCxnSpPr>
            <a:cxnSpLocks noChangeShapeType="1"/>
          </p:cNvCxnSpPr>
          <p:nvPr/>
        </p:nvCxnSpPr>
        <p:spPr bwMode="auto">
          <a:xfrm flipV="1">
            <a:off x="1327150" y="2824163"/>
            <a:ext cx="103505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69" name="Straight Arrow Connector 22"/>
          <p:cNvCxnSpPr>
            <a:cxnSpLocks noChangeShapeType="1"/>
          </p:cNvCxnSpPr>
          <p:nvPr/>
        </p:nvCxnSpPr>
        <p:spPr bwMode="auto">
          <a:xfrm>
            <a:off x="2927350" y="2824163"/>
            <a:ext cx="17208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0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1277937" y="3281363"/>
            <a:ext cx="676275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1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1963737" y="3509963"/>
            <a:ext cx="904875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2" name="Straight Arrow Connector 31"/>
          <p:cNvCxnSpPr>
            <a:cxnSpLocks noChangeShapeType="1"/>
          </p:cNvCxnSpPr>
          <p:nvPr/>
        </p:nvCxnSpPr>
        <p:spPr bwMode="auto">
          <a:xfrm rot="10800000">
            <a:off x="2644775" y="3286125"/>
            <a:ext cx="1165225" cy="8334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3" name="Straight Arrow Connector 35"/>
          <p:cNvCxnSpPr>
            <a:cxnSpLocks noChangeShapeType="1"/>
          </p:cNvCxnSpPr>
          <p:nvPr/>
        </p:nvCxnSpPr>
        <p:spPr bwMode="auto">
          <a:xfrm rot="16200000" flipH="1">
            <a:off x="2353469" y="4949031"/>
            <a:ext cx="757238" cy="10890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4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222750" y="3482975"/>
            <a:ext cx="904875" cy="511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5" name="Straight Arrow Connector 42"/>
          <p:cNvCxnSpPr>
            <a:cxnSpLocks noChangeShapeType="1"/>
          </p:cNvCxnSpPr>
          <p:nvPr/>
        </p:nvCxnSpPr>
        <p:spPr bwMode="auto">
          <a:xfrm rot="16200000" flipV="1">
            <a:off x="4402137" y="3814763"/>
            <a:ext cx="1362075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6" name="Straight Arrow Connector 45"/>
          <p:cNvCxnSpPr>
            <a:cxnSpLocks noChangeShapeType="1"/>
          </p:cNvCxnSpPr>
          <p:nvPr/>
        </p:nvCxnSpPr>
        <p:spPr bwMode="auto">
          <a:xfrm rot="10800000">
            <a:off x="5257800" y="2819400"/>
            <a:ext cx="1143000" cy="5381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7" name="Straight Arrow Connector 48"/>
          <p:cNvCxnSpPr>
            <a:cxnSpLocks noChangeShapeType="1"/>
          </p:cNvCxnSpPr>
          <p:nvPr/>
        </p:nvCxnSpPr>
        <p:spPr bwMode="auto">
          <a:xfrm rot="10800000" flipV="1">
            <a:off x="3886200" y="5110163"/>
            <a:ext cx="1066800" cy="7572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78" name="Straight Arrow Connector 51"/>
          <p:cNvCxnSpPr>
            <a:cxnSpLocks noChangeShapeType="1"/>
          </p:cNvCxnSpPr>
          <p:nvPr/>
        </p:nvCxnSpPr>
        <p:spPr bwMode="auto">
          <a:xfrm flipV="1">
            <a:off x="5518150" y="3819525"/>
            <a:ext cx="1165225" cy="12906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105400" y="4114800"/>
            <a:ext cx="3771900" cy="2525713"/>
            <a:chOff x="5105400" y="4114800"/>
            <a:chExt cx="3772058" cy="2525018"/>
          </a:xfrm>
        </p:grpSpPr>
        <p:cxnSp>
          <p:nvCxnSpPr>
            <p:cNvPr id="23580" name="Straight Arrow Connector 55"/>
            <p:cNvCxnSpPr>
              <a:cxnSpLocks noChangeShapeType="1"/>
              <a:stCxn id="23582" idx="0"/>
            </p:cNvCxnSpPr>
            <p:nvPr/>
          </p:nvCxnSpPr>
          <p:spPr bwMode="auto">
            <a:xfrm rot="16200000" flipV="1">
              <a:off x="6048415" y="4619586"/>
              <a:ext cx="1143000" cy="743028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3581" name="Straight Arrow Connector 56"/>
            <p:cNvCxnSpPr>
              <a:cxnSpLocks noChangeShapeType="1"/>
              <a:stCxn id="23582" idx="0"/>
            </p:cNvCxnSpPr>
            <p:nvPr/>
          </p:nvCxnSpPr>
          <p:spPr bwMode="auto">
            <a:xfrm rot="16200000" flipV="1">
              <a:off x="5362615" y="3933786"/>
              <a:ext cx="1447800" cy="1809828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3582" name="TextBox 59"/>
            <p:cNvSpPr txBox="1">
              <a:spLocks noChangeArrowheads="1"/>
            </p:cNvSpPr>
            <p:nvPr/>
          </p:nvSpPr>
          <p:spPr bwMode="auto">
            <a:xfrm>
              <a:off x="5105400" y="5562600"/>
              <a:ext cx="3772058" cy="10772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Standards for data interchange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The – in my view – most important challenges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All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information </a:t>
            </a:r>
            <a:r>
              <a:rPr lang="en-US" sz="2800" dirty="0" smtClean="0"/>
              <a:t>systems (IS) should be connected in semantically interoperable (SI) ways.</a:t>
            </a:r>
          </a:p>
          <a:p>
            <a:pPr lvl="1" eaLnBrk="1" hangingPunct="1"/>
            <a:r>
              <a:rPr lang="en-US" sz="1800" dirty="0" smtClean="0"/>
              <a:t>SI (roughly): systems understand and can use each other’s data for their own purpose.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 smtClean="0"/>
              <a:t>achievement of the former satisfying the following conditions:</a:t>
            </a:r>
          </a:p>
          <a:p>
            <a:pPr lvl="1" eaLnBrk="1" hangingPunct="1"/>
            <a:r>
              <a:rPr lang="en-US" sz="2400" dirty="0" smtClean="0"/>
              <a:t>lowest-level data storage ensures that each data-element points to one and only one entity in reality,</a:t>
            </a:r>
          </a:p>
          <a:p>
            <a:pPr lvl="1" eaLnBrk="1" hangingPunct="1"/>
            <a:r>
              <a:rPr lang="en-US" sz="2400" dirty="0" smtClean="0"/>
              <a:t>access to and use of these data-elements is meticulously governed;</a:t>
            </a:r>
          </a:p>
          <a:p>
            <a:pPr lvl="1" eaLnBrk="1" hangingPunct="1"/>
            <a:r>
              <a:rPr lang="en-US" sz="2400" dirty="0" smtClean="0"/>
              <a:t>there is no additional burden to IS users for data entered to be transformed into that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No shortage in standards anymore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838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362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543550"/>
            <a:ext cx="4714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5102225" y="6334125"/>
            <a:ext cx="404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Abundance is a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Standard mechanism</a:t>
            </a:r>
          </a:p>
        </p:txBody>
      </p:sp>
      <p:pic>
        <p:nvPicPr>
          <p:cNvPr id="25603" name="Picture 2" descr="http://www.fairview-industries.com/standardmodule/cad-e-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2004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nihi.files.wordpress.com/2008/10/rim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14001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enterprisearchitecture.nih.gov/NR/rdonlyres/4F4F4223-07B8-4953-BAF1-2321029AD15F/0/GrantsCDMGrantsApplicationORM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30067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ight Arrow 6"/>
          <p:cNvSpPr>
            <a:spLocks noChangeArrowheads="1"/>
          </p:cNvSpPr>
          <p:nvPr/>
        </p:nvSpPr>
        <p:spPr bwMode="auto">
          <a:xfrm>
            <a:off x="3505200" y="43434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607" name="Right Arrow 7"/>
          <p:cNvSpPr>
            <a:spLocks noChangeArrowheads="1"/>
          </p:cNvSpPr>
          <p:nvPr/>
        </p:nvSpPr>
        <p:spPr bwMode="auto">
          <a:xfrm>
            <a:off x="5410200" y="4343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933450" y="6273800"/>
            <a:ext cx="715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‘reformulation’ of syntax and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Current deficiencies in this reformulation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inadequate domain analyses using inadequate methods and tools, resulting in:</a:t>
            </a:r>
          </a:p>
          <a:p>
            <a:pPr eaLnBrk="1" hangingPunct="1"/>
            <a:r>
              <a:rPr lang="en-US" smtClean="0"/>
              <a:t>loss of detail,</a:t>
            </a:r>
          </a:p>
          <a:p>
            <a:pPr eaLnBrk="1" hangingPunct="1"/>
            <a:r>
              <a:rPr lang="en-US" smtClean="0"/>
              <a:t>proliferation of ambiguities of various sorts,</a:t>
            </a:r>
          </a:p>
          <a:p>
            <a:pPr eaLnBrk="1" hangingPunct="1"/>
            <a:r>
              <a:rPr lang="en-US" smtClean="0"/>
              <a:t>unnecessary complexity,</a:t>
            </a:r>
          </a:p>
          <a:p>
            <a:pPr eaLnBrk="1" hangingPunct="1"/>
            <a:r>
              <a:rPr lang="en-US" smtClean="0"/>
              <a:t>…</a:t>
            </a:r>
          </a:p>
          <a:p>
            <a:pPr lvl="1" indent="-742950" algn="ctr" eaLnBrk="1" hangingPunct="1">
              <a:buFontTx/>
              <a:buNone/>
            </a:pPr>
            <a:r>
              <a:rPr lang="en-US" sz="4000" b="1" smtClean="0"/>
              <a:t>Is there a better, simpler way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/>
          <p:cNvGrpSpPr>
            <a:grpSpLocks/>
          </p:cNvGrpSpPr>
          <p:nvPr/>
        </p:nvGrpSpPr>
        <p:grpSpPr bwMode="auto">
          <a:xfrm>
            <a:off x="0" y="1219200"/>
            <a:ext cx="9144000" cy="5638800"/>
            <a:chOff x="0" y="1143000"/>
            <a:chExt cx="9144000" cy="5715000"/>
          </a:xfrm>
        </p:grpSpPr>
        <p:pic>
          <p:nvPicPr>
            <p:cNvPr id="68610" name="Picture 2" descr="supercomputer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143000"/>
              <a:ext cx="9144000" cy="5715000"/>
            </a:xfrm>
            <a:prstGeom prst="rect">
              <a:avLst/>
            </a:prstGeom>
            <a:noFill/>
          </p:spPr>
        </p:pic>
        <p:pic>
          <p:nvPicPr>
            <p:cNvPr id="7" name="Picture 2" descr="glob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14600" y="3121025"/>
              <a:ext cx="3736975" cy="3736975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accent4">
              <a:alpha val="3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Title 3"/>
          <p:cNvSpPr>
            <a:spLocks noGrp="1"/>
          </p:cNvSpPr>
          <p:nvPr>
            <p:ph type="ctrTitle"/>
          </p:nvPr>
        </p:nvSpPr>
        <p:spPr>
          <a:xfrm>
            <a:off x="1828800" y="1912938"/>
            <a:ext cx="5334000" cy="1328737"/>
          </a:xfrm>
        </p:spPr>
        <p:txBody>
          <a:bodyPr/>
          <a:lstStyle/>
          <a:p>
            <a:pPr eaLnBrk="1" hangingPunct="1"/>
            <a:r>
              <a:rPr lang="en-US" u="sng" dirty="0" smtClean="0"/>
              <a:t>A way forward: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Referent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What is Referent Tracking 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2665413"/>
          </a:xfrm>
        </p:spPr>
        <p:txBody>
          <a:bodyPr/>
          <a:lstStyle/>
          <a:p>
            <a:pPr eaLnBrk="1" hangingPunct="1"/>
            <a:r>
              <a:rPr lang="en-US" sz="2800" smtClean="0"/>
              <a:t>A paradigm under development since 2005,</a:t>
            </a:r>
            <a:r>
              <a:rPr lang="en-US" sz="2800" baseline="30000" smtClean="0"/>
              <a:t>1</a:t>
            </a:r>
          </a:p>
          <a:p>
            <a:pPr lvl="1" eaLnBrk="1" hangingPunct="1"/>
            <a:r>
              <a:rPr lang="en-US" sz="2400" smtClean="0"/>
              <a:t>based on Ontological Realism,</a:t>
            </a:r>
            <a:r>
              <a:rPr lang="en-US" sz="2400" baseline="30000" smtClean="0"/>
              <a:t>2</a:t>
            </a:r>
          </a:p>
          <a:p>
            <a:pPr lvl="1" eaLnBrk="1" hangingPunct="1"/>
            <a:r>
              <a:rPr lang="en-US" sz="2400" smtClean="0"/>
              <a:t>designed to keep track of relevant portions of reality and what is believed and communicated about them,</a:t>
            </a:r>
          </a:p>
          <a:p>
            <a:pPr lvl="1" eaLnBrk="1" hangingPunct="1"/>
            <a:r>
              <a:rPr lang="en-US" sz="2400" smtClean="0"/>
              <a:t>enabling adequate use of realism-based ontologies, terminologies, thesauri, and vocabularies.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7500" y="4857750"/>
            <a:ext cx="8826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>
                <a:solidFill>
                  <a:schemeClr val="bg1"/>
                </a:solidFill>
              </a:rPr>
              <a:t>1  							Ceusters W, Smith B.</a:t>
            </a:r>
          </a:p>
          <a:p>
            <a:pPr algn="r"/>
            <a:r>
              <a:rPr lang="en-US" sz="1400" b="0">
                <a:solidFill>
                  <a:schemeClr val="bg1"/>
                </a:solidFill>
              </a:rPr>
              <a:t>Strategies for Referent Tracking in Electronic Health Records. J Biomed Inform. 2006 Jun;39(3):362-78. http://www.referent-tracking.com/RTU/sendfile/?file=Manuscript.pdf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820738" y="5641975"/>
            <a:ext cx="8323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>
                <a:solidFill>
                  <a:schemeClr val="bg1"/>
                </a:solidFill>
              </a:rPr>
              <a:t>2							Smith B, Ceusters W. </a:t>
            </a:r>
          </a:p>
          <a:p>
            <a:pPr algn="r"/>
            <a:r>
              <a:rPr lang="en-US" sz="1400" b="0">
                <a:solidFill>
                  <a:schemeClr val="bg1"/>
                </a:solidFill>
              </a:rPr>
              <a:t>Ontological Realism as a Methodology for Coordinated Evolution of Scientific Ontologies. Applied Ontology, 2010;5(3-4):139-188.</a:t>
            </a:r>
          </a:p>
          <a:p>
            <a:pPr algn="r"/>
            <a:r>
              <a:rPr lang="en-US" sz="1400" b="0">
                <a:solidFill>
                  <a:schemeClr val="bg1"/>
                </a:solidFill>
              </a:rPr>
              <a:t>http://iospress.metapress.com/content/1551884412214u67/fulltext.pdf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Prevailing EHR models get it wrong twice </a:t>
            </a:r>
            <a:r>
              <a:rPr lang="en-US" sz="2000" smtClean="0"/>
              <a:t>(at least)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Confusion about the levels of reality primarily because of this confusion in terminologies and coding systems used.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5" descr="children-examination-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2"/>
          <p:cNvSpPr>
            <a:spLocks noGrp="1" noChangeArrowheads="1"/>
          </p:cNvSpPr>
          <p:nvPr>
            <p:ph type="title"/>
          </p:nvPr>
        </p:nvSpPr>
        <p:spPr>
          <a:xfrm>
            <a:off x="333375" y="274638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The three levels of Reality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00713" y="1408113"/>
            <a:ext cx="2570162" cy="1533525"/>
            <a:chOff x="3591" y="887"/>
            <a:chExt cx="1619" cy="966"/>
          </a:xfrm>
        </p:grpSpPr>
        <p:sp>
          <p:nvSpPr>
            <p:cNvPr id="30738" name="Freeform 8"/>
            <p:cNvSpPr>
              <a:spLocks/>
            </p:cNvSpPr>
            <p:nvPr/>
          </p:nvSpPr>
          <p:spPr bwMode="auto">
            <a:xfrm rot="-8107833">
              <a:off x="3591" y="1317"/>
              <a:ext cx="1253" cy="536"/>
            </a:xfrm>
            <a:custGeom>
              <a:avLst/>
              <a:gdLst>
                <a:gd name="T0" fmla="*/ 0 w 1253"/>
                <a:gd name="T1" fmla="*/ 6 h 995"/>
                <a:gd name="T2" fmla="*/ 892 w 1253"/>
                <a:gd name="T3" fmla="*/ 994 h 995"/>
                <a:gd name="T4" fmla="*/ 1253 w 1253"/>
                <a:gd name="T5" fmla="*/ 0 h 995"/>
                <a:gd name="T6" fmla="*/ 0 60000 65536"/>
                <a:gd name="T7" fmla="*/ 0 60000 65536"/>
                <a:gd name="T8" fmla="*/ 0 60000 65536"/>
                <a:gd name="T9" fmla="*/ 0 w 1253"/>
                <a:gd name="T10" fmla="*/ 0 h 995"/>
                <a:gd name="T11" fmla="*/ 1253 w 1253"/>
                <a:gd name="T12" fmla="*/ 995 h 9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3" h="995">
                  <a:moveTo>
                    <a:pt x="0" y="6"/>
                  </a:moveTo>
                  <a:cubicBezTo>
                    <a:pt x="341" y="500"/>
                    <a:pt x="683" y="995"/>
                    <a:pt x="892" y="994"/>
                  </a:cubicBezTo>
                  <a:cubicBezTo>
                    <a:pt x="1101" y="993"/>
                    <a:pt x="1193" y="166"/>
                    <a:pt x="1253" y="0"/>
                  </a:cubicBezTo>
                </a:path>
              </a:pathLst>
            </a:cu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4294" y="887"/>
              <a:ext cx="9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observing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982913" y="3965575"/>
            <a:ext cx="2324100" cy="1003300"/>
            <a:chOff x="1879" y="2498"/>
            <a:chExt cx="1464" cy="632"/>
          </a:xfrm>
        </p:grpSpPr>
        <p:sp>
          <p:nvSpPr>
            <p:cNvPr id="30736" name="Freeform 10"/>
            <p:cNvSpPr>
              <a:spLocks/>
            </p:cNvSpPr>
            <p:nvPr/>
          </p:nvSpPr>
          <p:spPr bwMode="auto">
            <a:xfrm rot="2242299">
              <a:off x="2090" y="2498"/>
              <a:ext cx="1253" cy="536"/>
            </a:xfrm>
            <a:custGeom>
              <a:avLst/>
              <a:gdLst>
                <a:gd name="T0" fmla="*/ 0 w 1253"/>
                <a:gd name="T1" fmla="*/ 6 h 995"/>
                <a:gd name="T2" fmla="*/ 892 w 1253"/>
                <a:gd name="T3" fmla="*/ 994 h 995"/>
                <a:gd name="T4" fmla="*/ 1253 w 1253"/>
                <a:gd name="T5" fmla="*/ 0 h 995"/>
                <a:gd name="T6" fmla="*/ 0 60000 65536"/>
                <a:gd name="T7" fmla="*/ 0 60000 65536"/>
                <a:gd name="T8" fmla="*/ 0 60000 65536"/>
                <a:gd name="T9" fmla="*/ 0 w 1253"/>
                <a:gd name="T10" fmla="*/ 0 h 995"/>
                <a:gd name="T11" fmla="*/ 1253 w 1253"/>
                <a:gd name="T12" fmla="*/ 995 h 9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3" h="995">
                  <a:moveTo>
                    <a:pt x="0" y="6"/>
                  </a:moveTo>
                  <a:cubicBezTo>
                    <a:pt x="341" y="500"/>
                    <a:pt x="683" y="995"/>
                    <a:pt x="892" y="994"/>
                  </a:cubicBezTo>
                  <a:cubicBezTo>
                    <a:pt x="1101" y="993"/>
                    <a:pt x="1193" y="166"/>
                    <a:pt x="1253" y="0"/>
                  </a:cubicBezTo>
                </a:path>
              </a:pathLst>
            </a:cu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1879" y="2842"/>
              <a:ext cx="61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acting</a:t>
              </a:r>
            </a:p>
          </p:txBody>
        </p:sp>
      </p:grpSp>
      <p:pic>
        <p:nvPicPr>
          <p:cNvPr id="30727" name="Picture 14" descr="children-examination-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488" y="1979613"/>
            <a:ext cx="52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6" descr="library-boo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359025"/>
            <a:ext cx="519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Line 17"/>
          <p:cNvSpPr>
            <a:spLocks noChangeShapeType="1"/>
          </p:cNvSpPr>
          <p:nvPr/>
        </p:nvSpPr>
        <p:spPr bwMode="auto">
          <a:xfrm>
            <a:off x="2608263" y="1971675"/>
            <a:ext cx="1497012" cy="95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432300" y="1195388"/>
            <a:ext cx="1825625" cy="1216025"/>
            <a:chOff x="2792" y="753"/>
            <a:chExt cx="1150" cy="766"/>
          </a:xfrm>
        </p:grpSpPr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2792" y="753"/>
              <a:ext cx="115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representing</a:t>
              </a:r>
            </a:p>
          </p:txBody>
        </p:sp>
        <p:sp>
          <p:nvSpPr>
            <p:cNvPr id="30735" name="Freeform 12"/>
            <p:cNvSpPr>
              <a:spLocks/>
            </p:cNvSpPr>
            <p:nvPr/>
          </p:nvSpPr>
          <p:spPr bwMode="auto">
            <a:xfrm rot="-7993006">
              <a:off x="3003" y="1110"/>
              <a:ext cx="323" cy="496"/>
            </a:xfrm>
            <a:custGeom>
              <a:avLst/>
              <a:gdLst>
                <a:gd name="T0" fmla="*/ 284 w 1822"/>
                <a:gd name="T1" fmla="*/ 223 h 1785"/>
                <a:gd name="T2" fmla="*/ 1594 w 1822"/>
                <a:gd name="T3" fmla="*/ 223 h 1785"/>
                <a:gd name="T4" fmla="*/ 1594 w 1822"/>
                <a:gd name="T5" fmla="*/ 1562 h 1785"/>
                <a:gd name="T6" fmla="*/ 228 w 1822"/>
                <a:gd name="T7" fmla="*/ 1562 h 1785"/>
                <a:gd name="T8" fmla="*/ 228 w 1822"/>
                <a:gd name="T9" fmla="*/ 274 h 1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2"/>
                <a:gd name="T16" fmla="*/ 0 h 1785"/>
                <a:gd name="T17" fmla="*/ 1822 w 1822"/>
                <a:gd name="T18" fmla="*/ 1785 h 1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2" h="1785">
                  <a:moveTo>
                    <a:pt x="284" y="223"/>
                  </a:moveTo>
                  <a:cubicBezTo>
                    <a:pt x="830" y="111"/>
                    <a:pt x="1376" y="0"/>
                    <a:pt x="1594" y="223"/>
                  </a:cubicBezTo>
                  <a:cubicBezTo>
                    <a:pt x="1812" y="446"/>
                    <a:pt x="1822" y="1339"/>
                    <a:pt x="1594" y="1562"/>
                  </a:cubicBezTo>
                  <a:cubicBezTo>
                    <a:pt x="1366" y="1785"/>
                    <a:pt x="456" y="1777"/>
                    <a:pt x="228" y="1562"/>
                  </a:cubicBezTo>
                  <a:cubicBezTo>
                    <a:pt x="0" y="1347"/>
                    <a:pt x="114" y="810"/>
                    <a:pt x="228" y="274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732088" y="1349375"/>
            <a:ext cx="1924050" cy="1087438"/>
            <a:chOff x="1721" y="850"/>
            <a:chExt cx="1212" cy="685"/>
          </a:xfrm>
        </p:grpSpPr>
        <p:sp>
          <p:nvSpPr>
            <p:cNvPr id="30732" name="Freeform 18"/>
            <p:cNvSpPr>
              <a:spLocks/>
            </p:cNvSpPr>
            <p:nvPr/>
          </p:nvSpPr>
          <p:spPr bwMode="auto">
            <a:xfrm rot="-9918225">
              <a:off x="2493" y="1124"/>
              <a:ext cx="440" cy="411"/>
            </a:xfrm>
            <a:custGeom>
              <a:avLst/>
              <a:gdLst>
                <a:gd name="T0" fmla="*/ 0 w 638"/>
                <a:gd name="T1" fmla="*/ 638 h 638"/>
                <a:gd name="T2" fmla="*/ 564 w 638"/>
                <a:gd name="T3" fmla="*/ 412 h 638"/>
                <a:gd name="T4" fmla="*/ 446 w 638"/>
                <a:gd name="T5" fmla="*/ 0 h 638"/>
                <a:gd name="T6" fmla="*/ 0 60000 65536"/>
                <a:gd name="T7" fmla="*/ 0 60000 65536"/>
                <a:gd name="T8" fmla="*/ 0 60000 65536"/>
                <a:gd name="T9" fmla="*/ 0 w 638"/>
                <a:gd name="T10" fmla="*/ 0 h 638"/>
                <a:gd name="T11" fmla="*/ 638 w 638"/>
                <a:gd name="T12" fmla="*/ 638 h 6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8" h="638">
                  <a:moveTo>
                    <a:pt x="0" y="638"/>
                  </a:moveTo>
                  <a:cubicBezTo>
                    <a:pt x="245" y="578"/>
                    <a:pt x="490" y="518"/>
                    <a:pt x="564" y="412"/>
                  </a:cubicBezTo>
                  <a:cubicBezTo>
                    <a:pt x="638" y="306"/>
                    <a:pt x="468" y="71"/>
                    <a:pt x="446" y="0"/>
                  </a:cubicBezTo>
                </a:path>
              </a:pathLst>
            </a:custGeom>
            <a:noFill/>
            <a:ln w="76200" cap="flat" cmpd="sng">
              <a:solidFill>
                <a:srgbClr val="00705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9"/>
            <p:cNvSpPr txBox="1">
              <a:spLocks noChangeArrowheads="1"/>
            </p:cNvSpPr>
            <p:nvPr/>
          </p:nvSpPr>
          <p:spPr bwMode="auto">
            <a:xfrm>
              <a:off x="1721" y="850"/>
              <a:ext cx="100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7053"/>
                  </a:solidFill>
                </a:rPr>
                <a:t>comparing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Un-‘realistic’ SNOMED hierarchy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‘Fractured nasal bones (disorder)’</a:t>
            </a:r>
          </a:p>
          <a:p>
            <a:pPr lvl="1" eaLnBrk="1" hangingPunct="1">
              <a:defRPr/>
            </a:pPr>
            <a:r>
              <a:rPr lang="en-US" i="1" dirty="0" smtClean="0"/>
              <a:t>is_a</a:t>
            </a:r>
            <a:r>
              <a:rPr lang="en-US" dirty="0" smtClean="0"/>
              <a:t> ‘bone finding’          </a:t>
            </a:r>
          </a:p>
          <a:p>
            <a:pPr lvl="2" eaLnBrk="1" hangingPunct="1">
              <a:defRPr/>
            </a:pPr>
            <a:r>
              <a:rPr lang="en-US" dirty="0" smtClean="0"/>
              <a:t>synonym: ‘bone observation’</a:t>
            </a:r>
          </a:p>
          <a:p>
            <a:pPr eaLnBrk="1" hangingPunct="1">
              <a:defRPr/>
            </a:pPr>
            <a:r>
              <a:rPr lang="en-US" dirty="0" smtClean="0"/>
              <a:t>Confusion between 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L3.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‘fractured nose’ [appearing in some record]:  the expression of an observation) 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L2.</a:t>
            </a:r>
            <a:r>
              <a:rPr lang="en-US" dirty="0" smtClean="0"/>
              <a:t> </a:t>
            </a:r>
            <a:r>
              <a:rPr lang="en-US" baseline="30000" dirty="0" smtClean="0">
                <a:sym typeface="Wingdings 2"/>
              </a:rPr>
              <a:t>‘</a:t>
            </a:r>
            <a:r>
              <a:rPr lang="en-US" dirty="0" smtClean="0"/>
              <a:t>fractured nose</a:t>
            </a:r>
            <a:r>
              <a:rPr lang="en-US" baseline="30000" dirty="0" smtClean="0">
                <a:sym typeface="Wingdings 2"/>
              </a:rPr>
              <a:t>’ </a:t>
            </a:r>
            <a:r>
              <a:rPr lang="en-US" dirty="0" smtClean="0"/>
              <a:t> [in someone’s mind]: content of an act of observation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L1. </a:t>
            </a:r>
            <a:r>
              <a:rPr lang="en-US" i="1" dirty="0" smtClean="0"/>
              <a:t>fractured nose: </a:t>
            </a:r>
            <a:r>
              <a:rPr lang="en-US" dirty="0" smtClean="0"/>
              <a:t>a type of nose, a particular nose</a:t>
            </a:r>
          </a:p>
          <a:p>
            <a:pPr lvl="1" eaLnBrk="1" hangingPunct="1">
              <a:buFontTx/>
              <a:buNone/>
              <a:defRPr/>
            </a:pPr>
            <a:endParaRPr lang="en-US" baseline="300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Prevailing EHR models get it wrong twice </a:t>
            </a:r>
            <a:r>
              <a:rPr lang="en-US" sz="2000" smtClean="0"/>
              <a:t>(at least)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Confusion about the levels of reality primarily because of this confusion in terminologies and coding systems used.</a:t>
            </a:r>
          </a:p>
          <a:p>
            <a:pPr eaLnBrk="1" hangingPunct="1">
              <a:defRPr/>
            </a:pPr>
            <a:r>
              <a:rPr lang="en-US" dirty="0" smtClean="0"/>
              <a:t>The wrong belief that it is enough to use generic terms (even when, ideally, denoting universals) to denote particulars.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25563"/>
            <a:ext cx="8626475" cy="546100"/>
          </a:xfrm>
        </p:spPr>
        <p:txBody>
          <a:bodyPr/>
          <a:lstStyle/>
          <a:p>
            <a:pPr eaLnBrk="1" hangingPunct="1"/>
            <a:r>
              <a:rPr lang="en-US" sz="2600" smtClean="0"/>
              <a:t>Coding systems used naively preserve certain ambiguities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3868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69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04/07/1990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70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3871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3797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3864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65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04/07/1990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66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3867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Fracture, closed, spiral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798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3860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61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12/07/1990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62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3863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3799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3856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7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12/07/1990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8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9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sp>
          <p:nvSpPr>
            <p:cNvPr id="33800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5572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1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04/07/1990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2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79001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3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Essential hypertension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4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0939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5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24/12/1991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6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3807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3808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2309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09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21/03/1992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10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11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grpSp>
          <p:nvGrpSpPr>
            <p:cNvPr id="33812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3852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2309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3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21/03/1992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4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5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813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3848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47804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9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03/04/1993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0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58298795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51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814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3844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5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17/05/1993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6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79001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7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Essential hypertension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815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3840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298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1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22/08/1993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2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2909872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43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Closed fracture of radial head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816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3836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298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7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22/08/1993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8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9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817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3832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3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01/04/1997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4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3835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3818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3828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29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01/04/1997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0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79001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3831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Essential hypertension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3819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3824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3825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3826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3827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3820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0939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21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20/12/1998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3822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3823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malignant polyp of biliary tract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3"/>
          <p:cNvSpPr>
            <a:spLocks noGrp="1"/>
          </p:cNvSpPr>
          <p:nvPr>
            <p:ph type="ctrTitle"/>
          </p:nvPr>
        </p:nvSpPr>
        <p:spPr>
          <a:xfrm>
            <a:off x="727075" y="1894959"/>
            <a:ext cx="7689850" cy="1940957"/>
          </a:xfrm>
        </p:spPr>
        <p:txBody>
          <a:bodyPr/>
          <a:lstStyle/>
          <a:p>
            <a:pPr eaLnBrk="1" hangingPunct="1"/>
            <a:r>
              <a:rPr lang="en-US" dirty="0" smtClean="0"/>
              <a:t>All </a:t>
            </a:r>
            <a:r>
              <a:rPr lang="en-US" dirty="0" smtClean="0"/>
              <a:t>information systems</a:t>
            </a:r>
            <a:br>
              <a:rPr lang="en-US" dirty="0" smtClean="0"/>
            </a:br>
            <a:r>
              <a:rPr lang="en-US" dirty="0" smtClean="0"/>
              <a:t>should be connected</a:t>
            </a:r>
            <a:br>
              <a:rPr lang="en-US" dirty="0" smtClean="0"/>
            </a:br>
            <a:r>
              <a:rPr lang="en-US" dirty="0" smtClean="0"/>
              <a:t>in semantically interoperable 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4842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4914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15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04/07/1990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16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4917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4843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4910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11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04/07/1990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12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4913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Fracture, closed, spiral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44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4906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7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12/07/1990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8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4909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4845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4902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3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12/07/1990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4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5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sp>
          <p:nvSpPr>
            <p:cNvPr id="34846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5572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47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04/07/1990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48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79001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49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Essential hypertension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50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0939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51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24/12/1991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52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4853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4854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2309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55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21/03/1992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56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57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grpSp>
          <p:nvGrpSpPr>
            <p:cNvPr id="34858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4898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2309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9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21/03/1992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0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901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59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4894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47804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5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03/04/1993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6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58298795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7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60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4890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1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17/05/1993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2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79001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93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Essential hypertension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61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4886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298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7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22/08/1993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8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2909872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9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Closed fracture of radial head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62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4882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298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3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22/08/1993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4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5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63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4878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79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01/04/1997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80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4881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4864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4874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75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01/04/1997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76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79001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34877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Essential hypertension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34865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4870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4871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4872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4873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4866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0939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67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20/12/1998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34868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4869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4822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4839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IUI-001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40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IUI-001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41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IUI-001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sp>
          <p:nvSpPr>
            <p:cNvPr id="34823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cs typeface="Times New Roman" pitchFamily="18" charset="0"/>
                </a:rPr>
                <a:t>IUI-003</a:t>
              </a:r>
              <a:endParaRPr lang="nl-NL" sz="1400">
                <a:cs typeface="Times New Roman" pitchFamily="18" charset="0"/>
              </a:endParaRPr>
            </a:p>
          </p:txBody>
        </p:sp>
        <p:grpSp>
          <p:nvGrpSpPr>
            <p:cNvPr id="34824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4837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IUI-004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38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IUI-004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grpSp>
          <p:nvGrpSpPr>
            <p:cNvPr id="34825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4834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IUI-005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35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IUI-005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36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IUI-005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grpSp>
          <p:nvGrpSpPr>
            <p:cNvPr id="34826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4831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IUI-007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32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IUI-007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33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IUI-007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grpSp>
          <p:nvGrpSpPr>
            <p:cNvPr id="34827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4829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IUI-002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34830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IUI-012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sp>
          <p:nvSpPr>
            <p:cNvPr id="34828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cs typeface="Times New Roman" pitchFamily="18" charset="0"/>
                </a:rPr>
                <a:t>IUI-006</a:t>
              </a:r>
              <a:endParaRPr lang="nl-NL" sz="1400"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4821" name="AutoShape 101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smtClean="0"/>
              <a:t>Codes for ‘types’ AND identifiers for instances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02" name="Rectangle 2"/>
          <p:cNvSpPr>
            <a:spLocks noChangeArrowheads="1"/>
          </p:cNvSpPr>
          <p:nvPr/>
        </p:nvSpPr>
        <p:spPr bwMode="auto">
          <a:xfrm>
            <a:off x="6108700" y="2566988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03" name="Rectangle 3"/>
          <p:cNvSpPr>
            <a:spLocks noChangeArrowheads="1"/>
          </p:cNvSpPr>
          <p:nvPr/>
        </p:nvSpPr>
        <p:spPr bwMode="auto">
          <a:xfrm>
            <a:off x="7507288" y="2546350"/>
            <a:ext cx="39687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04" name="Rectangle 4"/>
          <p:cNvSpPr>
            <a:spLocks noChangeArrowheads="1"/>
          </p:cNvSpPr>
          <p:nvPr/>
        </p:nvSpPr>
        <p:spPr bwMode="auto">
          <a:xfrm>
            <a:off x="4556125" y="2566988"/>
            <a:ext cx="138747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05" name="Rectangle 5"/>
          <p:cNvSpPr>
            <a:spLocks noChangeArrowheads="1"/>
          </p:cNvSpPr>
          <p:nvPr/>
        </p:nvSpPr>
        <p:spPr bwMode="auto">
          <a:xfrm>
            <a:off x="5654675" y="20574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AutoShape 6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The problem of reference in free text</a:t>
            </a:r>
          </a:p>
        </p:txBody>
      </p:sp>
      <p:sp>
        <p:nvSpPr>
          <p:cNvPr id="2150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5105400"/>
          </a:xfrm>
        </p:spPr>
        <p:txBody>
          <a:bodyPr/>
          <a:lstStyle/>
          <a:p>
            <a:pPr eaLnBrk="1" hangingPunct="1"/>
            <a:r>
              <a:rPr lang="en-US" smtClean="0"/>
              <a:t>‘</a:t>
            </a:r>
            <a:r>
              <a:rPr lang="en-US" i="1" smtClean="0"/>
              <a:t>The surgeon examined Maria. She found a small tumor on the left side of her liver. She had it removed three weeks later.</a:t>
            </a:r>
            <a:r>
              <a:rPr lang="en-US" smtClean="0"/>
              <a:t>’</a:t>
            </a:r>
          </a:p>
          <a:p>
            <a:pPr eaLnBrk="1" hangingPunct="1"/>
            <a:r>
              <a:rPr lang="en-US" smtClean="0"/>
              <a:t>Ambiguities:</a:t>
            </a:r>
          </a:p>
          <a:p>
            <a:pPr lvl="1" eaLnBrk="1" hangingPunct="1"/>
            <a:r>
              <a:rPr lang="en-US" smtClean="0"/>
              <a:t>who denotes the first ‘she’: the surgeon or Maria ?</a:t>
            </a:r>
          </a:p>
          <a:p>
            <a:pPr lvl="1" eaLnBrk="1" hangingPunct="1"/>
            <a:r>
              <a:rPr lang="en-US" smtClean="0"/>
              <a:t>on whose liver was the tumor found ?</a:t>
            </a:r>
          </a:p>
          <a:p>
            <a:pPr lvl="1" eaLnBrk="1" hangingPunct="1"/>
            <a:r>
              <a:rPr lang="en-US" smtClean="0"/>
              <a:t>who denotes the second ‘she’: the surgeon or Maria ?</a:t>
            </a:r>
          </a:p>
          <a:p>
            <a:pPr lvl="1" eaLnBrk="1" hangingPunct="1"/>
            <a:r>
              <a:rPr lang="en-US" smtClean="0"/>
              <a:t>what was removed: the tumor or the liver ?</a:t>
            </a:r>
          </a:p>
          <a:p>
            <a:pPr eaLnBrk="1" hangingPunct="1"/>
            <a:r>
              <a:rPr lang="en-US" smtClean="0"/>
              <a:t>Here referent tracking can come to 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02" grpId="0" animBg="1"/>
      <p:bldP spid="2150403" grpId="0" animBg="1"/>
      <p:bldP spid="2150404" grpId="0" animBg="1"/>
      <p:bldP spid="2150405" grpId="0" animBg="1"/>
      <p:bldP spid="2150407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6868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smtClean="0"/>
              <a:t>Use these identifiers in expressions using a language that acknowledges the structure of reality: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  e.g.: a yellow ball: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  then not : yellow(#1) and ball(#1)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  rather: #1: the ball		#2: #1’s yellow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Then still not:  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	ball(#1) and yellow(#2) and hascolor(#1, #2)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but rather: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	instance-of(#1, ball, since t1)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	instance-of(#2, yellow, since t2)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sz="2400" smtClean="0"/>
              <a:t>	inheres-in(#1, #2, since t2)</a:t>
            </a:r>
          </a:p>
        </p:txBody>
      </p:sp>
      <p:sp>
        <p:nvSpPr>
          <p:cNvPr id="36867" name="AutoShape 3"/>
          <p:cNvSpPr>
            <a:spLocks noGrp="1" noChangeArrowheads="1"/>
          </p:cNvSpPr>
          <p:nvPr>
            <p:ph type="title"/>
          </p:nvPr>
        </p:nvSpPr>
        <p:spPr>
          <a:xfrm>
            <a:off x="258763" y="1311275"/>
            <a:ext cx="8628062" cy="577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smtClean="0"/>
              <a:t>Fundamental goals of ‘our’ Referent</a:t>
            </a:r>
            <a:r>
              <a:rPr lang="nl-BE" sz="2800" smtClean="0"/>
              <a:t> Tracking</a:t>
            </a:r>
            <a:endParaRPr lang="en-US" sz="2000" smtClean="0"/>
          </a:p>
        </p:txBody>
      </p:sp>
      <p:sp>
        <p:nvSpPr>
          <p:cNvPr id="36868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4933" name="Text Box 5"/>
          <p:cNvSpPr txBox="1">
            <a:spLocks noChangeArrowheads="1"/>
          </p:cNvSpPr>
          <p:nvPr/>
        </p:nvSpPr>
        <p:spPr bwMode="auto">
          <a:xfrm>
            <a:off x="5233988" y="4953000"/>
            <a:ext cx="39100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>
                <a:solidFill>
                  <a:schemeClr val="bg1"/>
                </a:solidFill>
                <a:sym typeface="Wingdings" pitchFamily="2" charset="2"/>
              </a:rPr>
              <a:t>Strong foundations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in realism-based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ontology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0" grpId="0" build="p"/>
      <p:bldP spid="20449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The shift envisioned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 man is a 40 year old patient with a stomach tumor’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 </a:t>
            </a:r>
            <a:r>
              <a:rPr lang="en-US" sz="1800" smtClean="0"/>
              <a:t>(something like)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‘this-1 on which depend this-2 and this-3 has this-4’, where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this-1  instanceOf   human being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instanceOf   age-of-40-years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qualityOf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instanceOf   patient-role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roleOf     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instanceOf   tumor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partOf          this-5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instanceOf   stomach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partOf     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The shift envisioned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 man is a 40 year old patient with a stomach tumor’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 </a:t>
            </a:r>
            <a:r>
              <a:rPr lang="en-US" sz="1800" smtClean="0"/>
              <a:t>(something like)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‘this-1 on which depend this-2 and this-3 has this-4’, where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this-1  instanceOf   human being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instanceOf   age-of-40-years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qualityOf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instanceOf   patient-role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roleOf     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instanceOf   tumor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partOf          this-5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instanceOf   stomach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partOf     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…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95400" y="3524250"/>
            <a:ext cx="7620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857500" y="6376988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denotators for particulars</a:t>
            </a:r>
          </a:p>
        </p:txBody>
      </p:sp>
      <p:cxnSp>
        <p:nvCxnSpPr>
          <p:cNvPr id="38918" name="AutoShape 6"/>
          <p:cNvCxnSpPr>
            <a:cxnSpLocks noChangeShapeType="1"/>
            <a:stCxn id="38916" idx="2"/>
            <a:endCxn id="38917" idx="1"/>
          </p:cNvCxnSpPr>
          <p:nvPr/>
        </p:nvCxnSpPr>
        <p:spPr bwMode="auto">
          <a:xfrm rot="16200000" flipH="1">
            <a:off x="2143125" y="5891213"/>
            <a:ext cx="247650" cy="11811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The shift envisioned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 man is a 40 year old patient with a stomach tumor’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 </a:t>
            </a:r>
            <a:r>
              <a:rPr lang="en-US" sz="1800" smtClean="0"/>
              <a:t>(something like)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‘this-1 on which depend this-2 and this-3 has this-4’, where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this-1  instanceOf   human being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instanceOf   age-of-40-years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qualityOf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instanceOf   patient-role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roleOf     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instanceOf   tumor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partOf          this-5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instanceOf   stomach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partOf          this-1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…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057400" y="3524250"/>
            <a:ext cx="12192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965450" y="6376988"/>
            <a:ext cx="488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denotators for appropriate relations</a:t>
            </a:r>
          </a:p>
        </p:txBody>
      </p:sp>
      <p:cxnSp>
        <p:nvCxnSpPr>
          <p:cNvPr id="39942" name="AutoShape 6"/>
          <p:cNvCxnSpPr>
            <a:cxnSpLocks noChangeShapeType="1"/>
            <a:stCxn id="39940" idx="2"/>
            <a:endCxn id="39941" idx="1"/>
          </p:cNvCxnSpPr>
          <p:nvPr/>
        </p:nvCxnSpPr>
        <p:spPr bwMode="auto">
          <a:xfrm rot="16200000" flipH="1">
            <a:off x="2692400" y="6332538"/>
            <a:ext cx="247650" cy="29845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 man is a 40 year old patient with a stomach tumor’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 </a:t>
            </a:r>
            <a:r>
              <a:rPr lang="en-US" sz="1800" smtClean="0"/>
              <a:t>(something like)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‘this-1 on which depend this-2 and this-3 has this-4’, where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this-1  instanceOf   human being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instanceOf   age-of-40-years 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qualityOf     this-1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instanceOf   patient-role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roleOf          this-1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instanceOf   tumor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partOf          this-5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instanceOf   stomach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partOf          this-1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…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76600" y="3524250"/>
            <a:ext cx="18288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487988" y="5410200"/>
            <a:ext cx="350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denotators for universals or particulars</a:t>
            </a:r>
          </a:p>
        </p:txBody>
      </p:sp>
      <p:cxnSp>
        <p:nvCxnSpPr>
          <p:cNvPr id="40966" name="AutoShape 6"/>
          <p:cNvCxnSpPr>
            <a:cxnSpLocks noChangeShapeType="1"/>
            <a:stCxn id="40964" idx="2"/>
            <a:endCxn id="40965" idx="1"/>
          </p:cNvCxnSpPr>
          <p:nvPr/>
        </p:nvCxnSpPr>
        <p:spPr bwMode="auto">
          <a:xfrm rot="5400000" flipH="1" flipV="1">
            <a:off x="4571206" y="5441157"/>
            <a:ext cx="536575" cy="1296988"/>
          </a:xfrm>
          <a:prstGeom prst="bentConnector4">
            <a:avLst>
              <a:gd name="adj1" fmla="val -39940"/>
              <a:gd name="adj2" fmla="val 8531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The shift envisioned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 man is a 40 year old patient with a stomach tumor’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 </a:t>
            </a:r>
            <a:r>
              <a:rPr lang="en-US" sz="1800" smtClean="0"/>
              <a:t>(something like)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‘this-1 on which depend this-2 and this-3 has this-4’, where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this-1  instanceOf   human being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instanceOf   age-of-40-years 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this-2  qualityOf     this-1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instanceOf   patient-role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this-3  roleOf          this-1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instanceOf   tumor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this-4  partOf          this-5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instanceOf   stomach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this-5  partOf          this-1 		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…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34000" y="3505200"/>
            <a:ext cx="10668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477000" y="54102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time stamp in</a:t>
            </a:r>
          </a:p>
          <a:p>
            <a:r>
              <a:rPr lang="en-US">
                <a:solidFill>
                  <a:schemeClr val="accent1"/>
                </a:solidFill>
              </a:rPr>
              <a:t>case of continuants</a:t>
            </a:r>
          </a:p>
        </p:txBody>
      </p:sp>
      <p:cxnSp>
        <p:nvCxnSpPr>
          <p:cNvPr id="41990" name="AutoShape 6"/>
          <p:cNvCxnSpPr>
            <a:cxnSpLocks noChangeShapeType="1"/>
            <a:stCxn id="41988" idx="3"/>
            <a:endCxn id="41989" idx="0"/>
          </p:cNvCxnSpPr>
          <p:nvPr/>
        </p:nvCxnSpPr>
        <p:spPr bwMode="auto">
          <a:xfrm>
            <a:off x="6415088" y="4914900"/>
            <a:ext cx="1319212" cy="4953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248"/>
            <a:chExt cx="5760" cy="3072"/>
          </a:xfrm>
        </p:grpSpPr>
        <p:pic>
          <p:nvPicPr>
            <p:cNvPr id="430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48"/>
              <a:ext cx="5760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4" name="AutoShape 4"/>
            <p:cNvSpPr>
              <a:spLocks noChangeArrowheads="1"/>
            </p:cNvSpPr>
            <p:nvPr/>
          </p:nvSpPr>
          <p:spPr bwMode="auto">
            <a:xfrm flipH="1" flipV="1">
              <a:off x="0" y="2880"/>
              <a:ext cx="5760" cy="1440"/>
            </a:xfrm>
            <a:custGeom>
              <a:avLst/>
              <a:gdLst>
                <a:gd name="T0" fmla="*/ 370 w 21600"/>
                <a:gd name="T1" fmla="*/ 3 h 21600"/>
                <a:gd name="T2" fmla="*/ 205 w 21600"/>
                <a:gd name="T3" fmla="*/ 6 h 21600"/>
                <a:gd name="T4" fmla="*/ 40 w 21600"/>
                <a:gd name="T5" fmla="*/ 3 h 21600"/>
                <a:gd name="T6" fmla="*/ 20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11 w 21600"/>
                <a:gd name="T13" fmla="*/ 3915 h 21600"/>
                <a:gd name="T14" fmla="*/ 17689 w 21600"/>
                <a:gd name="T15" fmla="*/ 17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22" y="21600"/>
                  </a:lnTo>
                  <a:lnTo>
                    <a:pt x="1737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AutoShape 5"/>
          <p:cNvSpPr>
            <a:spLocks noGrp="1" noChangeArrowheads="1"/>
          </p:cNvSpPr>
          <p:nvPr>
            <p:ph type="title"/>
          </p:nvPr>
        </p:nvSpPr>
        <p:spPr>
          <a:xfrm>
            <a:off x="242888" y="1028700"/>
            <a:ext cx="8659812" cy="920750"/>
          </a:xfrm>
        </p:spPr>
        <p:txBody>
          <a:bodyPr/>
          <a:lstStyle/>
          <a:p>
            <a:pPr eaLnBrk="1" hangingPunct="1"/>
            <a:r>
              <a:rPr lang="nl-BE" sz="2400" smtClean="0"/>
              <a:t>Relevance: the way RT-compatible EHRs ought to interact with representations of generic portions of reality</a:t>
            </a:r>
            <a:endParaRPr lang="en-GB" sz="2400" smtClean="0"/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4" name="Group 8"/>
          <p:cNvGrpSpPr>
            <a:grpSpLocks/>
          </p:cNvGrpSpPr>
          <p:nvPr/>
        </p:nvGrpSpPr>
        <p:grpSpPr bwMode="auto">
          <a:xfrm>
            <a:off x="2971800" y="2286000"/>
            <a:ext cx="1789113" cy="2971800"/>
            <a:chOff x="1872" y="1440"/>
            <a:chExt cx="1127" cy="1872"/>
          </a:xfrm>
        </p:grpSpPr>
        <p:sp>
          <p:nvSpPr>
            <p:cNvPr id="43020" name="Line 9"/>
            <p:cNvSpPr>
              <a:spLocks noChangeShapeType="1"/>
            </p:cNvSpPr>
            <p:nvPr/>
          </p:nvSpPr>
          <p:spPr bwMode="auto">
            <a:xfrm flipH="1" flipV="1">
              <a:off x="1872" y="2688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021" name="Line 10"/>
            <p:cNvSpPr>
              <a:spLocks noChangeShapeType="1"/>
            </p:cNvSpPr>
            <p:nvPr/>
          </p:nvSpPr>
          <p:spPr bwMode="auto">
            <a:xfrm flipH="1" flipV="1">
              <a:off x="2976" y="1440"/>
              <a:ext cx="0" cy="17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022" name="Text Box 11"/>
            <p:cNvSpPr txBox="1">
              <a:spLocks noChangeArrowheads="1"/>
            </p:cNvSpPr>
            <p:nvPr/>
          </p:nvSpPr>
          <p:spPr bwMode="auto">
            <a:xfrm>
              <a:off x="1872" y="2640"/>
              <a:ext cx="1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000">
                  <a:solidFill>
                    <a:srgbClr val="FF0000"/>
                  </a:solidFill>
                </a:rPr>
                <a:t>instance-of at t</a:t>
              </a:r>
              <a:endParaRPr lang="en-GB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43015" name="Group 12"/>
          <p:cNvGrpSpPr>
            <a:grpSpLocks/>
          </p:cNvGrpSpPr>
          <p:nvPr/>
        </p:nvGrpSpPr>
        <p:grpSpPr bwMode="auto">
          <a:xfrm>
            <a:off x="3352800" y="4876800"/>
            <a:ext cx="1752600" cy="701675"/>
            <a:chOff x="2112" y="3072"/>
            <a:chExt cx="1104" cy="442"/>
          </a:xfrm>
        </p:grpSpPr>
        <p:sp>
          <p:nvSpPr>
            <p:cNvPr id="43016" name="AutoShape 13"/>
            <p:cNvSpPr>
              <a:spLocks noChangeArrowheads="1"/>
            </p:cNvSpPr>
            <p:nvPr/>
          </p:nvSpPr>
          <p:spPr bwMode="auto">
            <a:xfrm>
              <a:off x="2736" y="3216"/>
              <a:ext cx="480" cy="192"/>
            </a:xfrm>
            <a:prstGeom prst="parallelogram">
              <a:avLst>
                <a:gd name="adj" fmla="val 3489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800">
                  <a:solidFill>
                    <a:schemeClr val="bg1"/>
                  </a:solidFill>
                </a:rPr>
                <a:t>#105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grpSp>
          <p:nvGrpSpPr>
            <p:cNvPr id="43017" name="Group 14"/>
            <p:cNvGrpSpPr>
              <a:grpSpLocks/>
            </p:cNvGrpSpPr>
            <p:nvPr/>
          </p:nvGrpSpPr>
          <p:grpSpPr bwMode="auto">
            <a:xfrm>
              <a:off x="2112" y="3072"/>
              <a:ext cx="674" cy="442"/>
              <a:chOff x="2112" y="3072"/>
              <a:chExt cx="674" cy="442"/>
            </a:xfrm>
          </p:grpSpPr>
          <p:sp>
            <p:nvSpPr>
              <p:cNvPr id="43018" name="Line 15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019" name="Text Box 16"/>
              <p:cNvSpPr txBox="1">
                <a:spLocks noChangeArrowheads="1"/>
              </p:cNvSpPr>
              <p:nvPr/>
            </p:nvSpPr>
            <p:spPr bwMode="auto">
              <a:xfrm>
                <a:off x="2208" y="3072"/>
                <a:ext cx="57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BE" sz="2000">
                    <a:solidFill>
                      <a:schemeClr val="bg1"/>
                    </a:solidFill>
                  </a:rPr>
                  <a:t>caused</a:t>
                </a:r>
              </a:p>
              <a:p>
                <a:r>
                  <a:rPr lang="nl-BE" sz="2000">
                    <a:solidFill>
                      <a:schemeClr val="bg1"/>
                    </a:solidFill>
                  </a:rPr>
                  <a:t>by</a:t>
                </a:r>
                <a:endParaRPr lang="en-GB" sz="20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Current state of the art + Referent Tracking</a:t>
            </a:r>
          </a:p>
        </p:txBody>
      </p:sp>
      <p:sp>
        <p:nvSpPr>
          <p:cNvPr id="44035" name="AutoShape 2" descr="data:image/jpg;base64,/9j/4AAQSkZJRgABAQAAAQABAAD/2wCEAAkGBhIQEBUUEBQUFRQVFxgYGBYWFxcfGRgYFxcZGhsUGhQXHCYeGhklHBUUIjIgIyovLCw4Fh8yNTAqNSYrLSkBCQoKDgwOGg8PGikkHRwsMS0sLCwsLCwsLy4qKTAsLSkpLCwvLCwpLDUsKikpLCwsLCwpLCksLCksLCkpMi8sLP/AABEIAHQAdAMBIgACEQEDEQH/xAAcAAEAAgMBAQEAAAAAAAAAAAAABgcDBAUIAgH/xABDEAACAQIDBAYFCAcJAQAAAAABAgMAEQQSIQUGEzEHIkFRYYEycZGxshQjJHKDocHRM1Jic4LC4SU0QkRTkqLT8GP/xAAaAQEAAwEBAQAAAAAAAAAAAAAAAQMEBQIG/8QAJBEAAgIBAwMFAQAAAAAAAAAAAAECEQMxMlEEIUESExRhcSP/2gAMAwEAAhEDEQA/ALxpSlAKUpQClYsViliRnkYKiKWZjyCqLknwAFQDBdMUMhzCF+CWYKwIzEKxXMUNgL2va+le4wlPaiHJLUsSlcuHeKE6OWiPdKpT/meofImukjgi4IIPIjkfOvLTWpNn1SlKgClKUApSlAKUpQClKUApSo5v1vWuzsKzixlfqxKe1yPSI/VUanyHaKlJt0iG6ID0175ZvoMDaaNOR7Vh9zH+Ed9QvdxfoaeBk+M1xcUzOWZyWZiWZjzLHUknvJNSHdZL4IfWkH311scFBUZZS9Rc+1MFiHX5tkylQcpBB5DtHP2iuRs/A4mOSzAID/jDFbAeKkhj4NztXR2omEKoZwwYxobgHXqjyNcvAjCpICs0mW/oESJfuGYAC3h21yro1UYtw9+cTiMWcNiCjrlchwtnuhGhscp0v2DlVjVROz9sR7O2mZpriON5g2UXJzB1Cgd5YqKsvYvSfs/Ej9MIW7UnshHmeqfI1bnik1XlHiD7dyV0rmQbz4N1LJiYGUXuRKlhl53N+ytjZu1ocSmfDyxype2aNgwuOy47eWlUFht0pSgFKUoBSlKAxYnELGjO5CqoLMx5AAXJPlVBb0bdbaeLaVriJOrGp7Fv2jvPM+Q7KnHTJtqREiwyaLLd3PeEIsvqub+Qqv4cN1QB/wC8a6HSY1uZnzS8HAxI1PrNSDdBb4P7ST+Wo9O4Dle3rH2H+tSTckXwjfvX+Fa1eSnwXQk84gi4USSKYk5kXvlHYSK5CTTCYH5Givc2YEr2HmcpX766kODeTDQFMQYhwYxawsTlGt7g3rQOz8VmA+VhlvrZlJt9VlOvnXHeptK429s1ZdptDJ6MmICNb9tgLjzYVExK8aqwZla4BsZAblGRvQU8zpzv4d043pXhbTvrYSQvc2vpwze3lUb3k2aomxcZNuHJPbr5TdZs4tobnI5sPPsrTl2xf0Vw1ZHRI4RwikxpkkzlL20OXW1+T6j1X5Vb/Qk6scW66cX5PKB1bZWR1uFUADrpKOXYKpFtpSYOWZIiDnThMCc1+YDBltc25Hxq1uhqJ8Li0ilZiZcM62LRkK8MubIpRiSLSyHrW5nnWZlhdVKUrySKUpQClKUBVHS8M2KhA58L4nP5VHWBRQFF9Rc/dpXa6VcV/acKd8cf3vJpWljwbgAc7Gw7ALewcq7nRwXt2c7qJ1KivsQlsQ/2nxCpRuGpOGe1v0p7/wBVajmKT599f9T1+lUl6PW+jy/vf5FpVM932Lf2ZsmOfCQGVLkRqAVcjQezxrBJuVAGBCy6EGxyMDY3tprW3svBNJhIcsjIAljl7dfWK059jWP98se5pCD8dcaW5m1aFf8ASOgTGdRQo4aWGotYMBYH6tcfFY35bjZJIuIgxEjiyC7EFDGRa4BDcPUeJ7qkfSZhlE0WQ5hwgLlsxNnfmxJv6VQnBWSTW1kkDEFSwIzq56o1Ojk2vratE1/KLK47mdt90vlAiZ8X15kjI4kaXIkVlZQbhmC5Qunfc2rc3a2M2z8Xg240RUTIMgRVe2JQxnrcyoa2nLt0rFs/EBYbxMQBxdVBhU8OYSLmlmuD1WuFjs637a+trTtwnYOpCBihWJ5AWglEqomKB1PX1YqLcj31mLC86Viw04kRXU3VgGB8GFx9xrLXkkUpSgFKUoCl+kWJpNtooF8qRn7mPvrM0ID2YHiLfz7LAHSwro72t/achtfSJfYoP41oLIM+btGmvdrqO819H0saxI43UO8j+itsT/eX9UvxCpD0eP8ANTD9tfg/pUckP0hri2knxCu1uC3UmH7SfCaplqaloXbsjCxSYOHitlADAda3+M391as+BwIJBlkHqzEfCay7AMHyGE4jLYGQC/7xu7yrHisbs8aBC31R+bCuLPc/02x0RFOkYxk4cw2yZZV0UrqGQ8iB+sagc8YVyDzeJXX/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/OsKbNzIz5iLG1tPxN61t4duxQ4/Eh81+JyA/wDmg53t2GufLv6oiZEiJzE6syi1/AA+8V9Hjbjij6eEcHOpubrkgr4W0jOTf0gB6zf8K6G4jaTDxj9zVqSNX3uM2s32f89VTVG6L7F4bsYmEYBDPlsruBcdt72FfmJ3gwY9GAsfEAD26+6otsTfQYWExNAstnLAl7cwOzIfH21mn6UNNMLEP4z/ANdcueGbk2ka4zVHxv8A4ppMLE3D4aiQZete4Mcg00FhoNKwbEs+wMUP9OVm9ixt+NcPeXfJ8XFwzGiAMG0YnlcciAO012uj4iXZm0YiQBlvcnQZoyLk9g6lWKDjCpcniTTbrgjgjRJQj/Jwc0yXbDyOfnEWVXJW2Y62UjVdb3rb4zFlLGQPLkN+KjzsskRQ5IXHDKkqNTZhY+FcqLGzF42Blyo+HZ+HkFmdRCpUtoGKqV1001767uH2Syoc2VAcxZMqBnEE1yJXucz2b0ky8zz7MhedvozxrPtKTPKrs+EjzKq5SrxOFKOMzdcZtTftOlWpVQbI2gmD2jh2aSMQ8STDAC3UEyh1u2Y3XOqC9ha9W/XlkilKVAFcneTeeDZ8QkxBYKzZRlUsSSCeQ8AdTXWrFPhkkFnVWA1swB99AeZN9NtNPjJpsOkjpK5ZeqQQLDmLHu760cPhsQygtljY3IRyQ9hpe2XQeuvU6YGMckQepR+Vcjam5GCxMvFmhDSWC5rkaDkNDWldTkSqyp4Y8HmbFR4hOYuPB1/KvvdjaE0MxjjgMskwXKqtr1cx7u4mvSce4Gz1/wAtGfXc+81v4LdzCwsGigjRhyKqAR51HyMnJKxxKmi6PdqSC/DgTNY2aQkjQaEAc6h28GE2jhcS0DQBspUZ0VypzAG4N+y9vKvTlfhUVHyMnJPtx4PKSYbaT/5WTyjP4mrD3X3Sxr7FxuRXjxE5RRG4AJWJsxsR+sGYeVXUBX7Xl5ZvVkqCXg887udGO08a7fKPo6CwLOurWvYBeRtc86lcfQEh/SYtj9WNBVt0quz0UNt7oBxImUYWZXiNsxewZe86c6vWCPKqqTewAue2w51kpUAUpSgFKUoBSlKAUpSgFKUoBSlKAUpSgFKUoD8r9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5263" y="-525463"/>
            <a:ext cx="11049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AutoShape 4" descr="data:image/jpg;base64,/9j/4AAQSkZJRgABAQAAAQABAAD/2wCEAAkGBhIQEBUUEBQUFRQVFxgYGBYWFxcfGRgYFxcZGhsUGhQXHCYeGhklHBUUIjIgIyovLCw4Fh8yNTAqNSYrLSkBCQoKDgwOGg8PGikkHRwsMS0sLCwsLCwsLy4qKTAsLSkpLCwvLCwpLDUsKikpLCwsLCwpLCksLCksLCkpMi8sLP/AABEIAHQAdAMBIgACEQEDEQH/xAAcAAEAAgMBAQEAAAAAAAAAAAAABgcDBAUIAgH/xABDEAACAQIDBAYFCAcJAQAAAAABAgMAEQQSIQUGEzEHIkFRYYEycZGxshQjJHKDocHRM1Jic4LC4SU0QkRTkqLT8GP/xAAaAQEAAwEBAQAAAAAAAAAAAAAAAQMEBQIG/8QAJBEAAgIBAwMFAQAAAAAAAAAAAAECEQMxMlEEIUESExRhcSP/2gAMAwEAAhEDEQA/ALxpSlAKUpQClYsViliRnkYKiKWZjyCqLknwAFQDBdMUMhzCF+CWYKwIzEKxXMUNgL2va+le4wlPaiHJLUsSlcuHeKE6OWiPdKpT/meofImukjgi4IIPIjkfOvLTWpNn1SlKgClKUApSlAKUpQClKUApSo5v1vWuzsKzixlfqxKe1yPSI/VUanyHaKlJt0iG6ID0175ZvoMDaaNOR7Vh9zH+Ed9QvdxfoaeBk+M1xcUzOWZyWZiWZjzLHUknvJNSHdZL4IfWkH311scFBUZZS9Rc+1MFiHX5tkylQcpBB5DtHP2iuRs/A4mOSzAID/jDFbAeKkhj4NztXR2omEKoZwwYxobgHXqjyNcvAjCpICs0mW/oESJfuGYAC3h21yro1UYtw9+cTiMWcNiCjrlchwtnuhGhscp0v2DlVjVROz9sR7O2mZpriON5g2UXJzB1Cgd5YqKsvYvSfs/Ej9MIW7UnshHmeqfI1bnik1XlHiD7dyV0rmQbz4N1LJiYGUXuRKlhl53N+ytjZu1ocSmfDyxype2aNgwuOy47eWlUFht0pSgFKUoBSlKAxYnELGjO5CqoLMx5AAXJPlVBb0bdbaeLaVriJOrGp7Fv2jvPM+Q7KnHTJtqREiwyaLLd3PeEIsvqub+Qqv4cN1QB/wC8a6HSY1uZnzS8HAxI1PrNSDdBb4P7ST+Wo9O4Dle3rH2H+tSTckXwjfvX+Fa1eSnwXQk84gi4USSKYk5kXvlHYSK5CTTCYH5Givc2YEr2HmcpX766kODeTDQFMQYhwYxawsTlGt7g3rQOz8VmA+VhlvrZlJt9VlOvnXHeptK429s1ZdptDJ6MmICNb9tgLjzYVExK8aqwZla4BsZAblGRvQU8zpzv4d043pXhbTvrYSQvc2vpwze3lUb3k2aomxcZNuHJPbr5TdZs4tobnI5sPPsrTl2xf0Vw1ZHRI4RwikxpkkzlL20OXW1+T6j1X5Vb/Qk6scW66cX5PKB1bZWR1uFUADrpKOXYKpFtpSYOWZIiDnThMCc1+YDBltc25Hxq1uhqJ8Li0ilZiZcM62LRkK8MubIpRiSLSyHrW5nnWZlhdVKUrySKUpQClKUBVHS8M2KhA58L4nP5VHWBRQFF9Rc/dpXa6VcV/acKd8cf3vJpWljwbgAc7Gw7ALewcq7nRwXt2c7qJ1KivsQlsQ/2nxCpRuGpOGe1v0p7/wBVajmKT599f9T1+lUl6PW+jy/vf5FpVM932Lf2ZsmOfCQGVLkRqAVcjQezxrBJuVAGBCy6EGxyMDY3tprW3svBNJhIcsjIAljl7dfWK059jWP98se5pCD8dcaW5m1aFf8ASOgTGdRQo4aWGotYMBYH6tcfFY35bjZJIuIgxEjiyC7EFDGRa4BDcPUeJ7qkfSZhlE0WQ5hwgLlsxNnfmxJv6VQnBWSTW1kkDEFSwIzq56o1Ojk2vratE1/KLK47mdt90vlAiZ8X15kjI4kaXIkVlZQbhmC5Qunfc2rc3a2M2z8Xg240RUTIMgRVe2JQxnrcyoa2nLt0rFs/EBYbxMQBxdVBhU8OYSLmlmuD1WuFjs637a+trTtwnYOpCBihWJ5AWglEqomKB1PX1YqLcj31mLC86Viw04kRXU3VgGB8GFx9xrLXkkUpSgFKUoCl+kWJpNtooF8qRn7mPvrM0ID2YHiLfz7LAHSwro72t/achtfSJfYoP41oLIM+btGmvdrqO819H0saxI43UO8j+itsT/eX9UvxCpD0eP8ANTD9tfg/pUckP0hri2knxCu1uC3UmH7SfCaplqaloXbsjCxSYOHitlADAda3+M391as+BwIJBlkHqzEfCay7AMHyGE4jLYGQC/7xu7yrHisbs8aBC31R+bCuLPc/02x0RFOkYxk4cw2yZZV0UrqGQ8iB+sagc8YVyDzeJXX/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/OsKbNzIz5iLG1tPxN61t4duxQ4/Eh81+JyA/wDmg53t2GufLv6oiZEiJzE6syi1/AA+8V9Hjbjij6eEcHOpubrkgr4W0jOTf0gB6zf8K6G4jaTDxj9zVqSNX3uM2s32f89VTVG6L7F4bsYmEYBDPlsruBcdt72FfmJ3gwY9GAsfEAD26+6otsTfQYWExNAstnLAl7cwOzIfH21mn6UNNMLEP4z/ANdcueGbk2ka4zVHxv8A4ppMLE3D4aiQZete4Mcg00FhoNKwbEs+wMUP9OVm9ixt+NcPeXfJ8XFwzGiAMG0YnlcciAO012uj4iXZm0YiQBlvcnQZoyLk9g6lWKDjCpcniTTbrgjgjRJQj/Jwc0yXbDyOfnEWVXJW2Y62UjVdb3rb4zFlLGQPLkN+KjzsskRQ5IXHDKkqNTZhY+FcqLGzF42Blyo+HZ+HkFmdRCpUtoGKqV1001767uH2Syoc2VAcxZMqBnEE1yJXucz2b0ky8zz7MhedvozxrPtKTPKrs+EjzKq5SrxOFKOMzdcZtTftOlWpVQbI2gmD2jh2aSMQ8STDAC3UEyh1u2Y3XOqC9ha9W/XlkilKVAFcneTeeDZ8QkxBYKzZRlUsSSCeQ8AdTXWrFPhkkFnVWA1swB99AeZN9NtNPjJpsOkjpK5ZeqQQLDmLHu760cPhsQygtljY3IRyQ9hpe2XQeuvU6YGMckQepR+Vcjam5GCxMvFmhDSWC5rkaDkNDWldTkSqyp4Y8HmbFR4hOYuPB1/KvvdjaE0MxjjgMskwXKqtr1cx7u4mvSce4Gz1/wAtGfXc+81v4LdzCwsGigjRhyKqAR51HyMnJKxxKmi6PdqSC/DgTNY2aQkjQaEAc6h28GE2jhcS0DQBspUZ0VypzAG4N+y9vKvTlfhUVHyMnJPtx4PKSYbaT/5WTyjP4mrD3X3Sxr7FxuRXjxE5RRG4AJWJsxsR+sGYeVXUBX7Xl5ZvVkqCXg887udGO08a7fKPo6CwLOurWvYBeRtc86lcfQEh/SYtj9WNBVt0quz0UNt7oBxImUYWZXiNsxewZe86c6vWCPKqqTewAue2w51kpUAUpSgFKUoBSlKAUpSgFKUoBSlKAUpSgFKUoD8r9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5263" y="-525463"/>
            <a:ext cx="11049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AutoShape 6" descr="data:image/jpg;base64,/9j/4AAQSkZJRgABAQAAAQABAAD/2wCEAAkGBhASERUUEhEVFBUVFhgXFRQUFxISEhYVFRcVFxYSFRQYGyYeGhwvHRYXIC8gIycpLSwuFx8xNTw2NSYrLSkBCQoKDgwOGA8PGDUkHB8tKSwpNTUsNSwpKTU1LDUrLikuNTEuNTUpNSk1Li0pKSwpNSosKSk1KSoqLCkpLCwsLP/AABEIAGgAeQMBIgACEQEDEQH/xAAcAAEAAgMBAQEAAAAAAAAAAAAABQYDBAcIAgH/xABBEAABAwMBBAcEBgcJAQAAAAABAAIRAwQhEgUGMUETIlFhcZGhBzKBsQgzYnKSohQjQ1JTgpMkY3Oys8HC0fAW/8QAGgEBAAIDAQAAAAAAAAAAAAAAAAEEAgMFBv/EACYRAQACAQMCBQUAAAAAAAAAAAABAgMEESExcQUSMkHRFBUiUYH/2gAMAwEAAhEDEQA/AO4oiICKM2lvLZ25Ir3VGkRxa+oxrs8OrMqvXfth2PTn+1ayOVOnVf66Y9UF0Rcsv/pB2DB+rt7ioeWoU6TT3yXE+ir20PpG1/2VjTb2GpVdU9Gtb80HdEXn249sW16zZo1KTXHgyhbPqGZwC55cBjx/6iK+395K/vXFy2ex1O2Hk3SVlFZnpDVfNjp67RHeXpglRd7vXYUfrby3pxyfVpNPkXSvNFfdq/q5r3GrvqVatY+sj1WB+6DWNJ6WSASAGgCQMcSVnGG/6V/uGn32i+/bl6voV2va17HBzXAOa5pDmuaRIcCMERzWRU72QXfSbHtDPuscz+nUewDyAVxWpdEREBERAREQeaN6NnudtO7YahBFR7iTLiZcdM/DSfitelupSPv1aju4EMHllWb2q0Oh2uXcOmpNcOXLSfHNJQLLtXMNKTXeYcLxDLqK5PLS20bM9vuvZN/ZavvuefSYUpbW1vT9yjSb3hjJ84lRIve9fpvu9WIrWOkOHeue/qvM/wBlPP2gY4rUq3veoh98teperLhjTRzPVIV73vUdXuZWs+4JWIuWMy6GLTxV2P2B3OrZj2fwrioz4FtN/wDyK6SuQ/R/uIF9S7KtOoB/iNeCfyBdeXMniXqqzvESIiKEiIiAiIg4z9ICz01bKuO19Nx+LHN/zPXO+kK7J7eLDXsvWBmjWpv+DtVP5vC4u10gHtz5q1gnrDm62m81lk6UoapXyGrIygSrPLmz5YY9RSCtynZrYZYqdmuctYRegpoKl/0HuXy6yTZj9RCzexC407Rrs/iW+rxNOowD/Ucu4rgXs4d0W2LbkKjK1P8AIXgebAu+rn5I2vL0Wmv58VZERFrWBERAREQV72hbP6fZl2zn0D3D71MdI31aF5v2YNVNvhHlj/Zerq1IOaWuEhwII7QRBC8qUHstXVaNV0OpVXsgAk9Q6T6grdhtEW5U9bW1sf4xvO6Qo2q36FmoF+9zB9XSLu9xgeMNn5rEzbW0K/1TCB/dsmPFxmPMK1OakON9Dqsntt3n4XBlmAJOB2nA81qXO3bOn71ZpPYyah/LI8yqx/8AOXVXrVqs+L3ViPEM1AfEhZqO7tqyNdRzzgQC1ol3u4br4/eC1TqZ9obaeCxPOXJM9uPlt3O/NIfV0nu73FrB5CSo92276v8AVU9Le1jJA8XukD0W229tWfV02k6XQdOp0twDnU6DGC13LxjFdby1dQ0hojS8a4e6CMtzJ5TOPlOqct593SxeHabF0pv35ZtibFvxWp3HTNpvpva5j3v1AOBwBB090TmV6Q2DvNQum9RwDxOpkgkRgwRxz5c15cq7Rqv6lRxmYLnEglokhpk5yZznK29hbeq2zw+m9wIMkZHugBsGcceQkd4wtfXqu7bcQ9XoqZuT7Q6V2wNqENqDBPAE8M8h4jB7jhXNYpEREBERAXEPaDuLbfp9as7X14qFo0hpLh13B2ZEjPVxPxXb1Xt6NjiqJjIGDAMHw5iMEIOB19rWNA6KdqC8Y11DqyDyDtRjHHC1Ljed7iDoEayAH4AAAgjUSAciYI5cipzerdgtJhucBzQSAczpkZjHVPdHEKk3DiHTEascCxvASNT5c45z4z2KUstxtSs/TrcTpDpwQC3nIcRykSOWOQWnk57Ac5dx5azEY7cea2m2hdGgajAENDjxkk63jESAR2qRobsVn5cNI5F3XdHEAz48giEMHGOMgDAyRLgJjTDZ557M9i+pBw0kAgA4hvGYhnEcOMnHlYq27jKWku68mHPcTpYOTnAcpxyjmVNWuwgDxPgwBg8x1vzIKxYbEuKkaKbmgxLiBTDXDgQ7JI4HxnxM/s7cJxM1KobkH9WOsCPtFTDtjUtMgCk5uW1WxraftE+83tDltbu7YFfW3q66btLizNN322O7McOXqgl93d1LSh1m0y58Rqe4u48cYHorpsza1VgOpjn0m8XDLmfDiR8lUqG12+7SDqzhxFJpfB+04dVv8xC2KWzL2rMllBp4yTWqEfdaQwficsUui0K7XtDmODmngRkLIovdzZ7aNAMDnOySXOjUSeJhoAHgApRSgREQF81KYIgr6RBT9593g9pgCYMdnge75cVzK63To63OcwOdPWkZBxx/9nB5ie81qIcIKpO8e7IL+kbh0QRyeBwB7xmD3kc8BQ6do1vBoHgIX2KKkW2RnALvssa57h44hv8AMWqRtt36riOq2mPtnpH/AIGQ0fjd4IIKnal2NMzyiZHPC1P0GqwGnSrtDZw3on3L2D90aCQO7WJHBdCt912H39VT78af6bQGeYUvS2LAgCByAEAeAQcts9ynVYdVbUqmeN04howYLbdmImMHSrbsjc+mBDwHjEMDWso4HHox72f3i6PVXG32OBxW/Stmt4BBE2uyoAAaABwAAAHgOAW9S2aBxW6iD5YwAQF9IiAiIgIiICw3NsHhEQRjNkLcpbNA4oiDaZRaOS+0RAREQEREBER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5575" y="-471488"/>
            <a:ext cx="1152525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38" name="Picture 12" descr="USA (satellite image)">
            <a:hlinkClick r:id="rId4" tooltip="USA (satellite image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1981200"/>
            <a:ext cx="86868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AutoShape 14" descr="data:image/jpg;base64,/9j/4AAQSkZJRgABAQAAAQABAAD/2wCEAAkGBhQSERQUExMWEhQVGBYVFRQXFRsVFRQWFRQWFBUUFBYYGyYgGBklHhQVHy8gIycpLCwsFh4xNTAqNScsLCkBCQoKDQwOFA8PGTIkFyQpKSwrKSwwNiwsKSkpKSwsKSwpKSk1KSkpKSkpKikpKSwpLCwsKSwsKSw1KSkpLCwpLP/AABEIAHwAfAMBIgACEQEDEQH/xAAcAAABBAMBAAAAAAAAAAAAAAAAAwQFCAIGBwH/xABHEAABAwEDBwUMCAMJAAAAAAABAAIDEQQhMQUGEkFRYXETMoKRsSJDUnJzgaGywcLR0gcWIzNTg5LwFCSzFRc0QlRik6Kj/8QAFwEBAQEBAAAAAAAAAAAAAAAAAAMCAf/EABsRAQABBQEAAAAAAAAAAAAAAAARAQIiUaFS/9oADAMBAAIRAxEAPwDuKEIQeOdQVOpQDc+7G7mSh+5ov6jRTdr+7f4ruwqs72oLBfW6LwZP0j5l59bYvBk6m/MuAQ5QkZzJHt4OPYlLZn5a4Q2j2vrXntBwpsptQd8+tkXgSdTfmXozrj8CTqb8y4HZfpVtJF7IieDh7ydx/SlaPwov+3xQdzbnRFrDx0QewlOI8vwHvgHjAt7QuHRfSnNrhiPnePanH95sv4EP6pPmQd0itTHc17XcHA9iVXBT9I0h7xB/6fOlY/pRtDASI4wADcDKNXlPYg7qhI2SXSjY7a1p24gHFLIBCEIBCEIE7Q6jXHYCfQq0zOJv23qy09NF1cKGu2lNSrTMRqqBqrs1Vogbk7vaojLxub0vdUy8KHy7g3pe6gi7LIBiaJ0y0N8IJtZowcRVPGwt2DqCBxZG6ZoyrziQ0F1BtuClIMlyyPa1kTy51wGiRU7L6KOgjGoDqCeNFDdQHaAAetBONzHtv+meOJaPeWcmY9sLT9gRUEXvjGrx1DfxL/Cd1lYSyktN5wOvct4M5LPWFlI2A4hrQfM0BLpCwfdR+I31Ql1hoIQhAIQhBhO2rXDaCPQq0TMINDiLupWWtHMdwPYq0Fh1XfvWECLhsuUTlzBvB2rxVMk7RTeLx1KJy4y5t9bn4dFBEWfSpcB5ynTOU2N60lZhcnsZQK2PSr3dKf7SK189ylrEYeUbyvKln+bRLA6lNXc4qKjcNo605iGm4Nb3TjgG3k8AL0GyifJo73aj02D2Lx9uyaAf5a0OuOMwFbtwUVHkOc4QSn8p3wSv1ZtRBpZpsD3tw1bwqzd54xFNrIWMjk2UFBotoNgoLkskbE2kbAcQ1tf0hLKTYQhCAQhCDCY0aeB7FW+Q3kkY31aLhXa3ZwVkJ+a7gexV4dGgacndUXjaMFC5fjpo8H+6p82e+oOido18RgVC5yA0ZUAHu7wbjzduCCDgiBxHpKcss7fBTaGSmolOGTHUx3o+KBzEwNNQKHaKg9YUhZspSRuDmPe1zbwQ91QdovUbGXGlW0/e4KSsFnY+RrZJeTabi/ky7RFDfSoqu0D5+dtrONpl/wCR3xSEuX7QQazym498ds4qUGR7AMbc48ID7Sh9jyaAf5id1xwiA1b1WLt9Tm3SwWTjWGPxGeqE4TfJ9OSj0a00G0rjTRFK704UVAhCEAhCEGE3NdwPYuAPYu/z813A9i4G5Ahyagc6G9yzp+6thUDnVzWdP3UGvWfBOQE3gS6DMJRKZKye6eVkTKBzzQEk0FxN9ATq1BSWW83H2ZsTnuY4S6dNEk00NCtatGIe03bdSCMDkONx4HsWOjvQ7A36igtRkr7iLybPVCdJpkn7iLybPUCdoBCEIBCEIMJh3LuB7FX97yCQQQQaFpBBBFxBBvB3FWAnZVrheKgioxF2req8505Ols05cC6WN19SO6p7Tu841hBnyigs53Va3pdgT+C1NeKg1UZnE7uW9L2IIWLBKgpJmCzCBaz2hzHBzHFjmmoc0lrgdoIvCcWm2vkppvc+mGk4upXGlTcmSUqgyqva3HgsAsww33HXqKC1WR/8PD5OP1AniZ5GFLPD5OP1AniAQhCAQhCDwhallrNtr2Frm1H7wW3LGSMEUKCu2ceaslleXx3tJqRgDvrqdv169q1+2TNkZfqDga9yQ6rbj4Lrjdu1hWBy7kUEG6oOIXLMu5mFsnKRFzNRLQCQNjmkgOHE/BBoUdmjpe4jpH4peGyxE6zwvPrLc7Lk6YD7yXiIImenlU8ZYZj3y0n81jPmQadFkmvMgldd+GTf5gbk7ZkKWhpZ5BhQlpbTbzgAtqGQJHYtld41oJ9DYktHmc895HnM7uxzQujUPq9Kec1reM8bOx9UvY83XO+y5aAOJNKym6twBdQ3byVuLMzXa2Rj8pp/quKkcm5sNa77R5a3ZGYIyd3cCq4Ok2GDQiYytdFrW120aBX0JdYxsDQAMAAB5rlkgEIQgEIQgEIQgTmhDhQrXso5GvqFsqxewFBposDxu4NaPYshYpPCd5its/h27F7/AA7diDUjk15xc48XFef2ITq61t/IDYveSGxBqbM39yewZCpS7BbAGBZIBCEIBCEIP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946525" y="-563563"/>
            <a:ext cx="1181100" cy="1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4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5908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1910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6576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362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362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410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6482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895600"/>
            <a:ext cx="565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48" name="Straight Arrow Connector 21"/>
          <p:cNvCxnSpPr>
            <a:cxnSpLocks noChangeShapeType="1"/>
          </p:cNvCxnSpPr>
          <p:nvPr/>
        </p:nvCxnSpPr>
        <p:spPr bwMode="auto">
          <a:xfrm flipV="1">
            <a:off x="1327150" y="2824163"/>
            <a:ext cx="103505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49" name="Straight Arrow Connector 22"/>
          <p:cNvCxnSpPr>
            <a:cxnSpLocks noChangeShapeType="1"/>
          </p:cNvCxnSpPr>
          <p:nvPr/>
        </p:nvCxnSpPr>
        <p:spPr bwMode="auto">
          <a:xfrm>
            <a:off x="2927350" y="2824163"/>
            <a:ext cx="17208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0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1277937" y="3281363"/>
            <a:ext cx="676275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1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1963737" y="3509963"/>
            <a:ext cx="904875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2" name="Straight Arrow Connector 31"/>
          <p:cNvCxnSpPr>
            <a:cxnSpLocks noChangeShapeType="1"/>
          </p:cNvCxnSpPr>
          <p:nvPr/>
        </p:nvCxnSpPr>
        <p:spPr bwMode="auto">
          <a:xfrm rot="10800000">
            <a:off x="2644775" y="3286125"/>
            <a:ext cx="1165225" cy="8334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3" name="Straight Arrow Connector 35"/>
          <p:cNvCxnSpPr>
            <a:cxnSpLocks noChangeShapeType="1"/>
          </p:cNvCxnSpPr>
          <p:nvPr/>
        </p:nvCxnSpPr>
        <p:spPr bwMode="auto">
          <a:xfrm rot="16200000" flipH="1">
            <a:off x="2353469" y="4949031"/>
            <a:ext cx="757238" cy="10890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4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222750" y="3482975"/>
            <a:ext cx="904875" cy="511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5" name="Straight Arrow Connector 42"/>
          <p:cNvCxnSpPr>
            <a:cxnSpLocks noChangeShapeType="1"/>
          </p:cNvCxnSpPr>
          <p:nvPr/>
        </p:nvCxnSpPr>
        <p:spPr bwMode="auto">
          <a:xfrm rot="16200000" flipV="1">
            <a:off x="4402137" y="3814763"/>
            <a:ext cx="1362075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6" name="Straight Arrow Connector 45"/>
          <p:cNvCxnSpPr>
            <a:cxnSpLocks noChangeShapeType="1"/>
          </p:cNvCxnSpPr>
          <p:nvPr/>
        </p:nvCxnSpPr>
        <p:spPr bwMode="auto">
          <a:xfrm rot="10800000">
            <a:off x="5257800" y="2819400"/>
            <a:ext cx="1143000" cy="5381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7" name="Straight Arrow Connector 48"/>
          <p:cNvCxnSpPr>
            <a:cxnSpLocks noChangeShapeType="1"/>
          </p:cNvCxnSpPr>
          <p:nvPr/>
        </p:nvCxnSpPr>
        <p:spPr bwMode="auto">
          <a:xfrm rot="10800000" flipV="1">
            <a:off x="3886200" y="5110163"/>
            <a:ext cx="1066800" cy="7572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058" name="Straight Arrow Connector 51"/>
          <p:cNvCxnSpPr>
            <a:cxnSpLocks noChangeShapeType="1"/>
          </p:cNvCxnSpPr>
          <p:nvPr/>
        </p:nvCxnSpPr>
        <p:spPr bwMode="auto">
          <a:xfrm flipV="1">
            <a:off x="5518150" y="3819525"/>
            <a:ext cx="1165225" cy="12906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181600" y="4114800"/>
            <a:ext cx="3409950" cy="2482850"/>
            <a:chOff x="5181599" y="4114799"/>
            <a:chExt cx="3409951" cy="2482352"/>
          </a:xfrm>
        </p:grpSpPr>
        <p:pic>
          <p:nvPicPr>
            <p:cNvPr id="4406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1800" y="5105400"/>
              <a:ext cx="1809750" cy="149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061" name="Straight Arrow Connector 55"/>
            <p:cNvCxnSpPr>
              <a:cxnSpLocks noChangeShapeType="1"/>
            </p:cNvCxnSpPr>
            <p:nvPr/>
          </p:nvCxnSpPr>
          <p:spPr bwMode="auto">
            <a:xfrm rot="16200000" flipV="1">
              <a:off x="6124441" y="4467359"/>
              <a:ext cx="1143315" cy="742997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 type="arrow" w="med" len="med"/>
              <a:tailEnd/>
            </a:ln>
          </p:spPr>
        </p:cxnSp>
        <p:cxnSp>
          <p:nvCxnSpPr>
            <p:cNvPr id="44062" name="Straight Arrow Connector 56"/>
            <p:cNvCxnSpPr>
              <a:cxnSpLocks noChangeShapeType="1"/>
            </p:cNvCxnSpPr>
            <p:nvPr/>
          </p:nvCxnSpPr>
          <p:spPr bwMode="auto">
            <a:xfrm rot="16200000" flipV="1">
              <a:off x="5362375" y="3934023"/>
              <a:ext cx="1448199" cy="1809752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 type="arrow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A terminological wilderness</a:t>
            </a:r>
          </a:p>
        </p:txBody>
      </p:sp>
      <p:sp>
        <p:nvSpPr>
          <p:cNvPr id="8195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 large variety of names: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‘Computer-based Patient Record’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‘Computerized Patient Record’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‘Electronic Medical Record’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‘Electronic Patient Record’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‘Electronic Health Record’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‘Personal Health Record’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Referent Tracking based data warehousing</a:t>
            </a:r>
          </a:p>
        </p:txBody>
      </p:sp>
      <p:pic>
        <p:nvPicPr>
          <p:cNvPr id="45059" name="Picture 7" descr="sk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8153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57600" y="2362200"/>
            <a:ext cx="2266950" cy="4205288"/>
            <a:chOff x="2299" y="1604"/>
            <a:chExt cx="1428" cy="2649"/>
          </a:xfrm>
        </p:grpSpPr>
        <p:pic>
          <p:nvPicPr>
            <p:cNvPr id="45063" name="Picture 9" descr="colossus_supercompu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" y="3152"/>
              <a:ext cx="877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4" name="Line 10"/>
            <p:cNvSpPr>
              <a:spLocks noChangeShapeType="1"/>
            </p:cNvSpPr>
            <p:nvPr/>
          </p:nvSpPr>
          <p:spPr bwMode="auto">
            <a:xfrm>
              <a:off x="2299" y="1725"/>
              <a:ext cx="339" cy="1168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65" name="Line 11"/>
            <p:cNvSpPr>
              <a:spLocks noChangeShapeType="1"/>
            </p:cNvSpPr>
            <p:nvPr/>
          </p:nvSpPr>
          <p:spPr bwMode="auto">
            <a:xfrm flipH="1">
              <a:off x="3630" y="2668"/>
              <a:ext cx="97" cy="2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66" name="Line 12"/>
            <p:cNvSpPr>
              <a:spLocks noChangeShapeType="1"/>
            </p:cNvSpPr>
            <p:nvPr/>
          </p:nvSpPr>
          <p:spPr bwMode="auto">
            <a:xfrm flipH="1">
              <a:off x="3243" y="1604"/>
              <a:ext cx="193" cy="1289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67" name="Line 13"/>
            <p:cNvSpPr>
              <a:spLocks noChangeShapeType="1"/>
            </p:cNvSpPr>
            <p:nvPr/>
          </p:nvSpPr>
          <p:spPr bwMode="auto">
            <a:xfrm>
              <a:off x="2638" y="2893"/>
              <a:ext cx="194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68" name="Line 14"/>
            <p:cNvSpPr>
              <a:spLocks noChangeShapeType="1"/>
            </p:cNvSpPr>
            <p:nvPr/>
          </p:nvSpPr>
          <p:spPr bwMode="auto">
            <a:xfrm flipH="1">
              <a:off x="3170" y="2893"/>
              <a:ext cx="73" cy="5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69" name="Line 15"/>
            <p:cNvSpPr>
              <a:spLocks noChangeShapeType="1"/>
            </p:cNvSpPr>
            <p:nvPr/>
          </p:nvSpPr>
          <p:spPr bwMode="auto">
            <a:xfrm flipH="1">
              <a:off x="3315" y="2893"/>
              <a:ext cx="309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45070" name="Group 16"/>
            <p:cNvGrpSpPr>
              <a:grpSpLocks/>
            </p:cNvGrpSpPr>
            <p:nvPr/>
          </p:nvGrpSpPr>
          <p:grpSpPr bwMode="auto">
            <a:xfrm>
              <a:off x="2668" y="3295"/>
              <a:ext cx="768" cy="857"/>
              <a:chOff x="3847" y="3252"/>
              <a:chExt cx="1428" cy="922"/>
            </a:xfrm>
          </p:grpSpPr>
          <p:grpSp>
            <p:nvGrpSpPr>
              <p:cNvPr id="45071" name="Group 17"/>
              <p:cNvGrpSpPr>
                <a:grpSpLocks/>
              </p:cNvGrpSpPr>
              <p:nvPr/>
            </p:nvGrpSpPr>
            <p:grpSpPr bwMode="auto">
              <a:xfrm>
                <a:off x="4678" y="3395"/>
                <a:ext cx="464" cy="406"/>
                <a:chOff x="2745" y="3092"/>
                <a:chExt cx="464" cy="406"/>
              </a:xfrm>
            </p:grpSpPr>
            <p:sp>
              <p:nvSpPr>
                <p:cNvPr id="45488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89" name="AutoShape 1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90" name="AutoShape 2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91" name="AutoShape 2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92" name="AutoShape 2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93" name="AutoShape 2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94" name="AutoShape 2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95" name="AutoShape 25"/>
                <p:cNvCxnSpPr>
                  <a:cxnSpLocks noChangeShapeType="1"/>
                  <a:stCxn id="45489" idx="2"/>
                  <a:endCxn id="4549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96" name="AutoShape 26"/>
                <p:cNvCxnSpPr>
                  <a:cxnSpLocks noChangeShapeType="1"/>
                  <a:stCxn id="45494" idx="2"/>
                  <a:endCxn id="4549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97" name="AutoShape 27"/>
                <p:cNvCxnSpPr>
                  <a:cxnSpLocks noChangeShapeType="1"/>
                  <a:stCxn id="45492" idx="0"/>
                  <a:endCxn id="4549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98" name="AutoShape 28"/>
                <p:cNvCxnSpPr>
                  <a:cxnSpLocks noChangeShapeType="1"/>
                  <a:stCxn id="45490" idx="0"/>
                  <a:endCxn id="4548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99" name="AutoShape 29"/>
                <p:cNvCxnSpPr>
                  <a:cxnSpLocks noChangeShapeType="1"/>
                  <a:stCxn id="45492" idx="0"/>
                  <a:endCxn id="4549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00" name="AutoShape 30"/>
                <p:cNvCxnSpPr>
                  <a:cxnSpLocks noChangeShapeType="1"/>
                  <a:stCxn id="45493" idx="0"/>
                  <a:endCxn id="4549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501" name="AutoShape 3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02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03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04" name="AutoShape 3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05" name="AutoShape 3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06" name="AutoShape 3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507" name="AutoShape 37"/>
                <p:cNvCxnSpPr>
                  <a:cxnSpLocks noChangeShapeType="1"/>
                  <a:stCxn id="45501" idx="2"/>
                  <a:endCxn id="4550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08" name="AutoShape 38"/>
                <p:cNvCxnSpPr>
                  <a:cxnSpLocks noChangeShapeType="1"/>
                  <a:stCxn id="45506" idx="2"/>
                  <a:endCxn id="4550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09" name="AutoShape 39"/>
                <p:cNvCxnSpPr>
                  <a:cxnSpLocks noChangeShapeType="1"/>
                  <a:stCxn id="45504" idx="0"/>
                  <a:endCxn id="4550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10" name="AutoShape 40"/>
                <p:cNvCxnSpPr>
                  <a:cxnSpLocks noChangeShapeType="1"/>
                  <a:stCxn id="45502" idx="0"/>
                  <a:endCxn id="4550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11" name="AutoShape 41"/>
                <p:cNvCxnSpPr>
                  <a:cxnSpLocks noChangeShapeType="1"/>
                  <a:stCxn id="45504" idx="0"/>
                  <a:endCxn id="4550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12" name="AutoShape 42"/>
                <p:cNvCxnSpPr>
                  <a:cxnSpLocks noChangeShapeType="1"/>
                  <a:stCxn id="45505" idx="0"/>
                  <a:endCxn id="4550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2" name="Group 43"/>
              <p:cNvGrpSpPr>
                <a:grpSpLocks/>
              </p:cNvGrpSpPr>
              <p:nvPr/>
            </p:nvGrpSpPr>
            <p:grpSpPr bwMode="auto">
              <a:xfrm>
                <a:off x="4349" y="3317"/>
                <a:ext cx="464" cy="406"/>
                <a:chOff x="2745" y="3092"/>
                <a:chExt cx="464" cy="406"/>
              </a:xfrm>
            </p:grpSpPr>
            <p:sp>
              <p:nvSpPr>
                <p:cNvPr id="45463" name="AutoShape 4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4" name="AutoShape 4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5" name="AutoShape 4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6" name="AutoShape 4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7" name="AutoShape 4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8" name="AutoShape 4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9" name="AutoShape 5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70" name="AutoShape 51"/>
                <p:cNvCxnSpPr>
                  <a:cxnSpLocks noChangeShapeType="1"/>
                  <a:stCxn id="45464" idx="2"/>
                  <a:endCxn id="4546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71" name="AutoShape 52"/>
                <p:cNvCxnSpPr>
                  <a:cxnSpLocks noChangeShapeType="1"/>
                  <a:stCxn id="45469" idx="2"/>
                  <a:endCxn id="4546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72" name="AutoShape 53"/>
                <p:cNvCxnSpPr>
                  <a:cxnSpLocks noChangeShapeType="1"/>
                  <a:stCxn id="45467" idx="0"/>
                  <a:endCxn id="4546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73" name="AutoShape 54"/>
                <p:cNvCxnSpPr>
                  <a:cxnSpLocks noChangeShapeType="1"/>
                  <a:stCxn id="45465" idx="0"/>
                  <a:endCxn id="4546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74" name="AutoShape 55"/>
                <p:cNvCxnSpPr>
                  <a:cxnSpLocks noChangeShapeType="1"/>
                  <a:stCxn id="45467" idx="0"/>
                  <a:endCxn id="4546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75" name="AutoShape 56"/>
                <p:cNvCxnSpPr>
                  <a:cxnSpLocks noChangeShapeType="1"/>
                  <a:stCxn id="45468" idx="0"/>
                  <a:endCxn id="4546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476" name="AutoShape 5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77" name="AutoShape 5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78" name="AutoShape 5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79" name="AutoShape 6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80" name="AutoShape 6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81" name="AutoShape 6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82" name="AutoShape 63"/>
                <p:cNvCxnSpPr>
                  <a:cxnSpLocks noChangeShapeType="1"/>
                  <a:stCxn id="45476" idx="2"/>
                  <a:endCxn id="4547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83" name="AutoShape 64"/>
                <p:cNvCxnSpPr>
                  <a:cxnSpLocks noChangeShapeType="1"/>
                  <a:stCxn id="45481" idx="2"/>
                  <a:endCxn id="4547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84" name="AutoShape 65"/>
                <p:cNvCxnSpPr>
                  <a:cxnSpLocks noChangeShapeType="1"/>
                  <a:stCxn id="45479" idx="0"/>
                  <a:endCxn id="4547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85" name="AutoShape 66"/>
                <p:cNvCxnSpPr>
                  <a:cxnSpLocks noChangeShapeType="1"/>
                  <a:stCxn id="45477" idx="0"/>
                  <a:endCxn id="4547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86" name="AutoShape 67"/>
                <p:cNvCxnSpPr>
                  <a:cxnSpLocks noChangeShapeType="1"/>
                  <a:stCxn id="45479" idx="0"/>
                  <a:endCxn id="4548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87" name="AutoShape 68"/>
                <p:cNvCxnSpPr>
                  <a:cxnSpLocks noChangeShapeType="1"/>
                  <a:stCxn id="45480" idx="0"/>
                  <a:endCxn id="4548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3" name="Group 69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387"/>
                <a:chOff x="2745" y="3092"/>
                <a:chExt cx="464" cy="406"/>
              </a:xfrm>
            </p:grpSpPr>
            <p:sp>
              <p:nvSpPr>
                <p:cNvPr id="45438" name="AutoShape 7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39" name="AutoShape 7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40" name="AutoShape 7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41" name="AutoShape 7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42" name="AutoShape 7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43" name="AutoShape 7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44" name="AutoShape 7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45" name="AutoShape 77"/>
                <p:cNvCxnSpPr>
                  <a:cxnSpLocks noChangeShapeType="1"/>
                  <a:stCxn id="45439" idx="2"/>
                  <a:endCxn id="4544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46" name="AutoShape 78"/>
                <p:cNvCxnSpPr>
                  <a:cxnSpLocks noChangeShapeType="1"/>
                  <a:stCxn id="45444" idx="2"/>
                  <a:endCxn id="4544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47" name="AutoShape 79"/>
                <p:cNvCxnSpPr>
                  <a:cxnSpLocks noChangeShapeType="1"/>
                  <a:stCxn id="45442" idx="0"/>
                  <a:endCxn id="4544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48" name="AutoShape 80"/>
                <p:cNvCxnSpPr>
                  <a:cxnSpLocks noChangeShapeType="1"/>
                  <a:stCxn id="45440" idx="0"/>
                  <a:endCxn id="4543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49" name="AutoShape 81"/>
                <p:cNvCxnSpPr>
                  <a:cxnSpLocks noChangeShapeType="1"/>
                  <a:stCxn id="45442" idx="0"/>
                  <a:endCxn id="4544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50" name="AutoShape 82"/>
                <p:cNvCxnSpPr>
                  <a:cxnSpLocks noChangeShapeType="1"/>
                  <a:stCxn id="45443" idx="0"/>
                  <a:endCxn id="4544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451" name="AutoShape 8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52" name="AutoShape 8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53" name="AutoShape 8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54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55" name="AutoShape 8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56" name="AutoShape 8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57" name="AutoShape 89"/>
                <p:cNvCxnSpPr>
                  <a:cxnSpLocks noChangeShapeType="1"/>
                  <a:stCxn id="45451" idx="2"/>
                  <a:endCxn id="4545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58" name="AutoShape 90"/>
                <p:cNvCxnSpPr>
                  <a:cxnSpLocks noChangeShapeType="1"/>
                  <a:stCxn id="45456" idx="2"/>
                  <a:endCxn id="4545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59" name="AutoShape 91"/>
                <p:cNvCxnSpPr>
                  <a:cxnSpLocks noChangeShapeType="1"/>
                  <a:stCxn id="45454" idx="0"/>
                  <a:endCxn id="4545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60" name="AutoShape 92"/>
                <p:cNvCxnSpPr>
                  <a:cxnSpLocks noChangeShapeType="1"/>
                  <a:stCxn id="45452" idx="0"/>
                  <a:endCxn id="4545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61" name="AutoShape 93"/>
                <p:cNvCxnSpPr>
                  <a:cxnSpLocks noChangeShapeType="1"/>
                  <a:stCxn id="45454" idx="0"/>
                  <a:endCxn id="4545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62" name="AutoShape 94"/>
                <p:cNvCxnSpPr>
                  <a:cxnSpLocks noChangeShapeType="1"/>
                  <a:stCxn id="45455" idx="0"/>
                  <a:endCxn id="4545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4" name="Group 95"/>
              <p:cNvGrpSpPr>
                <a:grpSpLocks/>
              </p:cNvGrpSpPr>
              <p:nvPr/>
            </p:nvGrpSpPr>
            <p:grpSpPr bwMode="auto">
              <a:xfrm>
                <a:off x="4135" y="3545"/>
                <a:ext cx="464" cy="406"/>
                <a:chOff x="2745" y="3092"/>
                <a:chExt cx="464" cy="406"/>
              </a:xfrm>
            </p:grpSpPr>
            <p:sp>
              <p:nvSpPr>
                <p:cNvPr id="45413" name="AutoShape 9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4" name="AutoShape 9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5" name="AutoShape 9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6" name="AutoShape 9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7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8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9" name="AutoShape 10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20" name="AutoShape 103"/>
                <p:cNvCxnSpPr>
                  <a:cxnSpLocks noChangeShapeType="1"/>
                  <a:stCxn id="45414" idx="2"/>
                  <a:endCxn id="4541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21" name="AutoShape 104"/>
                <p:cNvCxnSpPr>
                  <a:cxnSpLocks noChangeShapeType="1"/>
                  <a:stCxn id="45419" idx="2"/>
                  <a:endCxn id="4541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22" name="AutoShape 105"/>
                <p:cNvCxnSpPr>
                  <a:cxnSpLocks noChangeShapeType="1"/>
                  <a:stCxn id="45417" idx="0"/>
                  <a:endCxn id="4541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23" name="AutoShape 106"/>
                <p:cNvCxnSpPr>
                  <a:cxnSpLocks noChangeShapeType="1"/>
                  <a:stCxn id="45415" idx="0"/>
                  <a:endCxn id="4541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24" name="AutoShape 107"/>
                <p:cNvCxnSpPr>
                  <a:cxnSpLocks noChangeShapeType="1"/>
                  <a:stCxn id="45417" idx="0"/>
                  <a:endCxn id="4541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25" name="AutoShape 108"/>
                <p:cNvCxnSpPr>
                  <a:cxnSpLocks noChangeShapeType="1"/>
                  <a:stCxn id="45418" idx="0"/>
                  <a:endCxn id="4541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426" name="AutoShape 10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27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28" name="AutoShape 11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29" name="AutoShape 11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30" name="AutoShape 11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31" name="AutoShape 11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32" name="AutoShape 115"/>
                <p:cNvCxnSpPr>
                  <a:cxnSpLocks noChangeShapeType="1"/>
                  <a:stCxn id="45426" idx="2"/>
                  <a:endCxn id="4542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33" name="AutoShape 116"/>
                <p:cNvCxnSpPr>
                  <a:cxnSpLocks noChangeShapeType="1"/>
                  <a:stCxn id="45431" idx="2"/>
                  <a:endCxn id="4542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34" name="AutoShape 117"/>
                <p:cNvCxnSpPr>
                  <a:cxnSpLocks noChangeShapeType="1"/>
                  <a:stCxn id="45429" idx="0"/>
                  <a:endCxn id="4542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35" name="AutoShape 118"/>
                <p:cNvCxnSpPr>
                  <a:cxnSpLocks noChangeShapeType="1"/>
                  <a:stCxn id="45427" idx="0"/>
                  <a:endCxn id="4542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36" name="AutoShape 119"/>
                <p:cNvCxnSpPr>
                  <a:cxnSpLocks noChangeShapeType="1"/>
                  <a:stCxn id="45429" idx="0"/>
                  <a:endCxn id="4543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37" name="AutoShape 120"/>
                <p:cNvCxnSpPr>
                  <a:cxnSpLocks noChangeShapeType="1"/>
                  <a:stCxn id="45430" idx="0"/>
                  <a:endCxn id="4543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5" name="Group 121"/>
              <p:cNvGrpSpPr>
                <a:grpSpLocks/>
              </p:cNvGrpSpPr>
              <p:nvPr/>
            </p:nvGrpSpPr>
            <p:grpSpPr bwMode="auto">
              <a:xfrm>
                <a:off x="4403" y="3358"/>
                <a:ext cx="464" cy="406"/>
                <a:chOff x="2745" y="3092"/>
                <a:chExt cx="464" cy="406"/>
              </a:xfrm>
            </p:grpSpPr>
            <p:sp>
              <p:nvSpPr>
                <p:cNvPr id="45388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89" name="AutoShape 12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90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91" name="AutoShape 12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92" name="AutoShape 12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93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94" name="AutoShape 12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95" name="AutoShape 129"/>
                <p:cNvCxnSpPr>
                  <a:cxnSpLocks noChangeShapeType="1"/>
                  <a:stCxn id="45389" idx="2"/>
                  <a:endCxn id="4539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96" name="AutoShape 130"/>
                <p:cNvCxnSpPr>
                  <a:cxnSpLocks noChangeShapeType="1"/>
                  <a:stCxn id="45394" idx="2"/>
                  <a:endCxn id="4539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97" name="AutoShape 131"/>
                <p:cNvCxnSpPr>
                  <a:cxnSpLocks noChangeShapeType="1"/>
                  <a:stCxn id="45392" idx="0"/>
                  <a:endCxn id="4539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98" name="AutoShape 132"/>
                <p:cNvCxnSpPr>
                  <a:cxnSpLocks noChangeShapeType="1"/>
                  <a:stCxn id="45390" idx="0"/>
                  <a:endCxn id="4538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99" name="AutoShape 133"/>
                <p:cNvCxnSpPr>
                  <a:cxnSpLocks noChangeShapeType="1"/>
                  <a:stCxn id="45392" idx="0"/>
                  <a:endCxn id="4539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00" name="AutoShape 134"/>
                <p:cNvCxnSpPr>
                  <a:cxnSpLocks noChangeShapeType="1"/>
                  <a:stCxn id="45393" idx="0"/>
                  <a:endCxn id="4539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401" name="AutoShape 13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02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03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04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05" name="AutoShape 13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06" name="AutoShape 14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407" name="AutoShape 141"/>
                <p:cNvCxnSpPr>
                  <a:cxnSpLocks noChangeShapeType="1"/>
                  <a:stCxn id="45401" idx="2"/>
                  <a:endCxn id="4540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08" name="AutoShape 142"/>
                <p:cNvCxnSpPr>
                  <a:cxnSpLocks noChangeShapeType="1"/>
                  <a:stCxn id="45406" idx="2"/>
                  <a:endCxn id="4540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09" name="AutoShape 143"/>
                <p:cNvCxnSpPr>
                  <a:cxnSpLocks noChangeShapeType="1"/>
                  <a:stCxn id="45404" idx="0"/>
                  <a:endCxn id="4540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10" name="AutoShape 144"/>
                <p:cNvCxnSpPr>
                  <a:cxnSpLocks noChangeShapeType="1"/>
                  <a:stCxn id="45402" idx="0"/>
                  <a:endCxn id="4540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11" name="AutoShape 145"/>
                <p:cNvCxnSpPr>
                  <a:cxnSpLocks noChangeShapeType="1"/>
                  <a:stCxn id="45404" idx="0"/>
                  <a:endCxn id="4540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12" name="AutoShape 146"/>
                <p:cNvCxnSpPr>
                  <a:cxnSpLocks noChangeShapeType="1"/>
                  <a:stCxn id="45405" idx="0"/>
                  <a:endCxn id="4540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6" name="Group 147"/>
              <p:cNvGrpSpPr>
                <a:grpSpLocks/>
              </p:cNvGrpSpPr>
              <p:nvPr/>
            </p:nvGrpSpPr>
            <p:grpSpPr bwMode="auto">
              <a:xfrm>
                <a:off x="4714" y="3569"/>
                <a:ext cx="464" cy="406"/>
                <a:chOff x="2745" y="3092"/>
                <a:chExt cx="464" cy="406"/>
              </a:xfrm>
            </p:grpSpPr>
            <p:sp>
              <p:nvSpPr>
                <p:cNvPr id="45363" name="AutoShape 14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4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5" name="AutoShape 15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6" name="AutoShape 15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7" name="AutoShape 15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8" name="AutoShape 15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9" name="AutoShape 15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70" name="AutoShape 155"/>
                <p:cNvCxnSpPr>
                  <a:cxnSpLocks noChangeShapeType="1"/>
                  <a:stCxn id="45364" idx="2"/>
                  <a:endCxn id="4536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71" name="AutoShape 156"/>
                <p:cNvCxnSpPr>
                  <a:cxnSpLocks noChangeShapeType="1"/>
                  <a:stCxn id="45369" idx="2"/>
                  <a:endCxn id="4536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72" name="AutoShape 157"/>
                <p:cNvCxnSpPr>
                  <a:cxnSpLocks noChangeShapeType="1"/>
                  <a:stCxn id="45367" idx="0"/>
                  <a:endCxn id="4536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73" name="AutoShape 158"/>
                <p:cNvCxnSpPr>
                  <a:cxnSpLocks noChangeShapeType="1"/>
                  <a:stCxn id="45365" idx="0"/>
                  <a:endCxn id="4536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74" name="AutoShape 159"/>
                <p:cNvCxnSpPr>
                  <a:cxnSpLocks noChangeShapeType="1"/>
                  <a:stCxn id="45367" idx="0"/>
                  <a:endCxn id="4536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75" name="AutoShape 160"/>
                <p:cNvCxnSpPr>
                  <a:cxnSpLocks noChangeShapeType="1"/>
                  <a:stCxn id="45368" idx="0"/>
                  <a:endCxn id="4536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376" name="AutoShape 16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77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78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79" name="AutoShape 16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80" name="AutoShape 16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81" name="AutoShape 16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82" name="AutoShape 167"/>
                <p:cNvCxnSpPr>
                  <a:cxnSpLocks noChangeShapeType="1"/>
                  <a:stCxn id="45376" idx="2"/>
                  <a:endCxn id="4537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83" name="AutoShape 168"/>
                <p:cNvCxnSpPr>
                  <a:cxnSpLocks noChangeShapeType="1"/>
                  <a:stCxn id="45381" idx="2"/>
                  <a:endCxn id="4537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84" name="AutoShape 169"/>
                <p:cNvCxnSpPr>
                  <a:cxnSpLocks noChangeShapeType="1"/>
                  <a:stCxn id="45379" idx="0"/>
                  <a:endCxn id="4537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85" name="AutoShape 170"/>
                <p:cNvCxnSpPr>
                  <a:cxnSpLocks noChangeShapeType="1"/>
                  <a:stCxn id="45377" idx="0"/>
                  <a:endCxn id="4537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86" name="AutoShape 171"/>
                <p:cNvCxnSpPr>
                  <a:cxnSpLocks noChangeShapeType="1"/>
                  <a:stCxn id="45379" idx="0"/>
                  <a:endCxn id="4538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87" name="AutoShape 172"/>
                <p:cNvCxnSpPr>
                  <a:cxnSpLocks noChangeShapeType="1"/>
                  <a:stCxn id="45380" idx="0"/>
                  <a:endCxn id="4538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7" name="Group 173"/>
              <p:cNvGrpSpPr>
                <a:grpSpLocks/>
              </p:cNvGrpSpPr>
              <p:nvPr/>
            </p:nvGrpSpPr>
            <p:grpSpPr bwMode="auto">
              <a:xfrm>
                <a:off x="4343" y="3746"/>
                <a:ext cx="464" cy="406"/>
                <a:chOff x="2745" y="3092"/>
                <a:chExt cx="464" cy="406"/>
              </a:xfrm>
            </p:grpSpPr>
            <p:sp>
              <p:nvSpPr>
                <p:cNvPr id="45338" name="AutoShape 17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39" name="AutoShape 17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40" name="AutoShape 17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41" name="AutoShape 17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42" name="AutoShape 17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43" name="AutoShape 17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44" name="AutoShape 18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45" name="AutoShape 181"/>
                <p:cNvCxnSpPr>
                  <a:cxnSpLocks noChangeShapeType="1"/>
                  <a:stCxn id="45339" idx="2"/>
                  <a:endCxn id="4534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46" name="AutoShape 182"/>
                <p:cNvCxnSpPr>
                  <a:cxnSpLocks noChangeShapeType="1"/>
                  <a:stCxn id="45344" idx="2"/>
                  <a:endCxn id="4534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47" name="AutoShape 183"/>
                <p:cNvCxnSpPr>
                  <a:cxnSpLocks noChangeShapeType="1"/>
                  <a:stCxn id="45342" idx="0"/>
                  <a:endCxn id="4534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48" name="AutoShape 184"/>
                <p:cNvCxnSpPr>
                  <a:cxnSpLocks noChangeShapeType="1"/>
                  <a:stCxn id="45340" idx="0"/>
                  <a:endCxn id="4533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49" name="AutoShape 185"/>
                <p:cNvCxnSpPr>
                  <a:cxnSpLocks noChangeShapeType="1"/>
                  <a:stCxn id="45342" idx="0"/>
                  <a:endCxn id="4534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50" name="AutoShape 186"/>
                <p:cNvCxnSpPr>
                  <a:cxnSpLocks noChangeShapeType="1"/>
                  <a:stCxn id="45343" idx="0"/>
                  <a:endCxn id="4534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351" name="AutoShape 18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52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54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55" name="AutoShape 19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56" name="AutoShape 19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57" name="AutoShape 193"/>
                <p:cNvCxnSpPr>
                  <a:cxnSpLocks noChangeShapeType="1"/>
                  <a:stCxn id="45351" idx="2"/>
                  <a:endCxn id="4535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58" name="AutoShape 194"/>
                <p:cNvCxnSpPr>
                  <a:cxnSpLocks noChangeShapeType="1"/>
                  <a:stCxn id="45356" idx="2"/>
                  <a:endCxn id="4535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59" name="AutoShape 195"/>
                <p:cNvCxnSpPr>
                  <a:cxnSpLocks noChangeShapeType="1"/>
                  <a:stCxn id="45354" idx="0"/>
                  <a:endCxn id="4535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60" name="AutoShape 196"/>
                <p:cNvCxnSpPr>
                  <a:cxnSpLocks noChangeShapeType="1"/>
                  <a:stCxn id="45352" idx="0"/>
                  <a:endCxn id="4535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61" name="AutoShape 197"/>
                <p:cNvCxnSpPr>
                  <a:cxnSpLocks noChangeShapeType="1"/>
                  <a:stCxn id="45354" idx="0"/>
                  <a:endCxn id="4535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62" name="AutoShape 198"/>
                <p:cNvCxnSpPr>
                  <a:cxnSpLocks noChangeShapeType="1"/>
                  <a:stCxn id="45355" idx="0"/>
                  <a:endCxn id="4535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8" name="Group 199"/>
              <p:cNvGrpSpPr>
                <a:grpSpLocks/>
              </p:cNvGrpSpPr>
              <p:nvPr/>
            </p:nvGrpSpPr>
            <p:grpSpPr bwMode="auto">
              <a:xfrm>
                <a:off x="4775" y="3492"/>
                <a:ext cx="464" cy="406"/>
                <a:chOff x="2745" y="3092"/>
                <a:chExt cx="464" cy="406"/>
              </a:xfrm>
            </p:grpSpPr>
            <p:sp>
              <p:nvSpPr>
                <p:cNvPr id="45313" name="AutoShape 20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4" name="AutoShape 20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5" name="AutoShape 20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6" name="AutoShape 20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7" name="AutoShape 20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8" name="AutoShape 20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9" name="AutoShape 20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20" name="AutoShape 207"/>
                <p:cNvCxnSpPr>
                  <a:cxnSpLocks noChangeShapeType="1"/>
                  <a:stCxn id="45314" idx="2"/>
                  <a:endCxn id="4531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21" name="AutoShape 208"/>
                <p:cNvCxnSpPr>
                  <a:cxnSpLocks noChangeShapeType="1"/>
                  <a:stCxn id="45319" idx="2"/>
                  <a:endCxn id="4531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22" name="AutoShape 209"/>
                <p:cNvCxnSpPr>
                  <a:cxnSpLocks noChangeShapeType="1"/>
                  <a:stCxn id="45317" idx="0"/>
                  <a:endCxn id="4531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23" name="AutoShape 210"/>
                <p:cNvCxnSpPr>
                  <a:cxnSpLocks noChangeShapeType="1"/>
                  <a:stCxn id="45315" idx="0"/>
                  <a:endCxn id="4531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24" name="AutoShape 211"/>
                <p:cNvCxnSpPr>
                  <a:cxnSpLocks noChangeShapeType="1"/>
                  <a:stCxn id="45317" idx="0"/>
                  <a:endCxn id="4531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25" name="AutoShape 212"/>
                <p:cNvCxnSpPr>
                  <a:cxnSpLocks noChangeShapeType="1"/>
                  <a:stCxn id="45318" idx="0"/>
                  <a:endCxn id="4531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326" name="AutoShape 21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27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28" name="AutoShape 21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29" name="AutoShape 21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30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31" name="AutoShape 21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32" name="AutoShape 219"/>
                <p:cNvCxnSpPr>
                  <a:cxnSpLocks noChangeShapeType="1"/>
                  <a:stCxn id="45326" idx="2"/>
                  <a:endCxn id="4532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33" name="AutoShape 220"/>
                <p:cNvCxnSpPr>
                  <a:cxnSpLocks noChangeShapeType="1"/>
                  <a:stCxn id="45331" idx="2"/>
                  <a:endCxn id="4532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34" name="AutoShape 221"/>
                <p:cNvCxnSpPr>
                  <a:cxnSpLocks noChangeShapeType="1"/>
                  <a:stCxn id="45329" idx="0"/>
                  <a:endCxn id="4532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35" name="AutoShape 222"/>
                <p:cNvCxnSpPr>
                  <a:cxnSpLocks noChangeShapeType="1"/>
                  <a:stCxn id="45327" idx="0"/>
                  <a:endCxn id="4532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36" name="AutoShape 223"/>
                <p:cNvCxnSpPr>
                  <a:cxnSpLocks noChangeShapeType="1"/>
                  <a:stCxn id="45329" idx="0"/>
                  <a:endCxn id="4533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37" name="AutoShape 224"/>
                <p:cNvCxnSpPr>
                  <a:cxnSpLocks noChangeShapeType="1"/>
                  <a:stCxn id="45330" idx="0"/>
                  <a:endCxn id="4533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79" name="Group 225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406"/>
                <a:chOff x="2745" y="3092"/>
                <a:chExt cx="464" cy="406"/>
              </a:xfrm>
            </p:grpSpPr>
            <p:sp>
              <p:nvSpPr>
                <p:cNvPr id="45288" name="AutoShape 22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9" name="AutoShape 22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0" name="AutoShape 22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1" name="AutoShape 22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2" name="AutoShape 23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3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4" name="AutoShape 23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95" name="AutoShape 233"/>
                <p:cNvCxnSpPr>
                  <a:cxnSpLocks noChangeShapeType="1"/>
                  <a:stCxn id="45289" idx="2"/>
                  <a:endCxn id="4529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96" name="AutoShape 234"/>
                <p:cNvCxnSpPr>
                  <a:cxnSpLocks noChangeShapeType="1"/>
                  <a:stCxn id="45294" idx="2"/>
                  <a:endCxn id="4529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97" name="AutoShape 235"/>
                <p:cNvCxnSpPr>
                  <a:cxnSpLocks noChangeShapeType="1"/>
                  <a:stCxn id="45292" idx="0"/>
                  <a:endCxn id="4529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98" name="AutoShape 236"/>
                <p:cNvCxnSpPr>
                  <a:cxnSpLocks noChangeShapeType="1"/>
                  <a:stCxn id="45290" idx="0"/>
                  <a:endCxn id="4528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99" name="AutoShape 237"/>
                <p:cNvCxnSpPr>
                  <a:cxnSpLocks noChangeShapeType="1"/>
                  <a:stCxn id="45292" idx="0"/>
                  <a:endCxn id="4529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00" name="AutoShape 238"/>
                <p:cNvCxnSpPr>
                  <a:cxnSpLocks noChangeShapeType="1"/>
                  <a:stCxn id="45293" idx="0"/>
                  <a:endCxn id="4529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301" name="AutoShape 23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02" name="AutoShape 24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03" name="AutoShape 24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04" name="AutoShape 24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05" name="AutoShape 24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06" name="AutoShape 24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307" name="AutoShape 245"/>
                <p:cNvCxnSpPr>
                  <a:cxnSpLocks noChangeShapeType="1"/>
                  <a:stCxn id="45301" idx="2"/>
                  <a:endCxn id="4530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08" name="AutoShape 246"/>
                <p:cNvCxnSpPr>
                  <a:cxnSpLocks noChangeShapeType="1"/>
                  <a:stCxn id="45306" idx="2"/>
                  <a:endCxn id="4530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09" name="AutoShape 247"/>
                <p:cNvCxnSpPr>
                  <a:cxnSpLocks noChangeShapeType="1"/>
                  <a:stCxn id="45304" idx="0"/>
                  <a:endCxn id="4530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10" name="AutoShape 248"/>
                <p:cNvCxnSpPr>
                  <a:cxnSpLocks noChangeShapeType="1"/>
                  <a:stCxn id="45302" idx="0"/>
                  <a:endCxn id="4530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11" name="AutoShape 249"/>
                <p:cNvCxnSpPr>
                  <a:cxnSpLocks noChangeShapeType="1"/>
                  <a:stCxn id="45304" idx="0"/>
                  <a:endCxn id="4530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12" name="AutoShape 250"/>
                <p:cNvCxnSpPr>
                  <a:cxnSpLocks noChangeShapeType="1"/>
                  <a:stCxn id="45305" idx="0"/>
                  <a:endCxn id="4530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0" name="Group 251"/>
              <p:cNvGrpSpPr>
                <a:grpSpLocks/>
              </p:cNvGrpSpPr>
              <p:nvPr/>
            </p:nvGrpSpPr>
            <p:grpSpPr bwMode="auto">
              <a:xfrm>
                <a:off x="4543" y="3511"/>
                <a:ext cx="464" cy="387"/>
                <a:chOff x="2745" y="3092"/>
                <a:chExt cx="464" cy="406"/>
              </a:xfrm>
            </p:grpSpPr>
            <p:sp>
              <p:nvSpPr>
                <p:cNvPr id="45263" name="AutoShape 25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4" name="AutoShape 25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5" name="AutoShape 25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6" name="AutoShape 25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7" name="AutoShape 25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8" name="AutoShape 25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9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70" name="AutoShape 259"/>
                <p:cNvCxnSpPr>
                  <a:cxnSpLocks noChangeShapeType="1"/>
                  <a:stCxn id="45264" idx="2"/>
                  <a:endCxn id="4526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71" name="AutoShape 260"/>
                <p:cNvCxnSpPr>
                  <a:cxnSpLocks noChangeShapeType="1"/>
                  <a:stCxn id="45269" idx="2"/>
                  <a:endCxn id="4526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72" name="AutoShape 261"/>
                <p:cNvCxnSpPr>
                  <a:cxnSpLocks noChangeShapeType="1"/>
                  <a:stCxn id="45267" idx="0"/>
                  <a:endCxn id="4526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73" name="AutoShape 262"/>
                <p:cNvCxnSpPr>
                  <a:cxnSpLocks noChangeShapeType="1"/>
                  <a:stCxn id="45265" idx="0"/>
                  <a:endCxn id="4526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74" name="AutoShape 263"/>
                <p:cNvCxnSpPr>
                  <a:cxnSpLocks noChangeShapeType="1"/>
                  <a:stCxn id="45267" idx="0"/>
                  <a:endCxn id="4526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75" name="AutoShape 264"/>
                <p:cNvCxnSpPr>
                  <a:cxnSpLocks noChangeShapeType="1"/>
                  <a:stCxn id="45268" idx="0"/>
                  <a:endCxn id="4526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276" name="AutoShape 26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77" name="AutoShape 26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78" name="AutoShape 26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79" name="AutoShape 26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0" name="AutoShape 26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1" name="AutoShape 27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82" name="AutoShape 271"/>
                <p:cNvCxnSpPr>
                  <a:cxnSpLocks noChangeShapeType="1"/>
                  <a:stCxn id="45276" idx="2"/>
                  <a:endCxn id="4527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83" name="AutoShape 272"/>
                <p:cNvCxnSpPr>
                  <a:cxnSpLocks noChangeShapeType="1"/>
                  <a:stCxn id="45281" idx="2"/>
                  <a:endCxn id="4527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84" name="AutoShape 273"/>
                <p:cNvCxnSpPr>
                  <a:cxnSpLocks noChangeShapeType="1"/>
                  <a:stCxn id="45279" idx="0"/>
                  <a:endCxn id="4527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85" name="AutoShape 274"/>
                <p:cNvCxnSpPr>
                  <a:cxnSpLocks noChangeShapeType="1"/>
                  <a:stCxn id="45277" idx="0"/>
                  <a:endCxn id="4527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86" name="AutoShape 275"/>
                <p:cNvCxnSpPr>
                  <a:cxnSpLocks noChangeShapeType="1"/>
                  <a:stCxn id="45279" idx="0"/>
                  <a:endCxn id="4528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87" name="AutoShape 276"/>
                <p:cNvCxnSpPr>
                  <a:cxnSpLocks noChangeShapeType="1"/>
                  <a:stCxn id="45280" idx="0"/>
                  <a:endCxn id="4528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1" name="Group 277"/>
              <p:cNvGrpSpPr>
                <a:grpSpLocks/>
              </p:cNvGrpSpPr>
              <p:nvPr/>
            </p:nvGrpSpPr>
            <p:grpSpPr bwMode="auto">
              <a:xfrm>
                <a:off x="4258" y="3252"/>
                <a:ext cx="464" cy="406"/>
                <a:chOff x="2745" y="3092"/>
                <a:chExt cx="464" cy="406"/>
              </a:xfrm>
            </p:grpSpPr>
            <p:sp>
              <p:nvSpPr>
                <p:cNvPr id="45238" name="AutoShape 27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39" name="AutoShape 27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0" name="AutoShape 28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1" name="AutoShape 28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2" name="AutoShape 28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3" name="AutoShape 28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4" name="AutoShape 28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45" name="AutoShape 285"/>
                <p:cNvCxnSpPr>
                  <a:cxnSpLocks noChangeShapeType="1"/>
                  <a:stCxn id="45239" idx="2"/>
                  <a:endCxn id="4524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46" name="AutoShape 286"/>
                <p:cNvCxnSpPr>
                  <a:cxnSpLocks noChangeShapeType="1"/>
                  <a:stCxn id="45244" idx="2"/>
                  <a:endCxn id="4524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47" name="AutoShape 287"/>
                <p:cNvCxnSpPr>
                  <a:cxnSpLocks noChangeShapeType="1"/>
                  <a:stCxn id="45242" idx="0"/>
                  <a:endCxn id="4524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48" name="AutoShape 288"/>
                <p:cNvCxnSpPr>
                  <a:cxnSpLocks noChangeShapeType="1"/>
                  <a:stCxn id="45240" idx="0"/>
                  <a:endCxn id="4523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49" name="AutoShape 289"/>
                <p:cNvCxnSpPr>
                  <a:cxnSpLocks noChangeShapeType="1"/>
                  <a:stCxn id="45242" idx="0"/>
                  <a:endCxn id="4524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50" name="AutoShape 290"/>
                <p:cNvCxnSpPr>
                  <a:cxnSpLocks noChangeShapeType="1"/>
                  <a:stCxn id="45243" idx="0"/>
                  <a:endCxn id="4524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251" name="AutoShape 29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2" name="AutoShape 29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3" name="AutoShape 29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4" name="AutoShape 29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5" name="AutoShape 29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6" name="AutoShape 29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57" name="AutoShape 297"/>
                <p:cNvCxnSpPr>
                  <a:cxnSpLocks noChangeShapeType="1"/>
                  <a:stCxn id="45251" idx="2"/>
                  <a:endCxn id="4525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58" name="AutoShape 298"/>
                <p:cNvCxnSpPr>
                  <a:cxnSpLocks noChangeShapeType="1"/>
                  <a:stCxn id="45256" idx="2"/>
                  <a:endCxn id="4525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59" name="AutoShape 299"/>
                <p:cNvCxnSpPr>
                  <a:cxnSpLocks noChangeShapeType="1"/>
                  <a:stCxn id="45254" idx="0"/>
                  <a:endCxn id="4525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60" name="AutoShape 300"/>
                <p:cNvCxnSpPr>
                  <a:cxnSpLocks noChangeShapeType="1"/>
                  <a:stCxn id="45252" idx="0"/>
                  <a:endCxn id="4525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61" name="AutoShape 301"/>
                <p:cNvCxnSpPr>
                  <a:cxnSpLocks noChangeShapeType="1"/>
                  <a:stCxn id="45254" idx="0"/>
                  <a:endCxn id="4525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62" name="AutoShape 302"/>
                <p:cNvCxnSpPr>
                  <a:cxnSpLocks noChangeShapeType="1"/>
                  <a:stCxn id="45255" idx="0"/>
                  <a:endCxn id="4525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2" name="Group 303"/>
              <p:cNvGrpSpPr>
                <a:grpSpLocks/>
              </p:cNvGrpSpPr>
              <p:nvPr/>
            </p:nvGrpSpPr>
            <p:grpSpPr bwMode="auto">
              <a:xfrm>
                <a:off x="4811" y="3666"/>
                <a:ext cx="464" cy="406"/>
                <a:chOff x="2745" y="3092"/>
                <a:chExt cx="464" cy="406"/>
              </a:xfrm>
            </p:grpSpPr>
            <p:sp>
              <p:nvSpPr>
                <p:cNvPr id="45213" name="AutoShape 30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4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5" name="AutoShape 30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6" name="AutoShape 30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7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8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9" name="AutoShape 31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20" name="AutoShape 311"/>
                <p:cNvCxnSpPr>
                  <a:cxnSpLocks noChangeShapeType="1"/>
                  <a:stCxn id="45214" idx="2"/>
                  <a:endCxn id="4521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21" name="AutoShape 312"/>
                <p:cNvCxnSpPr>
                  <a:cxnSpLocks noChangeShapeType="1"/>
                  <a:stCxn id="45219" idx="2"/>
                  <a:endCxn id="4521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22" name="AutoShape 313"/>
                <p:cNvCxnSpPr>
                  <a:cxnSpLocks noChangeShapeType="1"/>
                  <a:stCxn id="45217" idx="0"/>
                  <a:endCxn id="4521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23" name="AutoShape 314"/>
                <p:cNvCxnSpPr>
                  <a:cxnSpLocks noChangeShapeType="1"/>
                  <a:stCxn id="45215" idx="0"/>
                  <a:endCxn id="4521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24" name="AutoShape 315"/>
                <p:cNvCxnSpPr>
                  <a:cxnSpLocks noChangeShapeType="1"/>
                  <a:stCxn id="45217" idx="0"/>
                  <a:endCxn id="4521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25" name="AutoShape 316"/>
                <p:cNvCxnSpPr>
                  <a:cxnSpLocks noChangeShapeType="1"/>
                  <a:stCxn id="45218" idx="0"/>
                  <a:endCxn id="4521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226" name="AutoShape 31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27" name="AutoShape 31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28" name="AutoShape 31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29" name="AutoShape 32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30" name="AutoShape 32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31" name="AutoShape 32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32" name="AutoShape 323"/>
                <p:cNvCxnSpPr>
                  <a:cxnSpLocks noChangeShapeType="1"/>
                  <a:stCxn id="45226" idx="2"/>
                  <a:endCxn id="4522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33" name="AutoShape 324"/>
                <p:cNvCxnSpPr>
                  <a:cxnSpLocks noChangeShapeType="1"/>
                  <a:stCxn id="45231" idx="2"/>
                  <a:endCxn id="4522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34" name="AutoShape 325"/>
                <p:cNvCxnSpPr>
                  <a:cxnSpLocks noChangeShapeType="1"/>
                  <a:stCxn id="45229" idx="0"/>
                  <a:endCxn id="4522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35" name="AutoShape 326"/>
                <p:cNvCxnSpPr>
                  <a:cxnSpLocks noChangeShapeType="1"/>
                  <a:stCxn id="45227" idx="0"/>
                  <a:endCxn id="4522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36" name="AutoShape 327"/>
                <p:cNvCxnSpPr>
                  <a:cxnSpLocks noChangeShapeType="1"/>
                  <a:stCxn id="45229" idx="0"/>
                  <a:endCxn id="4523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37" name="AutoShape 328"/>
                <p:cNvCxnSpPr>
                  <a:cxnSpLocks noChangeShapeType="1"/>
                  <a:stCxn id="45230" idx="0"/>
                  <a:endCxn id="4523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3" name="Group 329"/>
              <p:cNvGrpSpPr>
                <a:grpSpLocks/>
              </p:cNvGrpSpPr>
              <p:nvPr/>
            </p:nvGrpSpPr>
            <p:grpSpPr bwMode="auto">
              <a:xfrm>
                <a:off x="4022" y="3409"/>
                <a:ext cx="464" cy="406"/>
                <a:chOff x="2745" y="3092"/>
                <a:chExt cx="464" cy="406"/>
              </a:xfrm>
            </p:grpSpPr>
            <p:sp>
              <p:nvSpPr>
                <p:cNvPr id="45188" name="AutoShape 33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89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90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91" name="AutoShape 33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92" name="AutoShape 33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93" name="AutoShape 33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94" name="AutoShape 33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95" name="AutoShape 337"/>
                <p:cNvCxnSpPr>
                  <a:cxnSpLocks noChangeShapeType="1"/>
                  <a:stCxn id="45189" idx="2"/>
                  <a:endCxn id="4519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96" name="AutoShape 338"/>
                <p:cNvCxnSpPr>
                  <a:cxnSpLocks noChangeShapeType="1"/>
                  <a:stCxn id="45194" idx="2"/>
                  <a:endCxn id="4519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97" name="AutoShape 339"/>
                <p:cNvCxnSpPr>
                  <a:cxnSpLocks noChangeShapeType="1"/>
                  <a:stCxn id="45192" idx="0"/>
                  <a:endCxn id="4519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98" name="AutoShape 340"/>
                <p:cNvCxnSpPr>
                  <a:cxnSpLocks noChangeShapeType="1"/>
                  <a:stCxn id="45190" idx="0"/>
                  <a:endCxn id="4518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99" name="AutoShape 341"/>
                <p:cNvCxnSpPr>
                  <a:cxnSpLocks noChangeShapeType="1"/>
                  <a:stCxn id="45192" idx="0"/>
                  <a:endCxn id="4519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00" name="AutoShape 342"/>
                <p:cNvCxnSpPr>
                  <a:cxnSpLocks noChangeShapeType="1"/>
                  <a:stCxn id="45193" idx="0"/>
                  <a:endCxn id="4519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201" name="AutoShape 34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02" name="AutoShape 34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03" name="AutoShape 34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04" name="AutoShape 34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05" name="AutoShape 34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06" name="AutoShape 34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207" name="AutoShape 349"/>
                <p:cNvCxnSpPr>
                  <a:cxnSpLocks noChangeShapeType="1"/>
                  <a:stCxn id="45201" idx="2"/>
                  <a:endCxn id="4520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08" name="AutoShape 350"/>
                <p:cNvCxnSpPr>
                  <a:cxnSpLocks noChangeShapeType="1"/>
                  <a:stCxn id="45206" idx="2"/>
                  <a:endCxn id="4520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09" name="AutoShape 351"/>
                <p:cNvCxnSpPr>
                  <a:cxnSpLocks noChangeShapeType="1"/>
                  <a:stCxn id="45204" idx="0"/>
                  <a:endCxn id="4520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10" name="AutoShape 352"/>
                <p:cNvCxnSpPr>
                  <a:cxnSpLocks noChangeShapeType="1"/>
                  <a:stCxn id="45202" idx="0"/>
                  <a:endCxn id="4520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11" name="AutoShape 353"/>
                <p:cNvCxnSpPr>
                  <a:cxnSpLocks noChangeShapeType="1"/>
                  <a:stCxn id="45204" idx="0"/>
                  <a:endCxn id="4520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12" name="AutoShape 354"/>
                <p:cNvCxnSpPr>
                  <a:cxnSpLocks noChangeShapeType="1"/>
                  <a:stCxn id="45205" idx="0"/>
                  <a:endCxn id="4520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4" name="Group 355"/>
              <p:cNvGrpSpPr>
                <a:grpSpLocks/>
              </p:cNvGrpSpPr>
              <p:nvPr/>
            </p:nvGrpSpPr>
            <p:grpSpPr bwMode="auto">
              <a:xfrm>
                <a:off x="3847" y="3571"/>
                <a:ext cx="464" cy="406"/>
                <a:chOff x="2745" y="3092"/>
                <a:chExt cx="464" cy="406"/>
              </a:xfrm>
            </p:grpSpPr>
            <p:sp>
              <p:nvSpPr>
                <p:cNvPr id="45163" name="AutoShape 35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4" name="AutoShape 35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5" name="AutoShape 35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6" name="AutoShape 35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7" name="AutoShape 36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8" name="AutoShape 36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9" name="AutoShape 36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70" name="AutoShape 363"/>
                <p:cNvCxnSpPr>
                  <a:cxnSpLocks noChangeShapeType="1"/>
                  <a:stCxn id="45164" idx="2"/>
                  <a:endCxn id="4516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71" name="AutoShape 364"/>
                <p:cNvCxnSpPr>
                  <a:cxnSpLocks noChangeShapeType="1"/>
                  <a:stCxn id="45169" idx="2"/>
                  <a:endCxn id="4516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72" name="AutoShape 365"/>
                <p:cNvCxnSpPr>
                  <a:cxnSpLocks noChangeShapeType="1"/>
                  <a:stCxn id="45167" idx="0"/>
                  <a:endCxn id="4516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73" name="AutoShape 366"/>
                <p:cNvCxnSpPr>
                  <a:cxnSpLocks noChangeShapeType="1"/>
                  <a:stCxn id="45165" idx="0"/>
                  <a:endCxn id="4516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74" name="AutoShape 367"/>
                <p:cNvCxnSpPr>
                  <a:cxnSpLocks noChangeShapeType="1"/>
                  <a:stCxn id="45167" idx="0"/>
                  <a:endCxn id="4516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75" name="AutoShape 368"/>
                <p:cNvCxnSpPr>
                  <a:cxnSpLocks noChangeShapeType="1"/>
                  <a:stCxn id="45168" idx="0"/>
                  <a:endCxn id="4516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176" name="AutoShape 36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7" name="AutoShape 37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8" name="AutoShape 37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9" name="AutoShape 37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80" name="AutoShape 37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81" name="AutoShape 37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82" name="AutoShape 375"/>
                <p:cNvCxnSpPr>
                  <a:cxnSpLocks noChangeShapeType="1"/>
                  <a:stCxn id="45176" idx="2"/>
                  <a:endCxn id="4517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83" name="AutoShape 376"/>
                <p:cNvCxnSpPr>
                  <a:cxnSpLocks noChangeShapeType="1"/>
                  <a:stCxn id="45181" idx="2"/>
                  <a:endCxn id="4517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84" name="AutoShape 377"/>
                <p:cNvCxnSpPr>
                  <a:cxnSpLocks noChangeShapeType="1"/>
                  <a:stCxn id="45179" idx="0"/>
                  <a:endCxn id="4517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85" name="AutoShape 378"/>
                <p:cNvCxnSpPr>
                  <a:cxnSpLocks noChangeShapeType="1"/>
                  <a:stCxn id="45177" idx="0"/>
                  <a:endCxn id="4517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86" name="AutoShape 379"/>
                <p:cNvCxnSpPr>
                  <a:cxnSpLocks noChangeShapeType="1"/>
                  <a:stCxn id="45179" idx="0"/>
                  <a:endCxn id="4518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87" name="AutoShape 380"/>
                <p:cNvCxnSpPr>
                  <a:cxnSpLocks noChangeShapeType="1"/>
                  <a:stCxn id="45180" idx="0"/>
                  <a:endCxn id="4518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5" name="Group 381"/>
              <p:cNvGrpSpPr>
                <a:grpSpLocks/>
              </p:cNvGrpSpPr>
              <p:nvPr/>
            </p:nvGrpSpPr>
            <p:grpSpPr bwMode="auto">
              <a:xfrm>
                <a:off x="3944" y="3668"/>
                <a:ext cx="464" cy="387"/>
                <a:chOff x="2745" y="3092"/>
                <a:chExt cx="464" cy="406"/>
              </a:xfrm>
            </p:grpSpPr>
            <p:sp>
              <p:nvSpPr>
                <p:cNvPr id="45138" name="AutoShape 38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9" name="AutoShape 38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0" name="AutoShape 38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1" name="AutoShape 38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2" name="AutoShape 38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3" name="AutoShape 38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4" name="AutoShape 38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45" name="AutoShape 389"/>
                <p:cNvCxnSpPr>
                  <a:cxnSpLocks noChangeShapeType="1"/>
                  <a:stCxn id="45139" idx="2"/>
                  <a:endCxn id="4514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46" name="AutoShape 390"/>
                <p:cNvCxnSpPr>
                  <a:cxnSpLocks noChangeShapeType="1"/>
                  <a:stCxn id="45144" idx="2"/>
                  <a:endCxn id="4514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47" name="AutoShape 391"/>
                <p:cNvCxnSpPr>
                  <a:cxnSpLocks noChangeShapeType="1"/>
                  <a:stCxn id="45142" idx="0"/>
                  <a:endCxn id="4514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48" name="AutoShape 392"/>
                <p:cNvCxnSpPr>
                  <a:cxnSpLocks noChangeShapeType="1"/>
                  <a:stCxn id="45140" idx="0"/>
                  <a:endCxn id="4513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49" name="AutoShape 393"/>
                <p:cNvCxnSpPr>
                  <a:cxnSpLocks noChangeShapeType="1"/>
                  <a:stCxn id="45142" idx="0"/>
                  <a:endCxn id="4514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50" name="AutoShape 394"/>
                <p:cNvCxnSpPr>
                  <a:cxnSpLocks noChangeShapeType="1"/>
                  <a:stCxn id="45143" idx="0"/>
                  <a:endCxn id="4514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151" name="AutoShape 39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2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3" name="AutoShape 39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4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5" name="AutoShape 39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6" name="AutoShape 40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57" name="AutoShape 401"/>
                <p:cNvCxnSpPr>
                  <a:cxnSpLocks noChangeShapeType="1"/>
                  <a:stCxn id="45151" idx="2"/>
                  <a:endCxn id="4515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58" name="AutoShape 402"/>
                <p:cNvCxnSpPr>
                  <a:cxnSpLocks noChangeShapeType="1"/>
                  <a:stCxn id="45156" idx="2"/>
                  <a:endCxn id="4515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59" name="AutoShape 403"/>
                <p:cNvCxnSpPr>
                  <a:cxnSpLocks noChangeShapeType="1"/>
                  <a:stCxn id="45154" idx="0"/>
                  <a:endCxn id="4515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60" name="AutoShape 404"/>
                <p:cNvCxnSpPr>
                  <a:cxnSpLocks noChangeShapeType="1"/>
                  <a:stCxn id="45152" idx="0"/>
                  <a:endCxn id="4515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61" name="AutoShape 405"/>
                <p:cNvCxnSpPr>
                  <a:cxnSpLocks noChangeShapeType="1"/>
                  <a:stCxn id="45154" idx="0"/>
                  <a:endCxn id="4515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62" name="AutoShape 406"/>
                <p:cNvCxnSpPr>
                  <a:cxnSpLocks noChangeShapeType="1"/>
                  <a:stCxn id="45155" idx="0"/>
                  <a:endCxn id="4515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6" name="Group 407"/>
              <p:cNvGrpSpPr>
                <a:grpSpLocks/>
              </p:cNvGrpSpPr>
              <p:nvPr/>
            </p:nvGrpSpPr>
            <p:grpSpPr bwMode="auto">
              <a:xfrm>
                <a:off x="3901" y="3612"/>
                <a:ext cx="464" cy="406"/>
                <a:chOff x="2745" y="3092"/>
                <a:chExt cx="464" cy="406"/>
              </a:xfrm>
            </p:grpSpPr>
            <p:sp>
              <p:nvSpPr>
                <p:cNvPr id="45113" name="AutoShape 40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4" name="AutoShape 40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5" name="AutoShape 41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6" name="AutoShape 41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7" name="AutoShape 41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8" name="AutoShape 41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9" name="AutoShape 41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20" name="AutoShape 415"/>
                <p:cNvCxnSpPr>
                  <a:cxnSpLocks noChangeShapeType="1"/>
                  <a:stCxn id="45114" idx="2"/>
                  <a:endCxn id="4511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21" name="AutoShape 416"/>
                <p:cNvCxnSpPr>
                  <a:cxnSpLocks noChangeShapeType="1"/>
                  <a:stCxn id="45119" idx="2"/>
                  <a:endCxn id="4511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22" name="AutoShape 417"/>
                <p:cNvCxnSpPr>
                  <a:cxnSpLocks noChangeShapeType="1"/>
                  <a:stCxn id="45117" idx="0"/>
                  <a:endCxn id="4511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23" name="AutoShape 418"/>
                <p:cNvCxnSpPr>
                  <a:cxnSpLocks noChangeShapeType="1"/>
                  <a:stCxn id="45115" idx="0"/>
                  <a:endCxn id="4511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24" name="AutoShape 419"/>
                <p:cNvCxnSpPr>
                  <a:cxnSpLocks noChangeShapeType="1"/>
                  <a:stCxn id="45117" idx="0"/>
                  <a:endCxn id="4511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25" name="AutoShape 420"/>
                <p:cNvCxnSpPr>
                  <a:cxnSpLocks noChangeShapeType="1"/>
                  <a:stCxn id="45118" idx="0"/>
                  <a:endCxn id="4511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126" name="AutoShape 42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7" name="AutoShape 42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8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9" name="AutoShape 42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0" name="AutoShape 42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1" name="AutoShape 42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32" name="AutoShape 427"/>
                <p:cNvCxnSpPr>
                  <a:cxnSpLocks noChangeShapeType="1"/>
                  <a:stCxn id="45126" idx="2"/>
                  <a:endCxn id="4512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33" name="AutoShape 428"/>
                <p:cNvCxnSpPr>
                  <a:cxnSpLocks noChangeShapeType="1"/>
                  <a:stCxn id="45131" idx="2"/>
                  <a:endCxn id="4512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34" name="AutoShape 429"/>
                <p:cNvCxnSpPr>
                  <a:cxnSpLocks noChangeShapeType="1"/>
                  <a:stCxn id="45129" idx="0"/>
                  <a:endCxn id="4512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35" name="AutoShape 430"/>
                <p:cNvCxnSpPr>
                  <a:cxnSpLocks noChangeShapeType="1"/>
                  <a:stCxn id="45127" idx="0"/>
                  <a:endCxn id="4512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36" name="AutoShape 431"/>
                <p:cNvCxnSpPr>
                  <a:cxnSpLocks noChangeShapeType="1"/>
                  <a:stCxn id="45129" idx="0"/>
                  <a:endCxn id="4513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37" name="AutoShape 432"/>
                <p:cNvCxnSpPr>
                  <a:cxnSpLocks noChangeShapeType="1"/>
                  <a:stCxn id="45130" idx="0"/>
                  <a:endCxn id="4513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087" name="Group 433"/>
              <p:cNvGrpSpPr>
                <a:grpSpLocks/>
              </p:cNvGrpSpPr>
              <p:nvPr/>
            </p:nvGrpSpPr>
            <p:grpSpPr bwMode="auto">
              <a:xfrm>
                <a:off x="4640" y="3768"/>
                <a:ext cx="464" cy="406"/>
                <a:chOff x="2745" y="3092"/>
                <a:chExt cx="464" cy="406"/>
              </a:xfrm>
            </p:grpSpPr>
            <p:sp>
              <p:nvSpPr>
                <p:cNvPr id="45088" name="AutoShape 43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9" name="AutoShape 43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0" name="AutoShape 43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1" name="AutoShape 43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2" name="AutoShape 43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3" name="AutoShape 43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4" name="AutoShape 44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095" name="AutoShape 441"/>
                <p:cNvCxnSpPr>
                  <a:cxnSpLocks noChangeShapeType="1"/>
                  <a:stCxn id="45089" idx="2"/>
                  <a:endCxn id="4509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096" name="AutoShape 442"/>
                <p:cNvCxnSpPr>
                  <a:cxnSpLocks noChangeShapeType="1"/>
                  <a:stCxn id="45094" idx="2"/>
                  <a:endCxn id="4509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097" name="AutoShape 443"/>
                <p:cNvCxnSpPr>
                  <a:cxnSpLocks noChangeShapeType="1"/>
                  <a:stCxn id="45092" idx="0"/>
                  <a:endCxn id="4509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098" name="AutoShape 444"/>
                <p:cNvCxnSpPr>
                  <a:cxnSpLocks noChangeShapeType="1"/>
                  <a:stCxn id="45090" idx="0"/>
                  <a:endCxn id="4508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099" name="AutoShape 445"/>
                <p:cNvCxnSpPr>
                  <a:cxnSpLocks noChangeShapeType="1"/>
                  <a:stCxn id="45092" idx="0"/>
                  <a:endCxn id="4509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00" name="AutoShape 446"/>
                <p:cNvCxnSpPr>
                  <a:cxnSpLocks noChangeShapeType="1"/>
                  <a:stCxn id="45093" idx="0"/>
                  <a:endCxn id="4509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101" name="AutoShape 44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2" name="AutoShape 44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3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4" name="AutoShape 45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5" name="AutoShape 45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6" name="AutoShape 45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107" name="AutoShape 453"/>
                <p:cNvCxnSpPr>
                  <a:cxnSpLocks noChangeShapeType="1"/>
                  <a:stCxn id="45101" idx="2"/>
                  <a:endCxn id="4510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08" name="AutoShape 454"/>
                <p:cNvCxnSpPr>
                  <a:cxnSpLocks noChangeShapeType="1"/>
                  <a:stCxn id="45106" idx="2"/>
                  <a:endCxn id="4510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09" name="AutoShape 455"/>
                <p:cNvCxnSpPr>
                  <a:cxnSpLocks noChangeShapeType="1"/>
                  <a:stCxn id="45104" idx="0"/>
                  <a:endCxn id="4510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10" name="AutoShape 456"/>
                <p:cNvCxnSpPr>
                  <a:cxnSpLocks noChangeShapeType="1"/>
                  <a:stCxn id="45102" idx="0"/>
                  <a:endCxn id="4510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11" name="AutoShape 457"/>
                <p:cNvCxnSpPr>
                  <a:cxnSpLocks noChangeShapeType="1"/>
                  <a:stCxn id="45104" idx="0"/>
                  <a:endCxn id="4510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12" name="AutoShape 458"/>
                <p:cNvCxnSpPr>
                  <a:cxnSpLocks noChangeShapeType="1"/>
                  <a:stCxn id="45105" idx="0"/>
                  <a:endCxn id="4510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1127883" name="Line 459"/>
          <p:cNvSpPr>
            <a:spLocks noChangeShapeType="1"/>
          </p:cNvSpPr>
          <p:nvPr/>
        </p:nvSpPr>
        <p:spPr bwMode="auto">
          <a:xfrm flipV="1">
            <a:off x="2813050" y="3886200"/>
            <a:ext cx="6350" cy="187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7884" name="Line 460"/>
          <p:cNvSpPr>
            <a:spLocks noChangeShapeType="1"/>
          </p:cNvSpPr>
          <p:nvPr/>
        </p:nvSpPr>
        <p:spPr bwMode="auto">
          <a:xfrm flipH="1" flipV="1">
            <a:off x="2790825" y="5740400"/>
            <a:ext cx="1652588" cy="158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2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83" grpId="0" animBg="1"/>
      <p:bldP spid="112788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4"/>
          <p:cNvGrpSpPr>
            <a:grpSpLocks/>
          </p:cNvGrpSpPr>
          <p:nvPr/>
        </p:nvGrpSpPr>
        <p:grpSpPr bwMode="auto">
          <a:xfrm>
            <a:off x="4968875" y="2314575"/>
            <a:ext cx="3551238" cy="4229100"/>
            <a:chOff x="3130" y="1458"/>
            <a:chExt cx="2237" cy="2664"/>
          </a:xfrm>
        </p:grpSpPr>
        <p:pic>
          <p:nvPicPr>
            <p:cNvPr id="46089" name="Picture 8" descr="compu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" y="1458"/>
              <a:ext cx="2237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Rectangle 12"/>
            <p:cNvSpPr>
              <a:spLocks noChangeArrowheads="1"/>
            </p:cNvSpPr>
            <p:nvPr/>
          </p:nvSpPr>
          <p:spPr bwMode="auto">
            <a:xfrm rot="1268390">
              <a:off x="4014" y="1994"/>
              <a:ext cx="826" cy="600"/>
            </a:xfrm>
            <a:prstGeom prst="rect">
              <a:avLst/>
            </a:prstGeom>
            <a:solidFill>
              <a:srgbClr val="00004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Ultimate goal</a:t>
            </a:r>
          </a:p>
        </p:txBody>
      </p:sp>
      <p:pic>
        <p:nvPicPr>
          <p:cNvPr id="46084" name="Picture 6" descr="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2400300"/>
            <a:ext cx="37369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8221" name="Picture 13" descr="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389188"/>
            <a:ext cx="37369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46100" y="3622675"/>
            <a:ext cx="6516688" cy="3013075"/>
            <a:chOff x="344" y="2282"/>
            <a:chExt cx="4105" cy="1898"/>
          </a:xfrm>
        </p:grpSpPr>
        <p:sp>
          <p:nvSpPr>
            <p:cNvPr id="46087" name="Rectangle 16"/>
            <p:cNvSpPr>
              <a:spLocks noChangeArrowheads="1"/>
            </p:cNvSpPr>
            <p:nvPr/>
          </p:nvSpPr>
          <p:spPr bwMode="auto">
            <a:xfrm>
              <a:off x="344" y="3892"/>
              <a:ext cx="229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A digital copy of the world</a:t>
              </a:r>
            </a:p>
          </p:txBody>
        </p:sp>
        <p:sp>
          <p:nvSpPr>
            <p:cNvPr id="46088" name="Line 17"/>
            <p:cNvSpPr>
              <a:spLocks noChangeShapeType="1"/>
            </p:cNvSpPr>
            <p:nvPr/>
          </p:nvSpPr>
          <p:spPr bwMode="auto">
            <a:xfrm flipV="1">
              <a:off x="1366" y="2282"/>
              <a:ext cx="3083" cy="36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9827E-6 L 0.52239 -0.090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18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182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2700"/>
            <a:ext cx="8632825" cy="633413"/>
          </a:xfrm>
        </p:spPr>
        <p:txBody>
          <a:bodyPr/>
          <a:lstStyle/>
          <a:p>
            <a:pPr eaLnBrk="1" hangingPunct="1"/>
            <a:r>
              <a:rPr lang="nl-BE" smtClean="0"/>
              <a:t>Accept that everything may change: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changes in the underlying reality: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GB" i="1" smtClean="0"/>
              <a:t>Particulars come, change and go</a:t>
            </a:r>
            <a:r>
              <a:rPr lang="en-GB" smtClean="0"/>
              <a:t>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changes in our (scientific) understanding: 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GB" i="1" smtClean="0"/>
              <a:t>The plant Vulcan does not exist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reassessments of what is considered to be relevant for inclusion (notion of purpose).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encoding mistakes introduced during data entry or ontology development.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Unique identifier for:</a:t>
            </a:r>
          </a:p>
          <a:p>
            <a:pPr lvl="1" eaLnBrk="1" hangingPunct="1"/>
            <a:r>
              <a:rPr lang="en-US" sz="2400" smtClean="0"/>
              <a:t>each data-element and combinations thereof (L3),</a:t>
            </a:r>
          </a:p>
          <a:p>
            <a:pPr lvl="1" eaLnBrk="1" hangingPunct="1"/>
            <a:r>
              <a:rPr lang="en-US" sz="2400" smtClean="0"/>
              <a:t>what the data-element is about (L1),</a:t>
            </a:r>
          </a:p>
          <a:p>
            <a:pPr lvl="1" eaLnBrk="1" hangingPunct="1"/>
            <a:r>
              <a:rPr lang="en-US" sz="2400" smtClean="0"/>
              <a:t>each generated copy of an existing data-element (L3),</a:t>
            </a:r>
          </a:p>
          <a:p>
            <a:pPr lvl="1" eaLnBrk="1" hangingPunct="1"/>
            <a:r>
              <a:rPr lang="en-US" sz="2400" smtClean="0"/>
              <a:t>each transaction involving data-elements (L1);</a:t>
            </a:r>
          </a:p>
          <a:p>
            <a:pPr eaLnBrk="1" hangingPunct="1"/>
            <a:r>
              <a:rPr lang="en-US" sz="2800" smtClean="0"/>
              <a:t>Identifiers centrally managed in RTS;</a:t>
            </a:r>
          </a:p>
          <a:p>
            <a:pPr eaLnBrk="1" hangingPunct="1"/>
            <a:r>
              <a:rPr lang="en-US" sz="2800" smtClean="0"/>
              <a:t>Exclusive use of ontologies for type descriptions following OBO-Foundry principles;</a:t>
            </a:r>
          </a:p>
          <a:p>
            <a:pPr eaLnBrk="1" hangingPunct="1"/>
            <a:r>
              <a:rPr lang="en-US" sz="2800" smtClean="0"/>
              <a:t>Centrally managed data dictionaries, data-ownership, exchange criteria.</a:t>
            </a:r>
          </a:p>
        </p:txBody>
      </p:sp>
      <p:sp>
        <p:nvSpPr>
          <p:cNvPr id="48131" name="AutoShape 3"/>
          <p:cNvSpPr>
            <a:spLocks noGrp="1" noChangeArrowheads="1"/>
          </p:cNvSpPr>
          <p:nvPr>
            <p:ph type="title"/>
          </p:nvPr>
        </p:nvSpPr>
        <p:spPr>
          <a:xfrm>
            <a:off x="258763" y="1309688"/>
            <a:ext cx="8626475" cy="577850"/>
          </a:xfrm>
        </p:spPr>
        <p:txBody>
          <a:bodyPr/>
          <a:lstStyle/>
          <a:p>
            <a:pPr eaLnBrk="1" hangingPunct="1"/>
            <a:r>
              <a:rPr lang="en-US" sz="2800" smtClean="0"/>
              <a:t>Conclusion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1275"/>
            <a:ext cx="8626475" cy="577850"/>
          </a:xfrm>
        </p:spPr>
        <p:txBody>
          <a:bodyPr/>
          <a:lstStyle/>
          <a:p>
            <a:pPr eaLnBrk="1" hangingPunct="1"/>
            <a:r>
              <a:rPr lang="en-US" sz="2800" smtClean="0"/>
              <a:t>Conclusion (2)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Central inventory of ‘attributes’ but peripheral maintenance of ‘values’;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Identifiers function as pseudonyms: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centrally known that for person IUI-1 there are values about instances of UUI-2 maintained by researcher/clinician IUI-3  for periods IUI-4, IUI-5, …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Disclosure of what the identifiers stand for based on need and right to know;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Generation of off-line datasets for research with transaction-specific identifiers for each element.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Heroic attempts to come to definitions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800" smtClean="0"/>
              <a:t>Based on a large variety of (accidental) features: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smtClean="0"/>
              <a:t>Who enters the data: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smtClean="0"/>
              <a:t>clinician, nurse, patient, electronic system (e.g. lab), …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smtClean="0"/>
              <a:t>Where the data are stored: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smtClean="0"/>
              <a:t>private practice (surgery), hospital, web-portal, federated over several institutions, …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smtClean="0"/>
              <a:t>What the data and/or systems are used for: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smtClean="0"/>
              <a:t>archiving, documentation, treatment, … </a:t>
            </a:r>
          </a:p>
          <a:p>
            <a:pPr lvl="3" eaLnBrk="1" hangingPunct="1">
              <a:spcBef>
                <a:spcPts val="300"/>
              </a:spcBef>
            </a:pPr>
            <a:r>
              <a:rPr lang="en-US" sz="1800" smtClean="0"/>
              <a:t>‘data repository ‘ versus ‘data cemetery’  (the late JR Scherrer)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smtClean="0"/>
              <a:t>The format of the data: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smtClean="0"/>
              <a:t>Coded, free text, scanned documents, …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smtClean="0"/>
              <a:t>Who governs the data and grants access,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But does it really matter 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good reasons:</a:t>
            </a:r>
          </a:p>
          <a:p>
            <a:pPr lvl="1" eaLnBrk="1" hangingPunct="1"/>
            <a:r>
              <a:rPr lang="en-US" smtClean="0"/>
              <a:t>Demarcation of medico-legal responsibilities,</a:t>
            </a:r>
          </a:p>
          <a:p>
            <a:pPr lvl="1" eaLnBrk="1" hangingPunct="1"/>
            <a:r>
              <a:rPr lang="en-US" smtClean="0"/>
              <a:t>Application of confidentiality and privacy rights,</a:t>
            </a:r>
          </a:p>
          <a:p>
            <a:pPr lvl="1" eaLnBrk="1" hangingPunct="1"/>
            <a:r>
              <a:rPr lang="en-US" smtClean="0"/>
              <a:t>Keeping the systems manageable and scalable.</a:t>
            </a:r>
          </a:p>
          <a:p>
            <a:pPr eaLnBrk="1" hangingPunct="1"/>
            <a:r>
              <a:rPr lang="en-US" smtClean="0"/>
              <a:t>Some unfortunate de facto reasons:</a:t>
            </a:r>
          </a:p>
          <a:p>
            <a:pPr lvl="1" eaLnBrk="1" hangingPunct="1"/>
            <a:r>
              <a:rPr lang="en-US" smtClean="0"/>
              <a:t>Failure to see the global picture,</a:t>
            </a:r>
          </a:p>
          <a:p>
            <a:pPr lvl="1" eaLnBrk="1" hangingPunct="1"/>
            <a:r>
              <a:rPr lang="en-US" smtClean="0"/>
              <a:t>Competing interests:</a:t>
            </a:r>
          </a:p>
          <a:p>
            <a:pPr lvl="2" eaLnBrk="1" hangingPunct="1"/>
            <a:r>
              <a:rPr lang="en-US" smtClean="0"/>
              <a:t>Insurability under corporate managed care,</a:t>
            </a:r>
          </a:p>
          <a:p>
            <a:pPr lvl="2" eaLnBrk="1" hangingPunct="1"/>
            <a:r>
              <a:rPr lang="en-US" smtClean="0"/>
              <a:t>Return of investments of old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What is then that global picture?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3810000" y="4800600"/>
            <a:ext cx="5029200" cy="1905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smtClean="0"/>
              <a:t>Everything collected wherever, whenever and about whomever which is relevant to a medical problem in whomever, whenever and wherever, should be accessible without loss of relevant detail.</a:t>
            </a:r>
          </a:p>
        </p:txBody>
      </p:sp>
      <p:pic>
        <p:nvPicPr>
          <p:cNvPr id="11268" name="Picture 2" descr="http://www.labos.upmc.fr/center-meg/materiel/hospital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2057400"/>
            <a:ext cx="4933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212.imageshack.us/img212/73/roswellparkcancerinstit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0574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What is then that global picture?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Fingerprint or voice-recognition in car identifies driver and passengers:</a:t>
            </a:r>
          </a:p>
          <a:p>
            <a:pPr lvl="1" eaLnBrk="1" hangingPunct="1"/>
            <a:r>
              <a:rPr lang="en-US" smtClean="0"/>
              <a:t>anti-theft, proof of whereabouts (with GPS), …</a:t>
            </a:r>
          </a:p>
          <a:p>
            <a:pPr eaLnBrk="1" hangingPunct="1"/>
            <a:r>
              <a:rPr lang="en-US" smtClean="0"/>
              <a:t>In case of car accident, through nG - network:</a:t>
            </a:r>
          </a:p>
          <a:p>
            <a:pPr lvl="1" eaLnBrk="1" hangingPunct="1"/>
            <a:r>
              <a:rPr lang="en-US" smtClean="0"/>
              <a:t>Alert to traffic surveillance system</a:t>
            </a:r>
          </a:p>
          <a:p>
            <a:pPr lvl="2" eaLnBrk="1" hangingPunct="1"/>
            <a:r>
              <a:rPr lang="en-US" smtClean="0"/>
              <a:t>Alert to police, rescue service, family, …</a:t>
            </a:r>
          </a:p>
          <a:p>
            <a:pPr lvl="1" eaLnBrk="1" hangingPunct="1"/>
            <a:r>
              <a:rPr lang="en-US" smtClean="0"/>
              <a:t>entry into EHRs of persons involved</a:t>
            </a:r>
          </a:p>
        </p:txBody>
      </p:sp>
      <p:pic>
        <p:nvPicPr>
          <p:cNvPr id="12292" name="Picture 4" descr="awesome car cr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953000"/>
            <a:ext cx="25908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Fast Food Poster - Click to View Extra Larg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289718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What is then that global picture?</a:t>
            </a:r>
          </a:p>
        </p:txBody>
      </p:sp>
      <p:sp>
        <p:nvSpPr>
          <p:cNvPr id="13316" name="AutoShape 2" descr="data:image/jpg;base64,/9j/4AAQSkZJRgABAQAAAQABAAD/2wCEAAkGBhQSERUUExQVFRQVFBcYGBgWGBcfHxcdGhcbGBgVGBUcHiYeGB4vIB4XIDIhJCcqLCwtISo9NTAqNSYuLCoBCQoKDgwOGg8PGiwkHCIwLyksLC0sLC8pKSwsKSwpKSwsKSksKSwtKS0wKSosKSwwLCwsKSksKSwpLCwpLCkpKf/AABEIAEsAcAMBIgACEQEDEQH/xAAbAAABBQEBAAAAAAAAAAAAAAAHAAMEBQYCAf/EAEAQAAECBAIHAgwEBAcAAAAAAAECEQADITESQQQFBiJRYXEycxMWIzSBkZKhsbLS8BQkQtEVUlPxBxczYnLB4f/EABgBAQEBAQEAAAAAAAAAAAAAAAABBAMC/8QAHxEBAAEDBQEBAAAAAAAAAAAAAAECERIDEzJRYTEh/9oADAMBAAIRAxEAPwA1aXpYlhywDEkmwAuSYpvHXRv60qz9rLj7xHW2Xms3ul36ZwMtF0YrN9wboCWFgASSAMQLNwIajCKlVUUxeRMO2mjh/LS6Xrbrwjwba6MWHhpTm29fmOMD86tABUyt9QDgipYgdLFI50zj3+D4FAYSCcQFUVwDEbZM5HGrQeNyOpb87a6Mz+GlNxxf9x6NtNHqPDSnFxit1gcytCQZRWyvB4lVpU4gCPSVCmfClO1aEhBriDqUg2qUnCqwLtQPA3PJEM7Z6NTy0qtt6/TjHK9t9HAJE2WpskmvTrGBVqkA4MKtxIUEul2fCG/mOJ0sKuKVjhWq04VpIUyXxilGIB95FoG55Ldo29kFTFSQ/FSbcWCnbOG5n+IcgO28AWBSUMr/AI71YxH8PCwhWFZTMISns3INGypd+MdfwxJcBz4MhRqndoogk/poFXtycQM/JbD/ADKkZpUGvVFOu/SLFO2ejlvKy6jjA5XoMsqSC7rRiDlI3bi9uQu+Tx0dET2mW6CUs1U1CTiSzpBLB1CsDc8kRPHPRv60r2vfFzo2kBYf4fGAzpOjlIqdxSSN9iQS5Ciog4QAWLvQM1aFXZg/l5fdS/lg9xMTF4M7Y+bTWp5JfwgearWVIcsXL06C3HrBD2wH5abn5JfwgearO4d3DW3D1Ug5a3E9+EQbpFS+eRcVvevIwhoSAzJFLNiGTZcqf3h5L8BHV4jJlKv0rRTZEpKgQXc83btDOpf3sBEfwM5mMqWagsFkB3d3xVU7sTm1YuEmGtK0oS0lRsPWXy5weoqlW/hpgbyUugyJocRNnqKIV15iPTLns2BFSoviXcsQ5dzm9eHCKpes1zFOvHhJG5Lpz7WZt90h7Vms1gfqo2IKBvwewivdUTTF0+ZoswEhEuWUgjCSVCwLUBeii/KrVMSdE0RWFpiEJKeyEEsAzXe9/smJMifiAULfdIdJiOeUo34JIZkswYVVQf7a09EdfhkiwzfO98RFic3LmHlHpCrygmU9oOtppCHDAh79DV+EEjZfzeX3Uv5YG+tRujdxVsM8oJGy3m8vupfyxWvR4mtsfNpvdTPhA51Qp5fGud7DLLpBH2v83md1M+WBzq1RwHEU3ytA1uKfLVxjp4alzh/MPQRDgXziMbwHpFBtRPVuIejKUW9QHvi/xdOUZPahKgpSsCsJASC4qWNbuMrxXTT5PdUzgErWoYgCSkBOIFSVOkqHByH5NZ41WutE0jwJmK0tBkk0QEABRJ7LtQ3zdxGO1BoOPSBLU6EKlEBVN0lKQ/Oot+8caw0iaiYmTNw7iQl2qACVAg4qKZXCrCK1faWj1PMO8nK8Wb9IoNmZRAXwcMaZpBoOsXeKtwI8sUxb8dl+URtL0laVAJS4N6KpXlT0RKx848UrnBFVp89RlOrdL5Av2HJY3q/VoJ2yvm8vupfywOtaPhDYXfO3pgi7KH8vL7qX8Irbo8XO13m8zupnywMNBDSVUZha5okUc0PCsFDav/QX3cz5YGmqlbvaKnNzm9fv7MDW4o8jS3N1A7pSyUVxlqFuRtkImaNrZKlJSAQVBRFv0kcKZ+hi8SsPQ+i0L3isRkmYRJutQlWEpPbCAaXYF70DEXhk6WnSEhDHeTjDtRlNbqIsMPEDjlwj1KWyA++UC8MPpc2YiYQoEsopBDgXs46PX4Q1KSVnexMbk1Zwz8cwY3ikPcD1R5g5DLIZVEW7puWi1kbRtBAQkBww6Gt3hmbOlJUUqdwtCXpUqLA0PW/oeLEE5QiLlhVvdaI5Xv8ATKNFYguacT6P3jk60TiKQ7+EEvK5Ti48H9VoklR5RwZQeyeNh8WvARtbVQ1/7HPLg8EfZE/l5fdS/hA41kN0Vw1uP/fvpBF2QP5eX3SPhFa9HisNaaD4VLUNCCDmCGMZnR9gEoGFOMDhiTT1iNpCiOsxE/WQ8S+avaR9MIbF81+0j6Y18KDzhT0yPiZzV7SPpheJfNXtJ+mNdCguFPTInYvmr2kfTCGxfNXtJ+mNdCgmFPTJeJnNXtJ+mIs/YmcTuzAEvZQcswarjN8o28KC4U9Mp4mDiv2k/tC8TRxX7SfpjVwoGFPTHT9gUL7WM0bti3C0aLVWr/BJwgAJCQlI4ARPhQWIiP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043363" y="-342900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4" descr="data:image/jpg;base64,/9j/4AAQSkZJRgABAQAAAQABAAD/2wCEAAkGBhQSERUUExQVFRQVFBcYGBgWGBcfHxcdGhcbGBgVGBUcHiYeGB4vIB4XIDIhJCcqLCwtISo9NTAqNSYuLCoBCQoKDgwOGg8PGiwkHCIwLyksLC0sLC8pKSwsKSwpKSwsKSksKSwtKS0wKSosKSwwLCwsKSksKSwpLCwpLCkpKf/AABEIAEsAcAMBIgACEQEDEQH/xAAbAAABBQEBAAAAAAAAAAAAAAAHAAMEBQYCAf/EAEAQAAECBAIHAgwEBAcAAAAAAAECEQADITESQQQFBiJRYXEycxMWIzSBkZKhsbLS8BQkQtEVUlPxBxczYnLB4f/EABgBAQEBAQEAAAAAAAAAAAAAAAABBAMC/8QAHxEBAAEDBQEBAAAAAAAAAAAAAAECERIDEzJRYTEh/9oADAMBAAIRAxEAPwA1aXpYlhywDEkmwAuSYpvHXRv60qz9rLj7xHW2Xms3ul36ZwMtF0YrN9wboCWFgASSAMQLNwIajCKlVUUxeRMO2mjh/LS6Xrbrwjwba6MWHhpTm29fmOMD86tABUyt9QDgipYgdLFI50zj3+D4FAYSCcQFUVwDEbZM5HGrQeNyOpb87a6Mz+GlNxxf9x6NtNHqPDSnFxit1gcytCQZRWyvB4lVpU4gCPSVCmfClO1aEhBriDqUg2qUnCqwLtQPA3PJEM7Z6NTy0qtt6/TjHK9t9HAJE2WpskmvTrGBVqkA4MKtxIUEul2fCG/mOJ0sKuKVjhWq04VpIUyXxilGIB95FoG55Ldo29kFTFSQ/FSbcWCnbOG5n+IcgO28AWBSUMr/AI71YxH8PCwhWFZTMISns3INGypd+MdfwxJcBz4MhRqndoogk/poFXtycQM/JbD/ADKkZpUGvVFOu/SLFO2ejlvKy6jjA5XoMsqSC7rRiDlI3bi9uQu+Tx0dET2mW6CUs1U1CTiSzpBLB1CsDc8kRPHPRv60r2vfFzo2kBYf4fGAzpOjlIqdxSSN9iQS5Ciog4QAWLvQM1aFXZg/l5fdS/lg9xMTF4M7Y+bTWp5JfwgearWVIcsXL06C3HrBD2wH5abn5JfwgearO4d3DW3D1Ug5a3E9+EQbpFS+eRcVvevIwhoSAzJFLNiGTZcqf3h5L8BHV4jJlKv0rRTZEpKgQXc83btDOpf3sBEfwM5mMqWagsFkB3d3xVU7sTm1YuEmGtK0oS0lRsPWXy5weoqlW/hpgbyUugyJocRNnqKIV15iPTLns2BFSoviXcsQ5dzm9eHCKpes1zFOvHhJG5Lpz7WZt90h7Vms1gfqo2IKBvwewivdUTTF0+ZoswEhEuWUgjCSVCwLUBeii/KrVMSdE0RWFpiEJKeyEEsAzXe9/smJMifiAULfdIdJiOeUo34JIZkswYVVQf7a09EdfhkiwzfO98RFic3LmHlHpCrygmU9oOtppCHDAh79DV+EEjZfzeX3Uv5YG+tRujdxVsM8oJGy3m8vupfyxWvR4mtsfNpvdTPhA51Qp5fGud7DLLpBH2v83md1M+WBzq1RwHEU3ytA1uKfLVxjp4alzh/MPQRDgXziMbwHpFBtRPVuIejKUW9QHvi/xdOUZPahKgpSsCsJASC4qWNbuMrxXTT5PdUzgErWoYgCSkBOIFSVOkqHByH5NZ41WutE0jwJmK0tBkk0QEABRJ7LtQ3zdxGO1BoOPSBLU6EKlEBVN0lKQ/Oot+8caw0iaiYmTNw7iQl2qACVAg4qKZXCrCK1faWj1PMO8nK8Wb9IoNmZRAXwcMaZpBoOsXeKtwI8sUxb8dl+URtL0laVAJS4N6KpXlT0RKx848UrnBFVp89RlOrdL5Av2HJY3q/VoJ2yvm8vupfywOtaPhDYXfO3pgi7KH8vL7qX8Irbo8XO13m8zupnywMNBDSVUZha5okUc0PCsFDav/QX3cz5YGmqlbvaKnNzm9fv7MDW4o8jS3N1A7pSyUVxlqFuRtkImaNrZKlJSAQVBRFv0kcKZ+hi8SsPQ+i0L3isRkmYRJutQlWEpPbCAaXYF70DEXhk6WnSEhDHeTjDtRlNbqIsMPEDjlwj1KWyA++UC8MPpc2YiYQoEsopBDgXs46PX4Q1KSVnexMbk1Zwz8cwY3ikPcD1R5g5DLIZVEW7puWi1kbRtBAQkBww6Gt3hmbOlJUUqdwtCXpUqLA0PW/oeLEE5QiLlhVvdaI5Xv8ATKNFYguacT6P3jk60TiKQ7+EEvK5Ti48H9VoklR5RwZQeyeNh8WvARtbVQ1/7HPLg8EfZE/l5fdS/hA41kN0Vw1uP/fvpBF2QP5eX3SPhFa9HisNaaD4VLUNCCDmCGMZnR9gEoGFOMDhiTT1iNpCiOsxE/WQ8S+avaR9MIbF81+0j6Y18KDzhT0yPiZzV7SPpheJfNXtJ+mNdCguFPTInYvmr2kfTCGxfNXtJ+mNdCgmFPTJeJnNXtJ+mIs/YmcTuzAEvZQcswarjN8o28KC4U9Mp4mDiv2k/tC8TRxX7SfpjVwoGFPTHT9gUL7WM0bti3C0aLVWr/BJwgAJCQlI4ARPhQWIiP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043363" y="-342900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6" descr="http://www.jordan-kuwait-bank.com/images/cards_amex-gre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81400"/>
            <a:ext cx="1774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429000" y="2133600"/>
            <a:ext cx="5380038" cy="2105025"/>
            <a:chOff x="3429000" y="2133600"/>
            <a:chExt cx="5381465" cy="2105025"/>
          </a:xfrm>
        </p:grpSpPr>
        <p:pic>
          <p:nvPicPr>
            <p:cNvPr id="1332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2133600"/>
              <a:ext cx="16192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Box 10"/>
            <p:cNvSpPr txBox="1">
              <a:spLocks noChangeArrowheads="1"/>
            </p:cNvSpPr>
            <p:nvPr/>
          </p:nvSpPr>
          <p:spPr bwMode="auto">
            <a:xfrm>
              <a:off x="6629793" y="2400300"/>
              <a:ext cx="218067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receive</a:t>
              </a:r>
            </a:p>
            <a:p>
              <a:r>
                <a:rPr lang="en-US" sz="2800">
                  <a:solidFill>
                    <a:schemeClr val="bg1"/>
                  </a:solidFill>
                </a:rPr>
                <a:t>confirmation</a:t>
              </a:r>
            </a:p>
            <a:p>
              <a:r>
                <a:rPr lang="en-US" sz="2800">
                  <a:solidFill>
                    <a:schemeClr val="bg1"/>
                  </a:solidFill>
                </a:rPr>
                <a:t>call</a:t>
              </a:r>
            </a:p>
          </p:txBody>
        </p:sp>
        <p:cxnSp>
          <p:nvCxnSpPr>
            <p:cNvPr id="13327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3124200"/>
              <a:ext cx="762000" cy="1588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13328" name="Straight Connector 22"/>
            <p:cNvCxnSpPr>
              <a:cxnSpLocks noChangeShapeType="1"/>
            </p:cNvCxnSpPr>
            <p:nvPr/>
          </p:nvCxnSpPr>
          <p:spPr bwMode="auto">
            <a:xfrm flipV="1">
              <a:off x="3429000" y="3079106"/>
              <a:ext cx="781456" cy="596326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505200" y="4711700"/>
            <a:ext cx="5292725" cy="1789113"/>
            <a:chOff x="3505200" y="4711126"/>
            <a:chExt cx="5293390" cy="1789615"/>
          </a:xfrm>
        </p:grpSpPr>
        <p:sp>
          <p:nvSpPr>
            <p:cNvPr id="13321" name="TextBox 11"/>
            <p:cNvSpPr txBox="1">
              <a:spLocks noChangeArrowheads="1"/>
            </p:cNvSpPr>
            <p:nvPr/>
          </p:nvSpPr>
          <p:spPr bwMode="auto">
            <a:xfrm>
              <a:off x="6629400" y="4724399"/>
              <a:ext cx="2169190" cy="163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Note in ‘EHR’ about calories purchased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(or card blocked?)</a:t>
              </a:r>
            </a:p>
          </p:txBody>
        </p:sp>
        <p:cxnSp>
          <p:nvCxnSpPr>
            <p:cNvPr id="13322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3308063" y="4908263"/>
              <a:ext cx="851474" cy="457200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323" name="Straight Arrow Connector 28"/>
            <p:cNvCxnSpPr>
              <a:cxnSpLocks noChangeShapeType="1"/>
            </p:cNvCxnSpPr>
            <p:nvPr/>
          </p:nvCxnSpPr>
          <p:spPr bwMode="auto">
            <a:xfrm>
              <a:off x="3962400" y="5562600"/>
              <a:ext cx="2743200" cy="1588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pic>
          <p:nvPicPr>
            <p:cNvPr id="210955" name="Picture 11" descr="Fat Person Sitti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6200" y="4800600"/>
              <a:ext cx="2286000" cy="17001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OntologyGroup</Template>
  <TotalTime>14734</TotalTime>
  <Words>2298</Words>
  <Application>Microsoft Office PowerPoint</Application>
  <PresentationFormat>On-screen Show (4:3)</PresentationFormat>
  <Paragraphs>448</Paragraphs>
  <Slides>44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Times New Roman</vt:lpstr>
      <vt:lpstr>Arial</vt:lpstr>
      <vt:lpstr>Batang</vt:lpstr>
      <vt:lpstr>Verdana</vt:lpstr>
      <vt:lpstr>Arial Unicode MS</vt:lpstr>
      <vt:lpstr>MS Mincho</vt:lpstr>
      <vt:lpstr>Wingdings 2</vt:lpstr>
      <vt:lpstr>Wingdings</vt:lpstr>
      <vt:lpstr>1_Standaardontwerp</vt:lpstr>
      <vt:lpstr>Microsoft Photo Editor 3.0-foto</vt:lpstr>
      <vt:lpstr>MHI501 – Introduction to Health Informatics  Key research and system implementation challenges facing the field of health informatics  SUNY at Buffalo   -   December 7, 2011</vt:lpstr>
      <vt:lpstr>The – in my view – most important challenges</vt:lpstr>
      <vt:lpstr>All information systems should be connected in semantically interoperable ways</vt:lpstr>
      <vt:lpstr>A terminological wilderness</vt:lpstr>
      <vt:lpstr>Heroic attempts to come to definitions</vt:lpstr>
      <vt:lpstr>But does it really matter ?</vt:lpstr>
      <vt:lpstr>What is then that global picture?</vt:lpstr>
      <vt:lpstr>What is then that global picture?</vt:lpstr>
      <vt:lpstr>What is then that global picture?</vt:lpstr>
      <vt:lpstr>This raises many questions</vt:lpstr>
      <vt:lpstr>Is this scary?</vt:lpstr>
      <vt:lpstr>Is this desirable? (2000)</vt:lpstr>
      <vt:lpstr>Is this desirable? (2003)</vt:lpstr>
      <vt:lpstr>Is this desirable? (2005)</vt:lpstr>
      <vt:lpstr>Is this desirable? (2006)</vt:lpstr>
      <vt:lpstr>Is this possible?</vt:lpstr>
      <vt:lpstr>Is this possible?</vt:lpstr>
      <vt:lpstr>I respectfully disagree …</vt:lpstr>
      <vt:lpstr>Current state of the art</vt:lpstr>
      <vt:lpstr>No shortage in standards anymore</vt:lpstr>
      <vt:lpstr>Standard mechanism</vt:lpstr>
      <vt:lpstr>Current deficiencies in this reformulation</vt:lpstr>
      <vt:lpstr>A way forward: Referent Tracking</vt:lpstr>
      <vt:lpstr>What is Referent Tracking ?</vt:lpstr>
      <vt:lpstr>Prevailing EHR models get it wrong twice (at least)</vt:lpstr>
      <vt:lpstr>The three levels of Reality</vt:lpstr>
      <vt:lpstr>Un-‘realistic’ SNOMED hierarchy</vt:lpstr>
      <vt:lpstr>Prevailing EHR models get it wrong twice (at least)</vt:lpstr>
      <vt:lpstr>Coding systems used naively preserve certain ambiguities</vt:lpstr>
      <vt:lpstr>Codes for ‘types’ AND identifiers for instances</vt:lpstr>
      <vt:lpstr>The problem of reference in free text</vt:lpstr>
      <vt:lpstr>Fundamental goals of ‘our’ Referent Tracking</vt:lpstr>
      <vt:lpstr>The shift envisioned</vt:lpstr>
      <vt:lpstr>The shift envisioned</vt:lpstr>
      <vt:lpstr>The shift envisioned</vt:lpstr>
      <vt:lpstr>The shift envisioned</vt:lpstr>
      <vt:lpstr>The shift envisioned</vt:lpstr>
      <vt:lpstr>Relevance: the way RT-compatible EHRs ought to interact with representations of generic portions of reality</vt:lpstr>
      <vt:lpstr>Current state of the art + Referent Tracking</vt:lpstr>
      <vt:lpstr>Referent Tracking based data warehousing</vt:lpstr>
      <vt:lpstr>Ultimate goal</vt:lpstr>
      <vt:lpstr>Accept that everything may change:</vt:lpstr>
      <vt:lpstr>Conclusion (1)</vt:lpstr>
      <vt:lpstr>Conclusion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647</cp:revision>
  <dcterms:created xsi:type="dcterms:W3CDTF">1601-01-01T00:00:00Z</dcterms:created>
  <dcterms:modified xsi:type="dcterms:W3CDTF">2011-11-30T21:33:05Z</dcterms:modified>
</cp:coreProperties>
</file>