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81"/>
  </p:notesMasterIdLst>
  <p:sldIdLst>
    <p:sldId id="257" r:id="rId2"/>
    <p:sldId id="467" r:id="rId3"/>
    <p:sldId id="517" r:id="rId4"/>
    <p:sldId id="509" r:id="rId5"/>
    <p:sldId id="453" r:id="rId6"/>
    <p:sldId id="456" r:id="rId7"/>
    <p:sldId id="458" r:id="rId8"/>
    <p:sldId id="465" r:id="rId9"/>
    <p:sldId id="448" r:id="rId10"/>
    <p:sldId id="341" r:id="rId11"/>
    <p:sldId id="342" r:id="rId12"/>
    <p:sldId id="343" r:id="rId13"/>
    <p:sldId id="523" r:id="rId14"/>
    <p:sldId id="346" r:id="rId15"/>
    <p:sldId id="444" r:id="rId16"/>
    <p:sldId id="464" r:id="rId17"/>
    <p:sldId id="368" r:id="rId18"/>
    <p:sldId id="415" r:id="rId19"/>
    <p:sldId id="356" r:id="rId20"/>
    <p:sldId id="369" r:id="rId21"/>
    <p:sldId id="370" r:id="rId22"/>
    <p:sldId id="440" r:id="rId23"/>
    <p:sldId id="416" r:id="rId24"/>
    <p:sldId id="367" r:id="rId25"/>
    <p:sldId id="510" r:id="rId26"/>
    <p:sldId id="446" r:id="rId27"/>
    <p:sldId id="511" r:id="rId28"/>
    <p:sldId id="512" r:id="rId29"/>
    <p:sldId id="364" r:id="rId30"/>
    <p:sldId id="515" r:id="rId31"/>
    <p:sldId id="461" r:id="rId32"/>
    <p:sldId id="452" r:id="rId33"/>
    <p:sldId id="469" r:id="rId34"/>
    <p:sldId id="438" r:id="rId35"/>
    <p:sldId id="426" r:id="rId36"/>
    <p:sldId id="468" r:id="rId37"/>
    <p:sldId id="473" r:id="rId38"/>
    <p:sldId id="474" r:id="rId39"/>
    <p:sldId id="475" r:id="rId40"/>
    <p:sldId id="470" r:id="rId41"/>
    <p:sldId id="382" r:id="rId42"/>
    <p:sldId id="384" r:id="rId43"/>
    <p:sldId id="419" r:id="rId44"/>
    <p:sldId id="471" r:id="rId45"/>
    <p:sldId id="459" r:id="rId46"/>
    <p:sldId id="472" r:id="rId47"/>
    <p:sldId id="466" r:id="rId48"/>
    <p:sldId id="441" r:id="rId49"/>
    <p:sldId id="503" r:id="rId50"/>
    <p:sldId id="504" r:id="rId51"/>
    <p:sldId id="476" r:id="rId52"/>
    <p:sldId id="477" r:id="rId53"/>
    <p:sldId id="479" r:id="rId54"/>
    <p:sldId id="462" r:id="rId55"/>
    <p:sldId id="454" r:id="rId56"/>
    <p:sldId id="447" r:id="rId57"/>
    <p:sldId id="463" r:id="rId58"/>
    <p:sldId id="518" r:id="rId59"/>
    <p:sldId id="480" r:id="rId60"/>
    <p:sldId id="455" r:id="rId61"/>
    <p:sldId id="420" r:id="rId62"/>
    <p:sldId id="483" r:id="rId63"/>
    <p:sldId id="484" r:id="rId64"/>
    <p:sldId id="485" r:id="rId65"/>
    <p:sldId id="486" r:id="rId66"/>
    <p:sldId id="487" r:id="rId67"/>
    <p:sldId id="519" r:id="rId68"/>
    <p:sldId id="520" r:id="rId69"/>
    <p:sldId id="521" r:id="rId70"/>
    <p:sldId id="522" r:id="rId71"/>
    <p:sldId id="495" r:id="rId72"/>
    <p:sldId id="492" r:id="rId73"/>
    <p:sldId id="493" r:id="rId74"/>
    <p:sldId id="329" r:id="rId75"/>
    <p:sldId id="385" r:id="rId76"/>
    <p:sldId id="409" r:id="rId77"/>
    <p:sldId id="437" r:id="rId78"/>
    <p:sldId id="387" r:id="rId79"/>
    <p:sldId id="345" r:id="rId8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D63F"/>
    <a:srgbClr val="F6D5A8"/>
    <a:srgbClr val="BBE0E3"/>
    <a:srgbClr val="FF0000"/>
    <a:srgbClr val="E59C00"/>
    <a:srgbClr val="000D26"/>
    <a:srgbClr val="D5C139"/>
    <a:srgbClr val="CCCC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2" autoAdjust="0"/>
    <p:restoredTop sz="94660"/>
  </p:normalViewPr>
  <p:slideViewPr>
    <p:cSldViewPr>
      <p:cViewPr varScale="1">
        <p:scale>
          <a:sx n="85" d="100"/>
          <a:sy n="85" d="100"/>
        </p:scale>
        <p:origin x="148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AAD61-6DAD-4AB3-A7DC-855B509D5D40}" type="datetimeFigureOut">
              <a:rPr lang="en-US" smtClean="0"/>
              <a:t>06/09/2014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3E3DF-FB59-4075-B972-C0DFEE45D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47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D3674D-E59F-4C2D-95C3-E10A23210743}" type="slidenum">
              <a:rPr lang="en-US"/>
              <a:pPr/>
              <a:t>1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7513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4C5D0D-EBFF-4530-9B87-26009CDC74D9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839293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C67864-B733-4971-BE73-1FFAC9D75EC7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5035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1FEEE0-D624-4B28-B33B-F0642655A743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727438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http://www.prepressure.com/design/basics/resolution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3E3DF-FB59-4075-B972-C0DFEE45DED1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25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0C666C-BFC9-4C3B-BABE-CF9ACA863CE8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062152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6B381A-728D-4C0A-9FD0-33B6F698D776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521521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E389C1-F04E-47C2-A779-61A638620DE7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242728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1B2648-02E5-4B67-8BA8-A3C243320190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445845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F2A2CC-C0E1-4ED4-B613-BF7743B87CD5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939536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A266D9-D3D9-4199-AFEE-F3FD9C985B19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189822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12D3526-D0BC-44F2-9784-F4788F1805F7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5607495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04DCE6-6BCD-4797-9901-C47B2E4A7664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987791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04DCE6-6BCD-4797-9901-C47B2E4A7664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533948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04DCE6-6BCD-4797-9901-C47B2E4A7664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106331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04DCE6-6BCD-4797-9901-C47B2E4A7664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444923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04DCE6-6BCD-4797-9901-C47B2E4A7664}" type="slidenum">
              <a:rPr lang="en-US" smtClean="0"/>
              <a:pPr/>
              <a:t>70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689028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8C513F-D4F9-4A73-8A7E-3A1BA04A0535}" type="slidenum">
              <a:rPr lang="en-US"/>
              <a:pPr/>
              <a:t>74</a:t>
            </a:fld>
            <a:endParaRPr lang="en-US"/>
          </a:p>
        </p:txBody>
      </p:sp>
      <p:sp>
        <p:nvSpPr>
          <p:cNvPr id="206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449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http://www.dailymail.co.uk/news/article-2180269/Brute-strength-Taliban-fighter-caught-camera-brandishing-TWO-machine-guns-once.html</a:t>
            </a:r>
          </a:p>
          <a:p>
            <a:r>
              <a:rPr lang="en-US" dirty="0" smtClean="0"/>
              <a:t>http://screencrush.com/rambo-tv-series/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3E3DF-FB59-4075-B972-C0DFEE45DED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92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188F2CA-0A22-4BAA-B18F-99833B9B2A23}" type="slidenum">
              <a:rPr lang="en-US" sz="1200" b="0"/>
              <a:pPr eaLnBrk="1" hangingPunct="1"/>
              <a:t>24</a:t>
            </a:fld>
            <a:endParaRPr lang="en-US" sz="1200" b="0"/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87311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50C753C-995A-485E-BFFC-B64DBC8B4CF3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51184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E3388C9-D687-43D6-A2BA-E94BA7F0E157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818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207613A-594A-49EB-BC6B-55B07BF13011}" type="slidenum">
              <a:rPr lang="en-US" sz="1200" b="0"/>
              <a:pPr eaLnBrk="1" hangingPunct="1"/>
              <a:t>29</a:t>
            </a:fld>
            <a:endParaRPr lang="en-US" sz="1200" b="0"/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96888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8F47C3C-E517-4F9C-8A93-9BF2CA4B12CE}" type="slidenum">
              <a:rPr lang="en-US" altLang="en-US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20871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28373A-B7BC-45B9-A218-8F399AE66EFA}" type="slidenum">
              <a:rPr lang="en-US"/>
              <a:pPr/>
              <a:t>36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83440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 userDrawn="1"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Tx/>
              <a:defRPr b="0" i="0">
                <a:latin typeface="Trebuchet MS"/>
                <a:cs typeface="Trebuchet MS"/>
              </a:defRPr>
            </a:lvl3pPr>
            <a:lvl4pPr>
              <a:buClrTx/>
              <a:defRPr b="0" i="0">
                <a:latin typeface="Trebuchet MS"/>
                <a:cs typeface="Trebuchet MS"/>
              </a:defRPr>
            </a:lvl4pPr>
            <a:lvl5pPr>
              <a:defRPr b="0" i="1">
                <a:latin typeface="Trebuchet MS"/>
                <a:cs typeface="Trebuchet M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6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600" b="0" i="1"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buClrTx/>
              <a:buFont typeface="Arial"/>
              <a:buChar char="•"/>
              <a:defRPr sz="2000"/>
            </a:lvl2pPr>
            <a:lvl3pPr>
              <a:buClrTx/>
              <a:buFont typeface="Arial"/>
              <a:buChar char="•"/>
              <a:defRPr sz="1800"/>
            </a:lvl3pPr>
            <a:lvl4pPr>
              <a:buClrTx/>
              <a:buFont typeface="Arial"/>
              <a:buChar char="•"/>
              <a:defRPr sz="1600"/>
            </a:lvl4pPr>
            <a:lvl5pPr>
              <a:buClr>
                <a:srgbClr val="ECD63F"/>
              </a:buClr>
              <a:buFontTx/>
              <a:buNone/>
              <a:defRPr sz="1600" i="1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873641B-EFAC-4238-B34C-544B85C268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799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 userDrawn="1"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4" name="Text Placeholder 5"/>
          <p:cNvSpPr txBox="1">
            <a:spLocks/>
          </p:cNvSpPr>
          <p:nvPr userDrawn="1"/>
        </p:nvSpPr>
        <p:spPr>
          <a:xfrm>
            <a:off x="23004" y="6553200"/>
            <a:ext cx="357996" cy="228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defRPr sz="1400">
                <a:solidFill>
                  <a:schemeClr val="bg1"/>
                </a:solidFill>
                <a:latin typeface="+mn-lt"/>
                <a:ea typeface="ＭＳ Ｐゴシック" pitchFamily="122" charset="-128"/>
                <a:cs typeface="ＭＳ Ｐゴシック" pitchFamily="12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33"/>
              </a:buClr>
              <a:buSzPct val="80000"/>
              <a:buFont typeface="Times" charset="0"/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95000"/>
              <a:buFont typeface="Times" charset="0"/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fld id="{973D82C6-82F5-438A-90AD-EA868AC8D099}" type="slidenum">
              <a:rPr lang="en-US" sz="1000" kern="0" smtClean="0"/>
              <a:pPr/>
              <a:t>‹#›</a:t>
            </a:fld>
            <a:endParaRPr lang="en-US" sz="1000" kern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8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9" r:id="rId9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link.springer.com/bookseries/558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link.springer.com/search?facet-author=%22Bernd+Neumann%22" TargetMode="External"/><Relationship Id="rId4" Type="http://schemas.openxmlformats.org/officeDocument/2006/relationships/hyperlink" Target="http://link.springer.com/search?facet-author=%22Wilfried+Bohlken%22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openxmlformats.org/officeDocument/2006/relationships/hyperlink" Target="http://www.ifomis.org/" TargetMode="External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16.jpeg"/><Relationship Id="rId7" Type="http://schemas.openxmlformats.org/officeDocument/2006/relationships/hyperlink" Target="http://images.google.com/imgres?imgurl=http://www.math.sfu.ca/histmath/Europe/Euclid300BC/HIPPOCRATES.JPG&amp;imgrefurl=http://www.math.sfu.ca/histmath/Europe/Euclid300BC/&amp;h=326&amp;w=268&amp;sz=11&amp;tbnid=ETy_g3qaEY0J:&amp;tbnh=113&amp;tbnw=93&amp;start=4&amp;prev=/images?q%3Dhippocrates%26hl%3Dnl%26lr%3D" TargetMode="External"/><Relationship Id="rId12" Type="http://schemas.openxmlformats.org/officeDocument/2006/relationships/image" Target="../media/image11.png"/><Relationship Id="rId17" Type="http://schemas.openxmlformats.org/officeDocument/2006/relationships/image" Target="../media/image14.jpeg"/><Relationship Id="rId25" Type="http://schemas.openxmlformats.org/officeDocument/2006/relationships/image" Target="../media/image19.png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3.png"/><Relationship Id="rId20" Type="http://schemas.openxmlformats.org/officeDocument/2006/relationships/hyperlink" Target="http://images.google.be/imgres?imgurl=http://www.guido.be/imagegallery/Onderwijs/rug.jpg&amp;imgrefurl=http://www.guido.be/desktopmodules/articledetail.aspx?mid%3D361%26itemid%3D768%26tabid%3D69%26pageid%3D100&amp;h=180&amp;w=180&amp;sz=8&amp;hl=nl&amp;start=11&amp;tbnid=p1yWKTqCineCgM:&amp;tbnh=101&amp;tbnw=101&amp;prev=/images?q%3Drug%2Bgent%26svnum%3D10%26hl%3Dnl%26lr%3D%26rls%3DGGLJ,GGLJ:2006-09,GGLJ:en%26sa%3DN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11" Type="http://schemas.openxmlformats.org/officeDocument/2006/relationships/image" Target="../media/image10.jpeg"/><Relationship Id="rId24" Type="http://schemas.openxmlformats.org/officeDocument/2006/relationships/hyperlink" Target="http://nl.prorec.be/index.cfm" TargetMode="External"/><Relationship Id="rId5" Type="http://schemas.openxmlformats.org/officeDocument/2006/relationships/image" Target="../media/image5.jpeg"/><Relationship Id="rId15" Type="http://schemas.openxmlformats.org/officeDocument/2006/relationships/oleObject" Target="../embeddings/oleObject1.bin"/><Relationship Id="rId23" Type="http://schemas.openxmlformats.org/officeDocument/2006/relationships/image" Target="../media/image18.png"/><Relationship Id="rId10" Type="http://schemas.openxmlformats.org/officeDocument/2006/relationships/image" Target="../media/image9.jpeg"/><Relationship Id="rId19" Type="http://schemas.openxmlformats.org/officeDocument/2006/relationships/image" Target="../media/image15.jpeg"/><Relationship Id="rId4" Type="http://schemas.openxmlformats.org/officeDocument/2006/relationships/image" Target="../media/image4.jpeg"/><Relationship Id="rId9" Type="http://schemas.openxmlformats.org/officeDocument/2006/relationships/image" Target="../media/image8.png"/><Relationship Id="rId14" Type="http://schemas.openxmlformats.org/officeDocument/2006/relationships/image" Target="../media/image13.jpeg"/><Relationship Id="rId22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jpeg"/><Relationship Id="rId5" Type="http://schemas.openxmlformats.org/officeDocument/2006/relationships/image" Target="../media/image47.gif"/><Relationship Id="rId4" Type="http://schemas.openxmlformats.org/officeDocument/2006/relationships/image" Target="../media/image4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jpeg"/><Relationship Id="rId5" Type="http://schemas.openxmlformats.org/officeDocument/2006/relationships/image" Target="../media/image47.gif"/><Relationship Id="rId4" Type="http://schemas.openxmlformats.org/officeDocument/2006/relationships/image" Target="../media/image4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ontologies/sport" TargetMode="Externa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jp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hyperlink" Target="http://link.springer.com/search?facet-author=%22Alan+F.+Smeaton%22" TargetMode="External"/><Relationship Id="rId3" Type="http://schemas.openxmlformats.org/officeDocument/2006/relationships/hyperlink" Target="http://link.springer.com/bookseries/558" TargetMode="External"/><Relationship Id="rId7" Type="http://schemas.openxmlformats.org/officeDocument/2006/relationships/hyperlink" Target="http://link.springer.com/search?facet-author=%22Gareth+J.+F.+Jones%22" TargetMode="Externa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link.springer.com/search?facet-author=%22Weiming+Zhang%22" TargetMode="External"/><Relationship Id="rId5" Type="http://schemas.openxmlformats.org/officeDocument/2006/relationships/hyperlink" Target="http://link.springer.com/search?facet-author=%22Songyang+Lao%22" TargetMode="External"/><Relationship Id="rId4" Type="http://schemas.openxmlformats.org/officeDocument/2006/relationships/hyperlink" Target="http://link.springer.com/search?facet-author=%22Liang+Bai%22" TargetMode="Externa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hyperlink" Target="http://link.springer.com/search?facet-author=%22Alan+F.+Smeaton%22" TargetMode="External"/><Relationship Id="rId3" Type="http://schemas.openxmlformats.org/officeDocument/2006/relationships/hyperlink" Target="http://link.springer.com/bookseries/558" TargetMode="External"/><Relationship Id="rId7" Type="http://schemas.openxmlformats.org/officeDocument/2006/relationships/hyperlink" Target="http://link.springer.com/search?facet-author=%22Gareth+J.+F.+Jones%22" TargetMode="Externa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link.springer.com/search?facet-author=%22Weiming+Zhang%22" TargetMode="External"/><Relationship Id="rId5" Type="http://schemas.openxmlformats.org/officeDocument/2006/relationships/hyperlink" Target="http://link.springer.com/search?facet-author=%22Songyang+Lao%22" TargetMode="External"/><Relationship Id="rId4" Type="http://schemas.openxmlformats.org/officeDocument/2006/relationships/hyperlink" Target="http://link.springer.com/search?facet-author=%22Liang+Bai%22" TargetMode="Externa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45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3.e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hyperlink" Target="http://www.iospress.nl/loadtop/load.php?isbn=9781607505808" TargetMode="Externa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link.springer.com/search?facet-author=%22Giuseppe+Serra%22" TargetMode="External"/><Relationship Id="rId3" Type="http://schemas.openxmlformats.org/officeDocument/2006/relationships/hyperlink" Target="http://link.springer.com/journal/11042" TargetMode="External"/><Relationship Id="rId7" Type="http://schemas.openxmlformats.org/officeDocument/2006/relationships/hyperlink" Target="http://link.springer.com/search?facet-author=%22Alberto+Del+Bimbo%22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link.springer.com/search?facet-author=%22Marco+Bertini%22" TargetMode="External"/><Relationship Id="rId5" Type="http://schemas.openxmlformats.org/officeDocument/2006/relationships/hyperlink" Target="http://link.springer.com/search?facet-author=%22Lamberto+Ballan%22" TargetMode="External"/><Relationship Id="rId4" Type="http://schemas.openxmlformats.org/officeDocument/2006/relationships/hyperlink" Target="http://link.springer.com/journal/11042/48/2/page/1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ctrTitle"/>
          </p:nvPr>
        </p:nvSpPr>
        <p:spPr>
          <a:xfrm>
            <a:off x="76200" y="711200"/>
            <a:ext cx="8991600" cy="2184400"/>
          </a:xfrm>
          <a:ln/>
        </p:spPr>
        <p:txBody>
          <a:bodyPr/>
          <a:lstStyle/>
          <a:p>
            <a:pPr>
              <a:tabLst>
                <a:tab pos="5376863" algn="l"/>
              </a:tabLst>
            </a:pPr>
            <a:r>
              <a:rPr lang="en-US" sz="1200" dirty="0">
                <a:cs typeface="Arial" panose="020B0604020202020204" pitchFamily="34" charset="0"/>
              </a:rPr>
              <a:t/>
            </a:r>
            <a:br>
              <a:rPr lang="en-US" sz="1200" dirty="0">
                <a:cs typeface="Arial" panose="020B0604020202020204" pitchFamily="34" charset="0"/>
              </a:rPr>
            </a:br>
            <a:r>
              <a:rPr lang="en-US" sz="2800" dirty="0"/>
              <a:t>What can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Ontological </a:t>
            </a:r>
            <a:r>
              <a:rPr lang="en-US" sz="2800" dirty="0"/>
              <a:t>Realism and </a:t>
            </a:r>
            <a:r>
              <a:rPr lang="en-US" sz="2800" dirty="0" smtClean="0"/>
              <a:t>Referent </a:t>
            </a:r>
            <a:r>
              <a:rPr lang="en-US" sz="2800" dirty="0"/>
              <a:t>Tracking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contribute </a:t>
            </a:r>
            <a:r>
              <a:rPr lang="en-US" sz="2800" dirty="0"/>
              <a:t>to computer vision?</a:t>
            </a:r>
            <a:br>
              <a:rPr lang="en-US" sz="28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1st International Workshop on Computer vision + </a:t>
            </a:r>
            <a:r>
              <a:rPr lang="en-US" sz="1400" dirty="0" smtClean="0"/>
              <a:t>Ontology </a:t>
            </a:r>
            <a:r>
              <a:rPr lang="en-US" sz="1400" dirty="0"/>
              <a:t>Applied Cross-disciplinary Technologies</a:t>
            </a:r>
            <a:br>
              <a:rPr lang="en-US" sz="1400" dirty="0"/>
            </a:br>
            <a:r>
              <a:rPr lang="en-US" sz="1400" dirty="0" smtClean="0">
                <a:cs typeface="Arial" panose="020B0604020202020204" pitchFamily="34" charset="0"/>
              </a:rPr>
              <a:t>Sunday</a:t>
            </a:r>
            <a:r>
              <a:rPr lang="en-US" sz="1400" dirty="0">
                <a:cs typeface="Arial" panose="020B0604020202020204" pitchFamily="34" charset="0"/>
              </a:rPr>
              <a:t>, </a:t>
            </a:r>
            <a:r>
              <a:rPr lang="en-US" sz="1400" dirty="0" smtClean="0">
                <a:cs typeface="Arial" panose="020B0604020202020204" pitchFamily="34" charset="0"/>
              </a:rPr>
              <a:t>September 7, 2014,  2-3 pm  -  Zurich, Switzerland</a:t>
            </a:r>
            <a:r>
              <a:rPr lang="en-US" sz="1400" dirty="0">
                <a:cs typeface="Arial" panose="020B0604020202020204" pitchFamily="34" charset="0"/>
              </a:rPr>
              <a:t/>
            </a:r>
            <a:br>
              <a:rPr lang="en-US" sz="1400" dirty="0">
                <a:cs typeface="Arial" panose="020B0604020202020204" pitchFamily="34" charset="0"/>
              </a:rPr>
            </a:br>
            <a:r>
              <a:rPr lang="en-US" sz="1400" dirty="0">
                <a:cs typeface="Arial" panose="020B0604020202020204" pitchFamily="34" charset="0"/>
              </a:rPr>
              <a:t/>
            </a:r>
            <a:br>
              <a:rPr lang="en-US" sz="1400" dirty="0">
                <a:cs typeface="Arial" panose="020B0604020202020204" pitchFamily="34" charset="0"/>
              </a:rPr>
            </a:br>
            <a:r>
              <a:rPr lang="en-GB" sz="1400" dirty="0">
                <a:cs typeface="Arial" panose="020B0604020202020204" pitchFamily="34" charset="0"/>
              </a:rPr>
              <a:t/>
            </a:r>
            <a:br>
              <a:rPr lang="en-GB" sz="1400" dirty="0">
                <a:cs typeface="Arial" panose="020B0604020202020204" pitchFamily="34" charset="0"/>
              </a:rPr>
            </a:br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648200"/>
            <a:ext cx="9144000" cy="19812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566738">
              <a:lnSpc>
                <a:spcPct val="80000"/>
              </a:lnSpc>
            </a:pPr>
            <a:r>
              <a:rPr lang="en-GB" altLang="ja-JP" sz="2800" b="1" dirty="0" smtClean="0">
                <a:ea typeface="ＭＳ 明朝" panose="02020609040205080304" pitchFamily="49" charset="-128"/>
              </a:rPr>
              <a:t>Werner </a:t>
            </a:r>
            <a:r>
              <a:rPr lang="en-GB" altLang="ja-JP" sz="2800" b="1" dirty="0">
                <a:ea typeface="ＭＳ 明朝" panose="02020609040205080304" pitchFamily="49" charset="-128"/>
              </a:rPr>
              <a:t>CEUSTERS, MD</a:t>
            </a:r>
          </a:p>
          <a:p>
            <a:pPr defTabSz="566738">
              <a:lnSpc>
                <a:spcPct val="80000"/>
              </a:lnSpc>
            </a:pPr>
            <a:endParaRPr lang="en-US" altLang="ja-JP" sz="2000" i="1" dirty="0">
              <a:ea typeface="ＭＳ 明朝" panose="02020609040205080304" pitchFamily="49" charset="-128"/>
            </a:endParaRPr>
          </a:p>
          <a:p>
            <a:pPr defTabSz="566738">
              <a:lnSpc>
                <a:spcPct val="80000"/>
              </a:lnSpc>
            </a:pPr>
            <a:r>
              <a:rPr lang="en-US" altLang="ja-JP" sz="2000" i="1" dirty="0" smtClean="0">
                <a:ea typeface="ＭＳ 明朝" panose="02020609040205080304" pitchFamily="49" charset="-128"/>
              </a:rPr>
              <a:t>Professor, Department </a:t>
            </a:r>
            <a:r>
              <a:rPr lang="en-US" altLang="ja-JP" sz="2000" i="1" dirty="0">
                <a:ea typeface="ＭＳ 明朝" panose="02020609040205080304" pitchFamily="49" charset="-128"/>
              </a:rPr>
              <a:t>of </a:t>
            </a:r>
            <a:r>
              <a:rPr lang="en-US" altLang="ja-JP" sz="2000" i="1" dirty="0" smtClean="0">
                <a:ea typeface="ＭＳ 明朝" panose="02020609040205080304" pitchFamily="49" charset="-128"/>
              </a:rPr>
              <a:t>Biomedical Informatics, University at Buffalo</a:t>
            </a:r>
            <a:endParaRPr lang="en-US" altLang="ja-JP" sz="2000" i="1" dirty="0">
              <a:ea typeface="ＭＳ 明朝" panose="02020609040205080304" pitchFamily="49" charset="-128"/>
            </a:endParaRPr>
          </a:p>
          <a:p>
            <a:pPr defTabSz="566738">
              <a:lnSpc>
                <a:spcPct val="80000"/>
              </a:lnSpc>
            </a:pPr>
            <a:r>
              <a:rPr lang="en-US" altLang="ja-JP" sz="2000" i="1" dirty="0" smtClean="0">
                <a:ea typeface="ＭＳ 明朝" panose="02020609040205080304" pitchFamily="49" charset="-128"/>
              </a:rPr>
              <a:t>Director, National Center for Ontological Research</a:t>
            </a:r>
            <a:endParaRPr lang="en-US" altLang="ja-JP" sz="2000" i="1" dirty="0">
              <a:ea typeface="ＭＳ 明朝" panose="02020609040205080304" pitchFamily="49" charset="-128"/>
            </a:endParaRPr>
          </a:p>
          <a:p>
            <a:pPr defTabSz="566738">
              <a:lnSpc>
                <a:spcPct val="80000"/>
              </a:lnSpc>
            </a:pPr>
            <a:r>
              <a:rPr lang="en-US" altLang="ja-JP" sz="2000" i="1" dirty="0" smtClean="0">
                <a:ea typeface="ＭＳ 明朝" panose="02020609040205080304" pitchFamily="49" charset="-128"/>
              </a:rPr>
              <a:t>Director of Research, UB </a:t>
            </a:r>
            <a:r>
              <a:rPr lang="en-US" altLang="ja-JP" sz="2000" i="1" dirty="0">
                <a:ea typeface="ＭＳ 明朝" panose="02020609040205080304" pitchFamily="49" charset="-128"/>
              </a:rPr>
              <a:t>Institute for Healthcare Informatics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3" b="19283"/>
          <a:stretch/>
        </p:blipFill>
        <p:spPr>
          <a:xfrm>
            <a:off x="3912607" y="3009160"/>
            <a:ext cx="1317198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84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bold claim (?): this is art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676400"/>
            <a:ext cx="3589020" cy="381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81400" y="5502564"/>
            <a:ext cx="1981200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" dirty="0">
                <a:solidFill>
                  <a:schemeClr val="bg1"/>
                </a:solidFill>
              </a:rPr>
              <a:t>http://painting.about.com/od/famouspainters/ig/famous-paintings/Ad-Reinhardt-.htm</a:t>
            </a:r>
          </a:p>
        </p:txBody>
      </p:sp>
    </p:spTree>
    <p:extLst>
      <p:ext uri="{BB962C8B-B14F-4D97-AF65-F5344CB8AC3E}">
        <p14:creationId xmlns:p14="http://schemas.microsoft.com/office/powerpoint/2010/main" val="180676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76" y="762000"/>
            <a:ext cx="8650224" cy="762000"/>
          </a:xfrm>
        </p:spPr>
        <p:txBody>
          <a:bodyPr/>
          <a:lstStyle/>
          <a:p>
            <a:r>
              <a:rPr lang="en-US" sz="3200" dirty="0" smtClean="0"/>
              <a:t>Is this art?         Depends on who the creator is.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6" y="1676400"/>
            <a:ext cx="4306824" cy="4572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53000" y="5586680"/>
            <a:ext cx="39624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Adolph </a:t>
            </a:r>
            <a:r>
              <a:rPr lang="en-US" sz="2000" b="1" dirty="0" smtClean="0"/>
              <a:t>‘Ad’ Frederick Reinhardt</a:t>
            </a:r>
          </a:p>
          <a:p>
            <a:pPr algn="ctr"/>
            <a:r>
              <a:rPr lang="en-US" sz="1600" dirty="0" smtClean="0"/>
              <a:t>✳ Buffalo, NY 12/24/1913</a:t>
            </a:r>
            <a:r>
              <a:rPr lang="en-US" sz="1600" dirty="0"/>
              <a:t> </a:t>
            </a:r>
            <a:endParaRPr lang="en-US" sz="1600" dirty="0" smtClean="0"/>
          </a:p>
          <a:p>
            <a:pPr algn="ctr"/>
            <a:r>
              <a:rPr lang="en-US" sz="1600" dirty="0" smtClean="0"/>
              <a:t>† Manhattan, NY 8/30/1967 </a:t>
            </a:r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676400"/>
            <a:ext cx="2667000" cy="35507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8600" y="6248400"/>
            <a:ext cx="43434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http://painting.about.com/od/famouspainters/ig/famous-paintings/Ad-Reinhardt-.htm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38800" y="5215110"/>
            <a:ext cx="2667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http://ludwig-mies-vanderrohe.blogspot.com/2011/07/ad-reinhardt-abstract-expressionist.html</a:t>
            </a:r>
          </a:p>
        </p:txBody>
      </p:sp>
    </p:spTree>
    <p:extLst>
      <p:ext uri="{BB962C8B-B14F-4D97-AF65-F5344CB8AC3E}">
        <p14:creationId xmlns:p14="http://schemas.microsoft.com/office/powerpoint/2010/main" val="343179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4961466"/>
            <a:ext cx="8953500" cy="762000"/>
          </a:xfrm>
        </p:spPr>
        <p:txBody>
          <a:bodyPr/>
          <a:lstStyle/>
          <a:p>
            <a:r>
              <a:rPr lang="en-US" sz="2800" i="1" dirty="0" smtClean="0"/>
              <a:t>There </a:t>
            </a:r>
            <a:r>
              <a:rPr lang="en-US" sz="2800" i="1" dirty="0"/>
              <a:t>is something wrong, irresponsible and mindless about color; something impossible to control. Control and rationality are part of my morality</a:t>
            </a:r>
            <a:r>
              <a:rPr lang="en-US" sz="2800" i="1" dirty="0" smtClean="0"/>
              <a:t>.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-- </a:t>
            </a:r>
            <a:r>
              <a:rPr lang="en-US" sz="2800" dirty="0"/>
              <a:t>Ad </a:t>
            </a:r>
            <a:r>
              <a:rPr lang="en-US" sz="2800" dirty="0" smtClean="0"/>
              <a:t>Reinhardt </a:t>
            </a:r>
            <a:r>
              <a:rPr lang="en-US" sz="2800" dirty="0"/>
              <a:t>in </a:t>
            </a:r>
            <a:r>
              <a:rPr lang="en-US" sz="2800" dirty="0" smtClean="0"/>
              <a:t>1960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420" r="31420"/>
          <a:stretch/>
        </p:blipFill>
        <p:spPr>
          <a:xfrm>
            <a:off x="3162300" y="716226"/>
            <a:ext cx="5867400" cy="39751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43550" y="4691390"/>
            <a:ext cx="32004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http://minimalissimo.com/2012/10/black-paintings/</a:t>
            </a: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1" y="727190"/>
            <a:ext cx="4838700" cy="3964200"/>
          </a:xfrm>
        </p:spPr>
      </p:pic>
      <p:sp>
        <p:nvSpPr>
          <p:cNvPr id="7" name="Rectangle 6"/>
          <p:cNvSpPr/>
          <p:nvPr/>
        </p:nvSpPr>
        <p:spPr>
          <a:xfrm>
            <a:off x="1181101" y="4691390"/>
            <a:ext cx="27051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http://thesingleroad.blogspot.com/2011_02_01_archive.html</a:t>
            </a:r>
          </a:p>
        </p:txBody>
      </p:sp>
    </p:spTree>
    <p:extLst>
      <p:ext uri="{BB962C8B-B14F-4D97-AF65-F5344CB8AC3E}">
        <p14:creationId xmlns:p14="http://schemas.microsoft.com/office/powerpoint/2010/main" val="372630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these right ways to understand this?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38" r="10338"/>
          <a:stretch/>
        </p:blipFill>
        <p:spPr>
          <a:xfrm>
            <a:off x="-372413" y="1771071"/>
            <a:ext cx="5020613" cy="33470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510540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http://www.nytimes.com/slideshow/2008/08/01/arts/0801-BLACK_index.html?_r=0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800600" y="1776796"/>
            <a:ext cx="4212936" cy="4296188"/>
            <a:chOff x="4800600" y="1776796"/>
            <a:chExt cx="4212936" cy="429618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0600" y="1776796"/>
              <a:ext cx="4212936" cy="332287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5041204" y="5099675"/>
              <a:ext cx="373172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William O’Brian, August 19, 1967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81600" y="5518986"/>
              <a:ext cx="335280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http://www.newyorker.com/online/blogs/culture/2013/12/slide-show-ad-reinhardts-cartoons-make-an-appearance-at-at-david-zwirner.html#slide_ss_0=1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357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4300" y="609600"/>
            <a:ext cx="8953500" cy="1447800"/>
          </a:xfrm>
          <a:prstGeom prst="rect">
            <a:avLst/>
          </a:prstGeom>
          <a:solidFill>
            <a:srgbClr val="FF0000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 i="0">
                <a:solidFill>
                  <a:schemeClr val="bg1"/>
                </a:solidFill>
                <a:latin typeface="Georgia"/>
                <a:ea typeface="ＭＳ Ｐゴシック" pitchFamily="122" charset="-128"/>
                <a:cs typeface="Georgi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9pPr>
          </a:lstStyle>
          <a:p>
            <a:r>
              <a:rPr lang="en-US" sz="2200" i="1" kern="0" dirty="0" smtClean="0"/>
              <a:t>There is something wrong, irresponsible and mindless about </a:t>
            </a:r>
            <a:r>
              <a:rPr lang="en-US" sz="2200" i="1" kern="0" dirty="0" smtClean="0">
                <a:solidFill>
                  <a:schemeClr val="tx1"/>
                </a:solidFill>
              </a:rPr>
              <a:t>mainstream ontology and its application in video analysis</a:t>
            </a:r>
            <a:r>
              <a:rPr lang="en-US" sz="2200" i="1" kern="0" dirty="0" smtClean="0"/>
              <a:t>; something impossible to control. Control and rationality are part of my morality.</a:t>
            </a:r>
            <a:r>
              <a:rPr lang="en-US" sz="2200" kern="0" dirty="0" smtClean="0"/>
              <a:t> -- Werner Ceusters in 2014</a:t>
            </a:r>
            <a:r>
              <a:rPr lang="en-US" kern="0" dirty="0" smtClean="0"/>
              <a:t/>
            </a:r>
            <a:br>
              <a:rPr lang="en-US" kern="0" dirty="0" smtClean="0"/>
            </a:br>
            <a:endParaRPr lang="en-US" kern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876800" y="2057399"/>
            <a:ext cx="4038600" cy="4800601"/>
          </a:xfrm>
        </p:spPr>
        <p:txBody>
          <a:bodyPr/>
          <a:lstStyle/>
          <a:p>
            <a:r>
              <a:rPr lang="en-US" i="1" dirty="0"/>
              <a:t>A life-event is a set of actions, including at </a:t>
            </a:r>
            <a:r>
              <a:rPr lang="en-US" i="1" dirty="0" smtClean="0"/>
              <a:t>least one </a:t>
            </a:r>
            <a:r>
              <a:rPr lang="en-US" i="1" dirty="0"/>
              <a:t>public service, which, when executed in </a:t>
            </a:r>
            <a:r>
              <a:rPr lang="en-US" i="1" dirty="0" smtClean="0"/>
              <a:t>its appropriate </a:t>
            </a:r>
            <a:r>
              <a:rPr lang="en-US" i="1" dirty="0"/>
              <a:t>workflow, fulfils a need of a citizen </a:t>
            </a:r>
            <a:r>
              <a:rPr lang="en-US" i="1" dirty="0" smtClean="0"/>
              <a:t>arising from </a:t>
            </a:r>
            <a:r>
              <a:rPr lang="en-US" i="1" dirty="0"/>
              <a:t>a new life </a:t>
            </a:r>
            <a:r>
              <a:rPr lang="en-US" i="1" dirty="0" smtClean="0"/>
              <a:t>situation.</a:t>
            </a:r>
          </a:p>
          <a:p>
            <a:r>
              <a:rPr lang="en-US" sz="1400" dirty="0" err="1" smtClean="0"/>
              <a:t>Trochidis</a:t>
            </a:r>
            <a:r>
              <a:rPr lang="en-US" sz="1400" dirty="0"/>
              <a:t>, I., </a:t>
            </a:r>
            <a:r>
              <a:rPr lang="en-US" sz="1400" dirty="0" err="1"/>
              <a:t>Tambouris</a:t>
            </a:r>
            <a:r>
              <a:rPr lang="en-US" sz="1400" dirty="0"/>
              <a:t>, E. and </a:t>
            </a:r>
            <a:r>
              <a:rPr lang="en-US" sz="1400" dirty="0" err="1"/>
              <a:t>Tarabanis</a:t>
            </a:r>
            <a:r>
              <a:rPr lang="en-US" sz="1400" dirty="0"/>
              <a:t>, K. (2006</a:t>
            </a:r>
            <a:r>
              <a:rPr lang="en-US" sz="1400" dirty="0" smtClean="0"/>
              <a:t>), “</a:t>
            </a:r>
            <a:r>
              <a:rPr lang="en-US" sz="1400" dirty="0"/>
              <a:t>Identifying Common Workflow Patterns in </a:t>
            </a:r>
            <a:r>
              <a:rPr lang="en-US" sz="1400" dirty="0" smtClean="0"/>
              <a:t>Life-Events and </a:t>
            </a:r>
            <a:r>
              <a:rPr lang="en-US" sz="1400" dirty="0"/>
              <a:t>Business Episodes”, The second </a:t>
            </a:r>
            <a:r>
              <a:rPr lang="en-US" sz="1400" dirty="0" smtClean="0"/>
              <a:t>International Conference </a:t>
            </a:r>
            <a:r>
              <a:rPr lang="en-US" sz="1400" dirty="0"/>
              <a:t>on e-Government, 234-243.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52" y="2117577"/>
            <a:ext cx="4466881" cy="420702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8740" y="6341338"/>
            <a:ext cx="86804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</a:rPr>
              <a:t>Ilias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Trochidis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Efthimios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Tambouris</a:t>
            </a:r>
            <a:r>
              <a:rPr lang="en-US" sz="1400" dirty="0">
                <a:solidFill>
                  <a:schemeClr val="bg1"/>
                </a:solidFill>
              </a:rPr>
              <a:t>, Konstantinos </a:t>
            </a:r>
            <a:r>
              <a:rPr lang="en-US" sz="1400" dirty="0" err="1">
                <a:solidFill>
                  <a:schemeClr val="bg1"/>
                </a:solidFill>
              </a:rPr>
              <a:t>Tarabanis</a:t>
            </a:r>
            <a:r>
              <a:rPr lang="en-US" sz="1400" dirty="0">
                <a:solidFill>
                  <a:schemeClr val="bg1"/>
                </a:solidFill>
              </a:rPr>
              <a:t>, "An Ontology for Modeling Life-Events," </a:t>
            </a:r>
            <a:r>
              <a:rPr lang="en-US" sz="1400" dirty="0" err="1">
                <a:solidFill>
                  <a:schemeClr val="bg1"/>
                </a:solidFill>
              </a:rPr>
              <a:t>scc</a:t>
            </a:r>
            <a:r>
              <a:rPr lang="en-US" sz="1400" dirty="0">
                <a:solidFill>
                  <a:schemeClr val="bg1"/>
                </a:solidFill>
              </a:rPr>
              <a:t>, pp.719-720, IEEE International Conference on Services Computing (SCC 2007), 2007</a:t>
            </a:r>
          </a:p>
        </p:txBody>
      </p:sp>
    </p:spTree>
    <p:extLst>
      <p:ext uri="{BB962C8B-B14F-4D97-AF65-F5344CB8AC3E}">
        <p14:creationId xmlns:p14="http://schemas.microsoft.com/office/powerpoint/2010/main" val="288883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‘Ontology’ and ontology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733800" y="6475511"/>
            <a:ext cx="541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http://dev.w3.org/2008/video/mediaann/mediaont-1.0/mediaont-1.0.html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90500" y="1524000"/>
            <a:ext cx="8763000" cy="4799111"/>
            <a:chOff x="228600" y="1676400"/>
            <a:chExt cx="8763000" cy="4799111"/>
          </a:xfrm>
        </p:grpSpPr>
        <p:grpSp>
          <p:nvGrpSpPr>
            <p:cNvPr id="6" name="Group 5"/>
            <p:cNvGrpSpPr/>
            <p:nvPr/>
          </p:nvGrpSpPr>
          <p:grpSpPr>
            <a:xfrm>
              <a:off x="228600" y="1676400"/>
              <a:ext cx="8763000" cy="4799111"/>
              <a:chOff x="609600" y="1752600"/>
              <a:chExt cx="7781925" cy="4276725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09600" y="1752600"/>
                <a:ext cx="7781925" cy="2019300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9600" y="3771900"/>
                <a:ext cx="7781925" cy="2257425"/>
              </a:xfrm>
              <a:prstGeom prst="rect">
                <a:avLst/>
              </a:prstGeom>
            </p:spPr>
          </p:pic>
        </p:grpSp>
        <p:sp>
          <p:nvSpPr>
            <p:cNvPr id="8" name="Rectangle 7"/>
            <p:cNvSpPr/>
            <p:nvPr/>
          </p:nvSpPr>
          <p:spPr bwMode="auto">
            <a:xfrm>
              <a:off x="304800" y="4953000"/>
              <a:ext cx="8153400" cy="228600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304800" y="5181600"/>
              <a:ext cx="5105400" cy="228600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2249056" y="5181600"/>
              <a:ext cx="914400" cy="228600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4477328" y="5181600"/>
              <a:ext cx="914400" cy="228600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618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dirty="0" smtClean="0"/>
              <a:t>What is conceptual about a vehicle entering a zone 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81" y="2139157"/>
            <a:ext cx="8377238" cy="36520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33600" y="5943600"/>
            <a:ext cx="6934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hlinkClick r:id="rId3"/>
              </a:rPr>
              <a:t>Lecture Notes in Computer Science</a:t>
            </a:r>
            <a:r>
              <a:rPr lang="en-US" sz="1400" dirty="0">
                <a:solidFill>
                  <a:schemeClr val="bg1"/>
                </a:solidFill>
              </a:rPr>
              <a:t> Volume 5858, 2009, pp 93-107 </a:t>
            </a:r>
          </a:p>
          <a:p>
            <a:pPr algn="r"/>
            <a:r>
              <a:rPr lang="en-US" sz="1400" b="1" dirty="0">
                <a:solidFill>
                  <a:schemeClr val="bg1"/>
                </a:solidFill>
              </a:rPr>
              <a:t>Generation of Rules from Ontologies for High-Level Scene Interpretation</a:t>
            </a:r>
          </a:p>
          <a:p>
            <a:pPr algn="r"/>
            <a:r>
              <a:rPr lang="en-US" sz="1400" dirty="0" err="1">
                <a:solidFill>
                  <a:schemeClr val="bg1"/>
                </a:solidFill>
                <a:hlinkClick r:id="rId4"/>
              </a:rPr>
              <a:t>Wilfried</a:t>
            </a:r>
            <a:r>
              <a:rPr lang="en-US" sz="1400" dirty="0">
                <a:solidFill>
                  <a:schemeClr val="bg1"/>
                </a:solidFill>
                <a:hlinkClick r:id="rId4"/>
              </a:rPr>
              <a:t> </a:t>
            </a:r>
            <a:r>
              <a:rPr lang="en-US" sz="1400" dirty="0" err="1">
                <a:solidFill>
                  <a:schemeClr val="bg1"/>
                </a:solidFill>
                <a:hlinkClick r:id="rId4"/>
              </a:rPr>
              <a:t>Bohlken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smtClean="0">
                <a:solidFill>
                  <a:schemeClr val="bg1"/>
                </a:solidFill>
                <a:hlinkClick r:id="rId5"/>
              </a:rPr>
              <a:t>Bernd </a:t>
            </a:r>
            <a:r>
              <a:rPr lang="en-US" sz="1400" dirty="0">
                <a:solidFill>
                  <a:schemeClr val="bg1"/>
                </a:solidFill>
                <a:hlinkClick r:id="rId5"/>
              </a:rPr>
              <a:t>Neumann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531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416746" y="3352800"/>
            <a:ext cx="5334000" cy="2595563"/>
            <a:chOff x="2092504" y="3276600"/>
            <a:chExt cx="5334000" cy="2595265"/>
          </a:xfrm>
        </p:grpSpPr>
        <p:sp>
          <p:nvSpPr>
            <p:cNvPr id="23559" name="Isosceles Triangle 3"/>
            <p:cNvSpPr>
              <a:spLocks noChangeArrowheads="1"/>
            </p:cNvSpPr>
            <p:nvPr/>
          </p:nvSpPr>
          <p:spPr bwMode="auto">
            <a:xfrm>
              <a:off x="2092504" y="3276600"/>
              <a:ext cx="5334000" cy="2590800"/>
            </a:xfrm>
            <a:prstGeom prst="triangle">
              <a:avLst>
                <a:gd name="adj" fmla="val 50000"/>
              </a:avLst>
            </a:prstGeom>
            <a:solidFill>
              <a:srgbClr val="9933FF"/>
            </a:solidFill>
            <a:ln w="9525" algn="ctr">
              <a:noFill/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3560" name="TextBox 4"/>
            <p:cNvSpPr txBox="1">
              <a:spLocks noChangeArrowheads="1"/>
            </p:cNvSpPr>
            <p:nvPr/>
          </p:nvSpPr>
          <p:spPr bwMode="auto">
            <a:xfrm>
              <a:off x="2460351" y="5410200"/>
              <a:ext cx="81624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term</a:t>
              </a:r>
            </a:p>
          </p:txBody>
        </p:sp>
        <p:sp>
          <p:nvSpPr>
            <p:cNvPr id="23561" name="TextBox 5"/>
            <p:cNvSpPr txBox="1">
              <a:spLocks noChangeArrowheads="1"/>
            </p:cNvSpPr>
            <p:nvPr/>
          </p:nvSpPr>
          <p:spPr bwMode="auto">
            <a:xfrm>
              <a:off x="4155047" y="3729335"/>
              <a:ext cx="119295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concept</a:t>
              </a:r>
            </a:p>
          </p:txBody>
        </p:sp>
        <p:sp>
          <p:nvSpPr>
            <p:cNvPr id="23562" name="TextBox 6"/>
            <p:cNvSpPr txBox="1">
              <a:spLocks noChangeArrowheads="1"/>
            </p:cNvSpPr>
            <p:nvPr/>
          </p:nvSpPr>
          <p:spPr bwMode="auto">
            <a:xfrm>
              <a:off x="5867400" y="5410200"/>
              <a:ext cx="123149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referent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72171" y="2133600"/>
            <a:ext cx="8024487" cy="4546600"/>
            <a:chOff x="372171" y="2133600"/>
            <a:chExt cx="8024487" cy="4546600"/>
          </a:xfrm>
        </p:grpSpPr>
        <p:pic>
          <p:nvPicPr>
            <p:cNvPr id="244738" name="Picture 2" descr="http://www.kunstderfuge.com/images/beethoven-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903146" y="4419600"/>
              <a:ext cx="1354138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57" name="TextBox 9"/>
            <p:cNvSpPr txBox="1">
              <a:spLocks noChangeArrowheads="1"/>
            </p:cNvSpPr>
            <p:nvPr/>
          </p:nvSpPr>
          <p:spPr bwMode="auto">
            <a:xfrm>
              <a:off x="372171" y="6096000"/>
              <a:ext cx="2236788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‘</a:t>
              </a:r>
              <a:r>
                <a:rPr lang="en-US" i="1">
                  <a:solidFill>
                    <a:schemeClr val="bg1"/>
                  </a:solidFill>
                </a:rPr>
                <a:t>Beethoven</a:t>
              </a:r>
              <a:r>
                <a:rPr lang="en-US">
                  <a:solidFill>
                    <a:schemeClr val="bg1"/>
                  </a:solidFill>
                </a:rPr>
                <a:t>’</a:t>
              </a:r>
            </a:p>
          </p:txBody>
        </p:sp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1188146" y="2133600"/>
              <a:ext cx="7208512" cy="1384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39725" indent="-339725" algn="l">
                <a:buFont typeface="Arial" charset="0"/>
                <a:buChar char="•"/>
                <a:tabLst>
                  <a:tab pos="339725" algn="l"/>
                </a:tabLst>
              </a:pPr>
              <a:r>
                <a:rPr lang="en-US" sz="2800" b="0" i="1" dirty="0">
                  <a:solidFill>
                    <a:schemeClr val="bg1"/>
                  </a:solidFill>
                </a:rPr>
                <a:t>Ludwig van Beethoven</a:t>
              </a:r>
            </a:p>
            <a:p>
              <a:pPr marL="339725" indent="-339725" algn="l">
                <a:buFont typeface="Arial" charset="0"/>
                <a:buChar char="•"/>
                <a:tabLst>
                  <a:tab pos="339725" algn="l"/>
                </a:tabLst>
              </a:pPr>
              <a:r>
                <a:rPr lang="en-US" sz="2800" b="0" i="1" dirty="0">
                  <a:solidFill>
                    <a:schemeClr val="bg1"/>
                  </a:solidFill>
                </a:rPr>
                <a:t>that great German composer that became deaf</a:t>
              </a:r>
            </a:p>
            <a:p>
              <a:pPr marL="339725" indent="-339725" algn="l">
                <a:buFont typeface="Arial" charset="0"/>
                <a:buChar char="•"/>
                <a:tabLst>
                  <a:tab pos="339725" algn="l"/>
                </a:tabLst>
              </a:pPr>
              <a:r>
                <a:rPr lang="en-US" sz="2800" b="0" dirty="0">
                  <a:solidFill>
                    <a:schemeClr val="bg1"/>
                  </a:solidFill>
                </a:rPr>
                <a:t>…</a:t>
              </a: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sz="2800" dirty="0" smtClean="0"/>
              <a:t>The focus on vocabularies led to </a:t>
            </a:r>
            <a:r>
              <a:rPr lang="en-US" sz="2800" dirty="0"/>
              <a:t>c</a:t>
            </a:r>
            <a:r>
              <a:rPr lang="en-US" sz="2800" dirty="0" smtClean="0"/>
              <a:t>oncept-based ontologies which are inspired by</a:t>
            </a:r>
            <a:br>
              <a:rPr lang="en-US" sz="2800" dirty="0" smtClean="0"/>
            </a:br>
            <a:r>
              <a:rPr lang="en-US" sz="2800" b="1" dirty="0" smtClean="0"/>
              <a:t>the </a:t>
            </a:r>
            <a:r>
              <a:rPr lang="en-US" sz="2800" b="1" dirty="0"/>
              <a:t>semantic/semiotic triangle</a:t>
            </a:r>
          </a:p>
        </p:txBody>
      </p:sp>
    </p:spTree>
    <p:extLst>
      <p:ext uri="{BB962C8B-B14F-4D97-AF65-F5344CB8AC3E}">
        <p14:creationId xmlns:p14="http://schemas.microsoft.com/office/powerpoint/2010/main" val="149363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triangle useful in explaining …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533400" y="3200400"/>
            <a:ext cx="8530048" cy="3329178"/>
            <a:chOff x="533400" y="3200400"/>
            <a:chExt cx="8530048" cy="332917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05200" y="3200400"/>
              <a:ext cx="5558248" cy="332917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33400" y="5384512"/>
              <a:ext cx="21435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homonymy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Right Arrow 20"/>
            <p:cNvSpPr/>
            <p:nvPr/>
          </p:nvSpPr>
          <p:spPr bwMode="auto">
            <a:xfrm>
              <a:off x="2724570" y="5541815"/>
              <a:ext cx="762000" cy="38100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-16164" y="1676400"/>
            <a:ext cx="6169561" cy="3415284"/>
            <a:chOff x="-16164" y="1676400"/>
            <a:chExt cx="6169561" cy="341528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6164" y="1676400"/>
              <a:ext cx="3968496" cy="3415284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4191000" y="1900534"/>
              <a:ext cx="196239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synonymy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Right Arrow 21"/>
            <p:cNvSpPr/>
            <p:nvPr/>
          </p:nvSpPr>
          <p:spPr bwMode="auto">
            <a:xfrm flipH="1">
              <a:off x="3190332" y="2057400"/>
              <a:ext cx="762000" cy="38100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81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Major problems with the theory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qualifies as concepts ?</a:t>
            </a:r>
          </a:p>
          <a:p>
            <a:r>
              <a:rPr lang="en-US" dirty="0" smtClean="0"/>
              <a:t>How to organize concepts appropriately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71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demo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029200"/>
            <a:ext cx="10382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4" descr="Smit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953000"/>
            <a:ext cx="12144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6" name="Group 5"/>
          <p:cNvGrpSpPr>
            <a:grpSpLocks/>
          </p:cNvGrpSpPr>
          <p:nvPr/>
        </p:nvGrpSpPr>
        <p:grpSpPr bwMode="auto">
          <a:xfrm>
            <a:off x="304800" y="2133600"/>
            <a:ext cx="996950" cy="1219200"/>
            <a:chOff x="2736" y="1344"/>
            <a:chExt cx="724" cy="941"/>
          </a:xfrm>
        </p:grpSpPr>
        <p:sp>
          <p:nvSpPr>
            <p:cNvPr id="8226" name="Rectangle 6"/>
            <p:cNvSpPr>
              <a:spLocks noChangeArrowheads="1"/>
            </p:cNvSpPr>
            <p:nvPr/>
          </p:nvSpPr>
          <p:spPr bwMode="auto">
            <a:xfrm>
              <a:off x="2736" y="1344"/>
              <a:ext cx="720" cy="91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pic>
          <p:nvPicPr>
            <p:cNvPr id="8227" name="Picture 7" descr="aristotl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344"/>
              <a:ext cx="724" cy="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197" name="Picture 8" descr="HIPPOCRATES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lum brigh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8778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9" descr="trans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065338"/>
            <a:ext cx="1806575" cy="754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0" descr="ceuster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1014413"/>
            <a:ext cx="1041400" cy="1371600"/>
          </a:xfrm>
          <a:prstGeom prst="rect">
            <a:avLst/>
          </a:prstGeom>
          <a:noFill/>
          <a:ln w="28575">
            <a:solidFill>
              <a:srgbClr val="FF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0" name="AutoShape 11"/>
          <p:cNvSpPr>
            <a:spLocks noGrp="1" noChangeArrowheads="1"/>
          </p:cNvSpPr>
          <p:nvPr>
            <p:ph type="title"/>
          </p:nvPr>
        </p:nvSpPr>
        <p:spPr>
          <a:xfrm>
            <a:off x="3048000" y="3200400"/>
            <a:ext cx="2819400" cy="1041400"/>
          </a:xfrm>
        </p:spPr>
        <p:txBody>
          <a:bodyPr/>
          <a:lstStyle/>
          <a:p>
            <a:pPr algn="ctr" eaLnBrk="1" hangingPunct="1"/>
            <a:r>
              <a:rPr lang="nl-BE" altLang="en-US" sz="2800" dirty="0" smtClean="0">
                <a:solidFill>
                  <a:schemeClr val="bg1"/>
                </a:solidFill>
              </a:rPr>
              <a:t>Short personal </a:t>
            </a:r>
            <a:r>
              <a:rPr lang="nl-BE" altLang="en-US" sz="2800" dirty="0" err="1" smtClean="0">
                <a:solidFill>
                  <a:schemeClr val="bg1"/>
                </a:solidFill>
              </a:rPr>
              <a:t>history</a:t>
            </a:r>
            <a:endParaRPr lang="nl-NL" altLang="en-US" sz="2800" dirty="0" smtClean="0">
              <a:solidFill>
                <a:schemeClr val="bg1"/>
              </a:solidFill>
            </a:endParaRPr>
          </a:p>
        </p:txBody>
      </p:sp>
      <p:grpSp>
        <p:nvGrpSpPr>
          <p:cNvPr id="8201" name="Group 12"/>
          <p:cNvGrpSpPr>
            <a:grpSpLocks/>
          </p:cNvGrpSpPr>
          <p:nvPr/>
        </p:nvGrpSpPr>
        <p:grpSpPr bwMode="auto">
          <a:xfrm>
            <a:off x="3203575" y="990600"/>
            <a:ext cx="1903413" cy="1985963"/>
            <a:chOff x="2640" y="720"/>
            <a:chExt cx="1199" cy="1251"/>
          </a:xfrm>
        </p:grpSpPr>
        <p:pic>
          <p:nvPicPr>
            <p:cNvPr id="8224" name="Picture 13" descr="cb-bab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720"/>
              <a:ext cx="652" cy="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5" name="Text Box 14"/>
            <p:cNvSpPr txBox="1">
              <a:spLocks noChangeArrowheads="1"/>
            </p:cNvSpPr>
            <p:nvPr/>
          </p:nvSpPr>
          <p:spPr bwMode="auto">
            <a:xfrm>
              <a:off x="2640" y="1680"/>
              <a:ext cx="119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BE" altLang="en-US" sz="2400">
                  <a:solidFill>
                    <a:schemeClr val="bg1"/>
                  </a:solidFill>
                  <a:cs typeface="Times New Roman" panose="02020603050405020304" pitchFamily="18" charset="0"/>
                </a:rPr>
                <a:t>  </a:t>
              </a:r>
              <a:r>
                <a:rPr lang="nl-BE" altLang="en-US" sz="2400">
                  <a:solidFill>
                    <a:srgbClr val="FF3300"/>
                  </a:solidFill>
                  <a:cs typeface="Times New Roman" panose="02020603050405020304" pitchFamily="18" charset="0"/>
                </a:rPr>
                <a:t>1959     -      </a:t>
              </a:r>
              <a:endParaRPr lang="nl-NL" altLang="en-US" sz="2400">
                <a:solidFill>
                  <a:srgbClr val="FF3300"/>
                </a:solidFill>
                <a:cs typeface="Times New Roman" panose="02020603050405020304" pitchFamily="18" charset="0"/>
              </a:endParaRPr>
            </a:p>
          </p:txBody>
        </p:sp>
      </p:grpSp>
      <p:pic>
        <p:nvPicPr>
          <p:cNvPr id="8202" name="Picture 15" descr="Bikit (2938 bytes)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743200"/>
            <a:ext cx="14478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6" descr="Rami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14800"/>
            <a:ext cx="14478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7" descr="logosmall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486400"/>
            <a:ext cx="15240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205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2236953"/>
              </p:ext>
            </p:extLst>
          </p:nvPr>
        </p:nvGraphicFramePr>
        <p:xfrm>
          <a:off x="4724400" y="5105400"/>
          <a:ext cx="11430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6" name="Photo Editor-foto" r:id="rId15" imgW="809738" imgH="409632" progId="MSPhotoEd.3">
                  <p:embed/>
                </p:oleObj>
              </mc:Choice>
              <mc:Fallback>
                <p:oleObj name="Photo Editor-foto" r:id="rId15" imgW="809738" imgH="40963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105400"/>
                        <a:ext cx="114300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06" name="Picture 19" descr="ecorlogo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276600"/>
            <a:ext cx="13716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20" descr="IFOMIS logo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19600"/>
            <a:ext cx="15652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8" name="Text Box 21"/>
          <p:cNvSpPr txBox="1">
            <a:spLocks noChangeArrowheads="1"/>
          </p:cNvSpPr>
          <p:nvPr/>
        </p:nvSpPr>
        <p:spPr bwMode="auto">
          <a:xfrm>
            <a:off x="1981200" y="21336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>
                <a:solidFill>
                  <a:schemeClr val="bg1"/>
                </a:solidFill>
                <a:cs typeface="Times New Roman" panose="02020603050405020304" pitchFamily="18" charset="0"/>
              </a:rPr>
              <a:t>1977</a:t>
            </a:r>
            <a:endParaRPr lang="nl-NL" altLang="en-US" sz="240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209" name="Text Box 22"/>
          <p:cNvSpPr txBox="1">
            <a:spLocks noChangeArrowheads="1"/>
          </p:cNvSpPr>
          <p:nvPr/>
        </p:nvSpPr>
        <p:spPr bwMode="auto">
          <a:xfrm>
            <a:off x="990600" y="35814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>
                <a:solidFill>
                  <a:schemeClr val="bg1"/>
                </a:solidFill>
                <a:cs typeface="Times New Roman" panose="02020603050405020304" pitchFamily="18" charset="0"/>
              </a:rPr>
              <a:t>1989</a:t>
            </a:r>
            <a:endParaRPr lang="nl-NL" altLang="en-US" sz="240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210" name="Text Box 23"/>
          <p:cNvSpPr txBox="1">
            <a:spLocks noChangeArrowheads="1"/>
          </p:cNvSpPr>
          <p:nvPr/>
        </p:nvSpPr>
        <p:spPr bwMode="auto">
          <a:xfrm>
            <a:off x="1676400" y="48768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>
                <a:solidFill>
                  <a:schemeClr val="bg1"/>
                </a:solidFill>
                <a:cs typeface="Times New Roman" panose="02020603050405020304" pitchFamily="18" charset="0"/>
              </a:rPr>
              <a:t>1992</a:t>
            </a:r>
            <a:endParaRPr lang="nl-NL" altLang="en-US" sz="240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211" name="Text Box 24"/>
          <p:cNvSpPr txBox="1">
            <a:spLocks noChangeArrowheads="1"/>
          </p:cNvSpPr>
          <p:nvPr/>
        </p:nvSpPr>
        <p:spPr bwMode="auto">
          <a:xfrm>
            <a:off x="4800600" y="57150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>
                <a:solidFill>
                  <a:schemeClr val="bg1"/>
                </a:solidFill>
                <a:cs typeface="Times New Roman" panose="02020603050405020304" pitchFamily="18" charset="0"/>
              </a:rPr>
              <a:t>1998</a:t>
            </a:r>
            <a:endParaRPr lang="nl-NL" altLang="en-US" sz="240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212" name="Text Box 25"/>
          <p:cNvSpPr txBox="1">
            <a:spLocks noChangeArrowheads="1"/>
          </p:cNvSpPr>
          <p:nvPr/>
        </p:nvSpPr>
        <p:spPr bwMode="auto">
          <a:xfrm>
            <a:off x="6248400" y="52578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>
                <a:solidFill>
                  <a:schemeClr val="bg1"/>
                </a:solidFill>
                <a:cs typeface="Times New Roman" panose="02020603050405020304" pitchFamily="18" charset="0"/>
              </a:rPr>
              <a:t>2002</a:t>
            </a:r>
            <a:endParaRPr lang="nl-NL" altLang="en-US" sz="240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213" name="Text Box 26"/>
          <p:cNvSpPr txBox="1">
            <a:spLocks noChangeArrowheads="1"/>
          </p:cNvSpPr>
          <p:nvPr/>
        </p:nvSpPr>
        <p:spPr bwMode="auto">
          <a:xfrm>
            <a:off x="7543800" y="35052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>
                <a:solidFill>
                  <a:schemeClr val="bg1"/>
                </a:solidFill>
                <a:cs typeface="Times New Roman" panose="02020603050405020304" pitchFamily="18" charset="0"/>
              </a:rPr>
              <a:t>2004</a:t>
            </a:r>
            <a:endParaRPr lang="nl-NL" altLang="en-US" sz="240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8214" name="Picture 27" descr="rug">
            <a:hlinkClick r:id="rId20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716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5" name="Picture 35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88" y="1420813"/>
            <a:ext cx="16430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6" name="AutoShape 29"/>
          <p:cNvSpPr>
            <a:spLocks noChangeArrowheads="1"/>
          </p:cNvSpPr>
          <p:nvPr/>
        </p:nvSpPr>
        <p:spPr bwMode="auto">
          <a:xfrm flipV="1">
            <a:off x="609600" y="914400"/>
            <a:ext cx="8001000" cy="54864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039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701" y="20661"/>
                </a:moveTo>
                <a:cubicBezTo>
                  <a:pt x="3393" y="19307"/>
                  <a:pt x="463" y="15315"/>
                  <a:pt x="463" y="10800"/>
                </a:cubicBezTo>
                <a:cubicBezTo>
                  <a:pt x="463" y="5091"/>
                  <a:pt x="5091" y="463"/>
                  <a:pt x="10800" y="463"/>
                </a:cubicBezTo>
                <a:cubicBezTo>
                  <a:pt x="16508" y="463"/>
                  <a:pt x="21137" y="5091"/>
                  <a:pt x="21137" y="10800"/>
                </a:cubicBezTo>
                <a:cubicBezTo>
                  <a:pt x="21137" y="15315"/>
                  <a:pt x="18206" y="19307"/>
                  <a:pt x="13898" y="20661"/>
                </a:cubicBezTo>
                <a:lnTo>
                  <a:pt x="14037" y="21103"/>
                </a:lnTo>
                <a:cubicBezTo>
                  <a:pt x="18538" y="19689"/>
                  <a:pt x="21600" y="15517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5517"/>
                  <a:pt x="3061" y="19689"/>
                  <a:pt x="7562" y="21103"/>
                </a:cubicBezTo>
                <a:lnTo>
                  <a:pt x="7701" y="20661"/>
                </a:lnTo>
                <a:close/>
              </a:path>
            </a:pathLst>
          </a:custGeom>
          <a:gradFill rotWithShape="0">
            <a:gsLst>
              <a:gs pos="0">
                <a:srgbClr val="66FF33"/>
              </a:gs>
              <a:gs pos="100000">
                <a:srgbClr val="FF00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7" name="AutoShape 30"/>
          <p:cNvSpPr>
            <a:spLocks noChangeArrowheads="1"/>
          </p:cNvSpPr>
          <p:nvPr/>
        </p:nvSpPr>
        <p:spPr bwMode="auto">
          <a:xfrm rot="891021">
            <a:off x="5695950" y="1000125"/>
            <a:ext cx="381000" cy="228600"/>
          </a:xfrm>
          <a:prstGeom prst="leftArrow">
            <a:avLst>
              <a:gd name="adj1" fmla="val 50000"/>
              <a:gd name="adj2" fmla="val 41667"/>
            </a:avLst>
          </a:prstGeom>
          <a:gradFill rotWithShape="1">
            <a:gsLst>
              <a:gs pos="0">
                <a:srgbClr val="74DC3A"/>
              </a:gs>
              <a:gs pos="100000">
                <a:srgbClr val="AAE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8218" name="Text Box 31"/>
          <p:cNvSpPr txBox="1">
            <a:spLocks noChangeArrowheads="1"/>
          </p:cNvSpPr>
          <p:nvPr/>
        </p:nvSpPr>
        <p:spPr bwMode="auto">
          <a:xfrm>
            <a:off x="6629400" y="28194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>
                <a:solidFill>
                  <a:schemeClr val="bg1"/>
                </a:solidFill>
                <a:cs typeface="Times New Roman" panose="02020603050405020304" pitchFamily="18" charset="0"/>
              </a:rPr>
              <a:t>2006</a:t>
            </a:r>
            <a:endParaRPr lang="nl-NL" altLang="en-US" sz="240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8219" name="Picture 32" descr="ub_blue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074863"/>
            <a:ext cx="8382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0" name="Text Box 33"/>
          <p:cNvSpPr txBox="1">
            <a:spLocks noChangeArrowheads="1"/>
          </p:cNvSpPr>
          <p:nvPr/>
        </p:nvSpPr>
        <p:spPr bwMode="auto">
          <a:xfrm>
            <a:off x="2057400" y="60960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>
                <a:solidFill>
                  <a:schemeClr val="bg1"/>
                </a:solidFill>
                <a:cs typeface="Times New Roman" panose="02020603050405020304" pitchFamily="18" charset="0"/>
              </a:rPr>
              <a:t>1993</a:t>
            </a:r>
            <a:endParaRPr lang="nl-NL" altLang="en-US" sz="240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221" name="Text Box 34"/>
          <p:cNvSpPr txBox="1">
            <a:spLocks noChangeArrowheads="1"/>
          </p:cNvSpPr>
          <p:nvPr/>
        </p:nvSpPr>
        <p:spPr bwMode="auto">
          <a:xfrm>
            <a:off x="3429000" y="57150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>
                <a:solidFill>
                  <a:schemeClr val="bg1"/>
                </a:solidFill>
                <a:cs typeface="Times New Roman" panose="02020603050405020304" pitchFamily="18" charset="0"/>
              </a:rPr>
              <a:t>1995</a:t>
            </a:r>
            <a:endParaRPr lang="nl-NL" altLang="en-US" sz="240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8222" name="Picture 35" descr="Logo PROREC-BE">
            <a:hlinkClick r:id="rId24"/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029200"/>
            <a:ext cx="10668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3" name="Text Box 31"/>
          <p:cNvSpPr txBox="1">
            <a:spLocks noChangeArrowheads="1"/>
          </p:cNvSpPr>
          <p:nvPr/>
        </p:nvSpPr>
        <p:spPr bwMode="auto">
          <a:xfrm>
            <a:off x="7546975" y="1301750"/>
            <a:ext cx="800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>
                <a:solidFill>
                  <a:schemeClr val="bg1"/>
                </a:solidFill>
                <a:cs typeface="Times New Roman" panose="02020603050405020304" pitchFamily="18" charset="0"/>
              </a:rPr>
              <a:t>2012</a:t>
            </a:r>
            <a:endParaRPr lang="nl-NL" altLang="en-US" sz="240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01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752600" y="3352800"/>
            <a:ext cx="5334000" cy="2595563"/>
            <a:chOff x="2092504" y="3276600"/>
            <a:chExt cx="5334000" cy="2595265"/>
          </a:xfrm>
        </p:grpSpPr>
        <p:sp>
          <p:nvSpPr>
            <p:cNvPr id="25609" name="Isosceles Triangle 3"/>
            <p:cNvSpPr>
              <a:spLocks noChangeArrowheads="1"/>
            </p:cNvSpPr>
            <p:nvPr/>
          </p:nvSpPr>
          <p:spPr bwMode="auto">
            <a:xfrm>
              <a:off x="2092504" y="3276600"/>
              <a:ext cx="5334000" cy="2590800"/>
            </a:xfrm>
            <a:prstGeom prst="triangle">
              <a:avLst>
                <a:gd name="adj" fmla="val 50000"/>
              </a:avLst>
            </a:prstGeom>
            <a:solidFill>
              <a:srgbClr val="9933FF"/>
            </a:solidFill>
            <a:ln w="9525" algn="ctr">
              <a:noFill/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5610" name="TextBox 4"/>
            <p:cNvSpPr txBox="1">
              <a:spLocks noChangeArrowheads="1"/>
            </p:cNvSpPr>
            <p:nvPr/>
          </p:nvSpPr>
          <p:spPr bwMode="auto">
            <a:xfrm>
              <a:off x="2460351" y="5410200"/>
              <a:ext cx="81624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term</a:t>
              </a:r>
            </a:p>
          </p:txBody>
        </p:sp>
        <p:sp>
          <p:nvSpPr>
            <p:cNvPr id="25611" name="TextBox 5"/>
            <p:cNvSpPr txBox="1">
              <a:spLocks noChangeArrowheads="1"/>
            </p:cNvSpPr>
            <p:nvPr/>
          </p:nvSpPr>
          <p:spPr bwMode="auto">
            <a:xfrm>
              <a:off x="4155047" y="3729335"/>
              <a:ext cx="119295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concept</a:t>
              </a:r>
            </a:p>
          </p:txBody>
        </p:sp>
        <p:sp>
          <p:nvSpPr>
            <p:cNvPr id="25612" name="TextBox 6"/>
            <p:cNvSpPr txBox="1">
              <a:spLocks noChangeArrowheads="1"/>
            </p:cNvSpPr>
            <p:nvPr/>
          </p:nvSpPr>
          <p:spPr bwMode="auto">
            <a:xfrm>
              <a:off x="5867400" y="5410200"/>
              <a:ext cx="123149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referent</a:t>
              </a:r>
            </a:p>
          </p:txBody>
        </p:sp>
      </p:grpSp>
      <p:sp>
        <p:nvSpPr>
          <p:cNvPr id="25604" name="TextBox 9"/>
          <p:cNvSpPr txBox="1">
            <a:spLocks noChangeArrowheads="1"/>
          </p:cNvSpPr>
          <p:nvPr/>
        </p:nvSpPr>
        <p:spPr bwMode="auto">
          <a:xfrm>
            <a:off x="476250" y="6019800"/>
            <a:ext cx="3559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‘</a:t>
            </a:r>
            <a:r>
              <a:rPr lang="en-US" sz="2000" i="1">
                <a:solidFill>
                  <a:schemeClr val="bg1"/>
                </a:solidFill>
              </a:rPr>
              <a:t>Beethoven's Symphony No. 11</a:t>
            </a:r>
            <a:r>
              <a:rPr lang="en-US" sz="2000">
                <a:solidFill>
                  <a:schemeClr val="bg1"/>
                </a:solidFill>
              </a:rPr>
              <a:t>’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95400" y="2514600"/>
            <a:ext cx="62134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39725" indent="-339725" algn="l">
              <a:buFont typeface="Arial" charset="0"/>
              <a:buChar char="•"/>
              <a:tabLst>
                <a:tab pos="339725" algn="l"/>
              </a:tabLst>
            </a:pPr>
            <a:r>
              <a:rPr lang="en-US" sz="2400" b="0" i="1" dirty="0">
                <a:solidFill>
                  <a:schemeClr val="bg1"/>
                </a:solidFill>
              </a:rPr>
              <a:t>the symphony Beethoven wrote after the tenth</a:t>
            </a:r>
          </a:p>
          <a:p>
            <a:pPr marL="339725" indent="-339725" algn="l">
              <a:buFont typeface="Arial" charset="0"/>
              <a:buChar char="•"/>
              <a:tabLst>
                <a:tab pos="339725" algn="l"/>
              </a:tabLst>
            </a:pPr>
            <a:r>
              <a:rPr lang="en-US" sz="2400" b="0" dirty="0">
                <a:solidFill>
                  <a:schemeClr val="bg1"/>
                </a:solidFill>
              </a:rPr>
              <a:t>…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 rot="2700000">
            <a:off x="6886575" y="5286375"/>
            <a:ext cx="1238250" cy="1238250"/>
            <a:chOff x="6477000" y="3352800"/>
            <a:chExt cx="1828800" cy="1828800"/>
          </a:xfrm>
        </p:grpSpPr>
        <p:cxnSp>
          <p:nvCxnSpPr>
            <p:cNvPr id="25607" name="Straight Connector 16"/>
            <p:cNvCxnSpPr>
              <a:cxnSpLocks noChangeShapeType="1"/>
            </p:cNvCxnSpPr>
            <p:nvPr/>
          </p:nvCxnSpPr>
          <p:spPr bwMode="auto">
            <a:xfrm>
              <a:off x="6477000" y="4267200"/>
              <a:ext cx="1828800" cy="0"/>
            </a:xfrm>
            <a:prstGeom prst="line">
              <a:avLst/>
            </a:prstGeom>
            <a:noFill/>
            <a:ln w="762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5608" name="Straight Connector 17"/>
            <p:cNvCxnSpPr>
              <a:cxnSpLocks noChangeShapeType="1"/>
            </p:cNvCxnSpPr>
            <p:nvPr/>
          </p:nvCxnSpPr>
          <p:spPr bwMode="auto">
            <a:xfrm rot="5400000">
              <a:off x="6477000" y="4267200"/>
              <a:ext cx="1828800" cy="0"/>
            </a:xfrm>
            <a:prstGeom prst="line">
              <a:avLst/>
            </a:prstGeom>
            <a:noFill/>
            <a:ln w="76200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Problem: one can create terms and ‘meaningful’ concepts to trick people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26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686800" cy="1238250"/>
          </a:xfrm>
        </p:spPr>
        <p:txBody>
          <a:bodyPr/>
          <a:lstStyle/>
          <a:p>
            <a:r>
              <a:rPr lang="en-US" dirty="0" smtClean="0"/>
              <a:t>Or worse …</a:t>
            </a:r>
            <a:br>
              <a:rPr lang="en-US" dirty="0" smtClean="0"/>
            </a:br>
            <a:r>
              <a:rPr lang="en-US" dirty="0" smtClean="0"/>
              <a:t>Prehistoric ‘psychiatry’: </a:t>
            </a:r>
            <a:r>
              <a:rPr lang="en-US" i="1" dirty="0" err="1" smtClean="0"/>
              <a:t>drapetomania</a:t>
            </a:r>
            <a:endParaRPr lang="en-US" i="1" dirty="0" smtClean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752600" y="3352800"/>
            <a:ext cx="5334000" cy="2595563"/>
            <a:chOff x="2092504" y="3276600"/>
            <a:chExt cx="5334000" cy="2595265"/>
          </a:xfrm>
        </p:grpSpPr>
        <p:sp>
          <p:nvSpPr>
            <p:cNvPr id="28680" name="Isosceles Triangle 3"/>
            <p:cNvSpPr>
              <a:spLocks noChangeArrowheads="1"/>
            </p:cNvSpPr>
            <p:nvPr/>
          </p:nvSpPr>
          <p:spPr bwMode="auto">
            <a:xfrm>
              <a:off x="2092504" y="3276600"/>
              <a:ext cx="5334000" cy="2590800"/>
            </a:xfrm>
            <a:prstGeom prst="triangle">
              <a:avLst>
                <a:gd name="adj" fmla="val 50000"/>
              </a:avLst>
            </a:prstGeom>
            <a:solidFill>
              <a:srgbClr val="9933FF"/>
            </a:solidFill>
            <a:ln w="9525" algn="ctr">
              <a:noFill/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8681" name="TextBox 4"/>
            <p:cNvSpPr txBox="1">
              <a:spLocks noChangeArrowheads="1"/>
            </p:cNvSpPr>
            <p:nvPr/>
          </p:nvSpPr>
          <p:spPr bwMode="auto">
            <a:xfrm>
              <a:off x="2460351" y="5410200"/>
              <a:ext cx="81624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term</a:t>
              </a:r>
            </a:p>
          </p:txBody>
        </p:sp>
        <p:sp>
          <p:nvSpPr>
            <p:cNvPr id="28682" name="TextBox 5"/>
            <p:cNvSpPr txBox="1">
              <a:spLocks noChangeArrowheads="1"/>
            </p:cNvSpPr>
            <p:nvPr/>
          </p:nvSpPr>
          <p:spPr bwMode="auto">
            <a:xfrm>
              <a:off x="4155047" y="3729335"/>
              <a:ext cx="119295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concept</a:t>
              </a:r>
            </a:p>
          </p:txBody>
        </p:sp>
        <p:sp>
          <p:nvSpPr>
            <p:cNvPr id="28683" name="TextBox 6"/>
            <p:cNvSpPr txBox="1">
              <a:spLocks noChangeArrowheads="1"/>
            </p:cNvSpPr>
            <p:nvPr/>
          </p:nvSpPr>
          <p:spPr bwMode="auto">
            <a:xfrm>
              <a:off x="5867400" y="5410200"/>
              <a:ext cx="123149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referent</a:t>
              </a:r>
            </a:p>
          </p:txBody>
        </p:sp>
      </p:grpSp>
      <p:sp>
        <p:nvSpPr>
          <p:cNvPr id="28676" name="TextBox 9"/>
          <p:cNvSpPr txBox="1">
            <a:spLocks noChangeArrowheads="1"/>
          </p:cNvSpPr>
          <p:nvPr/>
        </p:nvSpPr>
        <p:spPr bwMode="auto">
          <a:xfrm>
            <a:off x="1346200" y="6019800"/>
            <a:ext cx="1819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‘</a:t>
            </a:r>
            <a:r>
              <a:rPr lang="en-US" sz="2000" i="1">
                <a:solidFill>
                  <a:schemeClr val="bg1"/>
                </a:solidFill>
              </a:rPr>
              <a:t>drapetomania</a:t>
            </a:r>
            <a:r>
              <a:rPr lang="en-US" sz="2000">
                <a:solidFill>
                  <a:schemeClr val="bg1"/>
                </a:solidFill>
              </a:rPr>
              <a:t>’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33400" y="2286000"/>
            <a:ext cx="8382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9725" indent="-339725" algn="l">
              <a:buFont typeface="Arial" charset="0"/>
              <a:buChar char="•"/>
              <a:tabLst>
                <a:tab pos="339725" algn="l"/>
              </a:tabLst>
            </a:pPr>
            <a:r>
              <a:rPr lang="en-US" sz="2800" b="0" i="1" dirty="0">
                <a:solidFill>
                  <a:schemeClr val="bg1"/>
                </a:solidFill>
              </a:rPr>
              <a:t>disease which causes slaves to suffer from an unexplainable propensity to run away</a:t>
            </a:r>
          </a:p>
          <a:p>
            <a:pPr marL="339725" indent="-339725" algn="l">
              <a:buFont typeface="Arial" charset="0"/>
              <a:buChar char="•"/>
              <a:tabLst>
                <a:tab pos="339725" algn="l"/>
              </a:tabLst>
            </a:pPr>
            <a:r>
              <a:rPr lang="en-US" sz="2800" b="0" dirty="0">
                <a:solidFill>
                  <a:schemeClr val="bg1"/>
                </a:solidFill>
              </a:rPr>
              <a:t>…</a:t>
            </a:r>
          </a:p>
        </p:txBody>
      </p:sp>
      <p:pic>
        <p:nvPicPr>
          <p:cNvPr id="275458" name="Picture 2" descr="A Ride for Liberty: The Fugitive Slav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4648200"/>
            <a:ext cx="1524000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080250" y="5867400"/>
            <a:ext cx="1752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0">
                <a:solidFill>
                  <a:schemeClr val="bg1"/>
                </a:solidFill>
              </a:rPr>
              <a:t>painting by Eastman Johnson. </a:t>
            </a:r>
            <a:r>
              <a:rPr lang="en-US" sz="1200" b="0" i="1">
                <a:solidFill>
                  <a:schemeClr val="bg1"/>
                </a:solidFill>
              </a:rPr>
              <a:t>A Ride for Liberty: The Fugitive Slaves. </a:t>
            </a:r>
            <a:r>
              <a:rPr lang="en-US" sz="1200" b="0">
                <a:solidFill>
                  <a:schemeClr val="bg1"/>
                </a:solidFill>
              </a:rPr>
              <a:t>1860.</a:t>
            </a:r>
          </a:p>
        </p:txBody>
      </p:sp>
    </p:spTree>
    <p:extLst>
      <p:ext uri="{BB962C8B-B14F-4D97-AF65-F5344CB8AC3E}">
        <p14:creationId xmlns:p14="http://schemas.microsoft.com/office/powerpoint/2010/main" val="37365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0" y="592186"/>
            <a:ext cx="7275689" cy="62658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170" y="2857500"/>
            <a:ext cx="6000750" cy="40005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72200" y="762000"/>
            <a:ext cx="2889811" cy="762000"/>
          </a:xfrm>
        </p:spPr>
        <p:txBody>
          <a:bodyPr/>
          <a:lstStyle/>
          <a:p>
            <a:r>
              <a:rPr lang="en-US" dirty="0" smtClean="0"/>
              <a:t>Visual reality versus </a:t>
            </a:r>
            <a:br>
              <a:rPr lang="en-US" dirty="0" smtClean="0"/>
            </a:br>
            <a:r>
              <a:rPr lang="en-US" dirty="0" smtClean="0"/>
              <a:t>visual fiction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17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Major problems with the theory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What qualifies as concepts ?</a:t>
            </a:r>
          </a:p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How to organize concepts appropriately 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ym typeface="Wingdings" panose="05000000000000000000" pitchFamily="2" charset="2"/>
              </a:rPr>
              <a:t> Too close to language, too much cultural biases, no solid foundations.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200" y="6324600"/>
            <a:ext cx="899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Smith B., Ceusters W, </a:t>
            </a:r>
            <a:r>
              <a:rPr lang="en-US" sz="1400" dirty="0" err="1">
                <a:solidFill>
                  <a:schemeClr val="bg1"/>
                </a:solidFill>
              </a:rPr>
              <a:t>Temmerman</a:t>
            </a:r>
            <a:r>
              <a:rPr lang="en-US" sz="1400" dirty="0">
                <a:solidFill>
                  <a:schemeClr val="bg1"/>
                </a:solidFill>
              </a:rPr>
              <a:t> R. </a:t>
            </a:r>
            <a:r>
              <a:rPr lang="en-US" sz="1400" dirty="0" err="1">
                <a:solidFill>
                  <a:schemeClr val="bg1"/>
                </a:solidFill>
              </a:rPr>
              <a:t>Wüsteria</a:t>
            </a:r>
            <a:r>
              <a:rPr lang="en-US" sz="1400" dirty="0">
                <a:solidFill>
                  <a:schemeClr val="bg1"/>
                </a:solidFill>
              </a:rPr>
              <a:t>. In: </a:t>
            </a:r>
            <a:r>
              <a:rPr lang="en-US" sz="1400" dirty="0" err="1">
                <a:solidFill>
                  <a:schemeClr val="bg1"/>
                </a:solidFill>
              </a:rPr>
              <a:t>Engelbrecht</a:t>
            </a:r>
            <a:r>
              <a:rPr lang="en-US" sz="1400" dirty="0">
                <a:solidFill>
                  <a:schemeClr val="bg1"/>
                </a:solidFill>
              </a:rPr>
              <a:t> R. et al. (eds.) Medical Informatics Europe, IOS Press, Amsterdam, 2005;:647-652</a:t>
            </a:r>
          </a:p>
        </p:txBody>
      </p:sp>
    </p:spTree>
    <p:extLst>
      <p:ext uri="{BB962C8B-B14F-4D97-AF65-F5344CB8AC3E}">
        <p14:creationId xmlns:p14="http://schemas.microsoft.com/office/powerpoint/2010/main" val="132163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nl-BE" sz="2800" dirty="0" smtClean="0"/>
              <a:t>Concept-</a:t>
            </a:r>
            <a:r>
              <a:rPr lang="nl-BE" sz="2800" dirty="0" err="1" smtClean="0"/>
              <a:t>based</a:t>
            </a:r>
            <a:r>
              <a:rPr lang="nl-BE" sz="2800" dirty="0" smtClean="0"/>
              <a:t> </a:t>
            </a:r>
            <a:r>
              <a:rPr lang="nl-BE" sz="2800" dirty="0" err="1" smtClean="0"/>
              <a:t>terminology</a:t>
            </a:r>
            <a:r>
              <a:rPr lang="nl-BE" sz="2800" dirty="0" smtClean="0"/>
              <a:t> (</a:t>
            </a:r>
            <a:r>
              <a:rPr lang="nl-BE" sz="2800" dirty="0" err="1" smtClean="0"/>
              <a:t>and</a:t>
            </a:r>
            <a:r>
              <a:rPr lang="nl-BE" sz="2800" dirty="0" smtClean="0"/>
              <a:t> </a:t>
            </a:r>
            <a:r>
              <a:rPr lang="nl-BE" sz="2800" dirty="0" err="1" smtClean="0"/>
              <a:t>standardisation</a:t>
            </a:r>
            <a:r>
              <a:rPr lang="nl-BE" sz="2800" dirty="0" smtClean="0"/>
              <a:t> </a:t>
            </a:r>
            <a:r>
              <a:rPr lang="nl-BE" sz="2800" dirty="0" err="1" smtClean="0"/>
              <a:t>thereof</a:t>
            </a:r>
            <a:r>
              <a:rPr lang="nl-BE" sz="2800" dirty="0" smtClean="0"/>
              <a:t>) is </a:t>
            </a:r>
            <a:r>
              <a:rPr lang="nl-BE" sz="2800" dirty="0" err="1" smtClean="0"/>
              <a:t>there</a:t>
            </a:r>
            <a:r>
              <a:rPr lang="nl-BE" sz="2800" dirty="0" smtClean="0"/>
              <a:t> as a </a:t>
            </a:r>
            <a:r>
              <a:rPr lang="nl-BE" sz="2800" dirty="0" err="1" smtClean="0"/>
              <a:t>mechanism</a:t>
            </a:r>
            <a:r>
              <a:rPr lang="nl-BE" sz="2800" dirty="0" smtClean="0"/>
              <a:t> </a:t>
            </a:r>
            <a:r>
              <a:rPr lang="nl-BE" sz="2800" dirty="0" err="1" smtClean="0"/>
              <a:t>to</a:t>
            </a:r>
            <a:r>
              <a:rPr lang="nl-BE" sz="2800" dirty="0" smtClean="0"/>
              <a:t> </a:t>
            </a:r>
            <a:r>
              <a:rPr lang="nl-BE" sz="2800" dirty="0" err="1" smtClean="0"/>
              <a:t>improve</a:t>
            </a:r>
            <a:r>
              <a:rPr lang="nl-BE" sz="2800" dirty="0" smtClean="0"/>
              <a:t> </a:t>
            </a:r>
            <a:r>
              <a:rPr lang="nl-BE" sz="2800" dirty="0" err="1" smtClean="0"/>
              <a:t>understanding</a:t>
            </a:r>
            <a:r>
              <a:rPr lang="nl-BE" sz="2800" dirty="0" smtClean="0"/>
              <a:t> of </a:t>
            </a:r>
            <a:r>
              <a:rPr lang="nl-BE" sz="2800" dirty="0" err="1" smtClean="0"/>
              <a:t>messages</a:t>
            </a:r>
            <a:r>
              <a:rPr lang="nl-BE" sz="2800" dirty="0" smtClean="0"/>
              <a:t> </a:t>
            </a:r>
            <a:r>
              <a:rPr lang="nl-BE" sz="2800" dirty="0" err="1" smtClean="0"/>
              <a:t>by</a:t>
            </a:r>
            <a:r>
              <a:rPr lang="nl-BE" sz="2800" dirty="0" smtClean="0"/>
              <a:t> </a:t>
            </a:r>
            <a:r>
              <a:rPr lang="nl-BE" sz="2800" dirty="0" err="1" smtClean="0"/>
              <a:t>humans</a:t>
            </a:r>
            <a:r>
              <a:rPr lang="nl-BE" sz="2800" dirty="0" smtClean="0"/>
              <a:t>.</a:t>
            </a:r>
          </a:p>
          <a:p>
            <a:pPr eaLnBrk="1" hangingPunct="1"/>
            <a:r>
              <a:rPr lang="nl-BE" sz="2800" dirty="0" smtClean="0"/>
              <a:t>It is NOT the right device </a:t>
            </a:r>
          </a:p>
          <a:p>
            <a:pPr lvl="1" eaLnBrk="1" hangingPunct="1"/>
            <a:r>
              <a:rPr lang="nl-BE" sz="2400" dirty="0" err="1" smtClean="0"/>
              <a:t>to</a:t>
            </a:r>
            <a:r>
              <a:rPr lang="nl-BE" sz="2400" dirty="0" smtClean="0"/>
              <a:t> </a:t>
            </a:r>
            <a:r>
              <a:rPr lang="nl-BE" sz="2400" dirty="0" err="1" smtClean="0"/>
              <a:t>explain</a:t>
            </a:r>
            <a:r>
              <a:rPr lang="nl-BE" sz="2400" dirty="0" smtClean="0"/>
              <a:t> </a:t>
            </a:r>
            <a:r>
              <a:rPr lang="nl-BE" sz="2400" dirty="0" err="1" smtClean="0"/>
              <a:t>why</a:t>
            </a:r>
            <a:r>
              <a:rPr lang="nl-BE" sz="2400" dirty="0" smtClean="0"/>
              <a:t> </a:t>
            </a:r>
            <a:r>
              <a:rPr lang="nl-BE" sz="2400" dirty="0" err="1" smtClean="0"/>
              <a:t>reality</a:t>
            </a:r>
            <a:r>
              <a:rPr lang="nl-BE" sz="2400" dirty="0" smtClean="0"/>
              <a:t> is </a:t>
            </a:r>
            <a:r>
              <a:rPr lang="nl-BE" sz="2400" dirty="0" err="1" smtClean="0"/>
              <a:t>what</a:t>
            </a:r>
            <a:r>
              <a:rPr lang="nl-BE" sz="2400" dirty="0" smtClean="0"/>
              <a:t> </a:t>
            </a:r>
            <a:r>
              <a:rPr lang="nl-BE" sz="2400" dirty="0" err="1" smtClean="0"/>
              <a:t>it</a:t>
            </a:r>
            <a:r>
              <a:rPr lang="nl-BE" sz="2400" dirty="0" smtClean="0"/>
              <a:t> is, </a:t>
            </a:r>
            <a:r>
              <a:rPr lang="nl-BE" sz="2400" dirty="0" err="1" smtClean="0"/>
              <a:t>how</a:t>
            </a:r>
            <a:r>
              <a:rPr lang="nl-BE" sz="2400" dirty="0" smtClean="0"/>
              <a:t> </a:t>
            </a:r>
            <a:r>
              <a:rPr lang="nl-BE" sz="2400" dirty="0" err="1" smtClean="0"/>
              <a:t>it</a:t>
            </a:r>
            <a:r>
              <a:rPr lang="nl-BE" sz="2400" dirty="0" smtClean="0"/>
              <a:t> is </a:t>
            </a:r>
            <a:r>
              <a:rPr lang="nl-BE" sz="2400" dirty="0" err="1" smtClean="0"/>
              <a:t>organised</a:t>
            </a:r>
            <a:r>
              <a:rPr lang="nl-BE" sz="2400" dirty="0" smtClean="0"/>
              <a:t>, etc., (</a:t>
            </a:r>
            <a:r>
              <a:rPr lang="nl-BE" sz="2400" dirty="0" err="1" smtClean="0"/>
              <a:t>although</a:t>
            </a:r>
            <a:r>
              <a:rPr lang="nl-BE" sz="2400" dirty="0" smtClean="0"/>
              <a:t> </a:t>
            </a:r>
            <a:r>
              <a:rPr lang="nl-BE" sz="2400" dirty="0" err="1" smtClean="0"/>
              <a:t>it</a:t>
            </a:r>
            <a:r>
              <a:rPr lang="nl-BE" sz="2400" dirty="0" smtClean="0"/>
              <a:t> is </a:t>
            </a:r>
            <a:r>
              <a:rPr lang="nl-BE" sz="2400" dirty="0" err="1" smtClean="0"/>
              <a:t>needed</a:t>
            </a:r>
            <a:r>
              <a:rPr lang="nl-BE" sz="2400" dirty="0" smtClean="0"/>
              <a:t> </a:t>
            </a:r>
            <a:r>
              <a:rPr lang="nl-BE" sz="2400" dirty="0" err="1" smtClean="0"/>
              <a:t>to</a:t>
            </a:r>
            <a:r>
              <a:rPr lang="nl-BE" sz="2400" dirty="0" smtClean="0"/>
              <a:t> </a:t>
            </a:r>
            <a:r>
              <a:rPr lang="nl-BE" sz="2400" dirty="0" err="1" smtClean="0"/>
              <a:t>allow</a:t>
            </a:r>
            <a:r>
              <a:rPr lang="nl-BE" sz="2400" dirty="0" smtClean="0"/>
              <a:t> </a:t>
            </a:r>
            <a:r>
              <a:rPr lang="nl-BE" sz="2400" dirty="0" err="1" smtClean="0"/>
              <a:t>communication</a:t>
            </a:r>
            <a:r>
              <a:rPr lang="nl-BE" sz="2400" dirty="0" smtClean="0"/>
              <a:t>), </a:t>
            </a:r>
          </a:p>
          <a:p>
            <a:pPr lvl="1" eaLnBrk="1" hangingPunct="1"/>
            <a:r>
              <a:rPr lang="nl-BE" sz="2400" dirty="0" err="1" smtClean="0"/>
              <a:t>to</a:t>
            </a:r>
            <a:r>
              <a:rPr lang="nl-BE" sz="2400" dirty="0" smtClean="0"/>
              <a:t> </a:t>
            </a:r>
            <a:r>
              <a:rPr lang="nl-BE" sz="2400" dirty="0" err="1" smtClean="0"/>
              <a:t>reason</a:t>
            </a:r>
            <a:r>
              <a:rPr lang="nl-BE" sz="2400" dirty="0" smtClean="0"/>
              <a:t> </a:t>
            </a:r>
            <a:r>
              <a:rPr lang="nl-BE" sz="2400" dirty="0" err="1" smtClean="0"/>
              <a:t>about</a:t>
            </a:r>
            <a:r>
              <a:rPr lang="nl-BE" sz="2400" dirty="0" smtClean="0"/>
              <a:t> </a:t>
            </a:r>
            <a:r>
              <a:rPr lang="nl-BE" sz="2400" dirty="0" err="1" smtClean="0"/>
              <a:t>reality</a:t>
            </a:r>
            <a:r>
              <a:rPr lang="nl-BE" sz="2400" dirty="0" smtClean="0"/>
              <a:t>,  </a:t>
            </a:r>
          </a:p>
          <a:p>
            <a:pPr lvl="1" eaLnBrk="1" hangingPunct="1"/>
            <a:r>
              <a:rPr lang="nl-BE" sz="2400" dirty="0" err="1" smtClean="0"/>
              <a:t>to</a:t>
            </a:r>
            <a:r>
              <a:rPr lang="nl-BE" sz="2400" dirty="0" smtClean="0"/>
              <a:t> make machines </a:t>
            </a:r>
            <a:r>
              <a:rPr lang="nl-BE" sz="2400" dirty="0" err="1" smtClean="0"/>
              <a:t>understand</a:t>
            </a:r>
            <a:r>
              <a:rPr lang="nl-BE" sz="2400" dirty="0" smtClean="0"/>
              <a:t> </a:t>
            </a:r>
            <a:r>
              <a:rPr lang="nl-BE" sz="2400" dirty="0" err="1" smtClean="0"/>
              <a:t>what</a:t>
            </a:r>
            <a:r>
              <a:rPr lang="nl-BE" sz="2400" dirty="0" smtClean="0"/>
              <a:t> is real,</a:t>
            </a:r>
          </a:p>
          <a:p>
            <a:pPr lvl="1" eaLnBrk="1" hangingPunct="1"/>
            <a:r>
              <a:rPr lang="nl-BE" sz="2400" dirty="0" err="1" smtClean="0"/>
              <a:t>to</a:t>
            </a:r>
            <a:r>
              <a:rPr lang="nl-BE" sz="2400" dirty="0" smtClean="0"/>
              <a:t> </a:t>
            </a:r>
            <a:r>
              <a:rPr lang="nl-BE" sz="2400" dirty="0" err="1" smtClean="0"/>
              <a:t>integrate</a:t>
            </a:r>
            <a:r>
              <a:rPr lang="nl-BE" sz="2400" dirty="0" smtClean="0"/>
              <a:t> </a:t>
            </a:r>
            <a:r>
              <a:rPr lang="nl-BE" sz="2400" dirty="0" err="1" smtClean="0"/>
              <a:t>across</a:t>
            </a:r>
            <a:r>
              <a:rPr lang="nl-BE" sz="2400" dirty="0" smtClean="0"/>
              <a:t> different views, </a:t>
            </a:r>
            <a:r>
              <a:rPr lang="nl-BE" sz="2400" dirty="0" err="1" smtClean="0"/>
              <a:t>languages</a:t>
            </a:r>
            <a:r>
              <a:rPr lang="nl-BE" sz="2400" dirty="0" smtClean="0"/>
              <a:t>, </a:t>
            </a:r>
            <a:r>
              <a:rPr lang="nl-BE" sz="2400" dirty="0" err="1" smtClean="0"/>
              <a:t>conceptualisations</a:t>
            </a:r>
            <a:r>
              <a:rPr lang="nl-BE" sz="2400" dirty="0" smtClean="0"/>
              <a:t>, ...</a:t>
            </a:r>
            <a:endParaRPr lang="nl-NL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Take-home </a:t>
            </a:r>
            <a:r>
              <a:rPr lang="nl-BE" dirty="0" err="1"/>
              <a:t>message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62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dirty="0" smtClean="0"/>
          </a:p>
          <a:p>
            <a:endParaRPr lang="en-US" altLang="en-US" dirty="0"/>
          </a:p>
          <a:p>
            <a:r>
              <a:rPr lang="en-US" altLang="en-US" dirty="0" smtClean="0"/>
              <a:t>(less simple principles follow later)</a:t>
            </a:r>
          </a:p>
        </p:txBody>
      </p:sp>
      <p:sp>
        <p:nvSpPr>
          <p:cNvPr id="15363" name="Title 4"/>
          <p:cNvSpPr>
            <a:spLocks noGrp="1"/>
          </p:cNvSpPr>
          <p:nvPr>
            <p:ph type="ctrTitle"/>
          </p:nvPr>
        </p:nvSpPr>
        <p:spPr>
          <a:xfrm>
            <a:off x="723900" y="2201863"/>
            <a:ext cx="7696200" cy="1328737"/>
          </a:xfrm>
        </p:spPr>
        <p:txBody>
          <a:bodyPr/>
          <a:lstStyle/>
          <a:p>
            <a:r>
              <a:rPr lang="en-US" altLang="en-US" dirty="0" smtClean="0"/>
              <a:t>Naïve ‘ontology’ design and some simple principles that are often violated</a:t>
            </a:r>
          </a:p>
        </p:txBody>
      </p:sp>
    </p:spTree>
    <p:extLst>
      <p:ext uri="{BB962C8B-B14F-4D97-AF65-F5344CB8AC3E}">
        <p14:creationId xmlns:p14="http://schemas.microsoft.com/office/powerpoint/2010/main" val="131646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limits on what we can think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191000"/>
          </a:xfrm>
        </p:spPr>
        <p:txBody>
          <a:bodyPr/>
          <a:lstStyle/>
          <a:p>
            <a:r>
              <a:rPr lang="en-US" sz="3000" i="1" dirty="0" smtClean="0"/>
              <a:t>‘ We </a:t>
            </a:r>
            <a:r>
              <a:rPr lang="en-US" sz="3000" i="1" dirty="0"/>
              <a:t>start with the notion of objects and distinguish </a:t>
            </a:r>
            <a:r>
              <a:rPr lang="en-US" sz="3000" i="1" dirty="0" smtClean="0"/>
              <a:t>Mobile Objects </a:t>
            </a:r>
            <a:r>
              <a:rPr lang="en-US" sz="3000" i="1" dirty="0"/>
              <a:t>from Contextual Objects.</a:t>
            </a:r>
          </a:p>
          <a:p>
            <a:r>
              <a:rPr lang="en-US" sz="3000" i="1" dirty="0"/>
              <a:t>Objects have properties or attributes; logically we </a:t>
            </a:r>
            <a:r>
              <a:rPr lang="en-US" sz="3000" i="1" dirty="0" smtClean="0"/>
              <a:t>can think </a:t>
            </a:r>
            <a:r>
              <a:rPr lang="en-US" sz="3000" i="1" dirty="0"/>
              <a:t>of these as one-argument </a:t>
            </a:r>
            <a:r>
              <a:rPr lang="en-US" sz="3000" i="1" dirty="0" smtClean="0"/>
              <a:t>predications.</a:t>
            </a:r>
          </a:p>
          <a:p>
            <a:r>
              <a:rPr lang="en-US" sz="3000" i="1" dirty="0" smtClean="0"/>
              <a:t>They also stand </a:t>
            </a:r>
            <a:r>
              <a:rPr lang="en-US" sz="3000" i="1" dirty="0"/>
              <a:t>in relations to other objects; we can think of these </a:t>
            </a:r>
            <a:r>
              <a:rPr lang="en-US" sz="3000" i="1" dirty="0" smtClean="0"/>
              <a:t>as predications </a:t>
            </a:r>
            <a:r>
              <a:rPr lang="en-US" sz="3000" i="1" dirty="0"/>
              <a:t>with two or more arguments</a:t>
            </a:r>
            <a:r>
              <a:rPr lang="en-US" sz="3000" i="1" dirty="0" smtClean="0"/>
              <a:t>. ’</a:t>
            </a:r>
            <a:endParaRPr lang="en-US" sz="3000" i="1" dirty="0"/>
          </a:p>
        </p:txBody>
      </p:sp>
      <p:sp>
        <p:nvSpPr>
          <p:cNvPr id="4" name="Rectangle 3"/>
          <p:cNvSpPr/>
          <p:nvPr/>
        </p:nvSpPr>
        <p:spPr>
          <a:xfrm>
            <a:off x="572655" y="6322367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err="1">
                <a:solidFill>
                  <a:schemeClr val="bg1"/>
                </a:solidFill>
              </a:rPr>
              <a:t>Nevatia</a:t>
            </a:r>
            <a:r>
              <a:rPr lang="en-US" sz="1200" dirty="0">
                <a:solidFill>
                  <a:schemeClr val="bg1"/>
                </a:solidFill>
              </a:rPr>
              <a:t>, R., Hobbs, J. &amp; </a:t>
            </a:r>
            <a:r>
              <a:rPr lang="en-US" sz="1200" dirty="0" err="1">
                <a:solidFill>
                  <a:schemeClr val="bg1"/>
                </a:solidFill>
              </a:rPr>
              <a:t>Bolles</a:t>
            </a:r>
            <a:r>
              <a:rPr lang="en-US" sz="1200" dirty="0">
                <a:solidFill>
                  <a:schemeClr val="bg1"/>
                </a:solidFill>
              </a:rPr>
              <a:t>, B. (2004). An Ontology for Video Event Representation. Computer Vision and Pattern Recognition, : IEEE. ISBN: 0-7695-2158-4 </a:t>
            </a:r>
          </a:p>
        </p:txBody>
      </p:sp>
    </p:spTree>
    <p:extLst>
      <p:ext uri="{BB962C8B-B14F-4D97-AF65-F5344CB8AC3E}">
        <p14:creationId xmlns:p14="http://schemas.microsoft.com/office/powerpoint/2010/main" val="388413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Principle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tabLst>
                <a:tab pos="339725" algn="l"/>
              </a:tabLst>
            </a:pPr>
            <a:r>
              <a:rPr lang="en-US" altLang="en-US" sz="2800" dirty="0" smtClean="0"/>
              <a:t>A representation should not mix </a:t>
            </a:r>
            <a:r>
              <a:rPr lang="en-US" altLang="en-US" sz="2800" i="1" dirty="0" smtClean="0"/>
              <a:t>object language</a:t>
            </a:r>
            <a:r>
              <a:rPr lang="en-US" altLang="en-US" sz="2800" dirty="0" smtClean="0"/>
              <a:t> and </a:t>
            </a:r>
            <a:r>
              <a:rPr lang="en-US" altLang="en-US" sz="2800" i="1" dirty="0" smtClean="0"/>
              <a:t>meta language</a:t>
            </a:r>
          </a:p>
          <a:p>
            <a:pPr lvl="1" eaLnBrk="1" hangingPunct="1">
              <a:tabLst>
                <a:tab pos="339725" algn="l"/>
              </a:tabLst>
            </a:pPr>
            <a:r>
              <a:rPr lang="en-US" altLang="en-US" sz="2800" dirty="0" smtClean="0"/>
              <a:t>object language describes the referents in the subject domain</a:t>
            </a:r>
          </a:p>
          <a:p>
            <a:pPr lvl="1" eaLnBrk="1" hangingPunct="1">
              <a:tabLst>
                <a:tab pos="339725" algn="l"/>
              </a:tabLst>
            </a:pPr>
            <a:r>
              <a:rPr lang="en-US" altLang="en-US" sz="2800" dirty="0" smtClean="0"/>
              <a:t>meta language describes the object language.</a:t>
            </a:r>
          </a:p>
          <a:p>
            <a:pPr eaLnBrk="1" hangingPunct="1">
              <a:tabLst>
                <a:tab pos="339725" algn="l"/>
              </a:tabLst>
            </a:pPr>
            <a:endParaRPr lang="en-US" altLang="en-US" sz="2800" dirty="0"/>
          </a:p>
          <a:p>
            <a:pPr eaLnBrk="1" hangingPunct="1">
              <a:tabLst>
                <a:tab pos="339725" algn="l"/>
              </a:tabLst>
            </a:pP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29520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Geographic Locations: a good hierarchy 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Africa [Z01.058]  +	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Americas [Z01.107]  +	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Antarctic Regions [Z01.158]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Arctic Regions [Z01.208]	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Asia [Z01.252]  +	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Atlantic Islands [Z01.295]  +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Australia [Z01.338]  +	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Cities [Z01.433]  +	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Europe [Z01.542]  +	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Historical Geographic Locations [Z01.586]  +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Indian Ocean Islands [Z01.600]  +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Oceania [Z01.678]  +	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Oceans and Seas [Z01.756]  +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Pacific Islands [Z01.782]  +</a:t>
            </a:r>
          </a:p>
        </p:txBody>
      </p:sp>
      <p:sp>
        <p:nvSpPr>
          <p:cNvPr id="1885189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00600" y="1981200"/>
            <a:ext cx="4343400" cy="25654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mereological mess</a:t>
            </a:r>
          </a:p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mixture of geographic entities with socio-political entities</a:t>
            </a:r>
          </a:p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mixture of space and time</a:t>
            </a:r>
          </a:p>
        </p:txBody>
      </p:sp>
    </p:spTree>
    <p:extLst>
      <p:ext uri="{BB962C8B-B14F-4D97-AF65-F5344CB8AC3E}">
        <p14:creationId xmlns:p14="http://schemas.microsoft.com/office/powerpoint/2010/main" val="41242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1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5189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MeSH</a:t>
            </a:r>
            <a:r>
              <a:rPr lang="en-US" sz="3200" dirty="0" smtClean="0"/>
              <a:t>: Geographic </a:t>
            </a:r>
            <a:r>
              <a:rPr lang="en-US" sz="3200" dirty="0"/>
              <a:t>Locations [Z01</a:t>
            </a:r>
            <a:r>
              <a:rPr lang="en-US" sz="3200" dirty="0" smtClean="0"/>
              <a:t>] (2013)</a:t>
            </a:r>
            <a:endParaRPr lang="en-US" sz="3200" dirty="0"/>
          </a:p>
        </p:txBody>
      </p:sp>
      <p:sp>
        <p:nvSpPr>
          <p:cNvPr id="3482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Africa [Z01.058]  +		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Americas [Z01.107]  +		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Antarctic Regions [Z01.158]	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Arctic Regions [Z01.208]		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Asia [Z01.252]  +		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Atlantic Islands [Z01.295]  +	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Australia [Z01.338]  +		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Cities [Z01.433]  +		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Europe [Z01.542]  +		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Historical Geographic Locations [Z01.586]  +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Indian Ocean Islands [Z01.600]  +	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Oceania [Z01.678]  +		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Oceans and Seas [Z01.756]  +	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Pacific Islands [Z01.782]  +</a:t>
            </a:r>
          </a:p>
        </p:txBody>
      </p:sp>
      <p:sp>
        <p:nvSpPr>
          <p:cNvPr id="188826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76800" y="1981200"/>
            <a:ext cx="4038600" cy="4114800"/>
          </a:xfrm>
          <a:prstGeom prst="rect">
            <a:avLst/>
          </a:prstGeom>
          <a:solidFill>
            <a:srgbClr val="FF0000">
              <a:alpha val="50195"/>
            </a:srgbClr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Ancient Lands [Z01.586.035]  +	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Austria-Hungary [Z01.586.117]	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Commonwealth of Independent States [Z01.586.200]  +		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Czechoslovakia [Z01.586.250]  +	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FFFF00"/>
                </a:solidFill>
              </a:rPr>
              <a:t>European Union [Z01.586.300]</a:t>
            </a:r>
            <a:r>
              <a:rPr lang="en-US" sz="1800" dirty="0" smtClean="0"/>
              <a:t>	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FFFF00"/>
                </a:solidFill>
              </a:rPr>
              <a:t>Germany [Z01.586.315]  </a:t>
            </a:r>
            <a:r>
              <a:rPr lang="en-US" sz="1800" dirty="0" smtClean="0"/>
              <a:t>+	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Korea [Z01.586.407]		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Middle East [Z01.586.500]  +	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New Guinea [Z01.586.650]	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Ottoman Empire [Z01.586.687]	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Prussia [Z01.586.725]		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Russia (Pre-1917) [Z01.586.800]	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USSR [Z01.586.950]  +		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Yugoslavia [Z01.586.980]  +		</a:t>
            </a:r>
          </a:p>
          <a:p>
            <a:pPr eaLnBrk="1" hangingPunct="1">
              <a:lnSpc>
                <a:spcPct val="80000"/>
              </a:lnSpc>
            </a:pPr>
            <a:endParaRPr lang="en-US" sz="1800" dirty="0" smtClean="0"/>
          </a:p>
        </p:txBody>
      </p:sp>
      <p:sp>
        <p:nvSpPr>
          <p:cNvPr id="1888261" name="Rectangle 5"/>
          <p:cNvSpPr>
            <a:spLocks noChangeArrowheads="1"/>
          </p:cNvSpPr>
          <p:nvPr/>
        </p:nvSpPr>
        <p:spPr bwMode="auto">
          <a:xfrm>
            <a:off x="234950" y="4114799"/>
            <a:ext cx="4414838" cy="304801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7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88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82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882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8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88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8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88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8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88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8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88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8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88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8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88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82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882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82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882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82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882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82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882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82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882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82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882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826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88826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826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8826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8260" grpId="0" build="p" animBg="1"/>
      <p:bldP spid="18882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381000" y="2198688"/>
            <a:ext cx="8382000" cy="4114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2291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647700"/>
          </a:xfrm>
        </p:spPr>
        <p:txBody>
          <a:bodyPr/>
          <a:lstStyle/>
          <a:p>
            <a:pPr eaLnBrk="1" hangingPunct="1"/>
            <a:r>
              <a:rPr lang="en-US" dirty="0" smtClean="0"/>
              <a:t>Mind’s Eye’s ISTARE project</a:t>
            </a:r>
          </a:p>
        </p:txBody>
      </p:sp>
      <p:pic>
        <p:nvPicPr>
          <p:cNvPr id="12292" name="Content Placeholder 6" descr="system.pd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-13730" b="-13730"/>
          <a:stretch>
            <a:fillRect/>
          </a:stretch>
        </p:blipFill>
        <p:spPr>
          <a:xfrm>
            <a:off x="457200" y="1741488"/>
            <a:ext cx="8229600" cy="5029200"/>
          </a:xfrm>
        </p:spPr>
      </p:pic>
      <p:sp>
        <p:nvSpPr>
          <p:cNvPr id="5" name="Oval 4"/>
          <p:cNvSpPr/>
          <p:nvPr/>
        </p:nvSpPr>
        <p:spPr bwMode="auto">
          <a:xfrm>
            <a:off x="5105400" y="4495800"/>
            <a:ext cx="2514600" cy="1676400"/>
          </a:xfrm>
          <a:prstGeom prst="ellipse">
            <a:avLst/>
          </a:prstGeom>
          <a:solidFill>
            <a:srgbClr val="FFC000">
              <a:alpha val="50196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</a:endParaRPr>
          </a:p>
        </p:txBody>
      </p:sp>
      <p:pic>
        <p:nvPicPr>
          <p:cNvPr id="90114" name="Picture 2" descr="http://1.bp.blogspot.com/-5bzQoFASA30/TcLsfa4dQ9I/AAAAAAAAA28/SqOzzVcRsOc/s1600/pink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4828160"/>
            <a:ext cx="1566333" cy="1143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982811" y="5562600"/>
            <a:ext cx="903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6600"/>
                </a:solidFill>
                <a:latin typeface="Arial Black" pitchFamily="34" charset="0"/>
              </a:rPr>
              <a:t>query</a:t>
            </a:r>
            <a:endParaRPr lang="en-US" sz="1800" dirty="0">
              <a:solidFill>
                <a:srgbClr val="FF66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51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Principle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 hierarchical structure should not represent distinct hierarchical relations unless they are formally characterized</a:t>
            </a:r>
          </a:p>
        </p:txBody>
      </p:sp>
    </p:spTree>
    <p:extLst>
      <p:ext uri="{BB962C8B-B14F-4D97-AF65-F5344CB8AC3E}">
        <p14:creationId xmlns:p14="http://schemas.microsoft.com/office/powerpoint/2010/main" val="392361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762000"/>
          </a:xfrm>
        </p:spPr>
        <p:txBody>
          <a:bodyPr/>
          <a:lstStyle/>
          <a:p>
            <a:r>
              <a:rPr lang="en-US" sz="2800" dirty="0" smtClean="0"/>
              <a:t>Principle: documentation should be consistent with representation</a:t>
            </a:r>
            <a:endParaRPr lang="en-US" sz="2800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733800" y="1524000"/>
            <a:ext cx="5181600" cy="4953000"/>
          </a:xfrm>
        </p:spPr>
        <p:txBody>
          <a:bodyPr/>
          <a:lstStyle/>
          <a:p>
            <a:r>
              <a:rPr lang="en-US" dirty="0"/>
              <a:t>Routes: these are zones (normally strips) of the scene where objects habitually pass through. Each route can be considered as a cluster of similar trajectories.</a:t>
            </a:r>
          </a:p>
          <a:p>
            <a:r>
              <a:rPr lang="en-US" dirty="0"/>
              <a:t>Sinks and Sources: these are zones where objects usually appear (sources) or disappear (sinks). It is worth noting that, since cameras only detect objects in motion, a sink could be also a place where an object stops.</a:t>
            </a:r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524000"/>
            <a:ext cx="3153925" cy="46482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28599" y="6324600"/>
            <a:ext cx="8827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Sensors (Basel). 2012; 12(8): 10407–10429. </a:t>
            </a:r>
            <a:r>
              <a:rPr lang="en-US" sz="1200" dirty="0" smtClean="0">
                <a:solidFill>
                  <a:schemeClr val="bg1"/>
                </a:solidFill>
              </a:rPr>
              <a:t>  </a:t>
            </a:r>
            <a:r>
              <a:rPr lang="en-US" sz="1200" b="1" dirty="0" smtClean="0">
                <a:solidFill>
                  <a:schemeClr val="bg1"/>
                </a:solidFill>
              </a:rPr>
              <a:t>A </a:t>
            </a:r>
            <a:r>
              <a:rPr lang="en-US" sz="1200" b="1" dirty="0">
                <a:solidFill>
                  <a:schemeClr val="bg1"/>
                </a:solidFill>
              </a:rPr>
              <a:t>Semantic Autonomous Video Surveillance System for Dense Camera Networks in Smart </a:t>
            </a:r>
            <a:r>
              <a:rPr lang="en-US" sz="1200" b="1" dirty="0" smtClean="0">
                <a:solidFill>
                  <a:schemeClr val="bg1"/>
                </a:solidFill>
              </a:rPr>
              <a:t>Cities. </a:t>
            </a:r>
            <a:r>
              <a:rPr lang="en-US" sz="1200" dirty="0" smtClean="0">
                <a:solidFill>
                  <a:schemeClr val="bg1"/>
                </a:solidFill>
              </a:rPr>
              <a:t>Lorena </a:t>
            </a:r>
            <a:r>
              <a:rPr lang="en-US" sz="1200" dirty="0" err="1">
                <a:solidFill>
                  <a:schemeClr val="bg1"/>
                </a:solidFill>
              </a:rPr>
              <a:t>Calavia</a:t>
            </a:r>
            <a:r>
              <a:rPr lang="en-US" sz="1200" dirty="0">
                <a:solidFill>
                  <a:schemeClr val="bg1"/>
                </a:solidFill>
              </a:rPr>
              <a:t>,</a:t>
            </a:r>
            <a:r>
              <a:rPr lang="en-US" sz="1200" baseline="30000" dirty="0">
                <a:solidFill>
                  <a:schemeClr val="bg1"/>
                </a:solidFill>
              </a:rPr>
              <a:t>*</a:t>
            </a:r>
            <a:r>
              <a:rPr lang="en-US" sz="1200" dirty="0">
                <a:solidFill>
                  <a:schemeClr val="bg1"/>
                </a:solidFill>
              </a:rPr>
              <a:t> Carlos </a:t>
            </a:r>
            <a:r>
              <a:rPr lang="en-US" sz="1200" dirty="0" err="1">
                <a:solidFill>
                  <a:schemeClr val="bg1"/>
                </a:solidFill>
              </a:rPr>
              <a:t>Baladrón</a:t>
            </a:r>
            <a:r>
              <a:rPr lang="en-US" sz="1200" dirty="0">
                <a:solidFill>
                  <a:schemeClr val="bg1"/>
                </a:solidFill>
              </a:rPr>
              <a:t>, Javier M. </a:t>
            </a:r>
            <a:r>
              <a:rPr lang="en-US" sz="1200" dirty="0" err="1">
                <a:solidFill>
                  <a:schemeClr val="bg1"/>
                </a:solidFill>
              </a:rPr>
              <a:t>Aguiar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Belén</a:t>
            </a:r>
            <a:r>
              <a:rPr lang="en-US" sz="1200" dirty="0">
                <a:solidFill>
                  <a:schemeClr val="bg1"/>
                </a:solidFill>
              </a:rPr>
              <a:t> Carro, and Antonio Sánchez-</a:t>
            </a:r>
            <a:r>
              <a:rPr lang="en-US" sz="1200" dirty="0" err="1">
                <a:solidFill>
                  <a:schemeClr val="bg1"/>
                </a:solidFill>
              </a:rPr>
              <a:t>Esguevillas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85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Indicators of sloppy analysis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1502004"/>
            <a:ext cx="7391400" cy="47463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0" y="6324600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</a:rPr>
              <a:t>The SWO’s ‘schema’.</a:t>
            </a:r>
            <a:endParaRPr lang="en-US" sz="1200" dirty="0">
              <a:solidFill>
                <a:schemeClr val="bg1"/>
              </a:solidFill>
            </a:endParaRPr>
          </a:p>
          <a:p>
            <a:pPr algn="r"/>
            <a:r>
              <a:rPr lang="en-US" sz="1200" dirty="0">
                <a:solidFill>
                  <a:schemeClr val="bg1"/>
                </a:solidFill>
              </a:rPr>
              <a:t>Malone </a:t>
            </a:r>
            <a:r>
              <a:rPr lang="en-US" sz="1200" i="1" dirty="0">
                <a:solidFill>
                  <a:schemeClr val="bg1"/>
                </a:solidFill>
              </a:rPr>
              <a:t>et al.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i="1" dirty="0">
                <a:solidFill>
                  <a:schemeClr val="bg1"/>
                </a:solidFill>
              </a:rPr>
              <a:t>Journal of Biomedical Semantics</a:t>
            </a:r>
            <a:r>
              <a:rPr lang="en-US" sz="1200" dirty="0">
                <a:solidFill>
                  <a:schemeClr val="bg1"/>
                </a:solidFill>
              </a:rPr>
              <a:t> 2014 </a:t>
            </a:r>
            <a:r>
              <a:rPr lang="en-US" sz="1200" b="1" dirty="0">
                <a:solidFill>
                  <a:schemeClr val="bg1"/>
                </a:solidFill>
              </a:rPr>
              <a:t>5</a:t>
            </a:r>
            <a:r>
              <a:rPr lang="en-US" sz="1200" dirty="0">
                <a:solidFill>
                  <a:schemeClr val="bg1"/>
                </a:solidFill>
              </a:rPr>
              <a:t>:25   doi:10.1186/2041-1480-5-25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973004" y="1425805"/>
            <a:ext cx="4722598" cy="4784495"/>
            <a:chOff x="3973004" y="1425805"/>
            <a:chExt cx="4722598" cy="4784495"/>
          </a:xfrm>
        </p:grpSpPr>
        <p:sp>
          <p:nvSpPr>
            <p:cNvPr id="6" name="Oval 5"/>
            <p:cNvSpPr/>
            <p:nvPr/>
          </p:nvSpPr>
          <p:spPr bwMode="auto">
            <a:xfrm>
              <a:off x="3973004" y="1600200"/>
              <a:ext cx="751396" cy="1600200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4620704" y="2971799"/>
              <a:ext cx="3380295" cy="685801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 rot="1506527">
              <a:off x="6066710" y="4053655"/>
              <a:ext cx="1877491" cy="685801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 rot="3086222">
              <a:off x="4721713" y="3871524"/>
              <a:ext cx="1877491" cy="897449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5605916" y="4610100"/>
              <a:ext cx="751396" cy="1600200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6009912" y="1425805"/>
              <a:ext cx="2685690" cy="898296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474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problems we are facing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Most ontologies are nonsense representations rather than specific sorts of knowledge representations: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What is represented is not consistent with reality,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Poor documentation and discrepancies between documentation and formal representation,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People use Protégé (and other tools) without: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appropriate analysis of the domain,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ufficient knowledge about the underlying representation language.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Limited to zero re-usability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Inconsistencies with other ontologies.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5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3048000" y="3429000"/>
            <a:ext cx="5334000" cy="2743200"/>
            <a:chOff x="1295400" y="3810000"/>
            <a:chExt cx="6858000" cy="2743200"/>
          </a:xfrm>
        </p:grpSpPr>
        <p:sp>
          <p:nvSpPr>
            <p:cNvPr id="35861" name="Rounded Rectangle 14"/>
            <p:cNvSpPr>
              <a:spLocks noChangeArrowheads="1"/>
            </p:cNvSpPr>
            <p:nvPr/>
          </p:nvSpPr>
          <p:spPr bwMode="auto">
            <a:xfrm>
              <a:off x="1295400" y="3810000"/>
              <a:ext cx="6858000" cy="2743200"/>
            </a:xfrm>
            <a:prstGeom prst="roundRect">
              <a:avLst>
                <a:gd name="adj" fmla="val 16667"/>
              </a:avLst>
            </a:prstGeom>
            <a:solidFill>
              <a:srgbClr val="92D05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5862" name="Rounded Rectangle 12"/>
            <p:cNvSpPr>
              <a:spLocks noChangeArrowheads="1"/>
            </p:cNvSpPr>
            <p:nvPr/>
          </p:nvSpPr>
          <p:spPr bwMode="auto">
            <a:xfrm>
              <a:off x="5181600" y="5257800"/>
              <a:ext cx="2590800" cy="919401"/>
            </a:xfrm>
            <a:prstGeom prst="roundRect">
              <a:avLst>
                <a:gd name="adj" fmla="val 16667"/>
              </a:avLst>
            </a:pr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bg1"/>
                  </a:solidFill>
                </a:rPr>
                <a:t>Semantic</a:t>
              </a:r>
            </a:p>
            <a:p>
              <a:pPr eaLnBrk="1" hangingPunct="1"/>
              <a:r>
                <a:rPr lang="en-US">
                  <a:solidFill>
                    <a:schemeClr val="bg1"/>
                  </a:solidFill>
                </a:rPr>
                <a:t>Applications</a:t>
              </a:r>
            </a:p>
          </p:txBody>
        </p:sp>
        <p:sp>
          <p:nvSpPr>
            <p:cNvPr id="35863" name="TextBox 16"/>
            <p:cNvSpPr txBox="1">
              <a:spLocks noChangeArrowheads="1"/>
            </p:cNvSpPr>
            <p:nvPr/>
          </p:nvSpPr>
          <p:spPr bwMode="auto">
            <a:xfrm>
              <a:off x="2514600" y="5486400"/>
              <a:ext cx="75533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bg1"/>
                  </a:solidFill>
                </a:rPr>
                <a:t>use</a:t>
              </a:r>
            </a:p>
          </p:txBody>
        </p:sp>
      </p:grpSp>
      <p:sp>
        <p:nvSpPr>
          <p:cNvPr id="35843" name="Title 1"/>
          <p:cNvSpPr>
            <a:spLocks noGrp="1"/>
          </p:cNvSpPr>
          <p:nvPr>
            <p:ph type="title"/>
          </p:nvPr>
        </p:nvSpPr>
        <p:spPr>
          <a:xfrm>
            <a:off x="76200" y="762000"/>
            <a:ext cx="8991600" cy="762000"/>
          </a:xfrm>
        </p:spPr>
        <p:txBody>
          <a:bodyPr/>
          <a:lstStyle/>
          <a:p>
            <a:r>
              <a:rPr lang="en-US" dirty="0" smtClean="0"/>
              <a:t>Need for a holistic and principled approach</a:t>
            </a: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609600" y="3633788"/>
            <a:ext cx="4800600" cy="2395537"/>
            <a:chOff x="609600" y="4015152"/>
            <a:chExt cx="4800600" cy="2394578"/>
          </a:xfrm>
        </p:grpSpPr>
        <p:grpSp>
          <p:nvGrpSpPr>
            <p:cNvPr id="35856" name="Group 26"/>
            <p:cNvGrpSpPr>
              <a:grpSpLocks/>
            </p:cNvGrpSpPr>
            <p:nvPr/>
          </p:nvGrpSpPr>
          <p:grpSpPr bwMode="auto">
            <a:xfrm>
              <a:off x="609600" y="4015152"/>
              <a:ext cx="4800600" cy="914400"/>
              <a:chOff x="381000" y="4015152"/>
              <a:chExt cx="4800600" cy="914400"/>
            </a:xfrm>
          </p:grpSpPr>
          <p:sp>
            <p:nvSpPr>
              <p:cNvPr id="35859" name="Rounded Rectangle 25"/>
              <p:cNvSpPr>
                <a:spLocks noChangeArrowheads="1"/>
              </p:cNvSpPr>
              <p:nvPr/>
            </p:nvSpPr>
            <p:spPr bwMode="auto">
              <a:xfrm>
                <a:off x="381000" y="4015152"/>
                <a:ext cx="4800600" cy="914400"/>
              </a:xfrm>
              <a:prstGeom prst="roundRect">
                <a:avLst>
                  <a:gd name="adj" fmla="val 37819"/>
                </a:avLst>
              </a:prstGeom>
              <a:solidFill>
                <a:srgbClr val="FF5050">
                  <a:alpha val="50195"/>
                </a:srgbClr>
              </a:solidFill>
              <a:ln w="2857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35860" name="Rounded Rectangle 23"/>
              <p:cNvSpPr>
                <a:spLocks noChangeArrowheads="1"/>
              </p:cNvSpPr>
              <p:nvPr/>
            </p:nvSpPr>
            <p:spPr bwMode="auto">
              <a:xfrm>
                <a:off x="719667" y="4217376"/>
                <a:ext cx="1718733" cy="510778"/>
              </a:xfrm>
              <a:prstGeom prst="roundRect">
                <a:avLst>
                  <a:gd name="adj" fmla="val 16667"/>
                </a:avLst>
              </a:pr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schemeClr val="bg1"/>
                    </a:solidFill>
                  </a:rPr>
                  <a:t>Domain</a:t>
                </a:r>
              </a:p>
            </p:txBody>
          </p:sp>
        </p:grpSp>
        <p:sp>
          <p:nvSpPr>
            <p:cNvPr id="35857" name="TextBox 33"/>
            <p:cNvSpPr txBox="1">
              <a:spLocks noChangeArrowheads="1"/>
            </p:cNvSpPr>
            <p:nvPr/>
          </p:nvSpPr>
          <p:spPr bwMode="auto">
            <a:xfrm>
              <a:off x="685800" y="5486400"/>
              <a:ext cx="1937052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chemeClr val="bg1"/>
                  </a:solidFill>
                </a:rPr>
                <a:t>‘Philosophical’ approach to ontology</a:t>
              </a:r>
            </a:p>
          </p:txBody>
        </p:sp>
        <p:cxnSp>
          <p:nvCxnSpPr>
            <p:cNvPr id="35858" name="Straight Arrow Connector 35"/>
            <p:cNvCxnSpPr>
              <a:cxnSpLocks noChangeShapeType="1"/>
              <a:stCxn id="35857" idx="0"/>
            </p:cNvCxnSpPr>
            <p:nvPr/>
          </p:nvCxnSpPr>
          <p:spPr bwMode="auto">
            <a:xfrm rot="5400000" flipH="1" flipV="1">
              <a:off x="1779663" y="4827663"/>
              <a:ext cx="533400" cy="784074"/>
            </a:xfrm>
            <a:prstGeom prst="straightConnector1">
              <a:avLst/>
            </a:prstGeom>
            <a:noFill/>
            <a:ln w="28575" algn="ctr">
              <a:solidFill>
                <a:schemeClr val="bg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5846" name="Group 21"/>
          <p:cNvGrpSpPr>
            <a:grpSpLocks/>
          </p:cNvGrpSpPr>
          <p:nvPr/>
        </p:nvGrpSpPr>
        <p:grpSpPr bwMode="auto">
          <a:xfrm>
            <a:off x="3048000" y="1828800"/>
            <a:ext cx="5334000" cy="2743200"/>
            <a:chOff x="1295400" y="2209800"/>
            <a:chExt cx="6858000" cy="2743200"/>
          </a:xfrm>
        </p:grpSpPr>
        <p:sp>
          <p:nvSpPr>
            <p:cNvPr id="35851" name="Rounded Rectangle 13"/>
            <p:cNvSpPr>
              <a:spLocks noChangeArrowheads="1"/>
            </p:cNvSpPr>
            <p:nvPr/>
          </p:nvSpPr>
          <p:spPr bwMode="auto">
            <a:xfrm>
              <a:off x="1295400" y="2209800"/>
              <a:ext cx="6858000" cy="2743200"/>
            </a:xfrm>
            <a:prstGeom prst="roundRect">
              <a:avLst>
                <a:gd name="adj" fmla="val 16667"/>
              </a:avLst>
            </a:prstGeom>
            <a:solidFill>
              <a:srgbClr val="FF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5852" name="Rounded Rectangle 7"/>
            <p:cNvSpPr>
              <a:spLocks noChangeArrowheads="1"/>
            </p:cNvSpPr>
            <p:nvPr/>
          </p:nvSpPr>
          <p:spPr bwMode="auto">
            <a:xfrm>
              <a:off x="1828800" y="4217789"/>
              <a:ext cx="2209800" cy="51077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/>
                <a:t>Ontologies</a:t>
              </a:r>
            </a:p>
          </p:txBody>
        </p:sp>
        <p:sp>
          <p:nvSpPr>
            <p:cNvPr id="35853" name="Rounded Rectangle 8"/>
            <p:cNvSpPr>
              <a:spLocks noChangeArrowheads="1"/>
            </p:cNvSpPr>
            <p:nvPr/>
          </p:nvSpPr>
          <p:spPr bwMode="auto">
            <a:xfrm>
              <a:off x="1752600" y="2362200"/>
              <a:ext cx="2209800" cy="1328023"/>
            </a:xfrm>
            <a:prstGeom prst="roundRect">
              <a:avLst>
                <a:gd name="adj" fmla="val 16667"/>
              </a:avLst>
            </a:pr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bg1"/>
                  </a:solidFill>
                </a:rPr>
                <a:t>Ontology</a:t>
              </a:r>
            </a:p>
            <a:p>
              <a:pPr eaLnBrk="1" hangingPunct="1"/>
              <a:r>
                <a:rPr lang="en-US">
                  <a:solidFill>
                    <a:schemeClr val="bg1"/>
                  </a:solidFill>
                </a:rPr>
                <a:t>Authoring  Tools</a:t>
              </a:r>
            </a:p>
          </p:txBody>
        </p:sp>
        <p:sp>
          <p:nvSpPr>
            <p:cNvPr id="35854" name="Rounded Rectangle 9"/>
            <p:cNvSpPr>
              <a:spLocks noChangeArrowheads="1"/>
            </p:cNvSpPr>
            <p:nvPr/>
          </p:nvSpPr>
          <p:spPr bwMode="auto">
            <a:xfrm>
              <a:off x="5372100" y="4191000"/>
              <a:ext cx="2209800" cy="510778"/>
            </a:xfrm>
            <a:prstGeom prst="roundRect">
              <a:avLst>
                <a:gd name="adj" fmla="val 16667"/>
              </a:avLst>
            </a:pr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bg1"/>
                  </a:solidFill>
                </a:rPr>
                <a:t>Reasoners</a:t>
              </a:r>
            </a:p>
          </p:txBody>
        </p:sp>
        <p:sp>
          <p:nvSpPr>
            <p:cNvPr id="35855" name="TextBox 15"/>
            <p:cNvSpPr txBox="1">
              <a:spLocks noChangeArrowheads="1"/>
            </p:cNvSpPr>
            <p:nvPr/>
          </p:nvSpPr>
          <p:spPr bwMode="auto">
            <a:xfrm>
              <a:off x="6019800" y="2590800"/>
              <a:ext cx="124963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bg1"/>
                  </a:solidFill>
                </a:rPr>
                <a:t>create</a:t>
              </a:r>
            </a:p>
          </p:txBody>
        </p:sp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685800" y="2133600"/>
            <a:ext cx="7696200" cy="2438400"/>
            <a:chOff x="685799" y="2514600"/>
            <a:chExt cx="7696201" cy="2438400"/>
          </a:xfrm>
        </p:grpSpPr>
        <p:sp>
          <p:nvSpPr>
            <p:cNvPr id="35848" name="Rounded Rectangle 27"/>
            <p:cNvSpPr>
              <a:spLocks noChangeArrowheads="1"/>
            </p:cNvSpPr>
            <p:nvPr/>
          </p:nvSpPr>
          <p:spPr bwMode="auto">
            <a:xfrm>
              <a:off x="3048000" y="3810000"/>
              <a:ext cx="5334000" cy="1143000"/>
            </a:xfrm>
            <a:prstGeom prst="roundRect">
              <a:avLst>
                <a:gd name="adj" fmla="val 35898"/>
              </a:avLst>
            </a:prstGeom>
            <a:noFill/>
            <a:ln w="2857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5849" name="TextBox 28"/>
            <p:cNvSpPr txBox="1">
              <a:spLocks noChangeArrowheads="1"/>
            </p:cNvSpPr>
            <p:nvPr/>
          </p:nvSpPr>
          <p:spPr bwMode="auto">
            <a:xfrm>
              <a:off x="685799" y="2514600"/>
              <a:ext cx="2060749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chemeClr val="bg1"/>
                  </a:solidFill>
                </a:rPr>
                <a:t>Computer Science approach to ‘ontology’</a:t>
              </a:r>
            </a:p>
          </p:txBody>
        </p:sp>
        <p:cxnSp>
          <p:nvCxnSpPr>
            <p:cNvPr id="35850" name="Straight Arrow Connector 30"/>
            <p:cNvCxnSpPr>
              <a:cxnSpLocks noChangeShapeType="1"/>
            </p:cNvCxnSpPr>
            <p:nvPr/>
          </p:nvCxnSpPr>
          <p:spPr bwMode="auto">
            <a:xfrm>
              <a:off x="2362200" y="3200400"/>
              <a:ext cx="914400" cy="609600"/>
            </a:xfrm>
            <a:prstGeom prst="straightConnector1">
              <a:avLst/>
            </a:prstGeom>
            <a:noFill/>
            <a:ln w="28575" algn="ctr">
              <a:solidFill>
                <a:schemeClr val="bg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" name="Rounded Rectangle 4"/>
          <p:cNvSpPr/>
          <p:nvPr/>
        </p:nvSpPr>
        <p:spPr bwMode="auto">
          <a:xfrm>
            <a:off x="457200" y="1600200"/>
            <a:ext cx="8229600" cy="4800600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61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elements of a holistic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Improvement of current efforts in: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(1) Ontology design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Faithful representation should come first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C</a:t>
            </a:r>
            <a:r>
              <a:rPr lang="en-US" dirty="0" smtClean="0"/>
              <a:t>utting corners because of computational issues is sin;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(2) Ontology authoring tools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These should implement the principles of (1)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(3) Information system (IS) design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IS should model both information and what the information is </a:t>
            </a:r>
            <a:r>
              <a:rPr lang="en-US" dirty="0" smtClean="0"/>
              <a:t>about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31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Grp="1" noChangeArrowheads="1"/>
          </p:cNvSpPr>
          <p:nvPr>
            <p:ph type="title"/>
          </p:nvPr>
        </p:nvSpPr>
        <p:spPr>
          <a:xfrm>
            <a:off x="255588" y="838200"/>
            <a:ext cx="8632825" cy="631825"/>
          </a:xfrm>
        </p:spPr>
        <p:txBody>
          <a:bodyPr/>
          <a:lstStyle/>
          <a:p>
            <a:pPr eaLnBrk="1" hangingPunct="1"/>
            <a:r>
              <a:rPr lang="en-US" smtClean="0"/>
              <a:t>A multi-disciplinary approach to ontology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839912"/>
            <a:ext cx="3429000" cy="19812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philosophy: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1" i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Ontology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(no plural)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the study of what entities exist and how they relate to each other;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304800" y="4114800"/>
            <a:ext cx="8839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EBE6FC"/>
                </a:solidFill>
              </a:rPr>
              <a:t>The</a:t>
            </a:r>
            <a:r>
              <a:rPr lang="en-US" sz="2800" b="0" dirty="0" smtClean="0">
                <a:solidFill>
                  <a:srgbClr val="EBE6FC"/>
                </a:solidFill>
              </a:rPr>
              <a:t> </a:t>
            </a:r>
            <a:r>
              <a:rPr lang="en-US" sz="2800" b="0" dirty="0">
                <a:solidFill>
                  <a:srgbClr val="EBE6FC"/>
                </a:solidFill>
              </a:rPr>
              <a:t>‘</a:t>
            </a:r>
            <a:r>
              <a:rPr lang="en-US" sz="2800" b="0" i="1" dirty="0">
                <a:solidFill>
                  <a:srgbClr val="EBE6FC"/>
                </a:solidFill>
              </a:rPr>
              <a:t>realist</a:t>
            </a:r>
            <a:r>
              <a:rPr lang="en-US" sz="2800" b="0" dirty="0">
                <a:solidFill>
                  <a:srgbClr val="EBE6FC"/>
                </a:solidFill>
              </a:rPr>
              <a:t>’ view within </a:t>
            </a:r>
            <a:r>
              <a:rPr lang="en-US" sz="2800" b="0" dirty="0" smtClean="0">
                <a:solidFill>
                  <a:srgbClr val="EBE6FC"/>
                </a:solidFill>
              </a:rPr>
              <a:t>UB’s Ontology </a:t>
            </a:r>
            <a:r>
              <a:rPr lang="en-US" sz="2800" b="0" dirty="0">
                <a:solidFill>
                  <a:srgbClr val="EBE6FC"/>
                </a:solidFill>
              </a:rPr>
              <a:t>Research Group combines the two: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0" dirty="0">
                <a:solidFill>
                  <a:srgbClr val="EBE6FC"/>
                </a:solidFill>
              </a:rPr>
              <a:t>We use </a:t>
            </a:r>
            <a:r>
              <a:rPr lang="en-US" sz="2400" i="1" u="sng" dirty="0">
                <a:solidFill>
                  <a:srgbClr val="FF3300"/>
                </a:solidFill>
              </a:rPr>
              <a:t>Ontological Realism</a:t>
            </a:r>
            <a:r>
              <a:rPr lang="en-US" sz="2400" b="0" dirty="0">
                <a:solidFill>
                  <a:srgbClr val="EBE6FC"/>
                </a:solidFill>
              </a:rPr>
              <a:t>, a specific theory of </a:t>
            </a:r>
            <a:r>
              <a:rPr lang="en-US" sz="2400" i="1" u="sng" dirty="0">
                <a:solidFill>
                  <a:srgbClr val="FFFF00"/>
                </a:solidFill>
              </a:rPr>
              <a:t>ontology</a:t>
            </a:r>
            <a:r>
              <a:rPr lang="en-US" sz="2400" b="0" dirty="0">
                <a:solidFill>
                  <a:srgbClr val="EBE6FC"/>
                </a:solidFill>
              </a:rPr>
              <a:t>, as the basis for building high quality </a:t>
            </a:r>
            <a:r>
              <a:rPr lang="en-US" sz="2400" i="1" u="sng" dirty="0">
                <a:solidFill>
                  <a:schemeClr val="accent1"/>
                </a:solidFill>
              </a:rPr>
              <a:t>ontologies</a:t>
            </a:r>
            <a:r>
              <a:rPr lang="en-US" sz="2400" b="0" dirty="0">
                <a:solidFill>
                  <a:srgbClr val="EBE6FC"/>
                </a:solidFill>
              </a:rPr>
              <a:t>, using reality as benchmark.</a:t>
            </a:r>
            <a:r>
              <a:rPr lang="en-GB" sz="2400" b="0" dirty="0">
                <a:solidFill>
                  <a:srgbClr val="EBE6FC"/>
                </a:solidFill>
              </a:rPr>
              <a:t> </a:t>
            </a:r>
            <a:endParaRPr lang="en-US" sz="2400" b="0" dirty="0">
              <a:solidFill>
                <a:srgbClr val="EBE6FC"/>
              </a:solidFill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3733800" y="1839912"/>
            <a:ext cx="5410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sz="2800" b="0" dirty="0">
                <a:solidFill>
                  <a:srgbClr val="EBE6FC"/>
                </a:solidFill>
              </a:rPr>
              <a:t>In mainstream computer science and </a:t>
            </a:r>
            <a:r>
              <a:rPr lang="en-US" sz="2800" b="0" dirty="0" smtClean="0">
                <a:solidFill>
                  <a:srgbClr val="EBE6FC"/>
                </a:solidFill>
              </a:rPr>
              <a:t>informatics</a:t>
            </a:r>
            <a:r>
              <a:rPr lang="en-US" sz="2800" b="0" dirty="0">
                <a:solidFill>
                  <a:srgbClr val="EBE6FC"/>
                </a:solidFill>
              </a:rPr>
              <a:t>: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i="1" u="sng" dirty="0">
                <a:solidFill>
                  <a:schemeClr val="accent1"/>
                </a:solidFill>
              </a:rPr>
              <a:t>An ontology</a:t>
            </a:r>
            <a:r>
              <a:rPr lang="en-US" sz="2400" b="0" dirty="0">
                <a:solidFill>
                  <a:srgbClr val="EBE6FC"/>
                </a:solidFill>
              </a:rPr>
              <a:t> </a:t>
            </a:r>
            <a:r>
              <a:rPr lang="en-US" sz="1600" b="0" dirty="0">
                <a:solidFill>
                  <a:srgbClr val="EBE6FC"/>
                </a:solidFill>
              </a:rPr>
              <a:t>(plural: </a:t>
            </a:r>
            <a:r>
              <a:rPr lang="en-US" sz="1600" b="0" i="1" dirty="0" err="1">
                <a:solidFill>
                  <a:srgbClr val="EBE6FC"/>
                </a:solidFill>
              </a:rPr>
              <a:t>ontologies</a:t>
            </a:r>
            <a:r>
              <a:rPr lang="en-US" sz="1600" b="0" dirty="0">
                <a:solidFill>
                  <a:srgbClr val="EBE6FC"/>
                </a:solidFill>
              </a:rPr>
              <a:t>)</a:t>
            </a:r>
            <a:r>
              <a:rPr lang="en-US" sz="2400" b="0" dirty="0">
                <a:solidFill>
                  <a:srgbClr val="EBE6FC"/>
                </a:solidFill>
              </a:rPr>
              <a:t> is a shared and agreed upon conceptualization of a domain;</a:t>
            </a:r>
          </a:p>
        </p:txBody>
      </p:sp>
      <p:sp>
        <p:nvSpPr>
          <p:cNvPr id="29702" name="Rectangle 5"/>
          <p:cNvSpPr>
            <a:spLocks noChangeArrowheads="1"/>
          </p:cNvSpPr>
          <p:nvPr/>
        </p:nvSpPr>
        <p:spPr bwMode="auto">
          <a:xfrm>
            <a:off x="0" y="62484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Smith B, Ceusters W. Ontological Realism as a Methodology for Coordinated Evolution of Scientific Ontologies. </a:t>
            </a:r>
          </a:p>
          <a:p>
            <a:pPr algn="r"/>
            <a:r>
              <a:rPr lang="en-US" sz="1400" b="0" dirty="0">
                <a:solidFill>
                  <a:schemeClr val="bg1"/>
                </a:solidFill>
              </a:rPr>
              <a:t>Applied Ontology, 2010;5(3-4):139-188.</a:t>
            </a:r>
          </a:p>
        </p:txBody>
      </p:sp>
    </p:spTree>
    <p:extLst>
      <p:ext uri="{BB962C8B-B14F-4D97-AF65-F5344CB8AC3E}">
        <p14:creationId xmlns:p14="http://schemas.microsoft.com/office/powerpoint/2010/main" val="107917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UDF-7778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28600" y="990600"/>
            <a:ext cx="8686800" cy="647700"/>
          </a:xfrm>
        </p:spPr>
        <p:txBody>
          <a:bodyPr/>
          <a:lstStyle/>
          <a:p>
            <a:r>
              <a:rPr lang="en-US" dirty="0" smtClean="0"/>
              <a:t>The vision behind Ontological Realism (1)</a:t>
            </a:r>
          </a:p>
        </p:txBody>
      </p:sp>
      <p:pic>
        <p:nvPicPr>
          <p:cNvPr id="5" name="Picture 9" descr="glo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83845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supercomputer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810000" y="1847850"/>
            <a:ext cx="4953000" cy="4572000"/>
          </a:xfrm>
          <a:prstGeom prst="rect">
            <a:avLst/>
          </a:prstGeom>
          <a:noFill/>
        </p:spPr>
      </p:pic>
      <p:grpSp>
        <p:nvGrpSpPr>
          <p:cNvPr id="21" name="Group 20"/>
          <p:cNvGrpSpPr/>
          <p:nvPr/>
        </p:nvGrpSpPr>
        <p:grpSpPr>
          <a:xfrm>
            <a:off x="2514600" y="2838450"/>
            <a:ext cx="4876800" cy="3200400"/>
            <a:chOff x="2514600" y="3124200"/>
            <a:chExt cx="4876800" cy="3200400"/>
          </a:xfrm>
        </p:grpSpPr>
        <p:pic>
          <p:nvPicPr>
            <p:cNvPr id="7175" name="Picture 7" descr="http://www.cyc.com/cycdoc/img/UpperOntology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81600" y="5029200"/>
              <a:ext cx="2209800" cy="1295400"/>
            </a:xfrm>
            <a:prstGeom prst="rect">
              <a:avLst/>
            </a:prstGeom>
            <a:noFill/>
          </p:spPr>
        </p:pic>
        <p:grpSp>
          <p:nvGrpSpPr>
            <p:cNvPr id="20" name="Group 19"/>
            <p:cNvGrpSpPr/>
            <p:nvPr/>
          </p:nvGrpSpPr>
          <p:grpSpPr>
            <a:xfrm>
              <a:off x="2514600" y="3124200"/>
              <a:ext cx="4876800" cy="3200400"/>
              <a:chOff x="2514600" y="3124200"/>
              <a:chExt cx="4876800" cy="3200400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5181600" y="3124200"/>
                <a:ext cx="2209800" cy="1371600"/>
                <a:chOff x="4495800" y="2362200"/>
                <a:chExt cx="3810000" cy="2057400"/>
              </a:xfrm>
            </p:grpSpPr>
            <p:pic>
              <p:nvPicPr>
                <p:cNvPr id="7173" name="Picture 5" descr="http://www.plu.edu/~boehkk/formula.jp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4495800" y="2362200"/>
                  <a:ext cx="3771900" cy="1994062"/>
                </a:xfrm>
                <a:prstGeom prst="rect">
                  <a:avLst/>
                </a:prstGeom>
                <a:noFill/>
              </p:spPr>
            </p:pic>
            <p:sp>
              <p:nvSpPr>
                <p:cNvPr id="12" name="Rectangle 11"/>
                <p:cNvSpPr/>
                <p:nvPr/>
              </p:nvSpPr>
              <p:spPr bwMode="auto">
                <a:xfrm>
                  <a:off x="4495800" y="2362200"/>
                  <a:ext cx="3810000" cy="2057400"/>
                </a:xfrm>
                <a:prstGeom prst="rect">
                  <a:avLst/>
                </a:prstGeom>
                <a:solidFill>
                  <a:srgbClr val="312997">
                    <a:alpha val="49804"/>
                  </a:srgb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1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15" name="Rectangle 14"/>
              <p:cNvSpPr/>
              <p:nvPr/>
            </p:nvSpPr>
            <p:spPr bwMode="auto">
              <a:xfrm>
                <a:off x="5181600" y="5029200"/>
                <a:ext cx="2209800" cy="1295400"/>
              </a:xfrm>
              <a:prstGeom prst="rect">
                <a:avLst/>
              </a:prstGeom>
              <a:solidFill>
                <a:srgbClr val="312997">
                  <a:alpha val="50196"/>
                </a:srgbClr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 smtClean="0">
                  <a:ln>
                    <a:noFill/>
                  </a:ln>
                  <a:solidFill>
                    <a:srgbClr val="000066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6" name="Right Arrow 15"/>
              <p:cNvSpPr/>
              <p:nvPr/>
            </p:nvSpPr>
            <p:spPr bwMode="auto">
              <a:xfrm>
                <a:off x="3733800" y="3505200"/>
                <a:ext cx="1295400" cy="381000"/>
              </a:xfrm>
              <a:prstGeom prst="rightArrow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 smtClean="0">
                  <a:ln>
                    <a:noFill/>
                  </a:ln>
                  <a:solidFill>
                    <a:srgbClr val="000066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7" name="Right Arrow 16"/>
              <p:cNvSpPr/>
              <p:nvPr/>
            </p:nvSpPr>
            <p:spPr bwMode="auto">
              <a:xfrm>
                <a:off x="3733800" y="5486400"/>
                <a:ext cx="1295400" cy="381000"/>
              </a:xfrm>
              <a:prstGeom prst="rightArrow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 smtClean="0">
                  <a:ln>
                    <a:noFill/>
                  </a:ln>
                  <a:solidFill>
                    <a:srgbClr val="000066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8" name="Right Arrow 17"/>
              <p:cNvSpPr/>
              <p:nvPr/>
            </p:nvSpPr>
            <p:spPr bwMode="auto">
              <a:xfrm>
                <a:off x="2514600" y="4343400"/>
                <a:ext cx="1295400" cy="381000"/>
              </a:xfrm>
              <a:prstGeom prst="rightArrow">
                <a:avLst>
                  <a:gd name="adj1" fmla="val 50000"/>
                  <a:gd name="adj2" fmla="val 0"/>
                </a:avLst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 smtClean="0">
                  <a:ln>
                    <a:noFill/>
                  </a:ln>
                  <a:solidFill>
                    <a:srgbClr val="000066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9" name="Right Arrow 18"/>
              <p:cNvSpPr/>
              <p:nvPr/>
            </p:nvSpPr>
            <p:spPr bwMode="auto">
              <a:xfrm rot="16200000">
                <a:off x="2799944" y="4495800"/>
                <a:ext cx="2057400" cy="381000"/>
              </a:xfrm>
              <a:prstGeom prst="rightArrow">
                <a:avLst>
                  <a:gd name="adj1" fmla="val 50000"/>
                  <a:gd name="adj2" fmla="val 0"/>
                </a:avLst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 smtClean="0">
                  <a:ln>
                    <a:noFill/>
                  </a:ln>
                  <a:solidFill>
                    <a:srgbClr val="000066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8867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UDF-7778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28600" y="990600"/>
            <a:ext cx="8686800" cy="646986"/>
          </a:xfrm>
        </p:spPr>
        <p:txBody>
          <a:bodyPr/>
          <a:lstStyle/>
          <a:p>
            <a:r>
              <a:rPr lang="en-US" dirty="0" smtClean="0"/>
              <a:t>The vision behind Ontological Realism (2) 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81000" y="1847493"/>
            <a:ext cx="8382000" cy="4572000"/>
            <a:chOff x="381000" y="2133600"/>
            <a:chExt cx="8382000" cy="4572000"/>
          </a:xfrm>
        </p:grpSpPr>
        <p:pic>
          <p:nvPicPr>
            <p:cNvPr id="5" name="Picture 9" descr="glob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" y="3124200"/>
              <a:ext cx="2857500" cy="285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 descr="supercomputer.jp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810000" y="2133600"/>
              <a:ext cx="4953000" cy="4572000"/>
            </a:xfrm>
            <a:prstGeom prst="rect">
              <a:avLst/>
            </a:prstGeom>
            <a:noFill/>
          </p:spPr>
        </p:pic>
        <p:grpSp>
          <p:nvGrpSpPr>
            <p:cNvPr id="2" name="Group 20"/>
            <p:cNvGrpSpPr/>
            <p:nvPr/>
          </p:nvGrpSpPr>
          <p:grpSpPr>
            <a:xfrm>
              <a:off x="2514600" y="3124200"/>
              <a:ext cx="4876800" cy="3200400"/>
              <a:chOff x="2514600" y="3124200"/>
              <a:chExt cx="4876800" cy="3200400"/>
            </a:xfrm>
          </p:grpSpPr>
          <p:pic>
            <p:nvPicPr>
              <p:cNvPr id="7175" name="Picture 7" descr="http://www.cyc.com/cycdoc/img/UpperOntology.g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181600" y="5029200"/>
                <a:ext cx="2209800" cy="1295400"/>
              </a:xfrm>
              <a:prstGeom prst="rect">
                <a:avLst/>
              </a:prstGeom>
              <a:noFill/>
            </p:spPr>
          </p:pic>
          <p:grpSp>
            <p:nvGrpSpPr>
              <p:cNvPr id="3" name="Group 19"/>
              <p:cNvGrpSpPr/>
              <p:nvPr/>
            </p:nvGrpSpPr>
            <p:grpSpPr>
              <a:xfrm>
                <a:off x="2514600" y="3124200"/>
                <a:ext cx="4876800" cy="3200400"/>
                <a:chOff x="2514600" y="3124200"/>
                <a:chExt cx="4876800" cy="3200400"/>
              </a:xfrm>
            </p:grpSpPr>
            <p:grpSp>
              <p:nvGrpSpPr>
                <p:cNvPr id="6" name="Group 13"/>
                <p:cNvGrpSpPr/>
                <p:nvPr/>
              </p:nvGrpSpPr>
              <p:grpSpPr>
                <a:xfrm>
                  <a:off x="5181600" y="3124200"/>
                  <a:ext cx="2209800" cy="1371600"/>
                  <a:chOff x="4495800" y="2362200"/>
                  <a:chExt cx="3810000" cy="2057400"/>
                </a:xfrm>
              </p:grpSpPr>
              <p:pic>
                <p:nvPicPr>
                  <p:cNvPr id="7173" name="Picture 5" descr="http://www.plu.edu/~boehkk/formula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/>
                  <a:srcRect/>
                  <a:stretch>
                    <a:fillRect/>
                  </a:stretch>
                </p:blipFill>
                <p:spPr bwMode="auto">
                  <a:xfrm>
                    <a:off x="4495800" y="2362200"/>
                    <a:ext cx="3771900" cy="1994062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12" name="Rectangle 11"/>
                  <p:cNvSpPr/>
                  <p:nvPr/>
                </p:nvSpPr>
                <p:spPr bwMode="auto">
                  <a:xfrm>
                    <a:off x="4495800" y="2362200"/>
                    <a:ext cx="3810000" cy="2057400"/>
                  </a:xfrm>
                  <a:prstGeom prst="rect">
                    <a:avLst/>
                  </a:prstGeom>
                  <a:solidFill>
                    <a:srgbClr val="312997">
                      <a:alpha val="49804"/>
                    </a:srgbClr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1" i="0" u="none" strike="noStrike" cap="none" normalizeH="0" baseline="0" smtClean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15" name="Rectangle 14"/>
                <p:cNvSpPr/>
                <p:nvPr/>
              </p:nvSpPr>
              <p:spPr bwMode="auto">
                <a:xfrm>
                  <a:off x="5181600" y="5029200"/>
                  <a:ext cx="2209800" cy="1295400"/>
                </a:xfrm>
                <a:prstGeom prst="rect">
                  <a:avLst/>
                </a:prstGeom>
                <a:solidFill>
                  <a:srgbClr val="312997">
                    <a:alpha val="50196"/>
                  </a:srgbClr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1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6" name="Right Arrow 15"/>
                <p:cNvSpPr/>
                <p:nvPr/>
              </p:nvSpPr>
              <p:spPr bwMode="auto">
                <a:xfrm>
                  <a:off x="3733800" y="3505200"/>
                  <a:ext cx="1295400" cy="381000"/>
                </a:xfrm>
                <a:prstGeom prst="rightArrow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1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7" name="Right Arrow 16"/>
                <p:cNvSpPr/>
                <p:nvPr/>
              </p:nvSpPr>
              <p:spPr bwMode="auto">
                <a:xfrm>
                  <a:off x="3733800" y="5486400"/>
                  <a:ext cx="1295400" cy="381000"/>
                </a:xfrm>
                <a:prstGeom prst="rightArrow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1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8" name="Right Arrow 17"/>
                <p:cNvSpPr/>
                <p:nvPr/>
              </p:nvSpPr>
              <p:spPr bwMode="auto">
                <a:xfrm>
                  <a:off x="2514600" y="4343400"/>
                  <a:ext cx="1295400" cy="381000"/>
                </a:xfrm>
                <a:prstGeom prst="rightArrow">
                  <a:avLst>
                    <a:gd name="adj1" fmla="val 50000"/>
                    <a:gd name="adj2" fmla="val 0"/>
                  </a:avLst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1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9" name="Right Arrow 18"/>
                <p:cNvSpPr/>
                <p:nvPr/>
              </p:nvSpPr>
              <p:spPr bwMode="auto">
                <a:xfrm rot="16200000">
                  <a:off x="2799944" y="4495800"/>
                  <a:ext cx="2057400" cy="381000"/>
                </a:xfrm>
                <a:prstGeom prst="rightArrow">
                  <a:avLst>
                    <a:gd name="adj1" fmla="val 50000"/>
                    <a:gd name="adj2" fmla="val 0"/>
                  </a:avLst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1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31" name="Group 30"/>
          <p:cNvGrpSpPr/>
          <p:nvPr/>
        </p:nvGrpSpPr>
        <p:grpSpPr>
          <a:xfrm>
            <a:off x="4724400" y="2761893"/>
            <a:ext cx="4114800" cy="2743200"/>
            <a:chOff x="4724400" y="3048000"/>
            <a:chExt cx="4114800" cy="2743200"/>
          </a:xfrm>
        </p:grpSpPr>
        <p:pic>
          <p:nvPicPr>
            <p:cNvPr id="21" name="Picture 2" descr="supercomputer.jp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867400" y="3048000"/>
              <a:ext cx="2971800" cy="2743200"/>
            </a:xfrm>
            <a:prstGeom prst="rect">
              <a:avLst/>
            </a:prstGeom>
            <a:noFill/>
          </p:spPr>
        </p:pic>
        <p:pic>
          <p:nvPicPr>
            <p:cNvPr id="23" name="Picture 9" descr="glob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00800" y="3581400"/>
              <a:ext cx="1943100" cy="1943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Right Arrow 26"/>
            <p:cNvSpPr/>
            <p:nvPr/>
          </p:nvSpPr>
          <p:spPr bwMode="auto">
            <a:xfrm>
              <a:off x="4734128" y="3972128"/>
              <a:ext cx="990600" cy="228600"/>
            </a:xfrm>
            <a:prstGeom prst="rightArrow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8" name="Right Arrow 27"/>
            <p:cNvSpPr/>
            <p:nvPr/>
          </p:nvSpPr>
          <p:spPr bwMode="auto">
            <a:xfrm>
              <a:off x="4724400" y="4857344"/>
              <a:ext cx="990600" cy="228600"/>
            </a:xfrm>
            <a:prstGeom prst="rightArrow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9" name="Right Arrow 28"/>
            <p:cNvSpPr/>
            <p:nvPr/>
          </p:nvSpPr>
          <p:spPr bwMode="auto">
            <a:xfrm rot="16200000">
              <a:off x="5181600" y="4419600"/>
              <a:ext cx="990600" cy="228600"/>
            </a:xfrm>
            <a:prstGeom prst="rightArrow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0" name="Right Arrow 29"/>
            <p:cNvSpPr/>
            <p:nvPr/>
          </p:nvSpPr>
          <p:spPr bwMode="auto">
            <a:xfrm>
              <a:off x="5638800" y="4419600"/>
              <a:ext cx="838200" cy="22860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32" name="Content Placeholder 31"/>
          <p:cNvSpPr>
            <a:spLocks noGrp="1"/>
          </p:cNvSpPr>
          <p:nvPr>
            <p:ph idx="1"/>
          </p:nvPr>
        </p:nvSpPr>
        <p:spPr>
          <a:xfrm>
            <a:off x="152400" y="5886093"/>
            <a:ext cx="8839200" cy="533400"/>
          </a:xfrm>
        </p:spPr>
        <p:txBody>
          <a:bodyPr/>
          <a:lstStyle/>
          <a:p>
            <a:pPr>
              <a:buNone/>
            </a:pP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smtClean="0"/>
              <a:t>The Time Lords’ </a:t>
            </a:r>
            <a:r>
              <a:rPr lang="en-US" sz="2400" i="1" dirty="0" smtClean="0"/>
              <a:t>Matrix</a:t>
            </a:r>
            <a:r>
              <a:rPr lang="en-US" sz="2400" dirty="0" smtClean="0"/>
              <a:t> on the planet </a:t>
            </a:r>
            <a:r>
              <a:rPr lang="en-US" sz="2400" dirty="0" err="1" smtClean="0"/>
              <a:t>Gallifrey</a:t>
            </a:r>
            <a:r>
              <a:rPr lang="en-US" sz="2400" dirty="0" smtClean="0"/>
              <a:t> (Dr. Who,    1976)</a:t>
            </a:r>
            <a:endParaRPr lang="en-US" sz="2400" dirty="0"/>
          </a:p>
        </p:txBody>
      </p:sp>
      <p:sp>
        <p:nvSpPr>
          <p:cNvPr id="33" name="Rectangle 32"/>
          <p:cNvSpPr/>
          <p:nvPr/>
        </p:nvSpPr>
        <p:spPr bwMode="auto">
          <a:xfrm>
            <a:off x="381000" y="4209693"/>
            <a:ext cx="8610600" cy="1371600"/>
          </a:xfrm>
          <a:prstGeom prst="rect">
            <a:avLst/>
          </a:prstGeom>
          <a:solidFill>
            <a:srgbClr val="FFFF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37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-0.175 -4.44444E-6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  <p:bldP spid="3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constraint in video analysis</a:t>
            </a:r>
            <a:endParaRPr lang="en-US" dirty="0"/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133600"/>
            <a:ext cx="6705600" cy="1657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" name="Group 28"/>
          <p:cNvGrpSpPr/>
          <p:nvPr/>
        </p:nvGrpSpPr>
        <p:grpSpPr>
          <a:xfrm>
            <a:off x="1295400" y="2667000"/>
            <a:ext cx="3086100" cy="3246120"/>
            <a:chOff x="1295400" y="2667000"/>
            <a:chExt cx="3086100" cy="3246120"/>
          </a:xfrm>
        </p:grpSpPr>
        <p:pic>
          <p:nvPicPr>
            <p:cNvPr id="114698" name="Picture 10" descr="Sony Camera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95400" y="4876800"/>
              <a:ext cx="1295400" cy="1036320"/>
            </a:xfrm>
            <a:prstGeom prst="rect">
              <a:avLst/>
            </a:prstGeom>
            <a:noFill/>
          </p:spPr>
        </p:pic>
        <p:pic>
          <p:nvPicPr>
            <p:cNvPr id="114700" name="Picture 12" descr="http://www.iconarchive.com/icons/deleket/scrap/256/Video-MPEG-icon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29000" y="4953000"/>
              <a:ext cx="952500" cy="952500"/>
            </a:xfrm>
            <a:prstGeom prst="rect">
              <a:avLst/>
            </a:prstGeom>
            <a:noFill/>
          </p:spPr>
        </p:pic>
        <p:sp>
          <p:nvSpPr>
            <p:cNvPr id="10" name="Oval 9"/>
            <p:cNvSpPr/>
            <p:nvPr/>
          </p:nvSpPr>
          <p:spPr bwMode="auto">
            <a:xfrm>
              <a:off x="2590800" y="2667000"/>
              <a:ext cx="228600" cy="609600"/>
            </a:xfrm>
            <a:prstGeom prst="ellipse">
              <a:avLst/>
            </a:prstGeom>
            <a:noFill/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5" name="Straight Arrow Connector 14"/>
            <p:cNvCxnSpPr>
              <a:stCxn id="10" idx="3"/>
            </p:cNvCxnSpPr>
            <p:nvPr/>
          </p:nvCxnSpPr>
          <p:spPr bwMode="auto">
            <a:xfrm rot="5400000">
              <a:off x="1572302" y="3748624"/>
              <a:ext cx="1613274" cy="490678"/>
            </a:xfrm>
            <a:prstGeom prst="straightConnector1">
              <a:avLst/>
            </a:prstGeom>
            <a:noFill/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>
              <a:off x="2667000" y="5334000"/>
              <a:ext cx="838200" cy="1588"/>
            </a:xfrm>
            <a:prstGeom prst="straightConnector1">
              <a:avLst/>
            </a:prstGeom>
            <a:noFill/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0" name="Straight Arrow Connector 19"/>
            <p:cNvCxnSpPr>
              <a:endCxn id="10" idx="4"/>
            </p:cNvCxnSpPr>
            <p:nvPr/>
          </p:nvCxnSpPr>
          <p:spPr bwMode="auto">
            <a:xfrm rot="16200000" flipV="1">
              <a:off x="2343150" y="3638550"/>
              <a:ext cx="1676400" cy="952500"/>
            </a:xfrm>
            <a:prstGeom prst="straightConnector1">
              <a:avLst/>
            </a:prstGeom>
            <a:noFill/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30" name="Group 29"/>
          <p:cNvGrpSpPr/>
          <p:nvPr/>
        </p:nvGrpSpPr>
        <p:grpSpPr>
          <a:xfrm>
            <a:off x="5345736" y="3657600"/>
            <a:ext cx="3223959" cy="2876729"/>
            <a:chOff x="5345736" y="3657600"/>
            <a:chExt cx="3223959" cy="2876729"/>
          </a:xfrm>
        </p:grpSpPr>
        <p:cxnSp>
          <p:nvCxnSpPr>
            <p:cNvPr id="24" name="Straight Arrow Connector 23"/>
            <p:cNvCxnSpPr/>
            <p:nvPr/>
          </p:nvCxnSpPr>
          <p:spPr bwMode="auto">
            <a:xfrm rot="5400000">
              <a:off x="5868194" y="4495006"/>
              <a:ext cx="1676400" cy="1588"/>
            </a:xfrm>
            <a:prstGeom prst="straightConnector1">
              <a:avLst/>
            </a:prstGeom>
            <a:noFill/>
            <a:ln w="57150" cap="flat" cmpd="sng" algn="ctr">
              <a:solidFill>
                <a:srgbClr val="C274F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8" name="TextBox 27"/>
            <p:cNvSpPr txBox="1"/>
            <p:nvPr/>
          </p:nvSpPr>
          <p:spPr>
            <a:xfrm>
              <a:off x="5345736" y="5334000"/>
              <a:ext cx="322395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buFont typeface="Arial" pitchFamily="34" charset="0"/>
                <a:buChar char="•"/>
                <a:tabLst>
                  <a:tab pos="233363" algn="l"/>
                </a:tabLst>
              </a:pPr>
              <a:r>
                <a:rPr lang="en-US" sz="2400" b="0" dirty="0" smtClean="0">
                  <a:solidFill>
                    <a:schemeClr val="bg1"/>
                  </a:solidFill>
                </a:rPr>
                <a:t>  ‘man </a:t>
              </a:r>
              <a:r>
                <a:rPr lang="en-US" sz="2400" i="1" dirty="0" smtClean="0">
                  <a:solidFill>
                    <a:schemeClr val="bg1"/>
                  </a:solidFill>
                </a:rPr>
                <a:t>enters</a:t>
              </a:r>
              <a:r>
                <a:rPr lang="en-US" sz="2400" b="0" dirty="0" smtClean="0">
                  <a:solidFill>
                    <a:schemeClr val="bg1"/>
                  </a:solidFill>
                </a:rPr>
                <a:t> building’</a:t>
              </a:r>
            </a:p>
            <a:p>
              <a:pPr algn="l">
                <a:buFont typeface="Arial" pitchFamily="34" charset="0"/>
                <a:buChar char="•"/>
                <a:tabLst>
                  <a:tab pos="233363" algn="l"/>
                </a:tabLst>
              </a:pPr>
              <a:r>
                <a:rPr lang="en-US" sz="2400" b="0" dirty="0" smtClean="0">
                  <a:solidFill>
                    <a:schemeClr val="bg1"/>
                  </a:solidFill>
                </a:rPr>
                <a:t>  ‘woman </a:t>
              </a:r>
              <a:r>
                <a:rPr lang="en-US" sz="2400" i="1" dirty="0" smtClean="0">
                  <a:solidFill>
                    <a:schemeClr val="bg1"/>
                  </a:solidFill>
                </a:rPr>
                <a:t>picks up </a:t>
              </a:r>
              <a:r>
                <a:rPr lang="en-US" sz="2400" b="0" dirty="0" smtClean="0">
                  <a:solidFill>
                    <a:schemeClr val="bg1"/>
                  </a:solidFill>
                </a:rPr>
                <a:t>box’</a:t>
              </a:r>
            </a:p>
            <a:p>
              <a:pPr algn="l">
                <a:buFont typeface="Arial" pitchFamily="34" charset="0"/>
                <a:buChar char="•"/>
                <a:tabLst>
                  <a:tab pos="233363" algn="l"/>
                </a:tabLst>
              </a:pPr>
              <a:r>
                <a:rPr lang="en-US" sz="2400" b="0" dirty="0" smtClean="0">
                  <a:solidFill>
                    <a:schemeClr val="bg1"/>
                  </a:solidFill>
                </a:rPr>
                <a:t>  …</a:t>
              </a:r>
              <a:endParaRPr lang="en-US" sz="2400" b="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2" name="Straight Connector 11"/>
          <p:cNvCxnSpPr/>
          <p:nvPr/>
        </p:nvCxnSpPr>
        <p:spPr bwMode="auto">
          <a:xfrm>
            <a:off x="2362200" y="2905328"/>
            <a:ext cx="381000" cy="0"/>
          </a:xfrm>
          <a:prstGeom prst="line">
            <a:avLst/>
          </a:prstGeom>
          <a:noFill/>
          <a:ln w="889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3160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Presentation context </a:t>
            </a:r>
          </a:p>
        </p:txBody>
      </p:sp>
      <p:sp>
        <p:nvSpPr>
          <p:cNvPr id="717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1431925"/>
            <a:r>
              <a:rPr lang="en-US" altLang="en-US" sz="2800" b="1" u="sng" smtClean="0"/>
              <a:t>Thesis</a:t>
            </a:r>
            <a:r>
              <a:rPr lang="en-US" altLang="en-US" sz="2800" smtClean="0"/>
              <a:t>: mainstream ontology design approaches fail in achieving their objectives:</a:t>
            </a:r>
          </a:p>
          <a:p>
            <a:pPr lvl="1" defTabSz="1431925">
              <a:buFont typeface="Arial" panose="020B0604020202020204" pitchFamily="34" charset="0"/>
              <a:buChar char="•"/>
            </a:pPr>
            <a:r>
              <a:rPr lang="en-US" altLang="en-US" sz="2000" smtClean="0"/>
              <a:t>various sorts of mistakes in ontologies, </a:t>
            </a:r>
          </a:p>
          <a:p>
            <a:pPr lvl="1" defTabSz="1431925">
              <a:buFont typeface="Arial" panose="020B0604020202020204" pitchFamily="34" charset="0"/>
              <a:buChar char="•"/>
            </a:pPr>
            <a:r>
              <a:rPr lang="en-US" altLang="en-US" sz="2000" smtClean="0"/>
              <a:t>inability to use ontologies adequately in information systems, </a:t>
            </a:r>
          </a:p>
          <a:p>
            <a:pPr lvl="1" defTabSz="1431925">
              <a:buFont typeface="Arial" panose="020B0604020202020204" pitchFamily="34" charset="0"/>
              <a:buChar char="•"/>
            </a:pPr>
            <a:r>
              <a:rPr lang="en-US" altLang="en-US" sz="2000" smtClean="0"/>
              <a:t>failure to integrate data repositories even if these ontologies are appropriately designed. </a:t>
            </a:r>
          </a:p>
          <a:p>
            <a:pPr defTabSz="1431925"/>
            <a:r>
              <a:rPr lang="en-US" altLang="en-US" sz="2800" b="1" u="sng" smtClean="0"/>
              <a:t>Root causes</a:t>
            </a:r>
            <a:r>
              <a:rPr lang="en-US" altLang="en-US" sz="2800" smtClean="0"/>
              <a:t>: </a:t>
            </a:r>
          </a:p>
          <a:p>
            <a:pPr lvl="1" defTabSz="1431925"/>
            <a:r>
              <a:rPr lang="en-US" altLang="en-US" sz="2000" smtClean="0"/>
              <a:t>inadequacy of their conceptual semantic foundations, </a:t>
            </a:r>
          </a:p>
          <a:p>
            <a:pPr lvl="1" defTabSz="1431925"/>
            <a:r>
              <a:rPr lang="en-US" altLang="en-US" sz="2000" smtClean="0"/>
              <a:t>lack of knowledge about ontology as a philosophical discipline. </a:t>
            </a:r>
          </a:p>
          <a:p>
            <a:pPr defTabSz="1431925"/>
            <a:r>
              <a:rPr lang="en-US" altLang="en-US" sz="2800" b="1" u="sng" smtClean="0"/>
              <a:t>Proposed solution</a:t>
            </a:r>
            <a:r>
              <a:rPr lang="en-US" altLang="en-US" sz="2800" smtClean="0"/>
              <a:t>: </a:t>
            </a:r>
          </a:p>
          <a:p>
            <a:pPr lvl="1" defTabSz="1431925">
              <a:buFont typeface="Arial" panose="020B0604020202020204" pitchFamily="34" charset="0"/>
              <a:buChar char="•"/>
            </a:pPr>
            <a:r>
              <a:rPr lang="en-US" altLang="en-US" sz="2000" smtClean="0"/>
              <a:t>Better use of ontology (the philosophical discipline) to design ontologies (specific sorts of representational artifacts).</a:t>
            </a:r>
          </a:p>
          <a:p>
            <a:pPr defTabSz="1431925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8998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UDF-7778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AutoShap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 of Ontological Realism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200400" y="1447800"/>
            <a:ext cx="5791200" cy="4953000"/>
          </a:xfrm>
          <a:solidFill>
            <a:srgbClr val="000000">
              <a:alpha val="50195"/>
            </a:srgb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 sz="2800" dirty="0" smtClean="0"/>
              <a:t>There is an external reality which is ‘objectively’ the way it is;</a:t>
            </a:r>
          </a:p>
          <a:p>
            <a:pPr marL="533400" indent="-533400">
              <a:buFontTx/>
              <a:buAutoNum type="arabicPeriod"/>
            </a:pPr>
            <a:r>
              <a:rPr lang="en-US" sz="2800" dirty="0" smtClean="0"/>
              <a:t>That reality is accessible to us;</a:t>
            </a:r>
          </a:p>
          <a:p>
            <a:pPr marL="533400" indent="-533400">
              <a:buFontTx/>
              <a:buAutoNum type="arabicPeriod"/>
            </a:pPr>
            <a:r>
              <a:rPr lang="en-US" sz="2800" dirty="0" smtClean="0"/>
              <a:t>We build in our brains cognitive representations of  reality; </a:t>
            </a:r>
          </a:p>
          <a:p>
            <a:pPr marL="533400" indent="-533400">
              <a:buFontTx/>
              <a:buAutoNum type="arabicPeriod"/>
            </a:pPr>
            <a:r>
              <a:rPr lang="en-US" sz="2800" dirty="0" smtClean="0"/>
              <a:t>We use language to communicate with others about what is there,    and what we believe is there.</a:t>
            </a:r>
          </a:p>
        </p:txBody>
      </p:sp>
      <p:pic>
        <p:nvPicPr>
          <p:cNvPr id="29700" name="Picture 4" descr="glob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5908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6211888"/>
            <a:ext cx="914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800" b="0" dirty="0">
                <a:solidFill>
                  <a:schemeClr val="bg1"/>
                </a:solidFill>
              </a:rPr>
              <a:t>Smith </a:t>
            </a:r>
            <a:r>
              <a:rPr lang="en-US" sz="1800" b="0" dirty="0" smtClean="0">
                <a:solidFill>
                  <a:schemeClr val="bg1"/>
                </a:solidFill>
              </a:rPr>
              <a:t>B,    </a:t>
            </a:r>
            <a:r>
              <a:rPr lang="en-US" sz="1800" b="0" dirty="0" err="1">
                <a:solidFill>
                  <a:schemeClr val="bg1"/>
                </a:solidFill>
              </a:rPr>
              <a:t>Ceusters</a:t>
            </a:r>
            <a:r>
              <a:rPr lang="en-US" sz="1800" b="0" dirty="0">
                <a:solidFill>
                  <a:schemeClr val="bg1"/>
                </a:solidFill>
              </a:rPr>
              <a:t> W. Ontological Realism as a Methodology for Coordinated Evolution of Scientific </a:t>
            </a:r>
            <a:r>
              <a:rPr lang="en-US" sz="1800" b="0" dirty="0" err="1">
                <a:solidFill>
                  <a:schemeClr val="bg1"/>
                </a:solidFill>
              </a:rPr>
              <a:t>Ontologies</a:t>
            </a:r>
            <a:r>
              <a:rPr lang="en-US" sz="1800" b="0" dirty="0">
                <a:solidFill>
                  <a:schemeClr val="bg1"/>
                </a:solidFill>
              </a:rPr>
              <a:t>. Applied </a:t>
            </a:r>
            <a:r>
              <a:rPr lang="en-US" sz="1800" b="0" dirty="0" smtClean="0">
                <a:solidFill>
                  <a:schemeClr val="bg1"/>
                </a:solidFill>
              </a:rPr>
              <a:t>Ontology,    2010;5(3-4):139-188</a:t>
            </a:r>
            <a:endParaRPr lang="en-US" sz="1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0920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3" descr="durer_rever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2800"/>
            <a:ext cx="7162800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4" descr="alberti_gri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4038" y="2011363"/>
            <a:ext cx="3509962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AutoShape 5"/>
          <p:cNvSpPr>
            <a:spLocks noChangeArrowheads="1"/>
          </p:cNvSpPr>
          <p:nvPr/>
        </p:nvSpPr>
        <p:spPr bwMode="auto">
          <a:xfrm rot="5400000">
            <a:off x="2139157" y="4172744"/>
            <a:ext cx="2243137" cy="581025"/>
          </a:xfrm>
          <a:custGeom>
            <a:avLst/>
            <a:gdLst>
              <a:gd name="T0" fmla="*/ 203828956 w 21600"/>
              <a:gd name="T1" fmla="*/ 7814598 h 21600"/>
              <a:gd name="T2" fmla="*/ 116473756 w 21600"/>
              <a:gd name="T3" fmla="*/ 15629170 h 21600"/>
              <a:gd name="T4" fmla="*/ 29118413 w 21600"/>
              <a:gd name="T5" fmla="*/ 7814598 h 21600"/>
              <a:gd name="T6" fmla="*/ 11647375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6983413" y="4759325"/>
            <a:ext cx="914400" cy="512763"/>
          </a:xfrm>
          <a:prstGeom prst="rect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3511550" y="2060575"/>
            <a:ext cx="10287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reality</a:t>
            </a:r>
          </a:p>
        </p:txBody>
      </p:sp>
      <p:sp>
        <p:nvSpPr>
          <p:cNvPr id="57352" name="Line 8"/>
          <p:cNvSpPr>
            <a:spLocks noChangeShapeType="1"/>
          </p:cNvSpPr>
          <p:nvPr/>
        </p:nvSpPr>
        <p:spPr bwMode="auto">
          <a:xfrm>
            <a:off x="4729163" y="2311400"/>
            <a:ext cx="1951037" cy="40163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>
            <a:off x="4003675" y="2535238"/>
            <a:ext cx="1116013" cy="11938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1346200" y="6248400"/>
            <a:ext cx="20796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representation</a:t>
            </a:r>
          </a:p>
        </p:txBody>
      </p:sp>
      <p:sp>
        <p:nvSpPr>
          <p:cNvPr id="57355" name="Line 11"/>
          <p:cNvSpPr>
            <a:spLocks noChangeShapeType="1"/>
          </p:cNvSpPr>
          <p:nvPr/>
        </p:nvSpPr>
        <p:spPr bwMode="auto">
          <a:xfrm flipV="1">
            <a:off x="3560763" y="5656263"/>
            <a:ext cx="4564062" cy="889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6" name="Line 12"/>
          <p:cNvSpPr>
            <a:spLocks noChangeShapeType="1"/>
          </p:cNvSpPr>
          <p:nvPr/>
        </p:nvSpPr>
        <p:spPr bwMode="auto">
          <a:xfrm flipH="1" flipV="1">
            <a:off x="2008188" y="5453063"/>
            <a:ext cx="173037" cy="8763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1128713" y="2224088"/>
            <a:ext cx="1689100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Ontological</a:t>
            </a:r>
          </a:p>
          <a:p>
            <a:r>
              <a:rPr lang="en-US">
                <a:solidFill>
                  <a:srgbClr val="FF3300"/>
                </a:solidFill>
              </a:rPr>
              <a:t>theory</a:t>
            </a:r>
          </a:p>
        </p:txBody>
      </p:sp>
      <p:sp>
        <p:nvSpPr>
          <p:cNvPr id="57358" name="Line 14"/>
          <p:cNvSpPr>
            <a:spLocks noChangeShapeType="1"/>
          </p:cNvSpPr>
          <p:nvPr/>
        </p:nvSpPr>
        <p:spPr bwMode="auto">
          <a:xfrm>
            <a:off x="2520950" y="3003550"/>
            <a:ext cx="871538" cy="28733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Foundation 1:</a:t>
            </a:r>
            <a:br>
              <a:rPr lang="en-US" sz="2800" dirty="0" smtClean="0"/>
            </a:br>
            <a:r>
              <a:rPr lang="en-US" sz="2800" dirty="0" smtClean="0"/>
              <a:t>Ontology </a:t>
            </a:r>
            <a:r>
              <a:rPr lang="en-US" sz="2800" dirty="0"/>
              <a:t>as if it were </a:t>
            </a:r>
            <a:r>
              <a:rPr lang="en-US" sz="2800" dirty="0" err="1"/>
              <a:t>Alberti’s</a:t>
            </a:r>
            <a:r>
              <a:rPr lang="en-US" sz="2800" dirty="0"/>
              <a:t> grid</a:t>
            </a:r>
          </a:p>
        </p:txBody>
      </p:sp>
    </p:spTree>
    <p:extLst>
      <p:ext uri="{BB962C8B-B14F-4D97-AF65-F5344CB8AC3E}">
        <p14:creationId xmlns:p14="http://schemas.microsoft.com/office/powerpoint/2010/main" val="15736778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4075"/>
            <a:ext cx="914400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68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168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934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8686800" cy="647700"/>
          </a:xfrm>
        </p:spPr>
        <p:txBody>
          <a:bodyPr/>
          <a:lstStyle/>
          <a:p>
            <a:r>
              <a:rPr lang="en-US" dirty="0" smtClean="0"/>
              <a:t>It offers three ways of relating</a:t>
            </a:r>
          </a:p>
        </p:txBody>
      </p:sp>
      <p:grpSp>
        <p:nvGrpSpPr>
          <p:cNvPr id="37891" name="Group 9"/>
          <p:cNvGrpSpPr>
            <a:grpSpLocks/>
          </p:cNvGrpSpPr>
          <p:nvPr/>
        </p:nvGrpSpPr>
        <p:grpSpPr bwMode="auto">
          <a:xfrm>
            <a:off x="-461963" y="1847850"/>
            <a:ext cx="2976563" cy="1865313"/>
            <a:chOff x="-4463" y="4648200"/>
            <a:chExt cx="2976263" cy="1865531"/>
          </a:xfrm>
        </p:grpSpPr>
        <p:sp>
          <p:nvSpPr>
            <p:cNvPr id="37922" name="Isosceles Triangle 4"/>
            <p:cNvSpPr>
              <a:spLocks noChangeArrowheads="1"/>
            </p:cNvSpPr>
            <p:nvPr/>
          </p:nvSpPr>
          <p:spPr bwMode="auto">
            <a:xfrm>
              <a:off x="609600" y="4648200"/>
              <a:ext cx="2362200" cy="1295400"/>
            </a:xfrm>
            <a:prstGeom prst="triangle">
              <a:avLst>
                <a:gd name="adj" fmla="val 50000"/>
              </a:avLst>
            </a:prstGeom>
            <a:solidFill>
              <a:srgbClr val="9933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7923" name="TextBox 8"/>
            <p:cNvSpPr txBox="1">
              <a:spLocks noChangeArrowheads="1"/>
            </p:cNvSpPr>
            <p:nvPr/>
          </p:nvSpPr>
          <p:spPr bwMode="auto">
            <a:xfrm>
              <a:off x="-4463" y="5867400"/>
              <a:ext cx="236475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z="1800" b="0">
                <a:solidFill>
                  <a:schemeClr val="bg1"/>
                </a:solidFill>
              </a:endParaRPr>
            </a:p>
            <a:p>
              <a:pPr eaLnBrk="1" hangingPunct="1"/>
              <a:r>
                <a:rPr lang="en-US" sz="1800" b="0">
                  <a:solidFill>
                    <a:schemeClr val="bg1"/>
                  </a:solidFill>
                </a:rPr>
                <a:t>                drapetomania</a:t>
              </a:r>
            </a:p>
          </p:txBody>
        </p:sp>
      </p:grpSp>
      <p:grpSp>
        <p:nvGrpSpPr>
          <p:cNvPr id="37892" name="Group 10"/>
          <p:cNvGrpSpPr>
            <a:grpSpLocks/>
          </p:cNvGrpSpPr>
          <p:nvPr/>
        </p:nvGrpSpPr>
        <p:grpSpPr bwMode="auto">
          <a:xfrm>
            <a:off x="3352800" y="1847850"/>
            <a:ext cx="2362200" cy="1589088"/>
            <a:chOff x="609600" y="4648200"/>
            <a:chExt cx="2362200" cy="1588532"/>
          </a:xfrm>
        </p:grpSpPr>
        <p:sp>
          <p:nvSpPr>
            <p:cNvPr id="37920" name="Isosceles Triangle 11"/>
            <p:cNvSpPr>
              <a:spLocks noChangeArrowheads="1"/>
            </p:cNvSpPr>
            <p:nvPr/>
          </p:nvSpPr>
          <p:spPr bwMode="auto">
            <a:xfrm>
              <a:off x="609600" y="4648200"/>
              <a:ext cx="2362200" cy="1295400"/>
            </a:xfrm>
            <a:prstGeom prst="triangle">
              <a:avLst>
                <a:gd name="adj" fmla="val 50000"/>
              </a:avLst>
            </a:prstGeom>
            <a:solidFill>
              <a:srgbClr val="9933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7921" name="TextBox 12"/>
            <p:cNvSpPr txBox="1">
              <a:spLocks noChangeArrowheads="1"/>
            </p:cNvSpPr>
            <p:nvPr/>
          </p:nvSpPr>
          <p:spPr bwMode="auto">
            <a:xfrm>
              <a:off x="848334" y="5867400"/>
              <a:ext cx="6591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1800" b="0">
                  <a:solidFill>
                    <a:schemeClr val="bg1"/>
                  </a:solidFill>
                </a:rPr>
                <a:t>slave</a:t>
              </a:r>
            </a:p>
          </p:txBody>
        </p:sp>
      </p:grpSp>
      <p:grpSp>
        <p:nvGrpSpPr>
          <p:cNvPr id="37893" name="Group 13"/>
          <p:cNvGrpSpPr>
            <a:grpSpLocks/>
          </p:cNvGrpSpPr>
          <p:nvPr/>
        </p:nvGrpSpPr>
        <p:grpSpPr bwMode="auto">
          <a:xfrm>
            <a:off x="1371600" y="4210050"/>
            <a:ext cx="2608263" cy="1589088"/>
            <a:chOff x="364228" y="4648200"/>
            <a:chExt cx="2607572" cy="1588532"/>
          </a:xfrm>
        </p:grpSpPr>
        <p:sp>
          <p:nvSpPr>
            <p:cNvPr id="37918" name="Isosceles Triangle 14"/>
            <p:cNvSpPr>
              <a:spLocks noChangeArrowheads="1"/>
            </p:cNvSpPr>
            <p:nvPr/>
          </p:nvSpPr>
          <p:spPr bwMode="auto">
            <a:xfrm>
              <a:off x="609600" y="4648200"/>
              <a:ext cx="2362200" cy="1295400"/>
            </a:xfrm>
            <a:prstGeom prst="triangle">
              <a:avLst>
                <a:gd name="adj" fmla="val 50000"/>
              </a:avLst>
            </a:prstGeom>
            <a:solidFill>
              <a:srgbClr val="9933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7919" name="TextBox 15"/>
            <p:cNvSpPr txBox="1">
              <a:spLocks noChangeArrowheads="1"/>
            </p:cNvSpPr>
            <p:nvPr/>
          </p:nvSpPr>
          <p:spPr bwMode="auto">
            <a:xfrm>
              <a:off x="364228" y="5867400"/>
              <a:ext cx="162737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1800" b="0">
                  <a:solidFill>
                    <a:schemeClr val="bg1"/>
                  </a:solidFill>
                </a:rPr>
                <a:t>mental disorder</a:t>
              </a:r>
            </a:p>
          </p:txBody>
        </p:sp>
      </p:grpSp>
      <p:grpSp>
        <p:nvGrpSpPr>
          <p:cNvPr id="37894" name="Group 16"/>
          <p:cNvGrpSpPr>
            <a:grpSpLocks/>
          </p:cNvGrpSpPr>
          <p:nvPr/>
        </p:nvGrpSpPr>
        <p:grpSpPr bwMode="auto">
          <a:xfrm>
            <a:off x="6477000" y="2686050"/>
            <a:ext cx="2517775" cy="1589088"/>
            <a:chOff x="453997" y="4648200"/>
            <a:chExt cx="2517803" cy="1588532"/>
          </a:xfrm>
        </p:grpSpPr>
        <p:sp>
          <p:nvSpPr>
            <p:cNvPr id="37916" name="Isosceles Triangle 17"/>
            <p:cNvSpPr>
              <a:spLocks noChangeArrowheads="1"/>
            </p:cNvSpPr>
            <p:nvPr/>
          </p:nvSpPr>
          <p:spPr bwMode="auto">
            <a:xfrm>
              <a:off x="609600" y="4648200"/>
              <a:ext cx="2362200" cy="1295400"/>
            </a:xfrm>
            <a:prstGeom prst="triangle">
              <a:avLst>
                <a:gd name="adj" fmla="val 50000"/>
              </a:avLst>
            </a:prstGeom>
            <a:solidFill>
              <a:srgbClr val="9933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7917" name="TextBox 18"/>
            <p:cNvSpPr txBox="1">
              <a:spLocks noChangeArrowheads="1"/>
            </p:cNvSpPr>
            <p:nvPr/>
          </p:nvSpPr>
          <p:spPr bwMode="auto">
            <a:xfrm>
              <a:off x="453997" y="5867400"/>
              <a:ext cx="14478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1800" b="0">
                  <a:solidFill>
                    <a:schemeClr val="bg1"/>
                  </a:solidFill>
                </a:rPr>
                <a:t>running away</a:t>
              </a:r>
            </a:p>
          </p:txBody>
        </p:sp>
      </p:grpSp>
      <p:grpSp>
        <p:nvGrpSpPr>
          <p:cNvPr id="37895" name="Group 19"/>
          <p:cNvGrpSpPr>
            <a:grpSpLocks/>
          </p:cNvGrpSpPr>
          <p:nvPr/>
        </p:nvGrpSpPr>
        <p:grpSpPr bwMode="auto">
          <a:xfrm>
            <a:off x="4692650" y="4210050"/>
            <a:ext cx="2373313" cy="1589088"/>
            <a:chOff x="598266" y="4648200"/>
            <a:chExt cx="2373534" cy="1588532"/>
          </a:xfrm>
        </p:grpSpPr>
        <p:sp>
          <p:nvSpPr>
            <p:cNvPr id="37914" name="Isosceles Triangle 20"/>
            <p:cNvSpPr>
              <a:spLocks noChangeArrowheads="1"/>
            </p:cNvSpPr>
            <p:nvPr/>
          </p:nvSpPr>
          <p:spPr bwMode="auto">
            <a:xfrm>
              <a:off x="609600" y="4648200"/>
              <a:ext cx="2362200" cy="1295400"/>
            </a:xfrm>
            <a:prstGeom prst="triangle">
              <a:avLst>
                <a:gd name="adj" fmla="val 50000"/>
              </a:avLst>
            </a:prstGeom>
            <a:solidFill>
              <a:srgbClr val="9933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7915" name="TextBox 21"/>
            <p:cNvSpPr txBox="1">
              <a:spLocks noChangeArrowheads="1"/>
            </p:cNvSpPr>
            <p:nvPr/>
          </p:nvSpPr>
          <p:spPr bwMode="auto">
            <a:xfrm>
              <a:off x="598266" y="5867400"/>
              <a:ext cx="11592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1800" b="0">
                  <a:solidFill>
                    <a:schemeClr val="bg1"/>
                  </a:solidFill>
                </a:rPr>
                <a:t>propensity</a:t>
              </a:r>
            </a:p>
          </p:txBody>
        </p:sp>
      </p:grpSp>
      <p:grpSp>
        <p:nvGrpSpPr>
          <p:cNvPr id="37896" name="Group 46"/>
          <p:cNvGrpSpPr>
            <a:grpSpLocks/>
          </p:cNvGrpSpPr>
          <p:nvPr/>
        </p:nvGrpSpPr>
        <p:grpSpPr bwMode="auto">
          <a:xfrm>
            <a:off x="70366" y="1771650"/>
            <a:ext cx="7743322" cy="4933950"/>
            <a:chOff x="70366" y="2133600"/>
            <a:chExt cx="7743349" cy="4933950"/>
          </a:xfrm>
        </p:grpSpPr>
        <p:grpSp>
          <p:nvGrpSpPr>
            <p:cNvPr id="37907" name="Group 42"/>
            <p:cNvGrpSpPr>
              <a:grpSpLocks/>
            </p:cNvGrpSpPr>
            <p:nvPr/>
          </p:nvGrpSpPr>
          <p:grpSpPr bwMode="auto">
            <a:xfrm>
              <a:off x="1333386" y="2133600"/>
              <a:ext cx="6480329" cy="2362200"/>
              <a:chOff x="1333386" y="2133600"/>
              <a:chExt cx="6480329" cy="2362200"/>
            </a:xfrm>
          </p:grpSpPr>
          <p:cxnSp>
            <p:nvCxnSpPr>
              <p:cNvPr id="37909" name="Straight Arrow Connector 23"/>
              <p:cNvCxnSpPr>
                <a:cxnSpLocks noChangeShapeType="1"/>
                <a:stCxn id="37922" idx="0"/>
                <a:endCxn id="37918" idx="0"/>
              </p:cNvCxnSpPr>
              <p:nvPr/>
            </p:nvCxnSpPr>
            <p:spPr bwMode="auto">
              <a:xfrm>
                <a:off x="1333386" y="2133600"/>
                <a:ext cx="1465074" cy="2362200"/>
              </a:xfrm>
              <a:prstGeom prst="straightConnector1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910" name="Straight Arrow Connector 25"/>
              <p:cNvCxnSpPr>
                <a:cxnSpLocks noChangeShapeType="1"/>
                <a:stCxn id="37918" idx="0"/>
                <a:endCxn id="37920" idx="0"/>
              </p:cNvCxnSpPr>
              <p:nvPr/>
            </p:nvCxnSpPr>
            <p:spPr bwMode="auto">
              <a:xfrm flipV="1">
                <a:off x="2798460" y="2133600"/>
                <a:ext cx="1735456" cy="2362200"/>
              </a:xfrm>
              <a:prstGeom prst="straightConnector1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911" name="Straight Arrow Connector 27"/>
              <p:cNvCxnSpPr>
                <a:cxnSpLocks noChangeShapeType="1"/>
                <a:stCxn id="37918" idx="0"/>
                <a:endCxn id="37914" idx="0"/>
              </p:cNvCxnSpPr>
              <p:nvPr/>
            </p:nvCxnSpPr>
            <p:spPr bwMode="auto">
              <a:xfrm>
                <a:off x="2798460" y="4495800"/>
                <a:ext cx="3086533" cy="0"/>
              </a:xfrm>
              <a:prstGeom prst="straightConnector1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912" name="Straight Arrow Connector 29"/>
              <p:cNvCxnSpPr>
                <a:cxnSpLocks noChangeShapeType="1"/>
                <a:stCxn id="37920" idx="0"/>
                <a:endCxn id="37916" idx="0"/>
              </p:cNvCxnSpPr>
              <p:nvPr/>
            </p:nvCxnSpPr>
            <p:spPr bwMode="auto">
              <a:xfrm>
                <a:off x="4533916" y="2133600"/>
                <a:ext cx="3279799" cy="838200"/>
              </a:xfrm>
              <a:prstGeom prst="straightConnector1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913" name="Straight Arrow Connector 31"/>
              <p:cNvCxnSpPr>
                <a:cxnSpLocks noChangeShapeType="1"/>
                <a:stCxn id="37914" idx="0"/>
                <a:endCxn id="37916" idx="0"/>
              </p:cNvCxnSpPr>
              <p:nvPr/>
            </p:nvCxnSpPr>
            <p:spPr bwMode="auto">
              <a:xfrm flipV="1">
                <a:off x="5884993" y="2971800"/>
                <a:ext cx="1928722" cy="1524000"/>
              </a:xfrm>
              <a:prstGeom prst="straightConnector1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7908" name="TextBox 44"/>
            <p:cNvSpPr txBox="1">
              <a:spLocks noChangeArrowheads="1"/>
            </p:cNvSpPr>
            <p:nvPr/>
          </p:nvSpPr>
          <p:spPr bwMode="auto">
            <a:xfrm>
              <a:off x="70366" y="6359664"/>
              <a:ext cx="252044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sz="2000" dirty="0">
                  <a:solidFill>
                    <a:srgbClr val="FF0000"/>
                  </a:solidFill>
                </a:rPr>
                <a:t>How </a:t>
              </a:r>
              <a:r>
                <a:rPr lang="en-US" sz="2000" dirty="0" smtClean="0">
                  <a:solidFill>
                    <a:srgbClr val="FF0000"/>
                  </a:solidFill>
                </a:rPr>
                <a:t>beliefs are </a:t>
              </a:r>
              <a:r>
                <a:rPr lang="en-US" sz="2000" dirty="0">
                  <a:solidFill>
                    <a:srgbClr val="FF0000"/>
                  </a:solidFill>
                </a:rPr>
                <a:t>/ can </a:t>
              </a:r>
            </a:p>
            <a:p>
              <a:pPr algn="l" eaLnBrk="1" hangingPunct="1"/>
              <a:r>
                <a:rPr lang="en-US" sz="2000" dirty="0">
                  <a:solidFill>
                    <a:srgbClr val="FF0000"/>
                  </a:solidFill>
                </a:rPr>
                <a:t>be related</a:t>
              </a:r>
            </a:p>
          </p:txBody>
        </p:sp>
      </p:grpSp>
      <p:grpSp>
        <p:nvGrpSpPr>
          <p:cNvPr id="9" name="Group 47"/>
          <p:cNvGrpSpPr>
            <a:grpSpLocks/>
          </p:cNvGrpSpPr>
          <p:nvPr/>
        </p:nvGrpSpPr>
        <p:grpSpPr bwMode="auto">
          <a:xfrm>
            <a:off x="5715000" y="3067503"/>
            <a:ext cx="3279775" cy="3583983"/>
            <a:chOff x="5714999" y="3429453"/>
            <a:chExt cx="3279477" cy="3583983"/>
          </a:xfrm>
        </p:grpSpPr>
        <p:grpSp>
          <p:nvGrpSpPr>
            <p:cNvPr id="37902" name="Group 43"/>
            <p:cNvGrpSpPr>
              <a:grpSpLocks/>
            </p:cNvGrpSpPr>
            <p:nvPr/>
          </p:nvGrpSpPr>
          <p:grpSpPr bwMode="auto">
            <a:xfrm>
              <a:off x="5714999" y="3429453"/>
              <a:ext cx="3279477" cy="2362200"/>
              <a:chOff x="5714999" y="3429453"/>
              <a:chExt cx="3279477" cy="2362200"/>
            </a:xfrm>
          </p:grpSpPr>
          <p:cxnSp>
            <p:nvCxnSpPr>
              <p:cNvPr id="37904" name="Straight Arrow Connector 32"/>
              <p:cNvCxnSpPr>
                <a:cxnSpLocks noChangeShapeType="1"/>
                <a:stCxn id="37914" idx="4"/>
                <a:endCxn id="37916" idx="4"/>
              </p:cNvCxnSpPr>
              <p:nvPr/>
            </p:nvCxnSpPr>
            <p:spPr bwMode="auto">
              <a:xfrm flipV="1">
                <a:off x="7065839" y="4267653"/>
                <a:ext cx="1928637" cy="1524000"/>
              </a:xfrm>
              <a:prstGeom prst="straightConnector1">
                <a:avLst/>
              </a:prstGeom>
              <a:noFill/>
              <a:ln w="38100" algn="ctr">
                <a:solidFill>
                  <a:srgbClr val="1FE115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905" name="Straight Arrow Connector 36"/>
              <p:cNvCxnSpPr>
                <a:cxnSpLocks noChangeShapeType="1"/>
                <a:stCxn id="37920" idx="4"/>
                <a:endCxn id="37916" idx="4"/>
              </p:cNvCxnSpPr>
              <p:nvPr/>
            </p:nvCxnSpPr>
            <p:spPr bwMode="auto">
              <a:xfrm>
                <a:off x="5714999" y="3429453"/>
                <a:ext cx="3279477" cy="838200"/>
              </a:xfrm>
              <a:prstGeom prst="straightConnector1">
                <a:avLst/>
              </a:prstGeom>
              <a:noFill/>
              <a:ln w="38100" algn="ctr">
                <a:solidFill>
                  <a:srgbClr val="1FE115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906" name="Straight Arrow Connector 39"/>
              <p:cNvCxnSpPr>
                <a:cxnSpLocks noChangeShapeType="1"/>
                <a:stCxn id="37920" idx="4"/>
                <a:endCxn id="37914" idx="4"/>
              </p:cNvCxnSpPr>
              <p:nvPr/>
            </p:nvCxnSpPr>
            <p:spPr bwMode="auto">
              <a:xfrm>
                <a:off x="5714999" y="3429453"/>
                <a:ext cx="1350840" cy="2362200"/>
              </a:xfrm>
              <a:prstGeom prst="straightConnector1">
                <a:avLst/>
              </a:prstGeom>
              <a:noFill/>
              <a:ln w="38100" algn="ctr">
                <a:solidFill>
                  <a:srgbClr val="1FE115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7903" name="TextBox 45"/>
            <p:cNvSpPr txBox="1">
              <a:spLocks noChangeArrowheads="1"/>
            </p:cNvSpPr>
            <p:nvPr/>
          </p:nvSpPr>
          <p:spPr bwMode="auto">
            <a:xfrm>
              <a:off x="6468879" y="6305550"/>
              <a:ext cx="221764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srgbClr val="1FE115"/>
                  </a:solidFill>
                </a:rPr>
                <a:t>How referents </a:t>
              </a:r>
              <a:r>
                <a:rPr lang="en-US" sz="2000" dirty="0" smtClean="0">
                  <a:solidFill>
                    <a:srgbClr val="1FE115"/>
                  </a:solidFill>
                </a:rPr>
                <a:t>(in</a:t>
              </a:r>
            </a:p>
            <a:p>
              <a:pPr eaLnBrk="1" hangingPunct="1"/>
              <a:r>
                <a:rPr lang="en-US" sz="2000" dirty="0" smtClean="0">
                  <a:solidFill>
                    <a:srgbClr val="1FE115"/>
                  </a:solidFill>
                </a:rPr>
                <a:t>reality) are </a:t>
              </a:r>
              <a:r>
                <a:rPr lang="en-US" sz="2000" dirty="0">
                  <a:solidFill>
                    <a:srgbClr val="1FE115"/>
                  </a:solidFill>
                </a:rPr>
                <a:t>related</a:t>
              </a:r>
            </a:p>
          </p:txBody>
        </p:sp>
      </p:grpSp>
      <p:grpSp>
        <p:nvGrpSpPr>
          <p:cNvPr id="11" name="Group 57"/>
          <p:cNvGrpSpPr>
            <a:grpSpLocks/>
          </p:cNvGrpSpPr>
          <p:nvPr/>
        </p:nvGrpSpPr>
        <p:grpSpPr bwMode="auto">
          <a:xfrm>
            <a:off x="152400" y="3143250"/>
            <a:ext cx="6477000" cy="3295650"/>
            <a:chOff x="152400" y="3505200"/>
            <a:chExt cx="6477000" cy="3295710"/>
          </a:xfrm>
        </p:grpSpPr>
        <p:cxnSp>
          <p:nvCxnSpPr>
            <p:cNvPr id="37899" name="Straight Arrow Connector 49"/>
            <p:cNvCxnSpPr>
              <a:cxnSpLocks noChangeShapeType="1"/>
            </p:cNvCxnSpPr>
            <p:nvPr/>
          </p:nvCxnSpPr>
          <p:spPr bwMode="auto">
            <a:xfrm>
              <a:off x="152400" y="3505200"/>
              <a:ext cx="6477000" cy="838200"/>
            </a:xfrm>
            <a:prstGeom prst="straightConnector1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00" name="Straight Arrow Connector 50"/>
            <p:cNvCxnSpPr>
              <a:cxnSpLocks noChangeShapeType="1"/>
            </p:cNvCxnSpPr>
            <p:nvPr/>
          </p:nvCxnSpPr>
          <p:spPr bwMode="auto">
            <a:xfrm rot="16200000" flipH="1">
              <a:off x="-304800" y="3962400"/>
              <a:ext cx="2362200" cy="1447800"/>
            </a:xfrm>
            <a:prstGeom prst="straightConnector1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901" name="TextBox 56"/>
            <p:cNvSpPr txBox="1">
              <a:spLocks noChangeArrowheads="1"/>
            </p:cNvSpPr>
            <p:nvPr/>
          </p:nvSpPr>
          <p:spPr bwMode="auto">
            <a:xfrm>
              <a:off x="3068917" y="6400800"/>
              <a:ext cx="262963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00B0F0"/>
                  </a:solidFill>
                </a:rPr>
                <a:t>How terms are related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798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Ontological Realism recognizes in reality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2209800"/>
            <a:ext cx="2537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portions of reality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276600"/>
            <a:ext cx="1124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entities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0" y="3962400"/>
            <a:ext cx="1636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particulars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4648200"/>
            <a:ext cx="151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universals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2362200"/>
            <a:ext cx="2082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configurations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4200" y="2362200"/>
            <a:ext cx="1323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relations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62300" y="42291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continuants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3000" y="4495800"/>
            <a:ext cx="1580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occurrents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81000" y="2209800"/>
            <a:ext cx="8458200" cy="44196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33400" y="3276600"/>
            <a:ext cx="8153400" cy="32004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181600" y="2362200"/>
            <a:ext cx="3505200" cy="7620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124200" y="2362200"/>
            <a:ext cx="1828800" cy="7620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162300" y="4191000"/>
            <a:ext cx="1638300" cy="18288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953000" y="4495800"/>
            <a:ext cx="3429000" cy="15240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838200" y="3962400"/>
            <a:ext cx="1905000" cy="22098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971800" y="3962400"/>
            <a:ext cx="5562600" cy="22098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86226" y="2743200"/>
            <a:ext cx="939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agency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72719" y="2743200"/>
            <a:ext cx="2844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I am the agent of my life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27052" y="5791200"/>
            <a:ext cx="1515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ECD63F"/>
                </a:solidFill>
              </a:rPr>
              <a:t>human being</a:t>
            </a:r>
            <a:endParaRPr lang="en-US" sz="2000" dirty="0">
              <a:solidFill>
                <a:srgbClr val="ECD63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57793" y="5426599"/>
            <a:ext cx="511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me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21261" y="5486400"/>
            <a:ext cx="930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my life</a:t>
            </a:r>
            <a:endParaRPr lang="en-US" sz="2000" dirty="0">
              <a:solidFill>
                <a:srgbClr val="FFC000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33400" y="2694560"/>
            <a:ext cx="2438400" cy="461665"/>
            <a:chOff x="533400" y="2694560"/>
            <a:chExt cx="2438400" cy="461665"/>
          </a:xfrm>
        </p:grpSpPr>
        <p:sp>
          <p:nvSpPr>
            <p:cNvPr id="25" name="Rectangle 24"/>
            <p:cNvSpPr/>
            <p:nvPr/>
          </p:nvSpPr>
          <p:spPr bwMode="auto">
            <a:xfrm>
              <a:off x="533400" y="2743200"/>
              <a:ext cx="2438400" cy="381000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lgDash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3400" y="269456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?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029200" y="3385623"/>
            <a:ext cx="3505200" cy="461665"/>
            <a:chOff x="5029200" y="3385623"/>
            <a:chExt cx="3505200" cy="461665"/>
          </a:xfrm>
        </p:grpSpPr>
        <p:sp>
          <p:nvSpPr>
            <p:cNvPr id="26" name="Rectangle 25"/>
            <p:cNvSpPr/>
            <p:nvPr/>
          </p:nvSpPr>
          <p:spPr bwMode="auto">
            <a:xfrm>
              <a:off x="5029200" y="3429000"/>
              <a:ext cx="3505200" cy="381000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lgDash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032734" y="3385623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?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568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Error: confusing particulars with types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" y="1492956"/>
            <a:ext cx="8772525" cy="53085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19600" y="615309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www.bbc.co.uk/ontologies/sport</a:t>
            </a:r>
            <a:endParaRPr lang="en-US" sz="2000" dirty="0" smtClean="0"/>
          </a:p>
          <a:p>
            <a:pPr algn="r"/>
            <a:r>
              <a:rPr lang="en-US" sz="2000" dirty="0" smtClean="0"/>
              <a:t>The BBC sports ontology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0724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3.bp.blogspot.com/_2cxvSmlPoaM/Ss-JdUAcxwI/AAAAAAAADM4/fOmasxsNiCg/s800/rembrand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11"/>
          <p:cNvSpPr>
            <a:spLocks noChangeArrowheads="1"/>
          </p:cNvSpPr>
          <p:nvPr/>
        </p:nvSpPr>
        <p:spPr bwMode="auto">
          <a:xfrm>
            <a:off x="381000" y="3124200"/>
            <a:ext cx="121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1447800"/>
            <a:ext cx="2971800" cy="5410200"/>
            <a:chOff x="0" y="1143000"/>
            <a:chExt cx="2971800" cy="5715000"/>
          </a:xfrm>
        </p:grpSpPr>
        <p:sp>
          <p:nvSpPr>
            <p:cNvPr id="30729" name="Rectangle 10"/>
            <p:cNvSpPr>
              <a:spLocks noChangeArrowheads="1"/>
            </p:cNvSpPr>
            <p:nvPr/>
          </p:nvSpPr>
          <p:spPr bwMode="auto">
            <a:xfrm>
              <a:off x="0" y="1143000"/>
              <a:ext cx="2667000" cy="5715000"/>
            </a:xfrm>
            <a:prstGeom prst="rect">
              <a:avLst/>
            </a:prstGeom>
            <a:solidFill>
              <a:srgbClr val="000000">
                <a:alpha val="69803"/>
              </a:srgbClr>
            </a:solidFill>
            <a:ln w="9525" algn="ctr">
              <a:noFill/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0730" name="Text Box 14"/>
            <p:cNvSpPr txBox="1">
              <a:spLocks noChangeArrowheads="1"/>
            </p:cNvSpPr>
            <p:nvPr/>
          </p:nvSpPr>
          <p:spPr bwMode="auto">
            <a:xfrm>
              <a:off x="0" y="4724400"/>
              <a:ext cx="2971800" cy="1938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sz="2400" dirty="0">
                  <a:solidFill>
                    <a:srgbClr val="FFC000"/>
                  </a:solidFill>
                </a:rPr>
                <a:t>L1</a:t>
              </a:r>
              <a:r>
                <a:rPr lang="en-US" sz="2400" dirty="0">
                  <a:solidFill>
                    <a:schemeClr val="bg1"/>
                  </a:solidFill>
                </a:rPr>
                <a:t>: entities with objective </a:t>
              </a:r>
              <a:r>
                <a:rPr lang="en-US" sz="2400" dirty="0" smtClean="0">
                  <a:solidFill>
                    <a:schemeClr val="bg1"/>
                  </a:solidFill>
                </a:rPr>
                <a:t>existence,   </a:t>
              </a:r>
            </a:p>
            <a:p>
              <a:pPr algn="l"/>
              <a:r>
                <a:rPr lang="en-US" sz="2400" dirty="0" smtClean="0">
                  <a:solidFill>
                    <a:schemeClr val="bg1"/>
                  </a:solidFill>
                </a:rPr>
                <a:t>some of </a:t>
              </a:r>
              <a:r>
                <a:rPr lang="en-US" sz="2400" dirty="0">
                  <a:solidFill>
                    <a:schemeClr val="bg1"/>
                  </a:solidFill>
                </a:rPr>
                <a:t>which </a:t>
              </a:r>
              <a:r>
                <a:rPr lang="en-US" sz="2400" dirty="0" smtClean="0">
                  <a:solidFill>
                    <a:schemeClr val="bg1"/>
                  </a:solidFill>
                </a:rPr>
                <a:t>(</a:t>
              </a:r>
              <a:r>
                <a:rPr lang="en-US" sz="2400" dirty="0" smtClean="0">
                  <a:solidFill>
                    <a:srgbClr val="FFC000"/>
                  </a:solidFill>
                </a:rPr>
                <a:t>L1</a:t>
              </a:r>
              <a:r>
                <a:rPr lang="en-US" sz="2800" baseline="30000" dirty="0" smtClean="0">
                  <a:solidFill>
                    <a:srgbClr val="FFC000"/>
                  </a:solidFill>
                </a:rPr>
                <a:t>-</a:t>
              </a:r>
              <a:r>
                <a:rPr lang="en-US" sz="2400" dirty="0" smtClean="0">
                  <a:solidFill>
                    <a:schemeClr val="bg1"/>
                  </a:solidFill>
                </a:rPr>
                <a:t>) are </a:t>
              </a:r>
              <a:r>
                <a:rPr lang="en-US" sz="2400" i="1" dirty="0">
                  <a:solidFill>
                    <a:schemeClr val="bg1"/>
                  </a:solidFill>
                </a:rPr>
                <a:t>not about anything</a:t>
              </a:r>
            </a:p>
          </p:txBody>
        </p:sp>
        <p:sp>
          <p:nvSpPr>
            <p:cNvPr id="30731" name="Text Box 17"/>
            <p:cNvSpPr txBox="1">
              <a:spLocks noChangeArrowheads="1"/>
            </p:cNvSpPr>
            <p:nvPr/>
          </p:nvSpPr>
          <p:spPr bwMode="auto">
            <a:xfrm>
              <a:off x="0" y="3440084"/>
              <a:ext cx="2743200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sz="2400" dirty="0">
                  <a:solidFill>
                    <a:srgbClr val="FFC000"/>
                  </a:solidFill>
                </a:rPr>
                <a:t>L2</a:t>
              </a:r>
              <a:r>
                <a:rPr lang="en-US" sz="2400" dirty="0">
                  <a:solidFill>
                    <a:schemeClr val="bg1"/>
                  </a:solidFill>
                </a:rPr>
                <a:t>: </a:t>
              </a:r>
              <a:r>
                <a:rPr lang="en-US" sz="2400" dirty="0" smtClean="0">
                  <a:solidFill>
                    <a:schemeClr val="bg1"/>
                  </a:solidFill>
                </a:rPr>
                <a:t>beliefs,    some of which are </a:t>
              </a:r>
              <a:r>
                <a:rPr lang="en-US" sz="2400" i="1" dirty="0">
                  <a:solidFill>
                    <a:schemeClr val="bg1"/>
                  </a:solidFill>
                </a:rPr>
                <a:t>about</a:t>
              </a:r>
              <a:r>
                <a:rPr lang="en-US" sz="2400" dirty="0">
                  <a:solidFill>
                    <a:schemeClr val="bg1"/>
                  </a:solidFill>
                </a:rPr>
                <a:t> (1</a:t>
              </a:r>
              <a:r>
                <a:rPr lang="en-US" sz="2400" dirty="0" smtClean="0">
                  <a:solidFill>
                    <a:schemeClr val="bg1"/>
                  </a:solidFill>
                </a:rPr>
                <a:t>),  (2) or (3) </a:t>
              </a:r>
            </a:p>
            <a:p>
              <a:pPr algn="l"/>
              <a:r>
                <a:rPr lang="en-US" sz="2400" dirty="0" smtClean="0">
                  <a:solidFill>
                    <a:schemeClr val="bg1"/>
                  </a:solidFill>
                </a:rPr>
                <a:t> 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30732" name="Text Box 23"/>
            <p:cNvSpPr txBox="1">
              <a:spLocks noChangeArrowheads="1"/>
            </p:cNvSpPr>
            <p:nvPr/>
          </p:nvSpPr>
          <p:spPr bwMode="auto">
            <a:xfrm>
              <a:off x="0" y="2057400"/>
              <a:ext cx="2819400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2400" dirty="0">
                  <a:solidFill>
                    <a:srgbClr val="FFC000"/>
                  </a:solidFill>
                </a:rPr>
                <a:t>L3</a:t>
              </a:r>
              <a:r>
                <a:rPr lang="en-US" sz="2400" dirty="0">
                  <a:solidFill>
                    <a:schemeClr val="bg1"/>
                  </a:solidFill>
                </a:rPr>
                <a:t>: </a:t>
              </a:r>
              <a:r>
                <a:rPr lang="en-US" sz="2400" dirty="0" smtClean="0">
                  <a:solidFill>
                    <a:schemeClr val="bg1"/>
                  </a:solidFill>
                </a:rPr>
                <a:t>accessible representations </a:t>
              </a:r>
              <a:r>
                <a:rPr lang="en-US" sz="2400" i="1" dirty="0">
                  <a:solidFill>
                    <a:schemeClr val="bg1"/>
                  </a:solidFill>
                </a:rPr>
                <a:t>about</a:t>
              </a:r>
              <a:r>
                <a:rPr lang="en-US" sz="2400" dirty="0">
                  <a:solidFill>
                    <a:schemeClr val="bg1"/>
                  </a:solidFill>
                </a:rPr>
                <a:t> (1</a:t>
              </a:r>
              <a:r>
                <a:rPr lang="en-US" sz="2400" dirty="0" smtClean="0">
                  <a:solidFill>
                    <a:schemeClr val="bg1"/>
                  </a:solidFill>
                </a:rPr>
                <a:t>),  (</a:t>
              </a:r>
              <a:r>
                <a:rPr lang="en-US" sz="2400" dirty="0">
                  <a:solidFill>
                    <a:schemeClr val="bg1"/>
                  </a:solidFill>
                </a:rPr>
                <a:t>2) or (3) </a:t>
              </a:r>
            </a:p>
          </p:txBody>
        </p:sp>
      </p:grpSp>
      <p:sp>
        <p:nvSpPr>
          <p:cNvPr id="30726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Three levels of reality in Ontological Realism</a:t>
            </a:r>
          </a:p>
        </p:txBody>
      </p:sp>
    </p:spTree>
    <p:extLst>
      <p:ext uri="{BB962C8B-B14F-4D97-AF65-F5344CB8AC3E}">
        <p14:creationId xmlns:p14="http://schemas.microsoft.com/office/powerpoint/2010/main" val="309196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sz="2900" dirty="0" smtClean="0"/>
              <a:t>Error: confusing information (L3) with what it is about</a:t>
            </a:r>
            <a:endParaRPr lang="en-US" sz="29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1752600"/>
            <a:ext cx="7658100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60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Distorted views on </a:t>
            </a:r>
            <a:r>
              <a:rPr lang="en-US" dirty="0" smtClean="0"/>
              <a:t>reality through lenses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  L1					L3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2819400"/>
            <a:ext cx="4286250" cy="28575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362202" y="2819400"/>
            <a:ext cx="6648450" cy="2857500"/>
            <a:chOff x="2362202" y="2819400"/>
            <a:chExt cx="6648450" cy="28575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4399" y="2819400"/>
              <a:ext cx="4286253" cy="2857500"/>
            </a:xfrm>
            <a:prstGeom prst="rect">
              <a:avLst/>
            </a:prstGeom>
          </p:spPr>
        </p:pic>
        <p:sp>
          <p:nvSpPr>
            <p:cNvPr id="8" name="Isosceles Triangle 7"/>
            <p:cNvSpPr/>
            <p:nvPr/>
          </p:nvSpPr>
          <p:spPr bwMode="auto">
            <a:xfrm rot="16200000">
              <a:off x="2114552" y="3067050"/>
              <a:ext cx="2857500" cy="2362200"/>
            </a:xfrm>
            <a:prstGeom prst="triangle">
              <a:avLst>
                <a:gd name="adj" fmla="val 80025"/>
              </a:avLst>
            </a:prstGeom>
            <a:solidFill>
              <a:srgbClr val="F6D5A8">
                <a:alpha val="6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582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Grp="1" noChangeArrowheads="1"/>
          </p:cNvSpPr>
          <p:nvPr>
            <p:ph type="title"/>
          </p:nvPr>
        </p:nvSpPr>
        <p:spPr>
          <a:xfrm>
            <a:off x="255588" y="838200"/>
            <a:ext cx="8632825" cy="631825"/>
          </a:xfrm>
        </p:spPr>
        <p:txBody>
          <a:bodyPr/>
          <a:lstStyle/>
          <a:p>
            <a:pPr eaLnBrk="1" hangingPunct="1"/>
            <a:r>
              <a:rPr lang="en-US" dirty="0" smtClean="0"/>
              <a:t>Action verbs and Ontological Realism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Many caveats: </a:t>
            </a:r>
          </a:p>
          <a:p>
            <a:pPr lvl="1" eaLnBrk="1" hangingPunct="1"/>
            <a:r>
              <a:rPr lang="en-US" dirty="0" smtClean="0"/>
              <a:t>the way matters are </a:t>
            </a:r>
            <a:r>
              <a:rPr lang="en-US" b="1" i="1" dirty="0" smtClean="0"/>
              <a:t>expressed</a:t>
            </a:r>
            <a:r>
              <a:rPr lang="en-US" dirty="0" smtClean="0"/>
              <a:t> in natural language </a:t>
            </a:r>
            <a:r>
              <a:rPr lang="en-US" dirty="0" smtClean="0"/>
              <a:t>(L3) does </a:t>
            </a:r>
            <a:r>
              <a:rPr lang="en-US" dirty="0" smtClean="0"/>
              <a:t>not correspond faithfully with the way matters </a:t>
            </a:r>
            <a:r>
              <a:rPr lang="en-US" b="1" i="1" dirty="0" smtClean="0"/>
              <a:t>are </a:t>
            </a:r>
            <a:r>
              <a:rPr lang="en-US" dirty="0" smtClean="0"/>
              <a:t>(L1) </a:t>
            </a:r>
            <a:endParaRPr lang="en-US" dirty="0" smtClean="0"/>
          </a:p>
        </p:txBody>
      </p:sp>
      <p:sp>
        <p:nvSpPr>
          <p:cNvPr id="1382404" name="Text Box 4"/>
          <p:cNvSpPr txBox="1">
            <a:spLocks noChangeArrowheads="1"/>
          </p:cNvSpPr>
          <p:nvPr/>
        </p:nvSpPr>
        <p:spPr bwMode="auto">
          <a:xfrm>
            <a:off x="228600" y="3733800"/>
            <a:ext cx="2101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‘approach’</a:t>
            </a:r>
          </a:p>
        </p:txBody>
      </p:sp>
      <p:sp>
        <p:nvSpPr>
          <p:cNvPr id="1382416" name="Oval 16"/>
          <p:cNvSpPr>
            <a:spLocks noChangeArrowheads="1"/>
          </p:cNvSpPr>
          <p:nvPr/>
        </p:nvSpPr>
        <p:spPr bwMode="auto">
          <a:xfrm>
            <a:off x="3886200" y="3962400"/>
            <a:ext cx="381000" cy="304800"/>
          </a:xfrm>
          <a:prstGeom prst="ellipse">
            <a:avLst/>
          </a:prstGeom>
          <a:solidFill>
            <a:srgbClr val="00CC99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82418" name="Oval 18"/>
          <p:cNvSpPr>
            <a:spLocks noChangeArrowheads="1"/>
          </p:cNvSpPr>
          <p:nvPr/>
        </p:nvSpPr>
        <p:spPr bwMode="auto">
          <a:xfrm>
            <a:off x="3886200" y="5105400"/>
            <a:ext cx="381000" cy="304800"/>
          </a:xfrm>
          <a:prstGeom prst="ellipse">
            <a:avLst/>
          </a:prstGeom>
          <a:solidFill>
            <a:srgbClr val="FF66FF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82419" name="Text Box 19"/>
          <p:cNvSpPr txBox="1">
            <a:spLocks noChangeArrowheads="1"/>
          </p:cNvSpPr>
          <p:nvPr/>
        </p:nvSpPr>
        <p:spPr bwMode="auto">
          <a:xfrm>
            <a:off x="5715000" y="3886200"/>
            <a:ext cx="2292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x orbiting around y</a:t>
            </a:r>
          </a:p>
        </p:txBody>
      </p:sp>
      <p:sp>
        <p:nvSpPr>
          <p:cNvPr id="1382420" name="Text Box 20"/>
          <p:cNvSpPr txBox="1">
            <a:spLocks noChangeArrowheads="1"/>
          </p:cNvSpPr>
          <p:nvPr/>
        </p:nvSpPr>
        <p:spPr bwMode="auto">
          <a:xfrm>
            <a:off x="5715000" y="4800600"/>
            <a:ext cx="2124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x approaching y ?</a:t>
            </a:r>
          </a:p>
        </p:txBody>
      </p:sp>
      <p:sp>
        <p:nvSpPr>
          <p:cNvPr id="1382421" name="Text Box 21"/>
          <p:cNvSpPr txBox="1">
            <a:spLocks noChangeArrowheads="1"/>
          </p:cNvSpPr>
          <p:nvPr/>
        </p:nvSpPr>
        <p:spPr bwMode="auto">
          <a:xfrm>
            <a:off x="5715000" y="5334000"/>
            <a:ext cx="2995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x taking distance from y ?</a:t>
            </a:r>
          </a:p>
        </p:txBody>
      </p:sp>
      <p:sp>
        <p:nvSpPr>
          <p:cNvPr id="1382422" name="Text Box 22"/>
          <p:cNvSpPr txBox="1">
            <a:spLocks noChangeArrowheads="1"/>
          </p:cNvSpPr>
          <p:nvPr/>
        </p:nvSpPr>
        <p:spPr bwMode="auto">
          <a:xfrm>
            <a:off x="-49039" y="6484938"/>
            <a:ext cx="90055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sym typeface="Wingdings" pitchFamily="2" charset="2"/>
              </a:rPr>
              <a:t> ‘to approach’ is a </a:t>
            </a:r>
            <a:r>
              <a:rPr lang="en-US" sz="1800" dirty="0" smtClean="0">
                <a:solidFill>
                  <a:schemeClr val="bg1"/>
                </a:solidFill>
                <a:sym typeface="Wingdings" pitchFamily="2" charset="2"/>
              </a:rPr>
              <a:t>verb,    </a:t>
            </a:r>
            <a:r>
              <a:rPr lang="en-US" sz="1800" dirty="0">
                <a:solidFill>
                  <a:schemeClr val="bg1"/>
                </a:solidFill>
                <a:sym typeface="Wingdings" pitchFamily="2" charset="2"/>
              </a:rPr>
              <a:t>but it does not represent a </a:t>
            </a:r>
            <a:r>
              <a:rPr lang="en-US" sz="1800" dirty="0" smtClean="0">
                <a:solidFill>
                  <a:schemeClr val="bg1"/>
                </a:solidFill>
                <a:sym typeface="Wingdings" pitchFamily="2" charset="2"/>
              </a:rPr>
              <a:t>process,    </a:t>
            </a:r>
            <a:r>
              <a:rPr lang="en-US" sz="1800" dirty="0">
                <a:solidFill>
                  <a:schemeClr val="bg1"/>
                </a:solidFill>
                <a:sym typeface="Wingdings" pitchFamily="2" charset="2"/>
              </a:rPr>
              <a:t>rather implies a process.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382423" name="Text Box 23"/>
          <p:cNvSpPr txBox="1">
            <a:spLocks noChangeArrowheads="1"/>
          </p:cNvSpPr>
          <p:nvPr/>
        </p:nvSpPr>
        <p:spPr bwMode="auto">
          <a:xfrm>
            <a:off x="5715000" y="4343400"/>
            <a:ext cx="2995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x taking distance from y ?</a:t>
            </a:r>
          </a:p>
        </p:txBody>
      </p:sp>
      <p:sp>
        <p:nvSpPr>
          <p:cNvPr id="1382424" name="Text Box 24"/>
          <p:cNvSpPr txBox="1">
            <a:spLocks noChangeArrowheads="1"/>
          </p:cNvSpPr>
          <p:nvPr/>
        </p:nvSpPr>
        <p:spPr bwMode="auto">
          <a:xfrm>
            <a:off x="152400" y="6172200"/>
            <a:ext cx="2922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1"/>
                </a:solidFill>
                <a:sym typeface="Wingdings" pitchFamily="2" charset="2"/>
              </a:rPr>
              <a:t> x’s process didn’t change</a:t>
            </a:r>
            <a:endParaRPr lang="en-US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46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pat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12" dur="5000" fill="hold"/>
                                        <p:tgtEl>
                                          <p:spTgt spid="1382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17" dur="5000" fill="hold"/>
                                        <p:tgtEl>
                                          <p:spTgt spid="1382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-0.00416 0.1222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382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61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21" dur="5000" fill="hold"/>
                                        <p:tgtEl>
                                          <p:spTgt spid="1382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04" grpId="0"/>
      <p:bldP spid="1382416" grpId="0" animBg="1"/>
      <p:bldP spid="1382416" grpId="1" animBg="1"/>
      <p:bldP spid="1382416" grpId="2" animBg="1"/>
      <p:bldP spid="1382416" grpId="3" animBg="1"/>
      <p:bldP spid="1382418" grpId="0" animBg="1"/>
      <p:bldP spid="1382418" grpId="1" animBg="1"/>
      <p:bldP spid="1382419" grpId="0"/>
      <p:bldP spid="1382420" grpId="0"/>
      <p:bldP spid="1382421" grpId="0"/>
      <p:bldP spid="1382422" grpId="0"/>
      <p:bldP spid="1382423" grpId="0"/>
      <p:bldP spid="13824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‘Ontology’ is popular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57" y="1600200"/>
            <a:ext cx="8648700" cy="45243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00400" y="6477000"/>
            <a:ext cx="5791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http://www.mkbergman.com/904/listing-of-185-ontology-building-tools/</a:t>
            </a:r>
          </a:p>
        </p:txBody>
      </p:sp>
    </p:spTree>
    <p:extLst>
      <p:ext uri="{BB962C8B-B14F-4D97-AF65-F5344CB8AC3E}">
        <p14:creationId xmlns:p14="http://schemas.microsoft.com/office/powerpoint/2010/main" val="14815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Grp="1" noChangeArrowheads="1"/>
          </p:cNvSpPr>
          <p:nvPr>
            <p:ph type="title"/>
          </p:nvPr>
        </p:nvSpPr>
        <p:spPr>
          <a:xfrm>
            <a:off x="255588" y="838200"/>
            <a:ext cx="8632825" cy="631825"/>
          </a:xfrm>
        </p:spPr>
        <p:txBody>
          <a:bodyPr/>
          <a:lstStyle/>
          <a:p>
            <a:pPr eaLnBrk="1" hangingPunct="1"/>
            <a:r>
              <a:rPr lang="en-US" dirty="0" smtClean="0"/>
              <a:t>Action verbs and Ontological Realism</a:t>
            </a:r>
          </a:p>
        </p:txBody>
      </p:sp>
      <p:sp>
        <p:nvSpPr>
          <p:cNvPr id="39939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Approaching following a forced path</a:t>
            </a:r>
          </a:p>
        </p:txBody>
      </p:sp>
      <p:pic>
        <p:nvPicPr>
          <p:cNvPr id="39940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743200"/>
            <a:ext cx="5638800" cy="38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410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6324600" y="2133600"/>
            <a:ext cx="2743200" cy="4495800"/>
            <a:chOff x="6324600" y="2133600"/>
            <a:chExt cx="2743200" cy="4495800"/>
          </a:xfrm>
        </p:grpSpPr>
        <p:sp>
          <p:nvSpPr>
            <p:cNvPr id="17" name="Rectangle 16"/>
            <p:cNvSpPr/>
            <p:nvPr/>
          </p:nvSpPr>
          <p:spPr bwMode="auto">
            <a:xfrm>
              <a:off x="6324600" y="2133600"/>
              <a:ext cx="2743200" cy="4495800"/>
            </a:xfrm>
            <a:prstGeom prst="rect">
              <a:avLst/>
            </a:prstGeom>
            <a:solidFill>
              <a:srgbClr val="B453EF">
                <a:alpha val="50196"/>
              </a:srgb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>
              <a:off x="6553200" y="2514600"/>
              <a:ext cx="2362200" cy="0"/>
            </a:xfrm>
            <a:prstGeom prst="line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>
            <a:off x="2895600" y="2133600"/>
            <a:ext cx="3352800" cy="4495800"/>
            <a:chOff x="2895600" y="2133600"/>
            <a:chExt cx="3352800" cy="4495800"/>
          </a:xfrm>
        </p:grpSpPr>
        <p:sp>
          <p:nvSpPr>
            <p:cNvPr id="16" name="Rectangle 15"/>
            <p:cNvSpPr/>
            <p:nvPr/>
          </p:nvSpPr>
          <p:spPr bwMode="auto">
            <a:xfrm>
              <a:off x="2895600" y="2133600"/>
              <a:ext cx="3352800" cy="4495800"/>
            </a:xfrm>
            <a:prstGeom prst="rect">
              <a:avLst/>
            </a:prstGeom>
            <a:solidFill>
              <a:srgbClr val="FFFF00">
                <a:alpha val="50196"/>
              </a:srgb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>
              <a:off x="3810000" y="2514600"/>
              <a:ext cx="1447800" cy="0"/>
            </a:xfrm>
            <a:prstGeom prst="line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3" name="Group 22"/>
          <p:cNvGrpSpPr/>
          <p:nvPr/>
        </p:nvGrpSpPr>
        <p:grpSpPr>
          <a:xfrm>
            <a:off x="68096" y="2133600"/>
            <a:ext cx="2743200" cy="4495800"/>
            <a:chOff x="68096" y="2133600"/>
            <a:chExt cx="2743200" cy="4495800"/>
          </a:xfrm>
        </p:grpSpPr>
        <p:sp>
          <p:nvSpPr>
            <p:cNvPr id="15" name="Rectangle 14"/>
            <p:cNvSpPr/>
            <p:nvPr/>
          </p:nvSpPr>
          <p:spPr bwMode="auto">
            <a:xfrm>
              <a:off x="68096" y="2133600"/>
              <a:ext cx="2743200" cy="4495800"/>
            </a:xfrm>
            <a:prstGeom prst="rect">
              <a:avLst/>
            </a:prstGeom>
            <a:solidFill>
              <a:srgbClr val="FF0000">
                <a:alpha val="50196"/>
              </a:srgb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 bwMode="auto">
            <a:xfrm>
              <a:off x="257784" y="2514600"/>
              <a:ext cx="2362200" cy="0"/>
            </a:xfrm>
            <a:prstGeom prst="line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Required ontology coverage for computer vision: reality of …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28600" y="2590800"/>
            <a:ext cx="2657272" cy="4038600"/>
          </a:xfrm>
        </p:spPr>
        <p:txBody>
          <a:bodyPr/>
          <a:lstStyle/>
          <a:p>
            <a:pPr marL="174625" indent="-174625"/>
            <a:r>
              <a:rPr lang="en-US" sz="1800" dirty="0" smtClean="0">
                <a:latin typeface="+mn-lt"/>
              </a:rPr>
              <a:t>how do human beings move</a:t>
            </a:r>
          </a:p>
          <a:p>
            <a:pPr marL="174625" indent="-174625"/>
            <a:r>
              <a:rPr lang="en-US" sz="1800" dirty="0" smtClean="0">
                <a:latin typeface="+mn-lt"/>
              </a:rPr>
              <a:t>how are human beings different from animals and inanimate objects</a:t>
            </a:r>
          </a:p>
          <a:p>
            <a:pPr marL="174625" indent="-174625"/>
            <a:r>
              <a:rPr lang="en-US" sz="1800" dirty="0" smtClean="0">
                <a:latin typeface="+mn-lt"/>
              </a:rPr>
              <a:t>what makes entities being of certain types</a:t>
            </a:r>
          </a:p>
          <a:p>
            <a:pPr marL="174625" indent="-174625"/>
            <a:r>
              <a:rPr lang="en-US" sz="1800" dirty="0" smtClean="0">
                <a:latin typeface="+mn-lt"/>
              </a:rPr>
              <a:t>what must exist for something else to exist</a:t>
            </a:r>
          </a:p>
          <a:p>
            <a:pPr marL="174625" indent="-174625"/>
            <a:r>
              <a:rPr lang="en-US" sz="1800" dirty="0" smtClean="0">
                <a:latin typeface="+mn-lt"/>
              </a:rPr>
              <a:t>what is of interest</a:t>
            </a:r>
          </a:p>
          <a:p>
            <a:pPr marL="174625" indent="-174625"/>
            <a:r>
              <a:rPr lang="en-US" sz="1800" dirty="0" smtClean="0">
                <a:latin typeface="+mn-lt"/>
              </a:rPr>
              <a:t>…</a:t>
            </a:r>
            <a:endParaRPr lang="en-US" sz="18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5459" y="2057400"/>
            <a:ext cx="260237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</a:rPr>
              <a:t>marks of interest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16040" y="2057400"/>
            <a:ext cx="160172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</a:rPr>
              <a:t>video files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61888" y="2057400"/>
            <a:ext cx="2743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</a:rPr>
              <a:t>natural language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2885872" y="2590800"/>
            <a:ext cx="3429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4625" marR="0" lvl="0" indent="-1746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what can be captured</a:t>
            </a:r>
          </a:p>
          <a:p>
            <a:pPr marL="174625" marR="0" lvl="0" indent="-1746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how do actions of marks project on manifolds</a:t>
            </a:r>
          </a:p>
          <a:p>
            <a:pPr marL="174625" marR="0" lvl="0" indent="-1746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in what way correspond motions of manifolds to actions of marks</a:t>
            </a:r>
          </a:p>
          <a:p>
            <a:pPr marL="174625" marR="0" lvl="0" indent="-1746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what manifolds and changes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 correspond to marks of interest</a:t>
            </a:r>
          </a:p>
          <a:p>
            <a:pPr marL="174625" marR="0" lvl="0" indent="-1746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1800" b="0" kern="0" baseline="0" dirty="0" smtClean="0">
                <a:solidFill>
                  <a:srgbClr val="EBE6FC"/>
                </a:solidFill>
                <a:latin typeface="+mn-lt"/>
              </a:rPr>
              <a:t>to what extent are distinctions in marks preserved in video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EBE6FC"/>
              </a:solidFill>
              <a:effectLst/>
              <a:uLnTx/>
              <a:uFillTx/>
              <a:latin typeface="+mn-lt"/>
            </a:endParaRPr>
          </a:p>
          <a:p>
            <a:pPr marL="174625" marR="0" lvl="0" indent="-1746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…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EBE6F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6381344" y="2590800"/>
            <a:ext cx="274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4625" marR="0" lvl="0" indent="-1746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terms are used to denote marks and actions they engage in</a:t>
            </a:r>
          </a:p>
          <a:p>
            <a:pPr marL="174625" marR="0" lvl="0" indent="-1746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must terms be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stringed together to form meaningful sentences</a:t>
            </a:r>
          </a:p>
          <a:p>
            <a:pPr marL="174625" marR="0" lvl="0" indent="-1746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to preserve perceived distinctions despite the intrinsic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ambiguity of language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EBE6F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4625" marR="0" lvl="0" indent="-1746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EBE6F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029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ontology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Formal Ontology</a:t>
            </a:r>
          </a:p>
          <a:p>
            <a:r>
              <a:rPr lang="en-US" dirty="0"/>
              <a:t>	</a:t>
            </a:r>
            <a:r>
              <a:rPr lang="en-US" dirty="0" smtClean="0">
                <a:sym typeface="Wingdings" panose="05000000000000000000" pitchFamily="2" charset="2"/>
              </a:rPr>
              <a:t> Generic top-level ontology</a:t>
            </a:r>
            <a:endParaRPr lang="en-US" dirty="0" smtClean="0"/>
          </a:p>
          <a:p>
            <a:r>
              <a:rPr lang="en-US" dirty="0" smtClean="0"/>
              <a:t>Relation Ontology (part of BFO 2.0)</a:t>
            </a:r>
          </a:p>
          <a:p>
            <a:r>
              <a:rPr lang="en-US" dirty="0"/>
              <a:t>	</a:t>
            </a:r>
            <a:r>
              <a:rPr lang="en-US" dirty="0" smtClean="0">
                <a:sym typeface="Wingdings" panose="05000000000000000000" pitchFamily="2" charset="2"/>
              </a:rPr>
              <a:t> Relations between particulars</a:t>
            </a:r>
            <a:endParaRPr lang="en-US" dirty="0" smtClean="0"/>
          </a:p>
          <a:p>
            <a:r>
              <a:rPr lang="en-US" dirty="0" smtClean="0"/>
              <a:t>Information artifact Ontology</a:t>
            </a:r>
          </a:p>
          <a:p>
            <a:r>
              <a:rPr lang="en-US" dirty="0"/>
              <a:t>	</a:t>
            </a:r>
            <a:r>
              <a:rPr lang="en-US" dirty="0" smtClean="0">
                <a:sym typeface="Wingdings" panose="05000000000000000000" pitchFamily="2" charset="2"/>
              </a:rPr>
              <a:t> Covers L3 (with extensions also bearers of L3)</a:t>
            </a:r>
            <a:endParaRPr lang="en-US" dirty="0" smtClean="0"/>
          </a:p>
          <a:p>
            <a:r>
              <a:rPr lang="en-US" dirty="0" smtClean="0"/>
              <a:t>Foundational Model of Anatomy</a:t>
            </a:r>
          </a:p>
          <a:p>
            <a:r>
              <a:rPr lang="en-US" dirty="0"/>
              <a:t>	</a:t>
            </a:r>
            <a:r>
              <a:rPr lang="en-US" dirty="0" smtClean="0">
                <a:sym typeface="Wingdings" panose="05000000000000000000" pitchFamily="2" charset="2"/>
              </a:rPr>
              <a:t> Human anatomy</a:t>
            </a:r>
            <a:endParaRPr lang="en-US" dirty="0" smtClean="0"/>
          </a:p>
          <a:p>
            <a:r>
              <a:rPr lang="en-US" dirty="0" smtClean="0"/>
              <a:t>Referent Tracking</a:t>
            </a:r>
          </a:p>
          <a:p>
            <a:pPr lvl="1">
              <a:buNone/>
            </a:pPr>
            <a:r>
              <a:rPr lang="en-US" sz="2000" dirty="0" smtClean="0">
                <a:sym typeface="Wingdings" pitchFamily="2" charset="2"/>
              </a:rPr>
              <a:t> To relate particulars to each other and to universals</a:t>
            </a:r>
            <a:endParaRPr lang="en-US" sz="2000" dirty="0"/>
          </a:p>
        </p:txBody>
      </p:sp>
      <p:sp>
        <p:nvSpPr>
          <p:cNvPr id="4" name="Right Brace 3"/>
          <p:cNvSpPr/>
          <p:nvPr/>
        </p:nvSpPr>
        <p:spPr bwMode="auto">
          <a:xfrm>
            <a:off x="5638800" y="2133600"/>
            <a:ext cx="457200" cy="1676400"/>
          </a:xfrm>
          <a:prstGeom prst="rightBrac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2200" y="2362200"/>
            <a:ext cx="27719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chemeClr val="bg1"/>
                </a:solidFill>
              </a:rPr>
              <a:t>UCORE – SL</a:t>
            </a:r>
          </a:p>
          <a:p>
            <a:r>
              <a:rPr lang="en-US" sz="2400" b="0" dirty="0" smtClean="0">
                <a:solidFill>
                  <a:schemeClr val="bg1"/>
                </a:solidFill>
              </a:rPr>
              <a:t>C2 Core Ontology</a:t>
            </a:r>
          </a:p>
          <a:p>
            <a:r>
              <a:rPr lang="en-US" sz="2400" b="0" dirty="0" smtClean="0">
                <a:solidFill>
                  <a:schemeClr val="bg1"/>
                </a:solidFill>
              </a:rPr>
              <a:t>Biometrics Ontology</a:t>
            </a:r>
            <a:endParaRPr lang="en-US" sz="24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72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 Formal Ontology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an ontology of particulars,   </a:t>
            </a:r>
          </a:p>
          <a:p>
            <a:pPr lvl="1"/>
            <a:r>
              <a:rPr lang="en-US" sz="2400" dirty="0" smtClean="0"/>
              <a:t>despite the Representational Units (RU) denoting universals; </a:t>
            </a:r>
          </a:p>
          <a:p>
            <a:r>
              <a:rPr lang="en-US" dirty="0" smtClean="0"/>
              <a:t>Its hierarchical structure is based on the following definition:</a:t>
            </a:r>
          </a:p>
          <a:p>
            <a:pPr marL="457200" lvl="1" indent="0">
              <a:buNone/>
            </a:pPr>
            <a:r>
              <a:rPr lang="en-US" sz="4400" i="1" dirty="0" smtClean="0"/>
              <a:t>U </a:t>
            </a:r>
            <a:r>
              <a:rPr lang="en-US" sz="4400" i="1" dirty="0" err="1" smtClean="0"/>
              <a:t>is_a</a:t>
            </a:r>
            <a:r>
              <a:rPr lang="en-US" sz="4400" i="1" dirty="0" smtClean="0"/>
              <a:t> U1 =def. for all </a:t>
            </a:r>
            <a:r>
              <a:rPr lang="en-US" sz="4400" i="1" dirty="0" err="1" smtClean="0"/>
              <a:t>i</a:t>
            </a:r>
            <a:r>
              <a:rPr lang="en-US" sz="4400" i="1" dirty="0" smtClean="0"/>
              <a:t>, (t, ) </a:t>
            </a:r>
          </a:p>
          <a:p>
            <a:pPr marL="457200" lvl="1" indent="0">
              <a:buNone/>
            </a:pPr>
            <a:r>
              <a:rPr lang="en-US" sz="4400" i="1" dirty="0"/>
              <a:t>	</a:t>
            </a:r>
            <a:r>
              <a:rPr lang="en-US" sz="4400" i="1" dirty="0" smtClean="0"/>
              <a:t>if </a:t>
            </a:r>
            <a:r>
              <a:rPr lang="en-US" sz="4400" i="1" dirty="0" err="1" smtClean="0"/>
              <a:t>i</a:t>
            </a:r>
            <a:r>
              <a:rPr lang="en-US" sz="4400" i="1" dirty="0" smtClean="0"/>
              <a:t> </a:t>
            </a:r>
            <a:r>
              <a:rPr lang="en-US" sz="4400" b="1" i="1" dirty="0" err="1" smtClean="0"/>
              <a:t>instance_of</a:t>
            </a:r>
            <a:r>
              <a:rPr lang="en-US" sz="4400" b="1" i="1" dirty="0" smtClean="0"/>
              <a:t> </a:t>
            </a:r>
            <a:r>
              <a:rPr lang="en-US" sz="4400" i="1" dirty="0" smtClean="0"/>
              <a:t>U</a:t>
            </a:r>
            <a:r>
              <a:rPr lang="en-US" sz="4400" b="1" i="1" dirty="0" smtClean="0"/>
              <a:t> </a:t>
            </a:r>
            <a:r>
              <a:rPr lang="en-US" sz="4400" i="1" dirty="0" smtClean="0"/>
              <a:t>(</a:t>
            </a:r>
            <a:r>
              <a:rPr lang="en-US" sz="4400" b="1" i="1" dirty="0" smtClean="0"/>
              <a:t>at </a:t>
            </a:r>
            <a:r>
              <a:rPr lang="en-US" sz="4400" i="1" dirty="0" smtClean="0"/>
              <a:t>t)</a:t>
            </a:r>
            <a:r>
              <a:rPr lang="en-US" sz="4400" b="1" i="1" dirty="0" smtClean="0"/>
              <a:t> </a:t>
            </a:r>
          </a:p>
          <a:p>
            <a:pPr marL="457200" lvl="1" indent="0">
              <a:buNone/>
            </a:pPr>
            <a:r>
              <a:rPr lang="en-US" sz="4400" i="1" dirty="0" smtClean="0"/>
              <a:t>	then </a:t>
            </a:r>
            <a:r>
              <a:rPr lang="en-US" sz="4400" i="1" dirty="0" err="1" smtClean="0"/>
              <a:t>i</a:t>
            </a:r>
            <a:r>
              <a:rPr lang="en-US" sz="4400" b="1" i="1" dirty="0" smtClean="0"/>
              <a:t> </a:t>
            </a:r>
            <a:r>
              <a:rPr lang="en-US" sz="4400" b="1" dirty="0" err="1" smtClean="0"/>
              <a:t>instance_of</a:t>
            </a:r>
            <a:r>
              <a:rPr lang="en-US" sz="4400" b="1" dirty="0" smtClean="0"/>
              <a:t> </a:t>
            </a:r>
            <a:r>
              <a:rPr lang="en-US" sz="4400" i="1" dirty="0" smtClean="0"/>
              <a:t>U1</a:t>
            </a:r>
            <a:r>
              <a:rPr lang="en-US" sz="4400" b="1" i="1" dirty="0" smtClean="0"/>
              <a:t> </a:t>
            </a:r>
            <a:r>
              <a:rPr lang="en-US" sz="4400" i="1" dirty="0" smtClean="0"/>
              <a:t>(</a:t>
            </a:r>
            <a:r>
              <a:rPr lang="en-US" sz="4400" b="1" i="1" dirty="0" smtClean="0"/>
              <a:t>at </a:t>
            </a:r>
            <a:r>
              <a:rPr lang="en-US" sz="4400" i="1" dirty="0" smtClean="0"/>
              <a:t>t)</a:t>
            </a:r>
            <a:r>
              <a:rPr lang="en-US" sz="4400" b="1" i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180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Error: overloading the </a:t>
            </a:r>
            <a:r>
              <a:rPr lang="en-US" dirty="0" err="1" smtClean="0"/>
              <a:t>isA</a:t>
            </a:r>
            <a:r>
              <a:rPr lang="en-US" dirty="0" smtClean="0"/>
              <a:t> relation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1600200"/>
            <a:ext cx="8639175" cy="4267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4115" y="6096000"/>
            <a:ext cx="85236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hlinkClick r:id="rId3"/>
              </a:rPr>
              <a:t>Lecture Notes in Computer Science</a:t>
            </a:r>
            <a:r>
              <a:rPr lang="en-US" sz="1200" dirty="0">
                <a:solidFill>
                  <a:schemeClr val="bg1"/>
                </a:solidFill>
              </a:rPr>
              <a:t> Volume 4918, 2008, pp 237-250 </a:t>
            </a:r>
          </a:p>
          <a:p>
            <a:pPr algn="r"/>
            <a:r>
              <a:rPr lang="en-US" sz="1200" b="1" dirty="0">
                <a:solidFill>
                  <a:schemeClr val="bg1"/>
                </a:solidFill>
              </a:rPr>
              <a:t>Video Semantic Content Analysis Framework Based on Ontology Combined MPEG-7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hlinkClick r:id="rId4"/>
              </a:rPr>
              <a:t>Liang </a:t>
            </a:r>
            <a:r>
              <a:rPr lang="en-US" sz="1200" dirty="0" smtClean="0">
                <a:solidFill>
                  <a:schemeClr val="bg1"/>
                </a:solidFill>
                <a:hlinkClick r:id="rId4"/>
              </a:rPr>
              <a:t>Bai</a:t>
            </a:r>
            <a:r>
              <a:rPr lang="en-US" sz="1200" dirty="0" smtClean="0">
                <a:solidFill>
                  <a:schemeClr val="bg1"/>
                </a:solidFill>
              </a:rPr>
              <a:t>, </a:t>
            </a:r>
            <a:r>
              <a:rPr lang="en-US" sz="1200" dirty="0" err="1" smtClean="0">
                <a:solidFill>
                  <a:schemeClr val="bg1"/>
                </a:solidFill>
                <a:hlinkClick r:id="rId5"/>
              </a:rPr>
              <a:t>Songyang</a:t>
            </a:r>
            <a:r>
              <a:rPr lang="en-US" sz="1200" dirty="0" smtClean="0">
                <a:solidFill>
                  <a:schemeClr val="bg1"/>
                </a:solidFill>
                <a:hlinkClick r:id="rId5"/>
              </a:rPr>
              <a:t> Lao</a:t>
            </a:r>
            <a:r>
              <a:rPr lang="en-US" sz="1200" dirty="0" smtClean="0">
                <a:solidFill>
                  <a:schemeClr val="bg1"/>
                </a:solidFill>
              </a:rPr>
              <a:t>, </a:t>
            </a:r>
            <a:r>
              <a:rPr lang="en-US" sz="1200" dirty="0" err="1" smtClean="0">
                <a:solidFill>
                  <a:schemeClr val="bg1"/>
                </a:solidFill>
                <a:hlinkClick r:id="rId6"/>
              </a:rPr>
              <a:t>Weiming</a:t>
            </a:r>
            <a:r>
              <a:rPr lang="en-US" sz="1200" dirty="0" smtClean="0">
                <a:solidFill>
                  <a:schemeClr val="bg1"/>
                </a:solidFill>
                <a:hlinkClick r:id="rId6"/>
              </a:rPr>
              <a:t> </a:t>
            </a:r>
            <a:r>
              <a:rPr lang="en-US" sz="1200" dirty="0">
                <a:solidFill>
                  <a:schemeClr val="bg1"/>
                </a:solidFill>
                <a:hlinkClick r:id="rId6"/>
              </a:rPr>
              <a:t>Zhang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smtClean="0">
                <a:solidFill>
                  <a:schemeClr val="bg1"/>
                </a:solidFill>
                <a:hlinkClick r:id="rId7"/>
              </a:rPr>
              <a:t>Gareth </a:t>
            </a:r>
            <a:r>
              <a:rPr lang="en-US" sz="1200" dirty="0">
                <a:solidFill>
                  <a:schemeClr val="bg1"/>
                </a:solidFill>
                <a:hlinkClick r:id="rId7"/>
              </a:rPr>
              <a:t>J. F. Jones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smtClean="0">
                <a:solidFill>
                  <a:schemeClr val="bg1"/>
                </a:solidFill>
                <a:hlinkClick r:id="rId8"/>
              </a:rPr>
              <a:t>Alan </a:t>
            </a:r>
            <a:r>
              <a:rPr lang="en-US" sz="1200" dirty="0">
                <a:solidFill>
                  <a:schemeClr val="bg1"/>
                </a:solidFill>
                <a:hlinkClick r:id="rId8"/>
              </a:rPr>
              <a:t>F. </a:t>
            </a:r>
            <a:r>
              <a:rPr lang="en-US" sz="1200" dirty="0" err="1">
                <a:solidFill>
                  <a:schemeClr val="bg1"/>
                </a:solidFill>
                <a:hlinkClick r:id="rId8"/>
              </a:rPr>
              <a:t>Smeaton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071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1600201"/>
            <a:ext cx="7239000" cy="4648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5000" y="6324602"/>
            <a:ext cx="723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J. </a:t>
            </a:r>
            <a:r>
              <a:rPr lang="en-US" sz="1200" dirty="0" err="1">
                <a:solidFill>
                  <a:schemeClr val="bg1"/>
                </a:solidFill>
              </a:rPr>
              <a:t>SanMiguel</a:t>
            </a:r>
            <a:r>
              <a:rPr lang="en-US" sz="1200" dirty="0">
                <a:solidFill>
                  <a:schemeClr val="bg1"/>
                </a:solidFill>
              </a:rPr>
              <a:t>, J. Martinez, and A. Garcia. An ontology for event detection and its application in surveillance video. IEEE Proc. of AVSS, pages 220-225, Sept. 2009. 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Error: overloading the </a:t>
            </a:r>
            <a:r>
              <a:rPr lang="en-US" dirty="0" err="1" smtClean="0"/>
              <a:t>isA</a:t>
            </a:r>
            <a:r>
              <a:rPr lang="en-US" dirty="0" smtClean="0"/>
              <a:t> relation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58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Error: using </a:t>
            </a:r>
            <a:r>
              <a:rPr lang="en-US" dirty="0" err="1" smtClean="0"/>
              <a:t>isA</a:t>
            </a:r>
            <a:r>
              <a:rPr lang="en-US" dirty="0" smtClean="0"/>
              <a:t> in non-transitive way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828800"/>
            <a:ext cx="8870777" cy="4038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6211669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Saad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Sawsan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, Dominique De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Beul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, Said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Mahmoudi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, and Pierre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Manneback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. "An ontology for video human movement representation based on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benesh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 notation." In </a:t>
            </a:r>
            <a:r>
              <a:rPr lang="en-US" sz="1200" i="1" dirty="0">
                <a:solidFill>
                  <a:schemeClr val="bg1"/>
                </a:solidFill>
                <a:latin typeface="Arial" panose="020B0604020202020204" pitchFamily="34" charset="0"/>
              </a:rPr>
              <a:t>Multimedia Computing and Systems (ICMCS), 2012 International Conference on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, pp. 77-82. IEEE, 2012.</a:t>
            </a:r>
            <a:endParaRPr lang="en-US" sz="120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03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Error: confusing </a:t>
            </a:r>
            <a:r>
              <a:rPr lang="en-US" dirty="0" err="1" smtClean="0"/>
              <a:t>isA</a:t>
            </a:r>
            <a:r>
              <a:rPr lang="en-US" dirty="0" smtClean="0"/>
              <a:t> with </a:t>
            </a:r>
            <a:r>
              <a:rPr lang="en-US" dirty="0" err="1" smtClean="0"/>
              <a:t>instanceOf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642" y="1658034"/>
            <a:ext cx="8491538" cy="45466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8642" y="6204684"/>
            <a:ext cx="85236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hlinkClick r:id="rId3"/>
              </a:rPr>
              <a:t>Lecture Notes in Computer Science</a:t>
            </a:r>
            <a:r>
              <a:rPr lang="en-US" sz="1200" dirty="0">
                <a:solidFill>
                  <a:schemeClr val="bg1"/>
                </a:solidFill>
              </a:rPr>
              <a:t> Volume 4918, 2008, pp 237-250 </a:t>
            </a:r>
          </a:p>
          <a:p>
            <a:pPr algn="r"/>
            <a:r>
              <a:rPr lang="en-US" sz="1200" b="1" dirty="0">
                <a:solidFill>
                  <a:schemeClr val="bg1"/>
                </a:solidFill>
              </a:rPr>
              <a:t>Video Semantic Content Analysis Framework Based on Ontology Combined MPEG-7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hlinkClick r:id="rId4"/>
              </a:rPr>
              <a:t>Liang </a:t>
            </a:r>
            <a:r>
              <a:rPr lang="en-US" sz="1200" dirty="0" smtClean="0">
                <a:solidFill>
                  <a:schemeClr val="bg1"/>
                </a:solidFill>
                <a:hlinkClick r:id="rId4"/>
              </a:rPr>
              <a:t>Bai</a:t>
            </a:r>
            <a:r>
              <a:rPr lang="en-US" sz="1200" dirty="0" smtClean="0">
                <a:solidFill>
                  <a:schemeClr val="bg1"/>
                </a:solidFill>
              </a:rPr>
              <a:t>, </a:t>
            </a:r>
            <a:r>
              <a:rPr lang="en-US" sz="1200" dirty="0" err="1" smtClean="0">
                <a:solidFill>
                  <a:schemeClr val="bg1"/>
                </a:solidFill>
                <a:hlinkClick r:id="rId5"/>
              </a:rPr>
              <a:t>Songyang</a:t>
            </a:r>
            <a:r>
              <a:rPr lang="en-US" sz="1200" dirty="0" smtClean="0">
                <a:solidFill>
                  <a:schemeClr val="bg1"/>
                </a:solidFill>
                <a:hlinkClick r:id="rId5"/>
              </a:rPr>
              <a:t> Lao</a:t>
            </a:r>
            <a:r>
              <a:rPr lang="en-US" sz="1200" dirty="0" smtClean="0">
                <a:solidFill>
                  <a:schemeClr val="bg1"/>
                </a:solidFill>
              </a:rPr>
              <a:t>, </a:t>
            </a:r>
            <a:r>
              <a:rPr lang="en-US" sz="1200" dirty="0" err="1" smtClean="0">
                <a:solidFill>
                  <a:schemeClr val="bg1"/>
                </a:solidFill>
                <a:hlinkClick r:id="rId6"/>
              </a:rPr>
              <a:t>Weiming</a:t>
            </a:r>
            <a:r>
              <a:rPr lang="en-US" sz="1200" dirty="0" smtClean="0">
                <a:solidFill>
                  <a:schemeClr val="bg1"/>
                </a:solidFill>
                <a:hlinkClick r:id="rId6"/>
              </a:rPr>
              <a:t> </a:t>
            </a:r>
            <a:r>
              <a:rPr lang="en-US" sz="1200" dirty="0">
                <a:solidFill>
                  <a:schemeClr val="bg1"/>
                </a:solidFill>
                <a:hlinkClick r:id="rId6"/>
              </a:rPr>
              <a:t>Zhang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smtClean="0">
                <a:solidFill>
                  <a:schemeClr val="bg1"/>
                </a:solidFill>
                <a:hlinkClick r:id="rId7"/>
              </a:rPr>
              <a:t>Gareth </a:t>
            </a:r>
            <a:r>
              <a:rPr lang="en-US" sz="1200" dirty="0">
                <a:solidFill>
                  <a:schemeClr val="bg1"/>
                </a:solidFill>
                <a:hlinkClick r:id="rId7"/>
              </a:rPr>
              <a:t>J. F. Jones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smtClean="0">
                <a:solidFill>
                  <a:schemeClr val="bg1"/>
                </a:solidFill>
                <a:hlinkClick r:id="rId8"/>
              </a:rPr>
              <a:t>Alan </a:t>
            </a:r>
            <a:r>
              <a:rPr lang="en-US" sz="1200" dirty="0">
                <a:solidFill>
                  <a:schemeClr val="bg1"/>
                </a:solidFill>
                <a:hlinkClick r:id="rId8"/>
              </a:rPr>
              <a:t>F. </a:t>
            </a:r>
            <a:r>
              <a:rPr lang="en-US" sz="1200" dirty="0" err="1">
                <a:solidFill>
                  <a:schemeClr val="bg1"/>
                </a:solidFill>
                <a:hlinkClick r:id="rId8"/>
              </a:rPr>
              <a:t>Smeaton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186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 Formal Ontology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an ontology of particulars,   </a:t>
            </a:r>
          </a:p>
          <a:p>
            <a:pPr lvl="1"/>
            <a:r>
              <a:rPr lang="en-US" sz="2400" dirty="0" smtClean="0"/>
              <a:t>despite the Representational Units (RU) denoting universals; </a:t>
            </a:r>
          </a:p>
          <a:p>
            <a:r>
              <a:rPr lang="en-US" dirty="0" smtClean="0"/>
              <a:t>Its hierarchical structure is based on the following definition:</a:t>
            </a:r>
          </a:p>
          <a:p>
            <a:pPr lvl="1"/>
            <a:r>
              <a:rPr lang="en-US" sz="2400" i="1" dirty="0" smtClean="0"/>
              <a:t>U </a:t>
            </a:r>
            <a:r>
              <a:rPr lang="en-US" sz="2400" i="1" dirty="0" err="1" smtClean="0"/>
              <a:t>is_a</a:t>
            </a:r>
            <a:r>
              <a:rPr lang="en-US" sz="2400" i="1" dirty="0" smtClean="0"/>
              <a:t> U1 =def. for all </a:t>
            </a:r>
            <a:r>
              <a:rPr lang="en-US" sz="2400" i="1" dirty="0" err="1" smtClean="0"/>
              <a:t>i</a:t>
            </a:r>
            <a:r>
              <a:rPr lang="en-US" sz="2400" i="1" dirty="0" smtClean="0"/>
              <a:t>, (t, ) if </a:t>
            </a:r>
            <a:r>
              <a:rPr lang="en-US" sz="2400" i="1" dirty="0" err="1" smtClean="0"/>
              <a:t>i</a:t>
            </a:r>
            <a:r>
              <a:rPr lang="en-US" sz="2400" i="1" dirty="0" smtClean="0"/>
              <a:t> </a:t>
            </a:r>
            <a:r>
              <a:rPr lang="en-US" sz="2400" b="1" i="1" dirty="0" err="1" smtClean="0"/>
              <a:t>instance_of</a:t>
            </a:r>
            <a:r>
              <a:rPr lang="en-US" sz="2400" b="1" i="1" dirty="0" smtClean="0"/>
              <a:t> </a:t>
            </a:r>
            <a:r>
              <a:rPr lang="en-US" sz="2400" i="1" dirty="0" smtClean="0"/>
              <a:t>U</a:t>
            </a:r>
            <a:r>
              <a:rPr lang="en-US" sz="2400" b="1" i="1" dirty="0" smtClean="0"/>
              <a:t> </a:t>
            </a:r>
            <a:r>
              <a:rPr lang="en-US" sz="2400" i="1" dirty="0" smtClean="0"/>
              <a:t>(</a:t>
            </a:r>
            <a:r>
              <a:rPr lang="en-US" sz="2400" b="1" i="1" dirty="0" smtClean="0"/>
              <a:t>at </a:t>
            </a:r>
            <a:r>
              <a:rPr lang="en-US" sz="2400" i="1" dirty="0" smtClean="0"/>
              <a:t>t)</a:t>
            </a:r>
            <a:r>
              <a:rPr lang="en-US" sz="2400" b="1" i="1" dirty="0" smtClean="0"/>
              <a:t> </a:t>
            </a:r>
            <a:r>
              <a:rPr lang="en-US" sz="2400" i="1" dirty="0" smtClean="0"/>
              <a:t>then </a:t>
            </a:r>
            <a:r>
              <a:rPr lang="en-US" sz="2400" i="1" dirty="0" err="1" smtClean="0"/>
              <a:t>i</a:t>
            </a:r>
            <a:r>
              <a:rPr lang="en-US" sz="2400" b="1" i="1" dirty="0" smtClean="0"/>
              <a:t> </a:t>
            </a:r>
            <a:r>
              <a:rPr lang="en-US" sz="2400" b="1" dirty="0" err="1" smtClean="0"/>
              <a:t>instance_of</a:t>
            </a:r>
            <a:r>
              <a:rPr lang="en-US" sz="2400" b="1" dirty="0" smtClean="0"/>
              <a:t> </a:t>
            </a:r>
            <a:r>
              <a:rPr lang="en-US" sz="2400" i="1" dirty="0" smtClean="0"/>
              <a:t>U1</a:t>
            </a:r>
            <a:r>
              <a:rPr lang="en-US" sz="2400" b="1" i="1" dirty="0" smtClean="0"/>
              <a:t> </a:t>
            </a:r>
            <a:r>
              <a:rPr lang="en-US" sz="2400" i="1" dirty="0" smtClean="0"/>
              <a:t>(</a:t>
            </a:r>
            <a:r>
              <a:rPr lang="en-US" sz="2400" b="1" i="1" dirty="0" smtClean="0"/>
              <a:t>at </a:t>
            </a:r>
            <a:r>
              <a:rPr lang="en-US" sz="2400" i="1" dirty="0" smtClean="0"/>
              <a:t>t)</a:t>
            </a:r>
            <a:r>
              <a:rPr lang="en-US" sz="2400" b="1" i="1" dirty="0" smtClean="0"/>
              <a:t>.</a:t>
            </a:r>
          </a:p>
          <a:p>
            <a:r>
              <a:rPr lang="en-US" dirty="0" smtClean="0"/>
              <a:t>Is a reference ontology for reference </a:t>
            </a:r>
            <a:r>
              <a:rPr lang="en-US" dirty="0" err="1" smtClean="0"/>
              <a:t>ontologies</a:t>
            </a:r>
            <a:r>
              <a:rPr lang="en-US" dirty="0" smtClean="0"/>
              <a:t> in specific domains;</a:t>
            </a:r>
          </a:p>
          <a:p>
            <a:pPr lvl="1"/>
            <a:r>
              <a:rPr lang="en-US" sz="2400" dirty="0" smtClean="0"/>
              <a:t>these </a:t>
            </a:r>
            <a:r>
              <a:rPr lang="en-US" sz="2400" dirty="0" err="1" smtClean="0"/>
              <a:t>ontologies</a:t>
            </a:r>
            <a:r>
              <a:rPr lang="en-US" sz="2400" dirty="0" smtClean="0"/>
              <a:t> may also contain representational elements defined on the basis of representational units.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4947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228600" y="2133600"/>
            <a:ext cx="8763000" cy="4572000"/>
            <a:chOff x="144" y="1344"/>
            <a:chExt cx="5520" cy="2880"/>
          </a:xfrm>
        </p:grpSpPr>
        <p:sp>
          <p:nvSpPr>
            <p:cNvPr id="24593" name="Rectangle 18"/>
            <p:cNvSpPr>
              <a:spLocks noChangeArrowheads="1"/>
            </p:cNvSpPr>
            <p:nvPr/>
          </p:nvSpPr>
          <p:spPr bwMode="auto">
            <a:xfrm>
              <a:off x="144" y="1344"/>
              <a:ext cx="5520" cy="2880"/>
            </a:xfrm>
            <a:prstGeom prst="rect">
              <a:avLst/>
            </a:prstGeom>
            <a:noFill/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4" name="Text Box 19"/>
            <p:cNvSpPr txBox="1">
              <a:spLocks noChangeArrowheads="1"/>
            </p:cNvSpPr>
            <p:nvPr/>
          </p:nvSpPr>
          <p:spPr bwMode="auto">
            <a:xfrm>
              <a:off x="166" y="1392"/>
              <a:ext cx="1322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00FF"/>
                  </a:solidFill>
                </a:rPr>
                <a:t>Unconstrained</a:t>
              </a:r>
            </a:p>
            <a:p>
              <a:r>
                <a:rPr lang="en-US" sz="2400">
                  <a:solidFill>
                    <a:srgbClr val="FF00FF"/>
                  </a:solidFill>
                </a:rPr>
                <a:t>reasoning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2362200" y="4648200"/>
            <a:ext cx="6629400" cy="2057400"/>
            <a:chOff x="2064" y="2928"/>
            <a:chExt cx="3600" cy="1296"/>
          </a:xfrm>
        </p:grpSpPr>
        <p:sp>
          <p:nvSpPr>
            <p:cNvPr id="24591" name="Rectangle 15"/>
            <p:cNvSpPr>
              <a:spLocks noChangeArrowheads="1"/>
            </p:cNvSpPr>
            <p:nvPr/>
          </p:nvSpPr>
          <p:spPr bwMode="auto">
            <a:xfrm>
              <a:off x="2064" y="2928"/>
              <a:ext cx="3600" cy="1296"/>
            </a:xfrm>
            <a:prstGeom prst="rect">
              <a:avLst/>
            </a:prstGeom>
            <a:noFill/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2" name="Text Box 17"/>
            <p:cNvSpPr txBox="1">
              <a:spLocks noChangeArrowheads="1"/>
            </p:cNvSpPr>
            <p:nvPr/>
          </p:nvSpPr>
          <p:spPr bwMode="auto">
            <a:xfrm>
              <a:off x="3852" y="2976"/>
              <a:ext cx="17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00FF"/>
                  </a:solidFill>
                </a:rPr>
                <a:t>OWL-DL reasoning</a:t>
              </a:r>
            </a:p>
          </p:txBody>
        </p:sp>
      </p:grpSp>
      <p:sp>
        <p:nvSpPr>
          <p:cNvPr id="2458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Sorts of relations </a:t>
            </a:r>
            <a:r>
              <a:rPr lang="en-US" sz="2400" dirty="0" smtClean="0"/>
              <a:t>(defined in the Relation Ontology)</a:t>
            </a:r>
          </a:p>
        </p:txBody>
      </p:sp>
      <p:sp>
        <p:nvSpPr>
          <p:cNvPr id="24581" name="AutoShape 4"/>
          <p:cNvSpPr>
            <a:spLocks noChangeArrowheads="1"/>
          </p:cNvSpPr>
          <p:nvPr/>
        </p:nvSpPr>
        <p:spPr bwMode="auto">
          <a:xfrm>
            <a:off x="2416175" y="2895600"/>
            <a:ext cx="1344613" cy="43973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U1</a:t>
            </a:r>
          </a:p>
        </p:txBody>
      </p:sp>
      <p:sp>
        <p:nvSpPr>
          <p:cNvPr id="24582" name="AutoShape 5"/>
          <p:cNvSpPr>
            <a:spLocks noChangeArrowheads="1"/>
          </p:cNvSpPr>
          <p:nvPr/>
        </p:nvSpPr>
        <p:spPr bwMode="auto">
          <a:xfrm>
            <a:off x="6199188" y="2895600"/>
            <a:ext cx="1344612" cy="43973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U2</a:t>
            </a:r>
          </a:p>
        </p:txBody>
      </p:sp>
      <p:sp>
        <p:nvSpPr>
          <p:cNvPr id="24583" name="AutoShape 6"/>
          <p:cNvSpPr>
            <a:spLocks noChangeArrowheads="1"/>
          </p:cNvSpPr>
          <p:nvPr/>
        </p:nvSpPr>
        <p:spPr bwMode="auto">
          <a:xfrm>
            <a:off x="2416175" y="6113463"/>
            <a:ext cx="1344613" cy="4397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P1</a:t>
            </a:r>
          </a:p>
        </p:txBody>
      </p:sp>
      <p:sp>
        <p:nvSpPr>
          <p:cNvPr id="24584" name="AutoShape 7"/>
          <p:cNvSpPr>
            <a:spLocks noChangeArrowheads="1"/>
          </p:cNvSpPr>
          <p:nvPr/>
        </p:nvSpPr>
        <p:spPr bwMode="auto">
          <a:xfrm>
            <a:off x="6199188" y="6096000"/>
            <a:ext cx="1344612" cy="4397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P2</a:t>
            </a:r>
          </a:p>
        </p:txBody>
      </p:sp>
      <p:sp>
        <p:nvSpPr>
          <p:cNvPr id="24585" name="Text Box 8"/>
          <p:cNvSpPr txBox="1">
            <a:spLocks noChangeArrowheads="1"/>
          </p:cNvSpPr>
          <p:nvPr/>
        </p:nvSpPr>
        <p:spPr bwMode="auto">
          <a:xfrm>
            <a:off x="3397834" y="2133600"/>
            <a:ext cx="39501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 dirty="0" err="1">
                <a:solidFill>
                  <a:schemeClr val="bg1"/>
                </a:solidFill>
              </a:rPr>
              <a:t>UtoU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sz="2800" b="0" dirty="0" err="1" smtClean="0">
                <a:solidFill>
                  <a:schemeClr val="bg1"/>
                </a:solidFill>
              </a:rPr>
              <a:t>isa</a:t>
            </a:r>
            <a:r>
              <a:rPr lang="en-US" sz="2800" b="0" dirty="0" smtClean="0">
                <a:solidFill>
                  <a:schemeClr val="bg1"/>
                </a:solidFill>
              </a:rPr>
              <a:t>,    </a:t>
            </a:r>
            <a:r>
              <a:rPr lang="en-US" sz="2800" b="0" dirty="0" err="1" smtClean="0">
                <a:solidFill>
                  <a:schemeClr val="bg1"/>
                </a:solidFill>
              </a:rPr>
              <a:t>partOf</a:t>
            </a:r>
            <a:r>
              <a:rPr lang="en-US" sz="2800" b="0" dirty="0" smtClean="0">
                <a:solidFill>
                  <a:schemeClr val="bg1"/>
                </a:solidFill>
              </a:rPr>
              <a:t>,    </a:t>
            </a:r>
            <a:r>
              <a:rPr lang="en-US" sz="2800" b="0" dirty="0">
                <a:solidFill>
                  <a:schemeClr val="bg1"/>
                </a:solidFill>
              </a:rPr>
              <a:t>…</a:t>
            </a:r>
          </a:p>
        </p:txBody>
      </p:sp>
      <p:cxnSp>
        <p:nvCxnSpPr>
          <p:cNvPr id="24586" name="AutoShape 9"/>
          <p:cNvCxnSpPr>
            <a:cxnSpLocks noChangeShapeType="1"/>
            <a:stCxn id="24581" idx="3"/>
            <a:endCxn id="24582" idx="1"/>
          </p:cNvCxnSpPr>
          <p:nvPr/>
        </p:nvCxnSpPr>
        <p:spPr bwMode="auto">
          <a:xfrm>
            <a:off x="3760788" y="3116263"/>
            <a:ext cx="2438400" cy="0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24587" name="Text Box 10"/>
          <p:cNvSpPr txBox="1">
            <a:spLocks noChangeArrowheads="1"/>
          </p:cNvSpPr>
          <p:nvPr/>
        </p:nvSpPr>
        <p:spPr bwMode="auto">
          <a:xfrm>
            <a:off x="788988" y="3505200"/>
            <a:ext cx="243840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u="sng" dirty="0" err="1">
                <a:solidFill>
                  <a:schemeClr val="bg1"/>
                </a:solidFill>
              </a:rPr>
              <a:t>PtoU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sz="2800" b="0" dirty="0" err="1" smtClean="0">
                <a:solidFill>
                  <a:schemeClr val="bg1"/>
                </a:solidFill>
              </a:rPr>
              <a:t>instanceOf</a:t>
            </a:r>
            <a:r>
              <a:rPr lang="en-US" sz="2800" b="0" dirty="0" smtClean="0">
                <a:solidFill>
                  <a:schemeClr val="bg1"/>
                </a:solidFill>
              </a:rPr>
              <a:t>,    lacks,    </a:t>
            </a:r>
            <a:endParaRPr lang="en-US" sz="2800" b="0" dirty="0">
              <a:solidFill>
                <a:schemeClr val="bg1"/>
              </a:solidFill>
            </a:endParaRPr>
          </a:p>
          <a:p>
            <a:r>
              <a:rPr lang="en-US" sz="2800" b="0" dirty="0">
                <a:solidFill>
                  <a:schemeClr val="bg1"/>
                </a:solidFill>
              </a:rPr>
              <a:t>denotes…</a:t>
            </a:r>
          </a:p>
        </p:txBody>
      </p:sp>
      <p:cxnSp>
        <p:nvCxnSpPr>
          <p:cNvPr id="24588" name="AutoShape 11"/>
          <p:cNvCxnSpPr>
            <a:cxnSpLocks noChangeShapeType="1"/>
            <a:stCxn id="24581" idx="2"/>
            <a:endCxn id="24583" idx="0"/>
          </p:cNvCxnSpPr>
          <p:nvPr/>
        </p:nvCxnSpPr>
        <p:spPr bwMode="auto">
          <a:xfrm>
            <a:off x="3089275" y="3335338"/>
            <a:ext cx="0" cy="2778125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/>
          </a:ln>
        </p:spPr>
      </p:cxnSp>
      <p:cxnSp>
        <p:nvCxnSpPr>
          <p:cNvPr id="24589" name="AutoShape 13"/>
          <p:cNvCxnSpPr>
            <a:cxnSpLocks noChangeShapeType="1"/>
            <a:stCxn id="24583" idx="3"/>
            <a:endCxn id="24584" idx="1"/>
          </p:cNvCxnSpPr>
          <p:nvPr/>
        </p:nvCxnSpPr>
        <p:spPr bwMode="auto">
          <a:xfrm flipV="1">
            <a:off x="3760788" y="6316663"/>
            <a:ext cx="2438400" cy="17462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3115118" y="5410200"/>
            <a:ext cx="59490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 dirty="0" err="1">
                <a:solidFill>
                  <a:schemeClr val="bg1"/>
                </a:solidFill>
              </a:rPr>
              <a:t>PtoP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sz="2800" b="0" dirty="0" err="1" smtClean="0">
                <a:solidFill>
                  <a:schemeClr val="bg1"/>
                </a:solidFill>
              </a:rPr>
              <a:t>partOf</a:t>
            </a:r>
            <a:r>
              <a:rPr lang="en-US" sz="2800" b="0" dirty="0" smtClean="0">
                <a:solidFill>
                  <a:schemeClr val="bg1"/>
                </a:solidFill>
              </a:rPr>
              <a:t>, denotes, </a:t>
            </a:r>
            <a:r>
              <a:rPr lang="en-US" sz="2800" b="0" dirty="0" err="1" smtClean="0">
                <a:solidFill>
                  <a:schemeClr val="bg1"/>
                </a:solidFill>
              </a:rPr>
              <a:t>subclassOf</a:t>
            </a:r>
            <a:r>
              <a:rPr lang="en-US" sz="2800" b="0" dirty="0" smtClean="0">
                <a:solidFill>
                  <a:schemeClr val="bg1"/>
                </a:solidFill>
              </a:rPr>
              <a:t>,   …</a:t>
            </a:r>
            <a:endParaRPr lang="en-US" sz="2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27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</a:t>
            </a:r>
            <a:r>
              <a:rPr lang="en-US" sz="4400" dirty="0" smtClean="0"/>
              <a:t>Ontology</a:t>
            </a:r>
            <a:r>
              <a:rPr lang="en-US" dirty="0" smtClean="0"/>
              <a:t>’</a:t>
            </a:r>
            <a:br>
              <a:rPr lang="en-US" dirty="0" smtClean="0"/>
            </a:br>
            <a:r>
              <a:rPr lang="en-US" dirty="0" smtClean="0"/>
              <a:t>High expectations and bold claims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2362200"/>
            <a:ext cx="8686800" cy="3429000"/>
          </a:xfrm>
        </p:spPr>
        <p:txBody>
          <a:bodyPr/>
          <a:lstStyle/>
          <a:p>
            <a:r>
              <a:rPr lang="en-US" i="1" dirty="0"/>
              <a:t>Regarding the possible domain knowledge representation </a:t>
            </a:r>
            <a:r>
              <a:rPr lang="en-US" i="1" dirty="0">
                <a:solidFill>
                  <a:srgbClr val="FFFF00"/>
                </a:solidFill>
              </a:rPr>
              <a:t>formalisms</a:t>
            </a:r>
            <a:r>
              <a:rPr lang="en-US" i="1" dirty="0"/>
              <a:t>, </a:t>
            </a:r>
            <a:r>
              <a:rPr lang="en-US" i="1" dirty="0" smtClean="0"/>
              <a:t>ontologies have </a:t>
            </a:r>
            <a:r>
              <a:rPr lang="en-US" i="1" dirty="0"/>
              <a:t>been particularly favored due to the significant advantages they present.</a:t>
            </a:r>
          </a:p>
          <a:p>
            <a:r>
              <a:rPr lang="en-US" i="1" dirty="0"/>
              <a:t>In particular, they achieve to exhibit a </a:t>
            </a:r>
            <a:r>
              <a:rPr lang="en-US" i="1" dirty="0">
                <a:solidFill>
                  <a:srgbClr val="FFFF00"/>
                </a:solidFill>
              </a:rPr>
              <a:t>coherent </a:t>
            </a:r>
            <a:r>
              <a:rPr lang="en-US" i="1" dirty="0"/>
              <a:t>domain knowledge </a:t>
            </a:r>
            <a:r>
              <a:rPr lang="en-US" i="1" dirty="0" smtClean="0"/>
              <a:t>representation model</a:t>
            </a:r>
            <a:r>
              <a:rPr lang="en-US" i="1" dirty="0"/>
              <a:t>, provide machine-</a:t>
            </a:r>
            <a:r>
              <a:rPr lang="en-US" i="1" dirty="0" err="1"/>
              <a:t>processable</a:t>
            </a:r>
            <a:r>
              <a:rPr lang="en-US" i="1" dirty="0"/>
              <a:t> </a:t>
            </a:r>
            <a:r>
              <a:rPr lang="en-US" i="1" dirty="0">
                <a:solidFill>
                  <a:srgbClr val="FFFF00"/>
                </a:solidFill>
              </a:rPr>
              <a:t>semantics</a:t>
            </a:r>
            <a:r>
              <a:rPr lang="en-US" i="1" dirty="0"/>
              <a:t> definitions and allow </a:t>
            </a:r>
            <a:r>
              <a:rPr lang="en-US" i="1" dirty="0" smtClean="0"/>
              <a:t>automatic analysis </a:t>
            </a:r>
            <a:r>
              <a:rPr lang="en-US" i="1" dirty="0"/>
              <a:t>and further processing of the extracted semantic descriptions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1413933" y="6172200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u="sng" dirty="0">
                <a:solidFill>
                  <a:schemeClr val="bg1"/>
                </a:solidFill>
              </a:rPr>
              <a:t>Georgios Th. Papadopoulos , </a:t>
            </a:r>
            <a:r>
              <a:rPr lang="en-US" sz="1200" u="sng" dirty="0" err="1">
                <a:solidFill>
                  <a:schemeClr val="bg1"/>
                </a:solidFill>
              </a:rPr>
              <a:t>Vasileios</a:t>
            </a:r>
            <a:r>
              <a:rPr lang="en-US" sz="1200" u="sng" dirty="0">
                <a:solidFill>
                  <a:schemeClr val="bg1"/>
                </a:solidFill>
              </a:rPr>
              <a:t> </a:t>
            </a:r>
            <a:r>
              <a:rPr lang="en-US" sz="1200" u="sng" dirty="0" err="1">
                <a:solidFill>
                  <a:schemeClr val="bg1"/>
                </a:solidFill>
              </a:rPr>
              <a:t>Mezaris</a:t>
            </a:r>
            <a:r>
              <a:rPr lang="en-US" sz="1200" u="sng" dirty="0">
                <a:solidFill>
                  <a:schemeClr val="bg1"/>
                </a:solidFill>
              </a:rPr>
              <a:t> , </a:t>
            </a:r>
            <a:r>
              <a:rPr lang="en-US" sz="1200" u="sng" dirty="0" err="1">
                <a:solidFill>
                  <a:schemeClr val="bg1"/>
                </a:solidFill>
              </a:rPr>
              <a:t>Ioannis</a:t>
            </a:r>
            <a:r>
              <a:rPr lang="en-US" sz="1200" u="sng" dirty="0">
                <a:solidFill>
                  <a:schemeClr val="bg1"/>
                </a:solidFill>
              </a:rPr>
              <a:t> </a:t>
            </a:r>
            <a:r>
              <a:rPr lang="en-US" sz="1200" u="sng" dirty="0" err="1">
                <a:solidFill>
                  <a:schemeClr val="bg1"/>
                </a:solidFill>
              </a:rPr>
              <a:t>Kompatsiaris</a:t>
            </a:r>
            <a:r>
              <a:rPr lang="en-US" sz="1200" u="sng" dirty="0">
                <a:solidFill>
                  <a:schemeClr val="bg1"/>
                </a:solidFill>
              </a:rPr>
              <a:t> , Michael G. </a:t>
            </a:r>
            <a:r>
              <a:rPr lang="en-US" sz="1200" u="sng" dirty="0" err="1">
                <a:solidFill>
                  <a:schemeClr val="bg1"/>
                </a:solidFill>
              </a:rPr>
              <a:t>Strintzis</a:t>
            </a:r>
            <a:r>
              <a:rPr lang="en-US" sz="1200" u="sng" dirty="0">
                <a:solidFill>
                  <a:schemeClr val="bg1"/>
                </a:solidFill>
              </a:rPr>
              <a:t>, Ontology-driven semantic video analysis using visual information objects, Proceedings of the semantic and digital media technologies 2nd international conference on Semantic Multimedia, December 05-07, 2007, Genoa, Italy 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96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Error: using some/some instead of all/some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00200"/>
            <a:ext cx="8708215" cy="43595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13933" y="6172200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u="sng" dirty="0">
                <a:solidFill>
                  <a:schemeClr val="bg1"/>
                </a:solidFill>
              </a:rPr>
              <a:t>Georgios Th. Papadopoulos , </a:t>
            </a:r>
            <a:r>
              <a:rPr lang="en-US" sz="1200" u="sng" dirty="0" err="1">
                <a:solidFill>
                  <a:schemeClr val="bg1"/>
                </a:solidFill>
              </a:rPr>
              <a:t>Vasileios</a:t>
            </a:r>
            <a:r>
              <a:rPr lang="en-US" sz="1200" u="sng" dirty="0">
                <a:solidFill>
                  <a:schemeClr val="bg1"/>
                </a:solidFill>
              </a:rPr>
              <a:t> </a:t>
            </a:r>
            <a:r>
              <a:rPr lang="en-US" sz="1200" u="sng" dirty="0" err="1">
                <a:solidFill>
                  <a:schemeClr val="bg1"/>
                </a:solidFill>
              </a:rPr>
              <a:t>Mezaris</a:t>
            </a:r>
            <a:r>
              <a:rPr lang="en-US" sz="1200" u="sng" dirty="0">
                <a:solidFill>
                  <a:schemeClr val="bg1"/>
                </a:solidFill>
              </a:rPr>
              <a:t> , </a:t>
            </a:r>
            <a:r>
              <a:rPr lang="en-US" sz="1200" u="sng" dirty="0" err="1">
                <a:solidFill>
                  <a:schemeClr val="bg1"/>
                </a:solidFill>
              </a:rPr>
              <a:t>Ioannis</a:t>
            </a:r>
            <a:r>
              <a:rPr lang="en-US" sz="1200" u="sng" dirty="0">
                <a:solidFill>
                  <a:schemeClr val="bg1"/>
                </a:solidFill>
              </a:rPr>
              <a:t> </a:t>
            </a:r>
            <a:r>
              <a:rPr lang="en-US" sz="1200" u="sng" dirty="0" err="1">
                <a:solidFill>
                  <a:schemeClr val="bg1"/>
                </a:solidFill>
              </a:rPr>
              <a:t>Kompatsiaris</a:t>
            </a:r>
            <a:r>
              <a:rPr lang="en-US" sz="1200" u="sng" dirty="0">
                <a:solidFill>
                  <a:schemeClr val="bg1"/>
                </a:solidFill>
              </a:rPr>
              <a:t> , Michael G. </a:t>
            </a:r>
            <a:r>
              <a:rPr lang="en-US" sz="1200" u="sng" dirty="0" err="1">
                <a:solidFill>
                  <a:schemeClr val="bg1"/>
                </a:solidFill>
              </a:rPr>
              <a:t>Strintzis</a:t>
            </a:r>
            <a:r>
              <a:rPr lang="en-US" sz="1200" u="sng" dirty="0">
                <a:solidFill>
                  <a:schemeClr val="bg1"/>
                </a:solidFill>
              </a:rPr>
              <a:t>, Ontology-driven semantic video analysis using visual information objects, Proceedings of the semantic and digital media technologies 2nd international conference on Semantic Multimedia, December 05-07, 2007, Genoa, Italy 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25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Formal Ontology (BFO 2.0)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86868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21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514350"/>
            <a:ext cx="9144000" cy="704850"/>
          </a:xfrm>
        </p:spPr>
        <p:txBody>
          <a:bodyPr/>
          <a:lstStyle/>
          <a:p>
            <a:pPr eaLnBrk="1" hangingPunct="1"/>
            <a:r>
              <a:rPr lang="en-US" dirty="0" smtClean="0"/>
              <a:t>Relevant First-Order Distinctions (BFO 1.1)</a:t>
            </a:r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890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Artifact Ontology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Continuant</a:t>
            </a:r>
          </a:p>
          <a:p>
            <a:pPr lvl="1"/>
            <a:r>
              <a:rPr lang="en-US" sz="2000" dirty="0" smtClean="0"/>
              <a:t>Independent Continuant</a:t>
            </a:r>
          </a:p>
          <a:p>
            <a:pPr lvl="2"/>
            <a:r>
              <a:rPr lang="en-US" sz="2000" dirty="0" smtClean="0"/>
              <a:t>hard drive</a:t>
            </a:r>
          </a:p>
          <a:p>
            <a:pPr lvl="2"/>
            <a:r>
              <a:rPr lang="en-US" sz="2000" dirty="0" smtClean="0"/>
              <a:t>car</a:t>
            </a:r>
          </a:p>
          <a:p>
            <a:pPr lvl="1"/>
            <a:r>
              <a:rPr lang="en-US" sz="2000" dirty="0" smtClean="0"/>
              <a:t>Dependent Continuant</a:t>
            </a:r>
          </a:p>
          <a:p>
            <a:pPr lvl="2"/>
            <a:r>
              <a:rPr lang="en-US" sz="2000" dirty="0" smtClean="0"/>
              <a:t>Generically Dependent Continuant</a:t>
            </a:r>
          </a:p>
          <a:p>
            <a:pPr lvl="3"/>
            <a:r>
              <a:rPr lang="en-US" dirty="0" smtClean="0"/>
              <a:t>Information Artifact  (L3)</a:t>
            </a:r>
          </a:p>
          <a:p>
            <a:pPr lvl="4"/>
            <a:r>
              <a:rPr lang="en-US" dirty="0" smtClean="0"/>
              <a:t>Video file</a:t>
            </a:r>
          </a:p>
          <a:p>
            <a:pPr lvl="4"/>
            <a:r>
              <a:rPr lang="en-US" dirty="0" smtClean="0"/>
              <a:t>Annotation</a:t>
            </a:r>
          </a:p>
          <a:p>
            <a:pPr lvl="4"/>
            <a:r>
              <a:rPr lang="en-US" dirty="0" smtClean="0"/>
              <a:t>Digital image</a:t>
            </a:r>
          </a:p>
          <a:p>
            <a:pPr lvl="4"/>
            <a:r>
              <a:rPr lang="en-US" dirty="0" smtClean="0"/>
              <a:t>Ontology</a:t>
            </a:r>
          </a:p>
          <a:p>
            <a:pPr lvl="2"/>
            <a:r>
              <a:rPr lang="en-US" sz="2000" dirty="0" smtClean="0"/>
              <a:t>Specifically Dependent Continuant</a:t>
            </a:r>
          </a:p>
        </p:txBody>
      </p:sp>
    </p:spTree>
    <p:extLst>
      <p:ext uri="{BB962C8B-B14F-4D97-AF65-F5344CB8AC3E}">
        <p14:creationId xmlns:p14="http://schemas.microsoft.com/office/powerpoint/2010/main" val="371279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0" y="609600"/>
            <a:ext cx="9144000" cy="6248400"/>
            <a:chOff x="0" y="1143000"/>
            <a:chExt cx="9144000" cy="5715000"/>
          </a:xfrm>
        </p:grpSpPr>
        <p:pic>
          <p:nvPicPr>
            <p:cNvPr id="6" name="Picture 2" descr="supercomputer.jp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0" y="1143000"/>
              <a:ext cx="9144000" cy="5715000"/>
            </a:xfrm>
            <a:prstGeom prst="rect">
              <a:avLst/>
            </a:prstGeom>
            <a:noFill/>
          </p:spPr>
        </p:pic>
        <p:pic>
          <p:nvPicPr>
            <p:cNvPr id="7" name="Picture 2" descr="globe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514600" y="3121025"/>
              <a:ext cx="3736975" cy="3736975"/>
            </a:xfrm>
            <a:prstGeom prst="rect">
              <a:avLst/>
            </a:prstGeom>
            <a:noFill/>
          </p:spPr>
        </p:pic>
      </p:grpSp>
      <p:sp>
        <p:nvSpPr>
          <p:cNvPr id="2867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Referent Tracking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0" y="1905000"/>
            <a:ext cx="9144000" cy="4953000"/>
          </a:xfrm>
          <a:prstGeom prst="rect">
            <a:avLst/>
          </a:prstGeom>
          <a:solidFill>
            <a:schemeClr val="accent4">
              <a:alpha val="30196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981200" y="6276975"/>
            <a:ext cx="716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400" b="0" dirty="0" err="1">
                <a:solidFill>
                  <a:schemeClr val="bg1"/>
                </a:solidFill>
              </a:rPr>
              <a:t>Ceusters</a:t>
            </a:r>
            <a:r>
              <a:rPr lang="en-US" sz="1400" b="0" dirty="0">
                <a:solidFill>
                  <a:schemeClr val="bg1"/>
                </a:solidFill>
              </a:rPr>
              <a:t> </a:t>
            </a:r>
            <a:r>
              <a:rPr lang="en-US" sz="1400" b="0" dirty="0" smtClean="0">
                <a:solidFill>
                  <a:schemeClr val="bg1"/>
                </a:solidFill>
              </a:rPr>
              <a:t>W,    </a:t>
            </a:r>
            <a:r>
              <a:rPr lang="en-US" sz="1400" b="0" dirty="0">
                <a:solidFill>
                  <a:schemeClr val="bg1"/>
                </a:solidFill>
              </a:rPr>
              <a:t>Smith B. Strategies for Referent Tracking in Electronic Health Records. J Biomed Inform. 2006 Jun;39(3):362-78.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l-NL" sz="2800" b="1" u="sng" dirty="0" smtClean="0"/>
              <a:t>explicit</a:t>
            </a:r>
            <a:r>
              <a:rPr lang="nl-NL" sz="2800" dirty="0" smtClean="0"/>
              <a:t> </a:t>
            </a:r>
            <a:r>
              <a:rPr lang="nl-BE" sz="2800" dirty="0" smtClean="0"/>
              <a:t>reference </a:t>
            </a:r>
            <a:r>
              <a:rPr lang="nl-NL" sz="2800" dirty="0" smtClean="0"/>
              <a:t>to the concrete individual entities relevant to accurate descriptions</a:t>
            </a:r>
            <a:endParaRPr lang="en-US" sz="2400" dirty="0" smtClean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3048000"/>
            <a:ext cx="2362200" cy="3124200"/>
          </a:xfrm>
          <a:prstGeom prst="rect">
            <a:avLst/>
          </a:prstGeom>
          <a:noFill/>
        </p:spPr>
      </p:pic>
      <p:grpSp>
        <p:nvGrpSpPr>
          <p:cNvPr id="10" name="Group 6"/>
          <p:cNvGrpSpPr>
            <a:grpSpLocks/>
          </p:cNvGrpSpPr>
          <p:nvPr/>
        </p:nvGrpSpPr>
        <p:grpSpPr bwMode="auto">
          <a:xfrm>
            <a:off x="5791200" y="3048000"/>
            <a:ext cx="2362200" cy="3061716"/>
            <a:chOff x="3264" y="1344"/>
            <a:chExt cx="2146" cy="2784"/>
          </a:xfrm>
        </p:grpSpPr>
        <p:pic>
          <p:nvPicPr>
            <p:cNvPr id="11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64" y="1344"/>
              <a:ext cx="2146" cy="2784"/>
            </a:xfrm>
            <a:prstGeom prst="rect">
              <a:avLst/>
            </a:prstGeom>
            <a:noFill/>
          </p:spPr>
        </p:pic>
        <p:sp>
          <p:nvSpPr>
            <p:cNvPr id="12" name="WordArt 8"/>
            <p:cNvSpPr>
              <a:spLocks noChangeArrowheads="1" noChangeShapeType="1" noTextEdit="1"/>
            </p:cNvSpPr>
            <p:nvPr/>
          </p:nvSpPr>
          <p:spPr bwMode="auto">
            <a:xfrm>
              <a:off x="3312" y="2160"/>
              <a:ext cx="336" cy="624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</a:rPr>
                <a:t>235</a:t>
              </a:r>
            </a:p>
          </p:txBody>
        </p:sp>
        <p:sp>
          <p:nvSpPr>
            <p:cNvPr id="14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4416" y="2400"/>
              <a:ext cx="768" cy="40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</a:rPr>
                <a:t>5678</a:t>
              </a:r>
            </a:p>
          </p:txBody>
        </p:sp>
        <p:sp>
          <p:nvSpPr>
            <p:cNvPr id="15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3792" y="2976"/>
              <a:ext cx="378" cy="4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</a:rPr>
                <a:t>321</a:t>
              </a:r>
            </a:p>
          </p:txBody>
        </p:sp>
        <p:sp>
          <p:nvSpPr>
            <p:cNvPr id="16" name="WordArt 12"/>
            <p:cNvSpPr>
              <a:spLocks noChangeArrowheads="1" noChangeShapeType="1" noTextEdit="1"/>
            </p:cNvSpPr>
            <p:nvPr/>
          </p:nvSpPr>
          <p:spPr bwMode="auto">
            <a:xfrm rot="885637">
              <a:off x="3840" y="3216"/>
              <a:ext cx="384" cy="336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47773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</a:rPr>
                <a:t>322</a:t>
              </a:r>
            </a:p>
          </p:txBody>
        </p:sp>
        <p:sp>
          <p:nvSpPr>
            <p:cNvPr id="17" name="WordArt 13"/>
            <p:cNvSpPr>
              <a:spLocks noChangeArrowheads="1" noChangeShapeType="1" noTextEdit="1"/>
            </p:cNvSpPr>
            <p:nvPr/>
          </p:nvSpPr>
          <p:spPr bwMode="auto">
            <a:xfrm rot="1914897">
              <a:off x="4848" y="3264"/>
              <a:ext cx="336" cy="267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11329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</a:rPr>
                <a:t>666</a:t>
              </a:r>
            </a:p>
          </p:txBody>
        </p:sp>
        <p:sp>
          <p:nvSpPr>
            <p:cNvPr id="18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4320" y="3456"/>
              <a:ext cx="336" cy="288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</a:rPr>
                <a:t>427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984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AutoShap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l-BE" dirty="0" smtClean="0"/>
              <a:t>Fundamental goals of Referent</a:t>
            </a:r>
            <a:r>
              <a:rPr lang="nl-BE" sz="2800" dirty="0" smtClean="0"/>
              <a:t> </a:t>
            </a:r>
            <a:r>
              <a:rPr lang="nl-BE" dirty="0" smtClean="0"/>
              <a:t>Tracking</a:t>
            </a:r>
            <a:endParaRPr lang="en-US" dirty="0" smtClean="0"/>
          </a:p>
        </p:txBody>
      </p:sp>
      <p:sp>
        <p:nvSpPr>
          <p:cNvPr id="2044930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nl-NL" sz="2400" dirty="0" smtClean="0"/>
              <a:t>Use these identifiers in expressions using a language that acknowledges the structure of reality: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nl-BE" sz="2400" dirty="0" smtClean="0"/>
              <a:t>  e.g.: a red truck: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nl-BE" sz="2400" dirty="0" smtClean="0"/>
              <a:t>  then not : red(#1) and truck(#1)	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nl-BE" sz="2400" dirty="0" smtClean="0"/>
              <a:t>  rather: #1: the truck		#2: #1’s redness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nl-BE" sz="2400" dirty="0" smtClean="0"/>
              <a:t>Then still not:  </a:t>
            </a:r>
          </a:p>
          <a:p>
            <a:pPr marL="1274763" lvl="1" indent="-533400">
              <a:lnSpc>
                <a:spcPct val="90000"/>
              </a:lnSpc>
              <a:buFontTx/>
              <a:buNone/>
            </a:pPr>
            <a:r>
              <a:rPr lang="nl-BE" sz="2400" dirty="0" smtClean="0"/>
              <a:t>	truck(#1) and red(#2) and hascolor(#1,    #2)</a:t>
            </a:r>
          </a:p>
          <a:p>
            <a:pPr marL="1274763" lvl="1" indent="-533400">
              <a:lnSpc>
                <a:spcPct val="90000"/>
              </a:lnSpc>
              <a:buFontTx/>
              <a:buNone/>
            </a:pPr>
            <a:r>
              <a:rPr lang="nl-BE" sz="2400" dirty="0" smtClean="0"/>
              <a:t>but rather:</a:t>
            </a:r>
          </a:p>
          <a:p>
            <a:pPr marL="1274763" lvl="1" indent="-533400">
              <a:lnSpc>
                <a:spcPct val="90000"/>
              </a:lnSpc>
              <a:buFontTx/>
              <a:buNone/>
            </a:pPr>
            <a:r>
              <a:rPr lang="nl-BE" sz="2400" dirty="0" smtClean="0"/>
              <a:t>	instance-of(#1,    truck,    since t1)</a:t>
            </a:r>
          </a:p>
          <a:p>
            <a:pPr marL="1274763" lvl="1" indent="-533400">
              <a:lnSpc>
                <a:spcPct val="90000"/>
              </a:lnSpc>
              <a:buFontTx/>
              <a:buNone/>
            </a:pPr>
            <a:r>
              <a:rPr lang="nl-BE" sz="2400" dirty="0" smtClean="0"/>
              <a:t>	instance-of(#2,    red,    since t2)</a:t>
            </a:r>
          </a:p>
          <a:p>
            <a:pPr marL="1274763" lvl="1" indent="-533400">
              <a:lnSpc>
                <a:spcPct val="90000"/>
              </a:lnSpc>
              <a:buFontTx/>
              <a:buNone/>
            </a:pPr>
            <a:r>
              <a:rPr lang="nl-BE" sz="2400" dirty="0" smtClean="0"/>
              <a:t>	inheres-in(#1,    #2,    since t2)</a:t>
            </a:r>
          </a:p>
        </p:txBody>
      </p:sp>
      <p:sp>
        <p:nvSpPr>
          <p:cNvPr id="39940" name="AutoShape 4" descr="larson-oct-1987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4933" name="Text Box 5"/>
          <p:cNvSpPr txBox="1">
            <a:spLocks noChangeArrowheads="1"/>
          </p:cNvSpPr>
          <p:nvPr/>
        </p:nvSpPr>
        <p:spPr bwMode="auto">
          <a:xfrm>
            <a:off x="1676400" y="6167735"/>
            <a:ext cx="655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à"/>
            </a:pPr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Strong </a:t>
            </a:r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foundations </a:t>
            </a:r>
            <a:r>
              <a:rPr lang="en-US" dirty="0" smtClean="0">
                <a:solidFill>
                  <a:schemeClr val="bg1"/>
                </a:solidFill>
              </a:rPr>
              <a:t>in realism-based ontology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01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4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4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4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4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49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49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49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49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49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49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4930" grpId="0" build="p"/>
      <p:bldP spid="2044933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shift envisioned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From: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‘a guy accepts a phone from somebody in a red car’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(very roughly)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‘this-1, which is in this-2 in which inheres this-3, and this-4 are agents in this-5 in which participates this-6’, where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this-1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instanceOf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human being 		…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this-2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instanceOf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car 			…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this-3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qualityOf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this-2 		…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this-3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instanceOf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red 			…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this-1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containedIn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this-2 		…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this-4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instanceOf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human being 		…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this-5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instanceOf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transfer-of-possession 	…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this-1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agentOf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this-5 		…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this-4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agentOf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this-5 		…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20693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shift envisioned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From: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‘a guy accepts a phone from somebody in a red car’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(very roughly)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‘this-1, which is in this-2 in which inheres this-3, and this-4 are agents in this-5 in which participates this-6’, where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this-1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instanceOf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human being 		…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this-2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instanceOf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car 			…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this-3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qualityOf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this-2 		…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this-3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instanceOf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red 			…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this-1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containedIn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this-2 		…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this-4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instanceOf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human being 		…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this-5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instanceOf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transfer-of-possession 	…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this-1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agentOf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this-5 		…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this-4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agentOf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this-5 		…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295400" y="3505200"/>
            <a:ext cx="762000" cy="28194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857500" y="6148388"/>
            <a:ext cx="3552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1"/>
                </a:solidFill>
              </a:rPr>
              <a:t>denotators for particulars</a:t>
            </a:r>
          </a:p>
        </p:txBody>
      </p:sp>
      <p:cxnSp>
        <p:nvCxnSpPr>
          <p:cNvPr id="6" name="AutoShape 6"/>
          <p:cNvCxnSpPr>
            <a:cxnSpLocks noChangeShapeType="1"/>
            <a:stCxn id="4" idx="2"/>
            <a:endCxn id="5" idx="1"/>
          </p:cNvCxnSpPr>
          <p:nvPr/>
        </p:nvCxnSpPr>
        <p:spPr bwMode="auto">
          <a:xfrm rot="16200000" flipH="1">
            <a:off x="2240756" y="5760244"/>
            <a:ext cx="52388" cy="1181100"/>
          </a:xfrm>
          <a:prstGeom prst="bentConnector2">
            <a:avLst/>
          </a:prstGeom>
          <a:noFill/>
          <a:ln w="28575">
            <a:solidFill>
              <a:schemeClr val="accent1"/>
            </a:solidFill>
            <a:miter lim="800000"/>
            <a:headE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04924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shift envisioned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From: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‘a guy accepts a phone from somebody in a red car’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(very roughly)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‘this-1, which is in this-2 in which inheres this-3, and this-4 are agents in this-5 in which participates this-6’, where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this-1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instanceOf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human being 		…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this-2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instanceOf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car 			…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this-3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qualityOf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this-2 		…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this-3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instanceOf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red 			…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this-1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containedIn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this-2 		…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this-4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instanceOf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human being 		…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this-5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instanceOf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transfer-of-possession 	…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this-1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agentOf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this-5 		…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this-4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agentOf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this-5 		…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057400" y="3505200"/>
            <a:ext cx="1295400" cy="28194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881437" y="6072188"/>
            <a:ext cx="4881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accent1"/>
                </a:solidFill>
              </a:rPr>
              <a:t>denotators</a:t>
            </a:r>
            <a:r>
              <a:rPr lang="en-US" sz="2400" dirty="0">
                <a:solidFill>
                  <a:schemeClr val="accent1"/>
                </a:solidFill>
              </a:rPr>
              <a:t> for appropriate relations</a:t>
            </a:r>
          </a:p>
        </p:txBody>
      </p:sp>
      <p:cxnSp>
        <p:nvCxnSpPr>
          <p:cNvPr id="6" name="AutoShape 6"/>
          <p:cNvCxnSpPr>
            <a:cxnSpLocks noChangeShapeType="1"/>
          </p:cNvCxnSpPr>
          <p:nvPr/>
        </p:nvCxnSpPr>
        <p:spPr bwMode="auto">
          <a:xfrm rot="16200000" flipH="1">
            <a:off x="3324225" y="5743576"/>
            <a:ext cx="52388" cy="1214437"/>
          </a:xfrm>
          <a:prstGeom prst="bentConnector2">
            <a:avLst/>
          </a:prstGeom>
          <a:noFill/>
          <a:ln w="28575">
            <a:solidFill>
              <a:schemeClr val="accent1"/>
            </a:solidFill>
            <a:miter lim="800000"/>
            <a:headE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17619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shift envisioned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From: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‘a guy accepts a phone from somebody in a red car’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(very roughly)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‘this-1, which is in this-2 in which inheres this-3, and this-4 are agents in this-5 in which participates this-6’, where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this-1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instanceOf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human being 		…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this-2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instanceOf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car 			…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this-3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qualityOf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this-2 		…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this-3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instanceOf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red 			…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this-1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containedIn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this-2 		…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this-4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instanceOf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human being 		…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this-5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instanceOf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transfer-of-possession 	…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this-1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agentOf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this-5 		…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this-4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agentOf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this-5 		…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352800" y="3505200"/>
            <a:ext cx="2362200" cy="28194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705600" y="5105400"/>
            <a:ext cx="2133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accent1"/>
                </a:solidFill>
              </a:rPr>
              <a:t>denotators</a:t>
            </a:r>
            <a:r>
              <a:rPr lang="en-US" sz="2400" dirty="0">
                <a:solidFill>
                  <a:schemeClr val="accent1"/>
                </a:solidFill>
              </a:rPr>
              <a:t> for universals or particulars</a:t>
            </a:r>
          </a:p>
        </p:txBody>
      </p:sp>
      <p:cxnSp>
        <p:nvCxnSpPr>
          <p:cNvPr id="6" name="AutoShape 6"/>
          <p:cNvCxnSpPr>
            <a:cxnSpLocks noChangeShapeType="1"/>
            <a:stCxn id="4" idx="2"/>
            <a:endCxn id="5" idx="1"/>
          </p:cNvCxnSpPr>
          <p:nvPr/>
        </p:nvCxnSpPr>
        <p:spPr bwMode="auto">
          <a:xfrm rot="5400000" flipH="1" flipV="1">
            <a:off x="5310232" y="4929233"/>
            <a:ext cx="619035" cy="2171700"/>
          </a:xfrm>
          <a:prstGeom prst="bentConnector4">
            <a:avLst>
              <a:gd name="adj1" fmla="val -21214"/>
              <a:gd name="adj2" fmla="val 77193"/>
            </a:avLst>
          </a:prstGeom>
          <a:noFill/>
          <a:ln w="28575">
            <a:solidFill>
              <a:schemeClr val="accent1"/>
            </a:solidFill>
            <a:miter lim="800000"/>
            <a:headE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45608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The Event Ontology: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Provides </a:t>
            </a:r>
            <a:r>
              <a:rPr lang="en-US" dirty="0"/>
              <a:t>s</a:t>
            </a:r>
            <a:r>
              <a:rPr lang="en-US" dirty="0" smtClean="0"/>
              <a:t>emantics?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676400" y="1981200"/>
            <a:ext cx="7010400" cy="4495800"/>
            <a:chOff x="914400" y="1600200"/>
            <a:chExt cx="7010400" cy="533400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914400" y="1600200"/>
              <a:ext cx="7010400" cy="5334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1752600"/>
              <a:ext cx="6667500" cy="5019675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1676400" y="6474023"/>
            <a:ext cx="7467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http://motools.sourceforge.net/event/event.html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6511" y="4743258"/>
            <a:ext cx="400050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/>
              <a:t>Class: </a:t>
            </a:r>
            <a:r>
              <a:rPr lang="en-US" b="1" dirty="0" err="1"/>
              <a:t>event:Factor</a:t>
            </a:r>
            <a:r>
              <a:rPr lang="en-US" b="1" dirty="0"/>
              <a:t> - stable - </a:t>
            </a:r>
          </a:p>
          <a:p>
            <a:r>
              <a:rPr lang="en-US" i="1" dirty="0"/>
              <a:t>Factor</a:t>
            </a:r>
            <a:r>
              <a:rPr lang="en-US" dirty="0"/>
              <a:t> - Everything used as a factor in an event</a:t>
            </a:r>
          </a:p>
        </p:txBody>
      </p:sp>
    </p:spTree>
    <p:extLst>
      <p:ext uri="{BB962C8B-B14F-4D97-AF65-F5344CB8AC3E}">
        <p14:creationId xmlns:p14="http://schemas.microsoft.com/office/powerpoint/2010/main" val="112540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shift envisioned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From: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‘a guy accepts a phone from somebody in a red car’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(very roughly)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‘this-1, which is in this-2 in which inheres this-3, and this-4 are agents in this-5 in which participates this-6’, where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this-1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instanceOf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human being 		…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this-2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instanceOf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car 			…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this-3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qualityOf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this-2 		…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this-3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instanceOf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red 			…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this-1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containedIn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this-2 		…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this-4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instanceOf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human being 		…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this-5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instanceOf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transfer-of-possession 	…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this-1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agentOf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this-5 		…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this-4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agentOf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this-5 		…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638800" y="3581400"/>
            <a:ext cx="533400" cy="28194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477000" y="5181600"/>
            <a:ext cx="2514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accent1"/>
                </a:solidFill>
              </a:rPr>
              <a:t>time stamp in</a:t>
            </a:r>
          </a:p>
          <a:p>
            <a:r>
              <a:rPr lang="en-US" sz="2400">
                <a:solidFill>
                  <a:schemeClr val="accent1"/>
                </a:solidFill>
              </a:rPr>
              <a:t>case of continuants</a:t>
            </a:r>
          </a:p>
        </p:txBody>
      </p:sp>
      <p:cxnSp>
        <p:nvCxnSpPr>
          <p:cNvPr id="6" name="AutoShape 6"/>
          <p:cNvCxnSpPr>
            <a:cxnSpLocks noChangeShapeType="1"/>
            <a:stCxn id="4" idx="3"/>
            <a:endCxn id="5" idx="0"/>
          </p:cNvCxnSpPr>
          <p:nvPr/>
        </p:nvCxnSpPr>
        <p:spPr bwMode="auto">
          <a:xfrm>
            <a:off x="6172200" y="4991100"/>
            <a:ext cx="1562100" cy="190500"/>
          </a:xfrm>
          <a:prstGeom prst="bentConnector2">
            <a:avLst/>
          </a:prstGeom>
          <a:noFill/>
          <a:ln w="28575">
            <a:solidFill>
              <a:schemeClr val="accent1"/>
            </a:solidFill>
            <a:miter lim="800000"/>
            <a:headE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06287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RCC equally valid for representation of time</a:t>
            </a:r>
            <a:endParaRPr lang="en-US" dirty="0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81200"/>
            <a:ext cx="7315200" cy="4588626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187968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dirty="0" smtClean="0"/>
              <a:t>Example: representation with Horn clauses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 generic laws:</a:t>
            </a:r>
          </a:p>
          <a:p>
            <a:endParaRPr lang="en-US" dirty="0" smtClean="0"/>
          </a:p>
          <a:p>
            <a:pPr lvl="1"/>
            <a:r>
              <a:rPr lang="en-US" sz="2400" dirty="0" smtClean="0"/>
              <a:t>uu_rel</a:t>
            </a:r>
            <a:r>
              <a:rPr lang="en-US" sz="2400" dirty="0" smtClean="0">
                <a:solidFill>
                  <a:srgbClr val="FF0000"/>
                </a:solidFill>
              </a:rPr>
              <a:t>5</a:t>
            </a:r>
            <a:r>
              <a:rPr lang="en-US" sz="2400" dirty="0" smtClean="0"/>
              <a:t>(</a:t>
            </a:r>
            <a:r>
              <a:rPr lang="en-US" sz="2400" dirty="0" err="1" smtClean="0"/>
              <a:t>newtonianDisplacement</a:t>
            </a:r>
            <a:r>
              <a:rPr lang="en-US" sz="2400" dirty="0" smtClean="0"/>
              <a:t>, </a:t>
            </a:r>
            <a:r>
              <a:rPr lang="en-US" sz="2400" dirty="0" err="1" smtClean="0"/>
              <a:t>hasAgent</a:t>
            </a:r>
            <a:r>
              <a:rPr lang="en-US" sz="2400" dirty="0" smtClean="0"/>
              <a:t>, </a:t>
            </a:r>
            <a:r>
              <a:rPr lang="en-US" sz="2400" dirty="0" err="1" smtClean="0"/>
              <a:t>materialEntity</a:t>
            </a:r>
            <a:r>
              <a:rPr lang="en-US" sz="2400" dirty="0" smtClean="0"/>
              <a:t>).</a:t>
            </a:r>
          </a:p>
          <a:p>
            <a:pPr lvl="1"/>
            <a:r>
              <a:rPr lang="en-US" sz="2400" dirty="0" smtClean="0"/>
              <a:t>uu_rel</a:t>
            </a:r>
            <a:r>
              <a:rPr lang="en-US" sz="2400" dirty="0" smtClean="0">
                <a:solidFill>
                  <a:srgbClr val="FF0000"/>
                </a:solidFill>
              </a:rPr>
              <a:t>5</a:t>
            </a:r>
            <a:r>
              <a:rPr lang="en-US" sz="2400" dirty="0" smtClean="0"/>
              <a:t>(</a:t>
            </a:r>
            <a:r>
              <a:rPr lang="en-US" sz="2400" dirty="0" err="1" smtClean="0"/>
              <a:t>newtonianDisplacement</a:t>
            </a:r>
            <a:r>
              <a:rPr lang="en-US" sz="2400" dirty="0" smtClean="0"/>
              <a:t>, </a:t>
            </a:r>
            <a:r>
              <a:rPr lang="en-US" sz="2400" dirty="0" err="1" smtClean="0"/>
              <a:t>isAlong</a:t>
            </a:r>
            <a:r>
              <a:rPr lang="en-US" sz="2400" dirty="0" smtClean="0"/>
              <a:t>, path).</a:t>
            </a:r>
          </a:p>
          <a:p>
            <a:pPr lvl="1"/>
            <a:r>
              <a:rPr lang="en-US" sz="2400" dirty="0" smtClean="0"/>
              <a:t>uu_rel</a:t>
            </a:r>
            <a:r>
              <a:rPr lang="en-US" sz="2400" dirty="0" smtClean="0">
                <a:solidFill>
                  <a:srgbClr val="FF0000"/>
                </a:solidFill>
              </a:rPr>
              <a:t>5</a:t>
            </a:r>
            <a:r>
              <a:rPr lang="en-US" sz="2400" dirty="0" smtClean="0"/>
              <a:t>(</a:t>
            </a:r>
            <a:r>
              <a:rPr lang="en-US" sz="2400" dirty="0" err="1" smtClean="0"/>
              <a:t>upwardMotion</a:t>
            </a:r>
            <a:r>
              <a:rPr lang="en-US" sz="2400" dirty="0" smtClean="0"/>
              <a:t>, </a:t>
            </a:r>
            <a:r>
              <a:rPr lang="en-US" sz="2400" dirty="0" err="1" smtClean="0"/>
              <a:t>isAlong</a:t>
            </a:r>
            <a:r>
              <a:rPr lang="en-US" sz="2400" dirty="0" smtClean="0"/>
              <a:t>, </a:t>
            </a:r>
            <a:r>
              <a:rPr lang="en-US" sz="2400" dirty="0" err="1" smtClean="0"/>
              <a:t>upwardPath</a:t>
            </a:r>
            <a:r>
              <a:rPr lang="en-US" sz="2400" dirty="0" smtClean="0"/>
              <a:t>).</a:t>
            </a:r>
          </a:p>
          <a:p>
            <a:pPr lvl="1"/>
            <a:r>
              <a:rPr lang="en-US" sz="2400" dirty="0" smtClean="0"/>
              <a:t>uu_rel</a:t>
            </a:r>
            <a:r>
              <a:rPr lang="en-US" sz="2400" dirty="0" smtClean="0">
                <a:solidFill>
                  <a:srgbClr val="FF0000"/>
                </a:solidFill>
              </a:rPr>
              <a:t>5</a:t>
            </a:r>
            <a:r>
              <a:rPr lang="en-US" sz="2400" dirty="0" smtClean="0"/>
              <a:t>(</a:t>
            </a:r>
            <a:r>
              <a:rPr lang="en-US" sz="2400" dirty="0" err="1" smtClean="0"/>
              <a:t>downwardMotion</a:t>
            </a:r>
            <a:r>
              <a:rPr lang="en-US" sz="2400" dirty="0" smtClean="0"/>
              <a:t>, </a:t>
            </a:r>
            <a:r>
              <a:rPr lang="en-US" sz="2400" dirty="0" err="1" smtClean="0"/>
              <a:t>isAlong</a:t>
            </a:r>
            <a:r>
              <a:rPr lang="en-US" sz="2400" dirty="0" smtClean="0"/>
              <a:t>, </a:t>
            </a:r>
            <a:r>
              <a:rPr lang="en-US" sz="2400" dirty="0" err="1" smtClean="0"/>
              <a:t>downwardPath</a:t>
            </a:r>
            <a:r>
              <a:rPr lang="en-US" sz="2400" dirty="0" smtClean="0"/>
              <a:t>).</a:t>
            </a:r>
          </a:p>
          <a:p>
            <a:pPr lvl="1">
              <a:buNone/>
            </a:pPr>
            <a:r>
              <a:rPr lang="en-US" sz="2400" dirty="0" smtClean="0"/>
              <a:t>				</a:t>
            </a:r>
            <a:r>
              <a:rPr lang="en-US" sz="2400" dirty="0" smtClean="0">
                <a:solidFill>
                  <a:srgbClr val="FF0000"/>
                </a:solidFill>
              </a:rPr>
              <a:t>at a time</a:t>
            </a:r>
          </a:p>
          <a:p>
            <a:pPr lvl="1">
              <a:buNone/>
            </a:pPr>
            <a:endParaRPr lang="en-US" sz="2400" dirty="0" smtClean="0"/>
          </a:p>
          <a:p>
            <a:pPr lvl="1"/>
            <a:r>
              <a:rPr lang="en-US" sz="2400" dirty="0" smtClean="0"/>
              <a:t>uu_rel</a:t>
            </a:r>
            <a:r>
              <a:rPr lang="en-US" sz="2400" dirty="0" smtClean="0">
                <a:solidFill>
                  <a:srgbClr val="00B050"/>
                </a:solidFill>
              </a:rPr>
              <a:t>3</a:t>
            </a:r>
            <a:r>
              <a:rPr lang="en-US" sz="2400" dirty="0" smtClean="0"/>
              <a:t>(lifting, </a:t>
            </a:r>
            <a:r>
              <a:rPr lang="en-US" sz="2400" dirty="0" err="1" smtClean="0"/>
              <a:t>hasPart</a:t>
            </a:r>
            <a:r>
              <a:rPr lang="en-US" sz="2400" dirty="0" smtClean="0"/>
              <a:t>, </a:t>
            </a:r>
            <a:r>
              <a:rPr lang="en-US" sz="2400" dirty="0" err="1" smtClean="0"/>
              <a:t>upwardMotion</a:t>
            </a:r>
            <a:r>
              <a:rPr lang="en-US" sz="2400" dirty="0" smtClean="0"/>
              <a:t>).</a:t>
            </a:r>
          </a:p>
          <a:p>
            <a:pPr lvl="1">
              <a:buNone/>
            </a:pPr>
            <a:r>
              <a:rPr lang="en-US" dirty="0" smtClean="0"/>
              <a:t>				</a:t>
            </a:r>
            <a:r>
              <a:rPr lang="en-US" sz="2400" dirty="0" smtClean="0">
                <a:solidFill>
                  <a:srgbClr val="00B050"/>
                </a:solidFill>
              </a:rPr>
              <a:t>time transparent</a:t>
            </a:r>
            <a:endParaRPr lang="en-US" sz="2400" dirty="0">
              <a:solidFill>
                <a:srgbClr val="00B050"/>
              </a:solidFill>
            </a:endParaRPr>
          </a:p>
        </p:txBody>
      </p:sp>
      <p:cxnSp>
        <p:nvCxnSpPr>
          <p:cNvPr id="5" name="Elbow Connector 4"/>
          <p:cNvCxnSpPr/>
          <p:nvPr/>
        </p:nvCxnSpPr>
        <p:spPr bwMode="auto">
          <a:xfrm>
            <a:off x="1828800" y="4953000"/>
            <a:ext cx="990600" cy="228600"/>
          </a:xfrm>
          <a:prstGeom prst="bentConnector3">
            <a:avLst>
              <a:gd name="adj1" fmla="val 900"/>
            </a:avLst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Elbow Connector 6"/>
          <p:cNvCxnSpPr/>
          <p:nvPr/>
        </p:nvCxnSpPr>
        <p:spPr bwMode="auto">
          <a:xfrm>
            <a:off x="1791512" y="6248400"/>
            <a:ext cx="990600" cy="228600"/>
          </a:xfrm>
          <a:prstGeom prst="bentConnector3">
            <a:avLst>
              <a:gd name="adj1" fmla="val 900"/>
            </a:avLst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40826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 specific facts: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rel</a:t>
            </a:r>
            <a:r>
              <a:rPr lang="en-US" dirty="0" smtClean="0">
                <a:solidFill>
                  <a:schemeClr val="accent1"/>
                </a:solidFill>
              </a:rPr>
              <a:t>3</a:t>
            </a:r>
            <a:r>
              <a:rPr lang="en-US" dirty="0" smtClean="0"/>
              <a:t>(</a:t>
            </a:r>
            <a:r>
              <a:rPr lang="en-US" dirty="0" err="1" smtClean="0"/>
              <a:t>myJumping</a:t>
            </a:r>
            <a:r>
              <a:rPr lang="en-US" dirty="0" smtClean="0"/>
              <a:t>, </a:t>
            </a:r>
            <a:r>
              <a:rPr lang="en-US" dirty="0" err="1" smtClean="0"/>
              <a:t>instanceOf</a:t>
            </a:r>
            <a:r>
              <a:rPr lang="en-US" dirty="0" smtClean="0"/>
              <a:t>, </a:t>
            </a:r>
            <a:r>
              <a:rPr lang="en-US" dirty="0" err="1" smtClean="0"/>
              <a:t>makingSingleJump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rel</a:t>
            </a:r>
            <a:r>
              <a:rPr lang="en-US" dirty="0" smtClean="0">
                <a:solidFill>
                  <a:srgbClr val="FF0000"/>
                </a:solidFill>
              </a:rPr>
              <a:t>5</a:t>
            </a:r>
            <a:r>
              <a:rPr lang="en-US" dirty="0" smtClean="0"/>
              <a:t>(me, </a:t>
            </a:r>
            <a:r>
              <a:rPr lang="en-US" dirty="0" err="1" smtClean="0"/>
              <a:t>agentOf</a:t>
            </a:r>
            <a:r>
              <a:rPr lang="en-US" dirty="0" smtClean="0"/>
              <a:t>, </a:t>
            </a:r>
            <a:r>
              <a:rPr lang="en-US" dirty="0" err="1" smtClean="0"/>
              <a:t>myJumping</a:t>
            </a:r>
            <a:r>
              <a:rPr lang="en-US" dirty="0" smtClean="0"/>
              <a:t>, at, now)</a:t>
            </a:r>
          </a:p>
          <a:p>
            <a:pPr lvl="1"/>
            <a:r>
              <a:rPr lang="en-US" dirty="0" smtClean="0"/>
              <a:t>rel</a:t>
            </a:r>
            <a:r>
              <a:rPr lang="en-US" dirty="0" smtClean="0">
                <a:solidFill>
                  <a:srgbClr val="FF0000"/>
                </a:solidFill>
              </a:rPr>
              <a:t>5</a:t>
            </a:r>
            <a:r>
              <a:rPr lang="en-US" dirty="0" smtClean="0"/>
              <a:t>(me, </a:t>
            </a:r>
            <a:r>
              <a:rPr lang="en-US" dirty="0" err="1" smtClean="0"/>
              <a:t>instanceOf</a:t>
            </a:r>
            <a:r>
              <a:rPr lang="en-US" dirty="0" smtClean="0"/>
              <a:t>, </a:t>
            </a:r>
            <a:r>
              <a:rPr lang="en-US" dirty="0" err="1" smtClean="0"/>
              <a:t>humanBeing</a:t>
            </a:r>
            <a:r>
              <a:rPr lang="en-US" dirty="0" smtClean="0"/>
              <a:t>, at, </a:t>
            </a:r>
            <a:r>
              <a:rPr lang="en-US" dirty="0" err="1" smtClean="0"/>
              <a:t>myLifeTime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dirty="0" smtClean="0"/>
              <a:t>Example: representation with Horn clauses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58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1314" name="Group 2"/>
          <p:cNvGrpSpPr>
            <a:grpSpLocks/>
          </p:cNvGrpSpPr>
          <p:nvPr/>
        </p:nvGrpSpPr>
        <p:grpSpPr bwMode="auto">
          <a:xfrm>
            <a:off x="0" y="1981200"/>
            <a:ext cx="9144000" cy="4876800"/>
            <a:chOff x="0" y="1248"/>
            <a:chExt cx="5760" cy="3072"/>
          </a:xfrm>
        </p:grpSpPr>
        <p:pic>
          <p:nvPicPr>
            <p:cNvPr id="206131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48"/>
              <a:ext cx="5760" cy="30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61316" name="AutoShape 4"/>
            <p:cNvSpPr>
              <a:spLocks noChangeArrowheads="1"/>
            </p:cNvSpPr>
            <p:nvPr/>
          </p:nvSpPr>
          <p:spPr bwMode="auto">
            <a:xfrm flipH="1" flipV="1">
              <a:off x="0" y="2880"/>
              <a:ext cx="5760" cy="1440"/>
            </a:xfrm>
            <a:custGeom>
              <a:avLst/>
              <a:gdLst>
                <a:gd name="G0" fmla="+- 4222 0 0"/>
                <a:gd name="G1" fmla="+- 21600 0 4222"/>
                <a:gd name="G2" fmla="*/ 4222 1 2"/>
                <a:gd name="G3" fmla="+- 21600 0 G2"/>
                <a:gd name="G4" fmla="+/ 4222 21600 2"/>
                <a:gd name="G5" fmla="+/ G1 0 2"/>
                <a:gd name="G6" fmla="*/ 21600 21600 4222"/>
                <a:gd name="G7" fmla="*/ G6 1 2"/>
                <a:gd name="G8" fmla="+- 21600 0 G7"/>
                <a:gd name="G9" fmla="*/ 21600 1 2"/>
                <a:gd name="G10" fmla="+- 4222 0 G9"/>
                <a:gd name="G11" fmla="?: G10 G8 0"/>
                <a:gd name="G12" fmla="?: G10 G7 21600"/>
                <a:gd name="T0" fmla="*/ 19489 w 21600"/>
                <a:gd name="T1" fmla="*/ 10800 h 21600"/>
                <a:gd name="T2" fmla="*/ 10800 w 21600"/>
                <a:gd name="T3" fmla="*/ 21600 h 21600"/>
                <a:gd name="T4" fmla="*/ 2111 w 21600"/>
                <a:gd name="T5" fmla="*/ 10800 h 21600"/>
                <a:gd name="T6" fmla="*/ 10800 w 21600"/>
                <a:gd name="T7" fmla="*/ 0 h 21600"/>
                <a:gd name="T8" fmla="*/ 3911 w 21600"/>
                <a:gd name="T9" fmla="*/ 3911 h 21600"/>
                <a:gd name="T10" fmla="*/ 17689 w 21600"/>
                <a:gd name="T11" fmla="*/ 1768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4222" y="21600"/>
                  </a:lnTo>
                  <a:lnTo>
                    <a:pt x="17378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0613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9144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61319" name="Rectangle 7"/>
          <p:cNvSpPr>
            <a:spLocks noChangeArrowheads="1"/>
          </p:cNvSpPr>
          <p:nvPr/>
        </p:nvSpPr>
        <p:spPr bwMode="auto">
          <a:xfrm>
            <a:off x="0" y="4267200"/>
            <a:ext cx="91440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61320" name="Group 8"/>
          <p:cNvGrpSpPr>
            <a:grpSpLocks/>
          </p:cNvGrpSpPr>
          <p:nvPr/>
        </p:nvGrpSpPr>
        <p:grpSpPr bwMode="auto">
          <a:xfrm>
            <a:off x="2971800" y="2286000"/>
            <a:ext cx="1789113" cy="2971800"/>
            <a:chOff x="1872" y="1440"/>
            <a:chExt cx="1127" cy="1872"/>
          </a:xfrm>
        </p:grpSpPr>
        <p:sp>
          <p:nvSpPr>
            <p:cNvPr id="2061321" name="Line 9"/>
            <p:cNvSpPr>
              <a:spLocks noChangeShapeType="1"/>
            </p:cNvSpPr>
            <p:nvPr/>
          </p:nvSpPr>
          <p:spPr bwMode="auto">
            <a:xfrm flipH="1" flipV="1">
              <a:off x="1872" y="2688"/>
              <a:ext cx="0" cy="62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61322" name="Line 10"/>
            <p:cNvSpPr>
              <a:spLocks noChangeShapeType="1"/>
            </p:cNvSpPr>
            <p:nvPr/>
          </p:nvSpPr>
          <p:spPr bwMode="auto">
            <a:xfrm flipH="1" flipV="1">
              <a:off x="2976" y="1440"/>
              <a:ext cx="0" cy="17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61323" name="Text Box 11"/>
            <p:cNvSpPr txBox="1">
              <a:spLocks noChangeArrowheads="1"/>
            </p:cNvSpPr>
            <p:nvPr/>
          </p:nvSpPr>
          <p:spPr bwMode="auto">
            <a:xfrm>
              <a:off x="1872" y="2640"/>
              <a:ext cx="11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nl-BE" sz="2000">
                  <a:solidFill>
                    <a:srgbClr val="FF0000"/>
                  </a:solidFill>
                </a:rPr>
                <a:t>instance-of at t</a:t>
              </a:r>
              <a:endParaRPr lang="en-GB" sz="2000">
                <a:solidFill>
                  <a:srgbClr val="FF0000"/>
                </a:solidFill>
              </a:endParaRPr>
            </a:p>
          </p:txBody>
        </p:sp>
      </p:grpSp>
      <p:grpSp>
        <p:nvGrpSpPr>
          <p:cNvPr id="2061324" name="Group 12"/>
          <p:cNvGrpSpPr>
            <a:grpSpLocks/>
          </p:cNvGrpSpPr>
          <p:nvPr/>
        </p:nvGrpSpPr>
        <p:grpSpPr bwMode="auto">
          <a:xfrm>
            <a:off x="3352800" y="4876800"/>
            <a:ext cx="1752600" cy="701675"/>
            <a:chOff x="2112" y="3072"/>
            <a:chExt cx="1104" cy="442"/>
          </a:xfrm>
        </p:grpSpPr>
        <p:sp>
          <p:nvSpPr>
            <p:cNvPr id="2061325" name="AutoShape 13"/>
            <p:cNvSpPr>
              <a:spLocks noChangeArrowheads="1"/>
            </p:cNvSpPr>
            <p:nvPr/>
          </p:nvSpPr>
          <p:spPr bwMode="auto">
            <a:xfrm>
              <a:off x="2736" y="3216"/>
              <a:ext cx="480" cy="192"/>
            </a:xfrm>
            <a:prstGeom prst="parallelogram">
              <a:avLst>
                <a:gd name="adj" fmla="val 34896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nl-BE" sz="1800">
                  <a:solidFill>
                    <a:schemeClr val="bg1"/>
                  </a:solidFill>
                </a:rPr>
                <a:t>#105</a:t>
              </a:r>
              <a:endParaRPr lang="en-GB" sz="1800">
                <a:solidFill>
                  <a:schemeClr val="bg1"/>
                </a:solidFill>
              </a:endParaRPr>
            </a:p>
          </p:txBody>
        </p:sp>
        <p:grpSp>
          <p:nvGrpSpPr>
            <p:cNvPr id="2061326" name="Group 14"/>
            <p:cNvGrpSpPr>
              <a:grpSpLocks/>
            </p:cNvGrpSpPr>
            <p:nvPr/>
          </p:nvGrpSpPr>
          <p:grpSpPr bwMode="auto">
            <a:xfrm>
              <a:off x="2112" y="3072"/>
              <a:ext cx="674" cy="442"/>
              <a:chOff x="2112" y="3072"/>
              <a:chExt cx="674" cy="442"/>
            </a:xfrm>
          </p:grpSpPr>
          <p:sp>
            <p:nvSpPr>
              <p:cNvPr id="2061327" name="Line 15"/>
              <p:cNvSpPr>
                <a:spLocks noChangeShapeType="1"/>
              </p:cNvSpPr>
              <p:nvPr/>
            </p:nvSpPr>
            <p:spPr bwMode="auto">
              <a:xfrm>
                <a:off x="2112" y="3312"/>
                <a:ext cx="672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061328" name="Text Box 16"/>
              <p:cNvSpPr txBox="1">
                <a:spLocks noChangeArrowheads="1"/>
              </p:cNvSpPr>
              <p:nvPr/>
            </p:nvSpPr>
            <p:spPr bwMode="auto">
              <a:xfrm>
                <a:off x="2208" y="3072"/>
                <a:ext cx="578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nl-BE" sz="2000">
                    <a:solidFill>
                      <a:schemeClr val="bg1"/>
                    </a:solidFill>
                  </a:rPr>
                  <a:t>caused</a:t>
                </a:r>
              </a:p>
              <a:p>
                <a:r>
                  <a:rPr lang="nl-BE" sz="2000">
                    <a:solidFill>
                      <a:schemeClr val="bg1"/>
                    </a:solidFill>
                  </a:rPr>
                  <a:t>by</a:t>
                </a:r>
                <a:endParaRPr lang="en-GB" sz="200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nl-BE" sz="2700" dirty="0" err="1"/>
              <a:t>Relevance</a:t>
            </a:r>
            <a:r>
              <a:rPr lang="nl-BE" sz="2700" dirty="0"/>
              <a:t>: the way RT-compatible systems </a:t>
            </a:r>
            <a:r>
              <a:rPr lang="nl-BE" sz="2700" dirty="0" err="1"/>
              <a:t>ought</a:t>
            </a:r>
            <a:r>
              <a:rPr lang="nl-BE" sz="2700" dirty="0"/>
              <a:t> </a:t>
            </a:r>
            <a:r>
              <a:rPr lang="nl-BE" sz="2700" dirty="0" err="1"/>
              <a:t>to</a:t>
            </a:r>
            <a:r>
              <a:rPr lang="nl-BE" sz="2700" dirty="0"/>
              <a:t> </a:t>
            </a:r>
            <a:r>
              <a:rPr lang="nl-BE" sz="2700" dirty="0" err="1"/>
              <a:t>interact</a:t>
            </a:r>
            <a:r>
              <a:rPr lang="nl-BE" sz="2700" dirty="0"/>
              <a:t> </a:t>
            </a:r>
            <a:r>
              <a:rPr lang="nl-BE" sz="2700" dirty="0" err="1"/>
              <a:t>with</a:t>
            </a:r>
            <a:r>
              <a:rPr lang="nl-BE" sz="2700" dirty="0"/>
              <a:t> </a:t>
            </a:r>
            <a:r>
              <a:rPr lang="nl-BE" sz="2700" dirty="0" err="1"/>
              <a:t>representations</a:t>
            </a:r>
            <a:r>
              <a:rPr lang="nl-BE" sz="2700" dirty="0"/>
              <a:t> of </a:t>
            </a:r>
            <a:r>
              <a:rPr lang="nl-BE" sz="2700" dirty="0" err="1"/>
              <a:t>generic</a:t>
            </a:r>
            <a:r>
              <a:rPr lang="nl-BE" sz="2700" dirty="0"/>
              <a:t> </a:t>
            </a:r>
            <a:r>
              <a:rPr lang="nl-BE" sz="2700" dirty="0" err="1"/>
              <a:t>portions</a:t>
            </a:r>
            <a:r>
              <a:rPr lang="nl-BE" sz="2700" dirty="0"/>
              <a:t> of </a:t>
            </a:r>
            <a:r>
              <a:rPr lang="nl-BE" sz="2700" dirty="0" err="1"/>
              <a:t>reality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0706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3787829" cy="4953000"/>
          </a:xfrm>
        </p:spPr>
        <p:txBody>
          <a:bodyPr/>
          <a:lstStyle/>
          <a:p>
            <a:r>
              <a:rPr lang="en-US" dirty="0"/>
              <a:t>Ceusters W, </a:t>
            </a:r>
            <a:r>
              <a:rPr lang="en-US" dirty="0" err="1"/>
              <a:t>Manzoor</a:t>
            </a:r>
            <a:r>
              <a:rPr lang="en-US" dirty="0"/>
              <a:t> S. How to track absolutely everything? In: </a:t>
            </a:r>
            <a:r>
              <a:rPr lang="en-US" dirty="0" err="1"/>
              <a:t>Obrst</a:t>
            </a:r>
            <a:r>
              <a:rPr lang="en-US" dirty="0"/>
              <a:t> L, Janssen T, Ceusters W (eds.) </a:t>
            </a:r>
            <a:r>
              <a:rPr lang="en-US" dirty="0">
                <a:hlinkClick r:id="rId2"/>
              </a:rPr>
              <a:t>Ontologies and Semantic Technologies for the Intelligence Community</a:t>
            </a:r>
            <a:r>
              <a:rPr lang="en-US" dirty="0"/>
              <a:t>. Frontiers in Artificial Intelligence and Applications. IOS Press Amsterdam, 2010;:13-36.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6429" y="609600"/>
            <a:ext cx="5127571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64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0"/>
            <a:ext cx="8839200" cy="762000"/>
          </a:xfrm>
        </p:spPr>
        <p:txBody>
          <a:bodyPr/>
          <a:lstStyle/>
          <a:p>
            <a:r>
              <a:rPr lang="en-US" dirty="0" smtClean="0"/>
              <a:t>We need to do more on ontology education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-372413" y="1771071"/>
            <a:ext cx="5020613" cy="4168534"/>
            <a:chOff x="-372413" y="1771071"/>
            <a:chExt cx="5020613" cy="416853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338" r="10338"/>
            <a:stretch/>
          </p:blipFill>
          <p:spPr>
            <a:xfrm>
              <a:off x="-372413" y="1771071"/>
              <a:ext cx="5020613" cy="334707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8400" y="2974524"/>
              <a:ext cx="609600" cy="68307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14400" y="5477940"/>
              <a:ext cx="28815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Get people’s attention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800600" y="1776796"/>
            <a:ext cx="4212936" cy="4540601"/>
            <a:chOff x="4800600" y="1776796"/>
            <a:chExt cx="4212936" cy="454060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00600" y="1776796"/>
              <a:ext cx="4212936" cy="332287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62600" y="1944256"/>
              <a:ext cx="2590800" cy="1752600"/>
            </a:xfrm>
            <a:prstGeom prst="rect">
              <a:avLst/>
            </a:prstGeom>
            <a:scene3d>
              <a:camera prst="perspectiveHeroicExtremeRightFacing">
                <a:rot lat="187730" lon="19517131" rev="0"/>
              </a:camera>
              <a:lightRig rig="threePt" dir="t"/>
            </a:scene3d>
          </p:spPr>
        </p:pic>
        <p:sp>
          <p:nvSpPr>
            <p:cNvPr id="13" name="TextBox 12"/>
            <p:cNvSpPr txBox="1"/>
            <p:nvPr/>
          </p:nvSpPr>
          <p:spPr>
            <a:xfrm>
              <a:off x="5181600" y="5486400"/>
              <a:ext cx="3505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Train them how to look at ontology appropriately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 rot="21062733">
              <a:off x="7086600" y="3902038"/>
              <a:ext cx="304800" cy="198907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990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45" y="1752600"/>
            <a:ext cx="1754632" cy="33528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67200" y="762000"/>
            <a:ext cx="4648200" cy="762000"/>
          </a:xfrm>
        </p:spPr>
        <p:txBody>
          <a:bodyPr/>
          <a:lstStyle/>
          <a:p>
            <a:r>
              <a:rPr lang="en-US" dirty="0" smtClean="0"/>
              <a:t>Is it worth it?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80646" y="64794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http://www.arcadja.com/auctions/en/reinhardt_ad/artist/24077/</a:t>
            </a:r>
          </a:p>
        </p:txBody>
      </p:sp>
    </p:spTree>
    <p:extLst>
      <p:ext uri="{BB962C8B-B14F-4D97-AF65-F5344CB8AC3E}">
        <p14:creationId xmlns:p14="http://schemas.microsoft.com/office/powerpoint/2010/main" val="132523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2181224" y="3581400"/>
            <a:ext cx="4067176" cy="3048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imes" pitchFamily="12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45" y="1752600"/>
            <a:ext cx="1754632" cy="33528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67200" y="762000"/>
            <a:ext cx="4648200" cy="762000"/>
          </a:xfrm>
        </p:spPr>
        <p:txBody>
          <a:bodyPr/>
          <a:lstStyle/>
          <a:p>
            <a:r>
              <a:rPr lang="en-US" dirty="0" smtClean="0"/>
              <a:t>For sale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181224" y="1676400"/>
            <a:ext cx="6734175" cy="4953000"/>
          </a:xfrm>
        </p:spPr>
        <p:txBody>
          <a:bodyPr/>
          <a:lstStyle/>
          <a:p>
            <a:r>
              <a:rPr lang="en-US" sz="1400" dirty="0"/>
              <a:t>Ad </a:t>
            </a:r>
            <a:r>
              <a:rPr lang="en-US" sz="1400" dirty="0" smtClean="0"/>
              <a:t>Reinhardt, Buffalo/New </a:t>
            </a:r>
            <a:r>
              <a:rPr lang="en-US" sz="1400" dirty="0"/>
              <a:t>York 1913 – 1967 New York</a:t>
            </a:r>
          </a:p>
          <a:p>
            <a:r>
              <a:rPr lang="en-US" sz="1400" dirty="0"/>
              <a:t>IRIS MYSTIQUE</a:t>
            </a:r>
          </a:p>
          <a:p>
            <a:r>
              <a:rPr lang="en-US" sz="1400" dirty="0"/>
              <a:t>1957. Oil on canvas in artist's frame.</a:t>
            </a:r>
          </a:p>
          <a:p>
            <a:r>
              <a:rPr lang="en-US" sz="1400" dirty="0"/>
              <a:t> 96,5 x 45 cm (without frame), 102 x 51 cm (framed) (38 x 17 ¾ in. (without frame), 40 </a:t>
            </a:r>
            <a:r>
              <a:rPr lang="zh-CN" altLang="en-US" sz="1400" dirty="0"/>
              <a:t>⅛</a:t>
            </a:r>
            <a:r>
              <a:rPr lang="en-US" altLang="zh-CN" sz="1400" dirty="0"/>
              <a:t> x 20 </a:t>
            </a:r>
            <a:r>
              <a:rPr lang="zh-CN" altLang="en-US" sz="1400" dirty="0"/>
              <a:t>⅛</a:t>
            </a:r>
            <a:r>
              <a:rPr lang="en-US" altLang="zh-CN" sz="1400" dirty="0"/>
              <a:t> in. (framed</a:t>
            </a:r>
            <a:r>
              <a:rPr lang="en-US" altLang="zh-CN" sz="1400" dirty="0" smtClean="0"/>
              <a:t>)) </a:t>
            </a:r>
            <a:r>
              <a:rPr lang="en-US" sz="1400" dirty="0" smtClean="0"/>
              <a:t>Inscribed </a:t>
            </a:r>
            <a:r>
              <a:rPr lang="en-US" sz="1400" dirty="0"/>
              <a:t>on the reverse : Ad Reinhardt Portrait </a:t>
            </a:r>
            <a:r>
              <a:rPr lang="en-US" sz="1400" dirty="0" err="1"/>
              <a:t>d‘Iris</a:t>
            </a:r>
            <a:r>
              <a:rPr lang="en-US" sz="1400" dirty="0"/>
              <a:t> </a:t>
            </a:r>
            <a:r>
              <a:rPr lang="en-US" sz="1400" dirty="0" err="1"/>
              <a:t>Clert</a:t>
            </a:r>
            <a:r>
              <a:rPr lang="en-US" sz="1400" dirty="0"/>
              <a:t> 1957 Oil Collection </a:t>
            </a:r>
            <a:r>
              <a:rPr lang="en-US" sz="1400" dirty="0" err="1"/>
              <a:t>Ahrenberg</a:t>
            </a:r>
            <a:r>
              <a:rPr lang="en-US" sz="1400" dirty="0"/>
              <a:t> </a:t>
            </a:r>
            <a:r>
              <a:rPr lang="en-US" sz="1400" dirty="0" err="1"/>
              <a:t>Chexbres</a:t>
            </a:r>
            <a:r>
              <a:rPr lang="en-US" sz="1400" dirty="0"/>
              <a:t>. On the stretcher a label of the Pace Gallery, New York.</a:t>
            </a:r>
          </a:p>
          <a:p>
            <a:r>
              <a:rPr lang="en-US" sz="1400" dirty="0"/>
              <a:t>Relined..</a:t>
            </a:r>
          </a:p>
          <a:p>
            <a:r>
              <a:rPr lang="en-US" sz="1400" dirty="0"/>
              <a:t>EUR 250.000 – </a:t>
            </a:r>
            <a:r>
              <a:rPr lang="en-US" sz="1400" dirty="0" smtClean="0"/>
              <a:t>350.000  /  US </a:t>
            </a:r>
            <a:r>
              <a:rPr lang="en-US" sz="1400" dirty="0"/>
              <a:t>$ 324,000 – 453,000</a:t>
            </a:r>
          </a:p>
          <a:p>
            <a:r>
              <a:rPr lang="en-US" sz="1400" dirty="0"/>
              <a:t>We would like to thank Anna Reinhardt, New York, for kindly providing additional information</a:t>
            </a:r>
          </a:p>
          <a:p>
            <a:r>
              <a:rPr lang="en-US" sz="1400" dirty="0"/>
              <a:t>Provenance: Theodor </a:t>
            </a:r>
            <a:r>
              <a:rPr lang="en-US" sz="1400" dirty="0" err="1"/>
              <a:t>Ahrenberg</a:t>
            </a:r>
            <a:r>
              <a:rPr lang="en-US" sz="1400" dirty="0"/>
              <a:t>, </a:t>
            </a:r>
            <a:r>
              <a:rPr lang="en-US" sz="1400" dirty="0" err="1"/>
              <a:t>Chexbres</a:t>
            </a:r>
            <a:r>
              <a:rPr lang="en-US" sz="1400" dirty="0"/>
              <a:t> (Acquired in 1961 from the </a:t>
            </a:r>
            <a:r>
              <a:rPr lang="en-US" sz="1400" dirty="0" err="1"/>
              <a:t>Galerie</a:t>
            </a:r>
            <a:r>
              <a:rPr lang="en-US" sz="1400" dirty="0"/>
              <a:t> Iris </a:t>
            </a:r>
            <a:r>
              <a:rPr lang="en-US" sz="1400" dirty="0" err="1"/>
              <a:t>Clert</a:t>
            </a:r>
            <a:r>
              <a:rPr lang="en-US" sz="1400" dirty="0"/>
              <a:t>, Paris) / Pace Gallery, New York (1997) / Private collection, Berlin</a:t>
            </a:r>
          </a:p>
          <a:p>
            <a:r>
              <a:rPr lang="en-US" sz="1400" dirty="0"/>
              <a:t>Exhibitions: Les 41 </a:t>
            </a:r>
            <a:r>
              <a:rPr lang="en-US" sz="1400" dirty="0" err="1"/>
              <a:t>presentent</a:t>
            </a:r>
            <a:r>
              <a:rPr lang="en-US" sz="1400" dirty="0"/>
              <a:t>: Iris </a:t>
            </a:r>
            <a:r>
              <a:rPr lang="en-US" sz="1400" dirty="0" err="1"/>
              <a:t>Clert</a:t>
            </a:r>
            <a:r>
              <a:rPr lang="en-US" sz="1400" dirty="0"/>
              <a:t>. Paris, </a:t>
            </a:r>
            <a:r>
              <a:rPr lang="en-US" sz="1400" dirty="0" err="1"/>
              <a:t>Galerie</a:t>
            </a:r>
            <a:r>
              <a:rPr lang="en-US" sz="1400" dirty="0"/>
              <a:t> Iris </a:t>
            </a:r>
            <a:r>
              <a:rPr lang="en-US" sz="1400" dirty="0" err="1"/>
              <a:t>Clert</a:t>
            </a:r>
            <a:r>
              <a:rPr lang="en-US" sz="1400" dirty="0"/>
              <a:t>, 1961 (no. cat.) / </a:t>
            </a:r>
            <a:r>
              <a:rPr lang="en-US" sz="1400" dirty="0" err="1"/>
              <a:t>Kompass</a:t>
            </a:r>
            <a:r>
              <a:rPr lang="en-US" sz="1400" dirty="0"/>
              <a:t> New York. Frankfurt, </a:t>
            </a:r>
            <a:r>
              <a:rPr lang="en-US" sz="1400" dirty="0" err="1"/>
              <a:t>Kunstverein</a:t>
            </a:r>
            <a:r>
              <a:rPr lang="en-US" sz="1400" dirty="0"/>
              <a:t>, 1968, cat. no. 50, ill. / Der </a:t>
            </a:r>
            <a:r>
              <a:rPr lang="en-US" sz="1400" dirty="0" err="1"/>
              <a:t>Sammler</a:t>
            </a:r>
            <a:r>
              <a:rPr lang="en-US" sz="1400" dirty="0"/>
              <a:t> Theodor </a:t>
            </a:r>
            <a:r>
              <a:rPr lang="en-US" sz="1400" dirty="0" err="1"/>
              <a:t>Ahrenberg</a:t>
            </a:r>
            <a:r>
              <a:rPr lang="en-US" sz="1400" dirty="0"/>
              <a:t> und das Atelier in </a:t>
            </a:r>
            <a:r>
              <a:rPr lang="en-US" sz="1400" dirty="0" err="1"/>
              <a:t>Chexbres</a:t>
            </a:r>
            <a:r>
              <a:rPr lang="en-US" sz="1400" dirty="0"/>
              <a:t>. 15 </a:t>
            </a:r>
            <a:r>
              <a:rPr lang="en-US" sz="1400" dirty="0" err="1"/>
              <a:t>Jahre</a:t>
            </a:r>
            <a:r>
              <a:rPr lang="en-US" sz="1400" dirty="0"/>
              <a:t> </a:t>
            </a:r>
            <a:r>
              <a:rPr lang="en-US" sz="1400" dirty="0" err="1"/>
              <a:t>mit</a:t>
            </a:r>
            <a:r>
              <a:rPr lang="en-US" sz="1400" dirty="0"/>
              <a:t> </a:t>
            </a:r>
            <a:r>
              <a:rPr lang="en-US" sz="1400" dirty="0" err="1"/>
              <a:t>Kunst</a:t>
            </a:r>
            <a:r>
              <a:rPr lang="en-US" sz="1400" dirty="0"/>
              <a:t> and </a:t>
            </a:r>
            <a:r>
              <a:rPr lang="en-US" sz="1400" dirty="0" err="1"/>
              <a:t>Künstlern</a:t>
            </a:r>
            <a:r>
              <a:rPr lang="en-US" sz="1400" dirty="0"/>
              <a:t> 1960 - 1975. Düsseldorf, </a:t>
            </a:r>
            <a:r>
              <a:rPr lang="en-US" sz="1400" dirty="0" err="1"/>
              <a:t>Kunsthalle</a:t>
            </a:r>
            <a:r>
              <a:rPr lang="en-US" sz="1400" dirty="0"/>
              <a:t>, 1977, Kat-no. 289, full-page ill., </a:t>
            </a:r>
            <a:r>
              <a:rPr lang="en-US" sz="1400" dirty="0" err="1"/>
              <a:t>o.S</a:t>
            </a:r>
            <a:endParaRPr lang="en-US" sz="1400" dirty="0"/>
          </a:p>
          <a:p>
            <a:r>
              <a:rPr lang="en-US" sz="1400" dirty="0"/>
              <a:t>Literature and Illustration: </a:t>
            </a:r>
            <a:r>
              <a:rPr lang="en-US" sz="1400" dirty="0" err="1"/>
              <a:t>Exh</a:t>
            </a:r>
            <a:r>
              <a:rPr lang="en-US" sz="1400" dirty="0"/>
              <a:t>. cat. Norman Lewis. Black Paintings 1944-1977. New York, Studio Museum of Harlem, 1998, ill. p. 17 pl. 9 (not exhibited)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876300"/>
            <a:ext cx="3962400" cy="533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80646" y="64794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http://www.arcadja.com/auctions/en/reinhardt_ad/artist/24077/</a:t>
            </a:r>
          </a:p>
        </p:txBody>
      </p:sp>
    </p:spTree>
    <p:extLst>
      <p:ext uri="{BB962C8B-B14F-4D97-AF65-F5344CB8AC3E}">
        <p14:creationId xmlns:p14="http://schemas.microsoft.com/office/powerpoint/2010/main" val="88979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28800"/>
            <a:ext cx="3429000" cy="484167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sz="3200" dirty="0" smtClean="0"/>
              <a:t>But then, art is perhaps more worth than reality</a:t>
            </a:r>
            <a:br>
              <a:rPr lang="en-US" sz="3200" dirty="0" smtClean="0"/>
            </a:br>
            <a:r>
              <a:rPr lang="en-US" sz="2400" dirty="0" smtClean="0"/>
              <a:t>(Your servant through the lenses of two artists)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1418" y="1833215"/>
            <a:ext cx="5410200" cy="48372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6213427"/>
            <a:ext cx="100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DBoss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25603" y="6208809"/>
            <a:ext cx="1593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Laura Dark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82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Ontologies are coherent 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" y="1495071"/>
            <a:ext cx="8810625" cy="4705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1716" y="632460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hlinkClick r:id="rId3"/>
              </a:rPr>
              <a:t>Multimedia Tools and Applications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, June </a:t>
            </a:r>
            <a:r>
              <a:rPr lang="en-US" sz="1200" dirty="0">
                <a:solidFill>
                  <a:schemeClr val="bg1"/>
                </a:solidFill>
              </a:rPr>
              <a:t>2010, Volume </a:t>
            </a:r>
            <a:r>
              <a:rPr lang="en-US" sz="1200" dirty="0" smtClean="0">
                <a:solidFill>
                  <a:schemeClr val="bg1"/>
                </a:solidFill>
              </a:rPr>
              <a:t>48,</a:t>
            </a:r>
            <a:r>
              <a:rPr lang="en-US" sz="1200" dirty="0" smtClean="0">
                <a:solidFill>
                  <a:schemeClr val="bg1"/>
                </a:solidFill>
                <a:hlinkClick r:id="rId4"/>
              </a:rPr>
              <a:t>2</a:t>
            </a:r>
            <a:r>
              <a:rPr lang="en-US" sz="1200" dirty="0">
                <a:solidFill>
                  <a:schemeClr val="bg1"/>
                </a:solidFill>
              </a:rPr>
              <a:t>, pp 313-337 </a:t>
            </a:r>
            <a:r>
              <a:rPr lang="en-US" sz="1200" dirty="0" smtClean="0">
                <a:solidFill>
                  <a:schemeClr val="bg1"/>
                </a:solidFill>
              </a:rPr>
              <a:t>,7 </a:t>
            </a:r>
            <a:r>
              <a:rPr lang="en-US" sz="1200" dirty="0">
                <a:solidFill>
                  <a:schemeClr val="bg1"/>
                </a:solidFill>
              </a:rPr>
              <a:t>Aug 2009 </a:t>
            </a:r>
            <a:r>
              <a:rPr lang="en-US" sz="1200" dirty="0" smtClean="0">
                <a:solidFill>
                  <a:schemeClr val="bg1"/>
                </a:solidFill>
              </a:rPr>
              <a:t>, </a:t>
            </a:r>
            <a:r>
              <a:rPr lang="en-US" sz="1200" b="1" dirty="0" smtClean="0">
                <a:solidFill>
                  <a:schemeClr val="bg1"/>
                </a:solidFill>
              </a:rPr>
              <a:t>Semantic </a:t>
            </a:r>
            <a:r>
              <a:rPr lang="en-US" sz="1200" b="1" dirty="0">
                <a:solidFill>
                  <a:schemeClr val="bg1"/>
                </a:solidFill>
              </a:rPr>
              <a:t>annotation of soccer videos by visual instance clustering and spatial/temporal reasoning in </a:t>
            </a:r>
            <a:r>
              <a:rPr lang="en-US" sz="1200" b="1" dirty="0" smtClean="0">
                <a:solidFill>
                  <a:schemeClr val="bg1"/>
                </a:solidFill>
              </a:rPr>
              <a:t>ontologies. </a:t>
            </a:r>
            <a:r>
              <a:rPr lang="en-US" sz="1200" dirty="0" err="1" smtClean="0">
                <a:solidFill>
                  <a:schemeClr val="bg1"/>
                </a:solidFill>
                <a:hlinkClick r:id="rId5"/>
              </a:rPr>
              <a:t>Lamberto</a:t>
            </a:r>
            <a:r>
              <a:rPr lang="en-US" sz="1200" dirty="0" smtClean="0">
                <a:solidFill>
                  <a:schemeClr val="bg1"/>
                </a:solidFill>
                <a:hlinkClick r:id="rId5"/>
              </a:rPr>
              <a:t> </a:t>
            </a:r>
            <a:r>
              <a:rPr lang="en-US" sz="1200" dirty="0" err="1">
                <a:solidFill>
                  <a:schemeClr val="bg1"/>
                </a:solidFill>
                <a:hlinkClick r:id="rId5"/>
              </a:rPr>
              <a:t>Ballan</a:t>
            </a:r>
            <a:r>
              <a:rPr lang="en-US" sz="1200" dirty="0" smtClean="0">
                <a:solidFill>
                  <a:schemeClr val="bg1"/>
                </a:solidFill>
              </a:rPr>
              <a:t>, </a:t>
            </a:r>
            <a:r>
              <a:rPr lang="en-US" sz="1200" dirty="0" smtClean="0">
                <a:solidFill>
                  <a:schemeClr val="bg1"/>
                </a:solidFill>
                <a:hlinkClick r:id="rId6"/>
              </a:rPr>
              <a:t>Marco </a:t>
            </a:r>
            <a:r>
              <a:rPr lang="en-US" sz="1200" dirty="0" err="1">
                <a:solidFill>
                  <a:schemeClr val="bg1"/>
                </a:solidFill>
                <a:hlinkClick r:id="rId6"/>
              </a:rPr>
              <a:t>Bertini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smtClean="0">
                <a:solidFill>
                  <a:schemeClr val="bg1"/>
                </a:solidFill>
                <a:hlinkClick r:id="rId7"/>
              </a:rPr>
              <a:t>Alberto </a:t>
            </a:r>
            <a:r>
              <a:rPr lang="en-US" sz="1200" dirty="0">
                <a:solidFill>
                  <a:schemeClr val="bg1"/>
                </a:solidFill>
                <a:hlinkClick r:id="rId7"/>
              </a:rPr>
              <a:t>Del Bimbo</a:t>
            </a:r>
            <a:r>
              <a:rPr lang="en-US" sz="1200" dirty="0" smtClean="0">
                <a:solidFill>
                  <a:schemeClr val="bg1"/>
                </a:solidFill>
              </a:rPr>
              <a:t>, </a:t>
            </a:r>
            <a:r>
              <a:rPr lang="en-US" sz="1200" dirty="0" smtClean="0">
                <a:solidFill>
                  <a:schemeClr val="bg1"/>
                </a:solidFill>
                <a:hlinkClick r:id="rId8"/>
              </a:rPr>
              <a:t>Giuseppe </a:t>
            </a:r>
            <a:r>
              <a:rPr lang="en-US" sz="1200" dirty="0">
                <a:solidFill>
                  <a:schemeClr val="bg1"/>
                </a:solidFill>
                <a:hlinkClick r:id="rId8"/>
              </a:rPr>
              <a:t>Serra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140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3048000" cy="762000"/>
          </a:xfrm>
        </p:spPr>
        <p:txBody>
          <a:bodyPr/>
          <a:lstStyle/>
          <a:p>
            <a:pPr algn="l"/>
            <a:r>
              <a:rPr lang="en-US" dirty="0" smtClean="0"/>
              <a:t>Formal 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400" dirty="0" smtClean="0"/>
              <a:t>Perhaps, but then representing what Salvador Dali sees rather than what scientists see.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635" y="76199"/>
            <a:ext cx="5731342" cy="67045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5473005"/>
            <a:ext cx="30288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Saad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Sawsan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, Dominique De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Beul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, Said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Mahmoudi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, and Pierre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Manneback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. "An ontology for video human movement representation based on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benesh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 notation." In </a:t>
            </a:r>
            <a:r>
              <a:rPr lang="en-US" sz="1200" i="1" dirty="0">
                <a:solidFill>
                  <a:schemeClr val="bg1"/>
                </a:solidFill>
                <a:latin typeface="Arial" panose="020B0604020202020204" pitchFamily="34" charset="0"/>
              </a:rPr>
              <a:t>Multimedia Computing and Systems (ICMCS), 2012 International Conference on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, pp. 77-82. IEEE, 2012.</a:t>
            </a:r>
            <a:endParaRPr lang="en-US" sz="120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 flipH="1">
            <a:off x="5410200" y="1295400"/>
            <a:ext cx="838200" cy="762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 flipH="1">
            <a:off x="5410200" y="1524000"/>
            <a:ext cx="838200" cy="762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 flipH="1">
            <a:off x="5410200" y="2895600"/>
            <a:ext cx="838200" cy="762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 flipH="1">
            <a:off x="5410200" y="3124200"/>
            <a:ext cx="838200" cy="762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84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5439</TotalTime>
  <Words>3399</Words>
  <Application>Microsoft Office PowerPoint</Application>
  <PresentationFormat>On-screen Show (4:3)</PresentationFormat>
  <Paragraphs>558</Paragraphs>
  <Slides>79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91" baseType="lpstr">
      <vt:lpstr>ＭＳ 明朝</vt:lpstr>
      <vt:lpstr>ＭＳ Ｐゴシック</vt:lpstr>
      <vt:lpstr>Arial</vt:lpstr>
      <vt:lpstr>Arial Black</vt:lpstr>
      <vt:lpstr>Calibri</vt:lpstr>
      <vt:lpstr>Georgia</vt:lpstr>
      <vt:lpstr>Times</vt:lpstr>
      <vt:lpstr>Times New Roman</vt:lpstr>
      <vt:lpstr>Trebuchet MS</vt:lpstr>
      <vt:lpstr>Wingdings</vt:lpstr>
      <vt:lpstr>Office Theme</vt:lpstr>
      <vt:lpstr>Photo Editor-foto</vt:lpstr>
      <vt:lpstr> What can  Ontological Realism and Referent Tracking  contribute to computer vision?  1st International Workshop on Computer vision + Ontology Applied Cross-disciplinary Technologies Sunday, September 7, 2014,  2-3 pm  -  Zurich, Switzerland   </vt:lpstr>
      <vt:lpstr>Short personal history</vt:lpstr>
      <vt:lpstr>Mind’s Eye’s ISTARE project</vt:lpstr>
      <vt:lpstr>Presentation context </vt:lpstr>
      <vt:lpstr>‘Ontology’ is popular</vt:lpstr>
      <vt:lpstr>‘Ontology’ High expectations and bold claims</vt:lpstr>
      <vt:lpstr>The Event Ontology: Provides semantics?</vt:lpstr>
      <vt:lpstr>Ontologies are coherent ?</vt:lpstr>
      <vt:lpstr>Formal ?  Perhaps, but then representing what Salvador Dali sees rather than what scientists see.</vt:lpstr>
      <vt:lpstr>Another bold claim (?): this is art         </vt:lpstr>
      <vt:lpstr>Is this art?         Depends on who the creator is.</vt:lpstr>
      <vt:lpstr>There is something wrong, irresponsible and mindless about color; something impossible to control. Control and rationality are part of my morality.  -- Ad Reinhardt in 1960</vt:lpstr>
      <vt:lpstr>Are these right ways to understand this?</vt:lpstr>
      <vt:lpstr>PowerPoint Presentation</vt:lpstr>
      <vt:lpstr>‘Ontology’ and ontology</vt:lpstr>
      <vt:lpstr>What is conceptual about a vehicle entering a zone ?</vt:lpstr>
      <vt:lpstr>The focus on vocabularies led to concept-based ontologies which are inspired by the semantic/semiotic triangle</vt:lpstr>
      <vt:lpstr>Semantic triangle useful in explaining …</vt:lpstr>
      <vt:lpstr>Major problems with the theory</vt:lpstr>
      <vt:lpstr>Problem: one can create terms and ‘meaningful’ concepts to trick people</vt:lpstr>
      <vt:lpstr>Or worse … Prehistoric ‘psychiatry’: drapetomania</vt:lpstr>
      <vt:lpstr>Visual reality versus  visual fiction</vt:lpstr>
      <vt:lpstr>Major problems with the theory</vt:lpstr>
      <vt:lpstr>Take-home message</vt:lpstr>
      <vt:lpstr>Naïve ‘ontology’ design and some simple principles that are often violated</vt:lpstr>
      <vt:lpstr>No limits on what we can think …</vt:lpstr>
      <vt:lpstr>Principle</vt:lpstr>
      <vt:lpstr>Geographic Locations: a good hierarchy ?</vt:lpstr>
      <vt:lpstr>MeSH: Geographic Locations [Z01] (2013)</vt:lpstr>
      <vt:lpstr>Principle</vt:lpstr>
      <vt:lpstr>Principle: documentation should be consistent with representation</vt:lpstr>
      <vt:lpstr>Indicators of sloppy analysis</vt:lpstr>
      <vt:lpstr>The problems we are facing</vt:lpstr>
      <vt:lpstr>Need for a holistic and principled approach</vt:lpstr>
      <vt:lpstr>Some elements of a holistic approach</vt:lpstr>
      <vt:lpstr>A multi-disciplinary approach to ontology</vt:lpstr>
      <vt:lpstr>The vision behind Ontological Realism (1)</vt:lpstr>
      <vt:lpstr>The vision behind Ontological Realism (2) </vt:lpstr>
      <vt:lpstr>Additional constraint in video analysis</vt:lpstr>
      <vt:lpstr>Assumptions of Ontological Realism</vt:lpstr>
      <vt:lpstr>Foundation 1: Ontology as if it were Alberti’s grid</vt:lpstr>
      <vt:lpstr>PowerPoint Presentation</vt:lpstr>
      <vt:lpstr>It offers three ways of relating</vt:lpstr>
      <vt:lpstr>What Ontological Realism recognizes in reality</vt:lpstr>
      <vt:lpstr>Error: confusing particulars with types</vt:lpstr>
      <vt:lpstr>Three levels of reality in Ontological Realism</vt:lpstr>
      <vt:lpstr>Error: confusing information (L3) with what it is about</vt:lpstr>
      <vt:lpstr>Distorted views on reality through lenses</vt:lpstr>
      <vt:lpstr>Action verbs and Ontological Realism</vt:lpstr>
      <vt:lpstr>Action verbs and Ontological Realism</vt:lpstr>
      <vt:lpstr>Required ontology coverage for computer vision: reality of …</vt:lpstr>
      <vt:lpstr>Available ontology components</vt:lpstr>
      <vt:lpstr>The Basic Formal Ontology</vt:lpstr>
      <vt:lpstr>Error: overloading the isA relation</vt:lpstr>
      <vt:lpstr>Error: overloading the isA relation</vt:lpstr>
      <vt:lpstr>Error: using isA in non-transitive way </vt:lpstr>
      <vt:lpstr>Error: confusing isA with instanceOf</vt:lpstr>
      <vt:lpstr>The Basic Formal Ontology</vt:lpstr>
      <vt:lpstr>Sorts of relations (defined in the Relation Ontology)</vt:lpstr>
      <vt:lpstr>Error: using some/some instead of all/some</vt:lpstr>
      <vt:lpstr>Basic Formal Ontology (BFO 2.0)</vt:lpstr>
      <vt:lpstr>Relevant First-Order Distinctions (BFO 1.1)</vt:lpstr>
      <vt:lpstr>Information Artifact Ontology</vt:lpstr>
      <vt:lpstr>Referent Tracking</vt:lpstr>
      <vt:lpstr>Fundamental goals of Referent Tracking</vt:lpstr>
      <vt:lpstr>The shift envisioned</vt:lpstr>
      <vt:lpstr>The shift envisioned</vt:lpstr>
      <vt:lpstr>The shift envisioned</vt:lpstr>
      <vt:lpstr>The shift envisioned</vt:lpstr>
      <vt:lpstr>The shift envisioned</vt:lpstr>
      <vt:lpstr>RCC equally valid for representation of time</vt:lpstr>
      <vt:lpstr>Example: representation with Horn clauses</vt:lpstr>
      <vt:lpstr>Example: representation with Horn clauses</vt:lpstr>
      <vt:lpstr>Relevance: the way RT-compatible systems ought to interact with representations of generic portions of reality</vt:lpstr>
      <vt:lpstr>PowerPoint Presentation</vt:lpstr>
      <vt:lpstr>We need to do more on ontology education</vt:lpstr>
      <vt:lpstr>Is it worth it?</vt:lpstr>
      <vt:lpstr>For sale</vt:lpstr>
      <vt:lpstr>But then, art is perhaps more worth than reality (Your servant through the lenses of two artists)</vt:lpstr>
    </vt:vector>
  </TitlesOfParts>
  <Company>SUNY at Buffalo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Creative/News Services</dc:creator>
  <cp:lastModifiedBy>Werner Ceusters</cp:lastModifiedBy>
  <cp:revision>256</cp:revision>
  <dcterms:created xsi:type="dcterms:W3CDTF">2011-06-07T20:07:59Z</dcterms:created>
  <dcterms:modified xsi:type="dcterms:W3CDTF">2014-09-06T10:17:25Z</dcterms:modified>
</cp:coreProperties>
</file>