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5"/>
  </p:notesMasterIdLst>
  <p:handoutMasterIdLst>
    <p:handoutMasterId r:id="rId36"/>
  </p:handoutMasterIdLst>
  <p:sldIdLst>
    <p:sldId id="1053" r:id="rId2"/>
    <p:sldId id="1172" r:id="rId3"/>
    <p:sldId id="1133" r:id="rId4"/>
    <p:sldId id="1134" r:id="rId5"/>
    <p:sldId id="1129" r:id="rId6"/>
    <p:sldId id="1183" r:id="rId7"/>
    <p:sldId id="1125" r:id="rId8"/>
    <p:sldId id="1175" r:id="rId9"/>
    <p:sldId id="1142" r:id="rId10"/>
    <p:sldId id="1176" r:id="rId11"/>
    <p:sldId id="1082" r:id="rId12"/>
    <p:sldId id="1177" r:id="rId13"/>
    <p:sldId id="1178" r:id="rId14"/>
    <p:sldId id="1180" r:id="rId15"/>
    <p:sldId id="1110" r:id="rId16"/>
    <p:sldId id="1107" r:id="rId17"/>
    <p:sldId id="1179" r:id="rId18"/>
    <p:sldId id="1181" r:id="rId19"/>
    <p:sldId id="1120" r:id="rId20"/>
    <p:sldId id="1154" r:id="rId21"/>
    <p:sldId id="1155" r:id="rId22"/>
    <p:sldId id="1182" r:id="rId23"/>
    <p:sldId id="1156" r:id="rId24"/>
    <p:sldId id="1157" r:id="rId25"/>
    <p:sldId id="1158" r:id="rId26"/>
    <p:sldId id="1159" r:id="rId27"/>
    <p:sldId id="1160" r:id="rId28"/>
    <p:sldId id="1164" r:id="rId29"/>
    <p:sldId id="1165" r:id="rId30"/>
    <p:sldId id="1166" r:id="rId31"/>
    <p:sldId id="1167" r:id="rId32"/>
    <p:sldId id="1169" r:id="rId33"/>
    <p:sldId id="1168" r:id="rId3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CCFF"/>
    <a:srgbClr val="3366FF"/>
    <a:srgbClr val="FF0000"/>
    <a:srgbClr val="00CC99"/>
    <a:srgbClr val="990033"/>
    <a:srgbClr val="96B3C6"/>
    <a:srgbClr val="00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32" autoAdjust="0"/>
    <p:restoredTop sz="94643" autoAdjust="0"/>
  </p:normalViewPr>
  <p:slideViewPr>
    <p:cSldViewPr snapToGrid="0">
      <p:cViewPr varScale="1">
        <p:scale>
          <a:sx n="104" d="100"/>
          <a:sy n="104" d="100"/>
        </p:scale>
        <p:origin x="6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641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641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641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7167D2D-96E7-4A46-B411-9D917E92F318}" type="slidenum">
              <a:rPr lang="en-US" altLang="en-US"/>
              <a:pPr>
                <a:defRPr/>
              </a:pPr>
              <a:t>‹#›</a:t>
            </a:fld>
            <a:endParaRPr lang="en-US" altLang="en-US"/>
          </a:p>
        </p:txBody>
      </p:sp>
    </p:spTree>
    <p:extLst>
      <p:ext uri="{BB962C8B-B14F-4D97-AF65-F5344CB8AC3E}">
        <p14:creationId xmlns:p14="http://schemas.microsoft.com/office/powerpoint/2010/main" val="106165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0C80F7A-8D75-435F-B5CC-584734845B4B}" type="slidenum">
              <a:rPr lang="en-US" altLang="en-US"/>
              <a:pPr>
                <a:defRPr/>
              </a:pPr>
              <a:t>‹#›</a:t>
            </a:fld>
            <a:endParaRPr lang="en-US" altLang="en-US"/>
          </a:p>
        </p:txBody>
      </p:sp>
    </p:spTree>
    <p:extLst>
      <p:ext uri="{BB962C8B-B14F-4D97-AF65-F5344CB8AC3E}">
        <p14:creationId xmlns:p14="http://schemas.microsoft.com/office/powerpoint/2010/main" val="2735170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09BE62-23F9-4EFC-8E32-FF24C30C1548}" type="slidenum">
              <a:rPr lang="en-US" altLang="en-US" smtClean="0"/>
              <a:pPr>
                <a:spcBef>
                  <a:spcPct val="0"/>
                </a:spcBef>
              </a:pPr>
              <a:t>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42473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9950FB9-6073-4941-A591-ACA447DEEABC}" type="slidenum">
              <a:rPr lang="en-US" altLang="en-US" sz="1200" b="0"/>
              <a:pPr eaLnBrk="1" hangingPunct="1"/>
              <a:t>17</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102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0920FF8-FE4E-4281-BAB4-B1AD742266D0}" type="slidenum">
              <a:rPr lang="en-US" altLang="en-US" sz="1200" b="0"/>
              <a:pPr eaLnBrk="1" hangingPunct="1"/>
              <a:t>18</a:t>
            </a:fld>
            <a:endParaRPr lang="en-US" altLang="en-US" sz="1200" b="0"/>
          </a:p>
        </p:txBody>
      </p:sp>
      <p:sp>
        <p:nvSpPr>
          <p:cNvPr id="179203" name="Rectangle 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9FD18913-22C6-43A6-8DF6-E07FCE370216}" type="slidenum">
              <a:rPr lang="en-GB" altLang="en-US" sz="1000" b="0" i="1"/>
              <a:pPr algn="r"/>
              <a:t>18</a:t>
            </a:fld>
            <a:endParaRPr lang="en-GB" altLang="en-US" sz="1000" b="0" i="1"/>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7625" rIns="96838" bIns="47625"/>
          <a:lstStyle/>
          <a:p>
            <a:pPr eaLnBrk="1" hangingPunct="1"/>
            <a:endParaRPr lang="en-US" altLang="en-US" smtClean="0"/>
          </a:p>
        </p:txBody>
      </p:sp>
    </p:spTree>
    <p:extLst>
      <p:ext uri="{BB962C8B-B14F-4D97-AF65-F5344CB8AC3E}">
        <p14:creationId xmlns:p14="http://schemas.microsoft.com/office/powerpoint/2010/main" val="124921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20</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2925315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1BCBBF3-3465-4577-A91C-AC0BD1F59810}" type="slidenum">
              <a:rPr lang="en-US" altLang="en-US" sz="1200" b="0"/>
              <a:pPr eaLnBrk="1" hangingPunct="1"/>
              <a:t>22</a:t>
            </a:fld>
            <a:endParaRPr lang="en-US" altLang="en-US" sz="1200" b="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7274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4E24B41-2882-4777-8F15-74107A30C1D4}" type="slidenum">
              <a:rPr lang="en-US" altLang="en-US" sz="1200" b="0"/>
              <a:pPr eaLnBrk="1" hangingPunct="1"/>
              <a:t>3</a:t>
            </a:fld>
            <a:endParaRPr lang="en-US" altLang="en-US"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454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89DC873-1706-4852-B4A0-BABFCC1F6B21}" type="slidenum">
              <a:rPr lang="en-US" altLang="en-US" sz="1200" b="0"/>
              <a:pPr eaLnBrk="1" hangingPunct="1"/>
              <a:t>4</a:t>
            </a:fld>
            <a:endParaRPr lang="en-US" altLang="en-U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1905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83FB78C-7369-4075-8E26-2105DFD81643}" type="slidenum">
              <a:rPr lang="en-US" altLang="en-US" sz="1200" b="0"/>
              <a:pPr eaLnBrk="1" hangingPunct="1"/>
              <a:t>7</a:t>
            </a:fld>
            <a:endParaRPr lang="en-US" altLang="en-US" sz="1200" b="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6278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9950FB9-6073-4941-A591-ACA447DEEABC}" type="slidenum">
              <a:rPr lang="en-US" altLang="en-US" sz="1200" b="0"/>
              <a:pPr eaLnBrk="1" hangingPunct="1"/>
              <a:t>9</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076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89EA1A-0C4F-4B1E-B845-BDEA3EC43E90}" type="slidenum">
              <a:rPr lang="en-US" altLang="en-US" smtClean="0"/>
              <a:pPr>
                <a:spcBef>
                  <a:spcPct val="0"/>
                </a:spcBef>
              </a:pPr>
              <a:t>10</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9686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EBDCD5-6D16-46F7-8745-F90FC9A49812}" type="slidenum">
              <a:rPr lang="en-US" altLang="en-US" smtClean="0"/>
              <a:pPr>
                <a:spcBef>
                  <a:spcPct val="0"/>
                </a:spcBef>
              </a:pPr>
              <a:t>12</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347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DEC352-1609-4767-A0EA-49994AE89270}" type="slidenum">
              <a:rPr lang="en-US" altLang="en-US" smtClean="0"/>
              <a:pPr>
                <a:spcBef>
                  <a:spcPct val="0"/>
                </a:spcBef>
              </a:pPr>
              <a:t>13</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8702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9950FB9-6073-4941-A591-ACA447DEEABC}" type="slidenum">
              <a:rPr lang="en-US" altLang="en-US" sz="1200" b="0"/>
              <a:pPr eaLnBrk="1" hangingPunct="1"/>
              <a:t>14</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957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z="3200" smtClean="0">
              <a:solidFill>
                <a:srgbClr val="000066"/>
              </a:solidFill>
            </a:endParaRPr>
          </a:p>
        </p:txBody>
      </p:sp>
      <p:sp>
        <p:nvSpPr>
          <p:cNvPr id="5"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6"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7" name="Object 5"/>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461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9" name="Group 7"/>
          <p:cNvGrpSpPr>
            <a:grpSpLocks/>
          </p:cNvGrpSpPr>
          <p:nvPr/>
        </p:nvGrpSpPr>
        <p:grpSpPr bwMode="auto">
          <a:xfrm>
            <a:off x="152400" y="152400"/>
            <a:ext cx="1752600" cy="838200"/>
            <a:chOff x="720" y="1440"/>
            <a:chExt cx="1104" cy="576"/>
          </a:xfrm>
        </p:grpSpPr>
        <p:sp>
          <p:nvSpPr>
            <p:cNvPr id="10" name="AutoShape 8"/>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1" name="AutoShape 9"/>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0"/>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1"/>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2"/>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AutoShape 13"/>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6" name="Rectangle 14"/>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7" name="Line 15"/>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8" name="Rectangle 18"/>
          <p:cNvSpPr>
            <a:spLocks noChangeArrowheads="1"/>
          </p:cNvSpPr>
          <p:nvPr userDrawn="1"/>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19" name="Object 19"/>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461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1"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22" name="Text Box 20"/>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23" name="Group 21"/>
          <p:cNvGrpSpPr>
            <a:grpSpLocks/>
          </p:cNvGrpSpPr>
          <p:nvPr userDrawn="1"/>
        </p:nvGrpSpPr>
        <p:grpSpPr bwMode="auto">
          <a:xfrm>
            <a:off x="152400" y="152400"/>
            <a:ext cx="1752600" cy="838200"/>
            <a:chOff x="720" y="1440"/>
            <a:chExt cx="1104" cy="576"/>
          </a:xfrm>
        </p:grpSpPr>
        <p:sp>
          <p:nvSpPr>
            <p:cNvPr id="24" name="AutoShape 22"/>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5" name="AutoShape 23"/>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6" name="AutoShape 24"/>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7" name="AutoShape 25"/>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8" name="AutoShape 26"/>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9" name="AutoShape 27"/>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30" name="Rectangle 28"/>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31" name="Line 29"/>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7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27376" name="AutoShape 16"/>
          <p:cNvSpPr>
            <a:spLocks noGrp="1" noChangeArrowheads="1"/>
          </p:cNvSpPr>
          <p:nvPr>
            <p:ph type="ctrTitle"/>
          </p:nvPr>
        </p:nvSpPr>
        <p:spPr>
          <a:xfrm>
            <a:off x="723900" y="2516188"/>
            <a:ext cx="7696200" cy="700087"/>
          </a:xfrm>
          <a:solidFill>
            <a:schemeClr val="bg1"/>
          </a:solidFill>
        </p:spPr>
        <p:txBody>
          <a:bodyPr/>
          <a:lstStyle>
            <a:lvl1pPr>
              <a:defRPr sz="3600">
                <a:latin typeface="Arial Unicode MS" pitchFamily="34" charset="-128"/>
              </a:defRPr>
            </a:lvl1pPr>
          </a:lstStyle>
          <a:p>
            <a:r>
              <a:rPr lang="en-GB"/>
              <a:t>Click to edit Master title style</a:t>
            </a:r>
          </a:p>
        </p:txBody>
      </p:sp>
    </p:spTree>
    <p:extLst>
      <p:ext uri="{BB962C8B-B14F-4D97-AF65-F5344CB8AC3E}">
        <p14:creationId xmlns:p14="http://schemas.microsoft.com/office/powerpoint/2010/main" val="280495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968179-54E5-40B0-8760-14070969C0DE}" type="slidenum">
              <a:rPr lang="en-US" altLang="en-US"/>
              <a:pPr>
                <a:defRPr/>
              </a:pPr>
              <a:t>‹#›</a:t>
            </a:fld>
            <a:endParaRPr lang="en-US" altLang="en-US"/>
          </a:p>
        </p:txBody>
      </p:sp>
    </p:spTree>
    <p:extLst>
      <p:ext uri="{BB962C8B-B14F-4D97-AF65-F5344CB8AC3E}">
        <p14:creationId xmlns:p14="http://schemas.microsoft.com/office/powerpoint/2010/main" val="233541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12825"/>
            <a:ext cx="22098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12825"/>
            <a:ext cx="64770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00371B8-2C3E-49C3-B1FB-EACCF2E3A743}" type="slidenum">
              <a:rPr lang="en-US" altLang="en-US"/>
              <a:pPr>
                <a:defRPr/>
              </a:pPr>
              <a:t>‹#›</a:t>
            </a:fld>
            <a:endParaRPr lang="en-US" altLang="en-US"/>
          </a:p>
        </p:txBody>
      </p:sp>
    </p:spTree>
    <p:extLst>
      <p:ext uri="{BB962C8B-B14F-4D97-AF65-F5344CB8AC3E}">
        <p14:creationId xmlns:p14="http://schemas.microsoft.com/office/powerpoint/2010/main" val="97545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534F2B4A-DC8C-4452-B926-8428FB6AE944}" type="slidenum">
              <a:rPr lang="en-US" altLang="en-US"/>
              <a:pPr>
                <a:defRPr/>
              </a:pPr>
              <a:t>‹#›</a:t>
            </a:fld>
            <a:endParaRPr lang="en-US" altLang="en-US"/>
          </a:p>
        </p:txBody>
      </p:sp>
    </p:spTree>
    <p:extLst>
      <p:ext uri="{BB962C8B-B14F-4D97-AF65-F5344CB8AC3E}">
        <p14:creationId xmlns:p14="http://schemas.microsoft.com/office/powerpoint/2010/main" val="114366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GB" altLang="en-US" smtClean="0"/>
          </a:p>
        </p:txBody>
      </p:sp>
      <p:sp>
        <p:nvSpPr>
          <p:cNvPr id="4" name="Rectangle 3"/>
          <p:cNvSpPr>
            <a:spLocks noChangeArrowheads="1"/>
          </p:cNvSpPr>
          <p:nvPr userDrawn="1"/>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5" name="Object 6"/>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661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7" name="Text Box 7"/>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8" name="Group 8"/>
          <p:cNvGrpSpPr>
            <a:grpSpLocks/>
          </p:cNvGrpSpPr>
          <p:nvPr userDrawn="1"/>
        </p:nvGrpSpPr>
        <p:grpSpPr bwMode="auto">
          <a:xfrm>
            <a:off x="152400" y="152400"/>
            <a:ext cx="1752600" cy="838200"/>
            <a:chOff x="720" y="1440"/>
            <a:chExt cx="1104" cy="576"/>
          </a:xfrm>
        </p:grpSpPr>
        <p:sp>
          <p:nvSpPr>
            <p:cNvPr id="9"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1"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6" name="Line 16"/>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7"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1638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18" name="Rectangle 5"/>
          <p:cNvSpPr>
            <a:spLocks noGrp="1" noChangeArrowheads="1"/>
          </p:cNvSpPr>
          <p:nvPr>
            <p:ph type="sldNum" sz="quarter" idx="10"/>
          </p:nvPr>
        </p:nvSpPr>
        <p:spPr>
          <a:xfrm>
            <a:off x="6553200" y="6248400"/>
            <a:ext cx="1905000" cy="457200"/>
          </a:xfrm>
        </p:spPr>
        <p:txBody>
          <a:bodyPr/>
          <a:lstStyle>
            <a:lvl1pPr>
              <a:defRPr/>
            </a:lvl1pPr>
          </a:lstStyle>
          <a:p>
            <a:pPr>
              <a:defRPr/>
            </a:pPr>
            <a:fld id="{C6B30F2E-7827-46E6-A11C-6DC34E932F29}" type="slidenum">
              <a:rPr lang="en-US" altLang="en-US"/>
              <a:pPr>
                <a:defRPr/>
              </a:pPr>
              <a:t>‹#›</a:t>
            </a:fld>
            <a:endParaRPr lang="en-US" altLang="en-US"/>
          </a:p>
        </p:txBody>
      </p:sp>
    </p:spTree>
    <p:extLst>
      <p:ext uri="{BB962C8B-B14F-4D97-AF65-F5344CB8AC3E}">
        <p14:creationId xmlns:p14="http://schemas.microsoft.com/office/powerpoint/2010/main" val="404413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7"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564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7"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564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30"/>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1"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22" name="Text Box 21"/>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23" name="Group 51"/>
          <p:cNvGrpSpPr>
            <a:grpSpLocks/>
          </p:cNvGrpSpPr>
          <p:nvPr userDrawn="1"/>
        </p:nvGrpSpPr>
        <p:grpSpPr bwMode="auto">
          <a:xfrm>
            <a:off x="152400" y="152400"/>
            <a:ext cx="1752600" cy="838200"/>
            <a:chOff x="720" y="1440"/>
            <a:chExt cx="1104" cy="576"/>
          </a:xfrm>
        </p:grpSpPr>
        <p:sp>
          <p:nvSpPr>
            <p:cNvPr id="24"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5"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6"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7"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8"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9"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30" name="Rectangle 29"/>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31" name="Line 30"/>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 name="Rectangle 5"/>
          <p:cNvSpPr>
            <a:spLocks noGrp="1" noChangeArrowheads="1"/>
          </p:cNvSpPr>
          <p:nvPr>
            <p:ph type="sldNum" sz="quarter" idx="10"/>
          </p:nvPr>
        </p:nvSpPr>
        <p:spPr>
          <a:xfrm>
            <a:off x="33338" y="6510338"/>
            <a:ext cx="614362" cy="304800"/>
          </a:xfrm>
        </p:spPr>
        <p:txBody>
          <a:bodyPr/>
          <a:lstStyle>
            <a:lvl1pPr algn="l">
              <a:defRPr/>
            </a:lvl1pPr>
          </a:lstStyle>
          <a:p>
            <a:pPr>
              <a:defRPr/>
            </a:pPr>
            <a:fld id="{7F5341BC-691F-4FE5-9ED6-F3C64C0FF83E}" type="slidenum">
              <a:rPr lang="en-US" altLang="en-US"/>
              <a:pPr>
                <a:defRPr/>
              </a:pPr>
              <a:t>‹#›</a:t>
            </a:fld>
            <a:endParaRPr lang="en-US" altLang="en-US"/>
          </a:p>
        </p:txBody>
      </p:sp>
    </p:spTree>
    <p:extLst>
      <p:ext uri="{BB962C8B-B14F-4D97-AF65-F5344CB8AC3E}">
        <p14:creationId xmlns:p14="http://schemas.microsoft.com/office/powerpoint/2010/main" val="690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85D55A6-6DCC-4077-A5A3-EB402A9D81E2}" type="slidenum">
              <a:rPr lang="en-US" altLang="en-US"/>
              <a:pPr>
                <a:defRPr/>
              </a:pPr>
              <a:t>‹#›</a:t>
            </a:fld>
            <a:endParaRPr lang="en-US" altLang="en-US"/>
          </a:p>
        </p:txBody>
      </p:sp>
    </p:spTree>
    <p:extLst>
      <p:ext uri="{BB962C8B-B14F-4D97-AF65-F5344CB8AC3E}">
        <p14:creationId xmlns:p14="http://schemas.microsoft.com/office/powerpoint/2010/main" val="375695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4243FA4-F217-45F9-9BC0-155D7BB3BD44}" type="slidenum">
              <a:rPr lang="en-US" altLang="en-US"/>
              <a:pPr>
                <a:defRPr/>
              </a:pPr>
              <a:t>‹#›</a:t>
            </a:fld>
            <a:endParaRPr lang="en-US" altLang="en-US"/>
          </a:p>
        </p:txBody>
      </p:sp>
    </p:spTree>
    <p:extLst>
      <p:ext uri="{BB962C8B-B14F-4D97-AF65-F5344CB8AC3E}">
        <p14:creationId xmlns:p14="http://schemas.microsoft.com/office/powerpoint/2010/main" val="39515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7D70CD3-03CD-44B3-9D06-347E1E752013}" type="slidenum">
              <a:rPr lang="en-US" altLang="en-US"/>
              <a:pPr>
                <a:defRPr/>
              </a:pPr>
              <a:t>‹#›</a:t>
            </a:fld>
            <a:endParaRPr lang="en-US" altLang="en-US"/>
          </a:p>
        </p:txBody>
      </p:sp>
    </p:spTree>
    <p:extLst>
      <p:ext uri="{BB962C8B-B14F-4D97-AF65-F5344CB8AC3E}">
        <p14:creationId xmlns:p14="http://schemas.microsoft.com/office/powerpoint/2010/main" val="76364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3434AEE-5C60-4034-A78D-CA1DEECB404F}" type="slidenum">
              <a:rPr lang="en-US" altLang="en-US"/>
              <a:pPr>
                <a:defRPr/>
              </a:pPr>
              <a:t>‹#›</a:t>
            </a:fld>
            <a:endParaRPr lang="en-US" altLang="en-US"/>
          </a:p>
        </p:txBody>
      </p:sp>
    </p:spTree>
    <p:extLst>
      <p:ext uri="{BB962C8B-B14F-4D97-AF65-F5344CB8AC3E}">
        <p14:creationId xmlns:p14="http://schemas.microsoft.com/office/powerpoint/2010/main" val="129735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F520F04-E472-40A9-A22C-111D64ACE4C8}" type="slidenum">
              <a:rPr lang="en-US" altLang="en-US"/>
              <a:pPr>
                <a:defRPr/>
              </a:pPr>
              <a:t>‹#›</a:t>
            </a:fld>
            <a:endParaRPr lang="en-US" altLang="en-US"/>
          </a:p>
        </p:txBody>
      </p:sp>
    </p:spTree>
    <p:extLst>
      <p:ext uri="{BB962C8B-B14F-4D97-AF65-F5344CB8AC3E}">
        <p14:creationId xmlns:p14="http://schemas.microsoft.com/office/powerpoint/2010/main" val="397355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5854B12-1A91-4145-B080-6124D08DDD9B}" type="slidenum">
              <a:rPr lang="en-US" altLang="en-US"/>
              <a:pPr>
                <a:defRPr/>
              </a:pPr>
              <a:t>‹#›</a:t>
            </a:fld>
            <a:endParaRPr lang="en-US" altLang="en-US"/>
          </a:p>
        </p:txBody>
      </p:sp>
    </p:spTree>
    <p:extLst>
      <p:ext uri="{BB962C8B-B14F-4D97-AF65-F5344CB8AC3E}">
        <p14:creationId xmlns:p14="http://schemas.microsoft.com/office/powerpoint/2010/main" val="1675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0CF9C31-F7AB-44C7-A32B-8F9A55276047}" type="slidenum">
              <a:rPr lang="en-US" altLang="en-US"/>
              <a:pPr>
                <a:defRPr/>
              </a:pPr>
              <a:t>‹#›</a:t>
            </a:fld>
            <a:endParaRPr lang="en-US" altLang="en-US"/>
          </a:p>
        </p:txBody>
      </p:sp>
    </p:spTree>
    <p:extLst>
      <p:ext uri="{BB962C8B-B14F-4D97-AF65-F5344CB8AC3E}">
        <p14:creationId xmlns:p14="http://schemas.microsoft.com/office/powerpoint/2010/main" val="339126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1026"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7" name="Rectangle 19"/>
          <p:cNvSpPr>
            <a:spLocks noChangeArrowheads="1"/>
          </p:cNvSpPr>
          <p:nvPr userDrawn="1"/>
        </p:nvSpPr>
        <p:spPr bwMode="auto">
          <a:xfrm>
            <a:off x="0" y="1066800"/>
            <a:ext cx="9144000" cy="579120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8"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9"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30" name="Rectangle 4"/>
          <p:cNvSpPr>
            <a:spLocks noGrp="1" noChangeArrowheads="1"/>
          </p:cNvSpPr>
          <p:nvPr>
            <p:ph type="body" idx="1"/>
          </p:nvPr>
        </p:nvSpPr>
        <p:spPr bwMode="auto">
          <a:xfrm>
            <a:off x="152400" y="19812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Klik om de opmaakprofielen van de modeltekst te bewerken</a:t>
            </a:r>
          </a:p>
          <a:p>
            <a:pPr lvl="1"/>
            <a:r>
              <a:rPr lang="en-US" altLang="en-US" smtClean="0"/>
              <a:t>Tweede niveau</a:t>
            </a:r>
          </a:p>
          <a:p>
            <a:pPr lvl="2"/>
            <a:r>
              <a:rPr lang="en-US" altLang="en-US" smtClean="0"/>
              <a:t>Derde niveau</a:t>
            </a:r>
          </a:p>
          <a:p>
            <a:pPr lvl="3"/>
            <a:r>
              <a:rPr lang="en-US" altLang="en-US" smtClean="0"/>
              <a:t>Vierde niveau</a:t>
            </a:r>
          </a:p>
          <a:p>
            <a:pPr lvl="4"/>
            <a:r>
              <a:rPr lang="en-US" altLang="en-US" smtClean="0"/>
              <a:t>Vijfde niveau</a:t>
            </a:r>
          </a:p>
        </p:txBody>
      </p:sp>
      <p:sp>
        <p:nvSpPr>
          <p:cNvPr id="526341" name="Rectangle 5"/>
          <p:cNvSpPr>
            <a:spLocks noGrp="1" noChangeArrowheads="1"/>
          </p:cNvSpPr>
          <p:nvPr>
            <p:ph type="sldNum" sz="quarter" idx="4"/>
          </p:nvPr>
        </p:nvSpPr>
        <p:spPr bwMode="auto">
          <a:xfrm>
            <a:off x="-225425" y="6553200"/>
            <a:ext cx="61436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bg1"/>
                </a:solidFill>
              </a:defRPr>
            </a:lvl1pPr>
          </a:lstStyle>
          <a:p>
            <a:pPr>
              <a:defRPr/>
            </a:pPr>
            <a:fld id="{852F6AA5-FA2F-44DC-A04B-476707F99A0A}" type="slidenum">
              <a:rPr lang="en-US" altLang="en-US"/>
              <a:pPr>
                <a:defRPr/>
              </a:pPr>
              <a:t>‹#›</a:t>
            </a:fld>
            <a:endParaRPr lang="en-US" altLang="en-US"/>
          </a:p>
        </p:txBody>
      </p:sp>
      <p:graphicFrame>
        <p:nvGraphicFramePr>
          <p:cNvPr id="1032"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61" name="Photo Editor-foto" r:id="rId16" imgW="7621064" imgH="1009791" progId="MSPhotoEd.3">
                  <p:embed/>
                </p:oleObj>
              </mc:Choice>
              <mc:Fallback>
                <p:oleObj name="Photo Editor-foto" r:id="rId16" imgW="7621064" imgH="1009791" progId="MSPhotoEd.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7"/>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34" name="Group 8"/>
          <p:cNvGrpSpPr>
            <a:grpSpLocks/>
          </p:cNvGrpSpPr>
          <p:nvPr/>
        </p:nvGrpSpPr>
        <p:grpSpPr bwMode="auto">
          <a:xfrm>
            <a:off x="152400" y="152400"/>
            <a:ext cx="1752600" cy="838200"/>
            <a:chOff x="720" y="1440"/>
            <a:chExt cx="1104" cy="576"/>
          </a:xfrm>
        </p:grpSpPr>
        <p:sp>
          <p:nvSpPr>
            <p:cNvPr id="1050"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1"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2"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3"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4"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5"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6"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035" name="Line 16"/>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6" name="AutoShape 17"/>
          <p:cNvSpPr>
            <a:spLocks noGrp="1" noChangeArrowheads="1"/>
          </p:cNvSpPr>
          <p:nvPr>
            <p:ph type="title"/>
          </p:nvPr>
        </p:nvSpPr>
        <p:spPr bwMode="auto">
          <a:xfrm>
            <a:off x="228600" y="1012825"/>
            <a:ext cx="8686800" cy="1174750"/>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Klik om het opmaakprofiel van de modeltitel te bewerken</a:t>
            </a:r>
          </a:p>
        </p:txBody>
      </p:sp>
      <p:graphicFrame>
        <p:nvGraphicFramePr>
          <p:cNvPr id="1037"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62" name="Photo Editor-foto" r:id="rId18" imgW="7621064" imgH="1009791" progId="MSPhotoEd.3">
                  <p:embed/>
                </p:oleObj>
              </mc:Choice>
              <mc:Fallback>
                <p:oleObj name="Photo Editor-foto" r:id="rId18" imgW="7621064" imgH="1009791" progId="MSPhotoEd.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30"/>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39"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1040" name="Text Box 21"/>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41" name="Group 22"/>
          <p:cNvGrpSpPr>
            <a:grpSpLocks/>
          </p:cNvGrpSpPr>
          <p:nvPr userDrawn="1"/>
        </p:nvGrpSpPr>
        <p:grpSpPr bwMode="auto">
          <a:xfrm>
            <a:off x="152400" y="152400"/>
            <a:ext cx="1752600" cy="838200"/>
            <a:chOff x="720" y="1440"/>
            <a:chExt cx="1104" cy="576"/>
          </a:xfrm>
        </p:grpSpPr>
        <p:sp>
          <p:nvSpPr>
            <p:cNvPr id="1043"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4"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5"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6"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7"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8"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9" name="Rectangle 29"/>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042" name="Line 30"/>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5"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de.google.com/p/og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eferent-tracking.com/RTU/sendfile/?file=AMIA-0075-T2009.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ctrTitle" idx="4294967295"/>
          </p:nvPr>
        </p:nvSpPr>
        <p:spPr>
          <a:xfrm>
            <a:off x="685800" y="1732955"/>
            <a:ext cx="7772400" cy="2553891"/>
          </a:xfrm>
          <a:solidFill>
            <a:schemeClr val="bg1"/>
          </a:solidFill>
        </p:spPr>
        <p:txBody>
          <a:bodyPr/>
          <a:lstStyle/>
          <a:p>
            <a:pPr eaLnBrk="1" hangingPunct="1"/>
            <a:r>
              <a:rPr lang="en-US" altLang="en-US" sz="2000" dirty="0" smtClean="0">
                <a:cs typeface="Arial" panose="020B0604020202020204" pitchFamily="34" charset="0"/>
              </a:rPr>
              <a:t>  </a:t>
            </a:r>
            <a:r>
              <a:rPr lang="en-US" altLang="en-US" sz="1600" dirty="0" smtClean="0">
                <a:cs typeface="Arial" panose="020B0604020202020204" pitchFamily="34" charset="0"/>
              </a:rPr>
              <a:t>ACTTION-APS Pain Taxonomy Meeting</a:t>
            </a:r>
            <a:r>
              <a:rPr lang="en-US" altLang="en-US" sz="1600" dirty="0">
                <a:cs typeface="Arial" panose="020B0604020202020204" pitchFamily="34" charset="0"/>
              </a:rPr>
              <a:t/>
            </a:r>
            <a:br>
              <a:rPr lang="en-US" altLang="en-US" sz="1600" dirty="0">
                <a:cs typeface="Arial" panose="020B0604020202020204" pitchFamily="34" charset="0"/>
              </a:rPr>
            </a:br>
            <a:r>
              <a:rPr lang="en-US" altLang="en-US" sz="1200" dirty="0" smtClean="0">
                <a:cs typeface="Arial" panose="020B0604020202020204" pitchFamily="34" charset="0"/>
              </a:rPr>
              <a:t> </a:t>
            </a:r>
            <a:r>
              <a:rPr lang="en-US" altLang="en-US" sz="1600" dirty="0" smtClean="0">
                <a:cs typeface="Arial" panose="020B0604020202020204" pitchFamily="34" charset="0"/>
              </a:rPr>
              <a:t/>
            </a:r>
            <a:br>
              <a:rPr lang="en-US" altLang="en-US" sz="1600" dirty="0" smtClean="0">
                <a:cs typeface="Arial" panose="020B0604020202020204" pitchFamily="34" charset="0"/>
              </a:rPr>
            </a:br>
            <a:r>
              <a:rPr lang="en-US" altLang="en-US" sz="1600" dirty="0" smtClean="0">
                <a:cs typeface="Arial" panose="020B0604020202020204" pitchFamily="34" charset="0"/>
              </a:rPr>
              <a:t/>
            </a:r>
            <a:br>
              <a:rPr lang="en-US" altLang="en-US" sz="1600" dirty="0" smtClean="0">
                <a:cs typeface="Arial" panose="020B0604020202020204" pitchFamily="34" charset="0"/>
              </a:rPr>
            </a:br>
            <a:r>
              <a:rPr lang="en-US" altLang="en-US" sz="2400" dirty="0" smtClean="0"/>
              <a:t>Ontology, TMD and beyond;</a:t>
            </a:r>
            <a:br>
              <a:rPr lang="en-US" altLang="en-US" sz="2400" dirty="0" smtClean="0"/>
            </a:br>
            <a:r>
              <a:rPr lang="en-US" altLang="en-US" sz="2400" dirty="0" smtClean="0"/>
              <a:t>Principles for Taxonomy Development</a:t>
            </a:r>
            <a:r>
              <a:rPr lang="en-US" altLang="en-US" sz="2800" dirty="0" smtClean="0"/>
              <a:t/>
            </a:r>
            <a:br>
              <a:rPr lang="en-US" altLang="en-US" sz="2800" dirty="0" smtClean="0"/>
            </a:br>
            <a:r>
              <a:rPr lang="en-US" altLang="en-US" sz="800" dirty="0" smtClean="0"/>
              <a:t/>
            </a:r>
            <a:br>
              <a:rPr lang="en-US" altLang="en-US" sz="800" dirty="0" smtClean="0"/>
            </a:br>
            <a:r>
              <a:rPr lang="en-US" altLang="en-US" sz="800" dirty="0" smtClean="0"/>
              <a:t/>
            </a:r>
            <a:br>
              <a:rPr lang="en-US" altLang="en-US" sz="800" dirty="0" smtClean="0"/>
            </a:br>
            <a:r>
              <a:rPr lang="nl-BE" altLang="en-US" sz="1400" dirty="0" err="1" smtClean="0">
                <a:latin typeface="Arial" panose="020B0604020202020204" pitchFamily="34" charset="0"/>
                <a:cs typeface="Arial" panose="020B0604020202020204" pitchFamily="34" charset="0"/>
              </a:rPr>
              <a:t>July</a:t>
            </a:r>
            <a:r>
              <a:rPr lang="nl-BE" altLang="en-US" sz="1400" dirty="0" smtClean="0">
                <a:latin typeface="Arial" panose="020B0604020202020204" pitchFamily="34" charset="0"/>
                <a:cs typeface="Arial" panose="020B0604020202020204" pitchFamily="34" charset="0"/>
              </a:rPr>
              <a:t> 18-19, 2014</a:t>
            </a:r>
            <a:br>
              <a:rPr lang="nl-BE" altLang="en-US" sz="1400" dirty="0" smtClean="0">
                <a:latin typeface="Arial" panose="020B0604020202020204" pitchFamily="34" charset="0"/>
                <a:cs typeface="Arial" panose="020B0604020202020204" pitchFamily="34" charset="0"/>
              </a:rPr>
            </a:br>
            <a:r>
              <a:rPr lang="nl-BE" altLang="en-US" sz="1400" dirty="0" smtClean="0">
                <a:latin typeface="Arial" panose="020B0604020202020204" pitchFamily="34" charset="0"/>
                <a:cs typeface="Arial" panose="020B0604020202020204" pitchFamily="34" charset="0"/>
              </a:rPr>
              <a:t> Westin Annapolis, Annapolis, MD</a:t>
            </a:r>
            <a:endParaRPr lang="en-US" altLang="en-US" sz="1400" dirty="0" smtClean="0">
              <a:latin typeface="Arial" panose="020B0604020202020204" pitchFamily="34" charset="0"/>
              <a:cs typeface="Arial" panose="020B0604020202020204" pitchFamily="34" charset="0"/>
            </a:endParaRPr>
          </a:p>
        </p:txBody>
      </p:sp>
      <p:sp>
        <p:nvSpPr>
          <p:cNvPr id="7171" name="Rectangle 3"/>
          <p:cNvSpPr>
            <a:spLocks noGrp="1" noChangeArrowheads="1"/>
          </p:cNvSpPr>
          <p:nvPr>
            <p:ph type="subTitle" idx="1"/>
          </p:nvPr>
        </p:nvSpPr>
        <p:spPr>
          <a:xfrm>
            <a:off x="0" y="4648200"/>
            <a:ext cx="9144000" cy="1447800"/>
          </a:xfrm>
        </p:spPr>
        <p:txBody>
          <a:bodyPr/>
          <a:lstStyle/>
          <a:p>
            <a:pPr defTabSz="566738" eaLnBrk="1" hangingPunct="1"/>
            <a:r>
              <a:rPr lang="en-GB" altLang="ja-JP" sz="2800" b="1" dirty="0" smtClean="0">
                <a:ea typeface="MS Mincho" panose="02020609040205080304" pitchFamily="49" charset="-128"/>
              </a:rPr>
              <a:t>Werner CEUSTERS, MD</a:t>
            </a:r>
            <a:endParaRPr lang="en-US" altLang="ja-JP" sz="2800" b="1" dirty="0" smtClean="0">
              <a:ea typeface="MS Mincho" panose="02020609040205080304" pitchFamily="49" charset="-128"/>
            </a:endParaRPr>
          </a:p>
          <a:p>
            <a:pPr defTabSz="566738" eaLnBrk="1" hangingPunct="1"/>
            <a:r>
              <a:rPr lang="en-GB" altLang="ja-JP" sz="2000" i="1" dirty="0" smtClean="0">
                <a:ea typeface="MS Mincho" panose="02020609040205080304" pitchFamily="49" charset="-128"/>
              </a:rPr>
              <a:t>Professor and Division Chief, </a:t>
            </a:r>
            <a:r>
              <a:rPr lang="en-GB" altLang="ja-JP" sz="2000" i="1" dirty="0" err="1" smtClean="0">
                <a:ea typeface="MS Mincho" panose="02020609040205080304" pitchFamily="49" charset="-128"/>
              </a:rPr>
              <a:t>Dept</a:t>
            </a:r>
            <a:r>
              <a:rPr lang="en-GB" altLang="ja-JP" sz="2000" i="1" dirty="0" smtClean="0">
                <a:ea typeface="MS Mincho" panose="02020609040205080304" pitchFamily="49" charset="-128"/>
              </a:rPr>
              <a:t> of Biomedical Informatics</a:t>
            </a:r>
          </a:p>
          <a:p>
            <a:pPr defTabSz="566738" eaLnBrk="1" hangingPunct="1"/>
            <a:r>
              <a:rPr lang="en-GB" altLang="ja-JP" sz="2000" i="1" dirty="0" smtClean="0">
                <a:ea typeface="MS Mincho" panose="02020609040205080304" pitchFamily="49" charset="-128"/>
              </a:rPr>
              <a:t>Director, </a:t>
            </a:r>
            <a:r>
              <a:rPr lang="en-GB" altLang="ja-JP" sz="2000" i="1" dirty="0" err="1" smtClean="0">
                <a:ea typeface="MS Mincho" panose="02020609040205080304" pitchFamily="49" charset="-128"/>
              </a:rPr>
              <a:t>CoE</a:t>
            </a:r>
            <a:r>
              <a:rPr lang="en-GB" altLang="ja-JP" sz="2000" i="1" dirty="0" smtClean="0">
                <a:ea typeface="MS Mincho" panose="02020609040205080304" pitchFamily="49" charset="-128"/>
              </a:rPr>
              <a:t> in Bioinformatics and Life Sciences, Ontology Research Group</a:t>
            </a:r>
          </a:p>
          <a:p>
            <a:pPr defTabSz="566738" eaLnBrk="1" hangingPunct="1"/>
            <a:r>
              <a:rPr lang="en-GB" altLang="ja-JP" sz="2000" i="1" dirty="0" smtClean="0">
                <a:ea typeface="MS Mincho" panose="02020609040205080304" pitchFamily="49" charset="-128"/>
              </a:rPr>
              <a:t>Director of Research, UB Institute for Healthcare Informatics</a:t>
            </a:r>
          </a:p>
          <a:p>
            <a:pPr defTabSz="566738" eaLnBrk="1" hangingPunct="1"/>
            <a:r>
              <a:rPr lang="en-GB" altLang="ja-JP" sz="2000" i="1" dirty="0" smtClean="0">
                <a:ea typeface="MS Mincho" panose="02020609040205080304" pitchFamily="49" charset="-128"/>
              </a:rPr>
              <a:t>University at Buffalo, NY, USA</a:t>
            </a:r>
            <a:endParaRPr lang="en-US" altLang="ja-JP" sz="2000" i="1" dirty="0" smtClean="0">
              <a:ea typeface="MS Mincho" panose="02020609040205080304" pitchFamily="49" charset="-128"/>
            </a:endParaRPr>
          </a:p>
        </p:txBody>
      </p:sp>
      <p:pic>
        <p:nvPicPr>
          <p:cNvPr id="7172" name="Picture 7" descr="ub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997075"/>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a:xfrm>
            <a:off x="255588" y="1276350"/>
            <a:ext cx="8632825" cy="647700"/>
          </a:xfrm>
        </p:spPr>
        <p:txBody>
          <a:bodyPr/>
          <a:lstStyle/>
          <a:p>
            <a:pPr eaLnBrk="1" hangingPunct="1"/>
            <a:r>
              <a:rPr lang="en-US" altLang="en-US" dirty="0" smtClean="0"/>
              <a:t>If we have a good ontology of a form like this …</a:t>
            </a: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095500"/>
            <a:ext cx="78692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64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575310"/>
            <a:ext cx="8686800" cy="1191816"/>
          </a:xfrm>
        </p:spPr>
        <p:txBody>
          <a:bodyPr/>
          <a:lstStyle/>
          <a:p>
            <a:r>
              <a:rPr lang="en-US" altLang="en-US" dirty="0" smtClean="0"/>
              <a:t>We can use it to give unambiguous ‘meaning’ to values in data collections</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4096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40969" name="Group 20"/>
            <p:cNvGrpSpPr>
              <a:grpSpLocks/>
            </p:cNvGrpSpPr>
            <p:nvPr/>
          </p:nvGrpSpPr>
          <p:grpSpPr bwMode="auto">
            <a:xfrm>
              <a:off x="295275" y="2047875"/>
              <a:ext cx="8696325" cy="3924300"/>
              <a:chOff x="295275" y="2047875"/>
              <a:chExt cx="8696325" cy="3924300"/>
            </a:xfrm>
          </p:grpSpPr>
          <p:sp>
            <p:nvSpPr>
              <p:cNvPr id="4097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4097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1972777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a:xfrm>
            <a:off x="244299" y="1276350"/>
            <a:ext cx="8632825" cy="647700"/>
          </a:xfrm>
        </p:spPr>
        <p:txBody>
          <a:bodyPr/>
          <a:lstStyle/>
          <a:p>
            <a:pPr eaLnBrk="1" hangingPunct="1"/>
            <a:r>
              <a:rPr lang="en-US" altLang="en-US" dirty="0" smtClean="0"/>
              <a:t>We can use it to map data collections</a:t>
            </a: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11" y="21336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11" y="2133600"/>
            <a:ext cx="4038600" cy="2209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11" y="4648200"/>
            <a:ext cx="4038600" cy="1905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11" y="4648200"/>
            <a:ext cx="3962400" cy="1905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56425" name="Line 9"/>
          <p:cNvSpPr>
            <a:spLocks noChangeShapeType="1"/>
          </p:cNvSpPr>
          <p:nvPr/>
        </p:nvSpPr>
        <p:spPr bwMode="auto">
          <a:xfrm flipV="1">
            <a:off x="1207911" y="4267200"/>
            <a:ext cx="9144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6" name="Line 10"/>
          <p:cNvSpPr>
            <a:spLocks noChangeShapeType="1"/>
          </p:cNvSpPr>
          <p:nvPr/>
        </p:nvSpPr>
        <p:spPr bwMode="auto">
          <a:xfrm flipV="1">
            <a:off x="2579511" y="3124200"/>
            <a:ext cx="228600" cy="1828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7" name="Line 11"/>
          <p:cNvSpPr>
            <a:spLocks noChangeShapeType="1"/>
          </p:cNvSpPr>
          <p:nvPr/>
        </p:nvSpPr>
        <p:spPr bwMode="auto">
          <a:xfrm flipH="1" flipV="1">
            <a:off x="3646311" y="4038600"/>
            <a:ext cx="1828800" cy="914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8" name="Line 12"/>
          <p:cNvSpPr>
            <a:spLocks noChangeShapeType="1"/>
          </p:cNvSpPr>
          <p:nvPr/>
        </p:nvSpPr>
        <p:spPr bwMode="auto">
          <a:xfrm flipH="1" flipV="1">
            <a:off x="2884311" y="3657600"/>
            <a:ext cx="3200400" cy="1295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9" name="Line 13"/>
          <p:cNvSpPr>
            <a:spLocks noChangeShapeType="1"/>
          </p:cNvSpPr>
          <p:nvPr/>
        </p:nvSpPr>
        <p:spPr bwMode="auto">
          <a:xfrm flipH="1" flipV="1">
            <a:off x="3341511" y="2819400"/>
            <a:ext cx="4267200" cy="2133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0" name="Line 14"/>
          <p:cNvSpPr>
            <a:spLocks noChangeShapeType="1"/>
          </p:cNvSpPr>
          <p:nvPr/>
        </p:nvSpPr>
        <p:spPr bwMode="auto">
          <a:xfrm flipH="1">
            <a:off x="3417711" y="2514600"/>
            <a:ext cx="2057400" cy="228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1" name="Line 15"/>
          <p:cNvSpPr>
            <a:spLocks noChangeShapeType="1"/>
          </p:cNvSpPr>
          <p:nvPr/>
        </p:nvSpPr>
        <p:spPr bwMode="auto">
          <a:xfrm flipH="1">
            <a:off x="2960511" y="2514600"/>
            <a:ext cx="4572000" cy="1447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2858277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a:xfrm>
            <a:off x="152400" y="1293734"/>
            <a:ext cx="8844844" cy="612934"/>
          </a:xfrm>
        </p:spPr>
        <p:txBody>
          <a:bodyPr/>
          <a:lstStyle/>
          <a:p>
            <a:pPr eaLnBrk="1" hangingPunct="1"/>
            <a:r>
              <a:rPr lang="en-US" altLang="en-US" sz="3000" dirty="0" smtClean="0"/>
              <a:t>And enjoy positive effects of appropriate mappings</a:t>
            </a:r>
          </a:p>
        </p:txBody>
      </p:sp>
      <p:sp>
        <p:nvSpPr>
          <p:cNvPr id="77827" name="Rectangle 3"/>
          <p:cNvSpPr>
            <a:spLocks noGrp="1" noChangeArrowheads="1"/>
          </p:cNvSpPr>
          <p:nvPr>
            <p:ph type="body" idx="1"/>
          </p:nvPr>
        </p:nvSpPr>
        <p:spPr>
          <a:xfrm>
            <a:off x="4724400" y="1905000"/>
            <a:ext cx="4191000" cy="4724400"/>
          </a:xfrm>
        </p:spPr>
        <p:txBody>
          <a:bodyPr/>
          <a:lstStyle/>
          <a:p>
            <a:pPr eaLnBrk="1" hangingPunct="1">
              <a:lnSpc>
                <a:spcPct val="90000"/>
              </a:lnSpc>
            </a:pPr>
            <a:r>
              <a:rPr lang="en-US" altLang="en-US" sz="2400" dirty="0" smtClean="0"/>
              <a:t>more precise and comparable semantics of what data items in (distinct) data collections denote </a:t>
            </a:r>
          </a:p>
          <a:p>
            <a:pPr eaLnBrk="1" hangingPunct="1">
              <a:lnSpc>
                <a:spcPct val="90000"/>
              </a:lnSpc>
            </a:pPr>
            <a:r>
              <a:rPr lang="en-US" altLang="en-US" sz="2400" dirty="0" smtClean="0"/>
              <a:t>identification of ontological relations prior to statistical correlation:</a:t>
            </a:r>
          </a:p>
          <a:p>
            <a:pPr lvl="1" eaLnBrk="1" hangingPunct="1">
              <a:lnSpc>
                <a:spcPct val="90000"/>
              </a:lnSpc>
            </a:pPr>
            <a:r>
              <a:rPr lang="en-US" altLang="en-US" sz="2000" dirty="0" smtClean="0">
                <a:solidFill>
                  <a:srgbClr val="FF3300"/>
                </a:solidFill>
              </a:rPr>
              <a:t>ch1</a:t>
            </a:r>
            <a:r>
              <a:rPr lang="en-US" altLang="en-US" sz="2000" dirty="0" smtClean="0"/>
              <a:t> and </a:t>
            </a:r>
            <a:r>
              <a:rPr lang="en-US" altLang="en-US" sz="2000" dirty="0" smtClean="0">
                <a:solidFill>
                  <a:srgbClr val="FF3300"/>
                </a:solidFill>
              </a:rPr>
              <a:t>ch4</a:t>
            </a:r>
          </a:p>
          <a:p>
            <a:pPr lvl="1" eaLnBrk="1" hangingPunct="1">
              <a:lnSpc>
                <a:spcPct val="90000"/>
              </a:lnSpc>
            </a:pPr>
            <a:r>
              <a:rPr lang="en-US" altLang="en-US" sz="2000" dirty="0" smtClean="0">
                <a:solidFill>
                  <a:srgbClr val="FFFF00"/>
                </a:solidFill>
              </a:rPr>
              <a:t>ch1</a:t>
            </a:r>
            <a:r>
              <a:rPr lang="en-US" altLang="en-US" sz="2000" dirty="0" smtClean="0"/>
              <a:t> and </a:t>
            </a:r>
            <a:r>
              <a:rPr lang="en-US" altLang="en-US" sz="2000" dirty="0" smtClean="0">
                <a:solidFill>
                  <a:srgbClr val="FFFF00"/>
                </a:solidFill>
              </a:rPr>
              <a:t>ch5</a:t>
            </a:r>
          </a:p>
          <a:p>
            <a:pPr lvl="1" eaLnBrk="1" hangingPunct="1">
              <a:lnSpc>
                <a:spcPct val="90000"/>
              </a:lnSpc>
            </a:pPr>
            <a:r>
              <a:rPr lang="en-US" altLang="en-US" sz="2000" dirty="0" smtClean="0">
                <a:solidFill>
                  <a:srgbClr val="FF3300"/>
                </a:solidFill>
              </a:rPr>
              <a:t>ch1</a:t>
            </a:r>
            <a:r>
              <a:rPr lang="en-US" altLang="en-US" sz="2000" dirty="0" smtClean="0">
                <a:solidFill>
                  <a:schemeClr val="bg1"/>
                </a:solidFill>
              </a:rPr>
              <a:t> and </a:t>
            </a:r>
            <a:r>
              <a:rPr lang="en-US" altLang="en-US" sz="2000" dirty="0" smtClean="0">
                <a:solidFill>
                  <a:schemeClr val="accent1"/>
                </a:solidFill>
              </a:rPr>
              <a:t>ch2</a:t>
            </a:r>
          </a:p>
          <a:p>
            <a:pPr lvl="1" eaLnBrk="1" hangingPunct="1">
              <a:lnSpc>
                <a:spcPct val="90000"/>
              </a:lnSpc>
            </a:pPr>
            <a:r>
              <a:rPr lang="en-US" altLang="en-US" sz="2000" dirty="0" smtClean="0">
                <a:solidFill>
                  <a:schemeClr val="bg1"/>
                </a:solidFill>
              </a:rPr>
              <a:t>…</a:t>
            </a:r>
          </a:p>
        </p:txBody>
      </p:sp>
      <p:pic>
        <p:nvPicPr>
          <p:cNvPr id="778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81200"/>
            <a:ext cx="4302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1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4752622"/>
            <a:ext cx="8839200" cy="1873956"/>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434" name="AutoShape 2"/>
          <p:cNvSpPr>
            <a:spLocks noGrp="1" noChangeArrowheads="1"/>
          </p:cNvSpPr>
          <p:nvPr>
            <p:ph type="title"/>
          </p:nvPr>
        </p:nvSpPr>
        <p:spPr>
          <a:xfrm>
            <a:off x="255588" y="1276350"/>
            <a:ext cx="8632825" cy="647700"/>
          </a:xfrm>
        </p:spPr>
        <p:txBody>
          <a:bodyPr/>
          <a:lstStyle/>
          <a:p>
            <a:pPr eaLnBrk="1" hangingPunct="1"/>
            <a:r>
              <a:rPr lang="en-US" altLang="en-US" dirty="0" smtClean="0"/>
              <a:t>‘</a:t>
            </a:r>
            <a:r>
              <a:rPr lang="en-US" altLang="en-US" i="1" dirty="0" smtClean="0"/>
              <a:t>Ontology</a:t>
            </a:r>
            <a:r>
              <a:rPr lang="en-US" altLang="en-US" dirty="0" smtClean="0"/>
              <a:t>’ in computer science and informatics</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z="3600" b="1" i="1" u="sng" dirty="0" smtClean="0">
                <a:solidFill>
                  <a:srgbClr val="FFFF00"/>
                </a:solidFill>
              </a:rPr>
              <a:t>An ontology</a:t>
            </a:r>
            <a:r>
              <a:rPr lang="en-US" altLang="en-US" sz="3600" dirty="0" smtClean="0">
                <a:solidFill>
                  <a:srgbClr val="FFFF00"/>
                </a:solidFill>
              </a:rPr>
              <a:t> </a:t>
            </a:r>
            <a:r>
              <a:rPr lang="en-US" altLang="en-US" sz="3600" dirty="0" smtClean="0"/>
              <a:t>(plural: </a:t>
            </a:r>
            <a:r>
              <a:rPr lang="en-US" altLang="en-US" sz="3600" i="1" dirty="0" smtClean="0"/>
              <a:t>ontologies</a:t>
            </a:r>
            <a:r>
              <a:rPr lang="en-US" altLang="en-US" sz="3600" dirty="0" smtClean="0"/>
              <a:t>) is </a:t>
            </a:r>
          </a:p>
          <a:p>
            <a:pPr lvl="1" eaLnBrk="1" hangingPunct="1">
              <a:lnSpc>
                <a:spcPct val="90000"/>
              </a:lnSpc>
            </a:pPr>
            <a:r>
              <a:rPr lang="en-US" altLang="en-US" dirty="0" smtClean="0"/>
              <a:t>a shared and agreed upon </a:t>
            </a:r>
            <a:r>
              <a:rPr lang="en-US" altLang="en-US" b="1" i="1" dirty="0" smtClean="0">
                <a:solidFill>
                  <a:srgbClr val="FF0000"/>
                </a:solidFill>
              </a:rPr>
              <a:t>conceptualization</a:t>
            </a:r>
            <a:r>
              <a:rPr lang="en-US" altLang="en-US" dirty="0" smtClean="0"/>
              <a:t> of a domain </a:t>
            </a:r>
          </a:p>
          <a:p>
            <a:pPr lvl="1" eaLnBrk="1" hangingPunct="1">
              <a:lnSpc>
                <a:spcPct val="90000"/>
              </a:lnSpc>
            </a:pPr>
            <a:r>
              <a:rPr lang="en-US" altLang="en-US" dirty="0" smtClean="0"/>
              <a:t>represented in a formal language that allows for </a:t>
            </a:r>
          </a:p>
          <a:p>
            <a:pPr lvl="1" eaLnBrk="1" hangingPunct="1">
              <a:lnSpc>
                <a:spcPct val="90000"/>
              </a:lnSpc>
            </a:pPr>
            <a:r>
              <a:rPr lang="en-US" altLang="en-US" dirty="0" smtClean="0"/>
              <a:t>the computational classification of instances in terms of a taxonomy;</a:t>
            </a:r>
          </a:p>
          <a:p>
            <a:pPr eaLnBrk="1" hangingPunct="1">
              <a:lnSpc>
                <a:spcPct val="90000"/>
              </a:lnSpc>
            </a:pPr>
            <a:r>
              <a:rPr lang="en-US" altLang="en-US" dirty="0" smtClean="0">
                <a:solidFill>
                  <a:schemeClr val="bg1"/>
                </a:solidFill>
              </a:rPr>
              <a:t>Caveat: </a:t>
            </a:r>
          </a:p>
          <a:p>
            <a:pPr lvl="1" eaLnBrk="1" hangingPunct="1">
              <a:lnSpc>
                <a:spcPct val="90000"/>
              </a:lnSpc>
            </a:pPr>
            <a:r>
              <a:rPr lang="en-US" altLang="en-US" dirty="0" smtClean="0">
                <a:solidFill>
                  <a:schemeClr val="bg1"/>
                </a:solidFill>
              </a:rPr>
              <a:t>the focus is on formal representation and computation,</a:t>
            </a:r>
          </a:p>
          <a:p>
            <a:pPr lvl="1" eaLnBrk="1" hangingPunct="1">
              <a:lnSpc>
                <a:spcPct val="90000"/>
              </a:lnSpc>
            </a:pPr>
            <a:r>
              <a:rPr lang="en-US" altLang="en-US" dirty="0" smtClean="0">
                <a:solidFill>
                  <a:schemeClr val="bg1"/>
                </a:solidFill>
              </a:rPr>
              <a:t>NOT on the faithfulness of the conceptualization to the reality it is assumed to represent!</a:t>
            </a:r>
          </a:p>
        </p:txBody>
      </p:sp>
    </p:spTree>
    <p:extLst>
      <p:ext uri="{BB962C8B-B14F-4D97-AF65-F5344CB8AC3E}">
        <p14:creationId xmlns:p14="http://schemas.microsoft.com/office/powerpoint/2010/main" val="197736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429107"/>
            <a:ext cx="8686800" cy="646986"/>
          </a:xfrm>
        </p:spPr>
        <p:txBody>
          <a:bodyPr/>
          <a:lstStyle/>
          <a:p>
            <a:r>
              <a:rPr lang="en-US" dirty="0" smtClean="0"/>
              <a:t>Most common foundation for taxonomies</a:t>
            </a:r>
            <a:endParaRPr lang="en-US" i="1" dirty="0" smtClean="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Tree>
    <p:extLst>
      <p:ext uri="{BB962C8B-B14F-4D97-AF65-F5344CB8AC3E}">
        <p14:creationId xmlns:p14="http://schemas.microsoft.com/office/powerpoint/2010/main" val="3644451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429107"/>
            <a:ext cx="8686800" cy="646986"/>
          </a:xfrm>
        </p:spPr>
        <p:txBody>
          <a:bodyPr/>
          <a:lstStyle/>
          <a:p>
            <a:r>
              <a:rPr lang="en-US" dirty="0" smtClean="0"/>
              <a:t>Prehistoric (1884) ‘psychiatry’: </a:t>
            </a:r>
            <a:r>
              <a:rPr lang="en-US" i="1" dirty="0" err="1" smtClean="0"/>
              <a:t>drapetomania</a:t>
            </a:r>
            <a:endParaRPr lang="en-US" i="1" dirty="0" smtClean="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drapetomania</a:t>
            </a:r>
            <a:r>
              <a:rPr lang="en-US" sz="2000">
                <a:solidFill>
                  <a:schemeClr val="bg1"/>
                </a:solidFill>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indent="-339725" algn="l">
              <a:buFont typeface="Arial" charset="0"/>
              <a:buChar char="•"/>
              <a:tabLst>
                <a:tab pos="339725" algn="l"/>
              </a:tabLst>
            </a:pPr>
            <a:r>
              <a:rPr lang="en-US" sz="2800" b="0" i="1" dirty="0">
                <a:solidFill>
                  <a:schemeClr val="bg1"/>
                </a:solidFill>
              </a:rPr>
              <a:t>disease which causes slaves to suffer from an unexplainable propensity to run away</a:t>
            </a:r>
          </a:p>
          <a:p>
            <a:pPr marL="339725" indent="-339725" algn="l">
              <a:buFont typeface="Arial" charset="0"/>
              <a:buChar char="•"/>
              <a:tabLst>
                <a:tab pos="339725" algn="l"/>
              </a:tabLst>
            </a:pPr>
            <a:r>
              <a:rPr lang="en-US" sz="2800" b="0" dirty="0">
                <a:solidFill>
                  <a:schemeClr val="bg1"/>
                </a:solidFill>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r>
              <a:rPr lang="en-US" sz="1200" b="0">
                <a:solidFill>
                  <a:schemeClr val="bg1"/>
                </a:solidFill>
              </a:rPr>
              <a:t>painting by Eastman Johnson. </a:t>
            </a:r>
            <a:r>
              <a:rPr lang="en-US" sz="1200" b="0" i="1">
                <a:solidFill>
                  <a:schemeClr val="bg1"/>
                </a:solidFill>
              </a:rPr>
              <a:t>A Ride for Liberty: The Fugitive Slaves. </a:t>
            </a:r>
            <a:r>
              <a:rPr lang="en-US" sz="1200" b="0">
                <a:solidFill>
                  <a:schemeClr val="bg1"/>
                </a:solidFill>
              </a:rPr>
              <a:t>1860.</a:t>
            </a:r>
          </a:p>
        </p:txBody>
      </p:sp>
    </p:spTree>
    <p:extLst>
      <p:ext uri="{BB962C8B-B14F-4D97-AF65-F5344CB8AC3E}">
        <p14:creationId xmlns:p14="http://schemas.microsoft.com/office/powerpoint/2010/main" val="10926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5475111"/>
            <a:ext cx="8736013" cy="1230489"/>
          </a:xfrm>
          <a:prstGeom prst="rect">
            <a:avLst/>
          </a:prstGeom>
          <a:solidFill>
            <a:srgbClr val="00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434" name="AutoShape 2"/>
          <p:cNvSpPr>
            <a:spLocks noGrp="1" noChangeArrowheads="1"/>
          </p:cNvSpPr>
          <p:nvPr>
            <p:ph type="title"/>
          </p:nvPr>
        </p:nvSpPr>
        <p:spPr>
          <a:xfrm>
            <a:off x="255588" y="1276350"/>
            <a:ext cx="8632825" cy="647700"/>
          </a:xfrm>
        </p:spPr>
        <p:txBody>
          <a:bodyPr/>
          <a:lstStyle/>
          <a:p>
            <a:pPr eaLnBrk="1" hangingPunct="1"/>
            <a:r>
              <a:rPr lang="en-US" altLang="en-US" dirty="0" smtClean="0"/>
              <a:t>‘</a:t>
            </a:r>
            <a:r>
              <a:rPr lang="en-US" altLang="en-US" i="1" dirty="0" smtClean="0">
                <a:solidFill>
                  <a:schemeClr val="bg1"/>
                </a:solidFill>
              </a:rPr>
              <a:t>Realism-based</a:t>
            </a:r>
            <a:r>
              <a:rPr lang="en-US" altLang="en-US" i="1" dirty="0" smtClean="0"/>
              <a:t> Ontology</a:t>
            </a:r>
            <a:r>
              <a:rPr lang="en-US" altLang="en-US" dirty="0" smtClean="0"/>
              <a:t>’</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z="2800" dirty="0" smtClean="0"/>
              <a:t>In philosophy:</a:t>
            </a:r>
          </a:p>
          <a:p>
            <a:pPr lvl="1" eaLnBrk="1" hangingPunct="1">
              <a:lnSpc>
                <a:spcPct val="90000"/>
              </a:lnSpc>
            </a:pPr>
            <a:r>
              <a:rPr lang="en-US" altLang="en-US" sz="2400" b="1" i="1" u="sng" dirty="0" smtClean="0">
                <a:solidFill>
                  <a:srgbClr val="FFFF00"/>
                </a:solidFill>
              </a:rPr>
              <a:t>Ontology</a:t>
            </a:r>
            <a:r>
              <a:rPr lang="en-US" altLang="en-US" sz="2400" dirty="0" smtClean="0"/>
              <a:t> </a:t>
            </a:r>
            <a:r>
              <a:rPr lang="en-US" altLang="en-US" sz="1600" dirty="0" smtClean="0"/>
              <a:t>(no plural)</a:t>
            </a:r>
            <a:r>
              <a:rPr lang="en-US" altLang="en-US" sz="2400" dirty="0" smtClean="0"/>
              <a:t> is the study of what entities exist and how they relate to each other;</a:t>
            </a:r>
          </a:p>
          <a:p>
            <a:pPr eaLnBrk="1" hangingPunct="1">
              <a:lnSpc>
                <a:spcPct val="90000"/>
              </a:lnSpc>
            </a:pPr>
            <a:r>
              <a:rPr lang="en-US" altLang="en-US" sz="2800" dirty="0" smtClean="0"/>
              <a:t>In computer science and many biomedical informatics applications:</a:t>
            </a:r>
          </a:p>
          <a:p>
            <a:pPr lvl="1" eaLnBrk="1" hangingPunct="1">
              <a:lnSpc>
                <a:spcPct val="90000"/>
              </a:lnSpc>
            </a:pPr>
            <a:r>
              <a:rPr lang="en-US" altLang="en-US" sz="2400" b="1" i="1" u="sng" dirty="0" smtClean="0">
                <a:solidFill>
                  <a:schemeClr val="accent1"/>
                </a:solidFill>
              </a:rPr>
              <a:t>An ontology</a:t>
            </a:r>
            <a:r>
              <a:rPr lang="en-US" altLang="en-US" sz="2400" dirty="0" smtClean="0"/>
              <a:t> </a:t>
            </a:r>
            <a:r>
              <a:rPr lang="en-US" altLang="en-US" sz="1600" dirty="0" smtClean="0"/>
              <a:t>(plural: </a:t>
            </a:r>
            <a:r>
              <a:rPr lang="en-US" altLang="en-US" sz="1600" i="1" dirty="0" smtClean="0"/>
              <a:t>ontologies</a:t>
            </a:r>
            <a:r>
              <a:rPr lang="en-US" altLang="en-US" sz="1600" dirty="0" smtClean="0"/>
              <a:t>)</a:t>
            </a:r>
            <a:r>
              <a:rPr lang="en-US" altLang="en-US" sz="2400" dirty="0" smtClean="0"/>
              <a:t> is a shared and agreed upon </a:t>
            </a:r>
            <a:r>
              <a:rPr lang="en-US" altLang="en-US" sz="2400" b="1" i="1" dirty="0" smtClean="0">
                <a:solidFill>
                  <a:srgbClr val="FF0000"/>
                </a:solidFill>
              </a:rPr>
              <a:t>conceptualization</a:t>
            </a:r>
            <a:r>
              <a:rPr lang="en-US" altLang="en-US" sz="2400" dirty="0" smtClean="0"/>
              <a:t> of a domain represented in a formal language that allows for the computational classification of instances in terms of a taxonomy;</a:t>
            </a:r>
            <a:endParaRPr lang="en-US" altLang="en-US" sz="2400" dirty="0" smtClean="0">
              <a:solidFill>
                <a:schemeClr val="tx1"/>
              </a:solidFill>
            </a:endParaRPr>
          </a:p>
          <a:p>
            <a:pPr eaLnBrk="1" hangingPunct="1">
              <a:lnSpc>
                <a:spcPct val="90000"/>
              </a:lnSpc>
            </a:pPr>
            <a:r>
              <a:rPr lang="en-US" altLang="en-US" sz="2800" dirty="0" smtClean="0">
                <a:solidFill>
                  <a:schemeClr val="tx1"/>
                </a:solidFill>
              </a:rPr>
              <a:t>Apply the principles of ontology as philosophical discipline as part of the methodology to develop the taxonomy of ontologies in the informatics sense.</a:t>
            </a:r>
          </a:p>
        </p:txBody>
      </p:sp>
    </p:spTree>
    <p:extLst>
      <p:ext uri="{BB962C8B-B14F-4D97-AF65-F5344CB8AC3E}">
        <p14:creationId xmlns:p14="http://schemas.microsoft.com/office/powerpoint/2010/main" val="2598758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txBox="1">
            <a:spLocks noGrp="1"/>
          </p:cNvSpPr>
          <p:nvPr/>
        </p:nvSpPr>
        <p:spPr bwMode="auto">
          <a:xfrm>
            <a:off x="7245350" y="6400800"/>
            <a:ext cx="189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CB2F48F2-E7AA-4034-A5AC-0F14D704131F}" type="slidenum">
              <a:rPr lang="en-GB" altLang="en-US" sz="1400" b="0">
                <a:latin typeface="Arial" panose="020B0604020202020204" pitchFamily="34" charset="0"/>
              </a:rPr>
              <a:pPr algn="r"/>
              <a:t>18</a:t>
            </a:fld>
            <a:endParaRPr lang="en-GB" altLang="en-US" sz="1400" b="0">
              <a:latin typeface="Arial" panose="020B0604020202020204" pitchFamily="34" charset="0"/>
            </a:endParaRPr>
          </a:p>
        </p:txBody>
      </p:sp>
      <p:sp>
        <p:nvSpPr>
          <p:cNvPr id="84995" name="Line 2"/>
          <p:cNvSpPr>
            <a:spLocks noChangeShapeType="1"/>
          </p:cNvSpPr>
          <p:nvPr/>
        </p:nvSpPr>
        <p:spPr bwMode="auto">
          <a:xfrm>
            <a:off x="2419350" y="3373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96" name="Line 3"/>
          <p:cNvSpPr>
            <a:spLocks noChangeShapeType="1"/>
          </p:cNvSpPr>
          <p:nvPr/>
        </p:nvSpPr>
        <p:spPr bwMode="auto">
          <a:xfrm>
            <a:off x="2419350" y="3373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84922" name="Group 90"/>
          <p:cNvGraphicFramePr>
            <a:graphicFrameLocks noGrp="1"/>
          </p:cNvGraphicFramePr>
          <p:nvPr>
            <p:extLst>
              <p:ext uri="{D42A27DB-BD31-4B8C-83A1-F6EECF244321}">
                <p14:modId xmlns:p14="http://schemas.microsoft.com/office/powerpoint/2010/main" val="1058303939"/>
              </p:ext>
            </p:extLst>
          </p:nvPr>
        </p:nvGraphicFramePr>
        <p:xfrm>
          <a:off x="247650" y="2312988"/>
          <a:ext cx="8534400" cy="4328104"/>
        </p:xfrm>
        <a:graphic>
          <a:graphicData uri="http://schemas.openxmlformats.org/drawingml/2006/table">
            <a:tbl>
              <a:tblPr/>
              <a:tblGrid>
                <a:gridCol w="1908175"/>
                <a:gridCol w="1216025"/>
                <a:gridCol w="1143000"/>
                <a:gridCol w="1295400"/>
                <a:gridCol w="1300163"/>
                <a:gridCol w="1671637"/>
              </a:tblGrid>
              <a:tr h="88728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EBE6FC"/>
                          </a:solidFill>
                          <a:effectLst/>
                          <a:latin typeface="Palatino Linotype" pitchFamily="18" charset="0"/>
                          <a:cs typeface="Arial" charset="0"/>
                        </a:rPr>
                        <a:t>                     </a:t>
                      </a:r>
                      <a:r>
                        <a:rPr kumimoji="0" lang="en-US" sz="1600" b="0" i="0" u="none" strike="noStrike" cap="none" normalizeH="0" baseline="0" dirty="0" smtClean="0">
                          <a:ln>
                            <a:noFill/>
                          </a:ln>
                          <a:solidFill>
                            <a:srgbClr val="EBE6FC"/>
                          </a:solidFill>
                          <a:effectLst/>
                          <a:latin typeface="Palatino Linotype" pitchFamily="18" charset="0"/>
                          <a:cs typeface="Arial" charset="0"/>
                        </a:rPr>
                        <a:t>RELATION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Arial" charset="0"/>
                        </a:rPr>
                        <a:t>                TO TIME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EBE6FC"/>
                          </a:solidFill>
                          <a:effectLst/>
                          <a:latin typeface="Palatino Linotype" pitchFamily="18" charset="0"/>
                          <a:cs typeface="Arial" charset="0"/>
                        </a:rPr>
                        <a:t> </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Arial" charset="0"/>
                        </a:rPr>
                        <a:t> GRANULARITY</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CONTINUANT</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OCCURRENT</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7920">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INDEPENDENT</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DEPENDENT</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EBE6FC"/>
                        </a:solidFill>
                        <a:effectLst/>
                        <a:latin typeface="Palatino Linotype" pitchFamily="18"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66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ORGAN AND</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ORGANISM</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Organism</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(NCBI</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Taxonomy)</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Anatomical Entity</a:t>
                      </a:r>
                      <a:endParaRPr kumimoji="0" lang="en-US" sz="1600" b="0"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(FMA, CARO)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Organ</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Function</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(FMP, CPRO)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Phenotypic Quality</a:t>
                      </a:r>
                      <a:b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b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(PaTO)</a:t>
                      </a:r>
                      <a:endParaRPr kumimoji="0" lang="en-US" sz="1600" b="0" i="0" u="none" strike="noStrike" cap="none" normalizeH="0" baseline="0" smtClean="0">
                        <a:ln>
                          <a:noFill/>
                        </a:ln>
                        <a:solidFill>
                          <a:srgbClr val="EBE6FC"/>
                        </a:solidFill>
                        <a:effectLst/>
                        <a:latin typeface="Palatino Linotype" pitchFamily="18"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Biological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Process</a:t>
                      </a:r>
                      <a:endParaRPr kumimoji="0" lang="en-US" sz="1600" b="0"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(GO)</a:t>
                      </a:r>
                      <a:endParaRPr kumimoji="0" lang="en-US" sz="1600" b="0"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CELL AND CELLULAR COMPONENT</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Cell</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(CL)</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Cellular Component</a:t>
                      </a:r>
                      <a:endParaRPr kumimoji="0" lang="en-US" sz="1600" b="0"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(FMA, GO)</a:t>
                      </a:r>
                      <a:endParaRPr kumimoji="0" lang="en-US" sz="1600" b="0"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Cellular Function</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822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Arial" charset="0"/>
                        </a:rPr>
                        <a:t>MOLECULE</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Molecule</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rgbClr val="EBE6FC"/>
                          </a:solidFill>
                          <a:effectLst/>
                          <a:latin typeface="Palatino Linotype" pitchFamily="18" charset="0"/>
                          <a:cs typeface="Times New Roman" pitchFamily="18" charset="0"/>
                        </a:rPr>
                        <a:t>ChEBI</a:t>
                      </a: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 SO,</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EBE6FC"/>
                          </a:solidFill>
                          <a:effectLst/>
                          <a:latin typeface="Palatino Linotype" pitchFamily="18" charset="0"/>
                          <a:cs typeface="Times New Roman" pitchFamily="18" charset="0"/>
                        </a:rPr>
                        <a:t>RnaO</a:t>
                      </a: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 </a:t>
                      </a:r>
                      <a:r>
                        <a:rPr kumimoji="0" lang="en-US" sz="1600" b="0" i="0" u="none" strike="noStrike" cap="none" normalizeH="0" baseline="0" dirty="0" err="1" smtClean="0">
                          <a:ln>
                            <a:noFill/>
                          </a:ln>
                          <a:solidFill>
                            <a:srgbClr val="EBE6FC"/>
                          </a:solidFill>
                          <a:effectLst/>
                          <a:latin typeface="Palatino Linotype" pitchFamily="18" charset="0"/>
                          <a:cs typeface="Times New Roman" pitchFamily="18" charset="0"/>
                        </a:rPr>
                        <a:t>PrO</a:t>
                      </a: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Molecular Function</a:t>
                      </a:r>
                      <a:endParaRPr kumimoji="0" lang="en-US" sz="1600" b="0"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Molecular Process</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(GO)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5031" name="Line 38"/>
          <p:cNvSpPr>
            <a:spLocks noChangeShapeType="1"/>
          </p:cNvSpPr>
          <p:nvPr/>
        </p:nvSpPr>
        <p:spPr bwMode="auto">
          <a:xfrm>
            <a:off x="304800" y="2286000"/>
            <a:ext cx="1828800" cy="16002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2" name="AutoShape 49"/>
          <p:cNvSpPr>
            <a:spLocks noGrp="1" noChangeArrowheads="1"/>
          </p:cNvSpPr>
          <p:nvPr>
            <p:ph type="title"/>
          </p:nvPr>
        </p:nvSpPr>
        <p:spPr>
          <a:xfrm>
            <a:off x="255588" y="1276708"/>
            <a:ext cx="8632825" cy="646986"/>
          </a:xfrm>
        </p:spPr>
        <p:txBody>
          <a:bodyPr/>
          <a:lstStyle/>
          <a:p>
            <a:pPr eaLnBrk="1" hangingPunct="1"/>
            <a:r>
              <a:rPr lang="en-US" altLang="en-US" dirty="0" smtClean="0"/>
              <a:t>Existing (‘free for use’) realism-based ontologies</a:t>
            </a:r>
          </a:p>
        </p:txBody>
      </p:sp>
    </p:spTree>
    <p:extLst>
      <p:ext uri="{BB962C8B-B14F-4D97-AF65-F5344CB8AC3E}">
        <p14:creationId xmlns:p14="http://schemas.microsoft.com/office/powerpoint/2010/main" val="7633510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914400"/>
            <a:ext cx="8686800" cy="647700"/>
          </a:xfrm>
        </p:spPr>
        <p:txBody>
          <a:bodyPr/>
          <a:lstStyle/>
          <a:p>
            <a:r>
              <a:rPr lang="en-US" dirty="0" smtClean="0"/>
              <a:t>It offers three ways of relating</a:t>
            </a:r>
          </a:p>
        </p:txBody>
      </p:sp>
      <p:grpSp>
        <p:nvGrpSpPr>
          <p:cNvPr id="37891" name="Group 9"/>
          <p:cNvGrpSpPr>
            <a:grpSpLocks/>
          </p:cNvGrpSpPr>
          <p:nvPr/>
        </p:nvGrpSpPr>
        <p:grpSpPr bwMode="auto">
          <a:xfrm>
            <a:off x="-461963" y="1847850"/>
            <a:ext cx="2976563" cy="1865313"/>
            <a:chOff x="-4463" y="4648200"/>
            <a:chExt cx="2976263" cy="1865531"/>
          </a:xfrm>
        </p:grpSpPr>
        <p:sp>
          <p:nvSpPr>
            <p:cNvPr id="37922" name="Isosceles Triangle 4"/>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23" name="TextBox 8"/>
            <p:cNvSpPr txBox="1">
              <a:spLocks noChangeArrowheads="1"/>
            </p:cNvSpPr>
            <p:nvPr/>
          </p:nvSpPr>
          <p:spPr bwMode="auto">
            <a:xfrm>
              <a:off x="-4463" y="5867400"/>
              <a:ext cx="2364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1800" b="0">
                <a:solidFill>
                  <a:schemeClr val="bg1"/>
                </a:solidFill>
              </a:endParaRPr>
            </a:p>
            <a:p>
              <a:pPr eaLnBrk="1" hangingPunct="1"/>
              <a:r>
                <a:rPr lang="en-US" sz="1800" b="0">
                  <a:solidFill>
                    <a:schemeClr val="bg1"/>
                  </a:solidFill>
                </a:rPr>
                <a:t>                drapetomania</a:t>
              </a:r>
            </a:p>
          </p:txBody>
        </p:sp>
      </p:grpSp>
      <p:grpSp>
        <p:nvGrpSpPr>
          <p:cNvPr id="37892" name="Group 10"/>
          <p:cNvGrpSpPr>
            <a:grpSpLocks/>
          </p:cNvGrpSpPr>
          <p:nvPr/>
        </p:nvGrpSpPr>
        <p:grpSpPr bwMode="auto">
          <a:xfrm>
            <a:off x="3352800" y="1847850"/>
            <a:ext cx="2362200" cy="1589088"/>
            <a:chOff x="609600" y="4648200"/>
            <a:chExt cx="2362200" cy="1588532"/>
          </a:xfrm>
        </p:grpSpPr>
        <p:sp>
          <p:nvSpPr>
            <p:cNvPr id="37920" name="Isosceles Triangle 11"/>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21" name="TextBox 12"/>
            <p:cNvSpPr txBox="1">
              <a:spLocks noChangeArrowheads="1"/>
            </p:cNvSpPr>
            <p:nvPr/>
          </p:nvSpPr>
          <p:spPr bwMode="auto">
            <a:xfrm>
              <a:off x="848334" y="5867400"/>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slave</a:t>
              </a:r>
            </a:p>
          </p:txBody>
        </p:sp>
      </p:grpSp>
      <p:grpSp>
        <p:nvGrpSpPr>
          <p:cNvPr id="37893" name="Group 13"/>
          <p:cNvGrpSpPr>
            <a:grpSpLocks/>
          </p:cNvGrpSpPr>
          <p:nvPr/>
        </p:nvGrpSpPr>
        <p:grpSpPr bwMode="auto">
          <a:xfrm>
            <a:off x="1371600" y="4210050"/>
            <a:ext cx="2608263" cy="1589088"/>
            <a:chOff x="364228" y="4648200"/>
            <a:chExt cx="2607572" cy="1588532"/>
          </a:xfrm>
        </p:grpSpPr>
        <p:sp>
          <p:nvSpPr>
            <p:cNvPr id="37918" name="Isosceles Triangle 14"/>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9" name="TextBox 15"/>
            <p:cNvSpPr txBox="1">
              <a:spLocks noChangeArrowheads="1"/>
            </p:cNvSpPr>
            <p:nvPr/>
          </p:nvSpPr>
          <p:spPr bwMode="auto">
            <a:xfrm>
              <a:off x="364228" y="5867400"/>
              <a:ext cx="1627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mental disorder</a:t>
              </a:r>
            </a:p>
          </p:txBody>
        </p:sp>
      </p:grpSp>
      <p:grpSp>
        <p:nvGrpSpPr>
          <p:cNvPr id="37894" name="Group 16"/>
          <p:cNvGrpSpPr>
            <a:grpSpLocks/>
          </p:cNvGrpSpPr>
          <p:nvPr/>
        </p:nvGrpSpPr>
        <p:grpSpPr bwMode="auto">
          <a:xfrm>
            <a:off x="6477000" y="2686050"/>
            <a:ext cx="2517775" cy="1589088"/>
            <a:chOff x="453997" y="4648200"/>
            <a:chExt cx="2517803" cy="1588532"/>
          </a:xfrm>
        </p:grpSpPr>
        <p:sp>
          <p:nvSpPr>
            <p:cNvPr id="37916" name="Isosceles Triangle 17"/>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7" name="TextBox 18"/>
            <p:cNvSpPr txBox="1">
              <a:spLocks noChangeArrowheads="1"/>
            </p:cNvSpPr>
            <p:nvPr/>
          </p:nvSpPr>
          <p:spPr bwMode="auto">
            <a:xfrm>
              <a:off x="453997" y="58674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running away</a:t>
              </a:r>
            </a:p>
          </p:txBody>
        </p:sp>
      </p:grpSp>
      <p:grpSp>
        <p:nvGrpSpPr>
          <p:cNvPr id="37895" name="Group 19"/>
          <p:cNvGrpSpPr>
            <a:grpSpLocks/>
          </p:cNvGrpSpPr>
          <p:nvPr/>
        </p:nvGrpSpPr>
        <p:grpSpPr bwMode="auto">
          <a:xfrm>
            <a:off x="4692650" y="4210050"/>
            <a:ext cx="2373313" cy="1589088"/>
            <a:chOff x="598266" y="4648200"/>
            <a:chExt cx="2373534" cy="1588532"/>
          </a:xfrm>
        </p:grpSpPr>
        <p:sp>
          <p:nvSpPr>
            <p:cNvPr id="37914" name="Isosceles Triangle 20"/>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5" name="TextBox 21"/>
            <p:cNvSpPr txBox="1">
              <a:spLocks noChangeArrowheads="1"/>
            </p:cNvSpPr>
            <p:nvPr/>
          </p:nvSpPr>
          <p:spPr bwMode="auto">
            <a:xfrm>
              <a:off x="598266" y="5867400"/>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propensity</a:t>
              </a:r>
            </a:p>
          </p:txBody>
        </p:sp>
      </p:grpSp>
      <p:grpSp>
        <p:nvGrpSpPr>
          <p:cNvPr id="37896" name="Group 46"/>
          <p:cNvGrpSpPr>
            <a:grpSpLocks/>
          </p:cNvGrpSpPr>
          <p:nvPr/>
        </p:nvGrpSpPr>
        <p:grpSpPr bwMode="auto">
          <a:xfrm>
            <a:off x="70366" y="1771650"/>
            <a:ext cx="7743322" cy="4933950"/>
            <a:chOff x="70366" y="2133600"/>
            <a:chExt cx="7743349" cy="4933950"/>
          </a:xfrm>
        </p:grpSpPr>
        <p:grpSp>
          <p:nvGrpSpPr>
            <p:cNvPr id="37907" name="Group 42"/>
            <p:cNvGrpSpPr>
              <a:grpSpLocks/>
            </p:cNvGrpSpPr>
            <p:nvPr/>
          </p:nvGrpSpPr>
          <p:grpSpPr bwMode="auto">
            <a:xfrm>
              <a:off x="1333386" y="2133600"/>
              <a:ext cx="6480329" cy="2362200"/>
              <a:chOff x="1333386" y="2133600"/>
              <a:chExt cx="6480329" cy="2362200"/>
            </a:xfrm>
          </p:grpSpPr>
          <p:cxnSp>
            <p:nvCxnSpPr>
              <p:cNvPr id="37909" name="Straight Arrow Connector 23"/>
              <p:cNvCxnSpPr>
                <a:cxnSpLocks noChangeShapeType="1"/>
                <a:stCxn id="37922" idx="0"/>
                <a:endCxn id="37918" idx="0"/>
              </p:cNvCxnSpPr>
              <p:nvPr/>
            </p:nvCxnSpPr>
            <p:spPr bwMode="auto">
              <a:xfrm>
                <a:off x="1333386" y="2133600"/>
                <a:ext cx="1465074" cy="2362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0" name="Straight Arrow Connector 25"/>
              <p:cNvCxnSpPr>
                <a:cxnSpLocks noChangeShapeType="1"/>
                <a:stCxn id="37918" idx="0"/>
                <a:endCxn id="37920" idx="0"/>
              </p:cNvCxnSpPr>
              <p:nvPr/>
            </p:nvCxnSpPr>
            <p:spPr bwMode="auto">
              <a:xfrm flipV="1">
                <a:off x="2798460" y="2133600"/>
                <a:ext cx="1735456" cy="2362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1" name="Straight Arrow Connector 27"/>
              <p:cNvCxnSpPr>
                <a:cxnSpLocks noChangeShapeType="1"/>
                <a:stCxn id="37918" idx="0"/>
                <a:endCxn id="37914" idx="0"/>
              </p:cNvCxnSpPr>
              <p:nvPr/>
            </p:nvCxnSpPr>
            <p:spPr bwMode="auto">
              <a:xfrm>
                <a:off x="2798460" y="4495800"/>
                <a:ext cx="3086533"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2" name="Straight Arrow Connector 29"/>
              <p:cNvCxnSpPr>
                <a:cxnSpLocks noChangeShapeType="1"/>
                <a:stCxn id="37920" idx="0"/>
                <a:endCxn id="37916" idx="0"/>
              </p:cNvCxnSpPr>
              <p:nvPr/>
            </p:nvCxnSpPr>
            <p:spPr bwMode="auto">
              <a:xfrm>
                <a:off x="4533916" y="2133600"/>
                <a:ext cx="3279799"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3" name="Straight Arrow Connector 31"/>
              <p:cNvCxnSpPr>
                <a:cxnSpLocks noChangeShapeType="1"/>
                <a:stCxn id="37914" idx="0"/>
                <a:endCxn id="37916" idx="0"/>
              </p:cNvCxnSpPr>
              <p:nvPr/>
            </p:nvCxnSpPr>
            <p:spPr bwMode="auto">
              <a:xfrm flipV="1">
                <a:off x="5884993" y="2971800"/>
                <a:ext cx="1928722" cy="1524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37908" name="TextBox 44"/>
            <p:cNvSpPr txBox="1">
              <a:spLocks noChangeArrowheads="1"/>
            </p:cNvSpPr>
            <p:nvPr/>
          </p:nvSpPr>
          <p:spPr bwMode="auto">
            <a:xfrm>
              <a:off x="70366" y="6359664"/>
              <a:ext cx="25204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2000" dirty="0">
                  <a:solidFill>
                    <a:srgbClr val="FF0000"/>
                  </a:solidFill>
                </a:rPr>
                <a:t>How </a:t>
              </a:r>
              <a:r>
                <a:rPr lang="en-US" sz="2000" dirty="0" smtClean="0">
                  <a:solidFill>
                    <a:srgbClr val="FF0000"/>
                  </a:solidFill>
                </a:rPr>
                <a:t>beliefs are </a:t>
              </a:r>
              <a:r>
                <a:rPr lang="en-US" sz="2000" dirty="0">
                  <a:solidFill>
                    <a:srgbClr val="FF0000"/>
                  </a:solidFill>
                </a:rPr>
                <a:t>/ can </a:t>
              </a:r>
            </a:p>
            <a:p>
              <a:pPr algn="l" eaLnBrk="1" hangingPunct="1"/>
              <a:r>
                <a:rPr lang="en-US" sz="2000" dirty="0">
                  <a:solidFill>
                    <a:srgbClr val="FF0000"/>
                  </a:solidFill>
                </a:rPr>
                <a:t>be related</a:t>
              </a:r>
            </a:p>
          </p:txBody>
        </p:sp>
      </p:grpSp>
      <p:grpSp>
        <p:nvGrpSpPr>
          <p:cNvPr id="9" name="Group 47"/>
          <p:cNvGrpSpPr>
            <a:grpSpLocks/>
          </p:cNvGrpSpPr>
          <p:nvPr/>
        </p:nvGrpSpPr>
        <p:grpSpPr bwMode="auto">
          <a:xfrm>
            <a:off x="5715000" y="3067503"/>
            <a:ext cx="3279775" cy="3583983"/>
            <a:chOff x="5714999" y="3429453"/>
            <a:chExt cx="3279477" cy="3583983"/>
          </a:xfrm>
        </p:grpSpPr>
        <p:grpSp>
          <p:nvGrpSpPr>
            <p:cNvPr id="37902" name="Group 43"/>
            <p:cNvGrpSpPr>
              <a:grpSpLocks/>
            </p:cNvGrpSpPr>
            <p:nvPr/>
          </p:nvGrpSpPr>
          <p:grpSpPr bwMode="auto">
            <a:xfrm>
              <a:off x="5714999" y="3429453"/>
              <a:ext cx="3279477" cy="2362200"/>
              <a:chOff x="5714999" y="3429453"/>
              <a:chExt cx="3279477" cy="2362200"/>
            </a:xfrm>
          </p:grpSpPr>
          <p:cxnSp>
            <p:nvCxnSpPr>
              <p:cNvPr id="37904" name="Straight Arrow Connector 32"/>
              <p:cNvCxnSpPr>
                <a:cxnSpLocks noChangeShapeType="1"/>
                <a:stCxn id="37914" idx="4"/>
                <a:endCxn id="37916" idx="4"/>
              </p:cNvCxnSpPr>
              <p:nvPr/>
            </p:nvCxnSpPr>
            <p:spPr bwMode="auto">
              <a:xfrm flipV="1">
                <a:off x="7065839" y="4267653"/>
                <a:ext cx="1928637" cy="15240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cxnSp>
            <p:nvCxnSpPr>
              <p:cNvPr id="37905" name="Straight Arrow Connector 36"/>
              <p:cNvCxnSpPr>
                <a:cxnSpLocks noChangeShapeType="1"/>
                <a:stCxn id="37920" idx="4"/>
                <a:endCxn id="37916" idx="4"/>
              </p:cNvCxnSpPr>
              <p:nvPr/>
            </p:nvCxnSpPr>
            <p:spPr bwMode="auto">
              <a:xfrm>
                <a:off x="5714999" y="3429453"/>
                <a:ext cx="3279477" cy="8382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cxnSp>
            <p:nvCxnSpPr>
              <p:cNvPr id="37906" name="Straight Arrow Connector 39"/>
              <p:cNvCxnSpPr>
                <a:cxnSpLocks noChangeShapeType="1"/>
                <a:stCxn id="37920" idx="4"/>
                <a:endCxn id="37914" idx="4"/>
              </p:cNvCxnSpPr>
              <p:nvPr/>
            </p:nvCxnSpPr>
            <p:spPr bwMode="auto">
              <a:xfrm>
                <a:off x="5714999" y="3429453"/>
                <a:ext cx="1350840" cy="23622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grpSp>
        <p:sp>
          <p:nvSpPr>
            <p:cNvPr id="37903" name="TextBox 45"/>
            <p:cNvSpPr txBox="1">
              <a:spLocks noChangeArrowheads="1"/>
            </p:cNvSpPr>
            <p:nvPr/>
          </p:nvSpPr>
          <p:spPr bwMode="auto">
            <a:xfrm>
              <a:off x="6468879" y="6305550"/>
              <a:ext cx="2217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2000" dirty="0">
                  <a:solidFill>
                    <a:srgbClr val="1FE115"/>
                  </a:solidFill>
                </a:rPr>
                <a:t>How referents </a:t>
              </a:r>
              <a:r>
                <a:rPr lang="en-US" sz="2000" dirty="0" smtClean="0">
                  <a:solidFill>
                    <a:srgbClr val="1FE115"/>
                  </a:solidFill>
                </a:rPr>
                <a:t>(in</a:t>
              </a:r>
            </a:p>
            <a:p>
              <a:pPr eaLnBrk="1" hangingPunct="1"/>
              <a:r>
                <a:rPr lang="en-US" sz="2000" dirty="0" smtClean="0">
                  <a:solidFill>
                    <a:srgbClr val="1FE115"/>
                  </a:solidFill>
                </a:rPr>
                <a:t>reality) are </a:t>
              </a:r>
              <a:r>
                <a:rPr lang="en-US" sz="2000" dirty="0">
                  <a:solidFill>
                    <a:srgbClr val="1FE115"/>
                  </a:solidFill>
                </a:rPr>
                <a:t>related</a:t>
              </a:r>
            </a:p>
          </p:txBody>
        </p:sp>
      </p:grpSp>
      <p:grpSp>
        <p:nvGrpSpPr>
          <p:cNvPr id="11" name="Group 57"/>
          <p:cNvGrpSpPr>
            <a:grpSpLocks/>
          </p:cNvGrpSpPr>
          <p:nvPr/>
        </p:nvGrpSpPr>
        <p:grpSpPr bwMode="auto">
          <a:xfrm>
            <a:off x="152400" y="3143250"/>
            <a:ext cx="6477000" cy="3295650"/>
            <a:chOff x="152400" y="3505200"/>
            <a:chExt cx="6477000" cy="3295710"/>
          </a:xfrm>
        </p:grpSpPr>
        <p:cxnSp>
          <p:nvCxnSpPr>
            <p:cNvPr id="37899" name="Straight Arrow Connector 49"/>
            <p:cNvCxnSpPr>
              <a:cxnSpLocks noChangeShapeType="1"/>
            </p:cNvCxnSpPr>
            <p:nvPr/>
          </p:nvCxnSpPr>
          <p:spPr bwMode="auto">
            <a:xfrm>
              <a:off x="152400" y="3505200"/>
              <a:ext cx="6477000" cy="838200"/>
            </a:xfrm>
            <a:prstGeom prst="straightConnector1">
              <a:avLst/>
            </a:prstGeom>
            <a:noFill/>
            <a:ln w="38100" algn="ctr">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37900" name="Straight Arrow Connector 50"/>
            <p:cNvCxnSpPr>
              <a:cxnSpLocks noChangeShapeType="1"/>
            </p:cNvCxnSpPr>
            <p:nvPr/>
          </p:nvCxnSpPr>
          <p:spPr bwMode="auto">
            <a:xfrm rot="16200000" flipH="1">
              <a:off x="-304800" y="3962400"/>
              <a:ext cx="2362200" cy="1447800"/>
            </a:xfrm>
            <a:prstGeom prst="straightConnector1">
              <a:avLst/>
            </a:prstGeom>
            <a:noFill/>
            <a:ln w="38100"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37901" name="TextBox 56"/>
            <p:cNvSpPr txBox="1">
              <a:spLocks noChangeArrowheads="1"/>
            </p:cNvSpPr>
            <p:nvPr/>
          </p:nvSpPr>
          <p:spPr bwMode="auto">
            <a:xfrm>
              <a:off x="3068917" y="6400800"/>
              <a:ext cx="2629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2000">
                  <a:solidFill>
                    <a:srgbClr val="00B0F0"/>
                  </a:solidFill>
                </a:rPr>
                <a:t>How terms are related</a:t>
              </a:r>
            </a:p>
          </p:txBody>
        </p:sp>
      </p:grpSp>
    </p:spTree>
    <p:extLst>
      <p:ext uri="{BB962C8B-B14F-4D97-AF65-F5344CB8AC3E}">
        <p14:creationId xmlns:p14="http://schemas.microsoft.com/office/powerpoint/2010/main" val="3673785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1423" y="1329698"/>
            <a:ext cx="8686800" cy="1055608"/>
          </a:xfrm>
        </p:spPr>
        <p:txBody>
          <a:bodyPr/>
          <a:lstStyle/>
          <a:p>
            <a:r>
              <a:rPr lang="en-US" altLang="en-US" sz="2800" dirty="0" smtClean="0"/>
              <a:t>Miami 2009: International </a:t>
            </a:r>
            <a:r>
              <a:rPr lang="en-US" altLang="en-US" sz="2800" dirty="0"/>
              <a:t>Consensus Workshop: Convergence on an </a:t>
            </a:r>
            <a:r>
              <a:rPr lang="en-US" altLang="en-US" sz="2800" dirty="0" err="1"/>
              <a:t>Orofacial</a:t>
            </a:r>
            <a:r>
              <a:rPr lang="en-US" altLang="en-US" sz="2800" dirty="0"/>
              <a:t> Pain </a:t>
            </a:r>
            <a:r>
              <a:rPr lang="en-US" altLang="en-US" sz="2800" dirty="0" smtClean="0"/>
              <a:t>Taxonomy</a:t>
            </a:r>
          </a:p>
        </p:txBody>
      </p:sp>
      <p:sp>
        <p:nvSpPr>
          <p:cNvPr id="3" name="Content Placeholder 2"/>
          <p:cNvSpPr>
            <a:spLocks noGrp="1"/>
          </p:cNvSpPr>
          <p:nvPr>
            <p:ph idx="1"/>
          </p:nvPr>
        </p:nvSpPr>
        <p:spPr>
          <a:xfrm>
            <a:off x="152400" y="2494844"/>
            <a:ext cx="8839200" cy="4210756"/>
          </a:xfrm>
        </p:spPr>
        <p:txBody>
          <a:bodyPr>
            <a:normAutofit fontScale="92500"/>
          </a:bodyPr>
          <a:lstStyle/>
          <a:p>
            <a:pPr>
              <a:defRPr/>
            </a:pPr>
            <a:r>
              <a:rPr lang="en-US" dirty="0" smtClean="0"/>
              <a:t>The following consecutive steps were proposed:</a:t>
            </a:r>
          </a:p>
          <a:p>
            <a:pPr marL="971550" lvl="1" indent="-514350">
              <a:buFont typeface="+mj-lt"/>
              <a:buAutoNum type="arabicPeriod"/>
              <a:defRPr/>
            </a:pPr>
            <a:r>
              <a:rPr lang="en-US" dirty="0" smtClean="0"/>
              <a:t>study the </a:t>
            </a:r>
            <a:r>
              <a:rPr lang="en-US" dirty="0" smtClean="0">
                <a:solidFill>
                  <a:srgbClr val="FFFF00"/>
                </a:solidFill>
              </a:rPr>
              <a:t>terminology</a:t>
            </a:r>
            <a:r>
              <a:rPr lang="en-US" dirty="0" smtClean="0"/>
              <a:t> and </a:t>
            </a:r>
            <a:r>
              <a:rPr lang="en-US" dirty="0" smtClean="0">
                <a:solidFill>
                  <a:srgbClr val="FFFF00"/>
                </a:solidFill>
              </a:rPr>
              <a:t>ontology</a:t>
            </a:r>
            <a:r>
              <a:rPr lang="en-US" dirty="0" smtClean="0"/>
              <a:t> of pain as currently defined, </a:t>
            </a:r>
          </a:p>
          <a:p>
            <a:pPr marL="971550" lvl="1" indent="-514350">
              <a:buFont typeface="+mj-lt"/>
              <a:buAutoNum type="arabicPeriod"/>
              <a:defRPr/>
            </a:pPr>
            <a:r>
              <a:rPr lang="en-US" dirty="0" smtClean="0"/>
              <a:t>find ways to make individual data collections more useful for international research, </a:t>
            </a:r>
          </a:p>
          <a:p>
            <a:pPr marL="971550" lvl="1" indent="-514350">
              <a:buFont typeface="+mj-lt"/>
              <a:buAutoNum type="arabicPeriod"/>
              <a:defRPr/>
            </a:pPr>
            <a:r>
              <a:rPr lang="en-US" dirty="0" smtClean="0"/>
              <a:t>develop an ontology for integrating knowledge and data concerning TMD and its relationship to complex disorders, and </a:t>
            </a:r>
          </a:p>
          <a:p>
            <a:pPr marL="971550" lvl="1" indent="-514350">
              <a:buFont typeface="+mj-lt"/>
              <a:buAutoNum type="arabicPeriod"/>
              <a:defRPr/>
            </a:pPr>
            <a:r>
              <a:rPr lang="en-US" dirty="0" smtClean="0"/>
              <a:t>expand this ontology to cover all pain-related disorders.</a:t>
            </a:r>
          </a:p>
          <a:p>
            <a:pPr>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440FD27-CFDD-4A78-963D-232D6EDB8378}" type="slidenum">
              <a:rPr lang="en-US" altLang="en-US" sz="1400" b="0">
                <a:solidFill>
                  <a:schemeClr val="bg1"/>
                </a:solidFill>
              </a:rPr>
              <a:pPr eaLnBrk="1" hangingPunct="1"/>
              <a:t>2</a:t>
            </a:fld>
            <a:endParaRPr lang="en-US" altLang="en-US" sz="1400" b="0">
              <a:solidFill>
                <a:schemeClr val="bg1"/>
              </a:solidFill>
            </a:endParaRPr>
          </a:p>
        </p:txBody>
      </p:sp>
    </p:spTree>
    <p:extLst>
      <p:ext uri="{BB962C8B-B14F-4D97-AF65-F5344CB8AC3E}">
        <p14:creationId xmlns:p14="http://schemas.microsoft.com/office/powerpoint/2010/main" val="1215767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87313" y="3138488"/>
            <a:ext cx="5800725" cy="2098675"/>
            <a:chOff x="87083" y="3138196"/>
            <a:chExt cx="5800532" cy="2099387"/>
          </a:xfrm>
        </p:grpSpPr>
        <p:sp>
          <p:nvSpPr>
            <p:cNvPr id="29731" name="Rectangle 40"/>
            <p:cNvSpPr>
              <a:spLocks noChangeArrowheads="1"/>
            </p:cNvSpPr>
            <p:nvPr/>
          </p:nvSpPr>
          <p:spPr bwMode="auto">
            <a:xfrm>
              <a:off x="4892350" y="3138196"/>
              <a:ext cx="995265"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2" name="Rectangle 37"/>
            <p:cNvSpPr>
              <a:spLocks noChangeArrowheads="1"/>
            </p:cNvSpPr>
            <p:nvPr/>
          </p:nvSpPr>
          <p:spPr bwMode="auto">
            <a:xfrm>
              <a:off x="87083" y="4771052"/>
              <a:ext cx="121920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3" name="Rectangle 36"/>
            <p:cNvSpPr>
              <a:spLocks noChangeArrowheads="1"/>
            </p:cNvSpPr>
            <p:nvPr/>
          </p:nvSpPr>
          <p:spPr bwMode="auto">
            <a:xfrm>
              <a:off x="2883159" y="3144416"/>
              <a:ext cx="110101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9734" name="Group 35"/>
            <p:cNvGrpSpPr>
              <a:grpSpLocks/>
            </p:cNvGrpSpPr>
            <p:nvPr/>
          </p:nvGrpSpPr>
          <p:grpSpPr bwMode="auto">
            <a:xfrm rot="-1765470">
              <a:off x="889521" y="3934405"/>
              <a:ext cx="2002969" cy="38255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29735" name="Group 42"/>
            <p:cNvGrpSpPr>
              <a:grpSpLocks/>
            </p:cNvGrpSpPr>
            <p:nvPr/>
          </p:nvGrpSpPr>
          <p:grpSpPr bwMode="auto">
            <a:xfrm>
              <a:off x="4002833" y="3200396"/>
              <a:ext cx="889517" cy="38255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29699" name="Rectangle 4"/>
          <p:cNvSpPr>
            <a:spLocks noChangeArrowheads="1"/>
          </p:cNvSpPr>
          <p:nvPr/>
        </p:nvSpPr>
        <p:spPr bwMode="auto">
          <a:xfrm>
            <a:off x="71438" y="3170238"/>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3170238"/>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3170238"/>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3170238"/>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2395538"/>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2395538"/>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2395538"/>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538538"/>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a:xfrm>
            <a:off x="255588" y="1072397"/>
            <a:ext cx="8632825" cy="1055608"/>
          </a:xfrm>
        </p:spPr>
        <p:txBody>
          <a:bodyPr/>
          <a:lstStyle/>
          <a:p>
            <a:pPr eaLnBrk="1" hangingPunct="1"/>
            <a:r>
              <a:rPr lang="en-US" altLang="en-US" sz="2800" dirty="0" smtClean="0"/>
              <a:t>Example: The dimensions/axes of the </a:t>
            </a:r>
            <a:br>
              <a:rPr lang="en-US" altLang="en-US" sz="2800" dirty="0" smtClean="0"/>
            </a:br>
            <a:r>
              <a:rPr lang="en-US" altLang="en-US" sz="2800" dirty="0" smtClean="0"/>
              <a:t>Ontology of General Medical Science </a:t>
            </a:r>
            <a:r>
              <a:rPr lang="en-US" altLang="en-US" sz="2000" dirty="0" smtClean="0"/>
              <a:t>(OGMS)</a:t>
            </a:r>
          </a:p>
        </p:txBody>
      </p:sp>
      <p:sp>
        <p:nvSpPr>
          <p:cNvPr id="29715" name="Rectangle 32"/>
          <p:cNvSpPr>
            <a:spLocks noChangeArrowheads="1"/>
          </p:cNvSpPr>
          <p:nvPr/>
        </p:nvSpPr>
        <p:spPr bwMode="auto">
          <a:xfrm>
            <a:off x="4572000" y="65309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a:solidFill>
                  <a:schemeClr val="bg1"/>
                </a:solidFill>
                <a:hlinkClick r:id="rId3"/>
              </a:rPr>
              <a:t>http://code.google.com/p/ogms/</a:t>
            </a:r>
            <a:endParaRPr lang="en-US" altLang="en-US" sz="1400" b="0">
              <a:solidFill>
                <a:schemeClr val="bg1"/>
              </a:solidFill>
            </a:endParaRPr>
          </a:p>
        </p:txBody>
      </p:sp>
      <p:sp>
        <p:nvSpPr>
          <p:cNvPr id="29716" name="Rectangle 33"/>
          <p:cNvSpPr>
            <a:spLocks noChangeArrowheads="1"/>
          </p:cNvSpPr>
          <p:nvPr/>
        </p:nvSpPr>
        <p:spPr bwMode="auto">
          <a:xfrm>
            <a:off x="0" y="610076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Scheuermann R, Ceusters W, Smith B. Toward an Ontological Treatment of Disease and Diagnosis. 2009 AMIA Summit on Translational Bioinformatics, San Francisco, California, March 15-17, 2009;: 116-120.</a:t>
            </a:r>
          </a:p>
          <a:p>
            <a:pPr algn="l" eaLnBrk="1" hangingPunct="1"/>
            <a:r>
              <a:rPr lang="en-US" altLang="en-US" sz="1400" b="0">
                <a:solidFill>
                  <a:schemeClr val="bg1"/>
                </a:solidFill>
                <a:hlinkClick r:id="rId4"/>
              </a:rPr>
              <a:t>http://www.referent-tracking.com/RTU/sendfile/?file=AMIA-0075-T2009.pdf </a:t>
            </a:r>
            <a:endParaRPr lang="en-US" altLang="en-US" sz="1400" b="0">
              <a:solidFill>
                <a:schemeClr val="bg1"/>
              </a:solidFill>
            </a:endParaRPr>
          </a:p>
        </p:txBody>
      </p:sp>
    </p:spTree>
    <p:extLst>
      <p:ext uri="{BB962C8B-B14F-4D97-AF65-F5344CB8AC3E}">
        <p14:creationId xmlns:p14="http://schemas.microsoft.com/office/powerpoint/2010/main" val="3620913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276350"/>
            <a:ext cx="8686800" cy="647700"/>
          </a:xfrm>
        </p:spPr>
        <p:txBody>
          <a:bodyPr/>
          <a:lstStyle/>
          <a:p>
            <a:r>
              <a:rPr lang="en-US" altLang="en-US" smtClean="0"/>
              <a:t>No conflation of </a:t>
            </a:r>
            <a:r>
              <a:rPr lang="en-US" altLang="en-US" i="1" u="sng" smtClean="0"/>
              <a:t>diagnosis</a:t>
            </a:r>
            <a:r>
              <a:rPr lang="en-US" altLang="en-US" smtClean="0"/>
              <a:t>, </a:t>
            </a:r>
            <a:r>
              <a:rPr lang="en-US" altLang="en-US" i="1" u="sng" smtClean="0"/>
              <a:t>disease</a:t>
            </a:r>
            <a:r>
              <a:rPr lang="en-US" altLang="en-US" smtClean="0"/>
              <a:t>, and </a:t>
            </a:r>
            <a:r>
              <a:rPr lang="en-US" altLang="en-US" i="1" u="sng" smtClean="0"/>
              <a:t>disorder</a:t>
            </a:r>
            <a:endParaRPr lang="en-US" altLang="en-US" smtClean="0"/>
          </a:p>
        </p:txBody>
      </p:sp>
      <p:pic>
        <p:nvPicPr>
          <p:cNvPr id="3072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4038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124200"/>
            <a:ext cx="2886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13"/>
          <p:cNvSpPr txBox="1">
            <a:spLocks noChangeArrowheads="1"/>
          </p:cNvSpPr>
          <p:nvPr/>
        </p:nvSpPr>
        <p:spPr bwMode="auto">
          <a:xfrm>
            <a:off x="4141788" y="2171700"/>
            <a:ext cx="383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The disorder is there</a:t>
            </a:r>
          </a:p>
        </p:txBody>
      </p:sp>
      <p:sp>
        <p:nvSpPr>
          <p:cNvPr id="30726" name="Text Box 14"/>
          <p:cNvSpPr txBox="1">
            <a:spLocks noChangeArrowheads="1"/>
          </p:cNvSpPr>
          <p:nvPr/>
        </p:nvSpPr>
        <p:spPr bwMode="auto">
          <a:xfrm>
            <a:off x="76200" y="217170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The diagnosis is here</a:t>
            </a:r>
          </a:p>
        </p:txBody>
      </p:sp>
      <p:sp>
        <p:nvSpPr>
          <p:cNvPr id="30727" name="Line 15"/>
          <p:cNvSpPr>
            <a:spLocks noChangeShapeType="1"/>
          </p:cNvSpPr>
          <p:nvPr/>
        </p:nvSpPr>
        <p:spPr bwMode="auto">
          <a:xfrm>
            <a:off x="800100" y="2819400"/>
            <a:ext cx="0" cy="1295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28" name="Line 16"/>
          <p:cNvSpPr>
            <a:spLocks noChangeShapeType="1"/>
          </p:cNvSpPr>
          <p:nvPr/>
        </p:nvSpPr>
        <p:spPr bwMode="auto">
          <a:xfrm>
            <a:off x="5943600" y="2895600"/>
            <a:ext cx="0" cy="1143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29" name="Right Brace 11"/>
          <p:cNvSpPr>
            <a:spLocks/>
          </p:cNvSpPr>
          <p:nvPr/>
        </p:nvSpPr>
        <p:spPr bwMode="auto">
          <a:xfrm>
            <a:off x="6781800" y="4038600"/>
            <a:ext cx="533400" cy="2660650"/>
          </a:xfrm>
          <a:prstGeom prst="rightBrace">
            <a:avLst>
              <a:gd name="adj1" fmla="val 39651"/>
              <a:gd name="adj2" fmla="val 50000"/>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0730" name="Text Box 13"/>
          <p:cNvSpPr txBox="1">
            <a:spLocks noChangeArrowheads="1"/>
          </p:cNvSpPr>
          <p:nvPr/>
        </p:nvSpPr>
        <p:spPr bwMode="auto">
          <a:xfrm>
            <a:off x="7523163" y="4648200"/>
            <a:ext cx="1620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The disease is there</a:t>
            </a:r>
          </a:p>
        </p:txBody>
      </p:sp>
    </p:spTree>
    <p:extLst>
      <p:ext uri="{BB962C8B-B14F-4D97-AF65-F5344CB8AC3E}">
        <p14:creationId xmlns:p14="http://schemas.microsoft.com/office/powerpoint/2010/main" val="398470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457200" y="1881188"/>
            <a:ext cx="4102100" cy="4976812"/>
          </a:xfrm>
          <a:noFill/>
        </p:spPr>
        <p:txBody>
          <a:bodyPr/>
          <a:lstStyle/>
          <a:p>
            <a:pPr eaLnBrk="1" hangingPunct="1">
              <a:spcBef>
                <a:spcPct val="10000"/>
              </a:spcBef>
            </a:pPr>
            <a:r>
              <a:rPr lang="en-US" altLang="en-US" sz="1800" dirty="0" smtClean="0">
                <a:solidFill>
                  <a:schemeClr val="bg1"/>
                </a:solidFill>
              </a:rPr>
              <a:t>Etiological process - </a:t>
            </a:r>
            <a:r>
              <a:rPr lang="en-US" altLang="en-US" sz="1800" dirty="0" err="1" smtClean="0">
                <a:solidFill>
                  <a:srgbClr val="FFC000"/>
                </a:solidFill>
              </a:rPr>
              <a:t>phenobarbitol</a:t>
            </a:r>
            <a:r>
              <a:rPr lang="en-US" altLang="en-US" sz="1800" dirty="0" smtClean="0">
                <a:solidFill>
                  <a:srgbClr val="FFC000"/>
                </a:solidFill>
              </a:rPr>
              <a:t>-induced hepatic cell death</a:t>
            </a:r>
          </a:p>
          <a:p>
            <a:pPr lvl="1" eaLnBrk="1" hangingPunct="1">
              <a:spcBef>
                <a:spcPct val="10000"/>
              </a:spcBef>
            </a:pPr>
            <a:r>
              <a:rPr lang="en-US" altLang="en-US" sz="1800" i="1" dirty="0" smtClean="0">
                <a:solidFill>
                  <a:schemeClr val="bg1"/>
                </a:solidFill>
              </a:rPr>
              <a:t>produces</a:t>
            </a:r>
            <a:endParaRPr lang="en-US" altLang="en-US" sz="1800" dirty="0" smtClean="0">
              <a:solidFill>
                <a:schemeClr val="bg1"/>
              </a:solidFill>
            </a:endParaRPr>
          </a:p>
          <a:p>
            <a:pPr eaLnBrk="1" hangingPunct="1">
              <a:spcBef>
                <a:spcPct val="10000"/>
              </a:spcBef>
            </a:pPr>
            <a:r>
              <a:rPr lang="en-US" altLang="en-US" sz="1800" dirty="0" smtClean="0">
                <a:solidFill>
                  <a:schemeClr val="bg1"/>
                </a:solidFill>
              </a:rPr>
              <a:t>Disorder - </a:t>
            </a:r>
            <a:r>
              <a:rPr lang="en-US" altLang="en-US" sz="1800" dirty="0" smtClean="0">
                <a:solidFill>
                  <a:srgbClr val="FFC000"/>
                </a:solidFill>
              </a:rPr>
              <a:t>necrotic liver</a:t>
            </a:r>
          </a:p>
          <a:p>
            <a:pPr lvl="1" eaLnBrk="1" hangingPunct="1">
              <a:spcBef>
                <a:spcPct val="10000"/>
              </a:spcBef>
            </a:pPr>
            <a:r>
              <a:rPr lang="en-US" altLang="en-US" sz="1800" i="1" dirty="0" smtClean="0">
                <a:solidFill>
                  <a:schemeClr val="bg1"/>
                </a:solidFill>
              </a:rPr>
              <a:t>bears</a:t>
            </a:r>
            <a:endParaRPr lang="en-US" altLang="en-US" sz="1800" dirty="0" smtClean="0">
              <a:solidFill>
                <a:schemeClr val="bg1"/>
              </a:solidFill>
            </a:endParaRPr>
          </a:p>
          <a:p>
            <a:pPr eaLnBrk="1" hangingPunct="1">
              <a:spcBef>
                <a:spcPct val="10000"/>
              </a:spcBef>
            </a:pPr>
            <a:r>
              <a:rPr lang="en-US" altLang="en-US" sz="1800" dirty="0" smtClean="0">
                <a:solidFill>
                  <a:schemeClr val="bg1"/>
                </a:solidFill>
              </a:rPr>
              <a:t>Disposition (disease) - </a:t>
            </a:r>
            <a:r>
              <a:rPr lang="en-US" altLang="en-US" sz="1800" dirty="0" smtClean="0">
                <a:solidFill>
                  <a:srgbClr val="FFC000"/>
                </a:solidFill>
              </a:rPr>
              <a:t>cirrhosis</a:t>
            </a:r>
          </a:p>
          <a:p>
            <a:pPr lvl="1" eaLnBrk="1" hangingPunct="1">
              <a:spcBef>
                <a:spcPct val="10000"/>
              </a:spcBef>
            </a:pPr>
            <a:r>
              <a:rPr lang="en-US" altLang="en-US" sz="1800" i="1" dirty="0" err="1" smtClean="0">
                <a:solidFill>
                  <a:schemeClr val="bg1"/>
                </a:solidFill>
              </a:rPr>
              <a:t>realized_in</a:t>
            </a:r>
            <a:endParaRPr lang="en-US" altLang="en-US" sz="1800" dirty="0" smtClean="0">
              <a:solidFill>
                <a:schemeClr val="bg1"/>
              </a:solidFill>
            </a:endParaRPr>
          </a:p>
          <a:p>
            <a:pPr eaLnBrk="1" hangingPunct="1">
              <a:spcBef>
                <a:spcPct val="10000"/>
              </a:spcBef>
            </a:pPr>
            <a:r>
              <a:rPr lang="en-US" altLang="en-US" sz="1800" dirty="0" smtClean="0">
                <a:solidFill>
                  <a:schemeClr val="bg1"/>
                </a:solidFill>
              </a:rPr>
              <a:t>Pathological process - </a:t>
            </a:r>
            <a:r>
              <a:rPr lang="en-US" altLang="en-US" sz="1800" dirty="0" smtClean="0">
                <a:solidFill>
                  <a:srgbClr val="FFC000"/>
                </a:solidFill>
              </a:rPr>
              <a:t>abnormal tissue repair with cell proliferation and fibrosis that exceed a certain threshold; hypoxia-induced cell death</a:t>
            </a:r>
          </a:p>
          <a:p>
            <a:pPr lvl="1" eaLnBrk="1" hangingPunct="1">
              <a:spcBef>
                <a:spcPct val="10000"/>
              </a:spcBef>
            </a:pPr>
            <a:r>
              <a:rPr lang="en-US" altLang="en-US" sz="1800" i="1" dirty="0" smtClean="0">
                <a:solidFill>
                  <a:schemeClr val="bg1"/>
                </a:solidFill>
              </a:rPr>
              <a:t>produces</a:t>
            </a:r>
            <a:endParaRPr lang="en-US" altLang="en-US" sz="1800" dirty="0" smtClean="0">
              <a:solidFill>
                <a:schemeClr val="bg1"/>
              </a:solidFill>
            </a:endParaRPr>
          </a:p>
          <a:p>
            <a:pPr eaLnBrk="1" hangingPunct="1">
              <a:spcBef>
                <a:spcPct val="10000"/>
              </a:spcBef>
            </a:pPr>
            <a:r>
              <a:rPr lang="en-US" altLang="en-US" sz="1800" dirty="0" smtClean="0">
                <a:solidFill>
                  <a:schemeClr val="bg1"/>
                </a:solidFill>
              </a:rPr>
              <a:t>Abnormal bodily features</a:t>
            </a:r>
          </a:p>
          <a:p>
            <a:pPr lvl="1" eaLnBrk="1" hangingPunct="1">
              <a:spcBef>
                <a:spcPct val="10000"/>
              </a:spcBef>
            </a:pPr>
            <a:r>
              <a:rPr lang="en-US" altLang="en-US" sz="1800" i="1" dirty="0" err="1" smtClean="0">
                <a:solidFill>
                  <a:schemeClr val="bg1"/>
                </a:solidFill>
              </a:rPr>
              <a:t>recognized_as</a:t>
            </a:r>
            <a:endParaRPr lang="en-US" altLang="en-US" sz="1800" dirty="0" smtClean="0">
              <a:solidFill>
                <a:schemeClr val="bg1"/>
              </a:solidFill>
            </a:endParaRPr>
          </a:p>
          <a:p>
            <a:pPr eaLnBrk="1" hangingPunct="1">
              <a:spcBef>
                <a:spcPct val="10000"/>
              </a:spcBef>
            </a:pPr>
            <a:r>
              <a:rPr lang="en-US" altLang="en-US" sz="1800" dirty="0" smtClean="0">
                <a:solidFill>
                  <a:schemeClr val="bg1"/>
                </a:solidFill>
              </a:rPr>
              <a:t>Symptoms - </a:t>
            </a:r>
            <a:r>
              <a:rPr lang="en-US" altLang="en-US" sz="1800" dirty="0" smtClean="0">
                <a:solidFill>
                  <a:srgbClr val="FFC000"/>
                </a:solidFill>
              </a:rPr>
              <a:t>fatigue, anorexia</a:t>
            </a:r>
          </a:p>
          <a:p>
            <a:pPr eaLnBrk="1" hangingPunct="1">
              <a:spcBef>
                <a:spcPct val="10000"/>
              </a:spcBef>
            </a:pPr>
            <a:r>
              <a:rPr lang="en-US" altLang="en-US" sz="1800" dirty="0" smtClean="0">
                <a:solidFill>
                  <a:schemeClr val="bg1"/>
                </a:solidFill>
              </a:rPr>
              <a:t>Signs - </a:t>
            </a:r>
            <a:r>
              <a:rPr lang="en-US" altLang="en-US" sz="1800" dirty="0" smtClean="0">
                <a:solidFill>
                  <a:srgbClr val="FFC000"/>
                </a:solidFill>
              </a:rPr>
              <a:t>jaundice, splenomegaly</a:t>
            </a:r>
          </a:p>
        </p:txBody>
      </p:sp>
      <p:sp>
        <p:nvSpPr>
          <p:cNvPr id="92163" name="Rectangle 4"/>
          <p:cNvSpPr>
            <a:spLocks noChangeArrowheads="1"/>
          </p:cNvSpPr>
          <p:nvPr/>
        </p:nvSpPr>
        <p:spPr bwMode="auto">
          <a:xfrm>
            <a:off x="4749800" y="1881188"/>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lnSpc>
                <a:spcPct val="90000"/>
              </a:lnSpc>
              <a:spcBef>
                <a:spcPct val="10000"/>
              </a:spcBef>
              <a:buFontTx/>
              <a:buChar char="•"/>
            </a:pPr>
            <a:r>
              <a:rPr lang="en-US" altLang="en-US" sz="1800" b="0" dirty="0">
                <a:solidFill>
                  <a:schemeClr val="bg1"/>
                </a:solidFill>
              </a:rPr>
              <a:t>Symptoms &amp; Signs</a:t>
            </a:r>
          </a:p>
          <a:p>
            <a:pPr lvl="1" algn="l" eaLnBrk="1" hangingPunct="1">
              <a:lnSpc>
                <a:spcPct val="90000"/>
              </a:lnSpc>
              <a:spcBef>
                <a:spcPct val="10000"/>
              </a:spcBef>
              <a:buFontTx/>
              <a:buChar char="–"/>
            </a:pPr>
            <a:r>
              <a:rPr lang="en-US" altLang="en-US" sz="1800" b="0" i="1" dirty="0" err="1">
                <a:solidFill>
                  <a:schemeClr val="bg1"/>
                </a:solidFill>
              </a:rPr>
              <a:t>used_in</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Interpretive process</a:t>
            </a:r>
          </a:p>
          <a:p>
            <a:pPr lvl="1" algn="l" eaLnBrk="1" hangingPunct="1">
              <a:lnSpc>
                <a:spcPct val="90000"/>
              </a:lnSpc>
              <a:spcBef>
                <a:spcPct val="10000"/>
              </a:spcBef>
              <a:buFontTx/>
              <a:buChar char="–"/>
            </a:pPr>
            <a:r>
              <a:rPr lang="en-US" altLang="en-US" sz="1800" b="0" i="1" dirty="0">
                <a:solidFill>
                  <a:schemeClr val="bg1"/>
                </a:solidFill>
              </a:rPr>
              <a:t>produces</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Hypothesis - </a:t>
            </a:r>
            <a:r>
              <a:rPr lang="en-US" altLang="en-US" sz="1800" b="0" dirty="0">
                <a:solidFill>
                  <a:srgbClr val="FFC000"/>
                </a:solidFill>
              </a:rPr>
              <a:t>rule out cirrhosis</a:t>
            </a:r>
          </a:p>
          <a:p>
            <a:pPr lvl="1" algn="l" eaLnBrk="1" hangingPunct="1">
              <a:lnSpc>
                <a:spcPct val="90000"/>
              </a:lnSpc>
              <a:spcBef>
                <a:spcPct val="10000"/>
              </a:spcBef>
              <a:buFontTx/>
              <a:buChar char="–"/>
            </a:pPr>
            <a:r>
              <a:rPr lang="en-US" altLang="en-US" sz="1800" b="0" i="1" dirty="0">
                <a:solidFill>
                  <a:schemeClr val="bg1"/>
                </a:solidFill>
              </a:rPr>
              <a:t>suggests</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Laboratory tests</a:t>
            </a:r>
          </a:p>
          <a:p>
            <a:pPr lvl="1" algn="l" eaLnBrk="1" hangingPunct="1">
              <a:lnSpc>
                <a:spcPct val="90000"/>
              </a:lnSpc>
              <a:spcBef>
                <a:spcPct val="10000"/>
              </a:spcBef>
              <a:buFontTx/>
              <a:buChar char="–"/>
            </a:pPr>
            <a:r>
              <a:rPr lang="en-US" altLang="en-US" sz="1800" b="0" i="1" dirty="0">
                <a:solidFill>
                  <a:schemeClr val="bg1"/>
                </a:solidFill>
              </a:rPr>
              <a:t>produces</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Test results – </a:t>
            </a:r>
            <a:r>
              <a:rPr lang="en-US" altLang="en-US" sz="1800" b="0" dirty="0">
                <a:solidFill>
                  <a:srgbClr val="FFC000"/>
                </a:solidFill>
              </a:rPr>
              <a:t>documentation of elevated liver enzymes in serum</a:t>
            </a:r>
          </a:p>
          <a:p>
            <a:pPr lvl="1" algn="l" eaLnBrk="1" hangingPunct="1">
              <a:lnSpc>
                <a:spcPct val="90000"/>
              </a:lnSpc>
              <a:spcBef>
                <a:spcPct val="10000"/>
              </a:spcBef>
              <a:buFontTx/>
              <a:buChar char="–"/>
            </a:pPr>
            <a:r>
              <a:rPr lang="en-US" altLang="en-US" sz="1800" b="0" i="1" dirty="0" err="1">
                <a:solidFill>
                  <a:schemeClr val="bg1"/>
                </a:solidFill>
              </a:rPr>
              <a:t>used_in</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Interpretive process</a:t>
            </a:r>
          </a:p>
          <a:p>
            <a:pPr lvl="1" algn="l" eaLnBrk="1" hangingPunct="1">
              <a:lnSpc>
                <a:spcPct val="90000"/>
              </a:lnSpc>
              <a:spcBef>
                <a:spcPct val="10000"/>
              </a:spcBef>
              <a:buFontTx/>
              <a:buChar char="–"/>
            </a:pPr>
            <a:r>
              <a:rPr lang="en-US" altLang="en-US" sz="1800" b="0" i="1" dirty="0">
                <a:solidFill>
                  <a:schemeClr val="bg1"/>
                </a:solidFill>
              </a:rPr>
              <a:t>produces</a:t>
            </a:r>
            <a:endParaRPr lang="en-US" altLang="en-US" sz="1800" b="0" dirty="0">
              <a:solidFill>
                <a:schemeClr val="bg1"/>
              </a:solidFill>
            </a:endParaRPr>
          </a:p>
          <a:p>
            <a:pPr algn="l" eaLnBrk="1" hangingPunct="1">
              <a:lnSpc>
                <a:spcPct val="90000"/>
              </a:lnSpc>
              <a:spcBef>
                <a:spcPct val="10000"/>
              </a:spcBef>
              <a:buFontTx/>
              <a:buChar char="•"/>
            </a:pPr>
            <a:r>
              <a:rPr lang="en-US" altLang="en-US" sz="1800" b="0" dirty="0">
                <a:solidFill>
                  <a:schemeClr val="bg1"/>
                </a:solidFill>
              </a:rPr>
              <a:t>Result - </a:t>
            </a:r>
            <a:r>
              <a:rPr lang="en-US" altLang="en-US" sz="1800" b="0" dirty="0">
                <a:solidFill>
                  <a:srgbClr val="FFC000"/>
                </a:solidFill>
              </a:rPr>
              <a:t>diagnosis that patient X has a disorder that bears the disease cirrhosis</a:t>
            </a:r>
          </a:p>
        </p:txBody>
      </p:sp>
      <p:sp>
        <p:nvSpPr>
          <p:cNvPr id="92164" name="AutoShape 5"/>
          <p:cNvSpPr>
            <a:spLocks noGrp="1" noChangeArrowheads="1"/>
          </p:cNvSpPr>
          <p:nvPr>
            <p:ph type="title"/>
          </p:nvPr>
        </p:nvSpPr>
        <p:spPr>
          <a:xfrm>
            <a:off x="255588" y="1284288"/>
            <a:ext cx="8632825" cy="631825"/>
          </a:xfrm>
        </p:spPr>
        <p:txBody>
          <a:bodyPr/>
          <a:lstStyle/>
          <a:p>
            <a:pPr eaLnBrk="1" hangingPunct="1"/>
            <a:r>
              <a:rPr lang="en-US" altLang="en-US" smtClean="0"/>
              <a:t>Cirrhosis - environmental exposure</a:t>
            </a:r>
          </a:p>
        </p:txBody>
      </p:sp>
    </p:spTree>
    <p:extLst>
      <p:ext uri="{BB962C8B-B14F-4D97-AF65-F5344CB8AC3E}">
        <p14:creationId xmlns:p14="http://schemas.microsoft.com/office/powerpoint/2010/main" val="117467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276707"/>
            <a:ext cx="8686800" cy="646986"/>
          </a:xfrm>
        </p:spPr>
        <p:txBody>
          <a:bodyPr/>
          <a:lstStyle/>
          <a:p>
            <a:r>
              <a:rPr lang="en-US" altLang="en-US" dirty="0" smtClean="0"/>
              <a:t>Some principles for ontology-based taxonomies </a:t>
            </a:r>
          </a:p>
        </p:txBody>
      </p:sp>
      <p:sp>
        <p:nvSpPr>
          <p:cNvPr id="31747" name="Content Placeholder 2"/>
          <p:cNvSpPr>
            <a:spLocks noGrp="1"/>
          </p:cNvSpPr>
          <p:nvPr>
            <p:ph idx="1"/>
          </p:nvPr>
        </p:nvSpPr>
        <p:spPr>
          <a:xfrm>
            <a:off x="152400" y="1981200"/>
            <a:ext cx="8839200" cy="4419600"/>
          </a:xfrm>
        </p:spPr>
        <p:txBody>
          <a:bodyPr/>
          <a:lstStyle/>
          <a:p>
            <a:pPr marL="457200" indent="-457200">
              <a:tabLst>
                <a:tab pos="801688" algn="l"/>
              </a:tabLst>
            </a:pPr>
            <a:r>
              <a:rPr lang="en-US" altLang="en-US" sz="2200" smtClean="0"/>
              <a:t>P1: Be explicit whether assertions are about particulars or types</a:t>
            </a:r>
          </a:p>
          <a:p>
            <a:pPr marL="457200" indent="-457200">
              <a:tabLst>
                <a:tab pos="801688" algn="l"/>
              </a:tabLst>
            </a:pPr>
            <a:r>
              <a:rPr lang="en-US" altLang="en-US" sz="2200" smtClean="0"/>
              <a:t>P2: Be precise about the sort of particulars to be classified using 		the classification</a:t>
            </a:r>
          </a:p>
          <a:p>
            <a:pPr marL="457200" indent="-457200">
              <a:tabLst>
                <a:tab pos="801688" algn="l"/>
              </a:tabLst>
            </a:pPr>
            <a:r>
              <a:rPr lang="en-GB" altLang="en-US" sz="2200" smtClean="0"/>
              <a:t>P3: Particulars that correctly can be classified at a certain class 			level, and thus are instances of the corresponding type, should 		also be instance of all the types that correspond with higher 			level classes.</a:t>
            </a:r>
          </a:p>
          <a:p>
            <a:pPr marL="457200" indent="-457200">
              <a:tabLst>
                <a:tab pos="801688" algn="l"/>
              </a:tabLst>
            </a:pPr>
            <a:r>
              <a:rPr lang="en-US" altLang="en-US" sz="2200" smtClean="0"/>
              <a:t>P4: Keep knowledge separate from what the knowledge is about.</a:t>
            </a:r>
          </a:p>
          <a:p>
            <a:pPr marL="457200" indent="-457200">
              <a:tabLst>
                <a:tab pos="801688" algn="l"/>
              </a:tabLst>
            </a:pPr>
            <a:r>
              <a:rPr lang="en-US" altLang="en-US" sz="2200" smtClean="0"/>
              <a:t>P5: Class descriptions should be consistent with class labels.</a:t>
            </a:r>
          </a:p>
          <a:p>
            <a:pPr marL="457200" indent="-457200">
              <a:tabLst>
                <a:tab pos="801688" algn="l"/>
              </a:tabLst>
            </a:pPr>
            <a:r>
              <a:rPr lang="en-US" altLang="en-US" sz="2200" smtClean="0"/>
              <a:t>P6: Use Aristotelian definitions.</a:t>
            </a:r>
          </a:p>
          <a:p>
            <a:pPr marL="457200" indent="-457200">
              <a:tabLst>
                <a:tab pos="801688" algn="l"/>
              </a:tabLst>
            </a:pPr>
            <a:r>
              <a:rPr lang="en-US" altLang="en-US" sz="2200" smtClean="0"/>
              <a:t>P7: Clinical criteria do not replace Aristotelian definitions.</a:t>
            </a: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25A7222-659A-4B95-8CC0-2A0646DD664E}" type="slidenum">
              <a:rPr lang="en-US" altLang="en-US" sz="1400" b="0">
                <a:solidFill>
                  <a:schemeClr val="bg1"/>
                </a:solidFill>
              </a:rPr>
              <a:pPr eaLnBrk="1" hangingPunct="1"/>
              <a:t>23</a:t>
            </a:fld>
            <a:endParaRPr lang="en-US" altLang="en-US" sz="1400" b="0">
              <a:solidFill>
                <a:schemeClr val="bg1"/>
              </a:solidFill>
            </a:endParaRPr>
          </a:p>
        </p:txBody>
      </p:sp>
      <p:sp>
        <p:nvSpPr>
          <p:cNvPr id="5" name="TextBox 4"/>
          <p:cNvSpPr txBox="1">
            <a:spLocks noChangeArrowheads="1"/>
          </p:cNvSpPr>
          <p:nvPr/>
        </p:nvSpPr>
        <p:spPr bwMode="auto">
          <a:xfrm>
            <a:off x="855663" y="6194425"/>
            <a:ext cx="6506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Are all violated in </a:t>
            </a:r>
            <a:r>
              <a:rPr lang="en-US" altLang="en-US" dirty="0" smtClean="0">
                <a:solidFill>
                  <a:schemeClr val="bg1"/>
                </a:solidFill>
              </a:rPr>
              <a:t>(at least) </a:t>
            </a:r>
            <a:r>
              <a:rPr lang="en-US" altLang="en-US" dirty="0">
                <a:solidFill>
                  <a:schemeClr val="bg1"/>
                </a:solidFill>
              </a:rPr>
              <a:t>Chapter 13 of ICHD</a:t>
            </a:r>
          </a:p>
        </p:txBody>
      </p:sp>
    </p:spTree>
    <p:extLst>
      <p:ext uri="{BB962C8B-B14F-4D97-AF65-F5344CB8AC3E}">
        <p14:creationId xmlns:p14="http://schemas.microsoft.com/office/powerpoint/2010/main" val="1936535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276350"/>
            <a:ext cx="8686800" cy="647700"/>
          </a:xfrm>
        </p:spPr>
        <p:txBody>
          <a:bodyPr/>
          <a:lstStyle/>
          <a:p>
            <a:r>
              <a:rPr lang="en-US" altLang="en-US" smtClean="0"/>
              <a:t>(P1) Are assertions about particulars or types?</a:t>
            </a:r>
          </a:p>
        </p:txBody>
      </p:sp>
      <p:sp>
        <p:nvSpPr>
          <p:cNvPr id="32771" name="Content Placeholder 2"/>
          <p:cNvSpPr>
            <a:spLocks noGrp="1"/>
          </p:cNvSpPr>
          <p:nvPr>
            <p:ph idx="1"/>
          </p:nvPr>
        </p:nvSpPr>
        <p:spPr>
          <a:xfrm>
            <a:off x="152400" y="1981200"/>
            <a:ext cx="8839200" cy="1181100"/>
          </a:xfrm>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endParaRPr lang="en-US" altLang="en-US" smtClean="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AB7572-2CBD-485F-8A44-1E887188765D}" type="slidenum">
              <a:rPr lang="en-US" altLang="en-US" sz="1400" b="0">
                <a:solidFill>
                  <a:schemeClr val="bg1"/>
                </a:solidFill>
              </a:rPr>
              <a:pPr eaLnBrk="1" hangingPunct="1"/>
              <a:t>24</a:t>
            </a:fld>
            <a:endParaRPr lang="en-US" altLang="en-US" sz="1400" b="0">
              <a:solidFill>
                <a:schemeClr val="bg1"/>
              </a:solidFill>
            </a:endParaRPr>
          </a:p>
        </p:txBody>
      </p:sp>
      <p:grpSp>
        <p:nvGrpSpPr>
          <p:cNvPr id="2" name="Group 59"/>
          <p:cNvGrpSpPr>
            <a:grpSpLocks/>
          </p:cNvGrpSpPr>
          <p:nvPr/>
        </p:nvGrpSpPr>
        <p:grpSpPr bwMode="auto">
          <a:xfrm>
            <a:off x="928688" y="4171950"/>
            <a:ext cx="2366962" cy="2073275"/>
            <a:chOff x="929479" y="4171346"/>
            <a:chExt cx="2366416" cy="2073486"/>
          </a:xfrm>
        </p:grpSpPr>
        <p:cxnSp>
          <p:nvCxnSpPr>
            <p:cNvPr id="32806" name="Straight Arrow Connector 15"/>
            <p:cNvCxnSpPr>
              <a:cxnSpLocks noChangeShapeType="1"/>
              <a:stCxn id="32778" idx="0"/>
              <a:endCxn id="32783"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807" name="Straight Arrow Connector 16"/>
            <p:cNvCxnSpPr>
              <a:cxnSpLocks noChangeShapeType="1"/>
              <a:stCxn id="32778" idx="0"/>
              <a:endCxn id="32784"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808"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09"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0"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32811"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12"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3"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925" y="4171950"/>
            <a:ext cx="6491288" cy="2025650"/>
            <a:chOff x="1305363" y="4171346"/>
            <a:chExt cx="6490998" cy="2026833"/>
          </a:xfrm>
        </p:grpSpPr>
        <p:cxnSp>
          <p:nvCxnSpPr>
            <p:cNvPr id="32796" name="Straight Arrow Connector 19"/>
            <p:cNvCxnSpPr>
              <a:cxnSpLocks noChangeShapeType="1"/>
              <a:stCxn id="32780" idx="0"/>
              <a:endCxn id="32783" idx="2"/>
            </p:cNvCxnSpPr>
            <p:nvPr/>
          </p:nvCxnSpPr>
          <p:spPr bwMode="auto">
            <a:xfrm flipH="1" flipV="1">
              <a:off x="1305363" y="4171346"/>
              <a:ext cx="3309240"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7" name="Straight Arrow Connector 22"/>
            <p:cNvCxnSpPr>
              <a:cxnSpLocks noChangeShapeType="1"/>
              <a:stCxn id="32780" idx="0"/>
              <a:endCxn id="32784" idx="2"/>
            </p:cNvCxnSpPr>
            <p:nvPr/>
          </p:nvCxnSpPr>
          <p:spPr bwMode="auto">
            <a:xfrm flipH="1" flipV="1">
              <a:off x="3295895" y="4171346"/>
              <a:ext cx="131870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8" name="Straight Arrow Connector 25"/>
            <p:cNvCxnSpPr>
              <a:cxnSpLocks noChangeShapeType="1"/>
              <a:stCxn id="32780" idx="0"/>
              <a:endCxn id="32786" idx="2"/>
            </p:cNvCxnSpPr>
            <p:nvPr/>
          </p:nvCxnSpPr>
          <p:spPr bwMode="auto">
            <a:xfrm flipV="1">
              <a:off x="4614603" y="4171346"/>
              <a:ext cx="926859"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9" name="Straight Arrow Connector 28"/>
            <p:cNvCxnSpPr>
              <a:cxnSpLocks noChangeShapeType="1"/>
              <a:stCxn id="32780" idx="0"/>
              <a:endCxn id="32785" idx="2"/>
            </p:cNvCxnSpPr>
            <p:nvPr/>
          </p:nvCxnSpPr>
          <p:spPr bwMode="auto">
            <a:xfrm flipV="1">
              <a:off x="4614603" y="4171346"/>
              <a:ext cx="318175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2800" name="TextBox 43"/>
            <p:cNvSpPr txBox="1">
              <a:spLocks noChangeArrowheads="1"/>
            </p:cNvSpPr>
            <p:nvPr/>
          </p:nvSpPr>
          <p:spPr bwMode="auto">
            <a:xfrm>
              <a:off x="3115952" y="5452188"/>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1" name="TextBox 44"/>
            <p:cNvSpPr txBox="1">
              <a:spLocks noChangeArrowheads="1"/>
            </p:cNvSpPr>
            <p:nvPr/>
          </p:nvSpPr>
          <p:spPr bwMode="auto">
            <a:xfrm>
              <a:off x="3417642" y="56699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2" name="TextBox 45"/>
            <p:cNvSpPr txBox="1">
              <a:spLocks noChangeArrowheads="1"/>
            </p:cNvSpPr>
            <p:nvPr/>
          </p:nvSpPr>
          <p:spPr bwMode="auto">
            <a:xfrm>
              <a:off x="3710001" y="585962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sp>
          <p:nvSpPr>
            <p:cNvPr id="32803" name="TextBox 46"/>
            <p:cNvSpPr txBox="1">
              <a:spLocks noChangeArrowheads="1"/>
            </p:cNvSpPr>
            <p:nvPr/>
          </p:nvSpPr>
          <p:spPr bwMode="auto">
            <a:xfrm>
              <a:off x="3744213" y="4447592"/>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4" name="TextBox 47"/>
            <p:cNvSpPr txBox="1">
              <a:spLocks noChangeArrowheads="1"/>
            </p:cNvSpPr>
            <p:nvPr/>
          </p:nvSpPr>
          <p:spPr bwMode="auto">
            <a:xfrm>
              <a:off x="5464156" y="439471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5" name="TextBox 48"/>
            <p:cNvSpPr txBox="1">
              <a:spLocks noChangeArrowheads="1"/>
            </p:cNvSpPr>
            <p:nvPr/>
          </p:nvSpPr>
          <p:spPr bwMode="auto">
            <a:xfrm>
              <a:off x="6773552"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grpSp>
      <p:grpSp>
        <p:nvGrpSpPr>
          <p:cNvPr id="4" name="Group 61"/>
          <p:cNvGrpSpPr>
            <a:grpSpLocks/>
          </p:cNvGrpSpPr>
          <p:nvPr/>
        </p:nvGrpSpPr>
        <p:grpSpPr bwMode="auto">
          <a:xfrm>
            <a:off x="1304925" y="4171950"/>
            <a:ext cx="6773863" cy="2057400"/>
            <a:chOff x="1305363" y="4171346"/>
            <a:chExt cx="6773537" cy="2057935"/>
          </a:xfrm>
        </p:grpSpPr>
        <p:cxnSp>
          <p:nvCxnSpPr>
            <p:cNvPr id="32788" name="Straight Arrow Connector 31"/>
            <p:cNvCxnSpPr>
              <a:cxnSpLocks noChangeShapeType="1"/>
              <a:stCxn id="32779" idx="0"/>
              <a:endCxn id="32783" idx="2"/>
            </p:cNvCxnSpPr>
            <p:nvPr/>
          </p:nvCxnSpPr>
          <p:spPr bwMode="auto">
            <a:xfrm flipH="1" flipV="1">
              <a:off x="1305363" y="4171346"/>
              <a:ext cx="6039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4"/>
            <p:cNvCxnSpPr>
              <a:cxnSpLocks noChangeShapeType="1"/>
              <a:stCxn id="32779" idx="0"/>
              <a:endCxn id="32785" idx="2"/>
            </p:cNvCxnSpPr>
            <p:nvPr/>
          </p:nvCxnSpPr>
          <p:spPr bwMode="auto">
            <a:xfrm flipV="1">
              <a:off x="7345362" y="4171346"/>
              <a:ext cx="450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32790" name="TextBox 53"/>
            <p:cNvSpPr txBox="1">
              <a:spLocks noChangeArrowheads="1"/>
            </p:cNvSpPr>
            <p:nvPr/>
          </p:nvSpPr>
          <p:spPr bwMode="auto">
            <a:xfrm>
              <a:off x="5740964" y="562324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1" name="TextBox 54"/>
            <p:cNvSpPr txBox="1">
              <a:spLocks noChangeArrowheads="1"/>
            </p:cNvSpPr>
            <p:nvPr/>
          </p:nvSpPr>
          <p:spPr bwMode="auto">
            <a:xfrm>
              <a:off x="6051985" y="576631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2" name="TextBox 55"/>
            <p:cNvSpPr txBox="1">
              <a:spLocks noChangeArrowheads="1"/>
            </p:cNvSpPr>
            <p:nvPr/>
          </p:nvSpPr>
          <p:spPr bwMode="auto">
            <a:xfrm>
              <a:off x="6418988" y="5890727"/>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32793" name="TextBox 56"/>
            <p:cNvSpPr txBox="1">
              <a:spLocks noChangeArrowheads="1"/>
            </p:cNvSpPr>
            <p:nvPr/>
          </p:nvSpPr>
          <p:spPr bwMode="auto">
            <a:xfrm>
              <a:off x="7756376" y="455022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4" name="TextBox 57"/>
            <p:cNvSpPr txBox="1">
              <a:spLocks noChangeArrowheads="1"/>
            </p:cNvSpPr>
            <p:nvPr/>
          </p:nvSpPr>
          <p:spPr bwMode="auto">
            <a:xfrm>
              <a:off x="7656850" y="491723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5" name="TextBox 58"/>
            <p:cNvSpPr txBox="1">
              <a:spLocks noChangeArrowheads="1"/>
            </p:cNvSpPr>
            <p:nvPr/>
          </p:nvSpPr>
          <p:spPr bwMode="auto">
            <a:xfrm>
              <a:off x="7585314" y="52749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grpSp>
      <p:grpSp>
        <p:nvGrpSpPr>
          <p:cNvPr id="5" name="Group 67"/>
          <p:cNvGrpSpPr>
            <a:grpSpLocks/>
          </p:cNvGrpSpPr>
          <p:nvPr/>
        </p:nvGrpSpPr>
        <p:grpSpPr bwMode="auto">
          <a:xfrm>
            <a:off x="114300" y="3340100"/>
            <a:ext cx="8631238" cy="1422400"/>
            <a:chOff x="114992" y="3340349"/>
            <a:chExt cx="8630122" cy="1422728"/>
          </a:xfrm>
        </p:grpSpPr>
        <p:sp>
          <p:nvSpPr>
            <p:cNvPr id="32783" name="TextBox 4"/>
            <p:cNvSpPr txBox="1">
              <a:spLocks noChangeArrowheads="1"/>
            </p:cNvSpPr>
            <p:nvPr/>
          </p:nvSpPr>
          <p:spPr bwMode="auto">
            <a:xfrm>
              <a:off x="525342" y="3340349"/>
              <a:ext cx="1560042"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persistent</a:t>
              </a:r>
            </a:p>
            <a:p>
              <a:pPr eaLnBrk="1" hangingPunct="1"/>
              <a:r>
                <a:rPr lang="en-US" altLang="en-US"/>
                <a:t>facial pain</a:t>
              </a:r>
            </a:p>
          </p:txBody>
        </p:sp>
        <p:sp>
          <p:nvSpPr>
            <p:cNvPr id="32784" name="TextBox 5"/>
            <p:cNvSpPr txBox="1">
              <a:spLocks noChangeArrowheads="1"/>
            </p:cNvSpPr>
            <p:nvPr/>
          </p:nvSpPr>
          <p:spPr bwMode="auto">
            <a:xfrm>
              <a:off x="2347141"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32785" name="TextBox 6"/>
            <p:cNvSpPr txBox="1">
              <a:spLocks noChangeArrowheads="1"/>
            </p:cNvSpPr>
            <p:nvPr/>
          </p:nvSpPr>
          <p:spPr bwMode="auto">
            <a:xfrm>
              <a:off x="6847607"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32786" name="TextBox 7"/>
            <p:cNvSpPr txBox="1">
              <a:spLocks noChangeArrowheads="1"/>
            </p:cNvSpPr>
            <p:nvPr/>
          </p:nvSpPr>
          <p:spPr bwMode="auto">
            <a:xfrm>
              <a:off x="4592708"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32787"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types</a:t>
              </a:r>
            </a:p>
          </p:txBody>
        </p:sp>
      </p:grpSp>
      <p:grpSp>
        <p:nvGrpSpPr>
          <p:cNvPr id="6" name="Group 68"/>
          <p:cNvGrpSpPr>
            <a:grpSpLocks/>
          </p:cNvGrpSpPr>
          <p:nvPr/>
        </p:nvGrpSpPr>
        <p:grpSpPr bwMode="auto">
          <a:xfrm>
            <a:off x="0" y="5291138"/>
            <a:ext cx="8882063" cy="1328737"/>
            <a:chOff x="0" y="5290457"/>
            <a:chExt cx="8882743" cy="1329412"/>
          </a:xfrm>
        </p:grpSpPr>
        <p:sp>
          <p:nvSpPr>
            <p:cNvPr id="32778" name="TextBox 11"/>
            <p:cNvSpPr txBox="1">
              <a:spLocks noChangeArrowheads="1"/>
            </p:cNvSpPr>
            <p:nvPr/>
          </p:nvSpPr>
          <p:spPr bwMode="auto">
            <a:xfrm>
              <a:off x="874376" y="6158204"/>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my pain</a:t>
              </a:r>
            </a:p>
          </p:txBody>
        </p:sp>
        <p:sp>
          <p:nvSpPr>
            <p:cNvPr id="32779" name="TextBox 12"/>
            <p:cNvSpPr txBox="1">
              <a:spLocks noChangeArrowheads="1"/>
            </p:cNvSpPr>
            <p:nvPr/>
          </p:nvSpPr>
          <p:spPr bwMode="auto">
            <a:xfrm>
              <a:off x="6735259" y="615820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FF00"/>
                  </a:solidFill>
                </a:rPr>
                <a:t>his pain</a:t>
              </a:r>
            </a:p>
          </p:txBody>
        </p:sp>
        <p:sp>
          <p:nvSpPr>
            <p:cNvPr id="32780" name="TextBox 13"/>
            <p:cNvSpPr txBox="1">
              <a:spLocks noChangeArrowheads="1"/>
            </p:cNvSpPr>
            <p:nvPr/>
          </p:nvSpPr>
          <p:spPr bwMode="auto">
            <a:xfrm>
              <a:off x="3973626" y="6158204"/>
              <a:ext cx="128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C000"/>
                  </a:solidFill>
                </a:rPr>
                <a:t>her pain</a:t>
              </a:r>
            </a:p>
          </p:txBody>
        </p:sp>
        <p:cxnSp>
          <p:nvCxnSpPr>
            <p:cNvPr id="32781"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2782"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a:t>
              </a:r>
            </a:p>
            <a:p>
              <a:pPr eaLnBrk="1" hangingPunct="1"/>
              <a:r>
                <a:rPr lang="en-US" altLang="en-US">
                  <a:solidFill>
                    <a:schemeClr val="bg1"/>
                  </a:solidFill>
                </a:rPr>
                <a:t>culars</a:t>
              </a:r>
            </a:p>
          </p:txBody>
        </p:sp>
      </p:grpSp>
    </p:spTree>
    <p:extLst>
      <p:ext uri="{BB962C8B-B14F-4D97-AF65-F5344CB8AC3E}">
        <p14:creationId xmlns:p14="http://schemas.microsoft.com/office/powerpoint/2010/main" val="3532319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276350"/>
            <a:ext cx="8686800" cy="647700"/>
          </a:xfrm>
        </p:spPr>
        <p:txBody>
          <a:bodyPr/>
          <a:lstStyle/>
          <a:p>
            <a:r>
              <a:rPr lang="en-US" altLang="en-US" smtClean="0"/>
              <a:t>(P1) Are assertions about particulars or types?</a:t>
            </a:r>
          </a:p>
        </p:txBody>
      </p:sp>
      <p:sp>
        <p:nvSpPr>
          <p:cNvPr id="33795" name="Content Placeholder 2"/>
          <p:cNvSpPr>
            <a:spLocks noGrp="1"/>
          </p:cNvSpPr>
          <p:nvPr>
            <p:ph idx="1"/>
          </p:nvPr>
        </p:nvSpPr>
        <p:spPr>
          <a:xfrm>
            <a:off x="152400" y="1981200"/>
            <a:ext cx="8839200" cy="4737100"/>
          </a:xfrm>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p>
          <a:p>
            <a:pPr lvl="1">
              <a:buFontTx/>
              <a:buNone/>
            </a:pPr>
            <a:endParaRPr lang="en-US" altLang="en-US" i="1" smtClean="0"/>
          </a:p>
          <a:p>
            <a:pPr lvl="1">
              <a:buFontTx/>
              <a:buNone/>
            </a:pPr>
            <a:endParaRPr lang="en-US" altLang="en-US" i="1" smtClean="0"/>
          </a:p>
          <a:p>
            <a:pPr lvl="1">
              <a:buFontTx/>
              <a:buNone/>
            </a:pPr>
            <a:endParaRPr lang="en-US" altLang="en-US" i="1" smtClean="0"/>
          </a:p>
          <a:p>
            <a:pPr lvl="1">
              <a:buFontTx/>
              <a:buNone/>
            </a:pPr>
            <a:endParaRPr lang="en-US" altLang="en-US" i="1" smtClean="0"/>
          </a:p>
          <a:p>
            <a:pPr lvl="1"/>
            <a:r>
              <a:rPr lang="en-US" altLang="en-US" sz="2400" i="1" smtClean="0"/>
              <a:t>if the description is about types, then the </a:t>
            </a:r>
            <a:r>
              <a:rPr lang="en-US" altLang="en-US" sz="2400" i="1" smtClean="0">
                <a:solidFill>
                  <a:srgbClr val="FF0000"/>
                </a:solidFill>
              </a:rPr>
              <a:t>three</a:t>
            </a:r>
            <a:r>
              <a:rPr lang="en-US" altLang="en-US" sz="2400" i="1" smtClean="0"/>
              <a:t> </a:t>
            </a:r>
            <a:r>
              <a:rPr lang="en-US" altLang="en-US" sz="2400" i="1" smtClean="0">
                <a:solidFill>
                  <a:srgbClr val="FFC000"/>
                </a:solidFill>
              </a:rPr>
              <a:t>particular</a:t>
            </a:r>
            <a:r>
              <a:rPr lang="en-US" altLang="en-US" sz="2400" i="1" smtClean="0"/>
              <a:t> </a:t>
            </a:r>
            <a:r>
              <a:rPr lang="en-US" altLang="en-US" sz="2400" i="1" smtClean="0">
                <a:solidFill>
                  <a:srgbClr val="00FF00"/>
                </a:solidFill>
              </a:rPr>
              <a:t>pains</a:t>
            </a:r>
            <a:r>
              <a:rPr lang="en-US" altLang="en-US" sz="2400" i="1" smtClean="0"/>
              <a:t> fall under PIFP.</a:t>
            </a:r>
          </a:p>
          <a:p>
            <a:pPr lvl="1"/>
            <a:r>
              <a:rPr lang="en-US" altLang="en-US" sz="2400" i="1" smtClean="0"/>
              <a:t>if the description is about (arbitrary) particulars, then only </a:t>
            </a:r>
            <a:r>
              <a:rPr lang="en-US" altLang="en-US" sz="2400" i="1" smtClean="0">
                <a:solidFill>
                  <a:srgbClr val="FFC000"/>
                </a:solidFill>
              </a:rPr>
              <a:t>her pain</a:t>
            </a:r>
            <a:r>
              <a:rPr lang="en-US" altLang="en-US" sz="2400" i="1" smtClean="0"/>
              <a:t> falls under PIFP.</a:t>
            </a:r>
            <a:endParaRPr lang="en-US" altLang="en-US" sz="2400" smtClean="0"/>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E2256FD-A6D5-48F8-B3D5-F857AFB2345C}" type="slidenum">
              <a:rPr lang="en-US" altLang="en-US" sz="1400" b="0">
                <a:solidFill>
                  <a:schemeClr val="bg1"/>
                </a:solidFill>
              </a:rPr>
              <a:pPr eaLnBrk="1" hangingPunct="1"/>
              <a:t>25</a:t>
            </a:fld>
            <a:endParaRPr lang="en-US" altLang="en-US" sz="1400" b="0">
              <a:solidFill>
                <a:schemeClr val="bg1"/>
              </a:solidFill>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3211513"/>
            <a:ext cx="47990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9325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276350"/>
            <a:ext cx="8686800" cy="647700"/>
          </a:xfrm>
        </p:spPr>
        <p:txBody>
          <a:bodyPr/>
          <a:lstStyle/>
          <a:p>
            <a:r>
              <a:rPr lang="en-US" altLang="en-US" smtClean="0"/>
              <a:t>(P2) Sort of particulars to be classified </a:t>
            </a:r>
          </a:p>
        </p:txBody>
      </p:sp>
      <p:sp>
        <p:nvSpPr>
          <p:cNvPr id="34819" name="Content Placeholder 2"/>
          <p:cNvSpPr>
            <a:spLocks noGrp="1"/>
          </p:cNvSpPr>
          <p:nvPr>
            <p:ph idx="1"/>
          </p:nvPr>
        </p:nvSpPr>
        <p:spPr/>
        <p:txBody>
          <a:bodyPr/>
          <a:lstStyle/>
          <a:p>
            <a:r>
              <a:rPr lang="en-US" altLang="en-US" smtClean="0"/>
              <a:t>What is classified in ICHD?</a:t>
            </a:r>
          </a:p>
          <a:p>
            <a:pPr lvl="1"/>
            <a:r>
              <a:rPr lang="en-US" altLang="en-US" smtClean="0"/>
              <a:t>disorders? </a:t>
            </a:r>
            <a:r>
              <a:rPr lang="en-US" altLang="en-US" sz="2000" smtClean="0"/>
              <a:t>‘</a:t>
            </a:r>
            <a:r>
              <a:rPr lang="en-US" altLang="en-US" sz="2000" i="1" smtClean="0"/>
              <a:t>The International Classification of Headache Disorders’</a:t>
            </a:r>
          </a:p>
          <a:p>
            <a:pPr lvl="1"/>
            <a:r>
              <a:rPr lang="en-US" altLang="en-US" smtClean="0"/>
              <a:t>headaches? ‘</a:t>
            </a:r>
            <a:r>
              <a:rPr lang="en-US" altLang="en-US" sz="2000" i="1" smtClean="0"/>
              <a:t>Many questions not needed in order to classify primary headaches…</a:t>
            </a:r>
            <a:r>
              <a:rPr lang="en-US" altLang="en-US" sz="2000" smtClean="0"/>
              <a:t>’</a:t>
            </a:r>
          </a:p>
          <a:p>
            <a:pPr lvl="1"/>
            <a:r>
              <a:rPr lang="en-US" altLang="en-US" smtClean="0"/>
              <a:t>patients? </a:t>
            </a:r>
            <a:r>
              <a:rPr lang="en-US" altLang="en-US" sz="2000" smtClean="0"/>
              <a:t>‘</a:t>
            </a:r>
            <a:r>
              <a:rPr lang="en-US" altLang="en-US" sz="2000" i="1" smtClean="0"/>
              <a:t>The second edition will hopefully further promote unity in the way we classify, diagnose and treat headache patients throughout the world.</a:t>
            </a:r>
            <a:r>
              <a:rPr lang="en-US" altLang="en-US" sz="2000" smtClean="0"/>
              <a:t>’</a:t>
            </a:r>
          </a:p>
          <a:p>
            <a:pPr lvl="1"/>
            <a:r>
              <a:rPr lang="en-US" altLang="en-US" smtClean="0"/>
              <a:t>palsies?</a:t>
            </a:r>
          </a:p>
          <a:p>
            <a:pPr lvl="1"/>
            <a:r>
              <a:rPr lang="en-US" altLang="en-US" smtClean="0"/>
              <a:t>syndromes?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7805D43-E786-40C5-8D21-9D3D41766BCF}" type="slidenum">
              <a:rPr lang="en-US" altLang="en-US" sz="1400" b="0">
                <a:solidFill>
                  <a:schemeClr val="bg1"/>
                </a:solidFill>
              </a:rPr>
              <a:pPr eaLnBrk="1" hangingPunct="1"/>
              <a:t>26</a:t>
            </a:fld>
            <a:endParaRPr lang="en-US" altLang="en-US" sz="1400" b="0">
              <a:solidFill>
                <a:schemeClr val="bg1"/>
              </a:solidFill>
            </a:endParaRPr>
          </a:p>
        </p:txBody>
      </p:sp>
      <p:sp>
        <p:nvSpPr>
          <p:cNvPr id="34821" name="Right Brace 4"/>
          <p:cNvSpPr>
            <a:spLocks/>
          </p:cNvSpPr>
          <p:nvPr/>
        </p:nvSpPr>
        <p:spPr bwMode="auto">
          <a:xfrm>
            <a:off x="2947988" y="4824413"/>
            <a:ext cx="280987" cy="849312"/>
          </a:xfrm>
          <a:prstGeom prst="rightBrace">
            <a:avLst>
              <a:gd name="adj1" fmla="val 8298"/>
              <a:gd name="adj2" fmla="val 50000"/>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4822" name="TextBox 5"/>
          <p:cNvSpPr txBox="1">
            <a:spLocks noChangeArrowheads="1"/>
          </p:cNvSpPr>
          <p:nvPr/>
        </p:nvSpPr>
        <p:spPr bwMode="auto">
          <a:xfrm>
            <a:off x="3294063" y="5019675"/>
            <a:ext cx="4551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b="0">
                <a:solidFill>
                  <a:schemeClr val="bg1"/>
                </a:solidFill>
              </a:rPr>
              <a:t>can be assumed from some heading names</a:t>
            </a:r>
          </a:p>
        </p:txBody>
      </p:sp>
    </p:spTree>
    <p:extLst>
      <p:ext uri="{BB962C8B-B14F-4D97-AF65-F5344CB8AC3E}">
        <p14:creationId xmlns:p14="http://schemas.microsoft.com/office/powerpoint/2010/main" val="1474383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276350"/>
            <a:ext cx="8686800" cy="647700"/>
          </a:xfrm>
        </p:spPr>
        <p:txBody>
          <a:bodyPr/>
          <a:lstStyle/>
          <a:p>
            <a:r>
              <a:rPr lang="en-US" altLang="en-US" smtClean="0"/>
              <a:t>(P3) Maintain a strict subsumption hierarchy</a:t>
            </a:r>
          </a:p>
        </p:txBody>
      </p:sp>
      <p:sp>
        <p:nvSpPr>
          <p:cNvPr id="3" name="Content Placeholder 2"/>
          <p:cNvSpPr>
            <a:spLocks noGrp="1"/>
          </p:cNvSpPr>
          <p:nvPr>
            <p:ph idx="1"/>
          </p:nvPr>
        </p:nvSpPr>
        <p:spPr/>
        <p:txBody>
          <a:bodyPr/>
          <a:lstStyle/>
          <a:p>
            <a:pPr>
              <a:defRPr/>
            </a:pPr>
            <a:r>
              <a:rPr lang="en-US" i="1" dirty="0" smtClean="0"/>
              <a:t>13.1. </a:t>
            </a:r>
            <a:r>
              <a:rPr lang="en-GB" i="1" dirty="0" smtClean="0"/>
              <a:t>Trigeminal Neuralgia</a:t>
            </a:r>
            <a:r>
              <a:rPr lang="en-US" dirty="0" smtClean="0"/>
              <a:t> </a:t>
            </a:r>
          </a:p>
          <a:p>
            <a:pPr lvl="1">
              <a:defRPr/>
            </a:pPr>
            <a:r>
              <a:rPr lang="en-US" i="1" dirty="0" smtClean="0"/>
              <a:t>13.1.2 Painful Trigeminal Neuropathy</a:t>
            </a:r>
          </a:p>
          <a:p>
            <a:pPr>
              <a:defRPr/>
            </a:pPr>
            <a:r>
              <a:rPr lang="en-US" dirty="0" smtClean="0"/>
              <a:t>ICHD definitions:</a:t>
            </a:r>
          </a:p>
          <a:p>
            <a:pPr marL="914400" lvl="1" indent="-457200">
              <a:buFont typeface="+mj-lt"/>
              <a:buAutoNum type="arabicPeriod"/>
              <a:defRPr/>
            </a:pPr>
            <a:r>
              <a:rPr lang="en-GB" sz="2000" dirty="0" smtClean="0"/>
              <a:t>‘</a:t>
            </a:r>
            <a:r>
              <a:rPr lang="en-GB" sz="2000" i="1" dirty="0" smtClean="0"/>
              <a:t>neuralgia’</a:t>
            </a:r>
            <a:r>
              <a:rPr lang="en-GB" sz="2000" dirty="0" smtClean="0"/>
              <a:t> = pain in the distribution of nerve(s)</a:t>
            </a:r>
          </a:p>
          <a:p>
            <a:pPr marL="914400" lvl="1" indent="-457200">
              <a:buFont typeface="+mj-lt"/>
              <a:buAutoNum type="arabicPeriod"/>
              <a:defRPr/>
            </a:pPr>
            <a:r>
              <a:rPr lang="en-GB" sz="2000" dirty="0" smtClean="0"/>
              <a:t>‘</a:t>
            </a:r>
            <a:r>
              <a:rPr lang="en-GB" sz="2000" i="1" dirty="0" smtClean="0"/>
              <a:t>pain</a:t>
            </a:r>
            <a:r>
              <a:rPr lang="en-GB" sz="2000" dirty="0" smtClean="0"/>
              <a:t>’ = a sensorial and emotional experience ...</a:t>
            </a:r>
          </a:p>
          <a:p>
            <a:pPr marL="914400" lvl="1" indent="-457200">
              <a:buFont typeface="+mj-lt"/>
              <a:buAutoNum type="arabicPeriod"/>
              <a:defRPr/>
            </a:pPr>
            <a:r>
              <a:rPr lang="en-GB" sz="2000" dirty="0" smtClean="0"/>
              <a:t>‘</a:t>
            </a:r>
            <a:r>
              <a:rPr lang="en-GB" sz="2000" i="1" dirty="0" smtClean="0"/>
              <a:t>neuropathy’</a:t>
            </a:r>
            <a:r>
              <a:rPr lang="en-GB" sz="2000" dirty="0" smtClean="0"/>
              <a:t> </a:t>
            </a:r>
            <a:r>
              <a:rPr lang="en-US" sz="2000" dirty="0" smtClean="0"/>
              <a:t>= a disturbance of function or pathological change in a nerve.</a:t>
            </a:r>
          </a:p>
          <a:p>
            <a:pPr>
              <a:defRPr/>
            </a:pPr>
            <a:r>
              <a:rPr lang="en-US" dirty="0" smtClean="0"/>
              <a:t>Several mismatches:</a:t>
            </a:r>
          </a:p>
          <a:p>
            <a:pPr lvl="1">
              <a:defRPr/>
            </a:pPr>
            <a:r>
              <a:rPr lang="en-US" sz="2000" dirty="0" smtClean="0"/>
              <a:t>(1) and (2): neuralgia is a sensorial and emotional experience in the distribution of nerve(s) ?</a:t>
            </a:r>
          </a:p>
          <a:p>
            <a:pPr lvl="1">
              <a:defRPr/>
            </a:pPr>
            <a:r>
              <a:rPr lang="en-US" sz="2000" dirty="0" smtClean="0"/>
              <a:t>(1) and (3): with much of goodwill, one could accept neuropathy to subsume neuralgia, but chapter 13 claims the opposite for the trigeminal case.</a:t>
            </a:r>
            <a:endParaRPr lang="en-US" sz="2000" dirty="0"/>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189CA80-2F0A-4BC9-8AF9-B3D3CC6D2FF6}" type="slidenum">
              <a:rPr lang="en-US" altLang="en-US" sz="1400" b="0">
                <a:solidFill>
                  <a:schemeClr val="bg1"/>
                </a:solidFill>
              </a:rPr>
              <a:pPr eaLnBrk="1" hangingPunct="1"/>
              <a:t>27</a:t>
            </a:fld>
            <a:endParaRPr lang="en-US" altLang="en-US" sz="1400" b="0">
              <a:solidFill>
                <a:schemeClr val="bg1"/>
              </a:solidFill>
            </a:endParaRPr>
          </a:p>
        </p:txBody>
      </p:sp>
      <p:grpSp>
        <p:nvGrpSpPr>
          <p:cNvPr id="2" name="Group 6"/>
          <p:cNvGrpSpPr>
            <a:grpSpLocks/>
          </p:cNvGrpSpPr>
          <p:nvPr/>
        </p:nvGrpSpPr>
        <p:grpSpPr bwMode="auto">
          <a:xfrm>
            <a:off x="5700713" y="2220913"/>
            <a:ext cx="3154362" cy="681037"/>
            <a:chOff x="5887617" y="2220683"/>
            <a:chExt cx="3153641" cy="681135"/>
          </a:xfrm>
        </p:grpSpPr>
        <p:sp>
          <p:nvSpPr>
            <p:cNvPr id="35846" name="TextBox 4"/>
            <p:cNvSpPr txBox="1">
              <a:spLocks noChangeArrowheads="1"/>
            </p:cNvSpPr>
            <p:nvPr/>
          </p:nvSpPr>
          <p:spPr bwMode="auto">
            <a:xfrm>
              <a:off x="7434728" y="2267342"/>
              <a:ext cx="1606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subsumes?</a:t>
              </a:r>
            </a:p>
          </p:txBody>
        </p:sp>
        <p:sp>
          <p:nvSpPr>
            <p:cNvPr id="6" name="Arc 5"/>
            <p:cNvSpPr/>
            <p:nvPr/>
          </p:nvSpPr>
          <p:spPr bwMode="auto">
            <a:xfrm>
              <a:off x="5887617" y="2220683"/>
              <a:ext cx="1595072" cy="681135"/>
            </a:xfrm>
            <a:prstGeom prst="arc">
              <a:avLst>
                <a:gd name="adj1" fmla="val 16200000"/>
                <a:gd name="adj2" fmla="val 5399997"/>
              </a:avLst>
            </a:prstGeom>
            <a:noFill/>
            <a:ln w="38100" cap="flat" cmpd="sng" algn="ctr">
              <a:solidFill>
                <a:srgbClr val="FF0000"/>
              </a:solidFill>
              <a:prstDash val="solid"/>
              <a:round/>
              <a:headEnd type="none" w="med" len="med"/>
              <a:tailEnd type="arrow" w="med" len="med"/>
            </a:ln>
            <a:effectLst/>
          </p:spPr>
          <p:txBody>
            <a:bodyPr wrap="none" anchor="ctr"/>
            <a:lstStyle/>
            <a:p>
              <a:pPr>
                <a:defRPr/>
              </a:pPr>
              <a:endParaRPr lang="en-US"/>
            </a:p>
          </p:txBody>
        </p:sp>
      </p:grpSp>
    </p:spTree>
    <p:extLst>
      <p:ext uri="{BB962C8B-B14F-4D97-AF65-F5344CB8AC3E}">
        <p14:creationId xmlns:p14="http://schemas.microsoft.com/office/powerpoint/2010/main" val="215309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76350"/>
            <a:ext cx="8686800" cy="647700"/>
          </a:xfrm>
        </p:spPr>
        <p:txBody>
          <a:bodyPr/>
          <a:lstStyle/>
          <a:p>
            <a:r>
              <a:rPr lang="en-US" altLang="en-US" smtClean="0"/>
              <a:t>(P4) Separate knowledge from what it is about.</a:t>
            </a:r>
          </a:p>
        </p:txBody>
      </p:sp>
      <p:sp>
        <p:nvSpPr>
          <p:cNvPr id="39939" name="Content Placeholder 2"/>
          <p:cNvSpPr>
            <a:spLocks noGrp="1"/>
          </p:cNvSpPr>
          <p:nvPr>
            <p:ph idx="1"/>
          </p:nvPr>
        </p:nvSpPr>
        <p:spPr/>
        <p:txBody>
          <a:bodyPr/>
          <a:lstStyle/>
          <a:p>
            <a:r>
              <a:rPr lang="en-US" altLang="en-US" smtClean="0"/>
              <a:t>‘</a:t>
            </a:r>
            <a:r>
              <a:rPr lang="en-US" altLang="en-US" i="1" smtClean="0"/>
              <a:t>13.1.2.4   Painful trigeminal neuropathy </a:t>
            </a:r>
            <a:r>
              <a:rPr lang="en-US" altLang="en-US" b="1" i="1" u="sng" smtClean="0"/>
              <a:t>attributed</a:t>
            </a:r>
            <a:r>
              <a:rPr lang="en-US" altLang="en-US" i="1" smtClean="0"/>
              <a:t> to MS plaque</a:t>
            </a:r>
            <a:r>
              <a:rPr lang="en-US" altLang="en-US" smtClean="0"/>
              <a:t>’</a:t>
            </a:r>
          </a:p>
          <a:p>
            <a:r>
              <a:rPr lang="en-US" altLang="en-US" smtClean="0"/>
              <a:t>‘attributed to’ relates to somebody’s opinion about what is the case, not to what is the case.</a:t>
            </a:r>
          </a:p>
          <a:p>
            <a:pPr lvl="1"/>
            <a:r>
              <a:rPr lang="en-US" altLang="en-US" sz="2400" smtClean="0"/>
              <a:t>the mistake: a feature on the side of the clinician – his (not) knowing - is taken to be a feature on the side of the patient.</a:t>
            </a:r>
          </a:p>
          <a:p>
            <a:r>
              <a:rPr lang="en-US" altLang="en-US" smtClean="0"/>
              <a:t>Similar mistakes:</a:t>
            </a:r>
          </a:p>
          <a:p>
            <a:pPr lvl="1"/>
            <a:r>
              <a:rPr lang="en-US" altLang="en-US" smtClean="0"/>
              <a:t>‘</a:t>
            </a:r>
            <a:r>
              <a:rPr lang="en-US" altLang="en-US" i="1" smtClean="0"/>
              <a:t>Probable migraine</a:t>
            </a:r>
            <a:r>
              <a:rPr lang="en-US" altLang="en-US" smtClean="0"/>
              <a:t>’</a:t>
            </a:r>
          </a:p>
          <a:p>
            <a:pPr lvl="1"/>
            <a:r>
              <a:rPr lang="en-US" altLang="en-US" smtClean="0"/>
              <a:t>‘</a:t>
            </a:r>
            <a:r>
              <a:rPr lang="en-US" altLang="en-US" i="1" smtClean="0"/>
              <a:t>facial pain of unknown origin</a:t>
            </a:r>
            <a:r>
              <a:rPr lang="en-US" altLang="en-US" smtClean="0"/>
              <a:t>’  </a:t>
            </a:r>
            <a:r>
              <a:rPr lang="en-US" altLang="en-US" sz="1400" smtClean="0"/>
              <a:t>(not in ICHD)</a:t>
            </a:r>
            <a:r>
              <a:rPr lang="en-US" altLang="en-US" smtClean="0"/>
              <a:t>.</a:t>
            </a:r>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7BCD2FC-73F3-40B0-983D-9762D58A1218}" type="slidenum">
              <a:rPr lang="en-US" altLang="en-US" sz="1400" b="0">
                <a:solidFill>
                  <a:schemeClr val="bg1"/>
                </a:solidFill>
              </a:rPr>
              <a:pPr eaLnBrk="1" hangingPunct="1"/>
              <a:t>28</a:t>
            </a:fld>
            <a:endParaRPr lang="en-US" altLang="en-US" sz="1400" b="0">
              <a:solidFill>
                <a:schemeClr val="bg1"/>
              </a:solidFill>
            </a:endParaRPr>
          </a:p>
        </p:txBody>
      </p:sp>
    </p:spTree>
    <p:extLst>
      <p:ext uri="{BB962C8B-B14F-4D97-AF65-F5344CB8AC3E}">
        <p14:creationId xmlns:p14="http://schemas.microsoft.com/office/powerpoint/2010/main" val="3456344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336675"/>
            <a:ext cx="8686800" cy="527050"/>
          </a:xfrm>
        </p:spPr>
        <p:txBody>
          <a:bodyPr/>
          <a:lstStyle/>
          <a:p>
            <a:r>
              <a:rPr lang="en-US" altLang="en-US" sz="2500" smtClean="0"/>
              <a:t>(P5) Class descriptions should be consistent with class labels</a:t>
            </a:r>
          </a:p>
        </p:txBody>
      </p:sp>
      <p:sp>
        <p:nvSpPr>
          <p:cNvPr id="40963" name="Content Placeholder 2"/>
          <p:cNvSpPr>
            <a:spLocks noGrp="1"/>
          </p:cNvSpPr>
          <p:nvPr>
            <p:ph idx="1"/>
          </p:nvPr>
        </p:nvSpPr>
        <p:spPr/>
        <p:txBody>
          <a:bodyPr/>
          <a:lstStyle/>
          <a:p>
            <a:r>
              <a:rPr lang="en-US" altLang="en-US" smtClean="0"/>
              <a:t>‘</a:t>
            </a:r>
            <a:r>
              <a:rPr lang="en-US" altLang="en-US" i="1" smtClean="0"/>
              <a:t>13.1.2.4 Painful Trigeminal neuropathy attributed to MS plaque</a:t>
            </a:r>
            <a:r>
              <a:rPr lang="en-US" altLang="en-US" smtClean="0"/>
              <a:t>’: </a:t>
            </a:r>
          </a:p>
          <a:p>
            <a:pPr lvl="1"/>
            <a:r>
              <a:rPr lang="en-US" altLang="en-US" smtClean="0"/>
              <a:t>described as ‘</a:t>
            </a:r>
            <a:r>
              <a:rPr lang="en-US" altLang="en-US" i="1" smtClean="0"/>
              <a:t>Trigeminal neuropathy induced by MS plaque</a:t>
            </a:r>
            <a:r>
              <a:rPr lang="en-US" altLang="en-US" smtClean="0"/>
              <a:t>’.</a:t>
            </a:r>
          </a:p>
          <a:p>
            <a:pPr lvl="2"/>
            <a:r>
              <a:rPr lang="en-US" altLang="en-US" smtClean="0"/>
              <a:t>attributed </a:t>
            </a:r>
            <a:r>
              <a:rPr lang="en-US" altLang="en-US" smtClean="0">
                <a:sym typeface="Wingdings" panose="05000000000000000000" pitchFamily="2" charset="2"/>
              </a:rPr>
              <a:t> induced</a:t>
            </a:r>
          </a:p>
          <a:p>
            <a:pPr lvl="2"/>
            <a:r>
              <a:rPr lang="en-US" altLang="en-US" smtClean="0">
                <a:sym typeface="Wingdings" panose="05000000000000000000" pitchFamily="2" charset="2"/>
              </a:rPr>
              <a:t>reference to pain missing in the description</a:t>
            </a:r>
            <a:endParaRPr lang="en-US" altLang="en-US" smtClean="0"/>
          </a:p>
          <a:p>
            <a:endParaRPr lang="en-US" altLang="en-US" smtClean="0"/>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9C818B0-3603-44D3-A1E2-C6AFE62158AE}" type="slidenum">
              <a:rPr lang="en-US" altLang="en-US" sz="1400" b="0">
                <a:solidFill>
                  <a:schemeClr val="bg1"/>
                </a:solidFill>
              </a:rPr>
              <a:pPr eaLnBrk="1" hangingPunct="1"/>
              <a:t>29</a:t>
            </a:fld>
            <a:endParaRPr lang="en-US" altLang="en-US" sz="1400" b="0">
              <a:solidFill>
                <a:schemeClr val="bg1"/>
              </a:solidFill>
            </a:endParaRPr>
          </a:p>
        </p:txBody>
      </p:sp>
    </p:spTree>
    <p:extLst>
      <p:ext uri="{BB962C8B-B14F-4D97-AF65-F5344CB8AC3E}">
        <p14:creationId xmlns:p14="http://schemas.microsoft.com/office/powerpoint/2010/main" val="3657186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42F2C12-207A-4189-A32A-96AB6910BEBF}" type="slidenum">
              <a:rPr lang="en-US" altLang="en-US" sz="1400" b="0">
                <a:solidFill>
                  <a:schemeClr val="bg1"/>
                </a:solidFill>
              </a:rPr>
              <a:pPr eaLnBrk="1" hangingPunct="1"/>
              <a:t>3</a:t>
            </a:fld>
            <a:endParaRPr lang="en-US" altLang="en-US" sz="1400" b="0">
              <a:solidFill>
                <a:schemeClr val="bg1"/>
              </a:solidFill>
            </a:endParaRPr>
          </a:p>
        </p:txBody>
      </p:sp>
      <p:sp>
        <p:nvSpPr>
          <p:cNvPr id="10243" name="AutoShape 2"/>
          <p:cNvSpPr>
            <a:spLocks noGrp="1" noChangeArrowheads="1"/>
          </p:cNvSpPr>
          <p:nvPr>
            <p:ph type="title"/>
          </p:nvPr>
        </p:nvSpPr>
        <p:spPr>
          <a:xfrm>
            <a:off x="350838" y="495300"/>
            <a:ext cx="8626475" cy="565150"/>
          </a:xfrm>
        </p:spPr>
        <p:txBody>
          <a:bodyPr/>
          <a:lstStyle/>
          <a:p>
            <a:pPr eaLnBrk="1" hangingPunct="1"/>
            <a:r>
              <a:rPr lang="en-US" altLang="en-US" sz="2800" smtClean="0"/>
              <a:t>MeSH: some paths from top to Wolfram Syndrome</a:t>
            </a:r>
          </a:p>
        </p:txBody>
      </p:sp>
      <p:grpSp>
        <p:nvGrpSpPr>
          <p:cNvPr id="2" name="Group 58"/>
          <p:cNvGrpSpPr>
            <a:grpSpLocks/>
          </p:cNvGrpSpPr>
          <p:nvPr/>
        </p:nvGrpSpPr>
        <p:grpSpPr bwMode="auto">
          <a:xfrm>
            <a:off x="2514600" y="1254125"/>
            <a:ext cx="2035175" cy="5492750"/>
            <a:chOff x="1584" y="790"/>
            <a:chExt cx="1282" cy="3460"/>
          </a:xfrm>
        </p:grpSpPr>
        <p:sp>
          <p:nvSpPr>
            <p:cNvPr id="10277"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Wolfram Syndrome</a:t>
              </a:r>
            </a:p>
          </p:txBody>
        </p:sp>
        <p:sp>
          <p:nvSpPr>
            <p:cNvPr id="10278"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All MeSH Categories</a:t>
              </a:r>
            </a:p>
          </p:txBody>
        </p:sp>
        <p:sp>
          <p:nvSpPr>
            <p:cNvPr id="10279"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Diseases Category</a:t>
              </a:r>
            </a:p>
          </p:txBody>
        </p:sp>
        <p:sp>
          <p:nvSpPr>
            <p:cNvPr id="10280"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Nervous System Diseases</a:t>
              </a:r>
            </a:p>
          </p:txBody>
        </p:sp>
        <p:sp>
          <p:nvSpPr>
            <p:cNvPr id="10281"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Cranial Nerve </a:t>
              </a:r>
            </a:p>
            <a:p>
              <a:pPr eaLnBrk="1" hangingPunct="1"/>
              <a:r>
                <a:rPr lang="en-US" altLang="en-US" sz="1400" b="0">
                  <a:solidFill>
                    <a:schemeClr val="bg1"/>
                  </a:solidFill>
                </a:rPr>
                <a:t>Diseases</a:t>
              </a:r>
            </a:p>
          </p:txBody>
        </p:sp>
        <p:sp>
          <p:nvSpPr>
            <p:cNvPr id="10282"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Nerve </a:t>
              </a:r>
            </a:p>
            <a:p>
              <a:pPr eaLnBrk="1" hangingPunct="1"/>
              <a:r>
                <a:rPr lang="en-US" altLang="en-US" sz="1400" b="0">
                  <a:solidFill>
                    <a:schemeClr val="bg1"/>
                  </a:solidFill>
                </a:rPr>
                <a:t>Diseases</a:t>
              </a:r>
            </a:p>
          </p:txBody>
        </p:sp>
        <p:sp>
          <p:nvSpPr>
            <p:cNvPr id="10283"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Atrophy</a:t>
              </a:r>
            </a:p>
          </p:txBody>
        </p:sp>
        <p:sp>
          <p:nvSpPr>
            <p:cNvPr id="10284"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Atrophies,</a:t>
              </a:r>
            </a:p>
            <a:p>
              <a:pPr eaLnBrk="1" hangingPunct="1"/>
              <a:r>
                <a:rPr lang="en-US" altLang="en-US" sz="1400" b="0">
                  <a:solidFill>
                    <a:schemeClr val="bg1"/>
                  </a:solidFill>
                </a:rPr>
                <a:t>Hereditary</a:t>
              </a:r>
            </a:p>
          </p:txBody>
        </p:sp>
        <p:cxnSp>
          <p:nvCxnSpPr>
            <p:cNvPr id="10285" name="AutoShape 17"/>
            <p:cNvCxnSpPr>
              <a:cxnSpLocks noChangeShapeType="1"/>
              <a:stCxn id="10278" idx="2"/>
              <a:endCxn id="10279"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86" name="AutoShape 18"/>
            <p:cNvCxnSpPr>
              <a:cxnSpLocks noChangeShapeType="1"/>
              <a:stCxn id="10279" idx="2"/>
              <a:endCxn id="10280"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87" name="AutoShape 19"/>
            <p:cNvCxnSpPr>
              <a:cxnSpLocks noChangeShapeType="1"/>
              <a:stCxn id="10280" idx="2"/>
              <a:endCxn id="10281"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88" name="AutoShape 20"/>
            <p:cNvCxnSpPr>
              <a:cxnSpLocks noChangeShapeType="1"/>
              <a:stCxn id="10281" idx="2"/>
              <a:endCxn id="10282"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89" name="AutoShape 21"/>
            <p:cNvCxnSpPr>
              <a:cxnSpLocks noChangeShapeType="1"/>
              <a:stCxn id="10282" idx="2"/>
              <a:endCxn id="10283"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90" name="AutoShape 22"/>
            <p:cNvCxnSpPr>
              <a:cxnSpLocks noChangeShapeType="1"/>
              <a:stCxn id="10283" idx="2"/>
              <a:endCxn id="10284"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91" name="AutoShape 23"/>
            <p:cNvCxnSpPr>
              <a:cxnSpLocks noChangeShapeType="1"/>
              <a:stCxn id="10284" idx="2"/>
              <a:endCxn id="10277"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10272"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Neurodegenerative</a:t>
              </a:r>
            </a:p>
            <a:p>
              <a:pPr eaLnBrk="1" hangingPunct="1"/>
              <a:r>
                <a:rPr lang="en-US" altLang="en-US" sz="1400" b="0">
                  <a:solidFill>
                    <a:schemeClr val="bg1"/>
                  </a:solidFill>
                </a:rPr>
                <a:t>Diseases</a:t>
              </a:r>
            </a:p>
          </p:txBody>
        </p:sp>
        <p:sp>
          <p:nvSpPr>
            <p:cNvPr id="10273"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Heredodegenerative</a:t>
              </a:r>
            </a:p>
            <a:p>
              <a:pPr eaLnBrk="1" hangingPunct="1"/>
              <a:r>
                <a:rPr lang="en-US" altLang="en-US" sz="1400" b="0">
                  <a:solidFill>
                    <a:schemeClr val="bg1"/>
                  </a:solidFill>
                </a:rPr>
                <a:t>Disorders,</a:t>
              </a:r>
            </a:p>
            <a:p>
              <a:pPr eaLnBrk="1" hangingPunct="1"/>
              <a:r>
                <a:rPr lang="en-US" altLang="en-US" sz="1400" b="0">
                  <a:solidFill>
                    <a:schemeClr val="bg1"/>
                  </a:solidFill>
                </a:rPr>
                <a:t>Nervous System</a:t>
              </a:r>
            </a:p>
          </p:txBody>
        </p:sp>
        <p:cxnSp>
          <p:nvCxnSpPr>
            <p:cNvPr id="10274" name="AutoShape 27"/>
            <p:cNvCxnSpPr>
              <a:cxnSpLocks noChangeShapeType="1"/>
              <a:stCxn id="10272" idx="2"/>
              <a:endCxn id="10273"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75" name="AutoShape 28"/>
            <p:cNvCxnSpPr>
              <a:cxnSpLocks noChangeShapeType="1"/>
              <a:stCxn id="10280" idx="2"/>
              <a:endCxn id="10272"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76" name="AutoShape 29"/>
            <p:cNvCxnSpPr>
              <a:cxnSpLocks noChangeShapeType="1"/>
              <a:stCxn id="10273" idx="2"/>
              <a:endCxn id="10284"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10263" name="AutoShape 33"/>
            <p:cNvCxnSpPr>
              <a:cxnSpLocks noChangeShapeType="1"/>
              <a:stCxn id="10279" idx="2"/>
              <a:endCxn id="10265"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10264" name="Group 60"/>
            <p:cNvGrpSpPr>
              <a:grpSpLocks/>
            </p:cNvGrpSpPr>
            <p:nvPr/>
          </p:nvGrpSpPr>
          <p:grpSpPr bwMode="auto">
            <a:xfrm>
              <a:off x="153" y="1782"/>
              <a:ext cx="2072" cy="1612"/>
              <a:chOff x="153" y="1782"/>
              <a:chExt cx="2072" cy="1612"/>
            </a:xfrm>
          </p:grpSpPr>
          <p:sp>
            <p:nvSpPr>
              <p:cNvPr id="10265"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Eye Diseases</a:t>
                </a:r>
              </a:p>
            </p:txBody>
          </p:sp>
          <p:sp>
            <p:nvSpPr>
              <p:cNvPr id="10266"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Eye Diseases, </a:t>
                </a:r>
              </a:p>
              <a:p>
                <a:pPr eaLnBrk="1" hangingPunct="1"/>
                <a:r>
                  <a:rPr lang="en-GB" altLang="en-US" sz="1400" b="0">
                    <a:solidFill>
                      <a:schemeClr val="bg1"/>
                    </a:solidFill>
                  </a:rPr>
                  <a:t>Hereditary</a:t>
                </a:r>
                <a:endParaRPr lang="en-US" altLang="en-US" sz="1400" b="0">
                  <a:solidFill>
                    <a:schemeClr val="bg1"/>
                  </a:solidFill>
                </a:endParaRPr>
              </a:p>
            </p:txBody>
          </p:sp>
          <p:cxnSp>
            <p:nvCxnSpPr>
              <p:cNvPr id="10267" name="AutoShape 34"/>
              <p:cNvCxnSpPr>
                <a:cxnSpLocks noChangeShapeType="1"/>
                <a:stCxn id="10265" idx="2"/>
                <a:endCxn id="10266"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68" name="AutoShape 35"/>
              <p:cNvCxnSpPr>
                <a:cxnSpLocks noChangeShapeType="1"/>
                <a:stCxn id="10266" idx="2"/>
                <a:endCxn id="10284"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0269"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Optic Nerve </a:t>
                </a:r>
              </a:p>
              <a:p>
                <a:pPr eaLnBrk="1" hangingPunct="1"/>
                <a:r>
                  <a:rPr lang="en-GB" altLang="en-US" sz="1400" b="0">
                    <a:solidFill>
                      <a:schemeClr val="bg1"/>
                    </a:solidFill>
                  </a:rPr>
                  <a:t>Diseases</a:t>
                </a:r>
              </a:p>
            </p:txBody>
          </p:sp>
          <p:cxnSp>
            <p:nvCxnSpPr>
              <p:cNvPr id="10270" name="AutoShape 40"/>
              <p:cNvCxnSpPr>
                <a:cxnSpLocks noChangeShapeType="1"/>
                <a:stCxn id="10269" idx="2"/>
                <a:endCxn id="10283"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71" name="AutoShape 41"/>
              <p:cNvCxnSpPr>
                <a:cxnSpLocks noChangeShapeType="1"/>
                <a:stCxn id="10265" idx="2"/>
                <a:endCxn id="10269"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10254"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Male Urogenital</a:t>
              </a:r>
            </a:p>
            <a:p>
              <a:pPr eaLnBrk="1" hangingPunct="1"/>
              <a:r>
                <a:rPr lang="en-GB" altLang="en-US" sz="1400" b="0">
                  <a:solidFill>
                    <a:schemeClr val="bg1"/>
                  </a:solidFill>
                </a:rPr>
                <a:t>Diseases</a:t>
              </a:r>
            </a:p>
          </p:txBody>
        </p:sp>
        <p:sp>
          <p:nvSpPr>
            <p:cNvPr id="10255"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Urologic Diseases</a:t>
              </a:r>
              <a:endParaRPr lang="en-US" altLang="en-US" sz="1400" b="0">
                <a:solidFill>
                  <a:schemeClr val="bg1"/>
                </a:solidFill>
              </a:endParaRPr>
            </a:p>
          </p:txBody>
        </p:sp>
        <p:sp>
          <p:nvSpPr>
            <p:cNvPr id="10256"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Kidney Diseases</a:t>
              </a:r>
            </a:p>
          </p:txBody>
        </p:sp>
        <p:sp>
          <p:nvSpPr>
            <p:cNvPr id="10257"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Diabetes Insipidus</a:t>
              </a:r>
              <a:endParaRPr lang="en-US" altLang="en-US" sz="1400" b="0">
                <a:solidFill>
                  <a:schemeClr val="bg1"/>
                </a:solidFill>
              </a:endParaRPr>
            </a:p>
          </p:txBody>
        </p:sp>
        <p:cxnSp>
          <p:nvCxnSpPr>
            <p:cNvPr id="10258" name="AutoShape 47"/>
            <p:cNvCxnSpPr>
              <a:cxnSpLocks noChangeShapeType="1"/>
              <a:stCxn id="10254" idx="2"/>
              <a:endCxn id="10255"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59" name="AutoShape 48"/>
            <p:cNvCxnSpPr>
              <a:cxnSpLocks noChangeShapeType="1"/>
              <a:stCxn id="10255" idx="2"/>
              <a:endCxn id="10256"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60" name="AutoShape 49"/>
            <p:cNvCxnSpPr>
              <a:cxnSpLocks noChangeShapeType="1"/>
              <a:stCxn id="10256" idx="2"/>
              <a:endCxn id="10257"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61" name="AutoShape 50"/>
            <p:cNvCxnSpPr>
              <a:cxnSpLocks noChangeShapeType="1"/>
              <a:stCxn id="10279" idx="2"/>
              <a:endCxn id="10254"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62" name="AutoShape 51"/>
            <p:cNvCxnSpPr>
              <a:cxnSpLocks noChangeShapeType="1"/>
              <a:stCxn id="10257" idx="2"/>
              <a:endCxn id="10277"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10249"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Female Urogenital Diseases</a:t>
              </a:r>
            </a:p>
            <a:p>
              <a:pPr eaLnBrk="1" hangingPunct="1"/>
              <a:r>
                <a:rPr lang="en-GB" altLang="en-US" sz="1400" b="0">
                  <a:solidFill>
                    <a:schemeClr val="bg1"/>
                  </a:solidFill>
                </a:rPr>
                <a:t>and Pregnancy Complications</a:t>
              </a:r>
            </a:p>
          </p:txBody>
        </p:sp>
        <p:sp>
          <p:nvSpPr>
            <p:cNvPr id="10250"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Female Urogenital Diseases</a:t>
              </a:r>
              <a:endParaRPr lang="en-US" altLang="en-US" sz="1400" b="0">
                <a:solidFill>
                  <a:schemeClr val="bg1"/>
                </a:solidFill>
              </a:endParaRPr>
            </a:p>
          </p:txBody>
        </p:sp>
        <p:cxnSp>
          <p:nvCxnSpPr>
            <p:cNvPr id="10251" name="AutoShape 55"/>
            <p:cNvCxnSpPr>
              <a:cxnSpLocks noChangeShapeType="1"/>
              <a:stCxn id="10249" idx="2"/>
              <a:endCxn id="10250"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52" name="AutoShape 56"/>
            <p:cNvCxnSpPr>
              <a:cxnSpLocks noChangeShapeType="1"/>
              <a:stCxn id="10279" idx="2"/>
              <a:endCxn id="10249"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253" name="AutoShape 57"/>
            <p:cNvCxnSpPr>
              <a:cxnSpLocks noChangeShapeType="1"/>
              <a:stCxn id="10250" idx="2"/>
              <a:endCxn id="10255"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7031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276350"/>
            <a:ext cx="8686800" cy="647700"/>
          </a:xfrm>
        </p:spPr>
        <p:txBody>
          <a:bodyPr/>
          <a:lstStyle/>
          <a:p>
            <a:r>
              <a:rPr lang="en-US" altLang="en-US" smtClean="0"/>
              <a:t>(P6) Use Aristotelian definitions.</a:t>
            </a:r>
          </a:p>
        </p:txBody>
      </p:sp>
      <p:sp>
        <p:nvSpPr>
          <p:cNvPr id="41987" name="Content Placeholder 2"/>
          <p:cNvSpPr>
            <a:spLocks noGrp="1"/>
          </p:cNvSpPr>
          <p:nvPr>
            <p:ph idx="1"/>
          </p:nvPr>
        </p:nvSpPr>
        <p:spPr/>
        <p:txBody>
          <a:bodyPr/>
          <a:lstStyle/>
          <a:p>
            <a:r>
              <a:rPr lang="en-US" altLang="en-US" sz="2400" smtClean="0"/>
              <a:t>A</a:t>
            </a:r>
          </a:p>
          <a:p>
            <a:pPr lvl="1">
              <a:buFontTx/>
              <a:buNone/>
            </a:pPr>
            <a:r>
              <a:rPr lang="en-US" altLang="en-US" sz="2400" smtClean="0"/>
              <a:t>  B  isa A which X</a:t>
            </a:r>
          </a:p>
          <a:p>
            <a:pPr lvl="2">
              <a:buFontTx/>
              <a:buNone/>
            </a:pPr>
            <a:r>
              <a:rPr lang="en-US" altLang="en-US" smtClean="0"/>
              <a:t>C  isa B which Y</a:t>
            </a:r>
          </a:p>
          <a:p>
            <a:pPr lvl="2">
              <a:buFontTx/>
              <a:buNone/>
            </a:pPr>
            <a:r>
              <a:rPr lang="en-US" altLang="en-US" smtClean="0"/>
              <a:t>    D  isa C which Z</a:t>
            </a:r>
          </a:p>
          <a:p>
            <a:r>
              <a:rPr lang="en-US" altLang="en-US" smtClean="0"/>
              <a:t>Make sure that X holds for C and that both X and Y hold for D.</a:t>
            </a:r>
          </a:p>
          <a:p>
            <a:r>
              <a:rPr lang="en-US" altLang="en-US" smtClean="0"/>
              <a:t>Use this also in label formation to prevent, f.i.,</a:t>
            </a:r>
          </a:p>
          <a:p>
            <a:pPr lvl="1"/>
            <a:r>
              <a:rPr lang="en-US" altLang="en-US" smtClean="0"/>
              <a:t>‘</a:t>
            </a:r>
            <a:r>
              <a:rPr lang="en-US" altLang="en-US" i="1" smtClean="0"/>
              <a:t>13.3 Nervus Intermedius (Facial Nerve) Neuralgia</a:t>
            </a:r>
            <a:r>
              <a:rPr lang="en-US" altLang="en-US" smtClean="0"/>
              <a:t>’ 		‘</a:t>
            </a:r>
            <a:r>
              <a:rPr lang="en-US" altLang="en-US" i="1" smtClean="0"/>
              <a:t>13.3.2. Secondary Nervus Intermedius Neuropathy attributed to Herpes Zoster</a:t>
            </a:r>
            <a:r>
              <a:rPr lang="en-US" altLang="en-US" smtClean="0"/>
              <a:t>’</a:t>
            </a:r>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7966335-2A34-48CC-830D-AE5E732FBD12}" type="slidenum">
              <a:rPr lang="en-US" altLang="en-US" sz="1400" b="0">
                <a:solidFill>
                  <a:schemeClr val="bg1"/>
                </a:solidFill>
              </a:rPr>
              <a:pPr eaLnBrk="1" hangingPunct="1"/>
              <a:t>30</a:t>
            </a:fld>
            <a:endParaRPr lang="en-US" altLang="en-US" sz="1400" b="0">
              <a:solidFill>
                <a:schemeClr val="bg1"/>
              </a:solidFill>
            </a:endParaRPr>
          </a:p>
        </p:txBody>
      </p:sp>
    </p:spTree>
    <p:extLst>
      <p:ext uri="{BB962C8B-B14F-4D97-AF65-F5344CB8AC3E}">
        <p14:creationId xmlns:p14="http://schemas.microsoft.com/office/powerpoint/2010/main" val="394282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1327150"/>
            <a:ext cx="8686800" cy="546100"/>
          </a:xfrm>
        </p:spPr>
        <p:txBody>
          <a:bodyPr/>
          <a:lstStyle/>
          <a:p>
            <a:r>
              <a:rPr lang="en-US" altLang="en-US" sz="2600" smtClean="0"/>
              <a:t>(P7) Clinical criteria do not replace Aristotelian definitions</a:t>
            </a:r>
          </a:p>
        </p:txBody>
      </p:sp>
      <p:sp>
        <p:nvSpPr>
          <p:cNvPr id="43011" name="Content Placeholder 2"/>
          <p:cNvSpPr>
            <a:spLocks noGrp="1"/>
          </p:cNvSpPr>
          <p:nvPr>
            <p:ph idx="1"/>
          </p:nvPr>
        </p:nvSpPr>
        <p:spPr/>
        <p:txBody>
          <a:bodyPr/>
          <a:lstStyle/>
          <a:p>
            <a:r>
              <a:rPr lang="en-US" altLang="en-US" sz="2800" smtClean="0"/>
              <a:t>‘</a:t>
            </a:r>
            <a:r>
              <a:rPr lang="en-US" altLang="en-US" sz="2800" i="1" smtClean="0"/>
              <a:t>13.1.1.1 Classical trigeminal neuralgia, purely paroxysmal</a:t>
            </a:r>
            <a:r>
              <a:rPr lang="en-US" altLang="en-US" sz="2800" smtClean="0"/>
              <a:t>’,  has the criterion ‘</a:t>
            </a:r>
            <a:r>
              <a:rPr lang="en-US" altLang="en-US" sz="2800" i="1" smtClean="0"/>
              <a:t>at least three attacks of facial pain fulfilling criteria B-E</a:t>
            </a:r>
            <a:r>
              <a:rPr lang="en-US" altLang="en-US" sz="2800" smtClean="0"/>
              <a:t>’. </a:t>
            </a:r>
          </a:p>
          <a:p>
            <a:r>
              <a:rPr lang="en-US" altLang="en-US" sz="2800" smtClean="0"/>
              <a:t>This does not mean: a patient with 2 such attacks does not exhibit this type of neuralgia;</a:t>
            </a:r>
          </a:p>
          <a:p>
            <a:r>
              <a:rPr lang="en-US" altLang="en-US" sz="2800" smtClean="0"/>
              <a:t>It rather means: do not diagnose the patient (yet) as exhibiting this type of neuralgia.</a:t>
            </a:r>
          </a:p>
          <a:p>
            <a:r>
              <a:rPr lang="en-US" altLang="en-US" sz="2800" smtClean="0"/>
              <a:t>If ‘chronic pain’ is defined as ‘pain lasting longer than three months’, at what point in time starts a patient to have that type of pain?</a:t>
            </a:r>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01D6C1-3301-4E2A-8A13-ADCEC703A994}" type="slidenum">
              <a:rPr lang="en-US" altLang="en-US" sz="1400" b="0">
                <a:solidFill>
                  <a:schemeClr val="bg1"/>
                </a:solidFill>
              </a:rPr>
              <a:pPr eaLnBrk="1" hangingPunct="1"/>
              <a:t>31</a:t>
            </a:fld>
            <a:endParaRPr lang="en-US" altLang="en-US" sz="1400" b="0">
              <a:solidFill>
                <a:schemeClr val="bg1"/>
              </a:solidFill>
            </a:endParaRPr>
          </a:p>
        </p:txBody>
      </p:sp>
    </p:spTree>
    <p:extLst>
      <p:ext uri="{BB962C8B-B14F-4D97-AF65-F5344CB8AC3E}">
        <p14:creationId xmlns:p14="http://schemas.microsoft.com/office/powerpoint/2010/main" val="320069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276350"/>
            <a:ext cx="8686800" cy="647700"/>
          </a:xfrm>
        </p:spPr>
        <p:txBody>
          <a:bodyPr/>
          <a:lstStyle/>
          <a:p>
            <a:r>
              <a:rPr lang="en-US" altLang="en-US" smtClean="0"/>
              <a:t>Acknowledgement</a:t>
            </a:r>
          </a:p>
        </p:txBody>
      </p:sp>
      <p:sp>
        <p:nvSpPr>
          <p:cNvPr id="45059" name="Content Placeholder 2"/>
          <p:cNvSpPr>
            <a:spLocks noGrp="1"/>
          </p:cNvSpPr>
          <p:nvPr>
            <p:ph idx="1"/>
          </p:nvPr>
        </p:nvSpPr>
        <p:spPr/>
        <p:txBody>
          <a:bodyPr/>
          <a:lstStyle/>
          <a:p>
            <a:pPr algn="ctr">
              <a:buFontTx/>
              <a:buNone/>
            </a:pPr>
            <a:r>
              <a:rPr lang="en-US" altLang="en-US" smtClean="0"/>
              <a:t>The work described is funded in part by </a:t>
            </a:r>
          </a:p>
          <a:p>
            <a:pPr algn="ctr">
              <a:buFontTx/>
              <a:buNone/>
            </a:pPr>
            <a:r>
              <a:rPr lang="en-US" altLang="en-US" smtClean="0"/>
              <a:t>grant 1R01DE021917-01A1 </a:t>
            </a:r>
          </a:p>
          <a:p>
            <a:pPr algn="ctr">
              <a:buFontTx/>
              <a:buNone/>
            </a:pPr>
            <a:r>
              <a:rPr lang="en-US" altLang="en-US" smtClean="0"/>
              <a:t>from the National Institute of Dental and Craniofacial Research (NIDCR). The content of this presentation is solely the responsibility of the author and does not necessarily represent the official views of the NIDCR or the National Institutes of Health.</a:t>
            </a:r>
          </a:p>
        </p:txBody>
      </p:sp>
    </p:spTree>
    <p:extLst>
      <p:ext uri="{BB962C8B-B14F-4D97-AF65-F5344CB8AC3E}">
        <p14:creationId xmlns:p14="http://schemas.microsoft.com/office/powerpoint/2010/main" val="3506682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1276350"/>
            <a:ext cx="8686800" cy="647700"/>
          </a:xfrm>
        </p:spPr>
        <p:txBody>
          <a:bodyPr/>
          <a:lstStyle/>
          <a:p>
            <a:r>
              <a:rPr lang="en-US" altLang="en-US" smtClean="0"/>
              <a:t>Conclusion</a:t>
            </a:r>
          </a:p>
        </p:txBody>
      </p:sp>
      <p:sp>
        <p:nvSpPr>
          <p:cNvPr id="44035" name="Content Placeholder 2"/>
          <p:cNvSpPr>
            <a:spLocks noGrp="1"/>
          </p:cNvSpPr>
          <p:nvPr>
            <p:ph idx="1"/>
          </p:nvPr>
        </p:nvSpPr>
        <p:spPr/>
        <p:txBody>
          <a:bodyPr/>
          <a:lstStyle/>
          <a:p>
            <a:r>
              <a:rPr lang="en-US" altLang="en-US" smtClean="0"/>
              <a:t>Realism-based ontology has a lot to offer to build faithful representations.</a:t>
            </a:r>
          </a:p>
          <a:p>
            <a:r>
              <a:rPr lang="en-US" altLang="en-US" smtClean="0"/>
              <a:t>It is hard !</a:t>
            </a:r>
          </a:p>
          <a:p>
            <a:r>
              <a:rPr lang="en-US" altLang="en-US" smtClean="0"/>
              <a:t>Pain classifications, and as thus far ALL OTHER classifications made by domain experts, would benefit from it.</a:t>
            </a:r>
          </a:p>
          <a:p>
            <a:pPr lvl="1"/>
            <a:r>
              <a:rPr lang="en-US" altLang="en-US" smtClean="0"/>
              <a:t>domain experts are not ontologists.</a:t>
            </a:r>
          </a:p>
          <a:p>
            <a:r>
              <a:rPr lang="en-US" altLang="en-US" smtClean="0"/>
              <a:t>Old habits, main stream thinking, and guru-ism hamper the advance of science.</a:t>
            </a:r>
          </a:p>
        </p:txBody>
      </p:sp>
    </p:spTree>
    <p:extLst>
      <p:ext uri="{BB962C8B-B14F-4D97-AF65-F5344CB8AC3E}">
        <p14:creationId xmlns:p14="http://schemas.microsoft.com/office/powerpoint/2010/main" val="202164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6986678-6990-471A-A5F4-A0C338949796}" type="slidenum">
              <a:rPr lang="en-US" altLang="en-US" sz="1400" b="0">
                <a:solidFill>
                  <a:schemeClr val="bg1"/>
                </a:solidFill>
              </a:rPr>
              <a:pPr eaLnBrk="1" hangingPunct="1"/>
              <a:t>4</a:t>
            </a:fld>
            <a:endParaRPr lang="en-US" altLang="en-US" sz="1400" b="0">
              <a:solidFill>
                <a:schemeClr val="bg1"/>
              </a:solidFill>
            </a:endParaRPr>
          </a:p>
        </p:txBody>
      </p:sp>
      <p:sp>
        <p:nvSpPr>
          <p:cNvPr id="3076" name="AutoShape 2"/>
          <p:cNvSpPr>
            <a:spLocks noGrp="1" noChangeArrowheads="1"/>
          </p:cNvSpPr>
          <p:nvPr>
            <p:ph type="title"/>
          </p:nvPr>
        </p:nvSpPr>
        <p:spPr>
          <a:xfrm>
            <a:off x="258763" y="425450"/>
            <a:ext cx="8753475" cy="565150"/>
          </a:xfrm>
        </p:spPr>
        <p:txBody>
          <a:bodyPr/>
          <a:lstStyle/>
          <a:p>
            <a:pPr eaLnBrk="1" hangingPunct="1"/>
            <a:r>
              <a:rPr lang="en-US" altLang="en-US" sz="2800" smtClean="0"/>
              <a:t>What would it mean if used in the context of a patient ?</a:t>
            </a:r>
          </a:p>
        </p:txBody>
      </p:sp>
      <p:grpSp>
        <p:nvGrpSpPr>
          <p:cNvPr id="3077" name="Group 3"/>
          <p:cNvGrpSpPr>
            <a:grpSpLocks/>
          </p:cNvGrpSpPr>
          <p:nvPr/>
        </p:nvGrpSpPr>
        <p:grpSpPr bwMode="auto">
          <a:xfrm>
            <a:off x="2514600" y="1254125"/>
            <a:ext cx="2035175" cy="5492750"/>
            <a:chOff x="1584" y="790"/>
            <a:chExt cx="1282" cy="3460"/>
          </a:xfrm>
        </p:grpSpPr>
        <p:sp>
          <p:nvSpPr>
            <p:cNvPr id="3124" name="Rectangle 4"/>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Wolfram Syndrome</a:t>
              </a:r>
            </a:p>
          </p:txBody>
        </p:sp>
        <p:sp>
          <p:nvSpPr>
            <p:cNvPr id="3125" name="Rectangle 5"/>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All MeSH Categories</a:t>
              </a:r>
            </a:p>
          </p:txBody>
        </p:sp>
        <p:sp>
          <p:nvSpPr>
            <p:cNvPr id="3126" name="Rectangle 6"/>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Diseases Category</a:t>
              </a:r>
            </a:p>
          </p:txBody>
        </p:sp>
        <p:sp>
          <p:nvSpPr>
            <p:cNvPr id="3127" name="Rectangle 7"/>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Nervous System Diseases</a:t>
              </a:r>
            </a:p>
          </p:txBody>
        </p:sp>
        <p:sp>
          <p:nvSpPr>
            <p:cNvPr id="3128" name="Rectangle 8"/>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Cranial Nerve </a:t>
              </a:r>
            </a:p>
            <a:p>
              <a:pPr eaLnBrk="1" hangingPunct="1"/>
              <a:r>
                <a:rPr lang="en-US" altLang="en-US" sz="1400" b="0">
                  <a:solidFill>
                    <a:schemeClr val="bg1"/>
                  </a:solidFill>
                </a:rPr>
                <a:t>Diseases</a:t>
              </a:r>
            </a:p>
          </p:txBody>
        </p:sp>
        <p:sp>
          <p:nvSpPr>
            <p:cNvPr id="3129" name="Rectangle 9"/>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Nerve </a:t>
              </a:r>
            </a:p>
            <a:p>
              <a:pPr eaLnBrk="1" hangingPunct="1"/>
              <a:r>
                <a:rPr lang="en-US" altLang="en-US" sz="1400" b="0">
                  <a:solidFill>
                    <a:schemeClr val="bg1"/>
                  </a:solidFill>
                </a:rPr>
                <a:t>Diseases</a:t>
              </a:r>
            </a:p>
          </p:txBody>
        </p:sp>
        <p:sp>
          <p:nvSpPr>
            <p:cNvPr id="3130" name="Rectangle 10"/>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Atrophy</a:t>
              </a:r>
            </a:p>
          </p:txBody>
        </p:sp>
        <p:sp>
          <p:nvSpPr>
            <p:cNvPr id="3131" name="Rectangle 11"/>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Optic Atrophies,</a:t>
              </a:r>
            </a:p>
            <a:p>
              <a:pPr eaLnBrk="1" hangingPunct="1"/>
              <a:r>
                <a:rPr lang="en-US" altLang="en-US" sz="1400" b="0">
                  <a:solidFill>
                    <a:schemeClr val="bg1"/>
                  </a:solidFill>
                </a:rPr>
                <a:t>Hereditary</a:t>
              </a:r>
            </a:p>
          </p:txBody>
        </p:sp>
        <p:cxnSp>
          <p:nvCxnSpPr>
            <p:cNvPr id="3132" name="AutoShape 12"/>
            <p:cNvCxnSpPr>
              <a:cxnSpLocks noChangeShapeType="1"/>
              <a:stCxn id="3125" idx="2"/>
              <a:endCxn id="3126"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3" name="AutoShape 13"/>
            <p:cNvCxnSpPr>
              <a:cxnSpLocks noChangeShapeType="1"/>
              <a:stCxn id="3126" idx="2"/>
              <a:endCxn id="3127"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4" name="AutoShape 14"/>
            <p:cNvCxnSpPr>
              <a:cxnSpLocks noChangeShapeType="1"/>
              <a:stCxn id="3127" idx="2"/>
              <a:endCxn id="3128"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5" name="AutoShape 15"/>
            <p:cNvCxnSpPr>
              <a:cxnSpLocks noChangeShapeType="1"/>
              <a:stCxn id="3128" idx="2"/>
              <a:endCxn id="3129"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6" name="AutoShape 16"/>
            <p:cNvCxnSpPr>
              <a:cxnSpLocks noChangeShapeType="1"/>
              <a:stCxn id="3129" idx="2"/>
              <a:endCxn id="3130"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7" name="AutoShape 17"/>
            <p:cNvCxnSpPr>
              <a:cxnSpLocks noChangeShapeType="1"/>
              <a:stCxn id="3130" idx="2"/>
              <a:endCxn id="3131"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38" name="AutoShape 18"/>
            <p:cNvCxnSpPr>
              <a:cxnSpLocks noChangeShapeType="1"/>
              <a:stCxn id="3131" idx="2"/>
              <a:endCxn id="3124"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aphicFrame>
        <p:nvGraphicFramePr>
          <p:cNvPr id="3074" name="Object 51"/>
          <p:cNvGraphicFramePr>
            <a:graphicFrameLocks noGrp="1" noChangeAspect="1"/>
          </p:cNvGraphicFramePr>
          <p:nvPr>
            <p:ph idx="1"/>
          </p:nvPr>
        </p:nvGraphicFramePr>
        <p:xfrm>
          <a:off x="431800" y="5705475"/>
          <a:ext cx="974725" cy="1152525"/>
        </p:xfrm>
        <a:graphic>
          <a:graphicData uri="http://schemas.openxmlformats.org/presentationml/2006/ole">
            <mc:AlternateContent xmlns:mc="http://schemas.openxmlformats.org/markup-compatibility/2006">
              <mc:Choice xmlns:v="urn:schemas-microsoft-com:vml" Requires="v">
                <p:oleObj spid="_x0000_s67612" name="Photo Editor-foto" r:id="rId4" imgW="3457143" imgH="4086795" progId="MSPhotoEd.3">
                  <p:embed/>
                </p:oleObj>
              </mc:Choice>
              <mc:Fallback>
                <p:oleObj name="Photo Editor-foto" r:id="rId4" imgW="3457143" imgH="40867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5705475"/>
                        <a:ext cx="9747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Line 53"/>
          <p:cNvSpPr>
            <a:spLocks noChangeShapeType="1"/>
          </p:cNvSpPr>
          <p:nvPr/>
        </p:nvSpPr>
        <p:spPr bwMode="auto">
          <a:xfrm>
            <a:off x="1476375" y="6654800"/>
            <a:ext cx="11938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9" name="Text Box 54"/>
          <p:cNvSpPr txBox="1">
            <a:spLocks noChangeArrowheads="1"/>
          </p:cNvSpPr>
          <p:nvPr/>
        </p:nvSpPr>
        <p:spPr bwMode="auto">
          <a:xfrm>
            <a:off x="1744663" y="61880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has</a:t>
            </a:r>
          </a:p>
        </p:txBody>
      </p:sp>
      <p:grpSp>
        <p:nvGrpSpPr>
          <p:cNvPr id="3" name="Group 55"/>
          <p:cNvGrpSpPr>
            <a:grpSpLocks/>
          </p:cNvGrpSpPr>
          <p:nvPr/>
        </p:nvGrpSpPr>
        <p:grpSpPr bwMode="auto">
          <a:xfrm>
            <a:off x="3532188" y="2803525"/>
            <a:ext cx="2730500" cy="2584450"/>
            <a:chOff x="2225" y="1766"/>
            <a:chExt cx="1720" cy="1628"/>
          </a:xfrm>
        </p:grpSpPr>
        <p:sp>
          <p:nvSpPr>
            <p:cNvPr id="3119" name="Rectangle 56"/>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Neurodegenerative</a:t>
              </a:r>
            </a:p>
            <a:p>
              <a:pPr eaLnBrk="1" hangingPunct="1"/>
              <a:r>
                <a:rPr lang="en-US" altLang="en-US" sz="1400" b="0">
                  <a:solidFill>
                    <a:schemeClr val="bg1"/>
                  </a:solidFill>
                </a:rPr>
                <a:t>Diseases</a:t>
              </a:r>
            </a:p>
          </p:txBody>
        </p:sp>
        <p:sp>
          <p:nvSpPr>
            <p:cNvPr id="3120" name="Rectangle 57"/>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solidFill>
                    <a:schemeClr val="bg1"/>
                  </a:solidFill>
                </a:rPr>
                <a:t>Heredodegenerative</a:t>
              </a:r>
            </a:p>
            <a:p>
              <a:pPr eaLnBrk="1" hangingPunct="1"/>
              <a:r>
                <a:rPr lang="en-US" altLang="en-US" sz="1400" b="0">
                  <a:solidFill>
                    <a:schemeClr val="bg1"/>
                  </a:solidFill>
                </a:rPr>
                <a:t>Disorders,</a:t>
              </a:r>
            </a:p>
            <a:p>
              <a:pPr eaLnBrk="1" hangingPunct="1"/>
              <a:r>
                <a:rPr lang="en-US" altLang="en-US" sz="1400" b="0">
                  <a:solidFill>
                    <a:schemeClr val="bg1"/>
                  </a:solidFill>
                </a:rPr>
                <a:t>Nervous System</a:t>
              </a:r>
            </a:p>
          </p:txBody>
        </p:sp>
        <p:cxnSp>
          <p:nvCxnSpPr>
            <p:cNvPr id="3121" name="AutoShape 58"/>
            <p:cNvCxnSpPr>
              <a:cxnSpLocks noChangeShapeType="1"/>
              <a:stCxn id="3119" idx="2"/>
              <a:endCxn id="3120"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22" name="AutoShape 59"/>
            <p:cNvCxnSpPr>
              <a:cxnSpLocks noChangeShapeType="1"/>
              <a:endCxn id="3119"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23" name="AutoShape 60"/>
            <p:cNvCxnSpPr>
              <a:cxnSpLocks noChangeShapeType="1"/>
              <a:stCxn id="3120" idx="2"/>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1"/>
          <p:cNvGrpSpPr>
            <a:grpSpLocks/>
          </p:cNvGrpSpPr>
          <p:nvPr/>
        </p:nvGrpSpPr>
        <p:grpSpPr bwMode="auto">
          <a:xfrm>
            <a:off x="242888" y="2185988"/>
            <a:ext cx="3290887" cy="3201987"/>
            <a:chOff x="153" y="1377"/>
            <a:chExt cx="2073" cy="2017"/>
          </a:xfrm>
        </p:grpSpPr>
        <p:cxnSp>
          <p:nvCxnSpPr>
            <p:cNvPr id="3110" name="AutoShape 62"/>
            <p:cNvCxnSpPr>
              <a:cxnSpLocks noChangeShapeType="1"/>
              <a:endCxn id="3112"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111" name="Group 63"/>
            <p:cNvGrpSpPr>
              <a:grpSpLocks/>
            </p:cNvGrpSpPr>
            <p:nvPr/>
          </p:nvGrpSpPr>
          <p:grpSpPr bwMode="auto">
            <a:xfrm>
              <a:off x="153" y="1782"/>
              <a:ext cx="2072" cy="1612"/>
              <a:chOff x="153" y="1782"/>
              <a:chExt cx="2072" cy="1612"/>
            </a:xfrm>
          </p:grpSpPr>
          <p:sp>
            <p:nvSpPr>
              <p:cNvPr id="3112" name="Rectangle 64"/>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Eye Diseases</a:t>
                </a:r>
              </a:p>
            </p:txBody>
          </p:sp>
          <p:sp>
            <p:nvSpPr>
              <p:cNvPr id="3113" name="Rectangle 65"/>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Eye Diseases, </a:t>
                </a:r>
              </a:p>
              <a:p>
                <a:pPr eaLnBrk="1" hangingPunct="1"/>
                <a:r>
                  <a:rPr lang="en-GB" altLang="en-US" sz="1400" b="0">
                    <a:solidFill>
                      <a:schemeClr val="bg1"/>
                    </a:solidFill>
                  </a:rPr>
                  <a:t>Hereditary</a:t>
                </a:r>
                <a:endParaRPr lang="en-US" altLang="en-US" sz="1400" b="0">
                  <a:solidFill>
                    <a:schemeClr val="bg1"/>
                  </a:solidFill>
                </a:endParaRPr>
              </a:p>
            </p:txBody>
          </p:sp>
          <p:cxnSp>
            <p:nvCxnSpPr>
              <p:cNvPr id="3114" name="AutoShape 66"/>
              <p:cNvCxnSpPr>
                <a:cxnSpLocks noChangeShapeType="1"/>
                <a:stCxn id="3112" idx="2"/>
                <a:endCxn id="3113"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15" name="AutoShape 67"/>
              <p:cNvCxnSpPr>
                <a:cxnSpLocks noChangeShapeType="1"/>
                <a:stCxn id="3113" idx="2"/>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116" name="Rectangle 68"/>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Optic Nerve </a:t>
                </a:r>
              </a:p>
              <a:p>
                <a:pPr eaLnBrk="1" hangingPunct="1"/>
                <a:r>
                  <a:rPr lang="en-GB" altLang="en-US" sz="1400" b="0">
                    <a:solidFill>
                      <a:schemeClr val="bg1"/>
                    </a:solidFill>
                  </a:rPr>
                  <a:t>Diseases</a:t>
                </a:r>
              </a:p>
            </p:txBody>
          </p:sp>
          <p:cxnSp>
            <p:nvCxnSpPr>
              <p:cNvPr id="3117" name="AutoShape 69"/>
              <p:cNvCxnSpPr>
                <a:cxnSpLocks noChangeShapeType="1"/>
                <a:stCxn id="3116" idx="2"/>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18" name="AutoShape 70"/>
              <p:cNvCxnSpPr>
                <a:cxnSpLocks noChangeShapeType="1"/>
                <a:stCxn id="3112" idx="2"/>
                <a:endCxn id="3116"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71"/>
          <p:cNvGrpSpPr>
            <a:grpSpLocks/>
          </p:cNvGrpSpPr>
          <p:nvPr/>
        </p:nvGrpSpPr>
        <p:grpSpPr bwMode="auto">
          <a:xfrm>
            <a:off x="3533775" y="2185988"/>
            <a:ext cx="5505450" cy="2178050"/>
            <a:chOff x="2226" y="1377"/>
            <a:chExt cx="3468" cy="1372"/>
          </a:xfrm>
        </p:grpSpPr>
        <p:sp>
          <p:nvSpPr>
            <p:cNvPr id="3105" name="Rectangle 72"/>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Female Urogenital Diseases</a:t>
              </a:r>
            </a:p>
            <a:p>
              <a:pPr eaLnBrk="1" hangingPunct="1"/>
              <a:r>
                <a:rPr lang="en-GB" altLang="en-US" sz="1400" b="0">
                  <a:solidFill>
                    <a:schemeClr val="bg1"/>
                  </a:solidFill>
                </a:rPr>
                <a:t>and Pregnancy Complications</a:t>
              </a:r>
            </a:p>
          </p:txBody>
        </p:sp>
        <p:sp>
          <p:nvSpPr>
            <p:cNvPr id="3106" name="Rectangle 73"/>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Female Urogenital Diseases</a:t>
              </a:r>
              <a:endParaRPr lang="en-US" altLang="en-US" sz="1400" b="0">
                <a:solidFill>
                  <a:schemeClr val="bg1"/>
                </a:solidFill>
              </a:endParaRPr>
            </a:p>
          </p:txBody>
        </p:sp>
        <p:cxnSp>
          <p:nvCxnSpPr>
            <p:cNvPr id="3107" name="AutoShape 74"/>
            <p:cNvCxnSpPr>
              <a:cxnSpLocks noChangeShapeType="1"/>
              <a:stCxn id="3105" idx="2"/>
              <a:endCxn id="3106"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8" name="AutoShape 75"/>
            <p:cNvCxnSpPr>
              <a:cxnSpLocks noChangeShapeType="1"/>
              <a:endCxn id="3105"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9" name="AutoShape 76"/>
            <p:cNvCxnSpPr>
              <a:cxnSpLocks noChangeShapeType="1"/>
              <a:stCxn id="3106" idx="2"/>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77"/>
          <p:cNvGrpSpPr>
            <a:grpSpLocks/>
          </p:cNvGrpSpPr>
          <p:nvPr/>
        </p:nvGrpSpPr>
        <p:grpSpPr bwMode="auto">
          <a:xfrm>
            <a:off x="3532188" y="2185988"/>
            <a:ext cx="5091112" cy="4033837"/>
            <a:chOff x="2225" y="1377"/>
            <a:chExt cx="3207" cy="2541"/>
          </a:xfrm>
        </p:grpSpPr>
        <p:sp>
          <p:nvSpPr>
            <p:cNvPr id="3096" name="Rectangle 78"/>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Male Urogenital</a:t>
              </a:r>
            </a:p>
            <a:p>
              <a:pPr eaLnBrk="1" hangingPunct="1"/>
              <a:r>
                <a:rPr lang="en-GB" altLang="en-US" sz="1400" b="0">
                  <a:solidFill>
                    <a:schemeClr val="bg1"/>
                  </a:solidFill>
                </a:rPr>
                <a:t>Diseases</a:t>
              </a:r>
            </a:p>
          </p:txBody>
        </p:sp>
        <p:sp>
          <p:nvSpPr>
            <p:cNvPr id="3097" name="Rectangle 79"/>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Urologic Diseases</a:t>
              </a:r>
              <a:endParaRPr lang="en-US" altLang="en-US" sz="1400" b="0">
                <a:solidFill>
                  <a:schemeClr val="bg1"/>
                </a:solidFill>
              </a:endParaRPr>
            </a:p>
          </p:txBody>
        </p:sp>
        <p:sp>
          <p:nvSpPr>
            <p:cNvPr id="3098" name="Rectangle 80"/>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Kidney Diseases</a:t>
              </a:r>
            </a:p>
          </p:txBody>
        </p:sp>
        <p:sp>
          <p:nvSpPr>
            <p:cNvPr id="3099" name="Rectangle 81"/>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altLang="en-US" sz="1400" b="0">
                  <a:solidFill>
                    <a:schemeClr val="bg1"/>
                  </a:solidFill>
                </a:rPr>
                <a:t>Diabetes Insipidus</a:t>
              </a:r>
              <a:endParaRPr lang="en-US" altLang="en-US" sz="1400" b="0">
                <a:solidFill>
                  <a:schemeClr val="bg1"/>
                </a:solidFill>
              </a:endParaRPr>
            </a:p>
          </p:txBody>
        </p:sp>
        <p:cxnSp>
          <p:nvCxnSpPr>
            <p:cNvPr id="3100" name="AutoShape 82"/>
            <p:cNvCxnSpPr>
              <a:cxnSpLocks noChangeShapeType="1"/>
              <a:stCxn id="3096" idx="2"/>
              <a:endCxn id="3097"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1" name="AutoShape 83"/>
            <p:cNvCxnSpPr>
              <a:cxnSpLocks noChangeShapeType="1"/>
              <a:stCxn id="3097" idx="2"/>
              <a:endCxn id="3098"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2" name="AutoShape 84"/>
            <p:cNvCxnSpPr>
              <a:cxnSpLocks noChangeShapeType="1"/>
              <a:stCxn id="3098" idx="2"/>
              <a:endCxn id="3099"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3" name="AutoShape 85"/>
            <p:cNvCxnSpPr>
              <a:cxnSpLocks noChangeShapeType="1"/>
              <a:endCxn id="3096"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104" name="AutoShape 86"/>
            <p:cNvCxnSpPr>
              <a:cxnSpLocks noChangeShapeType="1"/>
              <a:stCxn id="3099" idx="2"/>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8" name="Group 90"/>
          <p:cNvGrpSpPr>
            <a:grpSpLocks/>
          </p:cNvGrpSpPr>
          <p:nvPr/>
        </p:nvGrpSpPr>
        <p:grpSpPr bwMode="auto">
          <a:xfrm>
            <a:off x="6708775" y="1373188"/>
            <a:ext cx="2317750" cy="2330450"/>
            <a:chOff x="4226" y="865"/>
            <a:chExt cx="1460" cy="1468"/>
          </a:xfrm>
        </p:grpSpPr>
        <p:sp>
          <p:nvSpPr>
            <p:cNvPr id="3093" name="Rectangle 87"/>
            <p:cNvSpPr>
              <a:spLocks noChangeArrowheads="1"/>
            </p:cNvSpPr>
            <p:nvPr/>
          </p:nvSpPr>
          <p:spPr bwMode="auto">
            <a:xfrm>
              <a:off x="4226" y="1597"/>
              <a:ext cx="1460" cy="33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094" name="Rectangle 88"/>
            <p:cNvSpPr>
              <a:spLocks noChangeArrowheads="1"/>
            </p:cNvSpPr>
            <p:nvPr/>
          </p:nvSpPr>
          <p:spPr bwMode="auto">
            <a:xfrm>
              <a:off x="4277" y="2144"/>
              <a:ext cx="1358" cy="189"/>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095" name="Text Box 89"/>
            <p:cNvSpPr txBox="1">
              <a:spLocks noChangeArrowheads="1"/>
            </p:cNvSpPr>
            <p:nvPr/>
          </p:nvSpPr>
          <p:spPr bwMode="auto">
            <a:xfrm>
              <a:off x="4595" y="865"/>
              <a:ext cx="8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6000">
                  <a:solidFill>
                    <a:srgbClr val="FF0000"/>
                  </a:solidFill>
                </a:rPr>
                <a:t>???</a:t>
              </a:r>
            </a:p>
          </p:txBody>
        </p:sp>
      </p:grpSp>
      <p:grpSp>
        <p:nvGrpSpPr>
          <p:cNvPr id="9" name="Group 98"/>
          <p:cNvGrpSpPr>
            <a:grpSpLocks/>
          </p:cNvGrpSpPr>
          <p:nvPr/>
        </p:nvGrpSpPr>
        <p:grpSpPr bwMode="auto">
          <a:xfrm>
            <a:off x="1531938" y="3579813"/>
            <a:ext cx="1411287" cy="2667000"/>
            <a:chOff x="965" y="2255"/>
            <a:chExt cx="889" cy="1680"/>
          </a:xfrm>
        </p:grpSpPr>
        <p:grpSp>
          <p:nvGrpSpPr>
            <p:cNvPr id="3086" name="Group 96"/>
            <p:cNvGrpSpPr>
              <a:grpSpLocks/>
            </p:cNvGrpSpPr>
            <p:nvPr/>
          </p:nvGrpSpPr>
          <p:grpSpPr bwMode="auto">
            <a:xfrm>
              <a:off x="965" y="2255"/>
              <a:ext cx="889" cy="1680"/>
              <a:chOff x="965" y="2255"/>
              <a:chExt cx="889" cy="1680"/>
            </a:xfrm>
          </p:grpSpPr>
          <p:sp>
            <p:nvSpPr>
              <p:cNvPr id="3088" name="Line 91"/>
              <p:cNvSpPr>
                <a:spLocks noChangeShapeType="1"/>
              </p:cNvSpPr>
              <p:nvPr/>
            </p:nvSpPr>
            <p:spPr bwMode="auto">
              <a:xfrm flipV="1">
                <a:off x="965" y="3552"/>
                <a:ext cx="757" cy="12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9" name="Line 92"/>
              <p:cNvSpPr>
                <a:spLocks noChangeShapeType="1"/>
              </p:cNvSpPr>
              <p:nvPr/>
            </p:nvSpPr>
            <p:spPr bwMode="auto">
              <a:xfrm flipV="1">
                <a:off x="971" y="3112"/>
                <a:ext cx="797" cy="55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Line 93"/>
              <p:cNvSpPr>
                <a:spLocks noChangeShapeType="1"/>
              </p:cNvSpPr>
              <p:nvPr/>
            </p:nvSpPr>
            <p:spPr bwMode="auto">
              <a:xfrm flipV="1">
                <a:off x="982" y="2633"/>
                <a:ext cx="837" cy="1039"/>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1" name="Text Box 94"/>
              <p:cNvSpPr txBox="1">
                <a:spLocks noChangeArrowheads="1"/>
              </p:cNvSpPr>
              <p:nvPr/>
            </p:nvSpPr>
            <p:spPr bwMode="auto">
              <a:xfrm>
                <a:off x="1546" y="225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a:t>
                </a:r>
              </a:p>
            </p:txBody>
          </p:sp>
          <p:sp>
            <p:nvSpPr>
              <p:cNvPr id="3092" name="AutoShape 95"/>
              <p:cNvSpPr>
                <a:spLocks noChangeArrowheads="1"/>
              </p:cNvSpPr>
              <p:nvPr/>
            </p:nvSpPr>
            <p:spPr bwMode="auto">
              <a:xfrm>
                <a:off x="1277" y="3747"/>
                <a:ext cx="97" cy="188"/>
              </a:xfrm>
              <a:prstGeom prst="upArrow">
                <a:avLst>
                  <a:gd name="adj1" fmla="val 50000"/>
                  <a:gd name="adj2" fmla="val 48454"/>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3087" name="Text Box 97"/>
            <p:cNvSpPr txBox="1">
              <a:spLocks noChangeArrowheads="1"/>
            </p:cNvSpPr>
            <p:nvPr/>
          </p:nvSpPr>
          <p:spPr bwMode="auto">
            <a:xfrm>
              <a:off x="1036" y="2825"/>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has</a:t>
              </a:r>
            </a:p>
          </p:txBody>
        </p:sp>
      </p:grpSp>
    </p:spTree>
    <p:extLst>
      <p:ext uri="{BB962C8B-B14F-4D97-AF65-F5344CB8AC3E}">
        <p14:creationId xmlns:p14="http://schemas.microsoft.com/office/powerpoint/2010/main" val="1220831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ChangeArrowheads="1"/>
          </p:cNvSpPr>
          <p:nvPr/>
        </p:nvSpPr>
        <p:spPr bwMode="auto">
          <a:xfrm>
            <a:off x="269875" y="2155825"/>
            <a:ext cx="8659813" cy="38814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0659" name="Title 1"/>
          <p:cNvSpPr>
            <a:spLocks noGrp="1"/>
          </p:cNvSpPr>
          <p:nvPr>
            <p:ph type="title"/>
          </p:nvPr>
        </p:nvSpPr>
        <p:spPr>
          <a:xfrm>
            <a:off x="228600" y="1310759"/>
            <a:ext cx="8686800" cy="578882"/>
          </a:xfrm>
        </p:spPr>
        <p:txBody>
          <a:bodyPr/>
          <a:lstStyle/>
          <a:p>
            <a:r>
              <a:rPr lang="en-US" altLang="en-US" sz="2800" dirty="0" smtClean="0"/>
              <a:t>IASP</a:t>
            </a:r>
            <a:r>
              <a:rPr lang="en-US" altLang="en-US" sz="2800" dirty="0"/>
              <a:t> </a:t>
            </a:r>
            <a:r>
              <a:rPr lang="en-US" altLang="en-US" sz="2800" dirty="0" smtClean="0"/>
              <a:t>definition of pain </a:t>
            </a:r>
            <a:r>
              <a:rPr lang="en-US" altLang="en-US" sz="2800" dirty="0" smtClean="0">
                <a:sym typeface="Wingdings" panose="05000000000000000000" pitchFamily="2" charset="2"/>
              </a:rPr>
              <a:t></a:t>
            </a:r>
            <a:r>
              <a:rPr lang="en-US" altLang="en-US" sz="2800" dirty="0" smtClean="0"/>
              <a:t> 5 pain-related phenomena</a:t>
            </a:r>
          </a:p>
        </p:txBody>
      </p:sp>
      <p:sp>
        <p:nvSpPr>
          <p:cNvPr id="706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F497D97-C1E9-4265-929F-CFF8A90F8CFE}" type="slidenum">
              <a:rPr lang="en-US" altLang="en-US" sz="1400" b="0">
                <a:solidFill>
                  <a:schemeClr val="bg1"/>
                </a:solidFill>
              </a:rPr>
              <a:pPr eaLnBrk="1" hangingPunct="1"/>
              <a:t>5</a:t>
            </a:fld>
            <a:endParaRPr lang="en-US" altLang="en-US" sz="1400" b="0">
              <a:solidFill>
                <a:schemeClr val="bg1"/>
              </a:solidFill>
            </a:endParaRPr>
          </a:p>
        </p:txBody>
      </p:sp>
      <p:pic>
        <p:nvPicPr>
          <p:cNvPr id="706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220913"/>
            <a:ext cx="503555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6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3527425"/>
            <a:ext cx="34115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3" name="Rectangle 7"/>
          <p:cNvSpPr>
            <a:spLocks noChangeArrowheads="1"/>
          </p:cNvSpPr>
          <p:nvPr/>
        </p:nvSpPr>
        <p:spPr bwMode="auto">
          <a:xfrm>
            <a:off x="419100" y="6334125"/>
            <a:ext cx="872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Goldberg LJ, Ohrbach R. Towards an Ontology of Pain. In: Mitsu Okada (ed.), Proceedings of the Conference on Logic and Ontology, Tokyo: Keio University Press, February 2011:23-32.</a:t>
            </a:r>
          </a:p>
        </p:txBody>
      </p:sp>
      <p:cxnSp>
        <p:nvCxnSpPr>
          <p:cNvPr id="70664" name="Straight Connector 9"/>
          <p:cNvCxnSpPr>
            <a:cxnSpLocks noChangeShapeType="1"/>
          </p:cNvCxnSpPr>
          <p:nvPr/>
        </p:nvCxnSpPr>
        <p:spPr bwMode="auto">
          <a:xfrm>
            <a:off x="5346700" y="2165350"/>
            <a:ext cx="46038" cy="387191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70665" name="Rounded Rectangle 13"/>
          <p:cNvSpPr>
            <a:spLocks noChangeArrowheads="1"/>
          </p:cNvSpPr>
          <p:nvPr/>
        </p:nvSpPr>
        <p:spPr bwMode="auto">
          <a:xfrm>
            <a:off x="577850" y="5019675"/>
            <a:ext cx="1344613" cy="839788"/>
          </a:xfrm>
          <a:prstGeom prst="roundRect">
            <a:avLst>
              <a:gd name="adj" fmla="val 7778"/>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51693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276707"/>
            <a:ext cx="8686800" cy="646986"/>
          </a:xfrm>
        </p:spPr>
        <p:txBody>
          <a:bodyPr/>
          <a:lstStyle/>
          <a:p>
            <a:r>
              <a:rPr lang="en-US" altLang="en-US" dirty="0" smtClean="0"/>
              <a:t>Inconsistency between taxonomy and definitions</a:t>
            </a:r>
          </a:p>
        </p:txBody>
      </p:sp>
      <p:sp>
        <p:nvSpPr>
          <p:cNvPr id="3" name="Content Placeholder 2"/>
          <p:cNvSpPr>
            <a:spLocks noGrp="1"/>
          </p:cNvSpPr>
          <p:nvPr>
            <p:ph idx="1"/>
          </p:nvPr>
        </p:nvSpPr>
        <p:spPr/>
        <p:txBody>
          <a:bodyPr/>
          <a:lstStyle/>
          <a:p>
            <a:pPr>
              <a:defRPr/>
            </a:pPr>
            <a:r>
              <a:rPr lang="en-US" i="1" dirty="0" smtClean="0"/>
              <a:t>13.1. </a:t>
            </a:r>
            <a:r>
              <a:rPr lang="en-GB" i="1" dirty="0" smtClean="0"/>
              <a:t>Trigeminal Neuralgia</a:t>
            </a:r>
            <a:r>
              <a:rPr lang="en-US" dirty="0" smtClean="0"/>
              <a:t> </a:t>
            </a:r>
          </a:p>
          <a:p>
            <a:pPr lvl="1">
              <a:defRPr/>
            </a:pPr>
            <a:r>
              <a:rPr lang="en-US" i="1" dirty="0" smtClean="0"/>
              <a:t>13.1.2 Painful Trigeminal Neuropathy</a:t>
            </a:r>
          </a:p>
          <a:p>
            <a:pPr>
              <a:defRPr/>
            </a:pPr>
            <a:r>
              <a:rPr lang="en-US" dirty="0" smtClean="0"/>
              <a:t>ICHD definitions:</a:t>
            </a:r>
          </a:p>
          <a:p>
            <a:pPr marL="914400" lvl="1" indent="-457200">
              <a:buFont typeface="+mj-lt"/>
              <a:buAutoNum type="arabicPeriod"/>
              <a:defRPr/>
            </a:pPr>
            <a:r>
              <a:rPr lang="en-GB" sz="2000" dirty="0" smtClean="0"/>
              <a:t>‘</a:t>
            </a:r>
            <a:r>
              <a:rPr lang="en-GB" sz="2000" i="1" dirty="0" smtClean="0"/>
              <a:t>neuralgia’</a:t>
            </a:r>
            <a:r>
              <a:rPr lang="en-GB" sz="2000" dirty="0" smtClean="0"/>
              <a:t> = pain in the distribution of nerve(s)</a:t>
            </a:r>
          </a:p>
          <a:p>
            <a:pPr marL="914400" lvl="1" indent="-457200">
              <a:buFont typeface="+mj-lt"/>
              <a:buAutoNum type="arabicPeriod"/>
              <a:defRPr/>
            </a:pPr>
            <a:r>
              <a:rPr lang="en-GB" sz="2000" dirty="0" smtClean="0"/>
              <a:t>‘</a:t>
            </a:r>
            <a:r>
              <a:rPr lang="en-GB" sz="2000" i="1" dirty="0" smtClean="0"/>
              <a:t>pain</a:t>
            </a:r>
            <a:r>
              <a:rPr lang="en-GB" sz="2000" dirty="0" smtClean="0"/>
              <a:t>’ = a sensorial and emotional experience ...</a:t>
            </a:r>
          </a:p>
          <a:p>
            <a:pPr marL="914400" lvl="1" indent="-457200">
              <a:buFont typeface="+mj-lt"/>
              <a:buAutoNum type="arabicPeriod"/>
              <a:defRPr/>
            </a:pPr>
            <a:r>
              <a:rPr lang="en-GB" sz="2000" dirty="0" smtClean="0"/>
              <a:t>‘</a:t>
            </a:r>
            <a:r>
              <a:rPr lang="en-GB" sz="2000" i="1" dirty="0" smtClean="0"/>
              <a:t>neuropathy’</a:t>
            </a:r>
            <a:r>
              <a:rPr lang="en-GB" sz="2000" dirty="0" smtClean="0"/>
              <a:t> </a:t>
            </a:r>
            <a:r>
              <a:rPr lang="en-US" sz="2000" dirty="0" smtClean="0"/>
              <a:t>= a disturbance of function or pathological change in a nerve.</a:t>
            </a:r>
          </a:p>
          <a:p>
            <a:pPr>
              <a:defRPr/>
            </a:pPr>
            <a:r>
              <a:rPr lang="en-US" dirty="0" smtClean="0"/>
              <a:t>Several mismatches:</a:t>
            </a:r>
          </a:p>
          <a:p>
            <a:pPr lvl="1">
              <a:defRPr/>
            </a:pPr>
            <a:r>
              <a:rPr lang="en-US" sz="2000" dirty="0" smtClean="0"/>
              <a:t>(1) and (2): neuralgia is a sensorial and emotional experience in the distribution of nerve(s) ?</a:t>
            </a:r>
          </a:p>
          <a:p>
            <a:pPr lvl="1">
              <a:defRPr/>
            </a:pPr>
            <a:r>
              <a:rPr lang="en-US" sz="2000" dirty="0" smtClean="0"/>
              <a:t>(1) and (3): with much of goodwill, one could accept neuralgia to be a kind of neuropathy, but chapter 13 claims the opposite for the trigeminal case.</a:t>
            </a:r>
            <a:endParaRPr lang="en-US" sz="2000" dirty="0"/>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189CA80-2F0A-4BC9-8AF9-B3D3CC6D2FF6}" type="slidenum">
              <a:rPr lang="en-US" altLang="en-US" sz="1400" b="0">
                <a:solidFill>
                  <a:schemeClr val="bg1"/>
                </a:solidFill>
              </a:rPr>
              <a:pPr eaLnBrk="1" hangingPunct="1"/>
              <a:t>6</a:t>
            </a:fld>
            <a:endParaRPr lang="en-US" altLang="en-US" sz="1400" b="0">
              <a:solidFill>
                <a:schemeClr val="bg1"/>
              </a:solidFill>
            </a:endParaRPr>
          </a:p>
        </p:txBody>
      </p:sp>
      <p:sp>
        <p:nvSpPr>
          <p:cNvPr id="35846" name="TextBox 4"/>
          <p:cNvSpPr txBox="1">
            <a:spLocks noChangeArrowheads="1"/>
          </p:cNvSpPr>
          <p:nvPr/>
        </p:nvSpPr>
        <p:spPr bwMode="auto">
          <a:xfrm>
            <a:off x="7248178" y="2267565"/>
            <a:ext cx="1579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FF0000"/>
                </a:solidFill>
              </a:rPr>
              <a:t> a kind of?</a:t>
            </a:r>
            <a:endParaRPr lang="en-US" altLang="en-US" dirty="0">
              <a:solidFill>
                <a:srgbClr val="FF0000"/>
              </a:solidFill>
            </a:endParaRPr>
          </a:p>
        </p:txBody>
      </p:sp>
      <p:sp>
        <p:nvSpPr>
          <p:cNvPr id="6" name="Arc 5"/>
          <p:cNvSpPr/>
          <p:nvPr/>
        </p:nvSpPr>
        <p:spPr bwMode="auto">
          <a:xfrm flipV="1">
            <a:off x="5700713" y="2220913"/>
            <a:ext cx="1595437" cy="681037"/>
          </a:xfrm>
          <a:prstGeom prst="arc">
            <a:avLst>
              <a:gd name="adj1" fmla="val 17067026"/>
              <a:gd name="adj2" fmla="val 5399997"/>
            </a:avLst>
          </a:prstGeom>
          <a:noFill/>
          <a:ln w="38100" cap="flat" cmpd="sng" algn="ctr">
            <a:solidFill>
              <a:srgbClr val="FF0000"/>
            </a:solidFill>
            <a:prstDash val="solid"/>
            <a:round/>
            <a:headEnd type="none" w="med" len="med"/>
            <a:tailEnd type="arrow" w="med" len="med"/>
          </a:ln>
          <a:effectLst/>
        </p:spPr>
        <p:txBody>
          <a:bodyPr wrap="none" anchor="ctr"/>
          <a:lstStyle/>
          <a:p>
            <a:pPr>
              <a:defRPr/>
            </a:pPr>
            <a:endParaRPr lang="en-US"/>
          </a:p>
        </p:txBody>
      </p:sp>
    </p:spTree>
    <p:extLst>
      <p:ext uri="{BB962C8B-B14F-4D97-AF65-F5344CB8AC3E}">
        <p14:creationId xmlns:p14="http://schemas.microsoft.com/office/powerpoint/2010/main" val="2485928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255588" y="1276350"/>
            <a:ext cx="8632825" cy="647700"/>
          </a:xfrm>
        </p:spPr>
        <p:txBody>
          <a:bodyPr/>
          <a:lstStyle/>
          <a:p>
            <a:pPr eaLnBrk="1" hangingPunct="1"/>
            <a:r>
              <a:rPr lang="en-US" altLang="en-US" dirty="0" smtClean="0"/>
              <a:t>‘</a:t>
            </a:r>
            <a:r>
              <a:rPr lang="en-US" altLang="en-US" i="1" dirty="0" smtClean="0"/>
              <a:t>Ontology</a:t>
            </a:r>
            <a:r>
              <a:rPr lang="en-US" altLang="en-US" dirty="0" smtClean="0"/>
              <a:t>’ as philosophical discipline</a:t>
            </a:r>
          </a:p>
        </p:txBody>
      </p:sp>
      <p:sp>
        <p:nvSpPr>
          <p:cNvPr id="53251" name="Rectangle 3"/>
          <p:cNvSpPr>
            <a:spLocks noGrp="1" noChangeArrowheads="1"/>
          </p:cNvSpPr>
          <p:nvPr>
            <p:ph type="body" idx="1"/>
          </p:nvPr>
        </p:nvSpPr>
        <p:spPr/>
        <p:txBody>
          <a:bodyPr/>
          <a:lstStyle/>
          <a:p>
            <a:pPr eaLnBrk="1" hangingPunct="1">
              <a:lnSpc>
                <a:spcPct val="90000"/>
              </a:lnSpc>
            </a:pPr>
            <a:r>
              <a:rPr lang="en-US" altLang="en-US" sz="2800" dirty="0" smtClean="0"/>
              <a:t>In philosophy:</a:t>
            </a:r>
          </a:p>
          <a:p>
            <a:pPr lvl="1" eaLnBrk="1" hangingPunct="1">
              <a:lnSpc>
                <a:spcPct val="90000"/>
              </a:lnSpc>
            </a:pPr>
            <a:r>
              <a:rPr lang="en-US" altLang="en-US" sz="2400" dirty="0" smtClean="0">
                <a:solidFill>
                  <a:srgbClr val="FFFF00"/>
                </a:solidFill>
              </a:rPr>
              <a:t>metaphysics</a:t>
            </a:r>
            <a:r>
              <a:rPr lang="en-US" altLang="en-US" sz="2400" dirty="0" smtClean="0">
                <a:solidFill>
                  <a:srgbClr val="00B050"/>
                </a:solidFill>
              </a:rPr>
              <a:t> </a:t>
            </a:r>
            <a:r>
              <a:rPr lang="en-US" altLang="en-US" sz="2400" dirty="0" smtClean="0">
                <a:solidFill>
                  <a:schemeClr val="bg1"/>
                </a:solidFill>
                <a:sym typeface="Wingdings" panose="05000000000000000000" pitchFamily="2" charset="2"/>
              </a:rPr>
              <a:t> studies ‘</a:t>
            </a:r>
            <a:r>
              <a:rPr lang="en-US" altLang="en-US" sz="2400" i="1" dirty="0" smtClean="0">
                <a:solidFill>
                  <a:schemeClr val="bg1"/>
                </a:solidFill>
                <a:sym typeface="Wingdings" panose="05000000000000000000" pitchFamily="2" charset="2"/>
              </a:rPr>
              <a:t>how</a:t>
            </a:r>
            <a:r>
              <a:rPr lang="en-US" altLang="en-US" sz="2400" dirty="0" smtClean="0">
                <a:solidFill>
                  <a:schemeClr val="bg1"/>
                </a:solidFill>
                <a:sym typeface="Wingdings" panose="05000000000000000000" pitchFamily="2" charset="2"/>
              </a:rPr>
              <a:t> is the world?’</a:t>
            </a:r>
            <a:endParaRPr lang="en-US" altLang="en-US" sz="2400" dirty="0" smtClean="0">
              <a:solidFill>
                <a:schemeClr val="bg1"/>
              </a:solidFill>
            </a:endParaRPr>
          </a:p>
          <a:p>
            <a:pPr lvl="2" eaLnBrk="1" hangingPunct="1">
              <a:lnSpc>
                <a:spcPct val="90000"/>
              </a:lnSpc>
            </a:pPr>
            <a:r>
              <a:rPr lang="en-US" altLang="en-US" dirty="0" smtClean="0">
                <a:solidFill>
                  <a:srgbClr val="FFFF00"/>
                </a:solidFill>
              </a:rPr>
              <a:t>general metaphysics </a:t>
            </a:r>
            <a:r>
              <a:rPr lang="en-US" altLang="en-US" dirty="0" smtClean="0">
                <a:solidFill>
                  <a:schemeClr val="bg1"/>
                </a:solidFill>
                <a:sym typeface="Wingdings" panose="05000000000000000000" pitchFamily="2" charset="2"/>
              </a:rPr>
              <a:t> studies general principles and ‘laws’ about the world</a:t>
            </a:r>
            <a:endParaRPr lang="en-US" altLang="en-US" dirty="0" smtClean="0">
              <a:solidFill>
                <a:schemeClr val="bg1"/>
              </a:solidFill>
            </a:endParaRPr>
          </a:p>
          <a:p>
            <a:pPr lvl="3" eaLnBrk="1" hangingPunct="1">
              <a:lnSpc>
                <a:spcPct val="90000"/>
              </a:lnSpc>
            </a:pPr>
            <a:r>
              <a:rPr lang="en-US" altLang="en-US" sz="2400" b="1" dirty="0" smtClean="0">
                <a:solidFill>
                  <a:srgbClr val="FFFF00"/>
                </a:solidFill>
              </a:rPr>
              <a:t>ontology</a:t>
            </a:r>
            <a:r>
              <a:rPr lang="en-US" altLang="en-US" sz="2400" dirty="0" smtClean="0">
                <a:solidFill>
                  <a:srgbClr val="FFFF00"/>
                </a:solidFill>
              </a:rPr>
              <a:t> </a:t>
            </a:r>
            <a:r>
              <a:rPr lang="en-US" altLang="en-US" sz="2400" dirty="0" smtClean="0">
                <a:solidFill>
                  <a:schemeClr val="bg1"/>
                </a:solidFill>
                <a:sym typeface="Wingdings" panose="05000000000000000000" pitchFamily="2" charset="2"/>
              </a:rPr>
              <a:t> studies what type of entities exist in the world</a:t>
            </a:r>
            <a:endParaRPr lang="en-US" altLang="en-US" sz="2400" dirty="0" smtClean="0">
              <a:solidFill>
                <a:schemeClr val="bg1"/>
              </a:solidFill>
            </a:endParaRPr>
          </a:p>
          <a:p>
            <a:pPr lvl="2" eaLnBrk="1" hangingPunct="1">
              <a:lnSpc>
                <a:spcPct val="90000"/>
              </a:lnSpc>
            </a:pPr>
            <a:r>
              <a:rPr lang="en-US" altLang="en-US" dirty="0" smtClean="0">
                <a:solidFill>
                  <a:srgbClr val="FFFF00"/>
                </a:solidFill>
              </a:rPr>
              <a:t>special metaphysics </a:t>
            </a:r>
            <a:r>
              <a:rPr lang="en-US" altLang="en-US" dirty="0" smtClean="0">
                <a:solidFill>
                  <a:schemeClr val="bg1"/>
                </a:solidFill>
                <a:sym typeface="Wingdings" panose="05000000000000000000" pitchFamily="2" charset="2"/>
              </a:rPr>
              <a:t> focuses on specific principles and entities </a:t>
            </a:r>
            <a:endParaRPr lang="en-US" altLang="en-US" dirty="0" smtClean="0">
              <a:solidFill>
                <a:schemeClr val="bg1"/>
              </a:solidFill>
            </a:endParaRPr>
          </a:p>
          <a:p>
            <a:pPr lvl="1" eaLnBrk="1" hangingPunct="1">
              <a:lnSpc>
                <a:spcPct val="90000"/>
              </a:lnSpc>
            </a:pPr>
            <a:r>
              <a:rPr lang="en-US" altLang="en-US" sz="2400" dirty="0" smtClean="0"/>
              <a:t>distinct from ‘</a:t>
            </a:r>
            <a:r>
              <a:rPr lang="en-US" altLang="en-US" sz="2400" b="1" i="1" u="sng" dirty="0" smtClean="0">
                <a:solidFill>
                  <a:srgbClr val="FFFF00"/>
                </a:solidFill>
              </a:rPr>
              <a:t>epistemology</a:t>
            </a:r>
            <a:r>
              <a:rPr lang="en-US" altLang="en-US" sz="2400" dirty="0" smtClean="0"/>
              <a:t>’ which is the study of how we can come to know about what exists.</a:t>
            </a:r>
          </a:p>
          <a:p>
            <a:pPr lvl="1" eaLnBrk="1" hangingPunct="1">
              <a:lnSpc>
                <a:spcPct val="90000"/>
              </a:lnSpc>
            </a:pPr>
            <a:r>
              <a:rPr lang="en-US" altLang="en-US" sz="2400" dirty="0" smtClean="0"/>
              <a:t>distinct from ‘</a:t>
            </a:r>
            <a:r>
              <a:rPr lang="en-US" altLang="en-US" sz="2400" b="1" i="1" u="sng" dirty="0" smtClean="0">
                <a:solidFill>
                  <a:srgbClr val="FFFF00"/>
                </a:solidFill>
              </a:rPr>
              <a:t>terminology</a:t>
            </a:r>
            <a:r>
              <a:rPr lang="en-US" altLang="en-US" sz="2400" dirty="0" smtClean="0"/>
              <a:t>’ which is the study of what terms mean and how to name things.</a:t>
            </a:r>
          </a:p>
        </p:txBody>
      </p:sp>
    </p:spTree>
    <p:extLst>
      <p:ext uri="{BB962C8B-B14F-4D97-AF65-F5344CB8AC3E}">
        <p14:creationId xmlns:p14="http://schemas.microsoft.com/office/powerpoint/2010/main" val="79555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6707"/>
            <a:ext cx="8686800" cy="646986"/>
          </a:xfrm>
        </p:spPr>
        <p:txBody>
          <a:bodyPr/>
          <a:lstStyle/>
          <a:p>
            <a:r>
              <a:rPr lang="en-US" dirty="0" smtClean="0"/>
              <a:t>Relevance of ontology as philosophical science</a:t>
            </a:r>
            <a:endParaRPr lang="en-US" dirty="0"/>
          </a:p>
        </p:txBody>
      </p:sp>
      <p:sp>
        <p:nvSpPr>
          <p:cNvPr id="3" name="Content Placeholder 2"/>
          <p:cNvSpPr>
            <a:spLocks noGrp="1"/>
          </p:cNvSpPr>
          <p:nvPr>
            <p:ph idx="1"/>
          </p:nvPr>
        </p:nvSpPr>
        <p:spPr/>
        <p:txBody>
          <a:bodyPr/>
          <a:lstStyle/>
          <a:p>
            <a:pPr>
              <a:spcBef>
                <a:spcPts val="400"/>
              </a:spcBef>
            </a:pPr>
            <a:r>
              <a:rPr lang="en-US" sz="2800" b="1" dirty="0" err="1" smtClean="0"/>
              <a:t>Vr</a:t>
            </a:r>
            <a:r>
              <a:rPr lang="en-US" sz="2800" b="1" dirty="0" smtClean="0"/>
              <a:t> = </a:t>
            </a:r>
            <a:r>
              <a:rPr lang="en-US" sz="2800" b="1" dirty="0" err="1" smtClean="0"/>
              <a:t>Mr</a:t>
            </a:r>
            <a:r>
              <a:rPr lang="en-US" sz="2800" b="1" dirty="0" smtClean="0"/>
              <a:t> + </a:t>
            </a:r>
            <a:r>
              <a:rPr lang="en-US" sz="2800" b="1" dirty="0" err="1" smtClean="0"/>
              <a:t>Es</a:t>
            </a:r>
            <a:r>
              <a:rPr lang="en-US" sz="2800" b="1" dirty="0" smtClean="0"/>
              <a:t> + </a:t>
            </a:r>
            <a:r>
              <a:rPr lang="en-US" sz="2800" b="1" dirty="0" err="1" smtClean="0"/>
              <a:t>Er</a:t>
            </a:r>
            <a:endParaRPr lang="en-US" sz="2800" b="1" dirty="0" smtClean="0"/>
          </a:p>
          <a:p>
            <a:pPr lvl="2">
              <a:spcBef>
                <a:spcPts val="400"/>
              </a:spcBef>
            </a:pPr>
            <a:r>
              <a:rPr lang="en-US" dirty="0" err="1" smtClean="0"/>
              <a:t>Vr</a:t>
            </a:r>
            <a:r>
              <a:rPr lang="en-US" dirty="0" smtClean="0"/>
              <a:t> = real value		</a:t>
            </a:r>
            <a:r>
              <a:rPr lang="en-US" dirty="0" err="1" smtClean="0"/>
              <a:t>Mr</a:t>
            </a:r>
            <a:r>
              <a:rPr lang="en-US" dirty="0" smtClean="0"/>
              <a:t> = measured value</a:t>
            </a:r>
          </a:p>
          <a:p>
            <a:pPr lvl="2">
              <a:spcBef>
                <a:spcPts val="400"/>
              </a:spcBef>
            </a:pPr>
            <a:r>
              <a:rPr lang="en-US" dirty="0" err="1" smtClean="0"/>
              <a:t>Es</a:t>
            </a:r>
            <a:r>
              <a:rPr lang="en-US" dirty="0" smtClean="0"/>
              <a:t> = systematic error	</a:t>
            </a:r>
            <a:r>
              <a:rPr lang="en-US" dirty="0" err="1" smtClean="0"/>
              <a:t>Er</a:t>
            </a:r>
            <a:r>
              <a:rPr lang="en-US" dirty="0" smtClean="0"/>
              <a:t> = random error</a:t>
            </a:r>
          </a:p>
          <a:p>
            <a:pPr>
              <a:spcBef>
                <a:spcPts val="400"/>
              </a:spcBef>
            </a:pPr>
            <a:r>
              <a:rPr lang="en-US" sz="2800" b="1" dirty="0" smtClean="0"/>
              <a:t>Ontological analysis helps here in determining:</a:t>
            </a:r>
          </a:p>
          <a:p>
            <a:pPr lvl="1">
              <a:spcBef>
                <a:spcPts val="400"/>
              </a:spcBef>
            </a:pPr>
            <a:r>
              <a:rPr lang="en-US" sz="2400" dirty="0" smtClean="0"/>
              <a:t>The plausibility for </a:t>
            </a:r>
            <a:r>
              <a:rPr lang="en-US" sz="2400" dirty="0" err="1" smtClean="0"/>
              <a:t>Vr</a:t>
            </a:r>
            <a:r>
              <a:rPr lang="en-US" sz="2400" dirty="0" smtClean="0"/>
              <a:t> to exist,</a:t>
            </a:r>
          </a:p>
          <a:p>
            <a:pPr lvl="1">
              <a:spcBef>
                <a:spcPts val="400"/>
              </a:spcBef>
            </a:pPr>
            <a:r>
              <a:rPr lang="en-US" sz="2400" dirty="0" smtClean="0"/>
              <a:t>What entities are involved in bringing about </a:t>
            </a:r>
            <a:r>
              <a:rPr lang="en-US" sz="2400" dirty="0" err="1" smtClean="0"/>
              <a:t>Es</a:t>
            </a:r>
            <a:r>
              <a:rPr lang="en-US" sz="2400" dirty="0" smtClean="0"/>
              <a:t> and </a:t>
            </a:r>
            <a:r>
              <a:rPr lang="en-US" sz="2400" dirty="0" err="1" smtClean="0"/>
              <a:t>Er</a:t>
            </a:r>
            <a:r>
              <a:rPr lang="en-US" sz="2400" dirty="0" smtClean="0"/>
              <a:t>,</a:t>
            </a:r>
          </a:p>
          <a:p>
            <a:pPr lvl="1">
              <a:spcBef>
                <a:spcPts val="400"/>
              </a:spcBef>
            </a:pPr>
            <a:r>
              <a:rPr lang="en-US" sz="2400" dirty="0" smtClean="0"/>
              <a:t>If </a:t>
            </a:r>
            <a:r>
              <a:rPr lang="en-US" sz="2400" dirty="0" err="1" smtClean="0"/>
              <a:t>Vr</a:t>
            </a:r>
            <a:r>
              <a:rPr lang="en-US" sz="2400" dirty="0" smtClean="0"/>
              <a:t> exists, how does it relate to </a:t>
            </a:r>
            <a:r>
              <a:rPr lang="en-US" sz="2400" dirty="0" err="1" smtClean="0"/>
              <a:t>Es</a:t>
            </a:r>
            <a:r>
              <a:rPr lang="en-US" sz="2400" dirty="0" smtClean="0"/>
              <a:t> and </a:t>
            </a:r>
            <a:r>
              <a:rPr lang="en-US" sz="2400" dirty="0" err="1" smtClean="0"/>
              <a:t>Er</a:t>
            </a:r>
            <a:r>
              <a:rPr lang="en-US" sz="2400" dirty="0" smtClean="0"/>
              <a:t> entities.</a:t>
            </a:r>
          </a:p>
          <a:p>
            <a:pPr>
              <a:spcBef>
                <a:spcPts val="400"/>
              </a:spcBef>
            </a:pPr>
            <a:r>
              <a:rPr lang="en-US" sz="2800" b="1" dirty="0" smtClean="0"/>
              <a:t>In addition to, if multiple (putative) </a:t>
            </a:r>
            <a:r>
              <a:rPr lang="en-US" sz="2800" b="1" dirty="0" err="1" smtClean="0"/>
              <a:t>Vr’s</a:t>
            </a:r>
            <a:r>
              <a:rPr lang="en-US" sz="2800" b="1" dirty="0" smtClean="0"/>
              <a:t> of distinct types are measured:</a:t>
            </a:r>
          </a:p>
          <a:p>
            <a:pPr lvl="1">
              <a:spcBef>
                <a:spcPts val="400"/>
              </a:spcBef>
            </a:pPr>
            <a:r>
              <a:rPr lang="en-US" sz="2400" dirty="0" smtClean="0"/>
              <a:t>How these types relate to each other in a taxonomy,</a:t>
            </a:r>
          </a:p>
          <a:p>
            <a:pPr lvl="1">
              <a:spcBef>
                <a:spcPts val="400"/>
              </a:spcBef>
            </a:pPr>
            <a:r>
              <a:rPr lang="en-US" sz="2400" dirty="0" smtClean="0"/>
              <a:t>How choices in taxonomy design have impact on </a:t>
            </a:r>
            <a:r>
              <a:rPr lang="en-US" sz="2400" dirty="0" err="1" smtClean="0"/>
              <a:t>Es</a:t>
            </a:r>
            <a:r>
              <a:rPr lang="en-US" sz="2400" dirty="0" smtClean="0"/>
              <a:t> and/or </a:t>
            </a:r>
            <a:r>
              <a:rPr lang="en-US" sz="2400" dirty="0" err="1" smtClean="0"/>
              <a:t>Er</a:t>
            </a:r>
            <a:r>
              <a:rPr lang="en-US" sz="2400" dirty="0" smtClean="0"/>
              <a:t>.</a:t>
            </a:r>
          </a:p>
        </p:txBody>
      </p:sp>
      <p:sp>
        <p:nvSpPr>
          <p:cNvPr id="4" name="Slide Number Placeholder 3"/>
          <p:cNvSpPr>
            <a:spLocks noGrp="1"/>
          </p:cNvSpPr>
          <p:nvPr>
            <p:ph type="sldNum" sz="quarter" idx="10"/>
          </p:nvPr>
        </p:nvSpPr>
        <p:spPr/>
        <p:txBody>
          <a:bodyPr/>
          <a:lstStyle/>
          <a:p>
            <a:pPr>
              <a:defRPr/>
            </a:pPr>
            <a:fld id="{7F5341BC-691F-4FE5-9ED6-F3C64C0FF83E}" type="slidenum">
              <a:rPr lang="en-US" altLang="en-US" smtClean="0"/>
              <a:pPr>
                <a:defRPr/>
              </a:pPr>
              <a:t>8</a:t>
            </a:fld>
            <a:endParaRPr lang="en-US" altLang="en-US"/>
          </a:p>
        </p:txBody>
      </p:sp>
    </p:spTree>
    <p:extLst>
      <p:ext uri="{BB962C8B-B14F-4D97-AF65-F5344CB8AC3E}">
        <p14:creationId xmlns:p14="http://schemas.microsoft.com/office/powerpoint/2010/main" val="37416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255588" y="1276350"/>
            <a:ext cx="8632825" cy="647700"/>
          </a:xfrm>
        </p:spPr>
        <p:txBody>
          <a:bodyPr/>
          <a:lstStyle/>
          <a:p>
            <a:pPr eaLnBrk="1" hangingPunct="1"/>
            <a:r>
              <a:rPr lang="en-US" altLang="en-US" dirty="0" smtClean="0"/>
              <a:t>‘</a:t>
            </a:r>
            <a:r>
              <a:rPr lang="en-US" altLang="en-US" i="1" dirty="0" smtClean="0"/>
              <a:t>Ontology</a:t>
            </a:r>
            <a:r>
              <a:rPr lang="en-US" altLang="en-US" dirty="0" smtClean="0"/>
              <a:t>’ in computer science and informatics</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z="3600" b="1" i="1" u="sng" dirty="0" smtClean="0">
                <a:solidFill>
                  <a:srgbClr val="FFFF00"/>
                </a:solidFill>
              </a:rPr>
              <a:t>An ontology</a:t>
            </a:r>
            <a:r>
              <a:rPr lang="en-US" altLang="en-US" sz="3600" dirty="0" smtClean="0">
                <a:solidFill>
                  <a:srgbClr val="FFFF00"/>
                </a:solidFill>
              </a:rPr>
              <a:t> </a:t>
            </a:r>
            <a:r>
              <a:rPr lang="en-US" altLang="en-US" sz="3600" dirty="0" smtClean="0"/>
              <a:t>(plural: </a:t>
            </a:r>
            <a:r>
              <a:rPr lang="en-US" altLang="en-US" sz="3600" i="1" dirty="0" smtClean="0"/>
              <a:t>ontologies</a:t>
            </a:r>
            <a:r>
              <a:rPr lang="en-US" altLang="en-US" sz="3600" dirty="0" smtClean="0"/>
              <a:t>) is </a:t>
            </a:r>
          </a:p>
          <a:p>
            <a:pPr lvl="1" eaLnBrk="1" hangingPunct="1">
              <a:lnSpc>
                <a:spcPct val="90000"/>
              </a:lnSpc>
            </a:pPr>
            <a:r>
              <a:rPr lang="en-US" altLang="en-US" dirty="0" smtClean="0"/>
              <a:t>a shared and agreed upon </a:t>
            </a:r>
            <a:r>
              <a:rPr lang="en-US" altLang="en-US" b="1" i="1" dirty="0" smtClean="0">
                <a:solidFill>
                  <a:srgbClr val="FF0000"/>
                </a:solidFill>
              </a:rPr>
              <a:t>conceptualization</a:t>
            </a:r>
            <a:r>
              <a:rPr lang="en-US" altLang="en-US" dirty="0" smtClean="0"/>
              <a:t> of a domain </a:t>
            </a:r>
          </a:p>
          <a:p>
            <a:pPr lvl="1" eaLnBrk="1" hangingPunct="1">
              <a:lnSpc>
                <a:spcPct val="90000"/>
              </a:lnSpc>
            </a:pPr>
            <a:r>
              <a:rPr lang="en-US" altLang="en-US" dirty="0" smtClean="0"/>
              <a:t>represented in a formal language that allows for </a:t>
            </a:r>
          </a:p>
          <a:p>
            <a:pPr lvl="1" eaLnBrk="1" hangingPunct="1">
              <a:lnSpc>
                <a:spcPct val="90000"/>
              </a:lnSpc>
            </a:pPr>
            <a:r>
              <a:rPr lang="en-US" altLang="en-US" dirty="0" smtClean="0"/>
              <a:t>the computational classification of instances in terms of a taxonomy;</a:t>
            </a:r>
          </a:p>
          <a:p>
            <a:pPr eaLnBrk="1" hangingPunct="1">
              <a:lnSpc>
                <a:spcPct val="90000"/>
              </a:lnSpc>
            </a:pPr>
            <a:endParaRPr lang="en-US" altLang="en-US" dirty="0" smtClean="0"/>
          </a:p>
        </p:txBody>
      </p:sp>
    </p:spTree>
    <p:extLst>
      <p:ext uri="{BB962C8B-B14F-4D97-AF65-F5344CB8AC3E}">
        <p14:creationId xmlns:p14="http://schemas.microsoft.com/office/powerpoint/2010/main" val="2722525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OntologyGroup</Template>
  <TotalTime>30769</TotalTime>
  <Words>2034</Words>
  <Application>Microsoft Office PowerPoint</Application>
  <PresentationFormat>On-screen Show (4:3)</PresentationFormat>
  <Paragraphs>392</Paragraphs>
  <Slides>33</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Arial Unicode MS</vt:lpstr>
      <vt:lpstr>Batang</vt:lpstr>
      <vt:lpstr>MS Mincho</vt:lpstr>
      <vt:lpstr>MS PGothic</vt:lpstr>
      <vt:lpstr>MS PGothic</vt:lpstr>
      <vt:lpstr>Arial</vt:lpstr>
      <vt:lpstr>Palatino Linotype</vt:lpstr>
      <vt:lpstr>Times New Roman</vt:lpstr>
      <vt:lpstr>Verdana</vt:lpstr>
      <vt:lpstr>Wingdings</vt:lpstr>
      <vt:lpstr>1_Standaardontwerp</vt:lpstr>
      <vt:lpstr>Photo Editor-foto</vt:lpstr>
      <vt:lpstr>  ACTTION-APS Pain Taxonomy Meeting    Ontology, TMD and beyond; Principles for Taxonomy Development   July 18-19, 2014  Westin Annapolis, Annapolis, MD</vt:lpstr>
      <vt:lpstr>Miami 2009: International Consensus Workshop: Convergence on an Orofacial Pain Taxonomy</vt:lpstr>
      <vt:lpstr>MeSH: some paths from top to Wolfram Syndrome</vt:lpstr>
      <vt:lpstr>What would it mean if used in the context of a patient ?</vt:lpstr>
      <vt:lpstr>IASP definition of pain  5 pain-related phenomena</vt:lpstr>
      <vt:lpstr>Inconsistency between taxonomy and definitions</vt:lpstr>
      <vt:lpstr>‘Ontology’ as philosophical discipline</vt:lpstr>
      <vt:lpstr>Relevance of ontology as philosophical science</vt:lpstr>
      <vt:lpstr>‘Ontology’ in computer science and informatics</vt:lpstr>
      <vt:lpstr>If we have a good ontology of a form like this …</vt:lpstr>
      <vt:lpstr>We can use it to give unambiguous ‘meaning’ to values in data collections</vt:lpstr>
      <vt:lpstr>We can use it to map data collections</vt:lpstr>
      <vt:lpstr>And enjoy positive effects of appropriate mappings</vt:lpstr>
      <vt:lpstr>‘Ontology’ in computer science and informatics</vt:lpstr>
      <vt:lpstr>Most common foundation for taxonomies</vt:lpstr>
      <vt:lpstr>Prehistoric (1884) ‘psychiatry’: drapetomania</vt:lpstr>
      <vt:lpstr>‘Realism-based Ontology’</vt:lpstr>
      <vt:lpstr>Existing (‘free for use’) realism-based ontologies</vt:lpstr>
      <vt:lpstr>It offers three ways of relating</vt:lpstr>
      <vt:lpstr>Example: The dimensions/axes of the  Ontology of General Medical Science (OGMS)</vt:lpstr>
      <vt:lpstr>No conflation of diagnosis, disease, and disorder</vt:lpstr>
      <vt:lpstr>Cirrhosis - environmental exposure</vt:lpstr>
      <vt:lpstr>Some principles for ontology-based taxonomies </vt:lpstr>
      <vt:lpstr>(P1) Are assertions about particulars or types?</vt:lpstr>
      <vt:lpstr>(P1) Are assertions about particulars or types?</vt:lpstr>
      <vt:lpstr>(P2) Sort of particulars to be classified </vt:lpstr>
      <vt:lpstr>(P3) Maintain a strict subsumption hierarchy</vt:lpstr>
      <vt:lpstr>(P4) Separate knowledge from what it is about.</vt:lpstr>
      <vt:lpstr>(P5) Class descriptions should be consistent with class labels</vt:lpstr>
      <vt:lpstr>(P6) Use Aristotelian definitions.</vt:lpstr>
      <vt:lpstr>(P7) Clinical criteria do not replace Aristotelian definitions</vt:lpstr>
      <vt:lpstr>Acknowledgement</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1021</cp:revision>
  <dcterms:created xsi:type="dcterms:W3CDTF">1601-01-01T00:00:00Z</dcterms:created>
  <dcterms:modified xsi:type="dcterms:W3CDTF">2014-07-22T16:35:55Z</dcterms:modified>
</cp:coreProperties>
</file>