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9"/>
  </p:notesMasterIdLst>
  <p:sldIdLst>
    <p:sldId id="256" r:id="rId2"/>
    <p:sldId id="259" r:id="rId3"/>
    <p:sldId id="257" r:id="rId4"/>
    <p:sldId id="1515" r:id="rId5"/>
    <p:sldId id="1516" r:id="rId6"/>
    <p:sldId id="1487" r:id="rId7"/>
    <p:sldId id="1488" r:id="rId8"/>
    <p:sldId id="2889" r:id="rId9"/>
    <p:sldId id="1517" r:id="rId10"/>
    <p:sldId id="2890" r:id="rId11"/>
    <p:sldId id="2887" r:id="rId12"/>
    <p:sldId id="2891" r:id="rId13"/>
    <p:sldId id="2892" r:id="rId14"/>
    <p:sldId id="2894" r:id="rId15"/>
    <p:sldId id="2895" r:id="rId16"/>
    <p:sldId id="2884" r:id="rId17"/>
    <p:sldId id="2896" r:id="rId18"/>
    <p:sldId id="2885" r:id="rId19"/>
    <p:sldId id="284" r:id="rId20"/>
    <p:sldId id="2886" r:id="rId21"/>
    <p:sldId id="2888" r:id="rId22"/>
    <p:sldId id="2897" r:id="rId23"/>
    <p:sldId id="2893" r:id="rId24"/>
    <p:sldId id="1522" r:id="rId25"/>
    <p:sldId id="1523" r:id="rId26"/>
    <p:sldId id="264" r:id="rId27"/>
    <p:sldId id="266" r:id="rId28"/>
    <p:sldId id="270" r:id="rId29"/>
    <p:sldId id="278" r:id="rId30"/>
    <p:sldId id="273" r:id="rId31"/>
    <p:sldId id="274" r:id="rId32"/>
    <p:sldId id="275" r:id="rId33"/>
    <p:sldId id="276" r:id="rId34"/>
    <p:sldId id="280" r:id="rId35"/>
    <p:sldId id="281" r:id="rId36"/>
    <p:sldId id="282" r:id="rId37"/>
    <p:sldId id="289" r:id="rId38"/>
    <p:sldId id="283" r:id="rId39"/>
    <p:sldId id="287" r:id="rId40"/>
    <p:sldId id="288" r:id="rId41"/>
    <p:sldId id="271" r:id="rId42"/>
    <p:sldId id="272" r:id="rId43"/>
    <p:sldId id="1518" r:id="rId44"/>
    <p:sldId id="1519" r:id="rId45"/>
    <p:sldId id="1520" r:id="rId46"/>
    <p:sldId id="1521" r:id="rId47"/>
    <p:sldId id="316" r:id="rId4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1A5"/>
    <a:srgbClr val="FA461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1"/>
    <p:restoredTop sz="94697"/>
  </p:normalViewPr>
  <p:slideViewPr>
    <p:cSldViewPr snapToGrid="0" snapToObjects="1">
      <p:cViewPr varScale="1">
        <p:scale>
          <a:sx n="127" d="100"/>
          <a:sy n="127" d="100"/>
        </p:scale>
        <p:origin x="44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849F35-E64A-6A4A-AAA8-69F07C03A527}" type="datetimeFigureOut">
              <a:rPr lang="en-US" smtClean="0"/>
              <a:t>7/30/19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F93EEC-97AA-F740-B633-F7084B6179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76203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33C4B2-BA48-6741-970F-5AB9E8238A3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230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FB971-24C1-0044-9BD8-FE74D1E736FA}" type="datetimeFigureOut">
              <a:rPr lang="en-US" smtClean="0"/>
              <a:t>7/30/19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28187-6F4F-D94A-8262-88780B2BD418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750" y="344488"/>
            <a:ext cx="2476500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03580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2pPr>
              <a:defRPr>
                <a:solidFill>
                  <a:srgbClr val="0021A5"/>
                </a:solidFill>
              </a:defRPr>
            </a:lvl2pPr>
            <a:lvl3pPr>
              <a:defRPr>
                <a:solidFill>
                  <a:srgbClr val="0021A5"/>
                </a:solidFill>
              </a:defRPr>
            </a:lvl3pPr>
            <a:lvl4pPr>
              <a:defRPr>
                <a:solidFill>
                  <a:srgbClr val="0021A5"/>
                </a:solidFill>
              </a:defRPr>
            </a:lvl4pPr>
            <a:lvl5pPr>
              <a:defRPr>
                <a:solidFill>
                  <a:srgbClr val="0021A5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FB971-24C1-0044-9BD8-FE74D1E736FA}" type="datetimeFigureOut">
              <a:rPr lang="en-US" smtClean="0"/>
              <a:t>7/30/19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28187-6F4F-D94A-8262-88780B2BD4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1577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>
            <a:lvl2pPr>
              <a:defRPr>
                <a:solidFill>
                  <a:srgbClr val="0021A5"/>
                </a:solidFill>
              </a:defRPr>
            </a:lvl2pPr>
            <a:lvl3pPr>
              <a:defRPr>
                <a:solidFill>
                  <a:srgbClr val="0021A5"/>
                </a:solidFill>
              </a:defRPr>
            </a:lvl3pPr>
            <a:lvl4pPr>
              <a:defRPr>
                <a:solidFill>
                  <a:srgbClr val="0021A5"/>
                </a:solidFill>
              </a:defRPr>
            </a:lvl4pPr>
            <a:lvl5pPr>
              <a:defRPr>
                <a:solidFill>
                  <a:srgbClr val="0021A5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FB971-24C1-0044-9BD8-FE74D1E736FA}" type="datetimeFigureOut">
              <a:rPr lang="en-US" smtClean="0"/>
              <a:t>7/30/19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28187-6F4F-D94A-8262-88780B2BD4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16373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defRPr>
                <a:solidFill>
                  <a:srgbClr val="0021A5"/>
                </a:solidFill>
              </a:defRPr>
            </a:lvl2pPr>
            <a:lvl3pPr>
              <a:defRPr>
                <a:solidFill>
                  <a:srgbClr val="0021A5"/>
                </a:solidFill>
              </a:defRPr>
            </a:lvl3pPr>
            <a:lvl4pPr>
              <a:defRPr>
                <a:solidFill>
                  <a:srgbClr val="0021A5"/>
                </a:solidFill>
              </a:defRPr>
            </a:lvl4pPr>
            <a:lvl5pPr>
              <a:defRPr>
                <a:solidFill>
                  <a:srgbClr val="0021A5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FB971-24C1-0044-9BD8-FE74D1E736FA}" type="datetimeFigureOut">
              <a:rPr lang="en-US" smtClean="0"/>
              <a:t>7/30/19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28187-6F4F-D94A-8262-88780B2BD418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584" y="6090028"/>
            <a:ext cx="636408" cy="435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1093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94325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3795996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FB971-24C1-0044-9BD8-FE74D1E736FA}" type="datetimeFigureOut">
              <a:rPr lang="en-US" smtClean="0"/>
              <a:t>7/30/19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28187-6F4F-D94A-8262-88780B2BD418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53232" y="5723312"/>
            <a:ext cx="2476500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4184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2pPr>
              <a:defRPr>
                <a:solidFill>
                  <a:srgbClr val="0021A5"/>
                </a:solidFill>
              </a:defRPr>
            </a:lvl2pPr>
            <a:lvl3pPr>
              <a:defRPr>
                <a:solidFill>
                  <a:srgbClr val="0021A5"/>
                </a:solidFill>
              </a:defRPr>
            </a:lvl3pPr>
            <a:lvl4pPr>
              <a:defRPr>
                <a:solidFill>
                  <a:srgbClr val="0021A5"/>
                </a:solidFill>
              </a:defRPr>
            </a:lvl4pPr>
            <a:lvl5pPr>
              <a:defRPr>
                <a:solidFill>
                  <a:srgbClr val="0021A5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2pPr>
              <a:defRPr>
                <a:solidFill>
                  <a:srgbClr val="0021A5"/>
                </a:solidFill>
              </a:defRPr>
            </a:lvl2pPr>
            <a:lvl3pPr>
              <a:defRPr>
                <a:solidFill>
                  <a:srgbClr val="0021A5"/>
                </a:solidFill>
              </a:defRPr>
            </a:lvl3pPr>
            <a:lvl4pPr>
              <a:defRPr>
                <a:solidFill>
                  <a:srgbClr val="0021A5"/>
                </a:solidFill>
              </a:defRPr>
            </a:lvl4pPr>
            <a:lvl5pPr>
              <a:defRPr>
                <a:solidFill>
                  <a:srgbClr val="0021A5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FB971-24C1-0044-9BD8-FE74D1E736FA}" type="datetimeFigureOut">
              <a:rPr lang="en-US" smtClean="0"/>
              <a:t>7/30/19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28187-6F4F-D94A-8262-88780B2BD418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584" y="6090028"/>
            <a:ext cx="636408" cy="435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00575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FA461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2pPr>
              <a:defRPr>
                <a:solidFill>
                  <a:srgbClr val="0021A5"/>
                </a:solidFill>
              </a:defRPr>
            </a:lvl2pPr>
            <a:lvl3pPr>
              <a:defRPr>
                <a:solidFill>
                  <a:srgbClr val="0021A5"/>
                </a:solidFill>
              </a:defRPr>
            </a:lvl3pPr>
            <a:lvl4pPr>
              <a:defRPr>
                <a:solidFill>
                  <a:srgbClr val="0021A5"/>
                </a:solidFill>
              </a:defRPr>
            </a:lvl4pPr>
            <a:lvl5pPr>
              <a:defRPr>
                <a:solidFill>
                  <a:srgbClr val="0021A5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FA461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2pPr>
              <a:defRPr>
                <a:solidFill>
                  <a:srgbClr val="0021A5"/>
                </a:solidFill>
              </a:defRPr>
            </a:lvl2pPr>
            <a:lvl3pPr>
              <a:defRPr>
                <a:solidFill>
                  <a:srgbClr val="0021A5"/>
                </a:solidFill>
              </a:defRPr>
            </a:lvl3pPr>
            <a:lvl4pPr>
              <a:defRPr>
                <a:solidFill>
                  <a:srgbClr val="0021A5"/>
                </a:solidFill>
              </a:defRPr>
            </a:lvl4pPr>
            <a:lvl5pPr>
              <a:defRPr>
                <a:solidFill>
                  <a:srgbClr val="0021A5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FB971-24C1-0044-9BD8-FE74D1E736FA}" type="datetimeFigureOut">
              <a:rPr lang="en-US" smtClean="0"/>
              <a:t>7/30/19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28187-6F4F-D94A-8262-88780B2BD418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584" y="6090028"/>
            <a:ext cx="636408" cy="435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56598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FB971-24C1-0044-9BD8-FE74D1E736FA}" type="datetimeFigureOut">
              <a:rPr lang="en-US" smtClean="0"/>
              <a:t>7/30/19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28187-6F4F-D94A-8262-88780B2BD418}" type="slidenum">
              <a:rPr lang="en-US" smtClean="0"/>
              <a:t>‹#›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584" y="6090028"/>
            <a:ext cx="636408" cy="435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46928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FB971-24C1-0044-9BD8-FE74D1E736FA}" type="datetimeFigureOut">
              <a:rPr lang="en-US" smtClean="0"/>
              <a:t>7/30/19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28187-6F4F-D94A-8262-88780B2BD418}" type="slidenum">
              <a:rPr lang="en-US" smtClean="0"/>
              <a:t>‹#›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584" y="6090028"/>
            <a:ext cx="636408" cy="435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12761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>
                <a:solidFill>
                  <a:srgbClr val="0021A5"/>
                </a:solidFill>
              </a:defRPr>
            </a:lvl2pPr>
            <a:lvl3pPr>
              <a:defRPr sz="2400">
                <a:solidFill>
                  <a:srgbClr val="0021A5"/>
                </a:solidFill>
              </a:defRPr>
            </a:lvl3pPr>
            <a:lvl4pPr>
              <a:defRPr sz="2000">
                <a:solidFill>
                  <a:srgbClr val="0021A5"/>
                </a:solidFill>
              </a:defRPr>
            </a:lvl4pPr>
            <a:lvl5pPr>
              <a:defRPr sz="2000">
                <a:solidFill>
                  <a:srgbClr val="0021A5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FB971-24C1-0044-9BD8-FE74D1E736FA}" type="datetimeFigureOut">
              <a:rPr lang="en-US" smtClean="0"/>
              <a:t>7/30/19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28187-6F4F-D94A-8262-88780B2BD418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584" y="6090028"/>
            <a:ext cx="636408" cy="435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35485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FB971-24C1-0044-9BD8-FE74D1E736FA}" type="datetimeFigureOut">
              <a:rPr lang="en-US" smtClean="0"/>
              <a:t>7/30/19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28187-6F4F-D94A-8262-88780B2BD418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584" y="6090028"/>
            <a:ext cx="636408" cy="435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42423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 userDrawn="1"/>
        </p:nvSpPr>
        <p:spPr>
          <a:xfrm>
            <a:off x="11930063" y="-1"/>
            <a:ext cx="428625" cy="6721475"/>
          </a:xfrm>
          <a:prstGeom prst="roundRect">
            <a:avLst/>
          </a:prstGeom>
          <a:solidFill>
            <a:srgbClr val="FA4616"/>
          </a:solidFill>
          <a:ln>
            <a:solidFill>
              <a:srgbClr val="FA461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3FB971-24C1-0044-9BD8-FE74D1E736FA}" type="datetimeFigureOut">
              <a:rPr lang="en-US" smtClean="0"/>
              <a:t>7/30/19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528187-6F4F-D94A-8262-88780B2BD41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ounded Rectangle 6"/>
          <p:cNvSpPr/>
          <p:nvPr userDrawn="1"/>
        </p:nvSpPr>
        <p:spPr>
          <a:xfrm>
            <a:off x="0" y="6623824"/>
            <a:ext cx="12192000" cy="348476"/>
          </a:xfrm>
          <a:prstGeom prst="roundRect">
            <a:avLst/>
          </a:prstGeom>
          <a:solidFill>
            <a:srgbClr val="0021A5"/>
          </a:solidFill>
          <a:ln>
            <a:solidFill>
              <a:srgbClr val="0021A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671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3.org/2006/vcard/ns%23bday" TargetMode="External"/><Relationship Id="rId2" Type="http://schemas.openxmlformats.org/officeDocument/2006/relationships/hyperlink" Target="http://xmlns.com/foaf/0.1/birthday" TargetMode="Externa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ho.int/gender/whatisgender/en/index.html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hyperlink" Target="http://creativecommons.org/licenses/by-sa/4.0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4800" dirty="0"/>
              <a:t>Referent Tracking Tutorial</a:t>
            </a:r>
            <a:br>
              <a:rPr lang="en-US" sz="4800" dirty="0"/>
            </a:br>
            <a:r>
              <a:rPr lang="en-US" sz="4800" dirty="0"/>
              <a:t>Applications of Referent Tracking </a:t>
            </a:r>
            <a:br>
              <a:rPr lang="en-US" sz="4800" dirty="0"/>
            </a:br>
            <a:r>
              <a:rPr lang="en-US" sz="4800" dirty="0"/>
              <a:t>Part 1 of 2: Demographics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65106"/>
            <a:ext cx="9144000" cy="258361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July 30, 2019</a:t>
            </a:r>
          </a:p>
          <a:p>
            <a:endParaRPr lang="en-US" dirty="0"/>
          </a:p>
          <a:p>
            <a:r>
              <a:rPr lang="en-US" dirty="0"/>
              <a:t>William R. Hogan, MD, MS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Professor, Health Outcomes and Biomedical Informatics</a:t>
            </a:r>
          </a:p>
          <a:p>
            <a:pPr>
              <a:spcBef>
                <a:spcPts val="0"/>
              </a:spcBef>
            </a:pPr>
            <a:r>
              <a:rPr lang="en-US" dirty="0"/>
              <a:t>Director of Biomedical Informatics, Clinical and Translational Science Institute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0126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E44243-9934-1B48-8D44-3913A6EA77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Birth date: relations among particulars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C08ECCD0-A530-C746-A88D-03CFF72F391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90554246"/>
              </p:ext>
            </p:extLst>
          </p:nvPr>
        </p:nvGraphicFramePr>
        <p:xfrm>
          <a:off x="838200" y="1825625"/>
          <a:ext cx="10515600" cy="3749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0222">
                  <a:extLst>
                    <a:ext uri="{9D8B030D-6E8A-4147-A177-3AD203B41FA5}">
                      <a16:colId xmlns:a16="http://schemas.microsoft.com/office/drawing/2014/main" val="651654787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3807819947"/>
                    </a:ext>
                  </a:extLst>
                </a:gridCol>
                <a:gridCol w="1729946">
                  <a:extLst>
                    <a:ext uri="{9D8B030D-6E8A-4147-A177-3AD203B41FA5}">
                      <a16:colId xmlns:a16="http://schemas.microsoft.com/office/drawing/2014/main" val="802409985"/>
                    </a:ext>
                  </a:extLst>
                </a:gridCol>
                <a:gridCol w="1248032">
                  <a:extLst>
                    <a:ext uri="{9D8B030D-6E8A-4147-A177-3AD203B41FA5}">
                      <a16:colId xmlns:a16="http://schemas.microsoft.com/office/drawing/2014/main" val="1356989081"/>
                    </a:ext>
                  </a:extLst>
                </a:gridCol>
                <a:gridCol w="4038600">
                  <a:extLst>
                    <a:ext uri="{9D8B030D-6E8A-4147-A177-3AD203B41FA5}">
                      <a16:colId xmlns:a16="http://schemas.microsoft.com/office/drawing/2014/main" val="218621768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Particular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Relation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Particular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Holds at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Description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39679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FF0000"/>
                          </a:solidFill>
                        </a:rPr>
                        <a:t>IUI-2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agent of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FF0000"/>
                          </a:solidFill>
                        </a:rPr>
                        <a:t>IUI-3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i="1" dirty="0">
                          <a:solidFill>
                            <a:srgbClr val="FF0000"/>
                          </a:solidFill>
                        </a:rPr>
                        <a:t>t</a:t>
                      </a:r>
                      <a:r>
                        <a:rPr lang="en-US" sz="2400" i="1" baseline="-25000" dirty="0">
                          <a:solidFill>
                            <a:srgbClr val="FF0000"/>
                          </a:solidFill>
                        </a:rPr>
                        <a:t>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123456 is agent of birth at t3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72129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FF0000"/>
                          </a:solidFill>
                        </a:rPr>
                        <a:t>IUI-3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occupies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i="1" dirty="0">
                          <a:solidFill>
                            <a:srgbClr val="FF0000"/>
                          </a:solidFill>
                        </a:rPr>
                        <a:t>t</a:t>
                      </a:r>
                      <a:r>
                        <a:rPr lang="en-US" sz="2400" i="1" baseline="-25000" dirty="0">
                          <a:solidFill>
                            <a:srgbClr val="FF0000"/>
                          </a:solidFill>
                        </a:rPr>
                        <a:t>3</a:t>
                      </a:r>
                      <a:endParaRPr lang="en-US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--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Birth occupies temporal instant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22518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i="1" dirty="0">
                          <a:solidFill>
                            <a:srgbClr val="FF0000"/>
                          </a:solidFill>
                        </a:rPr>
                        <a:t>t</a:t>
                      </a:r>
                      <a:r>
                        <a:rPr lang="en-US" sz="2400" i="1" baseline="-25000" dirty="0">
                          <a:solidFill>
                            <a:srgbClr val="FF0000"/>
                          </a:solidFill>
                        </a:rPr>
                        <a:t>3</a:t>
                      </a:r>
                      <a:endParaRPr lang="en-US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during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i="1" dirty="0">
                          <a:solidFill>
                            <a:srgbClr val="FF0000"/>
                          </a:solidFill>
                        </a:rPr>
                        <a:t>t</a:t>
                      </a:r>
                      <a:r>
                        <a:rPr lang="en-US" sz="2400" i="1" baseline="-25000" dirty="0">
                          <a:solidFill>
                            <a:srgbClr val="FF0000"/>
                          </a:solidFill>
                        </a:rPr>
                        <a:t>4</a:t>
                      </a:r>
                      <a:endParaRPr lang="en-US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--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Birth instant during 07/04/1962 EDT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49590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FF0000"/>
                          </a:solidFill>
                        </a:rPr>
                        <a:t>IUI-4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denotes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i="1" dirty="0">
                          <a:solidFill>
                            <a:srgbClr val="FF0000"/>
                          </a:solidFill>
                        </a:rPr>
                        <a:t>t</a:t>
                      </a:r>
                      <a:r>
                        <a:rPr lang="en-US" sz="2400" i="1" baseline="-25000" dirty="0">
                          <a:solidFill>
                            <a:srgbClr val="FF0000"/>
                          </a:solidFill>
                        </a:rPr>
                        <a:t>4</a:t>
                      </a:r>
                      <a:endParaRPr lang="en-US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i="1" dirty="0">
                          <a:solidFill>
                            <a:srgbClr val="FF0000"/>
                          </a:solidFill>
                        </a:rPr>
                        <a:t>t</a:t>
                      </a:r>
                      <a:r>
                        <a:rPr lang="en-US" sz="2400" i="1" baseline="-25000" dirty="0">
                          <a:solidFill>
                            <a:srgbClr val="FF0000"/>
                          </a:solidFill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Name of day (in ISO8601 format) denotes 07/04/1962 EDT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67333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45671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853FBE-00DC-1841-B498-71EF48F613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Sex, Gender, and Marital “Status”: Particulars, Instantiations, and Time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94F8AF18-C31C-9F42-89A5-D28C9E14A07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18704780"/>
              </p:ext>
            </p:extLst>
          </p:nvPr>
        </p:nvGraphicFramePr>
        <p:xfrm>
          <a:off x="838200" y="1825625"/>
          <a:ext cx="10515599" cy="292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30362">
                  <a:extLst>
                    <a:ext uri="{9D8B030D-6E8A-4147-A177-3AD203B41FA5}">
                      <a16:colId xmlns:a16="http://schemas.microsoft.com/office/drawing/2014/main" val="809517481"/>
                    </a:ext>
                  </a:extLst>
                </a:gridCol>
                <a:gridCol w="1705233">
                  <a:extLst>
                    <a:ext uri="{9D8B030D-6E8A-4147-A177-3AD203B41FA5}">
                      <a16:colId xmlns:a16="http://schemas.microsoft.com/office/drawing/2014/main" val="3422599299"/>
                    </a:ext>
                  </a:extLst>
                </a:gridCol>
                <a:gridCol w="2718486">
                  <a:extLst>
                    <a:ext uri="{9D8B030D-6E8A-4147-A177-3AD203B41FA5}">
                      <a16:colId xmlns:a16="http://schemas.microsoft.com/office/drawing/2014/main" val="3721691869"/>
                    </a:ext>
                  </a:extLst>
                </a:gridCol>
                <a:gridCol w="2061518">
                  <a:extLst>
                    <a:ext uri="{9D8B030D-6E8A-4147-A177-3AD203B41FA5}">
                      <a16:colId xmlns:a16="http://schemas.microsoft.com/office/drawing/2014/main" val="121367639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Particular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Designator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When exists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41371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Person 123456’s phenotypic sex quality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FF0000"/>
                          </a:solidFill>
                        </a:rPr>
                        <a:t>IUI-5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Male sex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i="1" dirty="0">
                          <a:solidFill>
                            <a:srgbClr val="FF0000"/>
                          </a:solidFill>
                        </a:rPr>
                        <a:t>t</a:t>
                      </a:r>
                      <a:r>
                        <a:rPr lang="en-US" sz="2400" i="1" baseline="-25000" dirty="0">
                          <a:solidFill>
                            <a:srgbClr val="FF0000"/>
                          </a:solidFill>
                        </a:rPr>
                        <a:t>5</a:t>
                      </a:r>
                      <a:endParaRPr lang="en-US" sz="2400" dirty="0"/>
                    </a:p>
                    <a:p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36101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Person 123456’s gender role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FF0000"/>
                          </a:solidFill>
                        </a:rPr>
                        <a:t>IUI-6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Masculine gender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i="1" dirty="0">
                          <a:solidFill>
                            <a:srgbClr val="FF0000"/>
                          </a:solidFill>
                        </a:rPr>
                        <a:t>t</a:t>
                      </a:r>
                      <a:r>
                        <a:rPr lang="en-US" sz="2400" i="1" baseline="-25000" dirty="0">
                          <a:solidFill>
                            <a:srgbClr val="FF0000"/>
                          </a:solidFill>
                        </a:rPr>
                        <a:t>6</a:t>
                      </a:r>
                      <a:endParaRPr lang="en-US" sz="2400" dirty="0"/>
                    </a:p>
                    <a:p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6040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Person 123456’s party to a marriage contract role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FF0000"/>
                          </a:solidFill>
                        </a:rPr>
                        <a:t>IUI-7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Party to a marriage contract role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i="1" dirty="0">
                          <a:solidFill>
                            <a:srgbClr val="FF0000"/>
                          </a:solidFill>
                        </a:rPr>
                        <a:t>t</a:t>
                      </a:r>
                      <a:r>
                        <a:rPr lang="en-US" sz="2400" i="1" baseline="-25000" dirty="0">
                          <a:solidFill>
                            <a:srgbClr val="FF0000"/>
                          </a:solidFill>
                        </a:rPr>
                        <a:t>7</a:t>
                      </a:r>
                      <a:endParaRPr lang="en-US" sz="2400" baseline="-25000" dirty="0"/>
                    </a:p>
                    <a:p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80164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822622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E44243-9934-1B48-8D44-3913A6EA77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Sex, gender, and marital “status”: relations among particulars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C08ECCD0-A530-C746-A88D-03CFF72F391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47328384"/>
              </p:ext>
            </p:extLst>
          </p:nvPr>
        </p:nvGraphicFramePr>
        <p:xfrm>
          <a:off x="838200" y="1825625"/>
          <a:ext cx="10515600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0222">
                  <a:extLst>
                    <a:ext uri="{9D8B030D-6E8A-4147-A177-3AD203B41FA5}">
                      <a16:colId xmlns:a16="http://schemas.microsoft.com/office/drawing/2014/main" val="651654787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3807819947"/>
                    </a:ext>
                  </a:extLst>
                </a:gridCol>
                <a:gridCol w="1729946">
                  <a:extLst>
                    <a:ext uri="{9D8B030D-6E8A-4147-A177-3AD203B41FA5}">
                      <a16:colId xmlns:a16="http://schemas.microsoft.com/office/drawing/2014/main" val="802409985"/>
                    </a:ext>
                  </a:extLst>
                </a:gridCol>
                <a:gridCol w="1248032">
                  <a:extLst>
                    <a:ext uri="{9D8B030D-6E8A-4147-A177-3AD203B41FA5}">
                      <a16:colId xmlns:a16="http://schemas.microsoft.com/office/drawing/2014/main" val="1356989081"/>
                    </a:ext>
                  </a:extLst>
                </a:gridCol>
                <a:gridCol w="4038600">
                  <a:extLst>
                    <a:ext uri="{9D8B030D-6E8A-4147-A177-3AD203B41FA5}">
                      <a16:colId xmlns:a16="http://schemas.microsoft.com/office/drawing/2014/main" val="218621768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Particular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Relation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Particular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Holds at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Description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39679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FF0000"/>
                          </a:solidFill>
                        </a:rPr>
                        <a:t>IUI-2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bearer of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FF0000"/>
                          </a:solidFill>
                        </a:rPr>
                        <a:t>IUI-5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i="1" dirty="0">
                          <a:solidFill>
                            <a:srgbClr val="FF0000"/>
                          </a:solidFill>
                        </a:rPr>
                        <a:t>t</a:t>
                      </a:r>
                      <a:r>
                        <a:rPr lang="en-US" sz="2400" i="1" baseline="-25000" dirty="0">
                          <a:solidFill>
                            <a:srgbClr val="FF0000"/>
                          </a:solidFill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123456 bearer of his sex quality at t5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72129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FF0000"/>
                          </a:solidFill>
                        </a:rPr>
                        <a:t>IUI-2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bearer of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FF0000"/>
                          </a:solidFill>
                        </a:rPr>
                        <a:t>IUI-6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i="1" dirty="0">
                          <a:solidFill>
                            <a:srgbClr val="FF0000"/>
                          </a:solidFill>
                        </a:rPr>
                        <a:t>t</a:t>
                      </a:r>
                      <a:r>
                        <a:rPr lang="en-US" sz="2400" i="1" baseline="-25000" dirty="0">
                          <a:solidFill>
                            <a:srgbClr val="FF0000"/>
                          </a:solidFill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123456 bearer of his gender role at t6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22518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FF0000"/>
                          </a:solidFill>
                        </a:rPr>
                        <a:t>IUI-2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bearer of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FF0000"/>
                          </a:solidFill>
                        </a:rPr>
                        <a:t>IUI-7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i="1" dirty="0">
                          <a:solidFill>
                            <a:srgbClr val="FF0000"/>
                          </a:solidFill>
                        </a:rPr>
                        <a:t>t</a:t>
                      </a:r>
                      <a:r>
                        <a:rPr lang="en-US" sz="2400" i="1" baseline="-25000" dirty="0">
                          <a:solidFill>
                            <a:srgbClr val="FF0000"/>
                          </a:solidFill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123456 bearer of his marriage contract role at t7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49590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i="1" dirty="0">
                          <a:solidFill>
                            <a:srgbClr val="FF0000"/>
                          </a:solidFill>
                        </a:rPr>
                        <a:t>t</a:t>
                      </a:r>
                      <a:r>
                        <a:rPr lang="en-US" sz="2400" i="1" baseline="-25000" dirty="0">
                          <a:solidFill>
                            <a:srgbClr val="FF0000"/>
                          </a:solidFill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during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i="1" dirty="0">
                          <a:solidFill>
                            <a:srgbClr val="FF0000"/>
                          </a:solidFill>
                        </a:rPr>
                        <a:t>t</a:t>
                      </a:r>
                      <a:r>
                        <a:rPr lang="en-US" sz="2400" i="1" baseline="-25000" dirty="0">
                          <a:solidFill>
                            <a:srgbClr val="FF0000"/>
                          </a:solidFill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--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Birth instant during interval sex quality exists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67333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i="1" dirty="0">
                          <a:solidFill>
                            <a:srgbClr val="FF0000"/>
                          </a:solidFill>
                        </a:rPr>
                        <a:t>t</a:t>
                      </a:r>
                      <a:r>
                        <a:rPr lang="en-US" sz="2400" i="1" baseline="-25000" dirty="0">
                          <a:solidFill>
                            <a:srgbClr val="FF0000"/>
                          </a:solidFill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after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i="1" dirty="0">
                          <a:solidFill>
                            <a:srgbClr val="FF0000"/>
                          </a:solidFill>
                        </a:rPr>
                        <a:t>t</a:t>
                      </a:r>
                      <a:r>
                        <a:rPr lang="en-US" sz="2400" i="1" baseline="-25000" dirty="0">
                          <a:solidFill>
                            <a:srgbClr val="FF0000"/>
                          </a:solidFill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--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Marriage contract interval after birth instant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24291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35878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BBB4F09-7575-C24F-B42E-B76477A293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Down to brass tacks: using RT tuples to record this information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568D8EF-299F-A94C-B459-4D3F36530E0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2639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A tuple: Assigning an IUI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</a:rPr>
              <a:t>A &lt;</a:t>
            </a:r>
            <a:r>
              <a:rPr lang="en-US" dirty="0">
                <a:solidFill>
                  <a:srgbClr val="376092"/>
                </a:solidFill>
              </a:rPr>
              <a:t> </a:t>
            </a:r>
            <a:r>
              <a:rPr lang="en-US" i="1" dirty="0" err="1">
                <a:solidFill>
                  <a:srgbClr val="376092"/>
                </a:solidFill>
              </a:rPr>
              <a:t>iui</a:t>
            </a:r>
            <a:r>
              <a:rPr lang="en-US" i="1" baseline="-25000" dirty="0" err="1">
                <a:solidFill>
                  <a:srgbClr val="376092"/>
                </a:solidFill>
              </a:rPr>
              <a:t>a</a:t>
            </a:r>
            <a:r>
              <a:rPr lang="en-US" dirty="0">
                <a:solidFill>
                  <a:srgbClr val="376092"/>
                </a:solidFill>
              </a:rPr>
              <a:t>, </a:t>
            </a:r>
            <a:r>
              <a:rPr lang="en-US" i="1" dirty="0" err="1">
                <a:solidFill>
                  <a:srgbClr val="FF0000"/>
                </a:solidFill>
              </a:rPr>
              <a:t>iui</a:t>
            </a:r>
            <a:r>
              <a:rPr lang="en-US" i="1" baseline="-25000" dirty="0" err="1">
                <a:solidFill>
                  <a:srgbClr val="FF0000"/>
                </a:solidFill>
              </a:rPr>
              <a:t>p</a:t>
            </a:r>
            <a:r>
              <a:rPr lang="en-US" dirty="0">
                <a:solidFill>
                  <a:srgbClr val="376092"/>
                </a:solidFill>
              </a:rPr>
              <a:t>, </a:t>
            </a:r>
            <a:r>
              <a:rPr lang="en-US" i="1" dirty="0">
                <a:solidFill>
                  <a:schemeClr val="accent6"/>
                </a:solidFill>
              </a:rPr>
              <a:t>t</a:t>
            </a:r>
            <a:r>
              <a:rPr lang="en-US" i="1" baseline="-25000" dirty="0">
                <a:solidFill>
                  <a:schemeClr val="accent6"/>
                </a:solidFill>
              </a:rPr>
              <a:t>ap</a:t>
            </a:r>
            <a:r>
              <a:rPr lang="en-US" dirty="0"/>
              <a:t> </a:t>
            </a:r>
            <a:r>
              <a:rPr lang="en-US" dirty="0">
                <a:solidFill>
                  <a:srgbClr val="000000"/>
                </a:solidFill>
              </a:rPr>
              <a:t>&gt;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i="1" dirty="0" err="1">
                <a:solidFill>
                  <a:srgbClr val="376092"/>
                </a:solidFill>
              </a:rPr>
              <a:t>iui</a:t>
            </a:r>
            <a:r>
              <a:rPr lang="en-US" i="1" baseline="-25000" dirty="0" err="1">
                <a:solidFill>
                  <a:srgbClr val="376092"/>
                </a:solidFill>
              </a:rPr>
              <a:t>a</a:t>
            </a:r>
            <a:r>
              <a:rPr lang="en-US" dirty="0"/>
              <a:t>: denotes the entity assigning </a:t>
            </a:r>
            <a:r>
              <a:rPr lang="en-US" i="1" dirty="0" err="1">
                <a:solidFill>
                  <a:srgbClr val="FF0000"/>
                </a:solidFill>
              </a:rPr>
              <a:t>iui</a:t>
            </a:r>
            <a:r>
              <a:rPr lang="en-US" i="1" baseline="-25000" dirty="0" err="1">
                <a:solidFill>
                  <a:srgbClr val="FF0000"/>
                </a:solidFill>
              </a:rPr>
              <a:t>p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i="1" dirty="0" err="1">
                <a:solidFill>
                  <a:srgbClr val="FF0000"/>
                </a:solidFill>
              </a:rPr>
              <a:t>iui</a:t>
            </a:r>
            <a:r>
              <a:rPr lang="en-US" i="1" baseline="-25000" dirty="0" err="1">
                <a:solidFill>
                  <a:srgbClr val="FF0000"/>
                </a:solidFill>
              </a:rPr>
              <a:t>p</a:t>
            </a:r>
            <a:r>
              <a:rPr lang="en-US" dirty="0"/>
              <a:t>: denotes the entity to which IUI is assigned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i="1" dirty="0">
                <a:solidFill>
                  <a:schemeClr val="accent6"/>
                </a:solidFill>
              </a:rPr>
              <a:t>t</a:t>
            </a:r>
            <a:r>
              <a:rPr lang="en-US" i="1" baseline="-25000" dirty="0">
                <a:solidFill>
                  <a:schemeClr val="accent6"/>
                </a:solidFill>
              </a:rPr>
              <a:t>ap</a:t>
            </a:r>
            <a:r>
              <a:rPr lang="en-US" dirty="0"/>
              <a:t> : denotes the time at which this IUI assignment was made</a:t>
            </a:r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i="1" dirty="0">
                <a:solidFill>
                  <a:schemeClr val="accent1">
                    <a:lumMod val="75000"/>
                  </a:schemeClr>
                </a:solidFill>
              </a:rPr>
              <a:t>(Assignment or A tuple)</a:t>
            </a:r>
          </a:p>
        </p:txBody>
      </p:sp>
    </p:spTree>
    <p:extLst>
      <p:ext uri="{BB962C8B-B14F-4D97-AF65-F5344CB8AC3E}">
        <p14:creationId xmlns:p14="http://schemas.microsoft.com/office/powerpoint/2010/main" val="11244906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3">
            <a:extLst>
              <a:ext uri="{FF2B5EF4-FFF2-40B4-BE49-F238E27FC236}">
                <a16:creationId xmlns:a16="http://schemas.microsoft.com/office/drawing/2014/main" id="{B3A46CD5-EEA8-AE43-9244-B8923B5A3DB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66907833"/>
              </p:ext>
            </p:extLst>
          </p:nvPr>
        </p:nvGraphicFramePr>
        <p:xfrm>
          <a:off x="2602638" y="1825625"/>
          <a:ext cx="9215327" cy="475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7069">
                  <a:extLst>
                    <a:ext uri="{9D8B030D-6E8A-4147-A177-3AD203B41FA5}">
                      <a16:colId xmlns:a16="http://schemas.microsoft.com/office/drawing/2014/main" val="3850104102"/>
                    </a:ext>
                  </a:extLst>
                </a:gridCol>
                <a:gridCol w="1507524">
                  <a:extLst>
                    <a:ext uri="{9D8B030D-6E8A-4147-A177-3AD203B41FA5}">
                      <a16:colId xmlns:a16="http://schemas.microsoft.com/office/drawing/2014/main" val="3500856647"/>
                    </a:ext>
                  </a:extLst>
                </a:gridCol>
                <a:gridCol w="889686">
                  <a:extLst>
                    <a:ext uri="{9D8B030D-6E8A-4147-A177-3AD203B41FA5}">
                      <a16:colId xmlns:a16="http://schemas.microsoft.com/office/drawing/2014/main" val="996433208"/>
                    </a:ext>
                  </a:extLst>
                </a:gridCol>
                <a:gridCol w="5301048">
                  <a:extLst>
                    <a:ext uri="{9D8B030D-6E8A-4147-A177-3AD203B41FA5}">
                      <a16:colId xmlns:a16="http://schemas.microsoft.com/office/drawing/2014/main" val="39511067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i="1" dirty="0" err="1"/>
                        <a:t>IUI</a:t>
                      </a:r>
                      <a:r>
                        <a:rPr lang="en-US" sz="2400" i="1" baseline="-25000" dirty="0" err="1"/>
                        <a:t>a</a:t>
                      </a:r>
                      <a:endParaRPr lang="en-US" sz="2400" i="1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i="1" dirty="0" err="1"/>
                        <a:t>IUI</a:t>
                      </a:r>
                      <a:r>
                        <a:rPr lang="en-US" sz="2400" i="1" baseline="-25000" dirty="0" err="1"/>
                        <a:t>p</a:t>
                      </a:r>
                      <a:endParaRPr lang="en-US" sz="2400" i="1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i="1" dirty="0"/>
                        <a:t>t</a:t>
                      </a:r>
                      <a:r>
                        <a:rPr lang="en-US" sz="2400" i="1" baseline="-25000" dirty="0"/>
                        <a:t>ap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Comment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330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i="1" dirty="0"/>
                        <a:t>IUI-1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i="1" dirty="0"/>
                        <a:t>IUI-1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i="1" dirty="0"/>
                        <a:t>t</a:t>
                      </a:r>
                      <a:r>
                        <a:rPr lang="en-US" sz="2400" i="1" baseline="-250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Avoid infinite regress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31287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i="1" dirty="0"/>
                        <a:t>IUI-1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i="1" dirty="0"/>
                        <a:t>IUI-2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i="1" dirty="0"/>
                        <a:t>t</a:t>
                      </a:r>
                      <a:r>
                        <a:rPr lang="en-US" sz="2400" i="1" baseline="-25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Assign IUI to person 123456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80072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i="1" dirty="0"/>
                        <a:t>IUI-1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i="1" dirty="0"/>
                        <a:t>IUI-3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i="1" dirty="0"/>
                        <a:t>t</a:t>
                      </a:r>
                      <a:r>
                        <a:rPr lang="en-US" sz="2400" i="1" baseline="-25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Assign IUI to person’s birth event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55801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i="1" dirty="0"/>
                        <a:t>IUI-1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i="1" dirty="0"/>
                        <a:t>IUI-4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i="1" dirty="0"/>
                        <a:t>t</a:t>
                      </a:r>
                      <a:r>
                        <a:rPr lang="en-US" sz="2400" i="1" baseline="-25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Assign IUI to ISO8601 name of 07/02/1964 EDT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6626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i="1" dirty="0"/>
                        <a:t>IUI-1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i="1" dirty="0"/>
                        <a:t>IUI-5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i="1" baseline="0" dirty="0"/>
                        <a:t>t</a:t>
                      </a:r>
                      <a:r>
                        <a:rPr lang="en-US" sz="2400" i="1" baseline="-25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Assign IUI to person’s phenotypic sex quality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5619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i="1" dirty="0"/>
                        <a:t>IUI-1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i="1" dirty="0"/>
                        <a:t>IUI-6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i="1" baseline="0" dirty="0"/>
                        <a:t>t</a:t>
                      </a:r>
                      <a:r>
                        <a:rPr lang="en-US" sz="2400" i="1" baseline="-25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Assign IUI to person’s gender role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48609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i="1" dirty="0"/>
                        <a:t>IUI-1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i="1" dirty="0"/>
                        <a:t>IUI-7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i="1" baseline="0" dirty="0"/>
                        <a:t>t</a:t>
                      </a:r>
                      <a:r>
                        <a:rPr lang="en-US" sz="2400" i="1" baseline="-25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Assign IUI to person’s “party to a marriage contract” role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8839028"/>
                  </a:ext>
                </a:extLst>
              </a:tr>
            </a:tbl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D9367FCA-6968-A54D-BCDA-19D56F3448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tuples for our demographics data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924E101B-BE1B-BC47-AB41-2F96B19AE36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85045934"/>
              </p:ext>
            </p:extLst>
          </p:nvPr>
        </p:nvGraphicFramePr>
        <p:xfrm>
          <a:off x="838200" y="1825625"/>
          <a:ext cx="1764438" cy="475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64438">
                  <a:extLst>
                    <a:ext uri="{9D8B030D-6E8A-4147-A177-3AD203B41FA5}">
                      <a16:colId xmlns:a16="http://schemas.microsoft.com/office/drawing/2014/main" val="375486715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i="1" dirty="0" err="1"/>
                        <a:t>IUI</a:t>
                      </a:r>
                      <a:r>
                        <a:rPr lang="en-US" sz="2400" i="1" baseline="-25000" dirty="0" err="1"/>
                        <a:t>t</a:t>
                      </a:r>
                      <a:endParaRPr lang="en-US" sz="2400" i="1" baseline="-25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47253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i="1" dirty="0"/>
                        <a:t>IUI-100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96094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i="1" dirty="0"/>
                        <a:t>IUI-101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95802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i="1" dirty="0"/>
                        <a:t>IUI-102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77940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i="1" dirty="0"/>
                        <a:t>IUI-103</a:t>
                      </a:r>
                    </a:p>
                    <a:p>
                      <a:endParaRPr lang="en-US" sz="2400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10637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i="1" dirty="0"/>
                        <a:t>IUI-104</a:t>
                      </a:r>
                    </a:p>
                    <a:p>
                      <a:endParaRPr lang="en-US" sz="2400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21466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i="1" dirty="0"/>
                        <a:t>IUI-105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49426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i="1" dirty="0"/>
                        <a:t>IUI-106</a:t>
                      </a:r>
                    </a:p>
                    <a:p>
                      <a:endParaRPr lang="en-US" sz="2400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9820148"/>
                  </a:ext>
                </a:extLst>
              </a:tr>
            </a:tbl>
          </a:graphicData>
        </a:graphic>
      </p:graphicFrame>
      <p:sp>
        <p:nvSpPr>
          <p:cNvPr id="8" name="Rounded Rectangular Callout 7">
            <a:extLst>
              <a:ext uri="{FF2B5EF4-FFF2-40B4-BE49-F238E27FC236}">
                <a16:creationId xmlns:a16="http://schemas.microsoft.com/office/drawing/2014/main" id="{92E2B7D1-2C7E-8A49-A544-17CAD37AC5FB}"/>
              </a:ext>
            </a:extLst>
          </p:cNvPr>
          <p:cNvSpPr/>
          <p:nvPr/>
        </p:nvSpPr>
        <p:spPr>
          <a:xfrm>
            <a:off x="378266" y="5646040"/>
            <a:ext cx="3895164" cy="830997"/>
          </a:xfrm>
          <a:prstGeom prst="wedgeRoundRectCallout">
            <a:avLst>
              <a:gd name="adj1" fmla="val -17261"/>
              <a:gd name="adj2" fmla="val -24230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Note!  The RT system also assigns each tuple an IUI.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C74B41A4-0A6E-FF47-B9E2-C2CC4CA20A4C}"/>
              </a:ext>
            </a:extLst>
          </p:cNvPr>
          <p:cNvCxnSpPr/>
          <p:nvPr/>
        </p:nvCxnSpPr>
        <p:spPr>
          <a:xfrm flipV="1">
            <a:off x="941294" y="3962674"/>
            <a:ext cx="322730" cy="1726098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08479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1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F2D5D-B16C-994E-8930-21B112528B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Reminder: temporal references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07E73E86-028E-4340-9451-E4CCE148989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78408657"/>
              </p:ext>
            </p:extLst>
          </p:nvPr>
        </p:nvGraphicFramePr>
        <p:xfrm>
          <a:off x="838200" y="1825625"/>
          <a:ext cx="10515600" cy="4511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86016">
                  <a:extLst>
                    <a:ext uri="{9D8B030D-6E8A-4147-A177-3AD203B41FA5}">
                      <a16:colId xmlns:a16="http://schemas.microsoft.com/office/drawing/2014/main" val="1954493030"/>
                    </a:ext>
                  </a:extLst>
                </a:gridCol>
                <a:gridCol w="2100649">
                  <a:extLst>
                    <a:ext uri="{9D8B030D-6E8A-4147-A177-3AD203B41FA5}">
                      <a16:colId xmlns:a16="http://schemas.microsoft.com/office/drawing/2014/main" val="134502130"/>
                    </a:ext>
                  </a:extLst>
                </a:gridCol>
                <a:gridCol w="7028935">
                  <a:extLst>
                    <a:ext uri="{9D8B030D-6E8A-4147-A177-3AD203B41FA5}">
                      <a16:colId xmlns:a16="http://schemas.microsoft.com/office/drawing/2014/main" val="249403407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200" dirty="0"/>
                        <a:t>Temporal reference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Type of temporal region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Description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81980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200" i="1" dirty="0">
                          <a:solidFill>
                            <a:schemeClr val="tx1"/>
                          </a:solidFill>
                        </a:rPr>
                        <a:t>t</a:t>
                      </a:r>
                      <a:r>
                        <a:rPr lang="en-US" sz="2200" i="1" baseline="-250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Instant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Time at which person #1 assigned IUI-1 to him/herself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01480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200" i="1" dirty="0">
                          <a:solidFill>
                            <a:schemeClr val="tx1"/>
                          </a:solidFill>
                        </a:rPr>
                        <a:t>t</a:t>
                      </a:r>
                      <a:r>
                        <a:rPr lang="en-US" sz="2200" i="1" baseline="-250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Instant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Time at which person #1 assigned IUIs and asserted </a:t>
                      </a:r>
                      <a:r>
                        <a:rPr lang="en-US" sz="2200" dirty="0" err="1"/>
                        <a:t>PtoU</a:t>
                      </a:r>
                      <a:r>
                        <a:rPr lang="en-US" sz="2200" dirty="0"/>
                        <a:t> and </a:t>
                      </a:r>
                      <a:r>
                        <a:rPr lang="en-US" sz="2200" dirty="0" err="1"/>
                        <a:t>PtoP</a:t>
                      </a:r>
                      <a:r>
                        <a:rPr lang="en-US" sz="2200" dirty="0"/>
                        <a:t> tuples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61523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200" i="1" dirty="0">
                          <a:solidFill>
                            <a:schemeClr val="tx1"/>
                          </a:solidFill>
                        </a:rPr>
                        <a:t>t</a:t>
                      </a:r>
                      <a:r>
                        <a:rPr lang="en-US" sz="2200" i="1" baseline="-250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Interval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Interval occupied by patient 123456’s history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94389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200" i="1" dirty="0">
                          <a:solidFill>
                            <a:schemeClr val="tx1"/>
                          </a:solidFill>
                        </a:rPr>
                        <a:t>t</a:t>
                      </a:r>
                      <a:r>
                        <a:rPr lang="en-US" sz="2200" i="1" baseline="-250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Instant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Instant occupied by patient 123456’s birth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02768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200" i="1" dirty="0">
                          <a:solidFill>
                            <a:schemeClr val="tx1"/>
                          </a:solidFill>
                        </a:rPr>
                        <a:t>t</a:t>
                      </a:r>
                      <a:r>
                        <a:rPr lang="en-US" sz="2200" i="1" baseline="-250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Interval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July 4</a:t>
                      </a:r>
                      <a:r>
                        <a:rPr lang="en-US" sz="2200" baseline="30000" dirty="0"/>
                        <a:t>th</a:t>
                      </a:r>
                      <a:r>
                        <a:rPr lang="en-US" sz="2200" dirty="0"/>
                        <a:t>, 1962 Eastern Daylight Time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50108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200" i="1" dirty="0">
                          <a:solidFill>
                            <a:schemeClr val="tx1"/>
                          </a:solidFill>
                        </a:rPr>
                        <a:t>t</a:t>
                      </a:r>
                      <a:r>
                        <a:rPr lang="en-US" sz="2200" i="1" baseline="-250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Interval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Interval during which 123456’s phenotypic sex exists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51017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200" i="1" baseline="0" dirty="0">
                          <a:solidFill>
                            <a:schemeClr val="tx1"/>
                          </a:solidFill>
                        </a:rPr>
                        <a:t>t</a:t>
                      </a:r>
                      <a:r>
                        <a:rPr lang="en-US" sz="2200" i="1" baseline="-25000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Interval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Interval during which 123456’s gender role exists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37905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200" i="1" baseline="0" dirty="0">
                          <a:solidFill>
                            <a:schemeClr val="tx1"/>
                          </a:solidFill>
                        </a:rPr>
                        <a:t>t</a:t>
                      </a:r>
                      <a:r>
                        <a:rPr lang="en-US" sz="2200" i="1" baseline="-250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Interval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Interval during which 123456’s marriage contract role exists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01783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42224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Particular to Universal (</a:t>
            </a:r>
            <a:r>
              <a:rPr lang="en-US" dirty="0" err="1"/>
              <a:t>PtoU</a:t>
            </a:r>
            <a:r>
              <a:rPr lang="en-US" dirty="0"/>
              <a:t>) tuple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3766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>
                <a:solidFill>
                  <a:srgbClr val="000000"/>
                </a:solidFill>
              </a:rPr>
              <a:t>PtoU</a:t>
            </a:r>
            <a:r>
              <a:rPr lang="en-US" dirty="0">
                <a:solidFill>
                  <a:srgbClr val="000000"/>
                </a:solidFill>
              </a:rPr>
              <a:t>&lt;</a:t>
            </a:r>
            <a:r>
              <a:rPr lang="en-US" dirty="0"/>
              <a:t> </a:t>
            </a:r>
            <a:r>
              <a:rPr lang="en-US" i="1" dirty="0" err="1">
                <a:solidFill>
                  <a:schemeClr val="accent1">
                    <a:lumMod val="50000"/>
                  </a:schemeClr>
                </a:solidFill>
              </a:rPr>
              <a:t>iui</a:t>
            </a:r>
            <a:r>
              <a:rPr lang="en-US" i="1" baseline="-25000" dirty="0" err="1">
                <a:solidFill>
                  <a:schemeClr val="accent1">
                    <a:lumMod val="50000"/>
                  </a:schemeClr>
                </a:solidFill>
              </a:rPr>
              <a:t>a</a:t>
            </a:r>
            <a:r>
              <a:rPr lang="en-US" dirty="0"/>
              <a:t>, </a:t>
            </a:r>
            <a:r>
              <a:rPr lang="en-US" i="1" dirty="0">
                <a:solidFill>
                  <a:schemeClr val="accent1">
                    <a:lumMod val="75000"/>
                  </a:schemeClr>
                </a:solidFill>
              </a:rPr>
              <a:t>t</a:t>
            </a:r>
            <a:r>
              <a:rPr lang="en-US" i="1" baseline="-25000" dirty="0">
                <a:solidFill>
                  <a:schemeClr val="accent1">
                    <a:lumMod val="75000"/>
                  </a:schemeClr>
                </a:solidFill>
              </a:rPr>
              <a:t>a</a:t>
            </a:r>
            <a:r>
              <a:rPr lang="en-US" dirty="0"/>
              <a:t>, </a:t>
            </a:r>
            <a:r>
              <a:rPr lang="en-US" i="1" dirty="0" err="1">
                <a:solidFill>
                  <a:srgbClr val="FF0000"/>
                </a:solidFill>
              </a:rPr>
              <a:t>iui</a:t>
            </a:r>
            <a:r>
              <a:rPr lang="en-US" i="1" baseline="-25000" dirty="0" err="1">
                <a:solidFill>
                  <a:srgbClr val="FF0000"/>
                </a:solidFill>
              </a:rPr>
              <a:t>p</a:t>
            </a:r>
            <a:r>
              <a:rPr lang="en-US" dirty="0"/>
              <a:t>, </a:t>
            </a:r>
            <a:r>
              <a:rPr lang="en-US" i="1" dirty="0">
                <a:solidFill>
                  <a:srgbClr val="984807"/>
                </a:solidFill>
              </a:rPr>
              <a:t>r</a:t>
            </a:r>
            <a:r>
              <a:rPr lang="en-US" dirty="0"/>
              <a:t>, </a:t>
            </a:r>
            <a:r>
              <a:rPr lang="en-US" i="1" dirty="0" err="1">
                <a:solidFill>
                  <a:srgbClr val="984807"/>
                </a:solidFill>
              </a:rPr>
              <a:t>uui</a:t>
            </a:r>
            <a:r>
              <a:rPr lang="en-US" dirty="0"/>
              <a:t>, </a:t>
            </a:r>
            <a:r>
              <a:rPr lang="en-US" i="1" dirty="0" err="1">
                <a:solidFill>
                  <a:srgbClr val="FF6600"/>
                </a:solidFill>
              </a:rPr>
              <a:t>iui</a:t>
            </a:r>
            <a:r>
              <a:rPr lang="en-US" i="1" baseline="-25000" dirty="0" err="1">
                <a:solidFill>
                  <a:srgbClr val="FF6600"/>
                </a:solidFill>
              </a:rPr>
              <a:t>o</a:t>
            </a:r>
            <a:r>
              <a:rPr lang="en-US" dirty="0"/>
              <a:t>, </a:t>
            </a:r>
            <a:r>
              <a:rPr lang="en-US" i="1" dirty="0">
                <a:solidFill>
                  <a:schemeClr val="accent6"/>
                </a:solidFill>
              </a:rPr>
              <a:t>t</a:t>
            </a:r>
            <a:r>
              <a:rPr lang="en-US" i="1" baseline="-25000" dirty="0">
                <a:solidFill>
                  <a:schemeClr val="accent6"/>
                </a:solidFill>
              </a:rPr>
              <a:t>r</a:t>
            </a:r>
            <a:r>
              <a:rPr lang="en-US" i="1" baseline="-250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dirty="0">
                <a:solidFill>
                  <a:srgbClr val="000000"/>
                </a:solidFill>
              </a:rPr>
              <a:t>&gt;</a:t>
            </a:r>
          </a:p>
          <a:p>
            <a:pPr marL="457200" lvl="1" indent="0">
              <a:buNone/>
            </a:pPr>
            <a:r>
              <a:rPr lang="en-US" i="1" dirty="0">
                <a:solidFill>
                  <a:srgbClr val="FF0000"/>
                </a:solidFill>
              </a:rPr>
              <a:t>	</a:t>
            </a:r>
          </a:p>
          <a:p>
            <a:pPr marL="457200" lvl="1" indent="0">
              <a:buNone/>
            </a:pPr>
            <a:r>
              <a:rPr lang="en-US" dirty="0"/>
              <a:t>The particular denoted by </a:t>
            </a:r>
            <a:r>
              <a:rPr lang="en-US" i="1" dirty="0" err="1">
                <a:solidFill>
                  <a:schemeClr val="accent1">
                    <a:lumMod val="50000"/>
                  </a:schemeClr>
                </a:solidFill>
              </a:rPr>
              <a:t>iui</a:t>
            </a:r>
            <a:r>
              <a:rPr lang="en-US" i="1" baseline="-25000" dirty="0" err="1">
                <a:solidFill>
                  <a:schemeClr val="accent1">
                    <a:lumMod val="50000"/>
                  </a:schemeClr>
                </a:solidFill>
              </a:rPr>
              <a:t>a</a:t>
            </a:r>
            <a:r>
              <a:rPr lang="en-US" i="1" baseline="-25000" dirty="0">
                <a:solidFill>
                  <a:srgbClr val="376092"/>
                </a:solidFill>
              </a:rPr>
              <a:t> </a:t>
            </a:r>
            <a:r>
              <a:rPr lang="en-US" dirty="0"/>
              <a:t>asserts at time </a:t>
            </a:r>
            <a:r>
              <a:rPr lang="en-US" i="1" dirty="0">
                <a:solidFill>
                  <a:schemeClr val="accent1">
                    <a:lumMod val="50000"/>
                  </a:schemeClr>
                </a:solidFill>
              </a:rPr>
              <a:t>t</a:t>
            </a:r>
            <a:r>
              <a:rPr lang="en-US" i="1" baseline="-25000" dirty="0">
                <a:solidFill>
                  <a:schemeClr val="accent1">
                    <a:lumMod val="50000"/>
                  </a:schemeClr>
                </a:solidFill>
              </a:rPr>
              <a:t>a</a:t>
            </a:r>
            <a:r>
              <a:rPr lang="en-US" i="1" baseline="-250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dirty="0"/>
              <a:t>that the particular denoted by </a:t>
            </a:r>
            <a:r>
              <a:rPr lang="en-US" i="1" dirty="0" err="1">
                <a:solidFill>
                  <a:srgbClr val="FF0000"/>
                </a:solidFill>
              </a:rPr>
              <a:t>iui</a:t>
            </a:r>
            <a:r>
              <a:rPr lang="en-US" i="1" baseline="-25000" dirty="0" err="1">
                <a:solidFill>
                  <a:srgbClr val="FF0000"/>
                </a:solidFill>
              </a:rPr>
              <a:t>p</a:t>
            </a:r>
            <a:r>
              <a:rPr lang="en-US" dirty="0"/>
              <a:t> is related by </a:t>
            </a:r>
            <a:r>
              <a:rPr lang="en-US" i="1" dirty="0">
                <a:solidFill>
                  <a:srgbClr val="984807"/>
                </a:solidFill>
              </a:rPr>
              <a:t>r</a:t>
            </a:r>
            <a:r>
              <a:rPr lang="en-US" dirty="0"/>
              <a:t> to the type denoted by </a:t>
            </a:r>
            <a:r>
              <a:rPr lang="en-US" i="1" dirty="0" err="1">
                <a:solidFill>
                  <a:srgbClr val="984807"/>
                </a:solidFill>
              </a:rPr>
              <a:t>uui</a:t>
            </a:r>
            <a:r>
              <a:rPr lang="en-US" dirty="0">
                <a:solidFill>
                  <a:srgbClr val="984807"/>
                </a:solidFill>
              </a:rPr>
              <a:t> </a:t>
            </a:r>
            <a:r>
              <a:rPr lang="en-US" dirty="0"/>
              <a:t>(taken from the ontology denoted by </a:t>
            </a:r>
            <a:r>
              <a:rPr lang="en-US" i="1" dirty="0" err="1">
                <a:solidFill>
                  <a:srgbClr val="FF6600"/>
                </a:solidFill>
              </a:rPr>
              <a:t>iui</a:t>
            </a:r>
            <a:r>
              <a:rPr lang="en-US" i="1" baseline="-25000" dirty="0" err="1">
                <a:solidFill>
                  <a:srgbClr val="FF6600"/>
                </a:solidFill>
              </a:rPr>
              <a:t>o</a:t>
            </a:r>
            <a:r>
              <a:rPr lang="en-US" dirty="0"/>
              <a:t>) at </a:t>
            </a:r>
            <a:r>
              <a:rPr lang="en-US" i="1" dirty="0">
                <a:solidFill>
                  <a:schemeClr val="accent6"/>
                </a:solidFill>
              </a:rPr>
              <a:t>t</a:t>
            </a:r>
            <a:r>
              <a:rPr lang="en-US" i="1" baseline="-25000" dirty="0">
                <a:solidFill>
                  <a:schemeClr val="accent6"/>
                </a:solidFill>
              </a:rPr>
              <a:t>r</a:t>
            </a:r>
            <a:endParaRPr lang="en-US" dirty="0">
              <a:solidFill>
                <a:schemeClr val="accent6"/>
              </a:solidFill>
            </a:endParaRPr>
          </a:p>
          <a:p>
            <a:pPr marL="457200" lvl="1" indent="0">
              <a:buNone/>
            </a:pPr>
            <a:endParaRPr lang="en-US" i="1" dirty="0">
              <a:solidFill>
                <a:srgbClr val="953735"/>
              </a:solidFill>
            </a:endParaRPr>
          </a:p>
          <a:p>
            <a:pPr marL="457200" lvl="1" indent="0">
              <a:buNone/>
            </a:pPr>
            <a:r>
              <a:rPr lang="en-US" i="1" dirty="0">
                <a:solidFill>
                  <a:srgbClr val="376092"/>
                </a:solidFill>
              </a:rPr>
              <a:t>(Particular-to-universal or </a:t>
            </a:r>
            <a:r>
              <a:rPr lang="en-US" i="1" dirty="0" err="1">
                <a:solidFill>
                  <a:srgbClr val="376092"/>
                </a:solidFill>
              </a:rPr>
              <a:t>PtoU</a:t>
            </a:r>
            <a:r>
              <a:rPr lang="en-US" i="1" dirty="0">
                <a:solidFill>
                  <a:srgbClr val="376092"/>
                </a:solidFill>
              </a:rPr>
              <a:t> tuple)</a:t>
            </a:r>
          </a:p>
          <a:p>
            <a:pPr marL="457200" lvl="1" indent="0">
              <a:buNone/>
            </a:pPr>
            <a:endParaRPr lang="en-US" dirty="0">
              <a:solidFill>
                <a:srgbClr val="000000"/>
              </a:solidFill>
            </a:endParaRPr>
          </a:p>
          <a:p>
            <a:pPr marL="457200" lvl="1" indent="0">
              <a:buNone/>
            </a:pPr>
            <a:endParaRPr lang="en-US" i="1" dirty="0">
              <a:solidFill>
                <a:srgbClr val="376092"/>
              </a:solidFill>
            </a:endParaRPr>
          </a:p>
        </p:txBody>
      </p:sp>
      <p:sp>
        <p:nvSpPr>
          <p:cNvPr id="4" name="Rounded Rectangular Callout 3">
            <a:extLst>
              <a:ext uri="{FF2B5EF4-FFF2-40B4-BE49-F238E27FC236}">
                <a16:creationId xmlns:a16="http://schemas.microsoft.com/office/drawing/2014/main" id="{645BA13A-7CA2-A143-9826-A865F65D5A25}"/>
              </a:ext>
            </a:extLst>
          </p:cNvPr>
          <p:cNvSpPr/>
          <p:nvPr/>
        </p:nvSpPr>
        <p:spPr>
          <a:xfrm>
            <a:off x="6912685" y="3657600"/>
            <a:ext cx="4536104" cy="1665962"/>
          </a:xfrm>
          <a:prstGeom prst="wedgeRoundRectCallout">
            <a:avLst>
              <a:gd name="adj1" fmla="val -69311"/>
              <a:gd name="adj2" fmla="val -58365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/>
              <a:t>The relation will typically, but not always, be </a:t>
            </a:r>
            <a:r>
              <a:rPr lang="en-US" sz="2200" b="1" dirty="0"/>
              <a:t>instance-of.</a:t>
            </a:r>
            <a:r>
              <a:rPr lang="en-US" sz="2200" dirty="0"/>
              <a:t>  For example, we might often use </a:t>
            </a:r>
            <a:r>
              <a:rPr lang="en-US" sz="2200" b="1" dirty="0"/>
              <a:t>is-about</a:t>
            </a:r>
            <a:r>
              <a:rPr lang="en-US" sz="2200" dirty="0"/>
              <a:t> when talking about ICEs.</a:t>
            </a:r>
          </a:p>
        </p:txBody>
      </p:sp>
    </p:spTree>
    <p:extLst>
      <p:ext uri="{BB962C8B-B14F-4D97-AF65-F5344CB8AC3E}">
        <p14:creationId xmlns:p14="http://schemas.microsoft.com/office/powerpoint/2010/main" val="4055177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FE04B7-CDCC-8E47-B55A-82C633B206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PtoU</a:t>
            </a:r>
            <a:r>
              <a:rPr lang="en-US" dirty="0"/>
              <a:t> tuples for our demographics data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8A868EC3-528B-AE46-A5BD-F2D1D76CBC4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66007137"/>
              </p:ext>
            </p:extLst>
          </p:nvPr>
        </p:nvGraphicFramePr>
        <p:xfrm>
          <a:off x="838200" y="1825625"/>
          <a:ext cx="10515603" cy="3566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7870">
                  <a:extLst>
                    <a:ext uri="{9D8B030D-6E8A-4147-A177-3AD203B41FA5}">
                      <a16:colId xmlns:a16="http://schemas.microsoft.com/office/drawing/2014/main" val="107576458"/>
                    </a:ext>
                  </a:extLst>
                </a:gridCol>
                <a:gridCol w="901259">
                  <a:extLst>
                    <a:ext uri="{9D8B030D-6E8A-4147-A177-3AD203B41FA5}">
                      <a16:colId xmlns:a16="http://schemas.microsoft.com/office/drawing/2014/main" val="782668390"/>
                    </a:ext>
                  </a:extLst>
                </a:gridCol>
                <a:gridCol w="537883">
                  <a:extLst>
                    <a:ext uri="{9D8B030D-6E8A-4147-A177-3AD203B41FA5}">
                      <a16:colId xmlns:a16="http://schemas.microsoft.com/office/drawing/2014/main" val="2092374754"/>
                    </a:ext>
                  </a:extLst>
                </a:gridCol>
                <a:gridCol w="941294">
                  <a:extLst>
                    <a:ext uri="{9D8B030D-6E8A-4147-A177-3AD203B41FA5}">
                      <a16:colId xmlns:a16="http://schemas.microsoft.com/office/drawing/2014/main" val="4017382056"/>
                    </a:ext>
                  </a:extLst>
                </a:gridCol>
                <a:gridCol w="1823409">
                  <a:extLst>
                    <a:ext uri="{9D8B030D-6E8A-4147-A177-3AD203B41FA5}">
                      <a16:colId xmlns:a16="http://schemas.microsoft.com/office/drawing/2014/main" val="973924552"/>
                    </a:ext>
                  </a:extLst>
                </a:gridCol>
                <a:gridCol w="3044426">
                  <a:extLst>
                    <a:ext uri="{9D8B030D-6E8A-4147-A177-3AD203B41FA5}">
                      <a16:colId xmlns:a16="http://schemas.microsoft.com/office/drawing/2014/main" val="3798999977"/>
                    </a:ext>
                  </a:extLst>
                </a:gridCol>
                <a:gridCol w="1385047">
                  <a:extLst>
                    <a:ext uri="{9D8B030D-6E8A-4147-A177-3AD203B41FA5}">
                      <a16:colId xmlns:a16="http://schemas.microsoft.com/office/drawing/2014/main" val="308434376"/>
                    </a:ext>
                  </a:extLst>
                </a:gridCol>
                <a:gridCol w="784415">
                  <a:extLst>
                    <a:ext uri="{9D8B030D-6E8A-4147-A177-3AD203B41FA5}">
                      <a16:colId xmlns:a16="http://schemas.microsoft.com/office/drawing/2014/main" val="14301876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err="1"/>
                        <a:t>IUI</a:t>
                      </a:r>
                      <a:r>
                        <a:rPr lang="en-US" sz="2400" baseline="-25000" dirty="0" err="1"/>
                        <a:t>t</a:t>
                      </a:r>
                      <a:endParaRPr lang="en-US" sz="2400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/>
                        <a:t>IUI</a:t>
                      </a:r>
                      <a:r>
                        <a:rPr lang="en-US" sz="2400" baseline="-25000" dirty="0" err="1"/>
                        <a:t>a</a:t>
                      </a:r>
                      <a:endParaRPr lang="en-US" sz="2400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i="1" baseline="0" dirty="0"/>
                        <a:t>t</a:t>
                      </a:r>
                      <a:r>
                        <a:rPr lang="en-US" sz="2400" i="1" baseline="-250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/>
                        <a:t>IUI</a:t>
                      </a:r>
                      <a:r>
                        <a:rPr lang="en-US" sz="2400" baseline="-25000" dirty="0" err="1"/>
                        <a:t>p</a:t>
                      </a:r>
                      <a:endParaRPr lang="en-US" sz="2400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UUI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/>
                        <a:t>IUI</a:t>
                      </a:r>
                      <a:r>
                        <a:rPr lang="en-US" sz="2400" baseline="-25000" dirty="0" err="1"/>
                        <a:t>o</a:t>
                      </a:r>
                      <a:endParaRPr lang="en-US" sz="2400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i="1" dirty="0" err="1"/>
                        <a:t>t</a:t>
                      </a:r>
                      <a:r>
                        <a:rPr lang="en-US" sz="2400" i="1" baseline="-25000" dirty="0" err="1"/>
                        <a:t>r</a:t>
                      </a:r>
                      <a:endParaRPr lang="en-US" sz="2400" i="1" baseline="-25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49226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IUI-110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IUI-1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i="1" dirty="0"/>
                        <a:t>t</a:t>
                      </a:r>
                      <a:r>
                        <a:rPr lang="en-US" sz="2400" i="1" baseline="-25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IUI-2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/>
                        <a:t>instance of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cap="small" baseline="0" dirty="0"/>
                        <a:t>Person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OBI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i="1" dirty="0"/>
                        <a:t>t</a:t>
                      </a:r>
                      <a:r>
                        <a:rPr lang="en-US" sz="2400" i="1" baseline="-25000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5352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IUI-111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IUI-1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i="1" dirty="0"/>
                        <a:t>t</a:t>
                      </a:r>
                      <a:r>
                        <a:rPr lang="en-US" sz="2400" i="1" baseline="-25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IUI-3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/>
                        <a:t>instance of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cap="small" baseline="0" dirty="0"/>
                        <a:t>Birth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UBERON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i="1" baseline="-25000" dirty="0"/>
                        <a:t>--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1217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IUI-112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IUI-1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i="1" dirty="0"/>
                        <a:t>t</a:t>
                      </a:r>
                      <a:r>
                        <a:rPr lang="en-US" sz="2400" i="1" baseline="-25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IUI-4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/>
                        <a:t>instance of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cap="small" baseline="0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aseline="0" dirty="0"/>
                        <a:t>IAO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i="1" baseline="0" dirty="0"/>
                        <a:t>t</a:t>
                      </a:r>
                      <a:r>
                        <a:rPr lang="en-US" sz="2400" i="1" baseline="-25000" dirty="0"/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00622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IUI-113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IUI-1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i="1" dirty="0"/>
                        <a:t>t</a:t>
                      </a:r>
                      <a:r>
                        <a:rPr lang="en-US" sz="2400" i="1" baseline="-25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IUI-5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/>
                        <a:t>instance of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cap="small" baseline="0" dirty="0"/>
                        <a:t>Male sex quality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UBERON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i="1" baseline="0" dirty="0"/>
                        <a:t>t</a:t>
                      </a:r>
                      <a:r>
                        <a:rPr lang="en-US" sz="2400" i="1" baseline="-25000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56770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IUI-114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IUI-1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i="1" dirty="0"/>
                        <a:t>t</a:t>
                      </a:r>
                      <a:r>
                        <a:rPr lang="en-US" sz="2400" i="1" baseline="-25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IUI-6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/>
                        <a:t>instance of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cap="small" baseline="0" dirty="0"/>
                        <a:t>Masculine gender role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OMRSE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i="1" baseline="0" dirty="0"/>
                        <a:t>t</a:t>
                      </a:r>
                      <a:r>
                        <a:rPr lang="en-US" sz="2400" i="1" baseline="-25000" dirty="0"/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34993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IUI-115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IUI-1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i="1" dirty="0"/>
                        <a:t>t</a:t>
                      </a:r>
                      <a:r>
                        <a:rPr lang="en-US" sz="2400" i="1" baseline="-25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IUI-7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/>
                        <a:t>instance of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cap="small" baseline="0" dirty="0"/>
                        <a:t>Party to a marriage contract role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OMRSE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i="1" baseline="0" dirty="0"/>
                        <a:t>t</a:t>
                      </a:r>
                      <a:r>
                        <a:rPr lang="en-US" sz="2400" i="1" baseline="-25000" dirty="0"/>
                        <a:t>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57258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229600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Particular to Particular (</a:t>
            </a:r>
            <a:r>
              <a:rPr lang="en-US" dirty="0" err="1"/>
              <a:t>PtoP</a:t>
            </a:r>
            <a:r>
              <a:rPr lang="en-US" dirty="0"/>
              <a:t>) tuple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>
                <a:solidFill>
                  <a:srgbClr val="000000"/>
                </a:solidFill>
              </a:rPr>
              <a:t>PtoP</a:t>
            </a:r>
            <a:r>
              <a:rPr lang="en-US" dirty="0">
                <a:solidFill>
                  <a:srgbClr val="000000"/>
                </a:solidFill>
              </a:rPr>
              <a:t>&lt;</a:t>
            </a:r>
            <a:r>
              <a:rPr lang="en-US" dirty="0"/>
              <a:t> </a:t>
            </a:r>
            <a:r>
              <a:rPr lang="en-US" i="1" dirty="0" err="1">
                <a:solidFill>
                  <a:schemeClr val="accent1">
                    <a:lumMod val="50000"/>
                  </a:schemeClr>
                </a:solidFill>
              </a:rPr>
              <a:t>iui</a:t>
            </a:r>
            <a:r>
              <a:rPr lang="en-US" i="1" baseline="-25000" dirty="0" err="1">
                <a:solidFill>
                  <a:schemeClr val="accent1">
                    <a:lumMod val="50000"/>
                  </a:schemeClr>
                </a:solidFill>
              </a:rPr>
              <a:t>a</a:t>
            </a:r>
            <a:r>
              <a:rPr lang="en-US" dirty="0"/>
              <a:t>, </a:t>
            </a:r>
            <a:r>
              <a:rPr lang="en-US" i="1" dirty="0">
                <a:solidFill>
                  <a:schemeClr val="accent1">
                    <a:lumMod val="50000"/>
                  </a:schemeClr>
                </a:solidFill>
              </a:rPr>
              <a:t>t</a:t>
            </a:r>
            <a:r>
              <a:rPr lang="en-US" i="1" baseline="-25000" dirty="0">
                <a:solidFill>
                  <a:schemeClr val="accent1">
                    <a:lumMod val="50000"/>
                  </a:schemeClr>
                </a:solidFill>
              </a:rPr>
              <a:t>a</a:t>
            </a:r>
            <a:r>
              <a:rPr lang="en-US" dirty="0"/>
              <a:t>, </a:t>
            </a:r>
            <a:r>
              <a:rPr lang="en-US" i="1" dirty="0">
                <a:solidFill>
                  <a:schemeClr val="accent2">
                    <a:lumMod val="50000"/>
                  </a:schemeClr>
                </a:solidFill>
              </a:rPr>
              <a:t>r</a:t>
            </a:r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, </a:t>
            </a:r>
            <a:r>
              <a:rPr lang="en-US" i="1" dirty="0">
                <a:solidFill>
                  <a:srgbClr val="FF0000"/>
                </a:solidFill>
              </a:rPr>
              <a:t>p</a:t>
            </a:r>
            <a:r>
              <a:rPr lang="en-US" dirty="0"/>
              <a:t>, </a:t>
            </a:r>
            <a:r>
              <a:rPr lang="en-US" i="1" dirty="0" err="1">
                <a:solidFill>
                  <a:srgbClr val="FF6600"/>
                </a:solidFill>
              </a:rPr>
              <a:t>iui</a:t>
            </a:r>
            <a:r>
              <a:rPr lang="en-US" i="1" baseline="-25000" dirty="0" err="1">
                <a:solidFill>
                  <a:srgbClr val="FF6600"/>
                </a:solidFill>
              </a:rPr>
              <a:t>o</a:t>
            </a:r>
            <a:r>
              <a:rPr lang="en-US" dirty="0"/>
              <a:t>, </a:t>
            </a:r>
            <a:r>
              <a:rPr lang="en-US" i="1" dirty="0" err="1">
                <a:solidFill>
                  <a:schemeClr val="accent6"/>
                </a:solidFill>
              </a:rPr>
              <a:t>t</a:t>
            </a:r>
            <a:r>
              <a:rPr lang="en-US" i="1" baseline="-25000" dirty="0" err="1">
                <a:solidFill>
                  <a:schemeClr val="accent6"/>
                </a:solidFill>
              </a:rPr>
              <a:t>r</a:t>
            </a:r>
            <a:r>
              <a:rPr lang="en-US" i="1" baseline="-25000" dirty="0">
                <a:solidFill>
                  <a:schemeClr val="accent6"/>
                </a:solidFill>
              </a:rPr>
              <a:t> </a:t>
            </a:r>
            <a:r>
              <a:rPr lang="en-US" dirty="0">
                <a:solidFill>
                  <a:srgbClr val="000000"/>
                </a:solidFill>
              </a:rPr>
              <a:t>&gt;</a:t>
            </a:r>
          </a:p>
          <a:p>
            <a:pPr marL="457200" lvl="1" indent="0">
              <a:buNone/>
            </a:pPr>
            <a:r>
              <a:rPr lang="en-US" i="1" dirty="0">
                <a:solidFill>
                  <a:srgbClr val="FF0000"/>
                </a:solidFill>
              </a:rPr>
              <a:t>	</a:t>
            </a:r>
          </a:p>
          <a:p>
            <a:pPr marL="457200" lvl="1" indent="0">
              <a:buNone/>
            </a:pPr>
            <a:r>
              <a:rPr lang="en-US" dirty="0"/>
              <a:t>The particular denoted by </a:t>
            </a:r>
            <a:r>
              <a:rPr lang="en-US" i="1" dirty="0" err="1">
                <a:solidFill>
                  <a:schemeClr val="accent1">
                    <a:lumMod val="50000"/>
                  </a:schemeClr>
                </a:solidFill>
              </a:rPr>
              <a:t>iui</a:t>
            </a:r>
            <a:r>
              <a:rPr lang="en-US" i="1" baseline="-25000" dirty="0" err="1">
                <a:solidFill>
                  <a:schemeClr val="accent1">
                    <a:lumMod val="50000"/>
                  </a:schemeClr>
                </a:solidFill>
              </a:rPr>
              <a:t>a</a:t>
            </a:r>
            <a:r>
              <a:rPr lang="en-US" i="1" baseline="-250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dirty="0"/>
              <a:t>asserts at time </a:t>
            </a:r>
            <a:r>
              <a:rPr lang="en-US" i="1" dirty="0">
                <a:solidFill>
                  <a:schemeClr val="accent1">
                    <a:lumMod val="50000"/>
                  </a:schemeClr>
                </a:solidFill>
              </a:rPr>
              <a:t>t</a:t>
            </a:r>
            <a:r>
              <a:rPr lang="en-US" i="1" baseline="-25000" dirty="0">
                <a:solidFill>
                  <a:schemeClr val="accent1">
                    <a:lumMod val="50000"/>
                  </a:schemeClr>
                </a:solidFill>
              </a:rPr>
              <a:t>a</a:t>
            </a:r>
            <a:r>
              <a:rPr lang="en-US" i="1" baseline="-250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dirty="0"/>
              <a:t>that the relation </a:t>
            </a:r>
            <a:r>
              <a:rPr lang="en-US" i="1" dirty="0">
                <a:solidFill>
                  <a:schemeClr val="accent2">
                    <a:lumMod val="50000"/>
                  </a:schemeClr>
                </a:solidFill>
              </a:rPr>
              <a:t>r</a:t>
            </a:r>
            <a:r>
              <a:rPr lang="en-US" dirty="0"/>
              <a:t> (taken from the ontology denoted by </a:t>
            </a:r>
            <a:r>
              <a:rPr lang="en-US" i="1" dirty="0" err="1">
                <a:solidFill>
                  <a:srgbClr val="FF6600"/>
                </a:solidFill>
              </a:rPr>
              <a:t>iui</a:t>
            </a:r>
            <a:r>
              <a:rPr lang="en-US" i="1" baseline="-25000" dirty="0" err="1">
                <a:solidFill>
                  <a:srgbClr val="FF6600"/>
                </a:solidFill>
              </a:rPr>
              <a:t>o</a:t>
            </a:r>
            <a:r>
              <a:rPr lang="en-US" dirty="0"/>
              <a:t>) holds between the particulars denoted by the list of </a:t>
            </a:r>
            <a:r>
              <a:rPr lang="en-US" i="1" dirty="0"/>
              <a:t>particular references </a:t>
            </a:r>
            <a:r>
              <a:rPr lang="en-US" i="1" dirty="0">
                <a:solidFill>
                  <a:srgbClr val="FF0000"/>
                </a:solidFill>
              </a:rPr>
              <a:t>p</a:t>
            </a:r>
            <a:r>
              <a:rPr lang="en-US" i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dirty="0"/>
              <a:t>at </a:t>
            </a:r>
            <a:r>
              <a:rPr lang="en-US" i="1" dirty="0">
                <a:solidFill>
                  <a:schemeClr val="accent6"/>
                </a:solidFill>
              </a:rPr>
              <a:t>t</a:t>
            </a:r>
            <a:r>
              <a:rPr lang="en-US" i="1" baseline="-25000" dirty="0">
                <a:solidFill>
                  <a:schemeClr val="accent6"/>
                </a:solidFill>
              </a:rPr>
              <a:t>r</a:t>
            </a:r>
            <a:endParaRPr lang="en-US" dirty="0">
              <a:solidFill>
                <a:schemeClr val="accent6"/>
              </a:solidFill>
            </a:endParaRPr>
          </a:p>
          <a:p>
            <a:pPr marL="457200" lvl="1" indent="0">
              <a:buNone/>
            </a:pPr>
            <a:endParaRPr lang="en-US" i="1" dirty="0">
              <a:solidFill>
                <a:srgbClr val="953735"/>
              </a:solidFill>
            </a:endParaRPr>
          </a:p>
          <a:p>
            <a:pPr marL="457200" lvl="1" indent="0">
              <a:buNone/>
            </a:pPr>
            <a:r>
              <a:rPr lang="en-US" i="1" dirty="0">
                <a:solidFill>
                  <a:srgbClr val="376092"/>
                </a:solidFill>
              </a:rPr>
              <a:t>(Particular-to-particular or </a:t>
            </a:r>
            <a:r>
              <a:rPr lang="en-US" i="1" dirty="0" err="1">
                <a:solidFill>
                  <a:srgbClr val="376092"/>
                </a:solidFill>
              </a:rPr>
              <a:t>PtoP</a:t>
            </a:r>
            <a:r>
              <a:rPr lang="en-US" i="1" dirty="0">
                <a:solidFill>
                  <a:srgbClr val="376092"/>
                </a:solidFill>
              </a:rPr>
              <a:t> tuple)</a:t>
            </a:r>
          </a:p>
          <a:p>
            <a:pPr marL="0" indent="0">
              <a:buNone/>
            </a:pPr>
            <a:endParaRPr lang="en-US" dirty="0">
              <a:solidFill>
                <a:srgbClr val="37609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75093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Motivation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Demographics are important</a:t>
            </a:r>
          </a:p>
          <a:p>
            <a:endParaRPr lang="en-US" dirty="0"/>
          </a:p>
          <a:p>
            <a:r>
              <a:rPr lang="en-US" dirty="0"/>
              <a:t>But there are problems:</a:t>
            </a:r>
          </a:p>
          <a:p>
            <a:pPr lvl="1"/>
            <a:r>
              <a:rPr lang="en-US" dirty="0"/>
              <a:t>No interoperability – few standards widely adopted</a:t>
            </a:r>
          </a:p>
          <a:p>
            <a:pPr lvl="1"/>
            <a:r>
              <a:rPr lang="en-US" dirty="0"/>
              <a:t>Current approaches have flaws</a:t>
            </a:r>
          </a:p>
        </p:txBody>
      </p:sp>
    </p:spTree>
    <p:extLst>
      <p:ext uri="{BB962C8B-B14F-4D97-AF65-F5344CB8AC3E}">
        <p14:creationId xmlns:p14="http://schemas.microsoft.com/office/powerpoint/2010/main" val="4890990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A7A89D-B8FB-E54F-A1A1-A92C04E127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PtoP</a:t>
            </a:r>
            <a:r>
              <a:rPr lang="en-US" dirty="0"/>
              <a:t> tuples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06FECF94-65A7-864A-8D08-AD948E282B5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07065703"/>
              </p:ext>
            </p:extLst>
          </p:nvPr>
        </p:nvGraphicFramePr>
        <p:xfrm>
          <a:off x="527538" y="1825625"/>
          <a:ext cx="10826266" cy="274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6752">
                  <a:extLst>
                    <a:ext uri="{9D8B030D-6E8A-4147-A177-3AD203B41FA5}">
                      <a16:colId xmlns:a16="http://schemas.microsoft.com/office/drawing/2014/main" val="3359612706"/>
                    </a:ext>
                  </a:extLst>
                </a:gridCol>
                <a:gridCol w="1052169">
                  <a:extLst>
                    <a:ext uri="{9D8B030D-6E8A-4147-A177-3AD203B41FA5}">
                      <a16:colId xmlns:a16="http://schemas.microsoft.com/office/drawing/2014/main" val="1835588877"/>
                    </a:ext>
                  </a:extLst>
                </a:gridCol>
                <a:gridCol w="595305">
                  <a:extLst>
                    <a:ext uri="{9D8B030D-6E8A-4147-A177-3AD203B41FA5}">
                      <a16:colId xmlns:a16="http://schemas.microsoft.com/office/drawing/2014/main" val="1062221122"/>
                    </a:ext>
                  </a:extLst>
                </a:gridCol>
                <a:gridCol w="3737968">
                  <a:extLst>
                    <a:ext uri="{9D8B030D-6E8A-4147-A177-3AD203B41FA5}">
                      <a16:colId xmlns:a16="http://schemas.microsoft.com/office/drawing/2014/main" val="3579302023"/>
                    </a:ext>
                  </a:extLst>
                </a:gridCol>
                <a:gridCol w="2118182">
                  <a:extLst>
                    <a:ext uri="{9D8B030D-6E8A-4147-A177-3AD203B41FA5}">
                      <a16:colId xmlns:a16="http://schemas.microsoft.com/office/drawing/2014/main" val="3091271117"/>
                    </a:ext>
                  </a:extLst>
                </a:gridCol>
                <a:gridCol w="969103">
                  <a:extLst>
                    <a:ext uri="{9D8B030D-6E8A-4147-A177-3AD203B41FA5}">
                      <a16:colId xmlns:a16="http://schemas.microsoft.com/office/drawing/2014/main" val="2398209851"/>
                    </a:ext>
                  </a:extLst>
                </a:gridCol>
                <a:gridCol w="1056787">
                  <a:extLst>
                    <a:ext uri="{9D8B030D-6E8A-4147-A177-3AD203B41FA5}">
                      <a16:colId xmlns:a16="http://schemas.microsoft.com/office/drawing/2014/main" val="368529304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i="1" dirty="0"/>
                        <a:t>IUI-t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i="1" dirty="0"/>
                        <a:t>IUI-a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i="1" dirty="0"/>
                        <a:t>t</a:t>
                      </a:r>
                      <a:r>
                        <a:rPr lang="en-US" sz="2400" i="1" baseline="-250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i="1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i="1" dirty="0"/>
                        <a:t>p list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i="1" dirty="0" err="1"/>
                        <a:t>IUI</a:t>
                      </a:r>
                      <a:r>
                        <a:rPr lang="en-US" sz="2400" i="1" baseline="-25000" dirty="0" err="1"/>
                        <a:t>o</a:t>
                      </a:r>
                      <a:endParaRPr lang="en-US" sz="2400" i="1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i="1" dirty="0" err="1"/>
                        <a:t>t</a:t>
                      </a:r>
                      <a:r>
                        <a:rPr lang="en-US" sz="2400" i="1" baseline="-25000" dirty="0" err="1"/>
                        <a:t>r</a:t>
                      </a:r>
                      <a:endParaRPr lang="en-US" sz="2400" i="1" baseline="-25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27216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IUI-120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IUI-1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i="1" dirty="0"/>
                        <a:t>t</a:t>
                      </a:r>
                      <a:r>
                        <a:rPr lang="en-US" sz="2400" i="1" baseline="-25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/>
                        <a:t>agent of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IUI-2, IUI-3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i="1" dirty="0"/>
                        <a:t>t</a:t>
                      </a:r>
                      <a:r>
                        <a:rPr lang="en-US" sz="2400" i="1" baseline="-25000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44677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IUI-121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IUI-1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i="1" dirty="0"/>
                        <a:t>t</a:t>
                      </a:r>
                      <a:r>
                        <a:rPr lang="en-US" sz="2400" i="1" baseline="-25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/>
                        <a:t>bearer of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IUI-2, IUI-5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i="1" baseline="0" dirty="0"/>
                        <a:t>t</a:t>
                      </a:r>
                      <a:r>
                        <a:rPr lang="en-US" sz="2400" i="1" baseline="-25000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42070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IUI-122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IUI-1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i="1" dirty="0"/>
                        <a:t>t</a:t>
                      </a:r>
                      <a:r>
                        <a:rPr lang="en-US" sz="2400" i="1" baseline="-25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/>
                        <a:t>bearer of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IUI-2, IUI-6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i="1" baseline="0" dirty="0"/>
                        <a:t>t</a:t>
                      </a:r>
                      <a:r>
                        <a:rPr lang="en-US" sz="2400" i="1" baseline="-25000" dirty="0"/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6293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IUI-123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IUI-1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i="1" dirty="0"/>
                        <a:t>t</a:t>
                      </a:r>
                      <a:r>
                        <a:rPr lang="en-US" sz="2400" i="1" baseline="-25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/>
                        <a:t>bearer of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IUI-2, IUI-7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i="1" dirty="0"/>
                        <a:t>t</a:t>
                      </a:r>
                      <a:r>
                        <a:rPr lang="en-US" sz="2400" i="1" baseline="-25000" dirty="0"/>
                        <a:t>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40923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IUI-124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IUI-1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i="1" dirty="0"/>
                        <a:t>t</a:t>
                      </a:r>
                      <a:r>
                        <a:rPr lang="en-US" sz="2400" i="1" baseline="-25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/>
                        <a:t>occupies-temporal-region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IUI-3, t</a:t>
                      </a:r>
                      <a:r>
                        <a:rPr lang="en-US" sz="2400" baseline="-250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i="1" baseline="-25000" dirty="0"/>
                        <a:t>--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4990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8148029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A002A4-DD52-0C40-BC28-CC62B272EA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Relationships among temporal references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CEE31570-6CBB-5F49-8A58-300B8469F1C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60499830"/>
              </p:ext>
            </p:extLst>
          </p:nvPr>
        </p:nvGraphicFramePr>
        <p:xfrm>
          <a:off x="838199" y="1825625"/>
          <a:ext cx="10515600" cy="466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4724">
                  <a:extLst>
                    <a:ext uri="{9D8B030D-6E8A-4147-A177-3AD203B41FA5}">
                      <a16:colId xmlns:a16="http://schemas.microsoft.com/office/drawing/2014/main" val="2209296962"/>
                    </a:ext>
                  </a:extLst>
                </a:gridCol>
                <a:gridCol w="820615">
                  <a:extLst>
                    <a:ext uri="{9D8B030D-6E8A-4147-A177-3AD203B41FA5}">
                      <a16:colId xmlns:a16="http://schemas.microsoft.com/office/drawing/2014/main" val="2034875298"/>
                    </a:ext>
                  </a:extLst>
                </a:gridCol>
                <a:gridCol w="468924">
                  <a:extLst>
                    <a:ext uri="{9D8B030D-6E8A-4147-A177-3AD203B41FA5}">
                      <a16:colId xmlns:a16="http://schemas.microsoft.com/office/drawing/2014/main" val="537098689"/>
                    </a:ext>
                  </a:extLst>
                </a:gridCol>
                <a:gridCol w="1266092">
                  <a:extLst>
                    <a:ext uri="{9D8B030D-6E8A-4147-A177-3AD203B41FA5}">
                      <a16:colId xmlns:a16="http://schemas.microsoft.com/office/drawing/2014/main" val="1218060835"/>
                    </a:ext>
                  </a:extLst>
                </a:gridCol>
                <a:gridCol w="844061">
                  <a:extLst>
                    <a:ext uri="{9D8B030D-6E8A-4147-A177-3AD203B41FA5}">
                      <a16:colId xmlns:a16="http://schemas.microsoft.com/office/drawing/2014/main" val="1766855769"/>
                    </a:ext>
                  </a:extLst>
                </a:gridCol>
                <a:gridCol w="820616">
                  <a:extLst>
                    <a:ext uri="{9D8B030D-6E8A-4147-A177-3AD203B41FA5}">
                      <a16:colId xmlns:a16="http://schemas.microsoft.com/office/drawing/2014/main" val="646582350"/>
                    </a:ext>
                  </a:extLst>
                </a:gridCol>
                <a:gridCol w="5140568">
                  <a:extLst>
                    <a:ext uri="{9D8B030D-6E8A-4147-A177-3AD203B41FA5}">
                      <a16:colId xmlns:a16="http://schemas.microsoft.com/office/drawing/2014/main" val="1459322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i="1" baseline="0" dirty="0" err="1"/>
                        <a:t>IUI</a:t>
                      </a:r>
                      <a:r>
                        <a:rPr lang="en-US" sz="2400" i="1" baseline="-25000" dirty="0" err="1"/>
                        <a:t>t</a:t>
                      </a:r>
                      <a:endParaRPr lang="en-US" sz="2400" i="1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i="1" baseline="0" dirty="0" err="1"/>
                        <a:t>IUI</a:t>
                      </a:r>
                      <a:r>
                        <a:rPr lang="en-US" sz="2400" i="1" baseline="-25000" dirty="0" err="1"/>
                        <a:t>a</a:t>
                      </a:r>
                      <a:endParaRPr lang="en-US" sz="2400" i="1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i="1" baseline="0" dirty="0"/>
                        <a:t>t</a:t>
                      </a:r>
                      <a:r>
                        <a:rPr lang="en-US" sz="2400" i="1" baseline="-250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i="1" baseline="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i="1" baseline="0" dirty="0"/>
                        <a:t>p list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i="1" baseline="0" dirty="0" err="1"/>
                        <a:t>IUI</a:t>
                      </a:r>
                      <a:r>
                        <a:rPr lang="en-US" sz="2400" i="1" baseline="-25000" dirty="0" err="1"/>
                        <a:t>o</a:t>
                      </a:r>
                      <a:endParaRPr lang="en-US" sz="2400" i="1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i="1" baseline="0" dirty="0"/>
                        <a:t>Explanation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70214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IUI-130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IUI-1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i="1" dirty="0"/>
                        <a:t>t</a:t>
                      </a:r>
                      <a:r>
                        <a:rPr lang="en-US" sz="2400" i="1" baseline="-25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/>
                        <a:t>during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t</a:t>
                      </a:r>
                      <a:r>
                        <a:rPr lang="en-US" sz="2400" baseline="-25000" dirty="0"/>
                        <a:t>3</a:t>
                      </a:r>
                      <a:r>
                        <a:rPr lang="en-US" sz="2400" dirty="0"/>
                        <a:t>, t</a:t>
                      </a:r>
                      <a:r>
                        <a:rPr lang="en-US" sz="2400" baseline="-250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aseline="0" dirty="0"/>
                        <a:t>Birth instant during 7/4/1962 EDT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09098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IUI-131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IUI-1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i="1" dirty="0"/>
                        <a:t>t</a:t>
                      </a:r>
                      <a:r>
                        <a:rPr lang="en-US" sz="2400" i="1" baseline="-25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/>
                        <a:t>includes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t</a:t>
                      </a:r>
                      <a:r>
                        <a:rPr lang="en-US" sz="2400" baseline="-25000" dirty="0"/>
                        <a:t>5</a:t>
                      </a:r>
                      <a:r>
                        <a:rPr lang="en-US" sz="2400" dirty="0"/>
                        <a:t>, t</a:t>
                      </a:r>
                      <a:r>
                        <a:rPr lang="en-US" sz="2400" baseline="-250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aseline="0" dirty="0"/>
                        <a:t>Interval during which phenotypic sex quality exists includes instant of birth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87039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IUI-132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IUI-1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i="1" dirty="0"/>
                        <a:t>t</a:t>
                      </a:r>
                      <a:r>
                        <a:rPr lang="en-US" sz="2400" i="1" baseline="-25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/>
                        <a:t>co-ends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t</a:t>
                      </a:r>
                      <a:r>
                        <a:rPr lang="en-US" sz="2400" baseline="-25000" dirty="0"/>
                        <a:t>5</a:t>
                      </a:r>
                      <a:r>
                        <a:rPr lang="en-US" sz="2400" dirty="0"/>
                        <a:t>, t</a:t>
                      </a:r>
                      <a:r>
                        <a:rPr lang="en-US" sz="2400" baseline="-250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aseline="0" dirty="0"/>
                        <a:t>Phenotypic sex quality begins to exist after person begins to exist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24588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IUI-133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IUI-1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i="1" baseline="0" dirty="0"/>
                        <a:t>t</a:t>
                      </a:r>
                      <a:r>
                        <a:rPr lang="en-US" sz="2400" i="1" baseline="-25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/>
                        <a:t>during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aseline="0" dirty="0"/>
                        <a:t>t</a:t>
                      </a:r>
                      <a:r>
                        <a:rPr lang="en-US" sz="2400" baseline="-25000" dirty="0"/>
                        <a:t>6</a:t>
                      </a:r>
                      <a:r>
                        <a:rPr lang="en-US" sz="2400" baseline="0" dirty="0"/>
                        <a:t>, t</a:t>
                      </a:r>
                      <a:r>
                        <a:rPr lang="en-US" sz="2400" baseline="-250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aseline="0" dirty="0"/>
                        <a:t>Gender role begins to exist after person begins to exist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72308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IUI-134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IUI-1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i="1" baseline="0" dirty="0"/>
                        <a:t>t</a:t>
                      </a:r>
                      <a:r>
                        <a:rPr lang="en-US" sz="2400" i="1" baseline="-25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/>
                        <a:t>after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aseline="0" dirty="0"/>
                        <a:t>t</a:t>
                      </a:r>
                      <a:r>
                        <a:rPr lang="en-US" sz="2400" baseline="-25000" dirty="0"/>
                        <a:t>7</a:t>
                      </a:r>
                      <a:r>
                        <a:rPr lang="en-US" sz="2400" baseline="0" dirty="0"/>
                        <a:t>, t</a:t>
                      </a:r>
                      <a:r>
                        <a:rPr lang="en-US" sz="2400" baseline="-250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aseline="0" dirty="0"/>
                        <a:t>Marriage role begins to exist after birth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15594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IUI-135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IUI-1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i="1" baseline="0" dirty="0"/>
                        <a:t>t</a:t>
                      </a:r>
                      <a:r>
                        <a:rPr lang="en-US" sz="2400" i="1" baseline="-25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/>
                        <a:t>includes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aseline="0" dirty="0"/>
                        <a:t>t</a:t>
                      </a:r>
                      <a:r>
                        <a:rPr lang="en-US" sz="2400" baseline="-25000" dirty="0"/>
                        <a:t>7</a:t>
                      </a:r>
                      <a:r>
                        <a:rPr lang="en-US" sz="2400" baseline="0" dirty="0"/>
                        <a:t>, t</a:t>
                      </a:r>
                      <a:r>
                        <a:rPr lang="en-US" sz="2400" baseline="-25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aseline="0" dirty="0"/>
                        <a:t>Marriage role exists before/after time of data recording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21225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905782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Particular to Name (</a:t>
            </a:r>
            <a:r>
              <a:rPr lang="en-US" dirty="0" err="1"/>
              <a:t>PtoN</a:t>
            </a:r>
            <a:r>
              <a:rPr lang="en-US" dirty="0"/>
              <a:t>) tuple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>
                <a:solidFill>
                  <a:srgbClr val="000000"/>
                </a:solidFill>
              </a:rPr>
              <a:t>PtoN</a:t>
            </a:r>
            <a:r>
              <a:rPr lang="en-US" dirty="0">
                <a:solidFill>
                  <a:srgbClr val="000000"/>
                </a:solidFill>
              </a:rPr>
              <a:t>&lt;</a:t>
            </a:r>
            <a:r>
              <a:rPr lang="en-US" dirty="0"/>
              <a:t> </a:t>
            </a:r>
            <a:r>
              <a:rPr lang="en-US" i="1" dirty="0" err="1">
                <a:solidFill>
                  <a:schemeClr val="accent1">
                    <a:lumMod val="50000"/>
                  </a:schemeClr>
                </a:solidFill>
              </a:rPr>
              <a:t>iui</a:t>
            </a:r>
            <a:r>
              <a:rPr lang="en-US" i="1" baseline="-25000" dirty="0" err="1">
                <a:solidFill>
                  <a:schemeClr val="accent1">
                    <a:lumMod val="50000"/>
                  </a:schemeClr>
                </a:solidFill>
              </a:rPr>
              <a:t>a</a:t>
            </a:r>
            <a:r>
              <a:rPr lang="en-US" dirty="0"/>
              <a:t>, </a:t>
            </a:r>
            <a:r>
              <a:rPr lang="en-US" i="1" dirty="0">
                <a:solidFill>
                  <a:schemeClr val="accent1">
                    <a:lumMod val="50000"/>
                  </a:schemeClr>
                </a:solidFill>
              </a:rPr>
              <a:t>t</a:t>
            </a:r>
            <a:r>
              <a:rPr lang="en-US" i="1" baseline="-25000" dirty="0">
                <a:solidFill>
                  <a:schemeClr val="accent1">
                    <a:lumMod val="50000"/>
                  </a:schemeClr>
                </a:solidFill>
              </a:rPr>
              <a:t>a</a:t>
            </a:r>
            <a:r>
              <a:rPr lang="en-US" dirty="0"/>
              <a:t>, </a:t>
            </a:r>
            <a:r>
              <a:rPr lang="en-US" i="1" dirty="0" err="1">
                <a:solidFill>
                  <a:srgbClr val="FF0000"/>
                </a:solidFill>
              </a:rPr>
              <a:t>IUI</a:t>
            </a:r>
            <a:r>
              <a:rPr lang="en-US" i="1" baseline="-25000" dirty="0" err="1">
                <a:solidFill>
                  <a:srgbClr val="FF0000"/>
                </a:solidFill>
              </a:rPr>
              <a:t>c</a:t>
            </a:r>
            <a:r>
              <a:rPr lang="en-US" dirty="0"/>
              <a:t>, </a:t>
            </a:r>
            <a:r>
              <a:rPr lang="en-US" i="1" dirty="0" err="1">
                <a:solidFill>
                  <a:srgbClr val="984807"/>
                </a:solidFill>
              </a:rPr>
              <a:t>IUI</a:t>
            </a:r>
            <a:r>
              <a:rPr lang="en-US" i="1" baseline="-25000" dirty="0" err="1">
                <a:solidFill>
                  <a:srgbClr val="984807"/>
                </a:solidFill>
              </a:rPr>
              <a:t>p</a:t>
            </a:r>
            <a:r>
              <a:rPr lang="en-US" dirty="0"/>
              <a:t>, </a:t>
            </a:r>
            <a:r>
              <a:rPr lang="en-US" i="1" dirty="0">
                <a:solidFill>
                  <a:schemeClr val="accent3"/>
                </a:solidFill>
              </a:rPr>
              <a:t>n</a:t>
            </a:r>
            <a:r>
              <a:rPr lang="en-US" i="1" dirty="0"/>
              <a:t>, </a:t>
            </a:r>
            <a:r>
              <a:rPr lang="en-US" i="1" dirty="0" err="1">
                <a:solidFill>
                  <a:srgbClr val="984807"/>
                </a:solidFill>
              </a:rPr>
              <a:t>nt</a:t>
            </a:r>
            <a:r>
              <a:rPr lang="en-US" dirty="0"/>
              <a:t>, </a:t>
            </a:r>
            <a:r>
              <a:rPr lang="en-US" i="1" dirty="0">
                <a:solidFill>
                  <a:schemeClr val="accent6">
                    <a:lumMod val="75000"/>
                  </a:schemeClr>
                </a:solidFill>
              </a:rPr>
              <a:t>t</a:t>
            </a:r>
            <a:r>
              <a:rPr lang="en-US" i="1" baseline="-25000" dirty="0">
                <a:solidFill>
                  <a:schemeClr val="accent6">
                    <a:lumMod val="75000"/>
                  </a:schemeClr>
                </a:solidFill>
              </a:rPr>
              <a:t>r</a:t>
            </a:r>
            <a:r>
              <a:rPr lang="en-US" i="1" baseline="-250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dirty="0">
                <a:solidFill>
                  <a:srgbClr val="000000"/>
                </a:solidFill>
              </a:rPr>
              <a:t>&gt;</a:t>
            </a:r>
          </a:p>
          <a:p>
            <a:endParaRPr lang="en-US" dirty="0">
              <a:solidFill>
                <a:srgbClr val="000000"/>
              </a:solidFill>
            </a:endParaRPr>
          </a:p>
          <a:p>
            <a:pPr marL="457200" lvl="1" indent="0">
              <a:buNone/>
            </a:pPr>
            <a:r>
              <a:rPr lang="en-US" dirty="0"/>
              <a:t>The particular denoted by </a:t>
            </a:r>
            <a:r>
              <a:rPr lang="en-US" i="1" dirty="0" err="1">
                <a:solidFill>
                  <a:schemeClr val="accent1">
                    <a:lumMod val="50000"/>
                  </a:schemeClr>
                </a:solidFill>
              </a:rPr>
              <a:t>iui</a:t>
            </a:r>
            <a:r>
              <a:rPr lang="en-US" i="1" baseline="-25000" dirty="0" err="1">
                <a:solidFill>
                  <a:schemeClr val="accent1">
                    <a:lumMod val="50000"/>
                  </a:schemeClr>
                </a:solidFill>
              </a:rPr>
              <a:t>a</a:t>
            </a:r>
            <a:r>
              <a:rPr lang="en-US" i="1" baseline="-250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dirty="0"/>
              <a:t>asserts at time </a:t>
            </a:r>
            <a:r>
              <a:rPr lang="en-US" i="1" dirty="0">
                <a:solidFill>
                  <a:schemeClr val="accent1">
                    <a:lumMod val="50000"/>
                  </a:schemeClr>
                </a:solidFill>
              </a:rPr>
              <a:t>t</a:t>
            </a:r>
            <a:r>
              <a:rPr lang="en-US" i="1" baseline="-25000" dirty="0">
                <a:solidFill>
                  <a:schemeClr val="accent1">
                    <a:lumMod val="50000"/>
                  </a:schemeClr>
                </a:solidFill>
              </a:rPr>
              <a:t>a</a:t>
            </a:r>
            <a:r>
              <a:rPr lang="en-US" i="1" baseline="-250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dirty="0"/>
              <a:t>that the particular denoted by </a:t>
            </a:r>
            <a:r>
              <a:rPr lang="en-US" i="1" dirty="0" err="1">
                <a:solidFill>
                  <a:srgbClr val="FF0000"/>
                </a:solidFill>
              </a:rPr>
              <a:t>IUI</a:t>
            </a:r>
            <a:r>
              <a:rPr lang="en-US" i="1" baseline="-25000" dirty="0" err="1">
                <a:solidFill>
                  <a:srgbClr val="FF0000"/>
                </a:solidFill>
              </a:rPr>
              <a:t>c</a:t>
            </a:r>
            <a:r>
              <a:rPr lang="en-US" dirty="0"/>
              <a:t> uses the name </a:t>
            </a:r>
            <a:r>
              <a:rPr lang="en-US" i="1" dirty="0">
                <a:solidFill>
                  <a:schemeClr val="accent3"/>
                </a:solidFill>
              </a:rPr>
              <a:t>n</a:t>
            </a:r>
            <a:r>
              <a:rPr lang="en-US" dirty="0"/>
              <a:t> of type </a:t>
            </a:r>
            <a:r>
              <a:rPr lang="en-US" i="1" dirty="0" err="1">
                <a:solidFill>
                  <a:srgbClr val="984807"/>
                </a:solidFill>
              </a:rPr>
              <a:t>nt</a:t>
            </a:r>
            <a:r>
              <a:rPr lang="en-US" dirty="0"/>
              <a:t> to refer to the particular denoted by </a:t>
            </a:r>
            <a:r>
              <a:rPr lang="en-US" i="1" dirty="0" err="1">
                <a:solidFill>
                  <a:srgbClr val="984807"/>
                </a:solidFill>
              </a:rPr>
              <a:t>IUI</a:t>
            </a:r>
            <a:r>
              <a:rPr lang="en-US" i="1" baseline="-25000" dirty="0" err="1">
                <a:solidFill>
                  <a:srgbClr val="984807"/>
                </a:solidFill>
              </a:rPr>
              <a:t>p</a:t>
            </a:r>
            <a:r>
              <a:rPr lang="en-US" dirty="0"/>
              <a:t> at </a:t>
            </a:r>
            <a:r>
              <a:rPr lang="en-US" i="1" dirty="0">
                <a:solidFill>
                  <a:schemeClr val="accent6">
                    <a:lumMod val="75000"/>
                  </a:schemeClr>
                </a:solidFill>
              </a:rPr>
              <a:t>t</a:t>
            </a:r>
            <a:r>
              <a:rPr lang="en-US" i="1" baseline="-25000" dirty="0">
                <a:solidFill>
                  <a:schemeClr val="accent6">
                    <a:lumMod val="75000"/>
                  </a:schemeClr>
                </a:solidFill>
              </a:rPr>
              <a:t>r</a:t>
            </a:r>
            <a:endParaRPr lang="en-US" dirty="0">
              <a:solidFill>
                <a:srgbClr val="000000"/>
              </a:solidFill>
            </a:endParaRPr>
          </a:p>
          <a:p>
            <a:pPr marL="457200" lvl="1" indent="0">
              <a:buNone/>
            </a:pPr>
            <a:endParaRPr lang="en-US" dirty="0">
              <a:solidFill>
                <a:srgbClr val="000000"/>
              </a:solidFill>
            </a:endParaRPr>
          </a:p>
          <a:p>
            <a:pPr marL="457200" lvl="1" indent="0">
              <a:buNone/>
            </a:pPr>
            <a:r>
              <a:rPr lang="en-US" i="1" dirty="0">
                <a:solidFill>
                  <a:srgbClr val="376092"/>
                </a:solidFill>
              </a:rPr>
              <a:t>(Particular-to-name or </a:t>
            </a:r>
            <a:r>
              <a:rPr lang="en-US" i="1" dirty="0" err="1">
                <a:solidFill>
                  <a:srgbClr val="376092"/>
                </a:solidFill>
              </a:rPr>
              <a:t>PtoN</a:t>
            </a:r>
            <a:r>
              <a:rPr lang="en-US" i="1" dirty="0">
                <a:solidFill>
                  <a:srgbClr val="376092"/>
                </a:solidFill>
              </a:rPr>
              <a:t> tuple)</a:t>
            </a:r>
          </a:p>
          <a:p>
            <a:pPr marL="457200" lvl="1" indent="0">
              <a:buNone/>
            </a:pPr>
            <a:endParaRPr lang="en-US" dirty="0">
              <a:solidFill>
                <a:srgbClr val="0000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432907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C57222-2F33-6B40-82F3-264931CABE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PtoN</a:t>
            </a:r>
            <a:r>
              <a:rPr lang="en-US" dirty="0"/>
              <a:t> tuples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556F5C41-A713-D149-80A5-33D9709A75E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01176417"/>
              </p:ext>
            </p:extLst>
          </p:nvPr>
        </p:nvGraphicFramePr>
        <p:xfrm>
          <a:off x="838199" y="1825625"/>
          <a:ext cx="10666902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4430">
                  <a:extLst>
                    <a:ext uri="{9D8B030D-6E8A-4147-A177-3AD203B41FA5}">
                      <a16:colId xmlns:a16="http://schemas.microsoft.com/office/drawing/2014/main" val="755503324"/>
                    </a:ext>
                  </a:extLst>
                </a:gridCol>
                <a:gridCol w="863225">
                  <a:extLst>
                    <a:ext uri="{9D8B030D-6E8A-4147-A177-3AD203B41FA5}">
                      <a16:colId xmlns:a16="http://schemas.microsoft.com/office/drawing/2014/main" val="1207710436"/>
                    </a:ext>
                  </a:extLst>
                </a:gridCol>
                <a:gridCol w="471135">
                  <a:extLst>
                    <a:ext uri="{9D8B030D-6E8A-4147-A177-3AD203B41FA5}">
                      <a16:colId xmlns:a16="http://schemas.microsoft.com/office/drawing/2014/main" val="2330832892"/>
                    </a:ext>
                  </a:extLst>
                </a:gridCol>
                <a:gridCol w="1507525">
                  <a:extLst>
                    <a:ext uri="{9D8B030D-6E8A-4147-A177-3AD203B41FA5}">
                      <a16:colId xmlns:a16="http://schemas.microsoft.com/office/drawing/2014/main" val="2119906339"/>
                    </a:ext>
                  </a:extLst>
                </a:gridCol>
                <a:gridCol w="1322173">
                  <a:extLst>
                    <a:ext uri="{9D8B030D-6E8A-4147-A177-3AD203B41FA5}">
                      <a16:colId xmlns:a16="http://schemas.microsoft.com/office/drawing/2014/main" val="410404258"/>
                    </a:ext>
                  </a:extLst>
                </a:gridCol>
                <a:gridCol w="2533135">
                  <a:extLst>
                    <a:ext uri="{9D8B030D-6E8A-4147-A177-3AD203B41FA5}">
                      <a16:colId xmlns:a16="http://schemas.microsoft.com/office/drawing/2014/main" val="1848769635"/>
                    </a:ext>
                  </a:extLst>
                </a:gridCol>
                <a:gridCol w="2070620">
                  <a:extLst>
                    <a:ext uri="{9D8B030D-6E8A-4147-A177-3AD203B41FA5}">
                      <a16:colId xmlns:a16="http://schemas.microsoft.com/office/drawing/2014/main" val="3944773204"/>
                    </a:ext>
                  </a:extLst>
                </a:gridCol>
                <a:gridCol w="744659">
                  <a:extLst>
                    <a:ext uri="{9D8B030D-6E8A-4147-A177-3AD203B41FA5}">
                      <a16:colId xmlns:a16="http://schemas.microsoft.com/office/drawing/2014/main" val="348956977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i="1" dirty="0"/>
                        <a:t>IUI-t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i="1" dirty="0"/>
                        <a:t>IUI-a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i="1" dirty="0"/>
                        <a:t>t</a:t>
                      </a:r>
                      <a:r>
                        <a:rPr lang="en-US" sz="2400" i="1" baseline="-250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i="1" dirty="0" err="1"/>
                        <a:t>IUI</a:t>
                      </a:r>
                      <a:r>
                        <a:rPr lang="en-US" sz="2400" i="1" baseline="-25000" dirty="0" err="1"/>
                        <a:t>c</a:t>
                      </a:r>
                      <a:endParaRPr lang="en-US" sz="2400" i="1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i="1" baseline="0" dirty="0" err="1"/>
                        <a:t>IUI</a:t>
                      </a:r>
                      <a:r>
                        <a:rPr lang="en-US" sz="2400" i="1" baseline="-25000" dirty="0" err="1"/>
                        <a:t>p</a:t>
                      </a:r>
                      <a:endParaRPr lang="en-US" sz="2400" i="1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i="1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i="1" dirty="0" err="1"/>
                        <a:t>nt</a:t>
                      </a:r>
                      <a:endParaRPr lang="en-US" sz="2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i="1" dirty="0" err="1"/>
                        <a:t>t</a:t>
                      </a:r>
                      <a:r>
                        <a:rPr lang="en-US" sz="2400" i="1" baseline="-25000" dirty="0" err="1"/>
                        <a:t>r</a:t>
                      </a:r>
                      <a:endParaRPr lang="en-US" sz="2400" i="1" baseline="-25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30731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i="1" dirty="0"/>
                        <a:t>IUI-140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i="1" dirty="0"/>
                        <a:t>IUI-1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i="1" baseline="0" dirty="0"/>
                        <a:t>t</a:t>
                      </a:r>
                      <a:r>
                        <a:rPr lang="en-US" sz="2400" i="1" baseline="-25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i="1" dirty="0"/>
                        <a:t>IUI-4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i="1"/>
                        <a:t>1964-07-02T-0400</a:t>
                      </a:r>
                      <a:endParaRPr lang="en-US" sz="2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i="1" dirty="0"/>
                        <a:t>ISO8601 Date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i="1" baseline="0" dirty="0"/>
                        <a:t>t</a:t>
                      </a:r>
                      <a:r>
                        <a:rPr lang="en-US" sz="2400" i="1" baseline="-25000" dirty="0"/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74472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i="1" dirty="0"/>
                        <a:t>IUI-141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i="1" dirty="0"/>
                        <a:t>IUI-1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i="1" baseline="0" dirty="0"/>
                        <a:t>t</a:t>
                      </a:r>
                      <a:r>
                        <a:rPr lang="en-US" sz="2400" i="1" baseline="-25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i="1" dirty="0"/>
                        <a:t>IUI-2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i="1" dirty="0"/>
                        <a:t>123456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i="1" dirty="0"/>
                        <a:t>Identifier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i="1" baseline="-25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19590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2927903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/>
              <a:t>Referent Tracking Implementation; </a:t>
            </a:r>
            <a:br>
              <a:rPr lang="en-US" sz="3600" dirty="0"/>
            </a:br>
            <a:r>
              <a:rPr lang="en-US" sz="3600" dirty="0"/>
              <a:t>No Special Data Entry</a:t>
            </a:r>
          </a:p>
        </p:txBody>
      </p:sp>
      <p:pic>
        <p:nvPicPr>
          <p:cNvPr id="6" name="Content Placeholder 5" descr="Screen shot 2011-07-29 at 10.16.59 PM.pn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0045" r="-20045"/>
          <a:stretch/>
        </p:blipFill>
        <p:spPr>
          <a:xfrm>
            <a:off x="1219200" y="1690688"/>
            <a:ext cx="9753600" cy="5167312"/>
          </a:xfrm>
        </p:spPr>
      </p:pic>
      <p:sp>
        <p:nvSpPr>
          <p:cNvPr id="7" name="TextBox 6"/>
          <p:cNvSpPr txBox="1"/>
          <p:nvPr/>
        </p:nvSpPr>
        <p:spPr>
          <a:xfrm>
            <a:off x="4890247" y="1690688"/>
            <a:ext cx="4800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bg1"/>
                </a:solidFill>
              </a:rPr>
              <a:t> http://</a:t>
            </a:r>
            <a:r>
              <a:rPr lang="en-US" sz="2000" b="1" dirty="0" err="1">
                <a:solidFill>
                  <a:schemeClr val="bg1"/>
                </a:solidFill>
              </a:rPr>
              <a:t>demappon.info</a:t>
            </a:r>
            <a:r>
              <a:rPr lang="en-US" sz="2000" b="1" dirty="0">
                <a:solidFill>
                  <a:schemeClr val="bg1"/>
                </a:solidFill>
              </a:rPr>
              <a:t>/</a:t>
            </a:r>
            <a:r>
              <a:rPr lang="en-US" sz="2000" b="1" dirty="0" err="1">
                <a:solidFill>
                  <a:schemeClr val="bg1"/>
                </a:solidFill>
              </a:rPr>
              <a:t>Demographics.php</a:t>
            </a:r>
            <a:endParaRPr 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587410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Ontology Development Motivated by this Work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Ontology for Medically Related Social Entities</a:t>
            </a:r>
          </a:p>
          <a:p>
            <a:pPr lvl="1"/>
            <a:r>
              <a:rPr lang="en-US" dirty="0">
                <a:solidFill>
                  <a:srgbClr val="000000"/>
                </a:solidFill>
              </a:rPr>
              <a:t>Reference ontology</a:t>
            </a:r>
          </a:p>
          <a:p>
            <a:pPr lvl="1"/>
            <a:r>
              <a:rPr lang="en-US" i="1" dirty="0"/>
              <a:t>Gender role</a:t>
            </a:r>
            <a:r>
              <a:rPr lang="en-US" dirty="0"/>
              <a:t> and subtypes</a:t>
            </a:r>
          </a:p>
          <a:p>
            <a:pPr lvl="1"/>
            <a:r>
              <a:rPr lang="en-US" i="1" dirty="0"/>
              <a:t>Party to a marriage contract</a:t>
            </a:r>
            <a:r>
              <a:rPr lang="en-US" dirty="0"/>
              <a:t> role</a:t>
            </a:r>
          </a:p>
          <a:p>
            <a:endParaRPr lang="en-US" dirty="0">
              <a:solidFill>
                <a:srgbClr val="632523"/>
              </a:solidFill>
            </a:endParaRPr>
          </a:p>
          <a:p>
            <a:r>
              <a:rPr lang="en-US" dirty="0">
                <a:solidFill>
                  <a:srgbClr val="632523"/>
                </a:solidFill>
              </a:rPr>
              <a:t>Demographics Application Ontology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Application ontology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All class URIs are </a:t>
            </a:r>
            <a:r>
              <a:rPr lang="en-US" dirty="0" err="1">
                <a:solidFill>
                  <a:schemeClr val="tx1"/>
                </a:solidFill>
              </a:rPr>
              <a:t>MIREOTed</a:t>
            </a:r>
            <a:r>
              <a:rPr lang="en-US" dirty="0">
                <a:solidFill>
                  <a:schemeClr val="tx1"/>
                </a:solidFill>
              </a:rPr>
              <a:t> from PATO, OMRSE, AGCT-MO, etc.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Brings diverse entities from reference ontologies into one place to facilitate demographics applications</a:t>
            </a:r>
          </a:p>
        </p:txBody>
      </p:sp>
    </p:spTree>
    <p:extLst>
      <p:ext uri="{BB962C8B-B14F-4D97-AF65-F5344CB8AC3E}">
        <p14:creationId xmlns:p14="http://schemas.microsoft.com/office/powerpoint/2010/main" val="13959346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Problems With Current Approaches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No ontological distinctions</a:t>
            </a:r>
          </a:p>
          <a:p>
            <a:pPr lvl="1"/>
            <a:r>
              <a:rPr lang="en-US" dirty="0"/>
              <a:t>All demographics are “attributes” related to the person in exactly the same way</a:t>
            </a:r>
          </a:p>
          <a:p>
            <a:pPr lvl="1"/>
            <a:r>
              <a:rPr lang="en-US" dirty="0"/>
              <a:t>Require fields/attributes/properties that are specific to demographics</a:t>
            </a:r>
          </a:p>
          <a:p>
            <a:endParaRPr lang="en-US" dirty="0"/>
          </a:p>
          <a:p>
            <a:r>
              <a:rPr lang="en-US" dirty="0"/>
              <a:t>Do not represent the entities involved as first-order entities</a:t>
            </a:r>
          </a:p>
          <a:p>
            <a:pPr lvl="1"/>
            <a:r>
              <a:rPr lang="en-US" dirty="0"/>
              <a:t>Even semantic web uses data type properties</a:t>
            </a:r>
          </a:p>
          <a:p>
            <a:pPr lvl="1"/>
            <a:r>
              <a:rPr lang="en-US" dirty="0"/>
              <a:t>Cannot say anything else about birth, birthday, gender, martial status, or changes over time</a:t>
            </a:r>
          </a:p>
          <a:p>
            <a:endParaRPr lang="en-US" dirty="0"/>
          </a:p>
          <a:p>
            <a:r>
              <a:rPr lang="en-US" dirty="0"/>
              <a:t>Confuse sex and gender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554087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Interoperability in Current Approaches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Requires shared field/attribute names as well as standard codes for coded attributes </a:t>
            </a:r>
            <a:r>
              <a:rPr lang="en-US" i="1" dirty="0"/>
              <a:t>specific to demographics</a:t>
            </a:r>
            <a:endParaRPr lang="en-US" dirty="0"/>
          </a:p>
          <a:p>
            <a:endParaRPr lang="en-US" dirty="0"/>
          </a:p>
          <a:p>
            <a:r>
              <a:rPr lang="en-US" dirty="0"/>
              <a:t>Semantic web:</a:t>
            </a:r>
          </a:p>
          <a:p>
            <a:pPr lvl="1"/>
            <a:r>
              <a:rPr lang="en-US" dirty="0"/>
              <a:t>Different URIs for same property</a:t>
            </a:r>
          </a:p>
          <a:p>
            <a:pPr lvl="2"/>
            <a:r>
              <a:rPr lang="en-US" dirty="0"/>
              <a:t>FOAF: </a:t>
            </a:r>
            <a:r>
              <a:rPr lang="en-US" dirty="0">
                <a:hlinkClick r:id="rId2"/>
              </a:rPr>
              <a:t>http://xmlns.com/foaf/0.1/birthday</a:t>
            </a:r>
            <a:r>
              <a:rPr lang="en-US" dirty="0"/>
              <a:t> </a:t>
            </a:r>
          </a:p>
          <a:p>
            <a:pPr lvl="2"/>
            <a:r>
              <a:rPr lang="en-US" dirty="0" err="1"/>
              <a:t>vCARD</a:t>
            </a:r>
            <a:r>
              <a:rPr lang="en-US" dirty="0"/>
              <a:t>: </a:t>
            </a:r>
            <a:r>
              <a:rPr lang="en-US" dirty="0">
                <a:hlinkClick r:id="rId3"/>
              </a:rPr>
              <a:t>http://www.w3.org/2006/vcard/ns#bday</a:t>
            </a:r>
            <a:endParaRPr lang="en-US" dirty="0"/>
          </a:p>
          <a:p>
            <a:pPr lvl="1"/>
            <a:r>
              <a:rPr lang="en-US" dirty="0"/>
              <a:t>For gender in FOAF, no interoperability of values</a:t>
            </a:r>
          </a:p>
          <a:p>
            <a:pPr lvl="2"/>
            <a:r>
              <a:rPr lang="en-US" dirty="0"/>
              <a:t>Any string is compliant: “M”, “m”, “male”, “</a:t>
            </a:r>
            <a:r>
              <a:rPr lang="en-US" dirty="0" err="1"/>
              <a:t>mael</a:t>
            </a:r>
            <a:r>
              <a:rPr lang="en-US" dirty="0"/>
              <a:t>”, “masculine” are all valid</a:t>
            </a:r>
          </a:p>
          <a:p>
            <a:pPr lvl="2"/>
            <a:r>
              <a:rPr lang="en-US" dirty="0"/>
              <a:t>So how can we reliably query for persons of male gender?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882595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Gender vs. Sex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1676401" y="1752600"/>
          <a:ext cx="8763001" cy="402336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3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764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800" b="0" dirty="0"/>
                        <a:t>Gender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0" dirty="0"/>
                        <a:t>Refers to the socially constructed roles, </a:t>
                      </a:r>
                      <a:r>
                        <a:rPr lang="en-US" sz="2800" b="0" dirty="0" err="1"/>
                        <a:t>behaviours</a:t>
                      </a:r>
                      <a:r>
                        <a:rPr lang="en-US" sz="2800" b="0" dirty="0"/>
                        <a:t>, activities, and attributes that a given society considers appropriate for men and women.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0" dirty="0"/>
                        <a:t>Social Role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Sex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/>
                        <a:t>Refers to the biological and physiological characteristics that define men and women.</a:t>
                      </a:r>
                    </a:p>
                    <a:p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Biological Quality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828800" y="6019800"/>
            <a:ext cx="8077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Quoted from: </a:t>
            </a:r>
            <a:r>
              <a:rPr lang="en-US" sz="2000" dirty="0">
                <a:hlinkClick r:id="rId2"/>
              </a:rPr>
              <a:t>http://www.who.int/gender/whatisgender/en/index.html</a:t>
            </a:r>
            <a:r>
              <a:rPr lang="en-US" sz="2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9745993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Phenotypic vs. Genotypic Sex</a:t>
            </a: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</p:nvPr>
        </p:nvGraphicFramePr>
        <p:xfrm>
          <a:off x="1981200" y="1676400"/>
          <a:ext cx="8229600" cy="411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0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Canonical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Non-Canonical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Anatomical sex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Male sex</a:t>
                      </a:r>
                    </a:p>
                    <a:p>
                      <a:pPr algn="ctr"/>
                      <a:r>
                        <a:rPr lang="en-US" sz="2800" dirty="0"/>
                        <a:t>Female sex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Hermaphroditic sex</a:t>
                      </a:r>
                    </a:p>
                    <a:p>
                      <a:pPr algn="ctr"/>
                      <a:r>
                        <a:rPr lang="en-US" sz="2800" dirty="0"/>
                        <a:t>Transsexual male</a:t>
                      </a:r>
                    </a:p>
                    <a:p>
                      <a:pPr algn="ctr"/>
                      <a:r>
                        <a:rPr lang="en-US" sz="2800" dirty="0"/>
                        <a:t>Transsexual</a:t>
                      </a:r>
                      <a:r>
                        <a:rPr lang="en-US" sz="2800" baseline="0" dirty="0"/>
                        <a:t> female</a:t>
                      </a: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Chromosomal (or </a:t>
                      </a:r>
                      <a:r>
                        <a:rPr lang="en-US" sz="2800" dirty="0" err="1"/>
                        <a:t>karyotypic</a:t>
                      </a:r>
                      <a:r>
                        <a:rPr lang="en-US" sz="2800" dirty="0"/>
                        <a:t>) sex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XY</a:t>
                      </a:r>
                    </a:p>
                    <a:p>
                      <a:pPr algn="ctr"/>
                      <a:r>
                        <a:rPr lang="en-US" sz="2800" dirty="0"/>
                        <a:t>XX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XO</a:t>
                      </a:r>
                    </a:p>
                    <a:p>
                      <a:pPr algn="ctr"/>
                      <a:r>
                        <a:rPr lang="en-US" sz="2800" dirty="0"/>
                        <a:t>XXY</a:t>
                      </a:r>
                    </a:p>
                    <a:p>
                      <a:pPr algn="ctr"/>
                      <a:r>
                        <a:rPr lang="en-US" sz="2800" dirty="0"/>
                        <a:t>XYY</a:t>
                      </a:r>
                    </a:p>
                    <a:p>
                      <a:pPr algn="ctr"/>
                      <a:r>
                        <a:rPr lang="en-US" sz="2800" dirty="0"/>
                        <a:t>XXX</a:t>
                      </a:r>
                    </a:p>
                    <a:p>
                      <a:pPr algn="ctr"/>
                      <a:r>
                        <a:rPr lang="en-US" sz="2800" dirty="0"/>
                        <a:t>Mosaic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" name="Rounded Rectangular Callout 3"/>
          <p:cNvSpPr/>
          <p:nvPr/>
        </p:nvSpPr>
        <p:spPr>
          <a:xfrm>
            <a:off x="3429000" y="4724400"/>
            <a:ext cx="3657600" cy="1828800"/>
          </a:xfrm>
          <a:prstGeom prst="wedgeRoundRectCallout">
            <a:avLst>
              <a:gd name="adj1" fmla="val -16218"/>
              <a:gd name="adj2" fmla="val -83546"/>
              <a:gd name="adj3" fmla="val 16667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There are individuals with XY karyotype who are anatomically female.</a:t>
            </a:r>
          </a:p>
        </p:txBody>
      </p:sp>
    </p:spTree>
    <p:extLst>
      <p:ext uri="{BB962C8B-B14F-4D97-AF65-F5344CB8AC3E}">
        <p14:creationId xmlns:p14="http://schemas.microsoft.com/office/powerpoint/2010/main" val="2466958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Importance of Demographics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u="sng" dirty="0"/>
              <a:t>Ubiquitous</a:t>
            </a:r>
            <a:r>
              <a:rPr lang="en-US" dirty="0"/>
              <a:t> in information systems in:</a:t>
            </a:r>
          </a:p>
          <a:p>
            <a:pPr lvl="1"/>
            <a:r>
              <a:rPr lang="en-US" dirty="0"/>
              <a:t>Health care</a:t>
            </a:r>
          </a:p>
          <a:p>
            <a:pPr lvl="1"/>
            <a:r>
              <a:rPr lang="en-US" dirty="0"/>
              <a:t>Banking</a:t>
            </a:r>
          </a:p>
          <a:p>
            <a:pPr lvl="1"/>
            <a:r>
              <a:rPr lang="en-US" dirty="0"/>
              <a:t>Retail</a:t>
            </a:r>
          </a:p>
          <a:p>
            <a:pPr lvl="1"/>
            <a:r>
              <a:rPr lang="en-US" dirty="0"/>
              <a:t>Government (especially census)</a:t>
            </a:r>
          </a:p>
          <a:p>
            <a:endParaRPr lang="en-US" u="sng" dirty="0"/>
          </a:p>
          <a:p>
            <a:r>
              <a:rPr lang="en-US" u="sng" dirty="0"/>
              <a:t>Useful</a:t>
            </a:r>
            <a:r>
              <a:rPr lang="en-US" dirty="0"/>
              <a:t> for:</a:t>
            </a:r>
          </a:p>
          <a:p>
            <a:pPr lvl="1"/>
            <a:r>
              <a:rPr lang="en-US" dirty="0"/>
              <a:t>Identifying people</a:t>
            </a:r>
          </a:p>
          <a:p>
            <a:pPr lvl="1"/>
            <a:r>
              <a:rPr lang="en-US" dirty="0"/>
              <a:t>Comparing populations</a:t>
            </a:r>
          </a:p>
          <a:p>
            <a:pPr lvl="1"/>
            <a:r>
              <a:rPr lang="en-US" dirty="0"/>
              <a:t>Linking records from multiple databases</a:t>
            </a:r>
          </a:p>
        </p:txBody>
      </p:sp>
    </p:spTree>
    <p:extLst>
      <p:ext uri="{BB962C8B-B14F-4D97-AF65-F5344CB8AC3E}">
        <p14:creationId xmlns:p14="http://schemas.microsoft.com/office/powerpoint/2010/main" val="57061950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Our Method for 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Identify the relevant particulars in reality</a:t>
            </a:r>
          </a:p>
          <a:p>
            <a:r>
              <a:rPr lang="en-US" dirty="0"/>
              <a:t>Determine the types they instantiate</a:t>
            </a:r>
          </a:p>
          <a:p>
            <a:r>
              <a:rPr lang="en-US" dirty="0"/>
              <a:t>Identify the relations that hold among them</a:t>
            </a:r>
          </a:p>
          <a:p>
            <a:endParaRPr lang="en-US" dirty="0"/>
          </a:p>
          <a:p>
            <a:r>
              <a:rPr lang="en-US" dirty="0"/>
              <a:t>Create new representations of types in ontologies as needed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491945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Birth Date: Particulars and Instantiations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3108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4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7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Particular</a:t>
                      </a:r>
                    </a:p>
                  </a:txBody>
                  <a:tcPr marL="116840" marR="116840"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Type</a:t>
                      </a:r>
                    </a:p>
                  </a:txBody>
                  <a:tcPr marL="116840" marR="11684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John Doe</a:t>
                      </a:r>
                    </a:p>
                  </a:txBody>
                  <a:tcPr marL="116840" marR="116840"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Person</a:t>
                      </a:r>
                    </a:p>
                  </a:txBody>
                  <a:tcPr marL="116840" marR="11684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/>
                        <a:t>John Doe’s birth</a:t>
                      </a:r>
                    </a:p>
                  </a:txBody>
                  <a:tcPr marL="116840" marR="116840"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Birth event</a:t>
                      </a:r>
                    </a:p>
                  </a:txBody>
                  <a:tcPr marL="116840" marR="11684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/>
                        <a:t>Instant of John Doe’s birth</a:t>
                      </a:r>
                    </a:p>
                  </a:txBody>
                  <a:tcPr marL="116840" marR="116840"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Temporal instant</a:t>
                      </a:r>
                    </a:p>
                  </a:txBody>
                  <a:tcPr marL="116840" marR="11684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Day containing J.D. birth instant</a:t>
                      </a:r>
                    </a:p>
                  </a:txBody>
                  <a:tcPr marL="116840" marR="116840"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Temporal interval</a:t>
                      </a:r>
                    </a:p>
                  </a:txBody>
                  <a:tcPr marL="116840" marR="11684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Name of day containing birth instant</a:t>
                      </a:r>
                    </a:p>
                  </a:txBody>
                  <a:tcPr marL="116840" marR="116840"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Textual name</a:t>
                      </a:r>
                    </a:p>
                  </a:txBody>
                  <a:tcPr marL="116840" marR="11684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2683808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Birth Date: Relations Among Particulars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Person 123456 is the agent of his birth at instant of birth:</a:t>
            </a:r>
          </a:p>
          <a:p>
            <a:pPr marL="457200" lvl="1" indent="0">
              <a:spcAft>
                <a:spcPts val="600"/>
              </a:spcAft>
              <a:buNone/>
            </a:pPr>
            <a:r>
              <a:rPr lang="en-US" i="1" dirty="0" err="1">
                <a:solidFill>
                  <a:srgbClr val="376092"/>
                </a:solidFill>
              </a:rPr>
              <a:t>jd</a:t>
            </a:r>
            <a:r>
              <a:rPr lang="en-US" i="1" dirty="0">
                <a:solidFill>
                  <a:srgbClr val="376092"/>
                </a:solidFill>
              </a:rPr>
              <a:t> </a:t>
            </a:r>
            <a:r>
              <a:rPr lang="en-US" b="1" dirty="0" err="1">
                <a:solidFill>
                  <a:srgbClr val="376092"/>
                </a:solidFill>
              </a:rPr>
              <a:t>agent_of</a:t>
            </a:r>
            <a:r>
              <a:rPr lang="en-US" dirty="0">
                <a:solidFill>
                  <a:srgbClr val="376092"/>
                </a:solidFill>
              </a:rPr>
              <a:t> </a:t>
            </a:r>
            <a:r>
              <a:rPr lang="en-US" i="1" dirty="0" err="1">
                <a:solidFill>
                  <a:srgbClr val="376092"/>
                </a:solidFill>
              </a:rPr>
              <a:t>jd_birth</a:t>
            </a:r>
            <a:r>
              <a:rPr lang="en-US" i="1" dirty="0">
                <a:solidFill>
                  <a:srgbClr val="376092"/>
                </a:solidFill>
              </a:rPr>
              <a:t> </a:t>
            </a:r>
            <a:r>
              <a:rPr lang="en-US" dirty="0">
                <a:solidFill>
                  <a:srgbClr val="376092"/>
                </a:solidFill>
              </a:rPr>
              <a:t>at </a:t>
            </a:r>
            <a:r>
              <a:rPr lang="en-US" i="1" dirty="0" err="1">
                <a:solidFill>
                  <a:srgbClr val="376092"/>
                </a:solidFill>
              </a:rPr>
              <a:t>jd_birth_instant</a:t>
            </a:r>
            <a:endParaRPr lang="en-US" i="1" dirty="0">
              <a:solidFill>
                <a:srgbClr val="376092"/>
              </a:solidFill>
            </a:endParaRPr>
          </a:p>
          <a:p>
            <a:r>
              <a:rPr lang="en-US" dirty="0"/>
              <a:t>Person 123456’s birth occurs at the instant of birth:</a:t>
            </a:r>
          </a:p>
          <a:p>
            <a:pPr marL="457200" lvl="1" indent="0">
              <a:spcAft>
                <a:spcPts val="600"/>
              </a:spcAft>
              <a:buNone/>
            </a:pPr>
            <a:r>
              <a:rPr lang="en-US" i="1" dirty="0" err="1">
                <a:solidFill>
                  <a:srgbClr val="376092"/>
                </a:solidFill>
              </a:rPr>
              <a:t>jd_birth</a:t>
            </a:r>
            <a:r>
              <a:rPr lang="en-US" i="1" dirty="0">
                <a:solidFill>
                  <a:srgbClr val="376092"/>
                </a:solidFill>
              </a:rPr>
              <a:t> </a:t>
            </a:r>
            <a:r>
              <a:rPr lang="en-US" b="1" dirty="0" err="1">
                <a:solidFill>
                  <a:srgbClr val="376092"/>
                </a:solidFill>
              </a:rPr>
              <a:t>occupies_temporal_region</a:t>
            </a:r>
            <a:r>
              <a:rPr lang="en-US" dirty="0">
                <a:solidFill>
                  <a:srgbClr val="376092"/>
                </a:solidFill>
              </a:rPr>
              <a:t> </a:t>
            </a:r>
            <a:r>
              <a:rPr lang="en-US" i="1" dirty="0" err="1">
                <a:solidFill>
                  <a:srgbClr val="376092"/>
                </a:solidFill>
              </a:rPr>
              <a:t>jd_birth_instant</a:t>
            </a:r>
            <a:endParaRPr lang="en-US" i="1" dirty="0">
              <a:solidFill>
                <a:srgbClr val="376092"/>
              </a:solidFill>
            </a:endParaRPr>
          </a:p>
          <a:p>
            <a:r>
              <a:rPr lang="en-US" dirty="0"/>
              <a:t>The instant of birth is during birth date:</a:t>
            </a:r>
          </a:p>
          <a:p>
            <a:pPr marL="457200" lvl="1" indent="0">
              <a:buNone/>
            </a:pPr>
            <a:r>
              <a:rPr lang="en-US" i="1" dirty="0" err="1">
                <a:solidFill>
                  <a:schemeClr val="accent1">
                    <a:lumMod val="75000"/>
                  </a:schemeClr>
                </a:solidFill>
              </a:rPr>
              <a:t>jd_birth_instant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during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i="1" dirty="0" err="1">
                <a:solidFill>
                  <a:schemeClr val="accent1">
                    <a:lumMod val="75000"/>
                  </a:schemeClr>
                </a:solidFill>
              </a:rPr>
              <a:t>jd_birth_date</a:t>
            </a:r>
            <a:endParaRPr lang="en-US" i="1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dirty="0"/>
              <a:t>The birth date has a name according to the Gregorian calendar system:</a:t>
            </a:r>
          </a:p>
          <a:p>
            <a:pPr marL="457200" lvl="1" indent="0">
              <a:buNone/>
            </a:pPr>
            <a:r>
              <a:rPr lang="en-US" dirty="0">
                <a:solidFill>
                  <a:srgbClr val="376092"/>
                </a:solidFill>
              </a:rPr>
              <a:t>“1970-01-01” </a:t>
            </a:r>
            <a:r>
              <a:rPr lang="en-US" b="1" dirty="0">
                <a:solidFill>
                  <a:srgbClr val="376092"/>
                </a:solidFill>
              </a:rPr>
              <a:t>denotes</a:t>
            </a:r>
            <a:r>
              <a:rPr lang="en-US" dirty="0">
                <a:solidFill>
                  <a:srgbClr val="376092"/>
                </a:solidFill>
              </a:rPr>
              <a:t> </a:t>
            </a:r>
            <a:r>
              <a:rPr lang="en-US" i="1" dirty="0" err="1">
                <a:solidFill>
                  <a:srgbClr val="376092"/>
                </a:solidFill>
              </a:rPr>
              <a:t>jd_birth_date</a:t>
            </a:r>
            <a:r>
              <a:rPr lang="en-US" i="1" dirty="0">
                <a:solidFill>
                  <a:srgbClr val="376092"/>
                </a:solidFill>
              </a:rPr>
              <a:t> </a:t>
            </a:r>
            <a:r>
              <a:rPr lang="en-US" dirty="0">
                <a:solidFill>
                  <a:srgbClr val="376092"/>
                </a:solidFill>
              </a:rPr>
              <a:t>(at t</a:t>
            </a:r>
            <a:r>
              <a:rPr lang="en-US" baseline="-25000" dirty="0">
                <a:solidFill>
                  <a:srgbClr val="376092"/>
                </a:solidFill>
              </a:rPr>
              <a:t>2</a:t>
            </a:r>
            <a:r>
              <a:rPr lang="en-US" dirty="0">
                <a:solidFill>
                  <a:srgbClr val="376092"/>
                </a:solidFill>
              </a:rPr>
              <a:t>)</a:t>
            </a:r>
            <a:endParaRPr lang="en-US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Rounded Rectangular Callout 3"/>
          <p:cNvSpPr/>
          <p:nvPr/>
        </p:nvSpPr>
        <p:spPr>
          <a:xfrm>
            <a:off x="7086600" y="4343400"/>
            <a:ext cx="3429000" cy="1676400"/>
          </a:xfrm>
          <a:prstGeom prst="wedgeRoundRectCallout">
            <a:avLst>
              <a:gd name="adj1" fmla="val -66049"/>
              <a:gd name="adj2" fmla="val -32946"/>
              <a:gd name="adj3" fmla="val 16667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We handle date of death in exactly the same manner.</a:t>
            </a:r>
          </a:p>
        </p:txBody>
      </p:sp>
    </p:spTree>
    <p:extLst>
      <p:ext uri="{BB962C8B-B14F-4D97-AF65-F5344CB8AC3E}">
        <p14:creationId xmlns:p14="http://schemas.microsoft.com/office/powerpoint/2010/main" val="12925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Particulars: </a:t>
            </a:r>
          </a:p>
          <a:p>
            <a:pPr lvl="1"/>
            <a:r>
              <a:rPr lang="en-US" i="1" dirty="0" err="1">
                <a:solidFill>
                  <a:srgbClr val="376092"/>
                </a:solidFill>
              </a:rPr>
              <a:t>jd_sex</a:t>
            </a:r>
            <a:r>
              <a:rPr lang="en-US" dirty="0">
                <a:solidFill>
                  <a:srgbClr val="376092"/>
                </a:solidFill>
              </a:rPr>
              <a:t>:		Person 123456’s anatomical sex quality</a:t>
            </a:r>
            <a:endParaRPr lang="en-US" i="1" dirty="0">
              <a:solidFill>
                <a:srgbClr val="376092"/>
              </a:solidFill>
            </a:endParaRPr>
          </a:p>
          <a:p>
            <a:pPr lvl="1"/>
            <a:r>
              <a:rPr lang="en-US" i="1" dirty="0">
                <a:solidFill>
                  <a:srgbClr val="376092"/>
                </a:solidFill>
              </a:rPr>
              <a:t>t1</a:t>
            </a:r>
            <a:r>
              <a:rPr lang="en-US" dirty="0">
                <a:solidFill>
                  <a:srgbClr val="376092"/>
                </a:solidFill>
              </a:rPr>
              <a:t>:		Instant sex quality began to exist</a:t>
            </a:r>
          </a:p>
          <a:p>
            <a:endParaRPr lang="en-US" dirty="0"/>
          </a:p>
          <a:p>
            <a:r>
              <a:rPr lang="en-US" dirty="0"/>
              <a:t>Instantiations:</a:t>
            </a:r>
          </a:p>
          <a:p>
            <a:pPr lvl="1"/>
            <a:r>
              <a:rPr lang="en-US" i="1" dirty="0" err="1">
                <a:solidFill>
                  <a:srgbClr val="376092"/>
                </a:solidFill>
              </a:rPr>
              <a:t>jd_sex</a:t>
            </a:r>
            <a:r>
              <a:rPr lang="en-US" i="1" dirty="0">
                <a:solidFill>
                  <a:srgbClr val="376092"/>
                </a:solidFill>
              </a:rPr>
              <a:t>	</a:t>
            </a:r>
            <a:r>
              <a:rPr lang="en-US" b="1" dirty="0" err="1">
                <a:solidFill>
                  <a:srgbClr val="376092"/>
                </a:solidFill>
              </a:rPr>
              <a:t>instance_of</a:t>
            </a:r>
            <a:r>
              <a:rPr lang="en-US" dirty="0">
                <a:solidFill>
                  <a:srgbClr val="376092"/>
                </a:solidFill>
              </a:rPr>
              <a:t> 	</a:t>
            </a:r>
            <a:r>
              <a:rPr lang="en-US" i="1" dirty="0">
                <a:solidFill>
                  <a:srgbClr val="376092"/>
                </a:solidFill>
              </a:rPr>
              <a:t>Male sex 	</a:t>
            </a:r>
            <a:r>
              <a:rPr lang="en-US" dirty="0">
                <a:solidFill>
                  <a:srgbClr val="376092"/>
                </a:solidFill>
              </a:rPr>
              <a:t>since </a:t>
            </a:r>
            <a:r>
              <a:rPr lang="en-US" i="1" dirty="0">
                <a:solidFill>
                  <a:srgbClr val="376092"/>
                </a:solidFill>
              </a:rPr>
              <a:t>t1</a:t>
            </a:r>
          </a:p>
          <a:p>
            <a:pPr lvl="1"/>
            <a:r>
              <a:rPr lang="en-US" i="1" dirty="0">
                <a:solidFill>
                  <a:srgbClr val="376092"/>
                </a:solidFill>
              </a:rPr>
              <a:t>t1 	</a:t>
            </a:r>
            <a:r>
              <a:rPr lang="en-US" b="1" dirty="0" err="1">
                <a:solidFill>
                  <a:srgbClr val="376092"/>
                </a:solidFill>
              </a:rPr>
              <a:t>instance_of</a:t>
            </a:r>
            <a:r>
              <a:rPr lang="en-US" i="1" dirty="0">
                <a:solidFill>
                  <a:srgbClr val="376092"/>
                </a:solidFill>
              </a:rPr>
              <a:t> 	Temporal instant</a:t>
            </a:r>
          </a:p>
          <a:p>
            <a:endParaRPr lang="en-US" dirty="0"/>
          </a:p>
          <a:p>
            <a:r>
              <a:rPr lang="en-US" dirty="0"/>
              <a:t>Relations:</a:t>
            </a:r>
          </a:p>
          <a:p>
            <a:pPr lvl="1"/>
            <a:r>
              <a:rPr lang="en-US" i="1" dirty="0" err="1">
                <a:solidFill>
                  <a:srgbClr val="376092"/>
                </a:solidFill>
              </a:rPr>
              <a:t>jd</a:t>
            </a:r>
            <a:r>
              <a:rPr lang="en-US" dirty="0">
                <a:solidFill>
                  <a:srgbClr val="376092"/>
                </a:solidFill>
              </a:rPr>
              <a:t> 	</a:t>
            </a:r>
            <a:r>
              <a:rPr lang="en-US" b="1" dirty="0" err="1">
                <a:solidFill>
                  <a:srgbClr val="376092"/>
                </a:solidFill>
              </a:rPr>
              <a:t>bearer_of</a:t>
            </a:r>
            <a:r>
              <a:rPr lang="en-US" dirty="0">
                <a:solidFill>
                  <a:srgbClr val="376092"/>
                </a:solidFill>
              </a:rPr>
              <a:t> 	</a:t>
            </a:r>
            <a:r>
              <a:rPr lang="en-US" i="1" dirty="0" err="1">
                <a:solidFill>
                  <a:srgbClr val="376092"/>
                </a:solidFill>
              </a:rPr>
              <a:t>jd_sex</a:t>
            </a:r>
            <a:r>
              <a:rPr lang="en-US" dirty="0">
                <a:solidFill>
                  <a:srgbClr val="376092"/>
                </a:solidFill>
              </a:rPr>
              <a:t> 		since </a:t>
            </a:r>
            <a:r>
              <a:rPr lang="en-US" i="1" dirty="0">
                <a:solidFill>
                  <a:srgbClr val="376092"/>
                </a:solidFill>
              </a:rPr>
              <a:t>t1</a:t>
            </a:r>
          </a:p>
          <a:p>
            <a:pPr lvl="1"/>
            <a:r>
              <a:rPr lang="en-US" i="1" dirty="0">
                <a:solidFill>
                  <a:srgbClr val="376092"/>
                </a:solidFill>
              </a:rPr>
              <a:t>t1</a:t>
            </a:r>
            <a:r>
              <a:rPr lang="en-US" dirty="0">
                <a:solidFill>
                  <a:srgbClr val="376092"/>
                </a:solidFill>
              </a:rPr>
              <a:t> 	</a:t>
            </a:r>
            <a:r>
              <a:rPr lang="en-US" b="1" dirty="0">
                <a:solidFill>
                  <a:srgbClr val="376092"/>
                </a:solidFill>
              </a:rPr>
              <a:t>before 		</a:t>
            </a:r>
            <a:r>
              <a:rPr lang="en-US" i="1" dirty="0" err="1">
                <a:solidFill>
                  <a:srgbClr val="376092"/>
                </a:solidFill>
              </a:rPr>
              <a:t>jd_birth_instant</a:t>
            </a:r>
            <a:endParaRPr lang="en-US" i="1" dirty="0">
              <a:solidFill>
                <a:srgbClr val="376092"/>
              </a:solidFill>
            </a:endParaRPr>
          </a:p>
          <a:p>
            <a:pPr lvl="1"/>
            <a:endParaRPr lang="en-US" i="1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017126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Gender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Particulars: </a:t>
            </a:r>
          </a:p>
          <a:p>
            <a:pPr lvl="1"/>
            <a:r>
              <a:rPr lang="en-US" i="1" dirty="0" err="1">
                <a:solidFill>
                  <a:srgbClr val="376092"/>
                </a:solidFill>
              </a:rPr>
              <a:t>jd_gender</a:t>
            </a:r>
            <a:r>
              <a:rPr lang="en-US" i="1" dirty="0">
                <a:solidFill>
                  <a:srgbClr val="376092"/>
                </a:solidFill>
              </a:rPr>
              <a:t>:</a:t>
            </a:r>
            <a:r>
              <a:rPr lang="en-US" dirty="0">
                <a:solidFill>
                  <a:srgbClr val="376092"/>
                </a:solidFill>
              </a:rPr>
              <a:t> 	Person 123456’s gender role</a:t>
            </a:r>
          </a:p>
          <a:p>
            <a:pPr lvl="1"/>
            <a:r>
              <a:rPr lang="en-US" i="1" dirty="0">
                <a:solidFill>
                  <a:srgbClr val="376092"/>
                </a:solidFill>
              </a:rPr>
              <a:t>t2:		</a:t>
            </a:r>
            <a:r>
              <a:rPr lang="en-US" dirty="0">
                <a:solidFill>
                  <a:srgbClr val="376092"/>
                </a:solidFill>
              </a:rPr>
              <a:t>Instant role began to exist</a:t>
            </a:r>
          </a:p>
          <a:p>
            <a:pPr lvl="1"/>
            <a:r>
              <a:rPr lang="en-US" i="1" dirty="0">
                <a:solidFill>
                  <a:srgbClr val="376092"/>
                </a:solidFill>
              </a:rPr>
              <a:t>t3:		</a:t>
            </a:r>
            <a:r>
              <a:rPr lang="en-US" dirty="0">
                <a:solidFill>
                  <a:srgbClr val="376092"/>
                </a:solidFill>
              </a:rPr>
              <a:t>Instant Person 123456 began to exist</a:t>
            </a:r>
            <a:endParaRPr lang="en-US" i="1" dirty="0">
              <a:solidFill>
                <a:srgbClr val="376092"/>
              </a:solidFill>
            </a:endParaRPr>
          </a:p>
          <a:p>
            <a:endParaRPr lang="en-US" dirty="0"/>
          </a:p>
          <a:p>
            <a:r>
              <a:rPr lang="en-US" dirty="0"/>
              <a:t>Instantiations:</a:t>
            </a:r>
          </a:p>
          <a:p>
            <a:pPr lvl="1"/>
            <a:r>
              <a:rPr lang="en-US" i="1" dirty="0" err="1">
                <a:solidFill>
                  <a:srgbClr val="376092"/>
                </a:solidFill>
              </a:rPr>
              <a:t>jd_gender</a:t>
            </a:r>
            <a:r>
              <a:rPr lang="en-US" dirty="0">
                <a:solidFill>
                  <a:srgbClr val="376092"/>
                </a:solidFill>
              </a:rPr>
              <a:t> 	</a:t>
            </a:r>
            <a:r>
              <a:rPr lang="en-US" b="1" dirty="0" err="1">
                <a:solidFill>
                  <a:srgbClr val="376092"/>
                </a:solidFill>
              </a:rPr>
              <a:t>instance_of</a:t>
            </a:r>
            <a:r>
              <a:rPr lang="en-US" dirty="0">
                <a:solidFill>
                  <a:srgbClr val="376092"/>
                </a:solidFill>
              </a:rPr>
              <a:t> 	</a:t>
            </a:r>
            <a:r>
              <a:rPr lang="en-US" i="1" dirty="0">
                <a:solidFill>
                  <a:srgbClr val="376092"/>
                </a:solidFill>
              </a:rPr>
              <a:t>Male gender 	</a:t>
            </a:r>
            <a:r>
              <a:rPr lang="en-US" dirty="0">
                <a:solidFill>
                  <a:srgbClr val="376092"/>
                </a:solidFill>
              </a:rPr>
              <a:t>since </a:t>
            </a:r>
            <a:r>
              <a:rPr lang="en-US" i="1" dirty="0">
                <a:solidFill>
                  <a:srgbClr val="376092"/>
                </a:solidFill>
              </a:rPr>
              <a:t>t2</a:t>
            </a:r>
          </a:p>
          <a:p>
            <a:pPr lvl="1"/>
            <a:r>
              <a:rPr lang="en-US" i="1" dirty="0">
                <a:solidFill>
                  <a:srgbClr val="376092"/>
                </a:solidFill>
              </a:rPr>
              <a:t>t2</a:t>
            </a:r>
            <a:r>
              <a:rPr lang="en-US" dirty="0">
                <a:solidFill>
                  <a:srgbClr val="376092"/>
                </a:solidFill>
              </a:rPr>
              <a:t>, </a:t>
            </a:r>
            <a:r>
              <a:rPr lang="en-US" i="1" dirty="0">
                <a:solidFill>
                  <a:srgbClr val="376092"/>
                </a:solidFill>
              </a:rPr>
              <a:t>t3 		</a:t>
            </a:r>
            <a:r>
              <a:rPr lang="en-US" b="1" dirty="0" err="1">
                <a:solidFill>
                  <a:srgbClr val="376092"/>
                </a:solidFill>
              </a:rPr>
              <a:t>instance_of</a:t>
            </a:r>
            <a:r>
              <a:rPr lang="en-US" i="1" dirty="0">
                <a:solidFill>
                  <a:srgbClr val="376092"/>
                </a:solidFill>
              </a:rPr>
              <a:t> 	Temporal instant</a:t>
            </a:r>
          </a:p>
          <a:p>
            <a:endParaRPr lang="en-US" dirty="0"/>
          </a:p>
          <a:p>
            <a:r>
              <a:rPr lang="en-US" dirty="0"/>
              <a:t>Relations:</a:t>
            </a:r>
          </a:p>
          <a:p>
            <a:pPr lvl="1"/>
            <a:r>
              <a:rPr lang="en-US" i="1" dirty="0" err="1">
                <a:solidFill>
                  <a:srgbClr val="376092"/>
                </a:solidFill>
              </a:rPr>
              <a:t>jd</a:t>
            </a:r>
            <a:r>
              <a:rPr lang="en-US" dirty="0">
                <a:solidFill>
                  <a:srgbClr val="376092"/>
                </a:solidFill>
              </a:rPr>
              <a:t> 		</a:t>
            </a:r>
            <a:r>
              <a:rPr lang="en-US" b="1" dirty="0" err="1">
                <a:solidFill>
                  <a:srgbClr val="376092"/>
                </a:solidFill>
              </a:rPr>
              <a:t>bearer_of</a:t>
            </a:r>
            <a:r>
              <a:rPr lang="en-US" dirty="0">
                <a:solidFill>
                  <a:srgbClr val="376092"/>
                </a:solidFill>
              </a:rPr>
              <a:t> 	</a:t>
            </a:r>
            <a:r>
              <a:rPr lang="en-US" i="1" dirty="0" err="1">
                <a:solidFill>
                  <a:srgbClr val="376092"/>
                </a:solidFill>
              </a:rPr>
              <a:t>jd_gender</a:t>
            </a:r>
            <a:r>
              <a:rPr lang="en-US" dirty="0">
                <a:solidFill>
                  <a:srgbClr val="376092"/>
                </a:solidFill>
              </a:rPr>
              <a:t> 	since </a:t>
            </a:r>
            <a:r>
              <a:rPr lang="en-US" i="1" dirty="0">
                <a:solidFill>
                  <a:srgbClr val="376092"/>
                </a:solidFill>
              </a:rPr>
              <a:t>t2</a:t>
            </a:r>
          </a:p>
          <a:p>
            <a:pPr lvl="1"/>
            <a:r>
              <a:rPr lang="en-US" i="1" dirty="0">
                <a:solidFill>
                  <a:srgbClr val="376092"/>
                </a:solidFill>
              </a:rPr>
              <a:t>t2</a:t>
            </a:r>
            <a:r>
              <a:rPr lang="en-US" dirty="0">
                <a:solidFill>
                  <a:srgbClr val="376092"/>
                </a:solidFill>
              </a:rPr>
              <a:t> 		</a:t>
            </a:r>
            <a:r>
              <a:rPr lang="en-US" b="1" dirty="0">
                <a:solidFill>
                  <a:srgbClr val="376092"/>
                </a:solidFill>
              </a:rPr>
              <a:t>after 		</a:t>
            </a:r>
            <a:r>
              <a:rPr lang="en-US" i="1" dirty="0">
                <a:solidFill>
                  <a:srgbClr val="376092"/>
                </a:solidFill>
              </a:rPr>
              <a:t>t3</a:t>
            </a:r>
          </a:p>
          <a:p>
            <a:pPr lvl="1"/>
            <a:endParaRPr lang="en-US" i="1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696509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Marital Status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Particulars:</a:t>
            </a:r>
          </a:p>
          <a:p>
            <a:pPr lvl="1"/>
            <a:r>
              <a:rPr lang="en-US" i="1" dirty="0" err="1">
                <a:solidFill>
                  <a:srgbClr val="376092"/>
                </a:solidFill>
              </a:rPr>
              <a:t>jd_mc_role</a:t>
            </a:r>
            <a:r>
              <a:rPr lang="en-US" i="1" dirty="0">
                <a:solidFill>
                  <a:srgbClr val="376092"/>
                </a:solidFill>
              </a:rPr>
              <a:t>:	</a:t>
            </a:r>
            <a:r>
              <a:rPr lang="en-US" dirty="0">
                <a:solidFill>
                  <a:srgbClr val="376092"/>
                </a:solidFill>
              </a:rPr>
              <a:t>Person 123456’s party to marriage contract role</a:t>
            </a:r>
            <a:endParaRPr lang="en-US" i="1" dirty="0">
              <a:solidFill>
                <a:srgbClr val="376092"/>
              </a:solidFill>
            </a:endParaRPr>
          </a:p>
          <a:p>
            <a:pPr lvl="1"/>
            <a:r>
              <a:rPr lang="en-US" i="1" dirty="0">
                <a:solidFill>
                  <a:srgbClr val="376092"/>
                </a:solidFill>
              </a:rPr>
              <a:t>t3:		</a:t>
            </a:r>
            <a:r>
              <a:rPr lang="en-US" dirty="0">
                <a:solidFill>
                  <a:srgbClr val="376092"/>
                </a:solidFill>
              </a:rPr>
              <a:t>Instant at which marriage contract begins to exist</a:t>
            </a:r>
          </a:p>
          <a:p>
            <a:endParaRPr lang="en-US" dirty="0"/>
          </a:p>
          <a:p>
            <a:r>
              <a:rPr lang="en-US" dirty="0"/>
              <a:t>Instantiations:</a:t>
            </a:r>
          </a:p>
          <a:p>
            <a:pPr lvl="1"/>
            <a:r>
              <a:rPr lang="en-US" i="1" dirty="0" err="1">
                <a:solidFill>
                  <a:srgbClr val="376092"/>
                </a:solidFill>
              </a:rPr>
              <a:t>jd_mc_role</a:t>
            </a:r>
            <a:r>
              <a:rPr lang="en-US" dirty="0">
                <a:solidFill>
                  <a:srgbClr val="376092"/>
                </a:solidFill>
              </a:rPr>
              <a:t> 	</a:t>
            </a:r>
            <a:r>
              <a:rPr lang="en-US" b="1" dirty="0" err="1">
                <a:solidFill>
                  <a:srgbClr val="376092"/>
                </a:solidFill>
              </a:rPr>
              <a:t>instance_of</a:t>
            </a:r>
            <a:r>
              <a:rPr lang="en-US" dirty="0">
                <a:solidFill>
                  <a:srgbClr val="376092"/>
                </a:solidFill>
              </a:rPr>
              <a:t> 	</a:t>
            </a:r>
            <a:r>
              <a:rPr lang="en-US" i="1" dirty="0">
                <a:solidFill>
                  <a:srgbClr val="376092"/>
                </a:solidFill>
              </a:rPr>
              <a:t>Party to a marriage contract</a:t>
            </a:r>
            <a:r>
              <a:rPr lang="en-US" dirty="0">
                <a:solidFill>
                  <a:srgbClr val="376092"/>
                </a:solidFill>
              </a:rPr>
              <a:t> 	since </a:t>
            </a:r>
            <a:r>
              <a:rPr lang="en-US" i="1" dirty="0">
                <a:solidFill>
                  <a:srgbClr val="376092"/>
                </a:solidFill>
              </a:rPr>
              <a:t>t3</a:t>
            </a:r>
          </a:p>
          <a:p>
            <a:pPr lvl="1"/>
            <a:r>
              <a:rPr lang="en-US" i="1" dirty="0">
                <a:solidFill>
                  <a:srgbClr val="376092"/>
                </a:solidFill>
              </a:rPr>
              <a:t>t3</a:t>
            </a:r>
            <a:r>
              <a:rPr lang="en-US" dirty="0">
                <a:solidFill>
                  <a:srgbClr val="376092"/>
                </a:solidFill>
              </a:rPr>
              <a:t> 		</a:t>
            </a:r>
            <a:r>
              <a:rPr lang="en-US" b="1" dirty="0" err="1">
                <a:solidFill>
                  <a:srgbClr val="376092"/>
                </a:solidFill>
              </a:rPr>
              <a:t>instance_of</a:t>
            </a:r>
            <a:r>
              <a:rPr lang="en-US" dirty="0">
                <a:solidFill>
                  <a:srgbClr val="376092"/>
                </a:solidFill>
              </a:rPr>
              <a:t> 	</a:t>
            </a:r>
            <a:r>
              <a:rPr lang="en-US" i="1" dirty="0">
                <a:solidFill>
                  <a:srgbClr val="376092"/>
                </a:solidFill>
              </a:rPr>
              <a:t>Temporal instant</a:t>
            </a:r>
          </a:p>
          <a:p>
            <a:endParaRPr lang="en-US" dirty="0"/>
          </a:p>
          <a:p>
            <a:r>
              <a:rPr lang="en-US" dirty="0"/>
              <a:t>Relations:</a:t>
            </a:r>
          </a:p>
          <a:p>
            <a:pPr lvl="1"/>
            <a:r>
              <a:rPr lang="en-US" i="1" dirty="0" err="1">
                <a:solidFill>
                  <a:srgbClr val="376092"/>
                </a:solidFill>
              </a:rPr>
              <a:t>jd</a:t>
            </a:r>
            <a:r>
              <a:rPr lang="en-US" i="1" dirty="0">
                <a:solidFill>
                  <a:srgbClr val="376092"/>
                </a:solidFill>
              </a:rPr>
              <a:t> 		</a:t>
            </a:r>
            <a:r>
              <a:rPr lang="en-US" b="1" dirty="0" err="1">
                <a:solidFill>
                  <a:srgbClr val="376092"/>
                </a:solidFill>
              </a:rPr>
              <a:t>bearer_of</a:t>
            </a:r>
            <a:r>
              <a:rPr lang="en-US" dirty="0">
                <a:solidFill>
                  <a:srgbClr val="376092"/>
                </a:solidFill>
              </a:rPr>
              <a:t> 	</a:t>
            </a:r>
            <a:r>
              <a:rPr lang="en-US" i="1" dirty="0" err="1">
                <a:solidFill>
                  <a:srgbClr val="376092"/>
                </a:solidFill>
              </a:rPr>
              <a:t>jd_mc_role</a:t>
            </a:r>
            <a:r>
              <a:rPr lang="en-US" dirty="0">
                <a:solidFill>
                  <a:srgbClr val="376092"/>
                </a:solidFill>
              </a:rPr>
              <a:t> 			since </a:t>
            </a:r>
            <a:r>
              <a:rPr lang="en-US" i="1" dirty="0">
                <a:solidFill>
                  <a:srgbClr val="376092"/>
                </a:solidFill>
              </a:rPr>
              <a:t>t3</a:t>
            </a:r>
          </a:p>
          <a:p>
            <a:pPr lvl="1"/>
            <a:endParaRPr lang="en-US" dirty="0"/>
          </a:p>
        </p:txBody>
      </p:sp>
      <p:sp>
        <p:nvSpPr>
          <p:cNvPr id="4" name="Rounded Rectangular Callout 3"/>
          <p:cNvSpPr/>
          <p:nvPr/>
        </p:nvSpPr>
        <p:spPr>
          <a:xfrm>
            <a:off x="8218516" y="4327569"/>
            <a:ext cx="3657600" cy="2057400"/>
          </a:xfrm>
          <a:prstGeom prst="wedgeRoundRectCallout">
            <a:avLst>
              <a:gd name="adj1" fmla="val -72242"/>
              <a:gd name="adj2" fmla="val -44135"/>
              <a:gd name="adj3" fmla="val 16667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The paper also shows how to represent the fact that no such a role inheres in a person to capture “single”</a:t>
            </a:r>
          </a:p>
        </p:txBody>
      </p:sp>
    </p:spTree>
    <p:extLst>
      <p:ext uri="{BB962C8B-B14F-4D97-AF65-F5344CB8AC3E}">
        <p14:creationId xmlns:p14="http://schemas.microsoft.com/office/powerpoint/2010/main" val="1717987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/>
              <a:t>Referent Tracking Implementation; </a:t>
            </a:r>
            <a:br>
              <a:rPr lang="en-US" sz="3600" dirty="0"/>
            </a:br>
            <a:r>
              <a:rPr lang="en-US" sz="3600" dirty="0"/>
              <a:t>No Special Data Entry</a:t>
            </a:r>
          </a:p>
        </p:txBody>
      </p:sp>
      <p:pic>
        <p:nvPicPr>
          <p:cNvPr id="6" name="Content Placeholder 5" descr="Screen shot 2011-07-29 at 10.16.59 PM.pn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0045" r="-20045"/>
          <a:stretch/>
        </p:blipFill>
        <p:spPr>
          <a:xfrm>
            <a:off x="1219200" y="1690688"/>
            <a:ext cx="9753600" cy="5167312"/>
          </a:xfrm>
        </p:spPr>
      </p:pic>
      <p:sp>
        <p:nvSpPr>
          <p:cNvPr id="7" name="TextBox 6"/>
          <p:cNvSpPr txBox="1"/>
          <p:nvPr/>
        </p:nvSpPr>
        <p:spPr>
          <a:xfrm>
            <a:off x="4890247" y="1690688"/>
            <a:ext cx="4800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bg1"/>
                </a:solidFill>
              </a:rPr>
              <a:t> http://</a:t>
            </a:r>
            <a:r>
              <a:rPr lang="en-US" sz="2000" b="1" dirty="0" err="1">
                <a:solidFill>
                  <a:schemeClr val="bg1"/>
                </a:solidFill>
              </a:rPr>
              <a:t>demappon.info</a:t>
            </a:r>
            <a:r>
              <a:rPr lang="en-US" sz="2000" b="1" dirty="0">
                <a:solidFill>
                  <a:schemeClr val="bg1"/>
                </a:solidFill>
              </a:rPr>
              <a:t>/</a:t>
            </a:r>
            <a:r>
              <a:rPr lang="en-US" sz="2000" b="1" dirty="0" err="1">
                <a:solidFill>
                  <a:schemeClr val="bg1"/>
                </a:solidFill>
              </a:rPr>
              <a:t>Demographics.php</a:t>
            </a:r>
            <a:endParaRPr 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435062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Ontology Development Motivated by this Work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Ontology for Medically Related Social Entities</a:t>
            </a:r>
          </a:p>
          <a:p>
            <a:pPr lvl="1"/>
            <a:r>
              <a:rPr lang="en-US" dirty="0">
                <a:solidFill>
                  <a:srgbClr val="000000"/>
                </a:solidFill>
              </a:rPr>
              <a:t>Reference ontology</a:t>
            </a:r>
          </a:p>
          <a:p>
            <a:pPr lvl="1"/>
            <a:r>
              <a:rPr lang="en-US" i="1" dirty="0"/>
              <a:t>Gender role</a:t>
            </a:r>
            <a:r>
              <a:rPr lang="en-US" dirty="0"/>
              <a:t> and subtypes</a:t>
            </a:r>
          </a:p>
          <a:p>
            <a:pPr lvl="1"/>
            <a:r>
              <a:rPr lang="en-US" i="1" dirty="0"/>
              <a:t>Party to a marriage contract</a:t>
            </a:r>
            <a:r>
              <a:rPr lang="en-US" dirty="0"/>
              <a:t> role</a:t>
            </a:r>
          </a:p>
          <a:p>
            <a:endParaRPr lang="en-US" dirty="0">
              <a:solidFill>
                <a:srgbClr val="632523"/>
              </a:solidFill>
            </a:endParaRPr>
          </a:p>
          <a:p>
            <a:r>
              <a:rPr lang="en-US" dirty="0">
                <a:solidFill>
                  <a:srgbClr val="632523"/>
                </a:solidFill>
              </a:rPr>
              <a:t>Demographics Application Ontology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Application ontology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All class URIs are </a:t>
            </a:r>
            <a:r>
              <a:rPr lang="en-US" dirty="0" err="1">
                <a:solidFill>
                  <a:schemeClr val="tx1"/>
                </a:solidFill>
              </a:rPr>
              <a:t>MIREOTed</a:t>
            </a:r>
            <a:r>
              <a:rPr lang="en-US" dirty="0">
                <a:solidFill>
                  <a:schemeClr val="tx1"/>
                </a:solidFill>
              </a:rPr>
              <a:t> from PATO, OMRSE, AGCT-MO, etc.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Brings diverse entities from reference ontologies into one place to facilitate demographics applications</a:t>
            </a:r>
          </a:p>
        </p:txBody>
      </p:sp>
    </p:spTree>
    <p:extLst>
      <p:ext uri="{BB962C8B-B14F-4D97-AF65-F5344CB8AC3E}">
        <p14:creationId xmlns:p14="http://schemas.microsoft.com/office/powerpoint/2010/main" val="41189876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realist approach:</a:t>
            </a:r>
          </a:p>
          <a:p>
            <a:pPr lvl="1"/>
            <a:r>
              <a:rPr lang="en-US" dirty="0"/>
              <a:t>Eliminates confusions</a:t>
            </a:r>
          </a:p>
          <a:p>
            <a:pPr lvl="1"/>
            <a:r>
              <a:rPr lang="en-US" dirty="0"/>
              <a:t>Explicitly represents particulars like </a:t>
            </a:r>
            <a:r>
              <a:rPr lang="en-US" i="1" dirty="0"/>
              <a:t>party to contract </a:t>
            </a:r>
            <a:r>
              <a:rPr lang="en-US" dirty="0"/>
              <a:t>roles</a:t>
            </a:r>
          </a:p>
          <a:p>
            <a:pPr lvl="2"/>
            <a:r>
              <a:rPr lang="en-US" dirty="0"/>
              <a:t>Can say additional things about them</a:t>
            </a:r>
          </a:p>
          <a:p>
            <a:pPr lvl="2"/>
            <a:r>
              <a:rPr lang="en-US" dirty="0"/>
              <a:t>Facilitates representing changes in these entities over time</a:t>
            </a:r>
          </a:p>
          <a:p>
            <a:pPr lvl="1"/>
            <a:r>
              <a:rPr lang="en-US" b="1" dirty="0"/>
              <a:t>Requires no new relations, “attributes”, “properties”, etc.</a:t>
            </a:r>
          </a:p>
          <a:p>
            <a:pPr lvl="1"/>
            <a:r>
              <a:rPr lang="en-US" dirty="0"/>
              <a:t>Does not complicate data entry</a:t>
            </a:r>
          </a:p>
          <a:p>
            <a:endParaRPr lang="en-US" dirty="0"/>
          </a:p>
          <a:p>
            <a:r>
              <a:rPr lang="en-US" dirty="0"/>
              <a:t>Application ontology approach has utility for demographics, at least</a:t>
            </a:r>
          </a:p>
          <a:p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Rounded Rectangular Callout 3"/>
          <p:cNvSpPr/>
          <p:nvPr/>
        </p:nvSpPr>
        <p:spPr>
          <a:xfrm>
            <a:off x="6779029" y="4749339"/>
            <a:ext cx="4038600" cy="1828800"/>
          </a:xfrm>
          <a:prstGeom prst="wedgeRoundRectCallout">
            <a:avLst>
              <a:gd name="adj1" fmla="val -64942"/>
              <a:gd name="adj2" fmla="val -21385"/>
              <a:gd name="adj3" fmla="val 16667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Due to the diverse nature of entities involved: biological qualities, social roles, legal entities, temporal regions</a:t>
            </a:r>
          </a:p>
        </p:txBody>
      </p:sp>
    </p:spTree>
    <p:extLst>
      <p:ext uri="{BB962C8B-B14F-4D97-AF65-F5344CB8AC3E}">
        <p14:creationId xmlns:p14="http://schemas.microsoft.com/office/powerpoint/2010/main" val="949406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Information Model</a:t>
            </a:r>
          </a:p>
        </p:txBody>
      </p:sp>
      <p:pic>
        <p:nvPicPr>
          <p:cNvPr id="4" name="Content Placeholder 3" descr="RIM_Person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439762" y="1825625"/>
            <a:ext cx="5312476" cy="4351338"/>
          </a:xfrm>
        </p:spPr>
      </p:pic>
      <p:cxnSp>
        <p:nvCxnSpPr>
          <p:cNvPr id="6" name="Straight Arrow Connector 5"/>
          <p:cNvCxnSpPr/>
          <p:nvPr/>
        </p:nvCxnSpPr>
        <p:spPr>
          <a:xfrm>
            <a:off x="4648200" y="1828800"/>
            <a:ext cx="457200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4648200" y="2011680"/>
            <a:ext cx="457200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4648200" y="2404872"/>
            <a:ext cx="457200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3276600" y="5257800"/>
            <a:ext cx="457200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3276600" y="5638800"/>
            <a:ext cx="457200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3276600" y="6324600"/>
            <a:ext cx="457200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6477000" y="5486400"/>
            <a:ext cx="457200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573054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“Person Table”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12746576"/>
              </p:ext>
            </p:extLst>
          </p:nvPr>
        </p:nvGraphicFramePr>
        <p:xfrm>
          <a:off x="541638" y="1825625"/>
          <a:ext cx="10812160" cy="3474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67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810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1924">
                  <a:extLst>
                    <a:ext uri="{9D8B030D-6E8A-4147-A177-3AD203B41FA5}">
                      <a16:colId xmlns:a16="http://schemas.microsoft.com/office/drawing/2014/main" val="2600646619"/>
                    </a:ext>
                  </a:extLst>
                </a:gridCol>
                <a:gridCol w="18644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2925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574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7297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Id</a:t>
                      </a:r>
                    </a:p>
                  </a:txBody>
                  <a:tcPr marL="116840" marR="116840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Birth date</a:t>
                      </a:r>
                    </a:p>
                  </a:txBody>
                  <a:tcPr marL="116840" marR="116840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Sex</a:t>
                      </a:r>
                    </a:p>
                  </a:txBody>
                  <a:tcPr marL="116840" marR="116840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Gender</a:t>
                      </a:r>
                    </a:p>
                  </a:txBody>
                  <a:tcPr marL="116840" marR="116840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Marital status</a:t>
                      </a:r>
                    </a:p>
                  </a:txBody>
                  <a:tcPr marL="116840" marR="116840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Race*</a:t>
                      </a:r>
                    </a:p>
                  </a:txBody>
                  <a:tcPr marL="116840" marR="116840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Pref.</a:t>
                      </a:r>
                      <a:r>
                        <a:rPr lang="en-US" sz="2400" baseline="0" dirty="0"/>
                        <a:t> Lang.</a:t>
                      </a:r>
                      <a:endParaRPr lang="en-US" sz="2400" dirty="0"/>
                    </a:p>
                  </a:txBody>
                  <a:tcPr marL="116840" marR="11684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123456</a:t>
                      </a:r>
                    </a:p>
                  </a:txBody>
                  <a:tcPr marL="116840" marR="116840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07/04/1962</a:t>
                      </a:r>
                    </a:p>
                  </a:txBody>
                  <a:tcPr marL="116840" marR="116840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Male</a:t>
                      </a:r>
                    </a:p>
                  </a:txBody>
                  <a:tcPr marL="116840" marR="116840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Masculine</a:t>
                      </a:r>
                    </a:p>
                  </a:txBody>
                  <a:tcPr marL="116840" marR="116840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Married</a:t>
                      </a:r>
                    </a:p>
                  </a:txBody>
                  <a:tcPr marL="116840" marR="116840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White</a:t>
                      </a:r>
                    </a:p>
                  </a:txBody>
                  <a:tcPr marL="116840" marR="116840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en</a:t>
                      </a:r>
                    </a:p>
                  </a:txBody>
                  <a:tcPr marL="116840" marR="11684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234567</a:t>
                      </a:r>
                    </a:p>
                  </a:txBody>
                  <a:tcPr marL="116840" marR="116840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02/02/1935</a:t>
                      </a:r>
                    </a:p>
                  </a:txBody>
                  <a:tcPr marL="116840" marR="116840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Female</a:t>
                      </a:r>
                    </a:p>
                  </a:txBody>
                  <a:tcPr marL="116840" marR="116840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Feminine</a:t>
                      </a:r>
                    </a:p>
                  </a:txBody>
                  <a:tcPr marL="116840" marR="116840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Widowed</a:t>
                      </a:r>
                    </a:p>
                  </a:txBody>
                  <a:tcPr marL="116840" marR="116840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Black</a:t>
                      </a:r>
                    </a:p>
                  </a:txBody>
                  <a:tcPr marL="116840" marR="116840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en</a:t>
                      </a:r>
                    </a:p>
                  </a:txBody>
                  <a:tcPr marL="116840" marR="11684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345678</a:t>
                      </a:r>
                    </a:p>
                  </a:txBody>
                  <a:tcPr marL="116840" marR="116840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03/03/1990</a:t>
                      </a:r>
                    </a:p>
                  </a:txBody>
                  <a:tcPr marL="116840" marR="116840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Female</a:t>
                      </a:r>
                    </a:p>
                  </a:txBody>
                  <a:tcPr marL="116840" marR="116840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Feminine</a:t>
                      </a:r>
                    </a:p>
                  </a:txBody>
                  <a:tcPr marL="116840" marR="116840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Divorced</a:t>
                      </a:r>
                    </a:p>
                  </a:txBody>
                  <a:tcPr marL="116840" marR="116840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Oriental</a:t>
                      </a:r>
                    </a:p>
                  </a:txBody>
                  <a:tcPr marL="116840" marR="116840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en</a:t>
                      </a:r>
                    </a:p>
                  </a:txBody>
                  <a:tcPr marL="116840" marR="11684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456789</a:t>
                      </a:r>
                    </a:p>
                  </a:txBody>
                  <a:tcPr marL="116840" marR="116840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04/04/2005</a:t>
                      </a:r>
                    </a:p>
                  </a:txBody>
                  <a:tcPr marL="116840" marR="116840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Male</a:t>
                      </a:r>
                    </a:p>
                  </a:txBody>
                  <a:tcPr marL="116840" marR="116840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Masculine</a:t>
                      </a:r>
                    </a:p>
                  </a:txBody>
                  <a:tcPr marL="116840" marR="11684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Single, never married</a:t>
                      </a:r>
                    </a:p>
                  </a:txBody>
                  <a:tcPr marL="116840" marR="116840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Hispanic</a:t>
                      </a:r>
                    </a:p>
                  </a:txBody>
                  <a:tcPr marL="116840" marR="116840"/>
                </a:tc>
                <a:tc>
                  <a:txBody>
                    <a:bodyPr/>
                    <a:lstStyle/>
                    <a:p>
                      <a:r>
                        <a:rPr lang="en-US" sz="2400" dirty="0" err="1"/>
                        <a:t>es</a:t>
                      </a:r>
                      <a:endParaRPr lang="en-US" sz="2400" dirty="0"/>
                    </a:p>
                  </a:txBody>
                  <a:tcPr marL="116840" marR="11684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567890</a:t>
                      </a:r>
                    </a:p>
                  </a:txBody>
                  <a:tcPr marL="116840" marR="116840"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marL="116840" marR="116840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Unknown</a:t>
                      </a:r>
                    </a:p>
                  </a:txBody>
                  <a:tcPr marL="116840" marR="116840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Unknown</a:t>
                      </a:r>
                    </a:p>
                  </a:txBody>
                  <a:tcPr marL="116840" marR="116840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Other</a:t>
                      </a:r>
                    </a:p>
                  </a:txBody>
                  <a:tcPr marL="116840" marR="116840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Unknown</a:t>
                      </a:r>
                    </a:p>
                  </a:txBody>
                  <a:tcPr marL="116840" marR="116840"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marL="116840" marR="11684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133600" y="5943601"/>
            <a:ext cx="7924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*As taken directly from UAMS’ registration system, lest anyone have concerns of particular prejudices, insensitivities, etc.</a:t>
            </a:r>
          </a:p>
        </p:txBody>
      </p:sp>
      <p:sp>
        <p:nvSpPr>
          <p:cNvPr id="3" name="Rounded Rectangular Callout 2">
            <a:extLst>
              <a:ext uri="{FF2B5EF4-FFF2-40B4-BE49-F238E27FC236}">
                <a16:creationId xmlns:a16="http://schemas.microsoft.com/office/drawing/2014/main" id="{F6FEBC20-2182-BA40-AAFF-3C2CC3454DB2}"/>
              </a:ext>
            </a:extLst>
          </p:cNvPr>
          <p:cNvSpPr/>
          <p:nvPr/>
        </p:nvSpPr>
        <p:spPr>
          <a:xfrm>
            <a:off x="7706137" y="4893276"/>
            <a:ext cx="3647661" cy="1457394"/>
          </a:xfrm>
          <a:prstGeom prst="wedgeRoundRectCallout">
            <a:avLst>
              <a:gd name="adj1" fmla="val -75057"/>
              <a:gd name="adj2" fmla="val -47215"/>
              <a:gd name="adj3" fmla="val 16667"/>
            </a:avLst>
          </a:prstGeom>
          <a:solidFill>
            <a:srgbClr val="0021A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How do you convert this type of data into RT tuples?</a:t>
            </a:r>
          </a:p>
        </p:txBody>
      </p:sp>
    </p:spTree>
    <p:extLst>
      <p:ext uri="{BB962C8B-B14F-4D97-AF65-F5344CB8AC3E}">
        <p14:creationId xmlns:p14="http://schemas.microsoft.com/office/powerpoint/2010/main" val="11726878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Semantic Web</a:t>
            </a:r>
          </a:p>
        </p:txBody>
      </p:sp>
      <p:pic>
        <p:nvPicPr>
          <p:cNvPr id="6" name="Content Placeholder 5" descr="foaf_demographics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752600" y="2438400"/>
            <a:ext cx="7008694" cy="3810000"/>
          </a:xfrm>
        </p:spPr>
      </p:pic>
      <p:sp>
        <p:nvSpPr>
          <p:cNvPr id="7" name="Rounded Rectangle 6"/>
          <p:cNvSpPr/>
          <p:nvPr/>
        </p:nvSpPr>
        <p:spPr>
          <a:xfrm>
            <a:off x="7543800" y="3276600"/>
            <a:ext cx="2286000" cy="1752600"/>
          </a:xfrm>
          <a:prstGeom prst="roundRect">
            <a:avLst/>
          </a:prstGeom>
          <a:noFill/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>
                <a:solidFill>
                  <a:srgbClr val="FF0000"/>
                </a:solidFill>
              </a:rPr>
              <a:t>birthday</a:t>
            </a:r>
          </a:p>
          <a:p>
            <a:r>
              <a:rPr lang="en-US" sz="2800" dirty="0">
                <a:solidFill>
                  <a:schemeClr val="tx1"/>
                </a:solidFill>
              </a:rPr>
              <a:t>formatted name</a:t>
            </a:r>
          </a:p>
          <a:p>
            <a:r>
              <a:rPr lang="en-US" sz="2800" dirty="0">
                <a:solidFill>
                  <a:schemeClr val="tx1"/>
                </a:solidFill>
              </a:rPr>
              <a:t>revision</a:t>
            </a:r>
          </a:p>
        </p:txBody>
      </p:sp>
      <p:sp>
        <p:nvSpPr>
          <p:cNvPr id="8" name="Flowchart: Alternate Process 7"/>
          <p:cNvSpPr/>
          <p:nvPr/>
        </p:nvSpPr>
        <p:spPr>
          <a:xfrm>
            <a:off x="7543800" y="2514600"/>
            <a:ext cx="1600200" cy="762000"/>
          </a:xfrm>
          <a:prstGeom prst="flowChartAlternate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>
                <a:solidFill>
                  <a:schemeClr val="tx1"/>
                </a:solidFill>
              </a:rPr>
              <a:t>vCARD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676400" y="1600200"/>
            <a:ext cx="4191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Friend of a friend (FOAF)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239000" y="1600200"/>
            <a:ext cx="2667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rgbClr val="FF0000"/>
                </a:solidFill>
              </a:rPr>
              <a:t>vCARD</a:t>
            </a:r>
            <a:r>
              <a:rPr lang="en-US" sz="2800" b="1" dirty="0">
                <a:solidFill>
                  <a:srgbClr val="FF0000"/>
                </a:solidFill>
              </a:rPr>
              <a:t> RDF</a:t>
            </a:r>
          </a:p>
        </p:txBody>
      </p:sp>
      <p:sp>
        <p:nvSpPr>
          <p:cNvPr id="3" name="Oval 2"/>
          <p:cNvSpPr/>
          <p:nvPr/>
        </p:nvSpPr>
        <p:spPr>
          <a:xfrm>
            <a:off x="1676400" y="3200400"/>
            <a:ext cx="1600200" cy="533400"/>
          </a:xfrm>
          <a:prstGeom prst="ellipse">
            <a:avLst/>
          </a:prstGeom>
          <a:noFill/>
          <a:ln w="3810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4495800" y="4724400"/>
            <a:ext cx="1600200" cy="533400"/>
          </a:xfrm>
          <a:prstGeom prst="ellipse">
            <a:avLst/>
          </a:prstGeom>
          <a:noFill/>
          <a:ln w="3810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7315200" y="3276600"/>
            <a:ext cx="2057400" cy="533400"/>
          </a:xfrm>
          <a:prstGeom prst="ellipse">
            <a:avLst/>
          </a:prstGeom>
          <a:noFill/>
          <a:ln w="3810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080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1" grpId="0" animBg="1"/>
      <p:bldP spid="12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Demographics per “Meaningful Use”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365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867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13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157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marL="116840" marR="116840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Eligible Providers</a:t>
                      </a:r>
                    </a:p>
                  </a:txBody>
                  <a:tcPr marL="116840" marR="116840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Eligible Hospitals</a:t>
                      </a:r>
                    </a:p>
                  </a:txBody>
                  <a:tcPr marL="116840" marR="11684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Preferred language</a:t>
                      </a:r>
                    </a:p>
                  </a:txBody>
                  <a:tcPr marL="116840" marR="11684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X</a:t>
                      </a:r>
                    </a:p>
                  </a:txBody>
                  <a:tcPr marL="116840" marR="11684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X</a:t>
                      </a:r>
                    </a:p>
                  </a:txBody>
                  <a:tcPr marL="116840" marR="11684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Gender</a:t>
                      </a:r>
                    </a:p>
                  </a:txBody>
                  <a:tcPr marL="116840" marR="11684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X</a:t>
                      </a:r>
                    </a:p>
                  </a:txBody>
                  <a:tcPr marL="116840" marR="11684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X</a:t>
                      </a:r>
                    </a:p>
                  </a:txBody>
                  <a:tcPr marL="116840" marR="11684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Race</a:t>
                      </a:r>
                    </a:p>
                  </a:txBody>
                  <a:tcPr marL="116840" marR="11684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X</a:t>
                      </a:r>
                    </a:p>
                  </a:txBody>
                  <a:tcPr marL="116840" marR="11684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X</a:t>
                      </a:r>
                    </a:p>
                  </a:txBody>
                  <a:tcPr marL="116840" marR="11684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Ethnicity</a:t>
                      </a:r>
                    </a:p>
                  </a:txBody>
                  <a:tcPr marL="116840" marR="11684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X</a:t>
                      </a:r>
                    </a:p>
                  </a:txBody>
                  <a:tcPr marL="116840" marR="11684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X</a:t>
                      </a:r>
                    </a:p>
                  </a:txBody>
                  <a:tcPr marL="116840" marR="11684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Date of birth</a:t>
                      </a:r>
                    </a:p>
                  </a:txBody>
                  <a:tcPr marL="116840" marR="11684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X</a:t>
                      </a:r>
                    </a:p>
                  </a:txBody>
                  <a:tcPr marL="116840" marR="11684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X</a:t>
                      </a:r>
                    </a:p>
                  </a:txBody>
                  <a:tcPr marL="116840" marR="11684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Date of death</a:t>
                      </a:r>
                    </a:p>
                  </a:txBody>
                  <a:tcPr marL="116840" marR="116840"/>
                </a:tc>
                <a:tc>
                  <a:txBody>
                    <a:bodyPr/>
                    <a:lstStyle/>
                    <a:p>
                      <a:pPr algn="ctr"/>
                      <a:endParaRPr lang="en-US" sz="2400"/>
                    </a:p>
                  </a:txBody>
                  <a:tcPr marL="116840" marR="11684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X</a:t>
                      </a:r>
                    </a:p>
                  </a:txBody>
                  <a:tcPr marL="116840" marR="11684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Preliminary cause of death</a:t>
                      </a:r>
                    </a:p>
                  </a:txBody>
                  <a:tcPr marL="116840" marR="116840"/>
                </a:tc>
                <a:tc>
                  <a:txBody>
                    <a:bodyPr/>
                    <a:lstStyle/>
                    <a:p>
                      <a:pPr algn="ctr"/>
                      <a:endParaRPr lang="en-US" sz="2400"/>
                    </a:p>
                  </a:txBody>
                  <a:tcPr marL="116840" marR="11684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X</a:t>
                      </a:r>
                    </a:p>
                  </a:txBody>
                  <a:tcPr marL="116840" marR="11684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6961163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Demographics in Section 4302 of Affordable Care Act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Race</a:t>
            </a:r>
          </a:p>
          <a:p>
            <a:r>
              <a:rPr lang="en-US" dirty="0"/>
              <a:t>Ethnicity</a:t>
            </a:r>
          </a:p>
          <a:p>
            <a:r>
              <a:rPr lang="en-US" dirty="0"/>
              <a:t>Primary language</a:t>
            </a:r>
          </a:p>
          <a:p>
            <a:r>
              <a:rPr lang="en-US" dirty="0"/>
              <a:t>Sex</a:t>
            </a:r>
          </a:p>
          <a:p>
            <a:r>
              <a:rPr lang="en-US" dirty="0"/>
              <a:t>Disability status</a:t>
            </a:r>
          </a:p>
        </p:txBody>
      </p:sp>
      <p:sp>
        <p:nvSpPr>
          <p:cNvPr id="6" name="Rounded Rectangular Callout 5"/>
          <p:cNvSpPr/>
          <p:nvPr/>
        </p:nvSpPr>
        <p:spPr>
          <a:xfrm>
            <a:off x="5278582" y="3516283"/>
            <a:ext cx="4621876" cy="2057400"/>
          </a:xfrm>
          <a:prstGeom prst="wedgeRoundRectCallout">
            <a:avLst>
              <a:gd name="adj1" fmla="val -78450"/>
              <a:gd name="adj2" fmla="val -35841"/>
              <a:gd name="adj3" fmla="val 16667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/>
              <a:t>Relative to MU: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/>
              <a:t>“Primary” vs. “preferred” language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/>
              <a:t>Sex vs. gender</a:t>
            </a:r>
          </a:p>
        </p:txBody>
      </p:sp>
    </p:spTree>
    <p:extLst>
      <p:ext uri="{BB962C8B-B14F-4D97-AF65-F5344CB8AC3E}">
        <p14:creationId xmlns:p14="http://schemas.microsoft.com/office/powerpoint/2010/main" val="318509843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Birth Date: Relations Among Particulars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Person 123456 is the agent of his birth at instant of birth:</a:t>
            </a:r>
          </a:p>
          <a:p>
            <a:pPr marL="457200" lvl="1" indent="0">
              <a:spcAft>
                <a:spcPts val="600"/>
              </a:spcAft>
              <a:buNone/>
            </a:pPr>
            <a:r>
              <a:rPr lang="en-US" i="1" dirty="0" err="1">
                <a:solidFill>
                  <a:srgbClr val="376092"/>
                </a:solidFill>
              </a:rPr>
              <a:t>jd</a:t>
            </a:r>
            <a:r>
              <a:rPr lang="en-US" i="1" dirty="0">
                <a:solidFill>
                  <a:srgbClr val="376092"/>
                </a:solidFill>
              </a:rPr>
              <a:t> </a:t>
            </a:r>
            <a:r>
              <a:rPr lang="en-US" b="1" dirty="0" err="1">
                <a:solidFill>
                  <a:srgbClr val="376092"/>
                </a:solidFill>
              </a:rPr>
              <a:t>agent_of</a:t>
            </a:r>
            <a:r>
              <a:rPr lang="en-US" dirty="0">
                <a:solidFill>
                  <a:srgbClr val="376092"/>
                </a:solidFill>
              </a:rPr>
              <a:t> </a:t>
            </a:r>
            <a:r>
              <a:rPr lang="en-US" i="1" dirty="0" err="1">
                <a:solidFill>
                  <a:srgbClr val="376092"/>
                </a:solidFill>
              </a:rPr>
              <a:t>jd_birth</a:t>
            </a:r>
            <a:r>
              <a:rPr lang="en-US" i="1" dirty="0">
                <a:solidFill>
                  <a:srgbClr val="376092"/>
                </a:solidFill>
              </a:rPr>
              <a:t> </a:t>
            </a:r>
            <a:r>
              <a:rPr lang="en-US" b="1" dirty="0">
                <a:solidFill>
                  <a:srgbClr val="376092"/>
                </a:solidFill>
              </a:rPr>
              <a:t>at</a:t>
            </a:r>
            <a:r>
              <a:rPr lang="en-US" dirty="0">
                <a:solidFill>
                  <a:srgbClr val="376092"/>
                </a:solidFill>
              </a:rPr>
              <a:t> </a:t>
            </a:r>
            <a:r>
              <a:rPr lang="en-US" i="1" dirty="0" err="1">
                <a:solidFill>
                  <a:srgbClr val="376092"/>
                </a:solidFill>
              </a:rPr>
              <a:t>jd_birth_instant</a:t>
            </a:r>
            <a:endParaRPr lang="en-US" i="1" dirty="0">
              <a:solidFill>
                <a:srgbClr val="376092"/>
              </a:solidFill>
            </a:endParaRPr>
          </a:p>
          <a:p>
            <a:r>
              <a:rPr lang="en-US" dirty="0"/>
              <a:t>Person 123456’s birth occurs at the instant of birth:</a:t>
            </a:r>
          </a:p>
          <a:p>
            <a:pPr marL="457200" lvl="1" indent="0">
              <a:spcAft>
                <a:spcPts val="600"/>
              </a:spcAft>
              <a:buNone/>
            </a:pPr>
            <a:r>
              <a:rPr lang="en-US" i="1" dirty="0" err="1">
                <a:solidFill>
                  <a:srgbClr val="376092"/>
                </a:solidFill>
              </a:rPr>
              <a:t>jd_birth</a:t>
            </a:r>
            <a:r>
              <a:rPr lang="en-US" i="1" dirty="0">
                <a:solidFill>
                  <a:srgbClr val="376092"/>
                </a:solidFill>
              </a:rPr>
              <a:t> </a:t>
            </a:r>
            <a:r>
              <a:rPr lang="en-US" b="1" dirty="0" err="1">
                <a:solidFill>
                  <a:srgbClr val="376092"/>
                </a:solidFill>
              </a:rPr>
              <a:t>occupies_temporal_region</a:t>
            </a:r>
            <a:r>
              <a:rPr lang="en-US" dirty="0">
                <a:solidFill>
                  <a:srgbClr val="376092"/>
                </a:solidFill>
              </a:rPr>
              <a:t> </a:t>
            </a:r>
            <a:r>
              <a:rPr lang="en-US" i="1" dirty="0" err="1">
                <a:solidFill>
                  <a:srgbClr val="376092"/>
                </a:solidFill>
              </a:rPr>
              <a:t>jd_birth_instant</a:t>
            </a:r>
            <a:endParaRPr lang="en-US" i="1" dirty="0">
              <a:solidFill>
                <a:srgbClr val="376092"/>
              </a:solidFill>
            </a:endParaRPr>
          </a:p>
          <a:p>
            <a:r>
              <a:rPr lang="en-US" dirty="0"/>
              <a:t>The instant of birth is during birth date:</a:t>
            </a:r>
          </a:p>
          <a:p>
            <a:pPr marL="457200" lvl="1" indent="0">
              <a:buNone/>
            </a:pPr>
            <a:r>
              <a:rPr lang="en-US" i="1" dirty="0" err="1">
                <a:solidFill>
                  <a:schemeClr val="accent1">
                    <a:lumMod val="75000"/>
                  </a:schemeClr>
                </a:solidFill>
              </a:rPr>
              <a:t>jd_birth_instant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during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i="1" dirty="0" err="1">
                <a:solidFill>
                  <a:schemeClr val="accent1">
                    <a:lumMod val="75000"/>
                  </a:schemeClr>
                </a:solidFill>
              </a:rPr>
              <a:t>jd_birth_date</a:t>
            </a:r>
            <a:endParaRPr lang="en-US" i="1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dirty="0"/>
              <a:t>The birth date has a name according to the Gregorian calendar system:</a:t>
            </a:r>
          </a:p>
          <a:p>
            <a:pPr marL="457200" lvl="1" indent="0">
              <a:buNone/>
            </a:pPr>
            <a:r>
              <a:rPr lang="en-US" dirty="0">
                <a:solidFill>
                  <a:srgbClr val="376092"/>
                </a:solidFill>
              </a:rPr>
              <a:t>“1970-01-01” </a:t>
            </a:r>
            <a:r>
              <a:rPr lang="en-US" b="1" dirty="0">
                <a:solidFill>
                  <a:srgbClr val="376092"/>
                </a:solidFill>
              </a:rPr>
              <a:t>denotes</a:t>
            </a:r>
            <a:r>
              <a:rPr lang="en-US" dirty="0">
                <a:solidFill>
                  <a:srgbClr val="376092"/>
                </a:solidFill>
              </a:rPr>
              <a:t> </a:t>
            </a:r>
            <a:r>
              <a:rPr lang="en-US" i="1" dirty="0" err="1">
                <a:solidFill>
                  <a:srgbClr val="376092"/>
                </a:solidFill>
              </a:rPr>
              <a:t>jd_birth_date</a:t>
            </a:r>
            <a:r>
              <a:rPr lang="en-US" i="1" dirty="0">
                <a:solidFill>
                  <a:srgbClr val="376092"/>
                </a:solidFill>
              </a:rPr>
              <a:t> </a:t>
            </a:r>
            <a:r>
              <a:rPr lang="en-US" dirty="0">
                <a:solidFill>
                  <a:srgbClr val="376092"/>
                </a:solidFill>
              </a:rPr>
              <a:t>(</a:t>
            </a:r>
            <a:r>
              <a:rPr lang="en-US" b="1" dirty="0">
                <a:solidFill>
                  <a:srgbClr val="376092"/>
                </a:solidFill>
              </a:rPr>
              <a:t>at</a:t>
            </a:r>
            <a:r>
              <a:rPr lang="en-US" dirty="0">
                <a:solidFill>
                  <a:srgbClr val="376092"/>
                </a:solidFill>
              </a:rPr>
              <a:t> t</a:t>
            </a:r>
            <a:r>
              <a:rPr lang="en-US" baseline="-25000" dirty="0">
                <a:solidFill>
                  <a:srgbClr val="376092"/>
                </a:solidFill>
              </a:rPr>
              <a:t>2</a:t>
            </a:r>
            <a:r>
              <a:rPr lang="en-US" dirty="0">
                <a:solidFill>
                  <a:srgbClr val="376092"/>
                </a:solidFill>
              </a:rPr>
              <a:t>)</a:t>
            </a:r>
            <a:endParaRPr lang="en-US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Rounded Rectangular Callout 3"/>
          <p:cNvSpPr/>
          <p:nvPr/>
        </p:nvSpPr>
        <p:spPr>
          <a:xfrm>
            <a:off x="7424530" y="5240888"/>
            <a:ext cx="4303644" cy="1325563"/>
          </a:xfrm>
          <a:prstGeom prst="wedgeRoundRectCallout">
            <a:avLst>
              <a:gd name="adj1" fmla="val -64894"/>
              <a:gd name="adj2" fmla="val -53941"/>
              <a:gd name="adj3" fmla="val 16667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We can handle date of death easily in exactly the same manner.</a:t>
            </a:r>
          </a:p>
        </p:txBody>
      </p:sp>
    </p:spTree>
    <p:extLst>
      <p:ext uri="{BB962C8B-B14F-4D97-AF65-F5344CB8AC3E}">
        <p14:creationId xmlns:p14="http://schemas.microsoft.com/office/powerpoint/2010/main" val="2747900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Sex, Gender, and Marital Status: Relations among Particulars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Person 123456 is the bearer of his male sex quality over t2</a:t>
            </a:r>
          </a:p>
          <a:p>
            <a:pPr lvl="1"/>
            <a:r>
              <a:rPr lang="en-US" i="1" dirty="0" err="1">
                <a:solidFill>
                  <a:srgbClr val="376092"/>
                </a:solidFill>
              </a:rPr>
              <a:t>jd</a:t>
            </a:r>
            <a:r>
              <a:rPr lang="en-US" dirty="0">
                <a:solidFill>
                  <a:srgbClr val="376092"/>
                </a:solidFill>
              </a:rPr>
              <a:t> 	</a:t>
            </a:r>
            <a:r>
              <a:rPr lang="en-US" b="1" dirty="0" err="1">
                <a:solidFill>
                  <a:srgbClr val="376092"/>
                </a:solidFill>
              </a:rPr>
              <a:t>bearer_of</a:t>
            </a:r>
            <a:r>
              <a:rPr lang="en-US" dirty="0">
                <a:solidFill>
                  <a:srgbClr val="376092"/>
                </a:solidFill>
              </a:rPr>
              <a:t> 	</a:t>
            </a:r>
            <a:r>
              <a:rPr lang="en-US" i="1" dirty="0" err="1">
                <a:solidFill>
                  <a:srgbClr val="376092"/>
                </a:solidFill>
              </a:rPr>
              <a:t>jd_sex</a:t>
            </a:r>
            <a:r>
              <a:rPr lang="en-US" dirty="0">
                <a:solidFill>
                  <a:srgbClr val="376092"/>
                </a:solidFill>
              </a:rPr>
              <a:t> 			</a:t>
            </a:r>
            <a:r>
              <a:rPr lang="en-US" b="1" dirty="0">
                <a:solidFill>
                  <a:srgbClr val="376092"/>
                </a:solidFill>
              </a:rPr>
              <a:t>at</a:t>
            </a:r>
            <a:r>
              <a:rPr lang="en-US" dirty="0">
                <a:solidFill>
                  <a:srgbClr val="376092"/>
                </a:solidFill>
              </a:rPr>
              <a:t> </a:t>
            </a:r>
            <a:r>
              <a:rPr lang="en-US" i="1" dirty="0">
                <a:solidFill>
                  <a:srgbClr val="376092"/>
                </a:solidFill>
              </a:rPr>
              <a:t>t2</a:t>
            </a:r>
          </a:p>
          <a:p>
            <a:pPr lvl="1"/>
            <a:r>
              <a:rPr lang="en-US" i="1" dirty="0">
                <a:solidFill>
                  <a:srgbClr val="376092"/>
                </a:solidFill>
              </a:rPr>
              <a:t>t2</a:t>
            </a:r>
            <a:r>
              <a:rPr lang="en-US" dirty="0">
                <a:solidFill>
                  <a:srgbClr val="376092"/>
                </a:solidFill>
              </a:rPr>
              <a:t> 	</a:t>
            </a:r>
            <a:r>
              <a:rPr lang="en-US" b="1" dirty="0">
                <a:solidFill>
                  <a:srgbClr val="376092"/>
                </a:solidFill>
              </a:rPr>
              <a:t>before 		</a:t>
            </a:r>
            <a:r>
              <a:rPr lang="en-US" i="1" dirty="0">
                <a:solidFill>
                  <a:srgbClr val="376092"/>
                </a:solidFill>
              </a:rPr>
              <a:t>t5</a:t>
            </a:r>
          </a:p>
          <a:p>
            <a:r>
              <a:rPr lang="en-US" dirty="0"/>
              <a:t>Person 123456 is the bearer of his male gender role over t3</a:t>
            </a:r>
          </a:p>
          <a:p>
            <a:pPr lvl="1"/>
            <a:r>
              <a:rPr lang="en-US" i="1" dirty="0" err="1">
                <a:solidFill>
                  <a:srgbClr val="376092"/>
                </a:solidFill>
              </a:rPr>
              <a:t>jd</a:t>
            </a:r>
            <a:r>
              <a:rPr lang="en-US" dirty="0">
                <a:solidFill>
                  <a:srgbClr val="376092"/>
                </a:solidFill>
              </a:rPr>
              <a:t> 	</a:t>
            </a:r>
            <a:r>
              <a:rPr lang="en-US" b="1" dirty="0" err="1">
                <a:solidFill>
                  <a:srgbClr val="376092"/>
                </a:solidFill>
              </a:rPr>
              <a:t>bearer_of</a:t>
            </a:r>
            <a:r>
              <a:rPr lang="en-US" dirty="0">
                <a:solidFill>
                  <a:srgbClr val="376092"/>
                </a:solidFill>
              </a:rPr>
              <a:t> 	</a:t>
            </a:r>
            <a:r>
              <a:rPr lang="en-US" i="1" dirty="0" err="1">
                <a:solidFill>
                  <a:srgbClr val="376092"/>
                </a:solidFill>
              </a:rPr>
              <a:t>jd_gender</a:t>
            </a:r>
            <a:r>
              <a:rPr lang="en-US" dirty="0">
                <a:solidFill>
                  <a:srgbClr val="376092"/>
                </a:solidFill>
              </a:rPr>
              <a:t> 		</a:t>
            </a:r>
            <a:r>
              <a:rPr lang="en-US" b="1" dirty="0">
                <a:solidFill>
                  <a:srgbClr val="376092"/>
                </a:solidFill>
              </a:rPr>
              <a:t>at</a:t>
            </a:r>
            <a:r>
              <a:rPr lang="en-US" dirty="0">
                <a:solidFill>
                  <a:srgbClr val="376092"/>
                </a:solidFill>
              </a:rPr>
              <a:t> </a:t>
            </a:r>
            <a:r>
              <a:rPr lang="en-US" i="1" dirty="0">
                <a:solidFill>
                  <a:srgbClr val="376092"/>
                </a:solidFill>
              </a:rPr>
              <a:t>t3</a:t>
            </a:r>
          </a:p>
          <a:p>
            <a:pPr lvl="1"/>
            <a:r>
              <a:rPr lang="en-US" i="1" dirty="0">
                <a:solidFill>
                  <a:srgbClr val="376092"/>
                </a:solidFill>
              </a:rPr>
              <a:t>t2</a:t>
            </a:r>
            <a:r>
              <a:rPr lang="en-US" dirty="0">
                <a:solidFill>
                  <a:srgbClr val="376092"/>
                </a:solidFill>
              </a:rPr>
              <a:t> 	</a:t>
            </a:r>
            <a:r>
              <a:rPr lang="en-US" b="1" dirty="0">
                <a:solidFill>
                  <a:srgbClr val="376092"/>
                </a:solidFill>
              </a:rPr>
              <a:t>after 		</a:t>
            </a:r>
            <a:r>
              <a:rPr lang="en-US" i="1" dirty="0">
                <a:solidFill>
                  <a:srgbClr val="376092"/>
                </a:solidFill>
              </a:rPr>
              <a:t>t3</a:t>
            </a:r>
          </a:p>
          <a:p>
            <a:r>
              <a:rPr lang="en-US" dirty="0"/>
              <a:t>Person 123456 is the bearer of his marriage contract role over t3</a:t>
            </a:r>
          </a:p>
          <a:p>
            <a:pPr lvl="1"/>
            <a:r>
              <a:rPr lang="en-US" i="1" dirty="0" err="1">
                <a:solidFill>
                  <a:srgbClr val="376092"/>
                </a:solidFill>
              </a:rPr>
              <a:t>jd</a:t>
            </a:r>
            <a:r>
              <a:rPr lang="en-US" i="1" dirty="0">
                <a:solidFill>
                  <a:srgbClr val="376092"/>
                </a:solidFill>
              </a:rPr>
              <a:t> 	</a:t>
            </a:r>
            <a:r>
              <a:rPr lang="en-US" b="1" dirty="0" err="1">
                <a:solidFill>
                  <a:srgbClr val="376092"/>
                </a:solidFill>
              </a:rPr>
              <a:t>bearer_of</a:t>
            </a:r>
            <a:r>
              <a:rPr lang="en-US" dirty="0">
                <a:solidFill>
                  <a:srgbClr val="376092"/>
                </a:solidFill>
              </a:rPr>
              <a:t> 	</a:t>
            </a:r>
            <a:r>
              <a:rPr lang="en-US" i="1" dirty="0" err="1">
                <a:solidFill>
                  <a:srgbClr val="376092"/>
                </a:solidFill>
              </a:rPr>
              <a:t>jd_mc_role</a:t>
            </a:r>
            <a:r>
              <a:rPr lang="en-US" dirty="0">
                <a:solidFill>
                  <a:srgbClr val="376092"/>
                </a:solidFill>
              </a:rPr>
              <a:t> 		</a:t>
            </a:r>
            <a:r>
              <a:rPr lang="en-US" b="1" dirty="0">
                <a:solidFill>
                  <a:srgbClr val="376092"/>
                </a:solidFill>
              </a:rPr>
              <a:t>at</a:t>
            </a:r>
            <a:r>
              <a:rPr lang="en-US" dirty="0">
                <a:solidFill>
                  <a:srgbClr val="376092"/>
                </a:solidFill>
              </a:rPr>
              <a:t> </a:t>
            </a:r>
            <a:r>
              <a:rPr lang="en-US" i="1" dirty="0">
                <a:solidFill>
                  <a:srgbClr val="376092"/>
                </a:solidFill>
              </a:rPr>
              <a:t>t3</a:t>
            </a:r>
          </a:p>
          <a:p>
            <a:endParaRPr lang="en-US" i="1" dirty="0">
              <a:solidFill>
                <a:srgbClr val="376092"/>
              </a:solidFill>
            </a:endParaRP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124A2490-E5C5-2C4F-8A8C-D3B1E188C6D2}"/>
              </a:ext>
            </a:extLst>
          </p:cNvPr>
          <p:cNvSpPr/>
          <p:nvPr/>
        </p:nvSpPr>
        <p:spPr>
          <a:xfrm>
            <a:off x="7156174" y="2216426"/>
            <a:ext cx="964096" cy="546652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83BFB03F-1E17-8543-85D5-55268CDFA486}"/>
              </a:ext>
            </a:extLst>
          </p:cNvPr>
          <p:cNvSpPr/>
          <p:nvPr/>
        </p:nvSpPr>
        <p:spPr>
          <a:xfrm>
            <a:off x="7156174" y="3548271"/>
            <a:ext cx="964096" cy="546652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073E150A-044A-9643-8641-C790EC4724AE}"/>
              </a:ext>
            </a:extLst>
          </p:cNvPr>
          <p:cNvSpPr/>
          <p:nvPr/>
        </p:nvSpPr>
        <p:spPr>
          <a:xfrm>
            <a:off x="7156174" y="4862617"/>
            <a:ext cx="964096" cy="546652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0299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Gender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Particulars: </a:t>
            </a:r>
          </a:p>
          <a:p>
            <a:pPr lvl="1"/>
            <a:r>
              <a:rPr lang="en-US" i="1" dirty="0" err="1">
                <a:solidFill>
                  <a:srgbClr val="376092"/>
                </a:solidFill>
              </a:rPr>
              <a:t>jd_gender</a:t>
            </a:r>
            <a:r>
              <a:rPr lang="en-US" i="1" dirty="0">
                <a:solidFill>
                  <a:srgbClr val="376092"/>
                </a:solidFill>
              </a:rPr>
              <a:t>:</a:t>
            </a:r>
            <a:r>
              <a:rPr lang="en-US" dirty="0">
                <a:solidFill>
                  <a:srgbClr val="376092"/>
                </a:solidFill>
              </a:rPr>
              <a:t> 	Person 123456’s gender role</a:t>
            </a:r>
          </a:p>
          <a:p>
            <a:pPr lvl="1"/>
            <a:r>
              <a:rPr lang="en-US" i="1" dirty="0">
                <a:solidFill>
                  <a:srgbClr val="376092"/>
                </a:solidFill>
              </a:rPr>
              <a:t>t2:		</a:t>
            </a:r>
            <a:r>
              <a:rPr lang="en-US" dirty="0">
                <a:solidFill>
                  <a:srgbClr val="376092"/>
                </a:solidFill>
              </a:rPr>
              <a:t>Instant role began to exist</a:t>
            </a:r>
          </a:p>
          <a:p>
            <a:pPr lvl="1"/>
            <a:r>
              <a:rPr lang="en-US" i="1" dirty="0">
                <a:solidFill>
                  <a:srgbClr val="376092"/>
                </a:solidFill>
              </a:rPr>
              <a:t>t3:		</a:t>
            </a:r>
            <a:r>
              <a:rPr lang="en-US" dirty="0">
                <a:solidFill>
                  <a:srgbClr val="376092"/>
                </a:solidFill>
              </a:rPr>
              <a:t>Instant Person 123456 began to exist</a:t>
            </a:r>
            <a:endParaRPr lang="en-US" i="1" dirty="0">
              <a:solidFill>
                <a:srgbClr val="376092"/>
              </a:solidFill>
            </a:endParaRPr>
          </a:p>
          <a:p>
            <a:endParaRPr lang="en-US" dirty="0"/>
          </a:p>
          <a:p>
            <a:r>
              <a:rPr lang="en-US" dirty="0"/>
              <a:t>Instantiations:</a:t>
            </a:r>
          </a:p>
          <a:p>
            <a:pPr lvl="1"/>
            <a:r>
              <a:rPr lang="en-US" i="1" dirty="0" err="1">
                <a:solidFill>
                  <a:srgbClr val="376092"/>
                </a:solidFill>
              </a:rPr>
              <a:t>jd_gender</a:t>
            </a:r>
            <a:r>
              <a:rPr lang="en-US" dirty="0">
                <a:solidFill>
                  <a:srgbClr val="376092"/>
                </a:solidFill>
              </a:rPr>
              <a:t> 	</a:t>
            </a:r>
            <a:r>
              <a:rPr lang="en-US" b="1" dirty="0" err="1">
                <a:solidFill>
                  <a:srgbClr val="376092"/>
                </a:solidFill>
              </a:rPr>
              <a:t>instance_of</a:t>
            </a:r>
            <a:r>
              <a:rPr lang="en-US" dirty="0">
                <a:solidFill>
                  <a:srgbClr val="376092"/>
                </a:solidFill>
              </a:rPr>
              <a:t> 	</a:t>
            </a:r>
            <a:r>
              <a:rPr lang="en-US" i="1" dirty="0">
                <a:solidFill>
                  <a:srgbClr val="376092"/>
                </a:solidFill>
              </a:rPr>
              <a:t>Male gender 	</a:t>
            </a:r>
            <a:r>
              <a:rPr lang="en-US" dirty="0">
                <a:solidFill>
                  <a:srgbClr val="376092"/>
                </a:solidFill>
              </a:rPr>
              <a:t>since </a:t>
            </a:r>
            <a:r>
              <a:rPr lang="en-US" i="1" dirty="0">
                <a:solidFill>
                  <a:srgbClr val="376092"/>
                </a:solidFill>
              </a:rPr>
              <a:t>t2</a:t>
            </a:r>
          </a:p>
          <a:p>
            <a:pPr lvl="1"/>
            <a:r>
              <a:rPr lang="en-US" i="1" dirty="0">
                <a:solidFill>
                  <a:srgbClr val="376092"/>
                </a:solidFill>
              </a:rPr>
              <a:t>t2</a:t>
            </a:r>
            <a:r>
              <a:rPr lang="en-US" dirty="0">
                <a:solidFill>
                  <a:srgbClr val="376092"/>
                </a:solidFill>
              </a:rPr>
              <a:t>, </a:t>
            </a:r>
            <a:r>
              <a:rPr lang="en-US" i="1" dirty="0">
                <a:solidFill>
                  <a:srgbClr val="376092"/>
                </a:solidFill>
              </a:rPr>
              <a:t>t3 		</a:t>
            </a:r>
            <a:r>
              <a:rPr lang="en-US" b="1" dirty="0" err="1">
                <a:solidFill>
                  <a:srgbClr val="376092"/>
                </a:solidFill>
              </a:rPr>
              <a:t>instance_of</a:t>
            </a:r>
            <a:r>
              <a:rPr lang="en-US" i="1" dirty="0">
                <a:solidFill>
                  <a:srgbClr val="376092"/>
                </a:solidFill>
              </a:rPr>
              <a:t> 	Temporal instant</a:t>
            </a:r>
          </a:p>
          <a:p>
            <a:endParaRPr lang="en-US" dirty="0"/>
          </a:p>
          <a:p>
            <a:r>
              <a:rPr lang="en-US" dirty="0"/>
              <a:t>Relations:</a:t>
            </a:r>
          </a:p>
          <a:p>
            <a:pPr lvl="1"/>
            <a:r>
              <a:rPr lang="en-US" i="1" dirty="0" err="1">
                <a:solidFill>
                  <a:srgbClr val="376092"/>
                </a:solidFill>
              </a:rPr>
              <a:t>jd</a:t>
            </a:r>
            <a:r>
              <a:rPr lang="en-US" dirty="0">
                <a:solidFill>
                  <a:srgbClr val="376092"/>
                </a:solidFill>
              </a:rPr>
              <a:t> 		</a:t>
            </a:r>
            <a:r>
              <a:rPr lang="en-US" b="1" dirty="0" err="1">
                <a:solidFill>
                  <a:srgbClr val="376092"/>
                </a:solidFill>
              </a:rPr>
              <a:t>bearer_of</a:t>
            </a:r>
            <a:r>
              <a:rPr lang="en-US" dirty="0">
                <a:solidFill>
                  <a:srgbClr val="376092"/>
                </a:solidFill>
              </a:rPr>
              <a:t> 	</a:t>
            </a:r>
            <a:r>
              <a:rPr lang="en-US" i="1" dirty="0" err="1">
                <a:solidFill>
                  <a:srgbClr val="376092"/>
                </a:solidFill>
              </a:rPr>
              <a:t>jd_gender</a:t>
            </a:r>
            <a:r>
              <a:rPr lang="en-US" dirty="0">
                <a:solidFill>
                  <a:srgbClr val="376092"/>
                </a:solidFill>
              </a:rPr>
              <a:t> 	since </a:t>
            </a:r>
            <a:r>
              <a:rPr lang="en-US" i="1" dirty="0">
                <a:solidFill>
                  <a:srgbClr val="376092"/>
                </a:solidFill>
              </a:rPr>
              <a:t>t2</a:t>
            </a:r>
          </a:p>
          <a:p>
            <a:pPr lvl="1"/>
            <a:r>
              <a:rPr lang="en-US" i="1" dirty="0">
                <a:solidFill>
                  <a:srgbClr val="376092"/>
                </a:solidFill>
              </a:rPr>
              <a:t>t2</a:t>
            </a:r>
            <a:r>
              <a:rPr lang="en-US" dirty="0">
                <a:solidFill>
                  <a:srgbClr val="376092"/>
                </a:solidFill>
              </a:rPr>
              <a:t> 		</a:t>
            </a:r>
            <a:r>
              <a:rPr lang="en-US" b="1" dirty="0">
                <a:solidFill>
                  <a:srgbClr val="376092"/>
                </a:solidFill>
              </a:rPr>
              <a:t>after 		</a:t>
            </a:r>
            <a:r>
              <a:rPr lang="en-US" i="1" dirty="0">
                <a:solidFill>
                  <a:srgbClr val="376092"/>
                </a:solidFill>
              </a:rPr>
              <a:t>t3</a:t>
            </a:r>
          </a:p>
          <a:p>
            <a:pPr lvl="1"/>
            <a:endParaRPr lang="en-US" i="1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1195238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Marital Status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Particulars:</a:t>
            </a:r>
          </a:p>
          <a:p>
            <a:pPr lvl="1"/>
            <a:r>
              <a:rPr lang="en-US" i="1" dirty="0" err="1">
                <a:solidFill>
                  <a:srgbClr val="376092"/>
                </a:solidFill>
              </a:rPr>
              <a:t>jd_mc_role</a:t>
            </a:r>
            <a:r>
              <a:rPr lang="en-US" i="1" dirty="0">
                <a:solidFill>
                  <a:srgbClr val="376092"/>
                </a:solidFill>
              </a:rPr>
              <a:t>:	</a:t>
            </a:r>
            <a:r>
              <a:rPr lang="en-US" dirty="0">
                <a:solidFill>
                  <a:srgbClr val="376092"/>
                </a:solidFill>
              </a:rPr>
              <a:t>Person 123456’s party to marriage contract role</a:t>
            </a:r>
            <a:endParaRPr lang="en-US" i="1" dirty="0">
              <a:solidFill>
                <a:srgbClr val="376092"/>
              </a:solidFill>
            </a:endParaRPr>
          </a:p>
          <a:p>
            <a:pPr lvl="1"/>
            <a:r>
              <a:rPr lang="en-US" i="1" dirty="0">
                <a:solidFill>
                  <a:srgbClr val="376092"/>
                </a:solidFill>
              </a:rPr>
              <a:t>t3:		</a:t>
            </a:r>
            <a:r>
              <a:rPr lang="en-US" dirty="0">
                <a:solidFill>
                  <a:srgbClr val="376092"/>
                </a:solidFill>
              </a:rPr>
              <a:t>Instant at which marriage contract begins to exist</a:t>
            </a:r>
          </a:p>
          <a:p>
            <a:endParaRPr lang="en-US" dirty="0"/>
          </a:p>
          <a:p>
            <a:r>
              <a:rPr lang="en-US" dirty="0"/>
              <a:t>Instantiations:</a:t>
            </a:r>
          </a:p>
          <a:p>
            <a:pPr lvl="1"/>
            <a:r>
              <a:rPr lang="en-US" i="1" dirty="0" err="1">
                <a:solidFill>
                  <a:srgbClr val="376092"/>
                </a:solidFill>
              </a:rPr>
              <a:t>jd_mc_role</a:t>
            </a:r>
            <a:r>
              <a:rPr lang="en-US" dirty="0">
                <a:solidFill>
                  <a:srgbClr val="376092"/>
                </a:solidFill>
              </a:rPr>
              <a:t> 	</a:t>
            </a:r>
            <a:r>
              <a:rPr lang="en-US" b="1" dirty="0" err="1">
                <a:solidFill>
                  <a:srgbClr val="376092"/>
                </a:solidFill>
              </a:rPr>
              <a:t>instance_of</a:t>
            </a:r>
            <a:r>
              <a:rPr lang="en-US" dirty="0">
                <a:solidFill>
                  <a:srgbClr val="376092"/>
                </a:solidFill>
              </a:rPr>
              <a:t> 	</a:t>
            </a:r>
            <a:r>
              <a:rPr lang="en-US" i="1" dirty="0">
                <a:solidFill>
                  <a:srgbClr val="376092"/>
                </a:solidFill>
              </a:rPr>
              <a:t>Party to a marriage contract</a:t>
            </a:r>
            <a:r>
              <a:rPr lang="en-US" dirty="0">
                <a:solidFill>
                  <a:srgbClr val="376092"/>
                </a:solidFill>
              </a:rPr>
              <a:t> 	since </a:t>
            </a:r>
            <a:r>
              <a:rPr lang="en-US" i="1" dirty="0">
                <a:solidFill>
                  <a:srgbClr val="376092"/>
                </a:solidFill>
              </a:rPr>
              <a:t>t3</a:t>
            </a:r>
          </a:p>
          <a:p>
            <a:pPr lvl="1"/>
            <a:r>
              <a:rPr lang="en-US" i="1" dirty="0">
                <a:solidFill>
                  <a:srgbClr val="376092"/>
                </a:solidFill>
              </a:rPr>
              <a:t>t3</a:t>
            </a:r>
            <a:r>
              <a:rPr lang="en-US" dirty="0">
                <a:solidFill>
                  <a:srgbClr val="376092"/>
                </a:solidFill>
              </a:rPr>
              <a:t> 		</a:t>
            </a:r>
            <a:r>
              <a:rPr lang="en-US" b="1" dirty="0" err="1">
                <a:solidFill>
                  <a:srgbClr val="376092"/>
                </a:solidFill>
              </a:rPr>
              <a:t>instance_of</a:t>
            </a:r>
            <a:r>
              <a:rPr lang="en-US" dirty="0">
                <a:solidFill>
                  <a:srgbClr val="376092"/>
                </a:solidFill>
              </a:rPr>
              <a:t> 	</a:t>
            </a:r>
            <a:r>
              <a:rPr lang="en-US" i="1" dirty="0">
                <a:solidFill>
                  <a:srgbClr val="376092"/>
                </a:solidFill>
              </a:rPr>
              <a:t>Temporal instant</a:t>
            </a:r>
          </a:p>
          <a:p>
            <a:endParaRPr lang="en-US" dirty="0"/>
          </a:p>
          <a:p>
            <a:r>
              <a:rPr lang="en-US" dirty="0"/>
              <a:t>Relations:</a:t>
            </a:r>
          </a:p>
          <a:p>
            <a:pPr lvl="1"/>
            <a:r>
              <a:rPr lang="en-US" i="1" dirty="0" err="1">
                <a:solidFill>
                  <a:srgbClr val="376092"/>
                </a:solidFill>
              </a:rPr>
              <a:t>jd</a:t>
            </a:r>
            <a:r>
              <a:rPr lang="en-US" i="1" dirty="0">
                <a:solidFill>
                  <a:srgbClr val="376092"/>
                </a:solidFill>
              </a:rPr>
              <a:t> 		</a:t>
            </a:r>
            <a:r>
              <a:rPr lang="en-US" b="1" dirty="0" err="1">
                <a:solidFill>
                  <a:srgbClr val="376092"/>
                </a:solidFill>
              </a:rPr>
              <a:t>bearer_of</a:t>
            </a:r>
            <a:r>
              <a:rPr lang="en-US" dirty="0">
                <a:solidFill>
                  <a:srgbClr val="376092"/>
                </a:solidFill>
              </a:rPr>
              <a:t> 	</a:t>
            </a:r>
            <a:r>
              <a:rPr lang="en-US" i="1" dirty="0" err="1">
                <a:solidFill>
                  <a:srgbClr val="376092"/>
                </a:solidFill>
              </a:rPr>
              <a:t>jd_mc_role</a:t>
            </a:r>
            <a:r>
              <a:rPr lang="en-US" dirty="0">
                <a:solidFill>
                  <a:srgbClr val="376092"/>
                </a:solidFill>
              </a:rPr>
              <a:t> 			since </a:t>
            </a:r>
            <a:r>
              <a:rPr lang="en-US" i="1" dirty="0">
                <a:solidFill>
                  <a:srgbClr val="376092"/>
                </a:solidFill>
              </a:rPr>
              <a:t>t3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623872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5E50FF-5CBD-5040-8E7B-C8C6F3A293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Copyright Notice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288586-2B6A-654B-B67B-5DDBB117DE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This work is licensed under a Creative Commons Attribution-</a:t>
            </a:r>
            <a:r>
              <a:rPr lang="en-US" dirty="0" err="1"/>
              <a:t>ShareAlike</a:t>
            </a:r>
            <a:r>
              <a:rPr lang="en-US" dirty="0"/>
              <a:t> 4.0 International License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>
                <a:hlinkClick r:id="rId2"/>
              </a:rPr>
              <a:t>http://creativecommons.org/licenses/by-sa/4.0/</a:t>
            </a:r>
            <a:r>
              <a:rPr lang="en-US" dirty="0"/>
              <a:t>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84357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533267-AB16-714D-955D-779203251B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Follow the RT analysis process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D35C37-5F44-CC4E-B5C7-0BB616C4FC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 applied to existing, non-RT-compliant data</a:t>
            </a:r>
          </a:p>
          <a:p>
            <a:endParaRPr lang="en-US" dirty="0"/>
          </a:p>
          <a:p>
            <a:r>
              <a:rPr lang="en-US" dirty="0"/>
              <a:t>Which, at its essence, boils down to: </a:t>
            </a:r>
            <a:r>
              <a:rPr lang="en-US" i="1" dirty="0"/>
              <a:t>For the non-RT data to be a correct representation of reality…</a:t>
            </a:r>
            <a:endParaRPr lang="en-US" dirty="0"/>
          </a:p>
          <a:p>
            <a:pPr lvl="1"/>
            <a:r>
              <a:rPr lang="en-US" dirty="0"/>
              <a:t>What entities must exist or have existed?</a:t>
            </a:r>
          </a:p>
          <a:p>
            <a:pPr lvl="1"/>
            <a:r>
              <a:rPr lang="en-US" dirty="0"/>
              <a:t>In what relationships must those entities have stood?</a:t>
            </a:r>
          </a:p>
          <a:p>
            <a:pPr lvl="1"/>
            <a:r>
              <a:rPr lang="en-US" dirty="0"/>
              <a:t>And for both questions, when?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51987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C3C41F-CEF3-D74F-AA96-B9EDB2A6FF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C00000"/>
                </a:solidFill>
              </a:rPr>
              <a:t>Important!  </a:t>
            </a:r>
            <a:r>
              <a:rPr lang="en-US" dirty="0"/>
              <a:t>The Analysis Standardly Proceeds via the Following Steps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BADA16-E5ED-7047-899B-DE593BB01F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Identify all the particulars that are explicitly referenced by the data element in question and add them to the “Particular List”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For the next entity on the Particular List:</a:t>
            </a:r>
          </a:p>
          <a:p>
            <a:pPr marL="914400" lvl="1" indent="-457200">
              <a:buFont typeface="+mj-lt"/>
              <a:buAutoNum type="alphaLcPeriod"/>
            </a:pPr>
            <a:r>
              <a:rPr lang="en-US" dirty="0"/>
              <a:t>Identify its BFO category</a:t>
            </a:r>
          </a:p>
          <a:p>
            <a:pPr marL="914400" lvl="1" indent="-457200">
              <a:buFont typeface="+mj-lt"/>
              <a:buAutoNum type="alphaLcPeriod"/>
            </a:pPr>
            <a:r>
              <a:rPr lang="en-US" dirty="0"/>
              <a:t>Then</a:t>
            </a:r>
          </a:p>
          <a:p>
            <a:pPr marL="1428750" lvl="2" indent="-514350">
              <a:buFont typeface="+mj-lt"/>
              <a:buAutoNum type="romanLcPeriod"/>
            </a:pPr>
            <a:r>
              <a:rPr lang="en-US" dirty="0"/>
              <a:t>If its BFO category is an independent continuant, go to next entity</a:t>
            </a:r>
          </a:p>
          <a:p>
            <a:pPr marL="1428750" lvl="2" indent="-514350">
              <a:buFont typeface="+mj-lt"/>
              <a:buAutoNum type="romanLcPeriod"/>
            </a:pPr>
            <a:r>
              <a:rPr lang="en-US" dirty="0"/>
              <a:t>If its BFO category is dependent continuant, identify the independent continuant on which it depends and add it to the Particular List (if relevant)</a:t>
            </a:r>
          </a:p>
          <a:p>
            <a:pPr marL="1428750" lvl="2" indent="-514350">
              <a:buFont typeface="+mj-lt"/>
              <a:buAutoNum type="romanLcPeriod"/>
            </a:pPr>
            <a:r>
              <a:rPr lang="en-US" dirty="0"/>
              <a:t>If its BFO category is occurrent, identify the continuants which participate in it, and add the relevant ones to the Particular List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Identify the relationships that hold among all particulars</a:t>
            </a:r>
          </a:p>
        </p:txBody>
      </p:sp>
    </p:spTree>
    <p:extLst>
      <p:ext uri="{BB962C8B-B14F-4D97-AF65-F5344CB8AC3E}">
        <p14:creationId xmlns:p14="http://schemas.microsoft.com/office/powerpoint/2010/main" val="3405347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A30E72-1EBE-D744-A79B-9AB7990A50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RT Analysis Procedure (continued)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B0B645-6BA4-D34B-A8D9-4F38092B14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4"/>
            </a:pPr>
            <a:r>
              <a:rPr lang="en-US" dirty="0"/>
              <a:t>Identify any pertinent negative assertions required for the data to be true (e.g., the patient has not had a cough in the last 2 weeks since he began experiencing shortness of breath)</a:t>
            </a:r>
          </a:p>
          <a:p>
            <a:pPr marL="514350" indent="-514350">
              <a:buFont typeface="+mj-lt"/>
              <a:buAutoNum type="arabicPeriod" startAt="4"/>
            </a:pPr>
            <a:r>
              <a:rPr lang="en-US" dirty="0"/>
              <a:t>Identify names associated with the particulars (e.g., proper names of people, organizations, geographical locations)</a:t>
            </a:r>
          </a:p>
          <a:p>
            <a:pPr marL="514350" indent="-514350">
              <a:buFont typeface="+mj-lt"/>
              <a:buAutoNum type="arabicPeriod" startAt="4"/>
            </a:pPr>
            <a:r>
              <a:rPr lang="en-US" dirty="0"/>
              <a:t>Identify any concepts or terms with which the particulars are associated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7423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98A8BA-3293-CD46-AE7D-67D0AFE989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 the first record…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553EF0D5-6C92-B849-9B7D-DA437C0570FB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142349245"/>
              </p:ext>
            </p:extLst>
          </p:nvPr>
        </p:nvGraphicFramePr>
        <p:xfrm>
          <a:off x="838200" y="1825625"/>
          <a:ext cx="9319054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6015">
                  <a:extLst>
                    <a:ext uri="{9D8B030D-6E8A-4147-A177-3AD203B41FA5}">
                      <a16:colId xmlns:a16="http://schemas.microsoft.com/office/drawing/2014/main" val="3415099815"/>
                    </a:ext>
                  </a:extLst>
                </a:gridCol>
                <a:gridCol w="2001328">
                  <a:extLst>
                    <a:ext uri="{9D8B030D-6E8A-4147-A177-3AD203B41FA5}">
                      <a16:colId xmlns:a16="http://schemas.microsoft.com/office/drawing/2014/main" val="1849762035"/>
                    </a:ext>
                  </a:extLst>
                </a:gridCol>
                <a:gridCol w="1698895">
                  <a:extLst>
                    <a:ext uri="{9D8B030D-6E8A-4147-A177-3AD203B41FA5}">
                      <a16:colId xmlns:a16="http://schemas.microsoft.com/office/drawing/2014/main" val="994437798"/>
                    </a:ext>
                  </a:extLst>
                </a:gridCol>
                <a:gridCol w="2094976">
                  <a:extLst>
                    <a:ext uri="{9D8B030D-6E8A-4147-A177-3AD203B41FA5}">
                      <a16:colId xmlns:a16="http://schemas.microsoft.com/office/drawing/2014/main" val="1030086246"/>
                    </a:ext>
                  </a:extLst>
                </a:gridCol>
                <a:gridCol w="2167840">
                  <a:extLst>
                    <a:ext uri="{9D8B030D-6E8A-4147-A177-3AD203B41FA5}">
                      <a16:colId xmlns:a16="http://schemas.microsoft.com/office/drawing/2014/main" val="1799045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Id</a:t>
                      </a:r>
                    </a:p>
                  </a:txBody>
                  <a:tcPr marL="55993" marR="55993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Birth date</a:t>
                      </a:r>
                    </a:p>
                  </a:txBody>
                  <a:tcPr marL="55993" marR="55993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Sex</a:t>
                      </a:r>
                    </a:p>
                  </a:txBody>
                  <a:tcPr marL="55993" marR="55993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Gender</a:t>
                      </a:r>
                    </a:p>
                  </a:txBody>
                  <a:tcPr marL="55993" marR="55993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Marital status</a:t>
                      </a:r>
                    </a:p>
                  </a:txBody>
                  <a:tcPr marL="55993" marR="55993"/>
                </a:tc>
                <a:extLst>
                  <a:ext uri="{0D108BD9-81ED-4DB2-BD59-A6C34878D82A}">
                    <a16:rowId xmlns:a16="http://schemas.microsoft.com/office/drawing/2014/main" val="1095004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123456</a:t>
                      </a:r>
                    </a:p>
                  </a:txBody>
                  <a:tcPr marL="55993" marR="55993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07/04/1962</a:t>
                      </a:r>
                    </a:p>
                  </a:txBody>
                  <a:tcPr marL="55993" marR="55993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Male</a:t>
                      </a:r>
                    </a:p>
                  </a:txBody>
                  <a:tcPr marL="55993" marR="55993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Masculine</a:t>
                      </a:r>
                    </a:p>
                  </a:txBody>
                  <a:tcPr marL="55993" marR="55993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Married</a:t>
                      </a:r>
                    </a:p>
                  </a:txBody>
                  <a:tcPr marL="55993" marR="55993"/>
                </a:tc>
                <a:extLst>
                  <a:ext uri="{0D108BD9-81ED-4DB2-BD59-A6C34878D82A}">
                    <a16:rowId xmlns:a16="http://schemas.microsoft.com/office/drawing/2014/main" val="2770039813"/>
                  </a:ext>
                </a:extLst>
              </a:tr>
            </a:tbl>
          </a:graphicData>
        </a:graphic>
      </p:graphicFrame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CDE06F6-E727-4B4A-A779-130D8CD587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22656" y="3144794"/>
            <a:ext cx="9134598" cy="2613455"/>
          </a:xfrm>
        </p:spPr>
        <p:txBody>
          <a:bodyPr/>
          <a:lstStyle/>
          <a:p>
            <a:r>
              <a:rPr lang="en-US" dirty="0"/>
              <a:t>There is a human being that the record is about (</a:t>
            </a:r>
            <a:r>
              <a:rPr lang="en-US" i="1" dirty="0">
                <a:solidFill>
                  <a:srgbClr val="FF0000"/>
                </a:solidFill>
              </a:rPr>
              <a:t>IUI-2</a:t>
            </a:r>
            <a:r>
              <a:rPr lang="en-US" dirty="0"/>
              <a:t>)</a:t>
            </a:r>
          </a:p>
          <a:p>
            <a:r>
              <a:rPr lang="en-US" dirty="0"/>
              <a:t>There is the temporal interval over which that human being has existed (</a:t>
            </a:r>
            <a:r>
              <a:rPr lang="en-US" i="1" dirty="0">
                <a:solidFill>
                  <a:srgbClr val="FF0000"/>
                </a:solidFill>
              </a:rPr>
              <a:t>t</a:t>
            </a:r>
            <a:r>
              <a:rPr lang="en-US" i="1" baseline="-25000" dirty="0">
                <a:solidFill>
                  <a:srgbClr val="FF0000"/>
                </a:solidFill>
              </a:rPr>
              <a:t>2</a:t>
            </a:r>
            <a:r>
              <a:rPr lang="en-US" dirty="0"/>
              <a:t>)</a:t>
            </a:r>
          </a:p>
          <a:p>
            <a:endParaRPr lang="en-US" dirty="0"/>
          </a:p>
          <a:p>
            <a:r>
              <a:rPr lang="en-US" dirty="0"/>
              <a:t>The rest we will break down in steps</a:t>
            </a:r>
          </a:p>
        </p:txBody>
      </p:sp>
    </p:spTree>
    <p:extLst>
      <p:ext uri="{BB962C8B-B14F-4D97-AF65-F5344CB8AC3E}">
        <p14:creationId xmlns:p14="http://schemas.microsoft.com/office/powerpoint/2010/main" val="4835083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Birth Date: Particulars and Instantiations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66059986"/>
              </p:ext>
            </p:extLst>
          </p:nvPr>
        </p:nvGraphicFramePr>
        <p:xfrm>
          <a:off x="838200" y="1825625"/>
          <a:ext cx="10515599" cy="4297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637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47396">
                  <a:extLst>
                    <a:ext uri="{9D8B030D-6E8A-4147-A177-3AD203B41FA5}">
                      <a16:colId xmlns:a16="http://schemas.microsoft.com/office/drawing/2014/main" val="1928434395"/>
                    </a:ext>
                  </a:extLst>
                </a:gridCol>
                <a:gridCol w="30044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Particular</a:t>
                      </a:r>
                    </a:p>
                  </a:txBody>
                  <a:tcPr marL="116840" marR="11684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Designator</a:t>
                      </a:r>
                    </a:p>
                  </a:txBody>
                  <a:tcPr marL="116840" marR="116840"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Type</a:t>
                      </a:r>
                    </a:p>
                  </a:txBody>
                  <a:tcPr marL="116840" marR="11684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/>
                        <a:t>Birth event of person with ID 123456</a:t>
                      </a:r>
                    </a:p>
                  </a:txBody>
                  <a:tcPr marL="116840" marR="11684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>
                          <a:solidFill>
                            <a:srgbClr val="FF0000"/>
                          </a:solidFill>
                        </a:rPr>
                        <a:t>IUI-3</a:t>
                      </a:r>
                      <a:endParaRPr lang="en-US" sz="2800" dirty="0"/>
                    </a:p>
                  </a:txBody>
                  <a:tcPr marL="116840" marR="116840"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Birth event</a:t>
                      </a:r>
                    </a:p>
                  </a:txBody>
                  <a:tcPr marL="116840" marR="11684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/>
                        <a:t>Temporal instant occupied by 123456’s birth</a:t>
                      </a:r>
                    </a:p>
                  </a:txBody>
                  <a:tcPr marL="116840" marR="11684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i="1" dirty="0">
                          <a:solidFill>
                            <a:srgbClr val="FF0000"/>
                          </a:solidFill>
                        </a:rPr>
                        <a:t>t</a:t>
                      </a:r>
                      <a:r>
                        <a:rPr lang="en-US" sz="2800" i="1" baseline="-25000" dirty="0">
                          <a:solidFill>
                            <a:srgbClr val="FF0000"/>
                          </a:solidFill>
                        </a:rPr>
                        <a:t>3</a:t>
                      </a:r>
                      <a:endParaRPr lang="en-US" sz="2800" dirty="0"/>
                    </a:p>
                  </a:txBody>
                  <a:tcPr marL="116840" marR="116840"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Temporal instant</a:t>
                      </a:r>
                    </a:p>
                  </a:txBody>
                  <a:tcPr marL="116840" marR="11684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/>
                        <a:t>Day containing birth instant (07/04/1962 EDT)</a:t>
                      </a:r>
                    </a:p>
                  </a:txBody>
                  <a:tcPr marL="116840" marR="11684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i="1" dirty="0">
                          <a:solidFill>
                            <a:srgbClr val="FF0000"/>
                          </a:solidFill>
                        </a:rPr>
                        <a:t>t</a:t>
                      </a:r>
                      <a:r>
                        <a:rPr lang="en-US" sz="2800" i="1" baseline="-25000" dirty="0">
                          <a:solidFill>
                            <a:srgbClr val="FF0000"/>
                          </a:solidFill>
                        </a:rPr>
                        <a:t>4</a:t>
                      </a:r>
                      <a:endParaRPr lang="en-US" sz="2800" dirty="0"/>
                    </a:p>
                  </a:txBody>
                  <a:tcPr marL="116840" marR="116840"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Temporal interval</a:t>
                      </a:r>
                    </a:p>
                  </a:txBody>
                  <a:tcPr marL="116840" marR="11684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Name of day containing birth instant</a:t>
                      </a:r>
                    </a:p>
                  </a:txBody>
                  <a:tcPr marL="116840" marR="11684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rgbClr val="FF0000"/>
                          </a:solidFill>
                        </a:rPr>
                        <a:t>IUI-4</a:t>
                      </a:r>
                      <a:endParaRPr lang="en-US" sz="2800" dirty="0"/>
                    </a:p>
                  </a:txBody>
                  <a:tcPr marL="116840" marR="116840"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ISO8601 formatted textual name</a:t>
                      </a:r>
                    </a:p>
                  </a:txBody>
                  <a:tcPr marL="116840" marR="11684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42315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ogan_uf_template_deep_uf_colors" id="{7E89AD35-94A2-A543-87E9-BE52D567ED1B}" vid="{35BA1960-943B-8F49-96ED-50163CA7984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501</TotalTime>
  <Words>2334</Words>
  <Application>Microsoft Macintosh PowerPoint</Application>
  <PresentationFormat>Widescreen</PresentationFormat>
  <Paragraphs>696</Paragraphs>
  <Slides>47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47</vt:i4>
      </vt:variant>
    </vt:vector>
  </HeadingPairs>
  <TitlesOfParts>
    <vt:vector size="51" baseType="lpstr">
      <vt:lpstr>Arial</vt:lpstr>
      <vt:lpstr>Calibri</vt:lpstr>
      <vt:lpstr>Calibri Light</vt:lpstr>
      <vt:lpstr>Office Theme</vt:lpstr>
      <vt:lpstr>Referent Tracking Tutorial Applications of Referent Tracking  Part 1 of 2: Demographics</vt:lpstr>
      <vt:lpstr>Motivation</vt:lpstr>
      <vt:lpstr>The Importance of Demographics</vt:lpstr>
      <vt:lpstr>The “Person Table”</vt:lpstr>
      <vt:lpstr>Follow the RT analysis process</vt:lpstr>
      <vt:lpstr>Important!  The Analysis Standardly Proceeds via the Following Steps</vt:lpstr>
      <vt:lpstr>The RT Analysis Procedure (continued)</vt:lpstr>
      <vt:lpstr>For the first record…</vt:lpstr>
      <vt:lpstr>Birth Date: Particulars and Instantiations</vt:lpstr>
      <vt:lpstr>Birth date: relations among particulars</vt:lpstr>
      <vt:lpstr>Sex, Gender, and Marital “Status”: Particulars, Instantiations, and Time</vt:lpstr>
      <vt:lpstr>Sex, gender, and marital “status”: relations among particulars</vt:lpstr>
      <vt:lpstr>Down to brass tacks: using RT tuples to record this information</vt:lpstr>
      <vt:lpstr>The A tuple: Assigning an IUI</vt:lpstr>
      <vt:lpstr>A tuples for our demographics data</vt:lpstr>
      <vt:lpstr>Reminder: temporal references</vt:lpstr>
      <vt:lpstr>The Particular to Universal (PtoU) tuple</vt:lpstr>
      <vt:lpstr>PtoU tuples for our demographics data</vt:lpstr>
      <vt:lpstr>The Particular to Particular (PtoP) tuple</vt:lpstr>
      <vt:lpstr>PtoP tuples</vt:lpstr>
      <vt:lpstr>Relationships among temporal references</vt:lpstr>
      <vt:lpstr>The Particular to Name (PtoN) tuple</vt:lpstr>
      <vt:lpstr>PtoN tuples</vt:lpstr>
      <vt:lpstr>Referent Tracking Implementation;  No Special Data Entry</vt:lpstr>
      <vt:lpstr>Ontology Development Motivated by this Work</vt:lpstr>
      <vt:lpstr>Problems With Current Approaches</vt:lpstr>
      <vt:lpstr>Interoperability in Current Approaches</vt:lpstr>
      <vt:lpstr>Gender vs. Sex</vt:lpstr>
      <vt:lpstr>Phenotypic vs. Genotypic Sex</vt:lpstr>
      <vt:lpstr>Our Method for Analysis</vt:lpstr>
      <vt:lpstr>Birth Date: Particulars and Instantiations</vt:lpstr>
      <vt:lpstr>Birth Date: Relations Among Particulars</vt:lpstr>
      <vt:lpstr>Sex</vt:lpstr>
      <vt:lpstr>Gender</vt:lpstr>
      <vt:lpstr>Marital Status</vt:lpstr>
      <vt:lpstr>Referent Tracking Implementation;  No Special Data Entry</vt:lpstr>
      <vt:lpstr>Ontology Development Motivated by this Work</vt:lpstr>
      <vt:lpstr>Conclusions</vt:lpstr>
      <vt:lpstr>Information Model</vt:lpstr>
      <vt:lpstr>Semantic Web</vt:lpstr>
      <vt:lpstr>Demographics per “Meaningful Use”</vt:lpstr>
      <vt:lpstr>Demographics in Section 4302 of Affordable Care Act</vt:lpstr>
      <vt:lpstr>Birth Date: Relations Among Particulars</vt:lpstr>
      <vt:lpstr>Sex, Gender, and Marital Status: Relations among Particulars</vt:lpstr>
      <vt:lpstr>Gender</vt:lpstr>
      <vt:lpstr>Marital Status</vt:lpstr>
      <vt:lpstr>Copyright Notice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Hogan,William</dc:creator>
  <cp:lastModifiedBy>William Hogan</cp:lastModifiedBy>
  <cp:revision>92</cp:revision>
  <dcterms:created xsi:type="dcterms:W3CDTF">2019-07-20T14:54:28Z</dcterms:created>
  <dcterms:modified xsi:type="dcterms:W3CDTF">2019-07-30T16:03:32Z</dcterms:modified>
</cp:coreProperties>
</file>