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sldIdLst>
    <p:sldId id="256" r:id="rId2"/>
    <p:sldId id="259" r:id="rId3"/>
    <p:sldId id="257" r:id="rId4"/>
    <p:sldId id="1515" r:id="rId5"/>
    <p:sldId id="1516" r:id="rId6"/>
    <p:sldId id="1487" r:id="rId7"/>
    <p:sldId id="1488" r:id="rId8"/>
    <p:sldId id="2889" r:id="rId9"/>
    <p:sldId id="1517" r:id="rId10"/>
    <p:sldId id="2890" r:id="rId11"/>
    <p:sldId id="2887" r:id="rId12"/>
    <p:sldId id="2891" r:id="rId13"/>
    <p:sldId id="2892" r:id="rId14"/>
    <p:sldId id="2894" r:id="rId15"/>
    <p:sldId id="2895" r:id="rId16"/>
    <p:sldId id="2884" r:id="rId17"/>
    <p:sldId id="2896" r:id="rId18"/>
    <p:sldId id="2885" r:id="rId19"/>
    <p:sldId id="284" r:id="rId20"/>
    <p:sldId id="2886" r:id="rId21"/>
    <p:sldId id="2888" r:id="rId22"/>
    <p:sldId id="2897" r:id="rId23"/>
    <p:sldId id="2893" r:id="rId24"/>
    <p:sldId id="1522" r:id="rId25"/>
    <p:sldId id="1523" r:id="rId26"/>
    <p:sldId id="264" r:id="rId27"/>
    <p:sldId id="266" r:id="rId28"/>
    <p:sldId id="270" r:id="rId29"/>
    <p:sldId id="278" r:id="rId30"/>
    <p:sldId id="273" r:id="rId31"/>
    <p:sldId id="274" r:id="rId32"/>
    <p:sldId id="275" r:id="rId33"/>
    <p:sldId id="276" r:id="rId34"/>
    <p:sldId id="280" r:id="rId35"/>
    <p:sldId id="281" r:id="rId36"/>
    <p:sldId id="282" r:id="rId37"/>
    <p:sldId id="289" r:id="rId38"/>
    <p:sldId id="283" r:id="rId39"/>
    <p:sldId id="287" r:id="rId40"/>
    <p:sldId id="288" r:id="rId41"/>
    <p:sldId id="271" r:id="rId42"/>
    <p:sldId id="272" r:id="rId43"/>
    <p:sldId id="1518" r:id="rId44"/>
    <p:sldId id="1519" r:id="rId45"/>
    <p:sldId id="1520" r:id="rId46"/>
    <p:sldId id="1521" r:id="rId47"/>
    <p:sldId id="316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A5"/>
    <a:srgbClr val="FA4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7"/>
  </p:normalViewPr>
  <p:slideViewPr>
    <p:cSldViewPr snapToGrid="0" snapToObjects="1">
      <p:cViewPr varScale="1">
        <p:scale>
          <a:sx n="127" d="100"/>
          <a:sy n="127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49F35-E64A-6A4A-AAA8-69F07C03A527}" type="datetimeFigureOut">
              <a:rPr lang="en-US" smtClean="0"/>
              <a:t>7/30/19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93EEC-97AA-F740-B633-F7084B617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2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33C4B2-BA48-6741-970F-5AB9E8238A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B971-24C1-0044-9BD8-FE74D1E736FA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8187-6F4F-D94A-8262-88780B2BD41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344488"/>
            <a:ext cx="24765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35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solidFill>
                  <a:srgbClr val="0021A5"/>
                </a:solidFill>
              </a:defRPr>
            </a:lvl2pPr>
            <a:lvl3pPr>
              <a:defRPr>
                <a:solidFill>
                  <a:srgbClr val="0021A5"/>
                </a:solidFill>
              </a:defRPr>
            </a:lvl3pPr>
            <a:lvl4pPr>
              <a:defRPr>
                <a:solidFill>
                  <a:srgbClr val="0021A5"/>
                </a:solidFill>
              </a:defRPr>
            </a:lvl4pPr>
            <a:lvl5pPr>
              <a:defRPr>
                <a:solidFill>
                  <a:srgbClr val="0021A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B971-24C1-0044-9BD8-FE74D1E736FA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8187-6F4F-D94A-8262-88780B2BD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5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2pPr>
              <a:defRPr>
                <a:solidFill>
                  <a:srgbClr val="0021A5"/>
                </a:solidFill>
              </a:defRPr>
            </a:lvl2pPr>
            <a:lvl3pPr>
              <a:defRPr>
                <a:solidFill>
                  <a:srgbClr val="0021A5"/>
                </a:solidFill>
              </a:defRPr>
            </a:lvl3pPr>
            <a:lvl4pPr>
              <a:defRPr>
                <a:solidFill>
                  <a:srgbClr val="0021A5"/>
                </a:solidFill>
              </a:defRPr>
            </a:lvl4pPr>
            <a:lvl5pPr>
              <a:defRPr>
                <a:solidFill>
                  <a:srgbClr val="0021A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B971-24C1-0044-9BD8-FE74D1E736FA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8187-6F4F-D94A-8262-88780B2BD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3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21A5"/>
                </a:solidFill>
              </a:defRPr>
            </a:lvl2pPr>
            <a:lvl3pPr>
              <a:defRPr>
                <a:solidFill>
                  <a:srgbClr val="0021A5"/>
                </a:solidFill>
              </a:defRPr>
            </a:lvl3pPr>
            <a:lvl4pPr>
              <a:defRPr>
                <a:solidFill>
                  <a:srgbClr val="0021A5"/>
                </a:solidFill>
              </a:defRPr>
            </a:lvl4pPr>
            <a:lvl5pPr>
              <a:defRPr>
                <a:solidFill>
                  <a:srgbClr val="0021A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B971-24C1-0044-9BD8-FE74D1E736FA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8187-6F4F-D94A-8262-88780B2BD41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4" y="6090028"/>
            <a:ext cx="636408" cy="43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09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9432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79599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B971-24C1-0044-9BD8-FE74D1E736FA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8187-6F4F-D94A-8262-88780B2BD41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232" y="5723312"/>
            <a:ext cx="24765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1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2pPr>
              <a:defRPr>
                <a:solidFill>
                  <a:srgbClr val="0021A5"/>
                </a:solidFill>
              </a:defRPr>
            </a:lvl2pPr>
            <a:lvl3pPr>
              <a:defRPr>
                <a:solidFill>
                  <a:srgbClr val="0021A5"/>
                </a:solidFill>
              </a:defRPr>
            </a:lvl3pPr>
            <a:lvl4pPr>
              <a:defRPr>
                <a:solidFill>
                  <a:srgbClr val="0021A5"/>
                </a:solidFill>
              </a:defRPr>
            </a:lvl4pPr>
            <a:lvl5pPr>
              <a:defRPr>
                <a:solidFill>
                  <a:srgbClr val="0021A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2pPr>
              <a:defRPr>
                <a:solidFill>
                  <a:srgbClr val="0021A5"/>
                </a:solidFill>
              </a:defRPr>
            </a:lvl2pPr>
            <a:lvl3pPr>
              <a:defRPr>
                <a:solidFill>
                  <a:srgbClr val="0021A5"/>
                </a:solidFill>
              </a:defRPr>
            </a:lvl3pPr>
            <a:lvl4pPr>
              <a:defRPr>
                <a:solidFill>
                  <a:srgbClr val="0021A5"/>
                </a:solidFill>
              </a:defRPr>
            </a:lvl4pPr>
            <a:lvl5pPr>
              <a:defRPr>
                <a:solidFill>
                  <a:srgbClr val="0021A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B971-24C1-0044-9BD8-FE74D1E736FA}" type="datetimeFigureOut">
              <a:rPr lang="en-US" smtClean="0"/>
              <a:t>7/30/19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8187-6F4F-D94A-8262-88780B2BD41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4" y="6090028"/>
            <a:ext cx="636408" cy="43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05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A461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rgbClr val="0021A5"/>
                </a:solidFill>
              </a:defRPr>
            </a:lvl2pPr>
            <a:lvl3pPr>
              <a:defRPr>
                <a:solidFill>
                  <a:srgbClr val="0021A5"/>
                </a:solidFill>
              </a:defRPr>
            </a:lvl3pPr>
            <a:lvl4pPr>
              <a:defRPr>
                <a:solidFill>
                  <a:srgbClr val="0021A5"/>
                </a:solidFill>
              </a:defRPr>
            </a:lvl4pPr>
            <a:lvl5pPr>
              <a:defRPr>
                <a:solidFill>
                  <a:srgbClr val="0021A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A461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rgbClr val="0021A5"/>
                </a:solidFill>
              </a:defRPr>
            </a:lvl2pPr>
            <a:lvl3pPr>
              <a:defRPr>
                <a:solidFill>
                  <a:srgbClr val="0021A5"/>
                </a:solidFill>
              </a:defRPr>
            </a:lvl3pPr>
            <a:lvl4pPr>
              <a:defRPr>
                <a:solidFill>
                  <a:srgbClr val="0021A5"/>
                </a:solidFill>
              </a:defRPr>
            </a:lvl4pPr>
            <a:lvl5pPr>
              <a:defRPr>
                <a:solidFill>
                  <a:srgbClr val="0021A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B971-24C1-0044-9BD8-FE74D1E736FA}" type="datetimeFigureOut">
              <a:rPr lang="en-US" smtClean="0"/>
              <a:t>7/30/19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8187-6F4F-D94A-8262-88780B2BD41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4" y="6090028"/>
            <a:ext cx="636408" cy="43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5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B971-24C1-0044-9BD8-FE74D1E736FA}" type="datetimeFigureOut">
              <a:rPr lang="en-US" smtClean="0"/>
              <a:t>7/30/19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8187-6F4F-D94A-8262-88780B2BD41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4" y="6090028"/>
            <a:ext cx="636408" cy="43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9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B971-24C1-0044-9BD8-FE74D1E736FA}" type="datetimeFigureOut">
              <a:rPr lang="en-US" smtClean="0"/>
              <a:t>7/30/19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8187-6F4F-D94A-8262-88780B2BD41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4" y="6090028"/>
            <a:ext cx="636408" cy="43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27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021A5"/>
                </a:solidFill>
              </a:defRPr>
            </a:lvl2pPr>
            <a:lvl3pPr>
              <a:defRPr sz="2400">
                <a:solidFill>
                  <a:srgbClr val="0021A5"/>
                </a:solidFill>
              </a:defRPr>
            </a:lvl3pPr>
            <a:lvl4pPr>
              <a:defRPr sz="2000">
                <a:solidFill>
                  <a:srgbClr val="0021A5"/>
                </a:solidFill>
              </a:defRPr>
            </a:lvl4pPr>
            <a:lvl5pPr>
              <a:defRPr sz="2000">
                <a:solidFill>
                  <a:srgbClr val="0021A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B971-24C1-0044-9BD8-FE74D1E736FA}" type="datetimeFigureOut">
              <a:rPr lang="en-US" smtClean="0"/>
              <a:t>7/30/19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8187-6F4F-D94A-8262-88780B2BD41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4" y="6090028"/>
            <a:ext cx="636408" cy="43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5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B971-24C1-0044-9BD8-FE74D1E736FA}" type="datetimeFigureOut">
              <a:rPr lang="en-US" smtClean="0"/>
              <a:t>7/30/19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8187-6F4F-D94A-8262-88780B2BD41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4" y="6090028"/>
            <a:ext cx="636408" cy="43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24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11930063" y="-1"/>
            <a:ext cx="428625" cy="6721475"/>
          </a:xfrm>
          <a:prstGeom prst="roundRect">
            <a:avLst/>
          </a:prstGeom>
          <a:solidFill>
            <a:srgbClr val="FA4616"/>
          </a:solidFill>
          <a:ln>
            <a:solidFill>
              <a:srgbClr val="FA46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FB971-24C1-0044-9BD8-FE74D1E736FA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28187-6F4F-D94A-8262-88780B2BD4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0" y="6623824"/>
            <a:ext cx="12192000" cy="348476"/>
          </a:xfrm>
          <a:prstGeom prst="roundRect">
            <a:avLst/>
          </a:prstGeom>
          <a:solidFill>
            <a:srgbClr val="0021A5"/>
          </a:solidFill>
          <a:ln>
            <a:solidFill>
              <a:srgbClr val="002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7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6/vcard/ns%23bday" TargetMode="External"/><Relationship Id="rId2" Type="http://schemas.openxmlformats.org/officeDocument/2006/relationships/hyperlink" Target="http://xmlns.com/foaf/0.1/birthday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gender/whatisgender/en/index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Referent Tracking Tutorial</a:t>
            </a:r>
            <a:br>
              <a:rPr lang="en-US" sz="4800" dirty="0"/>
            </a:br>
            <a:r>
              <a:rPr lang="en-US" sz="4800" dirty="0"/>
              <a:t>Applications of Referent Tracking </a:t>
            </a:r>
            <a:br>
              <a:rPr lang="en-US" sz="4800" dirty="0"/>
            </a:br>
            <a:r>
              <a:rPr lang="en-US" sz="4800" dirty="0"/>
              <a:t>Part 1 of 2: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65106"/>
            <a:ext cx="9144000" cy="25836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July 30, 2019</a:t>
            </a:r>
          </a:p>
          <a:p>
            <a:endParaRPr lang="en-US" dirty="0"/>
          </a:p>
          <a:p>
            <a:r>
              <a:rPr lang="en-US" dirty="0"/>
              <a:t>William R. Hogan, MD, 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Professor, Health Outcomes and Biomedical Informatics</a:t>
            </a:r>
          </a:p>
          <a:p>
            <a:pPr>
              <a:spcBef>
                <a:spcPts val="0"/>
              </a:spcBef>
            </a:pPr>
            <a:r>
              <a:rPr lang="en-US" dirty="0"/>
              <a:t>Director of Biomedical Informatics, Clinical and Translational Science Institute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2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44243-9934-1B48-8D44-3913A6EA7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Birth date: relations among particulars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8ECCD0-A530-C746-A88D-03CFF72F39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554246"/>
              </p:ext>
            </p:extLst>
          </p:nvPr>
        </p:nvGraphicFramePr>
        <p:xfrm>
          <a:off x="838200" y="1825625"/>
          <a:ext cx="10515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222">
                  <a:extLst>
                    <a:ext uri="{9D8B030D-6E8A-4147-A177-3AD203B41FA5}">
                      <a16:colId xmlns:a16="http://schemas.microsoft.com/office/drawing/2014/main" val="65165478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807819947"/>
                    </a:ext>
                  </a:extLst>
                </a:gridCol>
                <a:gridCol w="1729946">
                  <a:extLst>
                    <a:ext uri="{9D8B030D-6E8A-4147-A177-3AD203B41FA5}">
                      <a16:colId xmlns:a16="http://schemas.microsoft.com/office/drawing/2014/main" val="802409985"/>
                    </a:ext>
                  </a:extLst>
                </a:gridCol>
                <a:gridCol w="1248032">
                  <a:extLst>
                    <a:ext uri="{9D8B030D-6E8A-4147-A177-3AD203B41FA5}">
                      <a16:colId xmlns:a16="http://schemas.microsoft.com/office/drawing/2014/main" val="1356989081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186217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Particular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Particular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Holds 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967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IUI-2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agent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IUI-3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400" i="1" baseline="-25000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123456 is agent of birth at t3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212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IUI-3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occupies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400" i="1" baseline="-25000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Birth occupies temporal instant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251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400" i="1" baseline="-25000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400" i="1" baseline="-25000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Birth instant during 07/04/1962 EDT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59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IUI-4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denotes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400" i="1" baseline="-25000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400" i="1" baseline="-250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Name of day (in ISO8601 format) denotes 07/04/1962 EDT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733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567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3FBE-00DC-1841-B498-71EF48F61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Sex, Gender, and Marital “Status”: Particulars, Instantiations, and Time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4F8AF18-C31C-9F42-89A5-D28C9E14A0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704780"/>
              </p:ext>
            </p:extLst>
          </p:nvPr>
        </p:nvGraphicFramePr>
        <p:xfrm>
          <a:off x="838200" y="1825625"/>
          <a:ext cx="10515599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0362">
                  <a:extLst>
                    <a:ext uri="{9D8B030D-6E8A-4147-A177-3AD203B41FA5}">
                      <a16:colId xmlns:a16="http://schemas.microsoft.com/office/drawing/2014/main" val="809517481"/>
                    </a:ext>
                  </a:extLst>
                </a:gridCol>
                <a:gridCol w="1705233">
                  <a:extLst>
                    <a:ext uri="{9D8B030D-6E8A-4147-A177-3AD203B41FA5}">
                      <a16:colId xmlns:a16="http://schemas.microsoft.com/office/drawing/2014/main" val="3422599299"/>
                    </a:ext>
                  </a:extLst>
                </a:gridCol>
                <a:gridCol w="2718486">
                  <a:extLst>
                    <a:ext uri="{9D8B030D-6E8A-4147-A177-3AD203B41FA5}">
                      <a16:colId xmlns:a16="http://schemas.microsoft.com/office/drawing/2014/main" val="3721691869"/>
                    </a:ext>
                  </a:extLst>
                </a:gridCol>
                <a:gridCol w="2061518">
                  <a:extLst>
                    <a:ext uri="{9D8B030D-6E8A-4147-A177-3AD203B41FA5}">
                      <a16:colId xmlns:a16="http://schemas.microsoft.com/office/drawing/2014/main" val="12136763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Particular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Designator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When exists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137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Person 123456’s phenotypic sex 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IUI-5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Male 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400" i="1" baseline="-25000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400" dirty="0"/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610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Person 123456’s gender 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IUI-6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Masculine 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400" i="1" baseline="-25000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2400" dirty="0"/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0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Person 123456’s party to a marriage contract 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IUI-7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Party to a marriage contract 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400" i="1" baseline="-25000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400" baseline="-25000" dirty="0"/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01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262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44243-9934-1B48-8D44-3913A6EA7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Sex, gender, and marital “status”: relations among particulars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8ECCD0-A530-C746-A88D-03CFF72F39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328384"/>
              </p:ext>
            </p:extLst>
          </p:nvPr>
        </p:nvGraphicFramePr>
        <p:xfrm>
          <a:off x="838200" y="1825625"/>
          <a:ext cx="10515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222">
                  <a:extLst>
                    <a:ext uri="{9D8B030D-6E8A-4147-A177-3AD203B41FA5}">
                      <a16:colId xmlns:a16="http://schemas.microsoft.com/office/drawing/2014/main" val="65165478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807819947"/>
                    </a:ext>
                  </a:extLst>
                </a:gridCol>
                <a:gridCol w="1729946">
                  <a:extLst>
                    <a:ext uri="{9D8B030D-6E8A-4147-A177-3AD203B41FA5}">
                      <a16:colId xmlns:a16="http://schemas.microsoft.com/office/drawing/2014/main" val="802409985"/>
                    </a:ext>
                  </a:extLst>
                </a:gridCol>
                <a:gridCol w="1248032">
                  <a:extLst>
                    <a:ext uri="{9D8B030D-6E8A-4147-A177-3AD203B41FA5}">
                      <a16:colId xmlns:a16="http://schemas.microsoft.com/office/drawing/2014/main" val="1356989081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186217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Particular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Particular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Holds 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967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IUI-2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bearer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IUI-5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400" i="1" baseline="-250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123456 bearer of his sex quality at t5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212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IUI-2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bearer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IUI-6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400" i="1" baseline="-250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123456 bearer of his gender role at t6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251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IUI-2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bearer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IUI-7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400" i="1" baseline="-250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123456 bearer of his marriage contract role at t7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59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400" i="1" baseline="-250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400" i="1" baseline="-250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Birth instant during interval sex quality exists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73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400" i="1" baseline="-250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after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400" i="1" baseline="-250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Marriage contract interval after birth instant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429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587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BB4F09-7575-C24F-B42E-B76477A29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 to brass tacks: using RT tuples to record this information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68D8EF-299F-A94C-B459-4D3F36530E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63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 tuple: Assigning an IUI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A &lt;</a:t>
            </a:r>
            <a:r>
              <a:rPr lang="en-US" dirty="0">
                <a:solidFill>
                  <a:srgbClr val="376092"/>
                </a:solidFill>
              </a:rPr>
              <a:t> </a:t>
            </a:r>
            <a:r>
              <a:rPr lang="en-US" i="1" dirty="0" err="1">
                <a:solidFill>
                  <a:srgbClr val="376092"/>
                </a:solidFill>
              </a:rPr>
              <a:t>iui</a:t>
            </a:r>
            <a:r>
              <a:rPr lang="en-US" i="1" baseline="-25000" dirty="0" err="1">
                <a:solidFill>
                  <a:srgbClr val="376092"/>
                </a:solidFill>
              </a:rPr>
              <a:t>a</a:t>
            </a:r>
            <a:r>
              <a:rPr lang="en-US" dirty="0">
                <a:solidFill>
                  <a:srgbClr val="376092"/>
                </a:solidFill>
              </a:rPr>
              <a:t>, </a:t>
            </a:r>
            <a:r>
              <a:rPr lang="en-US" i="1" dirty="0" err="1">
                <a:solidFill>
                  <a:srgbClr val="FF0000"/>
                </a:solidFill>
              </a:rPr>
              <a:t>iui</a:t>
            </a:r>
            <a:r>
              <a:rPr lang="en-US" i="1" baseline="-25000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376092"/>
                </a:solidFill>
              </a:rPr>
              <a:t>, </a:t>
            </a:r>
            <a:r>
              <a:rPr lang="en-US" i="1" dirty="0">
                <a:solidFill>
                  <a:schemeClr val="accent6"/>
                </a:solidFill>
              </a:rPr>
              <a:t>t</a:t>
            </a:r>
            <a:r>
              <a:rPr lang="en-US" i="1" baseline="-25000" dirty="0">
                <a:solidFill>
                  <a:schemeClr val="accent6"/>
                </a:solidFill>
              </a:rPr>
              <a:t>ap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</a:rPr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err="1">
                <a:solidFill>
                  <a:srgbClr val="376092"/>
                </a:solidFill>
              </a:rPr>
              <a:t>iui</a:t>
            </a:r>
            <a:r>
              <a:rPr lang="en-US" i="1" baseline="-25000" dirty="0" err="1">
                <a:solidFill>
                  <a:srgbClr val="376092"/>
                </a:solidFill>
              </a:rPr>
              <a:t>a</a:t>
            </a:r>
            <a:r>
              <a:rPr lang="en-US" dirty="0"/>
              <a:t>: denotes the entity assigning </a:t>
            </a:r>
            <a:r>
              <a:rPr lang="en-US" i="1" dirty="0" err="1">
                <a:solidFill>
                  <a:srgbClr val="FF0000"/>
                </a:solidFill>
              </a:rPr>
              <a:t>iui</a:t>
            </a:r>
            <a:r>
              <a:rPr lang="en-US" i="1" baseline="-25000" dirty="0" err="1">
                <a:solidFill>
                  <a:srgbClr val="FF0000"/>
                </a:solidFill>
              </a:rPr>
              <a:t>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err="1">
                <a:solidFill>
                  <a:srgbClr val="FF0000"/>
                </a:solidFill>
              </a:rPr>
              <a:t>iui</a:t>
            </a:r>
            <a:r>
              <a:rPr lang="en-US" i="1" baseline="-25000" dirty="0" err="1">
                <a:solidFill>
                  <a:srgbClr val="FF0000"/>
                </a:solidFill>
              </a:rPr>
              <a:t>p</a:t>
            </a:r>
            <a:r>
              <a:rPr lang="en-US" dirty="0"/>
              <a:t>: denotes the entity to which IUI is assigned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>
                <a:solidFill>
                  <a:schemeClr val="accent6"/>
                </a:solidFill>
              </a:rPr>
              <a:t>t</a:t>
            </a:r>
            <a:r>
              <a:rPr lang="en-US" i="1" baseline="-25000" dirty="0">
                <a:solidFill>
                  <a:schemeClr val="accent6"/>
                </a:solidFill>
              </a:rPr>
              <a:t>ap</a:t>
            </a:r>
            <a:r>
              <a:rPr lang="en-US" dirty="0"/>
              <a:t> : denotes the time at which this IUI assignment was made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(Assignment or A tuple)</a:t>
            </a:r>
          </a:p>
        </p:txBody>
      </p:sp>
    </p:spTree>
    <p:extLst>
      <p:ext uri="{BB962C8B-B14F-4D97-AF65-F5344CB8AC3E}">
        <p14:creationId xmlns:p14="http://schemas.microsoft.com/office/powerpoint/2010/main" val="1124490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B3A46CD5-EEA8-AE43-9244-B8923B5A3D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6907833"/>
              </p:ext>
            </p:extLst>
          </p:nvPr>
        </p:nvGraphicFramePr>
        <p:xfrm>
          <a:off x="2602638" y="1825625"/>
          <a:ext cx="9215327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069">
                  <a:extLst>
                    <a:ext uri="{9D8B030D-6E8A-4147-A177-3AD203B41FA5}">
                      <a16:colId xmlns:a16="http://schemas.microsoft.com/office/drawing/2014/main" val="3850104102"/>
                    </a:ext>
                  </a:extLst>
                </a:gridCol>
                <a:gridCol w="1507524">
                  <a:extLst>
                    <a:ext uri="{9D8B030D-6E8A-4147-A177-3AD203B41FA5}">
                      <a16:colId xmlns:a16="http://schemas.microsoft.com/office/drawing/2014/main" val="3500856647"/>
                    </a:ext>
                  </a:extLst>
                </a:gridCol>
                <a:gridCol w="889686">
                  <a:extLst>
                    <a:ext uri="{9D8B030D-6E8A-4147-A177-3AD203B41FA5}">
                      <a16:colId xmlns:a16="http://schemas.microsoft.com/office/drawing/2014/main" val="996433208"/>
                    </a:ext>
                  </a:extLst>
                </a:gridCol>
                <a:gridCol w="5301048">
                  <a:extLst>
                    <a:ext uri="{9D8B030D-6E8A-4147-A177-3AD203B41FA5}">
                      <a16:colId xmlns:a16="http://schemas.microsoft.com/office/drawing/2014/main" val="39511067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/>
                        <a:t>IUI</a:t>
                      </a:r>
                      <a:r>
                        <a:rPr lang="en-US" sz="2400" i="1" baseline="-25000" dirty="0" err="1"/>
                        <a:t>a</a:t>
                      </a:r>
                      <a:endParaRPr lang="en-US" sz="240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/>
                        <a:t>IUI</a:t>
                      </a:r>
                      <a:r>
                        <a:rPr lang="en-US" sz="2400" i="1" baseline="-25000" dirty="0" err="1"/>
                        <a:t>p</a:t>
                      </a:r>
                      <a:endParaRPr lang="en-US" sz="240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3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Avoid infinite regress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128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IUI-2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Assign IUI to person 123456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007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IUI-3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Assign IUI to person’s birth event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580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IUI-4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Assign IUI to ISO8601 name of 07/02/1964 EDT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62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IUI-5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baseline="0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Assign IUI to person’s phenotypic sex quality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619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IUI-6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baseline="0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Assign IUI to person’s gender role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86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IUI-7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baseline="0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Assign IUI to person’s “party to a marriage contract” role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83902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9367FCA-6968-A54D-BCDA-19D56F344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tuples for our demographics data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24E101B-BE1B-BC47-AB41-2F96B19AE3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045934"/>
              </p:ext>
            </p:extLst>
          </p:nvPr>
        </p:nvGraphicFramePr>
        <p:xfrm>
          <a:off x="838200" y="1825625"/>
          <a:ext cx="176443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438">
                  <a:extLst>
                    <a:ext uri="{9D8B030D-6E8A-4147-A177-3AD203B41FA5}">
                      <a16:colId xmlns:a16="http://schemas.microsoft.com/office/drawing/2014/main" val="3754867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dirty="0" err="1"/>
                        <a:t>IUI</a:t>
                      </a:r>
                      <a:r>
                        <a:rPr lang="en-US" sz="2400" i="1" baseline="-25000" dirty="0" err="1"/>
                        <a:t>t</a:t>
                      </a:r>
                      <a:endParaRPr lang="en-US" sz="2400" i="1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72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dirty="0"/>
                        <a:t>IUI-100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609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dirty="0"/>
                        <a:t>IUI-101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580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dirty="0"/>
                        <a:t>IUI-102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9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dirty="0"/>
                        <a:t>IUI-103</a:t>
                      </a:r>
                    </a:p>
                    <a:p>
                      <a:endParaRPr lang="en-US" sz="2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063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dirty="0"/>
                        <a:t>IUI-104</a:t>
                      </a:r>
                    </a:p>
                    <a:p>
                      <a:endParaRPr lang="en-US" sz="2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146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dirty="0"/>
                        <a:t>IUI-105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942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dirty="0"/>
                        <a:t>IUI-106</a:t>
                      </a:r>
                    </a:p>
                    <a:p>
                      <a:endParaRPr lang="en-US" sz="2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820148"/>
                  </a:ext>
                </a:extLst>
              </a:tr>
            </a:tbl>
          </a:graphicData>
        </a:graphic>
      </p:graphicFrame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92E2B7D1-2C7E-8A49-A544-17CAD37AC5FB}"/>
              </a:ext>
            </a:extLst>
          </p:cNvPr>
          <p:cNvSpPr/>
          <p:nvPr/>
        </p:nvSpPr>
        <p:spPr>
          <a:xfrm>
            <a:off x="378266" y="5646040"/>
            <a:ext cx="3895164" cy="830997"/>
          </a:xfrm>
          <a:prstGeom prst="wedgeRoundRectCallout">
            <a:avLst>
              <a:gd name="adj1" fmla="val -17261"/>
              <a:gd name="adj2" fmla="val -242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Note!  The RT system also assigns each tuple an IUI.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74B41A4-0A6E-FF47-B9E2-C2CC4CA20A4C}"/>
              </a:ext>
            </a:extLst>
          </p:cNvPr>
          <p:cNvCxnSpPr/>
          <p:nvPr/>
        </p:nvCxnSpPr>
        <p:spPr>
          <a:xfrm flipV="1">
            <a:off x="941294" y="3962674"/>
            <a:ext cx="322730" cy="17260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47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F2D5D-B16C-994E-8930-21B112528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temporal references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7E73E86-028E-4340-9451-E4CCE14898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408657"/>
              </p:ext>
            </p:extLst>
          </p:nvPr>
        </p:nvGraphicFramePr>
        <p:xfrm>
          <a:off x="838200" y="1825625"/>
          <a:ext cx="105156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016">
                  <a:extLst>
                    <a:ext uri="{9D8B030D-6E8A-4147-A177-3AD203B41FA5}">
                      <a16:colId xmlns:a16="http://schemas.microsoft.com/office/drawing/2014/main" val="1954493030"/>
                    </a:ext>
                  </a:extLst>
                </a:gridCol>
                <a:gridCol w="2100649">
                  <a:extLst>
                    <a:ext uri="{9D8B030D-6E8A-4147-A177-3AD203B41FA5}">
                      <a16:colId xmlns:a16="http://schemas.microsoft.com/office/drawing/2014/main" val="134502130"/>
                    </a:ext>
                  </a:extLst>
                </a:gridCol>
                <a:gridCol w="7028935">
                  <a:extLst>
                    <a:ext uri="{9D8B030D-6E8A-4147-A177-3AD203B41FA5}">
                      <a16:colId xmlns:a16="http://schemas.microsoft.com/office/drawing/2014/main" val="2494034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Temporal 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Type of temporal 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198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2200" i="1" baseline="-25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Time at which person #1 assigned IUI-1 to him/herself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14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2200" i="1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Time at which person #1 assigned IUIs and asserted </a:t>
                      </a:r>
                      <a:r>
                        <a:rPr lang="en-US" sz="2200" dirty="0" err="1"/>
                        <a:t>PtoU</a:t>
                      </a:r>
                      <a:r>
                        <a:rPr lang="en-US" sz="2200" dirty="0"/>
                        <a:t> and </a:t>
                      </a:r>
                      <a:r>
                        <a:rPr lang="en-US" sz="2200" dirty="0" err="1"/>
                        <a:t>PtoP</a:t>
                      </a:r>
                      <a:r>
                        <a:rPr lang="en-US" sz="2200" dirty="0"/>
                        <a:t> tuples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52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2200" i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Interval occupied by patient 123456’s history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438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2200" i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Instant occupied by patient 123456’s birth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276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2200" i="1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July 4</a:t>
                      </a:r>
                      <a:r>
                        <a:rPr lang="en-US" sz="2200" baseline="30000" dirty="0"/>
                        <a:t>th</a:t>
                      </a:r>
                      <a:r>
                        <a:rPr lang="en-US" sz="2200" dirty="0"/>
                        <a:t>, 1962 Eastern Daylight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010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2200" i="1" baseline="-25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Interval during which 123456’s phenotypic sex exists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101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i="1" baseline="0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2200" i="1" baseline="-25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Interval during which 123456’s gender role exists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79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i="1" baseline="0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2200" i="1" baseline="-25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Interval during which 123456’s marriage contract role exists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178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222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Particular to Universal (</a:t>
            </a:r>
            <a:r>
              <a:rPr lang="en-US" dirty="0" err="1"/>
              <a:t>PtoU</a:t>
            </a:r>
            <a:r>
              <a:rPr lang="en-US" dirty="0"/>
              <a:t>) tuple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37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</a:rPr>
              <a:t>PtoU</a:t>
            </a:r>
            <a:r>
              <a:rPr lang="en-US" dirty="0">
                <a:solidFill>
                  <a:srgbClr val="000000"/>
                </a:solidFill>
              </a:rPr>
              <a:t>&lt;</a:t>
            </a:r>
            <a:r>
              <a:rPr lang="en-US" dirty="0"/>
              <a:t>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</a:rPr>
              <a:t>iui</a:t>
            </a:r>
            <a:r>
              <a:rPr lang="en-US" i="1" baseline="-25000" dirty="0" err="1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dirty="0"/>
              <a:t>,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i="1" baseline="-250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dirty="0"/>
              <a:t>, </a:t>
            </a:r>
            <a:r>
              <a:rPr lang="en-US" i="1" dirty="0" err="1">
                <a:solidFill>
                  <a:srgbClr val="FF0000"/>
                </a:solidFill>
              </a:rPr>
              <a:t>iui</a:t>
            </a:r>
            <a:r>
              <a:rPr lang="en-US" i="1" baseline="-25000" dirty="0" err="1">
                <a:solidFill>
                  <a:srgbClr val="FF0000"/>
                </a:solidFill>
              </a:rPr>
              <a:t>p</a:t>
            </a:r>
            <a:r>
              <a:rPr lang="en-US" dirty="0"/>
              <a:t>, </a:t>
            </a:r>
            <a:r>
              <a:rPr lang="en-US" i="1" dirty="0">
                <a:solidFill>
                  <a:srgbClr val="984807"/>
                </a:solidFill>
              </a:rPr>
              <a:t>r</a:t>
            </a:r>
            <a:r>
              <a:rPr lang="en-US" dirty="0"/>
              <a:t>, </a:t>
            </a:r>
            <a:r>
              <a:rPr lang="en-US" i="1" dirty="0" err="1">
                <a:solidFill>
                  <a:srgbClr val="984807"/>
                </a:solidFill>
              </a:rPr>
              <a:t>uui</a:t>
            </a:r>
            <a:r>
              <a:rPr lang="en-US" dirty="0"/>
              <a:t>, </a:t>
            </a:r>
            <a:r>
              <a:rPr lang="en-US" i="1" dirty="0" err="1">
                <a:solidFill>
                  <a:srgbClr val="FF6600"/>
                </a:solidFill>
              </a:rPr>
              <a:t>iui</a:t>
            </a:r>
            <a:r>
              <a:rPr lang="en-US" i="1" baseline="-25000" dirty="0" err="1">
                <a:solidFill>
                  <a:srgbClr val="FF6600"/>
                </a:solidFill>
              </a:rPr>
              <a:t>o</a:t>
            </a:r>
            <a:r>
              <a:rPr lang="en-US" dirty="0"/>
              <a:t>, </a:t>
            </a:r>
            <a:r>
              <a:rPr lang="en-US" i="1" dirty="0">
                <a:solidFill>
                  <a:schemeClr val="accent6"/>
                </a:solidFill>
              </a:rPr>
              <a:t>t</a:t>
            </a:r>
            <a:r>
              <a:rPr lang="en-US" i="1" baseline="-25000" dirty="0">
                <a:solidFill>
                  <a:schemeClr val="accent6"/>
                </a:solidFill>
              </a:rPr>
              <a:t>r</a:t>
            </a:r>
            <a:r>
              <a:rPr lang="en-US" i="1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&gt;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rgbClr val="FF0000"/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dirty="0"/>
              <a:t>The particular denoted by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</a:rPr>
              <a:t>iui</a:t>
            </a:r>
            <a:r>
              <a:rPr lang="en-US" i="1" baseline="-25000" dirty="0" err="1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i="1" baseline="-25000" dirty="0">
                <a:solidFill>
                  <a:srgbClr val="376092"/>
                </a:solidFill>
              </a:rPr>
              <a:t> </a:t>
            </a:r>
            <a:r>
              <a:rPr lang="en-US" dirty="0"/>
              <a:t>asserts at time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i="1" baseline="-25000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i="1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that the particular denoted by </a:t>
            </a:r>
            <a:r>
              <a:rPr lang="en-US" i="1" dirty="0" err="1">
                <a:solidFill>
                  <a:srgbClr val="FF0000"/>
                </a:solidFill>
              </a:rPr>
              <a:t>iui</a:t>
            </a:r>
            <a:r>
              <a:rPr lang="en-US" i="1" baseline="-25000" dirty="0" err="1">
                <a:solidFill>
                  <a:srgbClr val="FF0000"/>
                </a:solidFill>
              </a:rPr>
              <a:t>p</a:t>
            </a:r>
            <a:r>
              <a:rPr lang="en-US" dirty="0"/>
              <a:t> is related by </a:t>
            </a:r>
            <a:r>
              <a:rPr lang="en-US" i="1" dirty="0">
                <a:solidFill>
                  <a:srgbClr val="984807"/>
                </a:solidFill>
              </a:rPr>
              <a:t>r</a:t>
            </a:r>
            <a:r>
              <a:rPr lang="en-US" dirty="0"/>
              <a:t> to the type denoted by </a:t>
            </a:r>
            <a:r>
              <a:rPr lang="en-US" i="1" dirty="0" err="1">
                <a:solidFill>
                  <a:srgbClr val="984807"/>
                </a:solidFill>
              </a:rPr>
              <a:t>uui</a:t>
            </a:r>
            <a:r>
              <a:rPr lang="en-US" dirty="0">
                <a:solidFill>
                  <a:srgbClr val="984807"/>
                </a:solidFill>
              </a:rPr>
              <a:t> </a:t>
            </a:r>
            <a:r>
              <a:rPr lang="en-US" dirty="0"/>
              <a:t>(taken from the ontology denoted by </a:t>
            </a:r>
            <a:r>
              <a:rPr lang="en-US" i="1" dirty="0" err="1">
                <a:solidFill>
                  <a:srgbClr val="FF6600"/>
                </a:solidFill>
              </a:rPr>
              <a:t>iui</a:t>
            </a:r>
            <a:r>
              <a:rPr lang="en-US" i="1" baseline="-25000" dirty="0" err="1">
                <a:solidFill>
                  <a:srgbClr val="FF6600"/>
                </a:solidFill>
              </a:rPr>
              <a:t>o</a:t>
            </a:r>
            <a:r>
              <a:rPr lang="en-US" dirty="0"/>
              <a:t>) at </a:t>
            </a:r>
            <a:r>
              <a:rPr lang="en-US" i="1" dirty="0">
                <a:solidFill>
                  <a:schemeClr val="accent6"/>
                </a:solidFill>
              </a:rPr>
              <a:t>t</a:t>
            </a:r>
            <a:r>
              <a:rPr lang="en-US" i="1" baseline="-25000" dirty="0">
                <a:solidFill>
                  <a:schemeClr val="accent6"/>
                </a:solidFill>
              </a:rPr>
              <a:t>r</a:t>
            </a:r>
            <a:endParaRPr lang="en-US" dirty="0">
              <a:solidFill>
                <a:schemeClr val="accent6"/>
              </a:solidFill>
            </a:endParaRPr>
          </a:p>
          <a:p>
            <a:pPr marL="457200" lvl="1" indent="0">
              <a:buNone/>
            </a:pPr>
            <a:endParaRPr lang="en-US" i="1" dirty="0">
              <a:solidFill>
                <a:srgbClr val="953735"/>
              </a:solidFill>
            </a:endParaRPr>
          </a:p>
          <a:p>
            <a:pPr marL="457200" lvl="1" indent="0">
              <a:buNone/>
            </a:pPr>
            <a:r>
              <a:rPr lang="en-US" i="1" dirty="0">
                <a:solidFill>
                  <a:srgbClr val="376092"/>
                </a:solidFill>
              </a:rPr>
              <a:t>(Particular-to-universal or </a:t>
            </a:r>
            <a:r>
              <a:rPr lang="en-US" i="1" dirty="0" err="1">
                <a:solidFill>
                  <a:srgbClr val="376092"/>
                </a:solidFill>
              </a:rPr>
              <a:t>PtoU</a:t>
            </a:r>
            <a:r>
              <a:rPr lang="en-US" i="1" dirty="0">
                <a:solidFill>
                  <a:srgbClr val="376092"/>
                </a:solidFill>
              </a:rPr>
              <a:t> tuple)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i="1" dirty="0">
              <a:solidFill>
                <a:srgbClr val="376092"/>
              </a:solidFill>
            </a:endParaRPr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645BA13A-7CA2-A143-9826-A865F65D5A25}"/>
              </a:ext>
            </a:extLst>
          </p:cNvPr>
          <p:cNvSpPr/>
          <p:nvPr/>
        </p:nvSpPr>
        <p:spPr>
          <a:xfrm>
            <a:off x="6912685" y="3657600"/>
            <a:ext cx="4536104" cy="1665962"/>
          </a:xfrm>
          <a:prstGeom prst="wedgeRoundRectCallout">
            <a:avLst>
              <a:gd name="adj1" fmla="val -69311"/>
              <a:gd name="adj2" fmla="val -583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The relation will typically, but not always, be </a:t>
            </a:r>
            <a:r>
              <a:rPr lang="en-US" sz="2200" b="1" dirty="0"/>
              <a:t>instance-of.</a:t>
            </a:r>
            <a:r>
              <a:rPr lang="en-US" sz="2200" dirty="0"/>
              <a:t>  For example, we might often use </a:t>
            </a:r>
            <a:r>
              <a:rPr lang="en-US" sz="2200" b="1" dirty="0"/>
              <a:t>is-about</a:t>
            </a:r>
            <a:r>
              <a:rPr lang="en-US" sz="2200" dirty="0"/>
              <a:t> when talking about ICEs.</a:t>
            </a:r>
          </a:p>
        </p:txBody>
      </p:sp>
    </p:spTree>
    <p:extLst>
      <p:ext uri="{BB962C8B-B14F-4D97-AF65-F5344CB8AC3E}">
        <p14:creationId xmlns:p14="http://schemas.microsoft.com/office/powerpoint/2010/main" val="405517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E04B7-CDCC-8E47-B55A-82C633B20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PtoU</a:t>
            </a:r>
            <a:r>
              <a:rPr lang="en-US" dirty="0"/>
              <a:t> tuples for our demographics data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A868EC3-528B-AE46-A5BD-F2D1D76CBC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007137"/>
              </p:ext>
            </p:extLst>
          </p:nvPr>
        </p:nvGraphicFramePr>
        <p:xfrm>
          <a:off x="838200" y="1825625"/>
          <a:ext cx="10515603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870">
                  <a:extLst>
                    <a:ext uri="{9D8B030D-6E8A-4147-A177-3AD203B41FA5}">
                      <a16:colId xmlns:a16="http://schemas.microsoft.com/office/drawing/2014/main" val="107576458"/>
                    </a:ext>
                  </a:extLst>
                </a:gridCol>
                <a:gridCol w="901259">
                  <a:extLst>
                    <a:ext uri="{9D8B030D-6E8A-4147-A177-3AD203B41FA5}">
                      <a16:colId xmlns:a16="http://schemas.microsoft.com/office/drawing/2014/main" val="782668390"/>
                    </a:ext>
                  </a:extLst>
                </a:gridCol>
                <a:gridCol w="537883">
                  <a:extLst>
                    <a:ext uri="{9D8B030D-6E8A-4147-A177-3AD203B41FA5}">
                      <a16:colId xmlns:a16="http://schemas.microsoft.com/office/drawing/2014/main" val="2092374754"/>
                    </a:ext>
                  </a:extLst>
                </a:gridCol>
                <a:gridCol w="941294">
                  <a:extLst>
                    <a:ext uri="{9D8B030D-6E8A-4147-A177-3AD203B41FA5}">
                      <a16:colId xmlns:a16="http://schemas.microsoft.com/office/drawing/2014/main" val="4017382056"/>
                    </a:ext>
                  </a:extLst>
                </a:gridCol>
                <a:gridCol w="1823409">
                  <a:extLst>
                    <a:ext uri="{9D8B030D-6E8A-4147-A177-3AD203B41FA5}">
                      <a16:colId xmlns:a16="http://schemas.microsoft.com/office/drawing/2014/main" val="973924552"/>
                    </a:ext>
                  </a:extLst>
                </a:gridCol>
                <a:gridCol w="3044426">
                  <a:extLst>
                    <a:ext uri="{9D8B030D-6E8A-4147-A177-3AD203B41FA5}">
                      <a16:colId xmlns:a16="http://schemas.microsoft.com/office/drawing/2014/main" val="3798999977"/>
                    </a:ext>
                  </a:extLst>
                </a:gridCol>
                <a:gridCol w="1385047">
                  <a:extLst>
                    <a:ext uri="{9D8B030D-6E8A-4147-A177-3AD203B41FA5}">
                      <a16:colId xmlns:a16="http://schemas.microsoft.com/office/drawing/2014/main" val="308434376"/>
                    </a:ext>
                  </a:extLst>
                </a:gridCol>
                <a:gridCol w="784415">
                  <a:extLst>
                    <a:ext uri="{9D8B030D-6E8A-4147-A177-3AD203B41FA5}">
                      <a16:colId xmlns:a16="http://schemas.microsoft.com/office/drawing/2014/main" val="14301876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IUI</a:t>
                      </a:r>
                      <a:r>
                        <a:rPr lang="en-US" sz="2400" baseline="-25000" dirty="0" err="1"/>
                        <a:t>t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IUI</a:t>
                      </a:r>
                      <a:r>
                        <a:rPr lang="en-US" sz="2400" baseline="-25000" dirty="0" err="1"/>
                        <a:t>a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baseline="0" dirty="0"/>
                        <a:t>t</a:t>
                      </a:r>
                      <a:r>
                        <a:rPr lang="en-US" sz="2400" i="1" baseline="-25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IUI</a:t>
                      </a:r>
                      <a:r>
                        <a:rPr lang="en-US" sz="2400" baseline="-25000" dirty="0" err="1"/>
                        <a:t>p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IUI</a:t>
                      </a:r>
                      <a:r>
                        <a:rPr lang="en-US" sz="2400" baseline="-25000" dirty="0" err="1"/>
                        <a:t>o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/>
                        <a:t>t</a:t>
                      </a:r>
                      <a:r>
                        <a:rPr lang="en-US" sz="2400" i="1" baseline="-25000" dirty="0" err="1"/>
                        <a:t>r</a:t>
                      </a:r>
                      <a:endParaRPr lang="en-US" sz="2400" i="1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922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IUI-110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instance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cap="small" baseline="0" dirty="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352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IUI-111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instance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small" baseline="0" dirty="0"/>
                        <a:t>Birth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UBERON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baseline="-250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21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IUI-112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instance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cap="small" baseline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IAO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baseline="0" dirty="0"/>
                        <a:t>t</a:t>
                      </a:r>
                      <a:r>
                        <a:rPr lang="en-US" sz="2400" i="1" baseline="-250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062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IUI-113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instance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cap="small" baseline="0" dirty="0"/>
                        <a:t>Male sex 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UBERON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baseline="0" dirty="0"/>
                        <a:t>t</a:t>
                      </a:r>
                      <a:r>
                        <a:rPr lang="en-US" sz="2400" i="1" baseline="-250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677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IUI-114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IUI-6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instance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small" baseline="0" dirty="0"/>
                        <a:t>Masculine gender 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OMRSE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baseline="0" dirty="0"/>
                        <a:t>t</a:t>
                      </a:r>
                      <a:r>
                        <a:rPr lang="en-US" sz="2400" i="1" baseline="-250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499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IUI-115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instance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cap="small" baseline="0" dirty="0"/>
                        <a:t>Party to a marriage contract 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OMRSE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baseline="0" dirty="0"/>
                        <a:t>t</a:t>
                      </a:r>
                      <a:r>
                        <a:rPr lang="en-US" sz="2400" i="1" baseline="-250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725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296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Particular to Particular (</a:t>
            </a:r>
            <a:r>
              <a:rPr lang="en-US" dirty="0" err="1"/>
              <a:t>PtoP</a:t>
            </a:r>
            <a:r>
              <a:rPr lang="en-US" dirty="0"/>
              <a:t>) tuple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</a:rPr>
              <a:t>PtoP</a:t>
            </a:r>
            <a:r>
              <a:rPr lang="en-US" dirty="0">
                <a:solidFill>
                  <a:srgbClr val="000000"/>
                </a:solidFill>
              </a:rPr>
              <a:t>&lt;</a:t>
            </a:r>
            <a:r>
              <a:rPr lang="en-US" dirty="0"/>
              <a:t>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</a:rPr>
              <a:t>iui</a:t>
            </a:r>
            <a:r>
              <a:rPr lang="en-US" i="1" baseline="-25000" dirty="0" err="1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dirty="0"/>
              <a:t>,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i="1" baseline="-25000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dirty="0"/>
              <a:t>,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dirty="0"/>
              <a:t>, </a:t>
            </a:r>
            <a:r>
              <a:rPr lang="en-US" i="1" dirty="0" err="1">
                <a:solidFill>
                  <a:srgbClr val="FF6600"/>
                </a:solidFill>
              </a:rPr>
              <a:t>iui</a:t>
            </a:r>
            <a:r>
              <a:rPr lang="en-US" i="1" baseline="-25000" dirty="0" err="1">
                <a:solidFill>
                  <a:srgbClr val="FF6600"/>
                </a:solidFill>
              </a:rPr>
              <a:t>o</a:t>
            </a:r>
            <a:r>
              <a:rPr lang="en-US" dirty="0"/>
              <a:t>, </a:t>
            </a:r>
            <a:r>
              <a:rPr lang="en-US" i="1" dirty="0" err="1">
                <a:solidFill>
                  <a:schemeClr val="accent6"/>
                </a:solidFill>
              </a:rPr>
              <a:t>t</a:t>
            </a:r>
            <a:r>
              <a:rPr lang="en-US" i="1" baseline="-25000" dirty="0" err="1">
                <a:solidFill>
                  <a:schemeClr val="accent6"/>
                </a:solidFill>
              </a:rPr>
              <a:t>r</a:t>
            </a:r>
            <a:r>
              <a:rPr lang="en-US" i="1" baseline="-25000" dirty="0">
                <a:solidFill>
                  <a:schemeClr val="accent6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&gt;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rgbClr val="FF0000"/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dirty="0"/>
              <a:t>The particular denoted by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</a:rPr>
              <a:t>iui</a:t>
            </a:r>
            <a:r>
              <a:rPr lang="en-US" i="1" baseline="-25000" dirty="0" err="1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i="1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asserts at time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i="1" baseline="-25000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i="1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that the relation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dirty="0"/>
              <a:t> (taken from the ontology denoted by </a:t>
            </a:r>
            <a:r>
              <a:rPr lang="en-US" i="1" dirty="0" err="1">
                <a:solidFill>
                  <a:srgbClr val="FF6600"/>
                </a:solidFill>
              </a:rPr>
              <a:t>iui</a:t>
            </a:r>
            <a:r>
              <a:rPr lang="en-US" i="1" baseline="-25000" dirty="0" err="1">
                <a:solidFill>
                  <a:srgbClr val="FF6600"/>
                </a:solidFill>
              </a:rPr>
              <a:t>o</a:t>
            </a:r>
            <a:r>
              <a:rPr lang="en-US" dirty="0"/>
              <a:t>) holds between the particulars denoted by the list of </a:t>
            </a:r>
            <a:r>
              <a:rPr lang="en-US" i="1" dirty="0"/>
              <a:t>particular references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/>
              <a:t>at </a:t>
            </a:r>
            <a:r>
              <a:rPr lang="en-US" i="1" dirty="0">
                <a:solidFill>
                  <a:schemeClr val="accent6"/>
                </a:solidFill>
              </a:rPr>
              <a:t>t</a:t>
            </a:r>
            <a:r>
              <a:rPr lang="en-US" i="1" baseline="-25000" dirty="0">
                <a:solidFill>
                  <a:schemeClr val="accent6"/>
                </a:solidFill>
              </a:rPr>
              <a:t>r</a:t>
            </a:r>
            <a:endParaRPr lang="en-US" dirty="0">
              <a:solidFill>
                <a:schemeClr val="accent6"/>
              </a:solidFill>
            </a:endParaRPr>
          </a:p>
          <a:p>
            <a:pPr marL="457200" lvl="1" indent="0">
              <a:buNone/>
            </a:pPr>
            <a:endParaRPr lang="en-US" i="1" dirty="0">
              <a:solidFill>
                <a:srgbClr val="953735"/>
              </a:solidFill>
            </a:endParaRPr>
          </a:p>
          <a:p>
            <a:pPr marL="457200" lvl="1" indent="0">
              <a:buNone/>
            </a:pPr>
            <a:r>
              <a:rPr lang="en-US" i="1" dirty="0">
                <a:solidFill>
                  <a:srgbClr val="376092"/>
                </a:solidFill>
              </a:rPr>
              <a:t>(Particular-to-particular or </a:t>
            </a:r>
            <a:r>
              <a:rPr lang="en-US" i="1" dirty="0" err="1">
                <a:solidFill>
                  <a:srgbClr val="376092"/>
                </a:solidFill>
              </a:rPr>
              <a:t>PtoP</a:t>
            </a:r>
            <a:r>
              <a:rPr lang="en-US" i="1" dirty="0">
                <a:solidFill>
                  <a:srgbClr val="376092"/>
                </a:solidFill>
              </a:rPr>
              <a:t> tuple)</a:t>
            </a:r>
          </a:p>
          <a:p>
            <a:pPr marL="0" indent="0">
              <a:buNone/>
            </a:pPr>
            <a:endParaRPr lang="en-US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509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Demographics are important</a:t>
            </a:r>
          </a:p>
          <a:p>
            <a:endParaRPr lang="en-US" dirty="0"/>
          </a:p>
          <a:p>
            <a:r>
              <a:rPr lang="en-US" dirty="0"/>
              <a:t>But there are problems:</a:t>
            </a:r>
          </a:p>
          <a:p>
            <a:pPr lvl="1"/>
            <a:r>
              <a:rPr lang="en-US" dirty="0"/>
              <a:t>No interoperability – few standards widely adopted</a:t>
            </a:r>
          </a:p>
          <a:p>
            <a:pPr lvl="1"/>
            <a:r>
              <a:rPr lang="en-US" dirty="0"/>
              <a:t>Current approaches have flaws</a:t>
            </a:r>
          </a:p>
        </p:txBody>
      </p:sp>
    </p:spTree>
    <p:extLst>
      <p:ext uri="{BB962C8B-B14F-4D97-AF65-F5344CB8AC3E}">
        <p14:creationId xmlns:p14="http://schemas.microsoft.com/office/powerpoint/2010/main" val="48909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A89D-B8FB-E54F-A1A1-A92C04E12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PtoP</a:t>
            </a:r>
            <a:r>
              <a:rPr lang="en-US" dirty="0"/>
              <a:t> tuples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FECF94-65A7-864A-8D08-AD948E282B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065703"/>
              </p:ext>
            </p:extLst>
          </p:nvPr>
        </p:nvGraphicFramePr>
        <p:xfrm>
          <a:off x="527538" y="1825625"/>
          <a:ext cx="1082626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752">
                  <a:extLst>
                    <a:ext uri="{9D8B030D-6E8A-4147-A177-3AD203B41FA5}">
                      <a16:colId xmlns:a16="http://schemas.microsoft.com/office/drawing/2014/main" val="3359612706"/>
                    </a:ext>
                  </a:extLst>
                </a:gridCol>
                <a:gridCol w="1052169">
                  <a:extLst>
                    <a:ext uri="{9D8B030D-6E8A-4147-A177-3AD203B41FA5}">
                      <a16:colId xmlns:a16="http://schemas.microsoft.com/office/drawing/2014/main" val="1835588877"/>
                    </a:ext>
                  </a:extLst>
                </a:gridCol>
                <a:gridCol w="595305">
                  <a:extLst>
                    <a:ext uri="{9D8B030D-6E8A-4147-A177-3AD203B41FA5}">
                      <a16:colId xmlns:a16="http://schemas.microsoft.com/office/drawing/2014/main" val="1062221122"/>
                    </a:ext>
                  </a:extLst>
                </a:gridCol>
                <a:gridCol w="3737968">
                  <a:extLst>
                    <a:ext uri="{9D8B030D-6E8A-4147-A177-3AD203B41FA5}">
                      <a16:colId xmlns:a16="http://schemas.microsoft.com/office/drawing/2014/main" val="3579302023"/>
                    </a:ext>
                  </a:extLst>
                </a:gridCol>
                <a:gridCol w="2118182">
                  <a:extLst>
                    <a:ext uri="{9D8B030D-6E8A-4147-A177-3AD203B41FA5}">
                      <a16:colId xmlns:a16="http://schemas.microsoft.com/office/drawing/2014/main" val="3091271117"/>
                    </a:ext>
                  </a:extLst>
                </a:gridCol>
                <a:gridCol w="969103">
                  <a:extLst>
                    <a:ext uri="{9D8B030D-6E8A-4147-A177-3AD203B41FA5}">
                      <a16:colId xmlns:a16="http://schemas.microsoft.com/office/drawing/2014/main" val="2398209851"/>
                    </a:ext>
                  </a:extLst>
                </a:gridCol>
                <a:gridCol w="1056787">
                  <a:extLst>
                    <a:ext uri="{9D8B030D-6E8A-4147-A177-3AD203B41FA5}">
                      <a16:colId xmlns:a16="http://schemas.microsoft.com/office/drawing/2014/main" val="3685293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dirty="0"/>
                        <a:t>IUI-t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/>
                        <a:t>IUI-a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/>
                        <a:t>p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err="1"/>
                        <a:t>IUI</a:t>
                      </a:r>
                      <a:r>
                        <a:rPr lang="en-US" sz="2400" i="1" baseline="-25000" dirty="0" err="1"/>
                        <a:t>o</a:t>
                      </a:r>
                      <a:endParaRPr lang="en-US" sz="240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/>
                        <a:t>t</a:t>
                      </a:r>
                      <a:r>
                        <a:rPr lang="en-US" sz="2400" i="1" baseline="-25000" dirty="0" err="1"/>
                        <a:t>r</a:t>
                      </a:r>
                      <a:endParaRPr lang="en-US" sz="2400" i="1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721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IUI-120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agent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IUI-2, IUI-3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467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IUI-121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bearer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IUI-2, IUI-5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baseline="0" dirty="0"/>
                        <a:t>t</a:t>
                      </a:r>
                      <a:r>
                        <a:rPr lang="en-US" sz="2400" i="1" baseline="-250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207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IUI-122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bearer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IUI-2, IUI-6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baseline="0" dirty="0"/>
                        <a:t>t</a:t>
                      </a:r>
                      <a:r>
                        <a:rPr lang="en-US" sz="2400" i="1" baseline="-250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2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IUI-123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bearer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IUI-2, IUI-7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092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IUI-124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occupies-temporal-region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IUI-3, t</a:t>
                      </a:r>
                      <a:r>
                        <a:rPr lang="en-US" sz="24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baseline="-250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99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480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002A4-DD52-0C40-BC28-CC62B272E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 among temporal references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EE31570-6CBB-5F49-8A58-300B8469F1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499830"/>
              </p:ext>
            </p:extLst>
          </p:nvPr>
        </p:nvGraphicFramePr>
        <p:xfrm>
          <a:off x="838199" y="1825625"/>
          <a:ext cx="10515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724">
                  <a:extLst>
                    <a:ext uri="{9D8B030D-6E8A-4147-A177-3AD203B41FA5}">
                      <a16:colId xmlns:a16="http://schemas.microsoft.com/office/drawing/2014/main" val="2209296962"/>
                    </a:ext>
                  </a:extLst>
                </a:gridCol>
                <a:gridCol w="820615">
                  <a:extLst>
                    <a:ext uri="{9D8B030D-6E8A-4147-A177-3AD203B41FA5}">
                      <a16:colId xmlns:a16="http://schemas.microsoft.com/office/drawing/2014/main" val="2034875298"/>
                    </a:ext>
                  </a:extLst>
                </a:gridCol>
                <a:gridCol w="468924">
                  <a:extLst>
                    <a:ext uri="{9D8B030D-6E8A-4147-A177-3AD203B41FA5}">
                      <a16:colId xmlns:a16="http://schemas.microsoft.com/office/drawing/2014/main" val="537098689"/>
                    </a:ext>
                  </a:extLst>
                </a:gridCol>
                <a:gridCol w="1266092">
                  <a:extLst>
                    <a:ext uri="{9D8B030D-6E8A-4147-A177-3AD203B41FA5}">
                      <a16:colId xmlns:a16="http://schemas.microsoft.com/office/drawing/2014/main" val="1218060835"/>
                    </a:ext>
                  </a:extLst>
                </a:gridCol>
                <a:gridCol w="844061">
                  <a:extLst>
                    <a:ext uri="{9D8B030D-6E8A-4147-A177-3AD203B41FA5}">
                      <a16:colId xmlns:a16="http://schemas.microsoft.com/office/drawing/2014/main" val="1766855769"/>
                    </a:ext>
                  </a:extLst>
                </a:gridCol>
                <a:gridCol w="820616">
                  <a:extLst>
                    <a:ext uri="{9D8B030D-6E8A-4147-A177-3AD203B41FA5}">
                      <a16:colId xmlns:a16="http://schemas.microsoft.com/office/drawing/2014/main" val="646582350"/>
                    </a:ext>
                  </a:extLst>
                </a:gridCol>
                <a:gridCol w="5140568">
                  <a:extLst>
                    <a:ext uri="{9D8B030D-6E8A-4147-A177-3AD203B41FA5}">
                      <a16:colId xmlns:a16="http://schemas.microsoft.com/office/drawing/2014/main" val="14593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baseline="0" dirty="0" err="1"/>
                        <a:t>IUI</a:t>
                      </a:r>
                      <a:r>
                        <a:rPr lang="en-US" sz="2400" i="1" baseline="-25000" dirty="0" err="1"/>
                        <a:t>t</a:t>
                      </a:r>
                      <a:endParaRPr lang="en-US" sz="240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baseline="0" dirty="0" err="1"/>
                        <a:t>IUI</a:t>
                      </a:r>
                      <a:r>
                        <a:rPr lang="en-US" sz="2400" i="1" baseline="-25000" dirty="0" err="1"/>
                        <a:t>a</a:t>
                      </a:r>
                      <a:endParaRPr lang="en-US" sz="240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baseline="0" dirty="0"/>
                        <a:t>t</a:t>
                      </a:r>
                      <a:r>
                        <a:rPr lang="en-US" sz="2400" i="1" baseline="-25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baseline="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baseline="0" dirty="0"/>
                        <a:t>p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baseline="0" dirty="0" err="1"/>
                        <a:t>IUI</a:t>
                      </a:r>
                      <a:r>
                        <a:rPr lang="en-US" sz="2400" i="1" baseline="-25000" dirty="0" err="1"/>
                        <a:t>o</a:t>
                      </a:r>
                      <a:endParaRPr lang="en-US" sz="240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baseline="0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021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IUI-130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</a:t>
                      </a:r>
                      <a:r>
                        <a:rPr lang="en-US" sz="2400" baseline="-25000" dirty="0"/>
                        <a:t>3</a:t>
                      </a:r>
                      <a:r>
                        <a:rPr lang="en-US" sz="2400" dirty="0"/>
                        <a:t>, t</a:t>
                      </a:r>
                      <a:r>
                        <a:rPr lang="en-US" sz="2400" baseline="-25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Birth instant during 7/4/1962 EDT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909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IUI-131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includes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</a:t>
                      </a:r>
                      <a:r>
                        <a:rPr lang="en-US" sz="2400" baseline="-25000" dirty="0"/>
                        <a:t>5</a:t>
                      </a:r>
                      <a:r>
                        <a:rPr lang="en-US" sz="2400" dirty="0"/>
                        <a:t>, t</a:t>
                      </a:r>
                      <a:r>
                        <a:rPr lang="en-US" sz="24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Interval during which phenotypic sex quality exists includes instant of birth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703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IUI-132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co-ends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</a:t>
                      </a:r>
                      <a:r>
                        <a:rPr lang="en-US" sz="2400" baseline="-25000" dirty="0"/>
                        <a:t>5</a:t>
                      </a:r>
                      <a:r>
                        <a:rPr lang="en-US" sz="2400" dirty="0"/>
                        <a:t>, t</a:t>
                      </a:r>
                      <a:r>
                        <a:rPr lang="en-US" sz="24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Phenotypic sex quality begins to exist after person begins to exist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458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IUI-133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baseline="0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t</a:t>
                      </a:r>
                      <a:r>
                        <a:rPr lang="en-US" sz="2400" baseline="-25000" dirty="0"/>
                        <a:t>6</a:t>
                      </a:r>
                      <a:r>
                        <a:rPr lang="en-US" sz="2400" baseline="0" dirty="0"/>
                        <a:t>, t</a:t>
                      </a:r>
                      <a:r>
                        <a:rPr lang="en-US" sz="24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Gender role begins to exist after person begins to exist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230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IUI-134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baseline="0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after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t</a:t>
                      </a:r>
                      <a:r>
                        <a:rPr lang="en-US" sz="2400" baseline="-25000" dirty="0"/>
                        <a:t>7</a:t>
                      </a:r>
                      <a:r>
                        <a:rPr lang="en-US" sz="2400" baseline="0" dirty="0"/>
                        <a:t>, t</a:t>
                      </a:r>
                      <a:r>
                        <a:rPr lang="en-US" sz="24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Marriage role begins to exist after birth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55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IUI-135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baseline="0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includes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t</a:t>
                      </a:r>
                      <a:r>
                        <a:rPr lang="en-US" sz="2400" baseline="-25000" dirty="0"/>
                        <a:t>7</a:t>
                      </a:r>
                      <a:r>
                        <a:rPr lang="en-US" sz="2400" baseline="0" dirty="0"/>
                        <a:t>, t</a:t>
                      </a:r>
                      <a:r>
                        <a:rPr lang="en-US" sz="2400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Marriage role exists before/after time of data recording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122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057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Particular to Name (</a:t>
            </a:r>
            <a:r>
              <a:rPr lang="en-US" dirty="0" err="1"/>
              <a:t>PtoN</a:t>
            </a:r>
            <a:r>
              <a:rPr lang="en-US" dirty="0"/>
              <a:t>) tuple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PtoN</a:t>
            </a:r>
            <a:r>
              <a:rPr lang="en-US" dirty="0">
                <a:solidFill>
                  <a:srgbClr val="000000"/>
                </a:solidFill>
              </a:rPr>
              <a:t>&lt;</a:t>
            </a:r>
            <a:r>
              <a:rPr lang="en-US" dirty="0"/>
              <a:t>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</a:rPr>
              <a:t>iui</a:t>
            </a:r>
            <a:r>
              <a:rPr lang="en-US" i="1" baseline="-25000" dirty="0" err="1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dirty="0"/>
              <a:t>,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i="1" baseline="-25000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dirty="0"/>
              <a:t>, </a:t>
            </a:r>
            <a:r>
              <a:rPr lang="en-US" i="1" dirty="0" err="1">
                <a:solidFill>
                  <a:srgbClr val="FF0000"/>
                </a:solidFill>
              </a:rPr>
              <a:t>IUI</a:t>
            </a:r>
            <a:r>
              <a:rPr lang="en-US" i="1" baseline="-25000" dirty="0" err="1">
                <a:solidFill>
                  <a:srgbClr val="FF0000"/>
                </a:solidFill>
              </a:rPr>
              <a:t>c</a:t>
            </a:r>
            <a:r>
              <a:rPr lang="en-US" dirty="0"/>
              <a:t>, </a:t>
            </a:r>
            <a:r>
              <a:rPr lang="en-US" i="1" dirty="0" err="1">
                <a:solidFill>
                  <a:srgbClr val="984807"/>
                </a:solidFill>
              </a:rPr>
              <a:t>IUI</a:t>
            </a:r>
            <a:r>
              <a:rPr lang="en-US" i="1" baseline="-25000" dirty="0" err="1">
                <a:solidFill>
                  <a:srgbClr val="984807"/>
                </a:solidFill>
              </a:rPr>
              <a:t>p</a:t>
            </a:r>
            <a:r>
              <a:rPr lang="en-US" dirty="0"/>
              <a:t>, </a:t>
            </a:r>
            <a:r>
              <a:rPr lang="en-US" i="1" dirty="0">
                <a:solidFill>
                  <a:schemeClr val="accent3"/>
                </a:solidFill>
              </a:rPr>
              <a:t>n</a:t>
            </a:r>
            <a:r>
              <a:rPr lang="en-US" i="1" dirty="0"/>
              <a:t>, </a:t>
            </a:r>
            <a:r>
              <a:rPr lang="en-US" i="1" dirty="0" err="1">
                <a:solidFill>
                  <a:srgbClr val="984807"/>
                </a:solidFill>
              </a:rPr>
              <a:t>nt</a:t>
            </a:r>
            <a:r>
              <a:rPr lang="en-US" dirty="0"/>
              <a:t>,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i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i="1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&gt;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dirty="0"/>
              <a:t>The particular denoted by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</a:rPr>
              <a:t>iui</a:t>
            </a:r>
            <a:r>
              <a:rPr lang="en-US" i="1" baseline="-25000" dirty="0" err="1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i="1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asserts at time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i="1" baseline="-25000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i="1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that the particular denoted by </a:t>
            </a:r>
            <a:r>
              <a:rPr lang="en-US" i="1" dirty="0" err="1">
                <a:solidFill>
                  <a:srgbClr val="FF0000"/>
                </a:solidFill>
              </a:rPr>
              <a:t>IUI</a:t>
            </a:r>
            <a:r>
              <a:rPr lang="en-US" i="1" baseline="-25000" dirty="0" err="1">
                <a:solidFill>
                  <a:srgbClr val="FF0000"/>
                </a:solidFill>
              </a:rPr>
              <a:t>c</a:t>
            </a:r>
            <a:r>
              <a:rPr lang="en-US" dirty="0"/>
              <a:t> uses the name </a:t>
            </a:r>
            <a:r>
              <a:rPr lang="en-US" i="1" dirty="0">
                <a:solidFill>
                  <a:schemeClr val="accent3"/>
                </a:solidFill>
              </a:rPr>
              <a:t>n</a:t>
            </a:r>
            <a:r>
              <a:rPr lang="en-US" dirty="0"/>
              <a:t> of type </a:t>
            </a:r>
            <a:r>
              <a:rPr lang="en-US" i="1" dirty="0" err="1">
                <a:solidFill>
                  <a:srgbClr val="984807"/>
                </a:solidFill>
              </a:rPr>
              <a:t>nt</a:t>
            </a:r>
            <a:r>
              <a:rPr lang="en-US" dirty="0"/>
              <a:t> to refer to the particular denoted by </a:t>
            </a:r>
            <a:r>
              <a:rPr lang="en-US" i="1" dirty="0" err="1">
                <a:solidFill>
                  <a:srgbClr val="984807"/>
                </a:solidFill>
              </a:rPr>
              <a:t>IUI</a:t>
            </a:r>
            <a:r>
              <a:rPr lang="en-US" i="1" baseline="-25000" dirty="0" err="1">
                <a:solidFill>
                  <a:srgbClr val="984807"/>
                </a:solidFill>
              </a:rPr>
              <a:t>p</a:t>
            </a:r>
            <a:r>
              <a:rPr lang="en-US" dirty="0"/>
              <a:t> at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i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i="1" dirty="0">
                <a:solidFill>
                  <a:srgbClr val="376092"/>
                </a:solidFill>
              </a:rPr>
              <a:t>(Particular-to-name or </a:t>
            </a:r>
            <a:r>
              <a:rPr lang="en-US" i="1" dirty="0" err="1">
                <a:solidFill>
                  <a:srgbClr val="376092"/>
                </a:solidFill>
              </a:rPr>
              <a:t>PtoN</a:t>
            </a:r>
            <a:r>
              <a:rPr lang="en-US" i="1" dirty="0">
                <a:solidFill>
                  <a:srgbClr val="376092"/>
                </a:solidFill>
              </a:rPr>
              <a:t> tuple)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29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57222-2F33-6B40-82F3-264931CAB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PtoN</a:t>
            </a:r>
            <a:r>
              <a:rPr lang="en-US" dirty="0"/>
              <a:t> tuples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6F5C41-A713-D149-80A5-33D9709A75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176417"/>
              </p:ext>
            </p:extLst>
          </p:nvPr>
        </p:nvGraphicFramePr>
        <p:xfrm>
          <a:off x="838199" y="1825625"/>
          <a:ext cx="1066690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430">
                  <a:extLst>
                    <a:ext uri="{9D8B030D-6E8A-4147-A177-3AD203B41FA5}">
                      <a16:colId xmlns:a16="http://schemas.microsoft.com/office/drawing/2014/main" val="755503324"/>
                    </a:ext>
                  </a:extLst>
                </a:gridCol>
                <a:gridCol w="863225">
                  <a:extLst>
                    <a:ext uri="{9D8B030D-6E8A-4147-A177-3AD203B41FA5}">
                      <a16:colId xmlns:a16="http://schemas.microsoft.com/office/drawing/2014/main" val="1207710436"/>
                    </a:ext>
                  </a:extLst>
                </a:gridCol>
                <a:gridCol w="471135">
                  <a:extLst>
                    <a:ext uri="{9D8B030D-6E8A-4147-A177-3AD203B41FA5}">
                      <a16:colId xmlns:a16="http://schemas.microsoft.com/office/drawing/2014/main" val="2330832892"/>
                    </a:ext>
                  </a:extLst>
                </a:gridCol>
                <a:gridCol w="1507525">
                  <a:extLst>
                    <a:ext uri="{9D8B030D-6E8A-4147-A177-3AD203B41FA5}">
                      <a16:colId xmlns:a16="http://schemas.microsoft.com/office/drawing/2014/main" val="2119906339"/>
                    </a:ext>
                  </a:extLst>
                </a:gridCol>
                <a:gridCol w="1322173">
                  <a:extLst>
                    <a:ext uri="{9D8B030D-6E8A-4147-A177-3AD203B41FA5}">
                      <a16:colId xmlns:a16="http://schemas.microsoft.com/office/drawing/2014/main" val="410404258"/>
                    </a:ext>
                  </a:extLst>
                </a:gridCol>
                <a:gridCol w="2533135">
                  <a:extLst>
                    <a:ext uri="{9D8B030D-6E8A-4147-A177-3AD203B41FA5}">
                      <a16:colId xmlns:a16="http://schemas.microsoft.com/office/drawing/2014/main" val="1848769635"/>
                    </a:ext>
                  </a:extLst>
                </a:gridCol>
                <a:gridCol w="2070620">
                  <a:extLst>
                    <a:ext uri="{9D8B030D-6E8A-4147-A177-3AD203B41FA5}">
                      <a16:colId xmlns:a16="http://schemas.microsoft.com/office/drawing/2014/main" val="3944773204"/>
                    </a:ext>
                  </a:extLst>
                </a:gridCol>
                <a:gridCol w="744659">
                  <a:extLst>
                    <a:ext uri="{9D8B030D-6E8A-4147-A177-3AD203B41FA5}">
                      <a16:colId xmlns:a16="http://schemas.microsoft.com/office/drawing/2014/main" val="3489569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dirty="0"/>
                        <a:t>IUI-t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/>
                        <a:t>IUI-a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t</a:t>
                      </a:r>
                      <a:r>
                        <a:rPr lang="en-US" sz="2400" i="1" baseline="-25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err="1"/>
                        <a:t>IUI</a:t>
                      </a:r>
                      <a:r>
                        <a:rPr lang="en-US" sz="2400" i="1" baseline="-25000" dirty="0" err="1"/>
                        <a:t>c</a:t>
                      </a:r>
                      <a:endParaRPr lang="en-US" sz="240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baseline="0" dirty="0" err="1"/>
                        <a:t>IUI</a:t>
                      </a:r>
                      <a:r>
                        <a:rPr lang="en-US" sz="2400" i="1" baseline="-25000" dirty="0" err="1"/>
                        <a:t>p</a:t>
                      </a:r>
                      <a:endParaRPr lang="en-US" sz="240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err="1"/>
                        <a:t>nt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/>
                        <a:t>t</a:t>
                      </a:r>
                      <a:r>
                        <a:rPr lang="en-US" sz="2400" i="1" baseline="-25000" dirty="0" err="1"/>
                        <a:t>r</a:t>
                      </a:r>
                      <a:endParaRPr lang="en-US" sz="2400" i="1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073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dirty="0"/>
                        <a:t>IUI-140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baseline="0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/>
                        <a:t>IUI-4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/>
                        <a:t>1964-07-02T-0400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/>
                        <a:t>ISO8601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baseline="0" dirty="0"/>
                        <a:t>t</a:t>
                      </a:r>
                      <a:r>
                        <a:rPr lang="en-US" sz="2400" i="1" baseline="-250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447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dirty="0"/>
                        <a:t>IUI-141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/>
                        <a:t>IUI-1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baseline="0" dirty="0"/>
                        <a:t>t</a:t>
                      </a:r>
                      <a:r>
                        <a:rPr lang="en-US" sz="2400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/>
                        <a:t>IUI-2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/>
                        <a:t>123456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/>
                        <a:t>Identifier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i="1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959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279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Referent Tracking Implementation; </a:t>
            </a:r>
            <a:br>
              <a:rPr lang="en-US" sz="3600" dirty="0"/>
            </a:br>
            <a:r>
              <a:rPr lang="en-US" sz="3600" dirty="0"/>
              <a:t>No Special Data Entry</a:t>
            </a:r>
          </a:p>
        </p:txBody>
      </p:sp>
      <p:pic>
        <p:nvPicPr>
          <p:cNvPr id="6" name="Content Placeholder 5" descr="Screen shot 2011-07-29 at 10.16.59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045" r="-20045"/>
          <a:stretch/>
        </p:blipFill>
        <p:spPr>
          <a:xfrm>
            <a:off x="1219200" y="1690688"/>
            <a:ext cx="9753600" cy="5167312"/>
          </a:xfrm>
        </p:spPr>
      </p:pic>
      <p:sp>
        <p:nvSpPr>
          <p:cNvPr id="7" name="TextBox 6"/>
          <p:cNvSpPr txBox="1"/>
          <p:nvPr/>
        </p:nvSpPr>
        <p:spPr>
          <a:xfrm>
            <a:off x="4890247" y="1690688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 http://</a:t>
            </a:r>
            <a:r>
              <a:rPr lang="en-US" sz="2000" b="1" dirty="0" err="1">
                <a:solidFill>
                  <a:schemeClr val="bg1"/>
                </a:solidFill>
              </a:rPr>
              <a:t>demappon.info</a:t>
            </a:r>
            <a:r>
              <a:rPr lang="en-US" sz="2000" b="1" dirty="0">
                <a:solidFill>
                  <a:schemeClr val="bg1"/>
                </a:solidFill>
              </a:rPr>
              <a:t>/</a:t>
            </a:r>
            <a:r>
              <a:rPr lang="en-US" sz="2000" b="1" dirty="0" err="1">
                <a:solidFill>
                  <a:schemeClr val="bg1"/>
                </a:solidFill>
              </a:rPr>
              <a:t>Demographics.php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741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Ontology Development Motivated by this 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Ontology for Medically Related Social Entities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Reference ontology</a:t>
            </a:r>
          </a:p>
          <a:p>
            <a:pPr lvl="1"/>
            <a:r>
              <a:rPr lang="en-US" i="1" dirty="0"/>
              <a:t>Gender role</a:t>
            </a:r>
            <a:r>
              <a:rPr lang="en-US" dirty="0"/>
              <a:t> and subtypes</a:t>
            </a:r>
          </a:p>
          <a:p>
            <a:pPr lvl="1"/>
            <a:r>
              <a:rPr lang="en-US" i="1" dirty="0"/>
              <a:t>Party to a marriage contract</a:t>
            </a:r>
            <a:r>
              <a:rPr lang="en-US" dirty="0"/>
              <a:t> role</a:t>
            </a:r>
          </a:p>
          <a:p>
            <a:endParaRPr lang="en-US" dirty="0">
              <a:solidFill>
                <a:srgbClr val="632523"/>
              </a:solidFill>
            </a:endParaRPr>
          </a:p>
          <a:p>
            <a:r>
              <a:rPr lang="en-US" dirty="0">
                <a:solidFill>
                  <a:srgbClr val="632523"/>
                </a:solidFill>
              </a:rPr>
              <a:t>Demographics Application Ontology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Application ontology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All class URIs are </a:t>
            </a:r>
            <a:r>
              <a:rPr lang="en-US" dirty="0" err="1">
                <a:solidFill>
                  <a:schemeClr val="tx1"/>
                </a:solidFill>
              </a:rPr>
              <a:t>MIREOTed</a:t>
            </a:r>
            <a:r>
              <a:rPr lang="en-US" dirty="0">
                <a:solidFill>
                  <a:schemeClr val="tx1"/>
                </a:solidFill>
              </a:rPr>
              <a:t> from PATO, OMRSE, AGCT-MO, etc.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Brings diverse entities from reference ontologies into one place to facilitate demographics applications</a:t>
            </a:r>
          </a:p>
        </p:txBody>
      </p:sp>
    </p:spTree>
    <p:extLst>
      <p:ext uri="{BB962C8B-B14F-4D97-AF65-F5344CB8AC3E}">
        <p14:creationId xmlns:p14="http://schemas.microsoft.com/office/powerpoint/2010/main" val="139593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Problems With Current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ontological distinctions</a:t>
            </a:r>
          </a:p>
          <a:p>
            <a:pPr lvl="1"/>
            <a:r>
              <a:rPr lang="en-US" dirty="0"/>
              <a:t>All demographics are “attributes” related to the person in exactly the same way</a:t>
            </a:r>
          </a:p>
          <a:p>
            <a:pPr lvl="1"/>
            <a:r>
              <a:rPr lang="en-US" dirty="0"/>
              <a:t>Require fields/attributes/properties that are specific to demographics</a:t>
            </a:r>
          </a:p>
          <a:p>
            <a:endParaRPr lang="en-US" dirty="0"/>
          </a:p>
          <a:p>
            <a:r>
              <a:rPr lang="en-US" dirty="0"/>
              <a:t>Do not represent the entities involved as first-order entities</a:t>
            </a:r>
          </a:p>
          <a:p>
            <a:pPr lvl="1"/>
            <a:r>
              <a:rPr lang="en-US" dirty="0"/>
              <a:t>Even semantic web uses data type properties</a:t>
            </a:r>
          </a:p>
          <a:p>
            <a:pPr lvl="1"/>
            <a:r>
              <a:rPr lang="en-US" dirty="0"/>
              <a:t>Cannot say anything else about birth, birthday, gender, martial status, or changes over time</a:t>
            </a:r>
          </a:p>
          <a:p>
            <a:endParaRPr lang="en-US" dirty="0"/>
          </a:p>
          <a:p>
            <a:r>
              <a:rPr lang="en-US" dirty="0"/>
              <a:t>Confuse sex and gender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408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Interoperability in Current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Requires shared field/attribute names as well as standard codes for coded attributes </a:t>
            </a:r>
            <a:r>
              <a:rPr lang="en-US" i="1" dirty="0"/>
              <a:t>specific to demographics</a:t>
            </a:r>
            <a:endParaRPr lang="en-US" dirty="0"/>
          </a:p>
          <a:p>
            <a:endParaRPr lang="en-US" dirty="0"/>
          </a:p>
          <a:p>
            <a:r>
              <a:rPr lang="en-US" dirty="0"/>
              <a:t>Semantic web:</a:t>
            </a:r>
          </a:p>
          <a:p>
            <a:pPr lvl="1"/>
            <a:r>
              <a:rPr lang="en-US" dirty="0"/>
              <a:t>Different URIs for same property</a:t>
            </a:r>
          </a:p>
          <a:p>
            <a:pPr lvl="2"/>
            <a:r>
              <a:rPr lang="en-US" dirty="0"/>
              <a:t>FOAF: </a:t>
            </a:r>
            <a:r>
              <a:rPr lang="en-US" dirty="0">
                <a:hlinkClick r:id="rId2"/>
              </a:rPr>
              <a:t>http://xmlns.com/foaf/0.1/birthday</a:t>
            </a:r>
            <a:r>
              <a:rPr lang="en-US" dirty="0"/>
              <a:t> </a:t>
            </a:r>
          </a:p>
          <a:p>
            <a:pPr lvl="2"/>
            <a:r>
              <a:rPr lang="en-US" dirty="0" err="1"/>
              <a:t>vCARD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http://www.w3.org/2006/vcard/ns#bday</a:t>
            </a:r>
            <a:endParaRPr lang="en-US" dirty="0"/>
          </a:p>
          <a:p>
            <a:pPr lvl="1"/>
            <a:r>
              <a:rPr lang="en-US" dirty="0"/>
              <a:t>For gender in FOAF, no interoperability of values</a:t>
            </a:r>
          </a:p>
          <a:p>
            <a:pPr lvl="2"/>
            <a:r>
              <a:rPr lang="en-US" dirty="0"/>
              <a:t>Any string is compliant: “M”, “m”, “male”, “</a:t>
            </a:r>
            <a:r>
              <a:rPr lang="en-US" dirty="0" err="1"/>
              <a:t>mael</a:t>
            </a:r>
            <a:r>
              <a:rPr lang="en-US" dirty="0"/>
              <a:t>”, “masculine” are all valid</a:t>
            </a:r>
          </a:p>
          <a:p>
            <a:pPr lvl="2"/>
            <a:r>
              <a:rPr lang="en-US" dirty="0"/>
              <a:t>So how can we reliably query for persons of male gender?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59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vs. Sex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676401" y="1752600"/>
          <a:ext cx="8763001" cy="402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Refers to the socially constructed roles, </a:t>
                      </a:r>
                      <a:r>
                        <a:rPr lang="en-US" sz="2800" b="0" dirty="0" err="1"/>
                        <a:t>behaviours</a:t>
                      </a:r>
                      <a:r>
                        <a:rPr lang="en-US" sz="2800" b="0" dirty="0"/>
                        <a:t>, activities, and attributes that a given society considers appropriate for men and women.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Social Role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Refers to the biological and physiological characteristics that define men and women.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Biological Quality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60198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Quoted from: </a:t>
            </a:r>
            <a:r>
              <a:rPr lang="en-US" sz="2000" dirty="0">
                <a:hlinkClick r:id="rId2"/>
              </a:rPr>
              <a:t>http://www.who.int/gender/whatisgender/en/index.html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7459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Phenotypic vs. Genotypic Sex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981200" y="16764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Canonical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Non-Canonical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Anatomical 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Male sex</a:t>
                      </a:r>
                    </a:p>
                    <a:p>
                      <a:pPr algn="ctr"/>
                      <a:r>
                        <a:rPr lang="en-US" sz="2800" dirty="0"/>
                        <a:t>Female 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Hermaphroditic sex</a:t>
                      </a:r>
                    </a:p>
                    <a:p>
                      <a:pPr algn="ctr"/>
                      <a:r>
                        <a:rPr lang="en-US" sz="2800" dirty="0"/>
                        <a:t>Transsexual male</a:t>
                      </a:r>
                    </a:p>
                    <a:p>
                      <a:pPr algn="ctr"/>
                      <a:r>
                        <a:rPr lang="en-US" sz="2800" dirty="0"/>
                        <a:t>Transsexual</a:t>
                      </a:r>
                      <a:r>
                        <a:rPr lang="en-US" sz="2800" baseline="0" dirty="0"/>
                        <a:t> female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Chromosomal (or </a:t>
                      </a:r>
                      <a:r>
                        <a:rPr lang="en-US" sz="2800" dirty="0" err="1"/>
                        <a:t>karyotypic</a:t>
                      </a:r>
                      <a:r>
                        <a:rPr lang="en-US" sz="2800" dirty="0"/>
                        <a:t>) 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XY</a:t>
                      </a:r>
                    </a:p>
                    <a:p>
                      <a:pPr algn="ctr"/>
                      <a:r>
                        <a:rPr lang="en-US" sz="2800" dirty="0"/>
                        <a:t>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XO</a:t>
                      </a:r>
                    </a:p>
                    <a:p>
                      <a:pPr algn="ctr"/>
                      <a:r>
                        <a:rPr lang="en-US" sz="2800" dirty="0"/>
                        <a:t>XXY</a:t>
                      </a:r>
                    </a:p>
                    <a:p>
                      <a:pPr algn="ctr"/>
                      <a:r>
                        <a:rPr lang="en-US" sz="2800" dirty="0"/>
                        <a:t>XYY</a:t>
                      </a:r>
                    </a:p>
                    <a:p>
                      <a:pPr algn="ctr"/>
                      <a:r>
                        <a:rPr lang="en-US" sz="2800" dirty="0"/>
                        <a:t>XXX</a:t>
                      </a:r>
                    </a:p>
                    <a:p>
                      <a:pPr algn="ctr"/>
                      <a:r>
                        <a:rPr lang="en-US" sz="2800" dirty="0"/>
                        <a:t>Mosaic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ounded Rectangular Callout 3"/>
          <p:cNvSpPr/>
          <p:nvPr/>
        </p:nvSpPr>
        <p:spPr>
          <a:xfrm>
            <a:off x="3429000" y="4724400"/>
            <a:ext cx="3657600" cy="1828800"/>
          </a:xfrm>
          <a:prstGeom prst="wedgeRoundRectCallout">
            <a:avLst>
              <a:gd name="adj1" fmla="val -16218"/>
              <a:gd name="adj2" fmla="val -8354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There are individuals with XY karyotype who are anatomically female.</a:t>
            </a:r>
          </a:p>
        </p:txBody>
      </p:sp>
    </p:spTree>
    <p:extLst>
      <p:ext uri="{BB962C8B-B14F-4D97-AF65-F5344CB8AC3E}">
        <p14:creationId xmlns:p14="http://schemas.microsoft.com/office/powerpoint/2010/main" val="24669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Ubiquitous</a:t>
            </a:r>
            <a:r>
              <a:rPr lang="en-US" dirty="0"/>
              <a:t> in information systems in:</a:t>
            </a:r>
          </a:p>
          <a:p>
            <a:pPr lvl="1"/>
            <a:r>
              <a:rPr lang="en-US" dirty="0"/>
              <a:t>Health care</a:t>
            </a:r>
          </a:p>
          <a:p>
            <a:pPr lvl="1"/>
            <a:r>
              <a:rPr lang="en-US" dirty="0"/>
              <a:t>Banking</a:t>
            </a:r>
          </a:p>
          <a:p>
            <a:pPr lvl="1"/>
            <a:r>
              <a:rPr lang="en-US" dirty="0"/>
              <a:t>Retail</a:t>
            </a:r>
          </a:p>
          <a:p>
            <a:pPr lvl="1"/>
            <a:r>
              <a:rPr lang="en-US" dirty="0"/>
              <a:t>Government (especially census)</a:t>
            </a:r>
          </a:p>
          <a:p>
            <a:endParaRPr lang="en-US" u="sng" dirty="0"/>
          </a:p>
          <a:p>
            <a:r>
              <a:rPr lang="en-US" u="sng" dirty="0"/>
              <a:t>Useful</a:t>
            </a:r>
            <a:r>
              <a:rPr lang="en-US" dirty="0"/>
              <a:t> for:</a:t>
            </a:r>
          </a:p>
          <a:p>
            <a:pPr lvl="1"/>
            <a:r>
              <a:rPr lang="en-US" dirty="0"/>
              <a:t>Identifying people</a:t>
            </a:r>
          </a:p>
          <a:p>
            <a:pPr lvl="1"/>
            <a:r>
              <a:rPr lang="en-US" dirty="0"/>
              <a:t>Comparing populations</a:t>
            </a:r>
          </a:p>
          <a:p>
            <a:pPr lvl="1"/>
            <a:r>
              <a:rPr lang="en-US" dirty="0"/>
              <a:t>Linking records from multiple databases</a:t>
            </a:r>
          </a:p>
        </p:txBody>
      </p:sp>
    </p:spTree>
    <p:extLst>
      <p:ext uri="{BB962C8B-B14F-4D97-AF65-F5344CB8AC3E}">
        <p14:creationId xmlns:p14="http://schemas.microsoft.com/office/powerpoint/2010/main" val="5706195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Method for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relevant particulars in reality</a:t>
            </a:r>
          </a:p>
          <a:p>
            <a:r>
              <a:rPr lang="en-US" dirty="0"/>
              <a:t>Determine the types they instantiate</a:t>
            </a:r>
          </a:p>
          <a:p>
            <a:r>
              <a:rPr lang="en-US" dirty="0"/>
              <a:t>Identify the relations that hold among them</a:t>
            </a:r>
          </a:p>
          <a:p>
            <a:endParaRPr lang="en-US" dirty="0"/>
          </a:p>
          <a:p>
            <a:r>
              <a:rPr lang="en-US" dirty="0"/>
              <a:t>Create new representations of types in ontologies as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9194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Birth Date: Particulars and Instantiations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Particular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Type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John Doe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Person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John Doe’s birth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Birth event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Instant of John Doe’s birth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Temporal instant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Day containing J.D. birth instant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Temporal interval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Name of day containing birth instant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Textual name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8380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Birth Date: Relations Among Particulars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 123456 is the agent of his birth at instant of birth: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i="1" dirty="0" err="1">
                <a:solidFill>
                  <a:srgbClr val="376092"/>
                </a:solidFill>
              </a:rPr>
              <a:t>jd</a:t>
            </a:r>
            <a:r>
              <a:rPr lang="en-US" i="1" dirty="0">
                <a:solidFill>
                  <a:srgbClr val="376092"/>
                </a:solidFill>
              </a:rPr>
              <a:t> </a:t>
            </a:r>
            <a:r>
              <a:rPr lang="en-US" b="1" dirty="0" err="1">
                <a:solidFill>
                  <a:srgbClr val="376092"/>
                </a:solidFill>
              </a:rPr>
              <a:t>agent_of</a:t>
            </a:r>
            <a:r>
              <a:rPr lang="en-US" dirty="0">
                <a:solidFill>
                  <a:srgbClr val="376092"/>
                </a:solidFill>
              </a:rPr>
              <a:t> </a:t>
            </a:r>
            <a:r>
              <a:rPr lang="en-US" i="1" dirty="0" err="1">
                <a:solidFill>
                  <a:srgbClr val="376092"/>
                </a:solidFill>
              </a:rPr>
              <a:t>jd_birth</a:t>
            </a:r>
            <a:r>
              <a:rPr lang="en-US" i="1" dirty="0">
                <a:solidFill>
                  <a:srgbClr val="376092"/>
                </a:solidFill>
              </a:rPr>
              <a:t> </a:t>
            </a:r>
            <a:r>
              <a:rPr lang="en-US" dirty="0">
                <a:solidFill>
                  <a:srgbClr val="376092"/>
                </a:solidFill>
              </a:rPr>
              <a:t>at </a:t>
            </a:r>
            <a:r>
              <a:rPr lang="en-US" i="1" dirty="0" err="1">
                <a:solidFill>
                  <a:srgbClr val="376092"/>
                </a:solidFill>
              </a:rPr>
              <a:t>jd_birth_instant</a:t>
            </a:r>
            <a:endParaRPr lang="en-US" i="1" dirty="0">
              <a:solidFill>
                <a:srgbClr val="376092"/>
              </a:solidFill>
            </a:endParaRPr>
          </a:p>
          <a:p>
            <a:r>
              <a:rPr lang="en-US" dirty="0"/>
              <a:t>Person 123456’s birth occurs at the instant of birth: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i="1" dirty="0" err="1">
                <a:solidFill>
                  <a:srgbClr val="376092"/>
                </a:solidFill>
              </a:rPr>
              <a:t>jd_birth</a:t>
            </a:r>
            <a:r>
              <a:rPr lang="en-US" i="1" dirty="0">
                <a:solidFill>
                  <a:srgbClr val="376092"/>
                </a:solidFill>
              </a:rPr>
              <a:t> </a:t>
            </a:r>
            <a:r>
              <a:rPr lang="en-US" b="1" dirty="0" err="1">
                <a:solidFill>
                  <a:srgbClr val="376092"/>
                </a:solidFill>
              </a:rPr>
              <a:t>occupies_temporal_region</a:t>
            </a:r>
            <a:r>
              <a:rPr lang="en-US" dirty="0">
                <a:solidFill>
                  <a:srgbClr val="376092"/>
                </a:solidFill>
              </a:rPr>
              <a:t> </a:t>
            </a:r>
            <a:r>
              <a:rPr lang="en-US" i="1" dirty="0" err="1">
                <a:solidFill>
                  <a:srgbClr val="376092"/>
                </a:solidFill>
              </a:rPr>
              <a:t>jd_birth_instant</a:t>
            </a:r>
            <a:endParaRPr lang="en-US" i="1" dirty="0">
              <a:solidFill>
                <a:srgbClr val="376092"/>
              </a:solidFill>
            </a:endParaRPr>
          </a:p>
          <a:p>
            <a:r>
              <a:rPr lang="en-US" dirty="0"/>
              <a:t>The instant of birth is during birth date:</a:t>
            </a:r>
          </a:p>
          <a:p>
            <a:pPr marL="457200" lvl="1" indent="0">
              <a:buNone/>
            </a:pP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jd_birth_instant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during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jd_birth_date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/>
              <a:t>The birth date has a name according to the Gregorian calendar system: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376092"/>
                </a:solidFill>
              </a:rPr>
              <a:t>“1970-01-01” </a:t>
            </a:r>
            <a:r>
              <a:rPr lang="en-US" b="1" dirty="0">
                <a:solidFill>
                  <a:srgbClr val="376092"/>
                </a:solidFill>
              </a:rPr>
              <a:t>denotes</a:t>
            </a:r>
            <a:r>
              <a:rPr lang="en-US" dirty="0">
                <a:solidFill>
                  <a:srgbClr val="376092"/>
                </a:solidFill>
              </a:rPr>
              <a:t> </a:t>
            </a:r>
            <a:r>
              <a:rPr lang="en-US" i="1" dirty="0" err="1">
                <a:solidFill>
                  <a:srgbClr val="376092"/>
                </a:solidFill>
              </a:rPr>
              <a:t>jd_birth_date</a:t>
            </a:r>
            <a:r>
              <a:rPr lang="en-US" i="1" dirty="0">
                <a:solidFill>
                  <a:srgbClr val="376092"/>
                </a:solidFill>
              </a:rPr>
              <a:t> </a:t>
            </a:r>
            <a:r>
              <a:rPr lang="en-US" dirty="0">
                <a:solidFill>
                  <a:srgbClr val="376092"/>
                </a:solidFill>
              </a:rPr>
              <a:t>(at t</a:t>
            </a:r>
            <a:r>
              <a:rPr lang="en-US" baseline="-25000" dirty="0">
                <a:solidFill>
                  <a:srgbClr val="376092"/>
                </a:solidFill>
              </a:rPr>
              <a:t>2</a:t>
            </a:r>
            <a:r>
              <a:rPr lang="en-US" dirty="0">
                <a:solidFill>
                  <a:srgbClr val="376092"/>
                </a:solidFill>
              </a:rPr>
              <a:t>)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7086600" y="4343400"/>
            <a:ext cx="3429000" cy="1676400"/>
          </a:xfrm>
          <a:prstGeom prst="wedgeRoundRectCallout">
            <a:avLst>
              <a:gd name="adj1" fmla="val -66049"/>
              <a:gd name="adj2" fmla="val -3294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We handle date of death in exactly the same manner.</a:t>
            </a:r>
          </a:p>
        </p:txBody>
      </p:sp>
    </p:spTree>
    <p:extLst>
      <p:ext uri="{BB962C8B-B14F-4D97-AF65-F5344CB8AC3E}">
        <p14:creationId xmlns:p14="http://schemas.microsoft.com/office/powerpoint/2010/main" val="1292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Particulars: </a:t>
            </a:r>
          </a:p>
          <a:p>
            <a:pPr lvl="1"/>
            <a:r>
              <a:rPr lang="en-US" i="1" dirty="0" err="1">
                <a:solidFill>
                  <a:srgbClr val="376092"/>
                </a:solidFill>
              </a:rPr>
              <a:t>jd_sex</a:t>
            </a:r>
            <a:r>
              <a:rPr lang="en-US" dirty="0">
                <a:solidFill>
                  <a:srgbClr val="376092"/>
                </a:solidFill>
              </a:rPr>
              <a:t>:		Person 123456’s anatomical sex quality</a:t>
            </a:r>
            <a:endParaRPr lang="en-US" i="1" dirty="0">
              <a:solidFill>
                <a:srgbClr val="376092"/>
              </a:solidFill>
            </a:endParaRPr>
          </a:p>
          <a:p>
            <a:pPr lvl="1"/>
            <a:r>
              <a:rPr lang="en-US" i="1" dirty="0">
                <a:solidFill>
                  <a:srgbClr val="376092"/>
                </a:solidFill>
              </a:rPr>
              <a:t>t1</a:t>
            </a:r>
            <a:r>
              <a:rPr lang="en-US" dirty="0">
                <a:solidFill>
                  <a:srgbClr val="376092"/>
                </a:solidFill>
              </a:rPr>
              <a:t>:		Instant sex quality began to exist</a:t>
            </a:r>
          </a:p>
          <a:p>
            <a:endParaRPr lang="en-US" dirty="0"/>
          </a:p>
          <a:p>
            <a:r>
              <a:rPr lang="en-US" dirty="0"/>
              <a:t>Instantiations:</a:t>
            </a:r>
          </a:p>
          <a:p>
            <a:pPr lvl="1"/>
            <a:r>
              <a:rPr lang="en-US" i="1" dirty="0" err="1">
                <a:solidFill>
                  <a:srgbClr val="376092"/>
                </a:solidFill>
              </a:rPr>
              <a:t>jd_sex</a:t>
            </a:r>
            <a:r>
              <a:rPr lang="en-US" i="1" dirty="0">
                <a:solidFill>
                  <a:srgbClr val="376092"/>
                </a:solidFill>
              </a:rPr>
              <a:t>	</a:t>
            </a:r>
            <a:r>
              <a:rPr lang="en-US" b="1" dirty="0" err="1">
                <a:solidFill>
                  <a:srgbClr val="376092"/>
                </a:solidFill>
              </a:rPr>
              <a:t>instance_of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i="1" dirty="0">
                <a:solidFill>
                  <a:srgbClr val="376092"/>
                </a:solidFill>
              </a:rPr>
              <a:t>Male sex 	</a:t>
            </a:r>
            <a:r>
              <a:rPr lang="en-US" dirty="0">
                <a:solidFill>
                  <a:srgbClr val="376092"/>
                </a:solidFill>
              </a:rPr>
              <a:t>since </a:t>
            </a:r>
            <a:r>
              <a:rPr lang="en-US" i="1" dirty="0">
                <a:solidFill>
                  <a:srgbClr val="376092"/>
                </a:solidFill>
              </a:rPr>
              <a:t>t1</a:t>
            </a:r>
          </a:p>
          <a:p>
            <a:pPr lvl="1"/>
            <a:r>
              <a:rPr lang="en-US" i="1" dirty="0">
                <a:solidFill>
                  <a:srgbClr val="376092"/>
                </a:solidFill>
              </a:rPr>
              <a:t>t1 	</a:t>
            </a:r>
            <a:r>
              <a:rPr lang="en-US" b="1" dirty="0" err="1">
                <a:solidFill>
                  <a:srgbClr val="376092"/>
                </a:solidFill>
              </a:rPr>
              <a:t>instance_of</a:t>
            </a:r>
            <a:r>
              <a:rPr lang="en-US" i="1" dirty="0">
                <a:solidFill>
                  <a:srgbClr val="376092"/>
                </a:solidFill>
              </a:rPr>
              <a:t> 	Temporal instant</a:t>
            </a:r>
          </a:p>
          <a:p>
            <a:endParaRPr lang="en-US" dirty="0"/>
          </a:p>
          <a:p>
            <a:r>
              <a:rPr lang="en-US" dirty="0"/>
              <a:t>Relations:</a:t>
            </a:r>
          </a:p>
          <a:p>
            <a:pPr lvl="1"/>
            <a:r>
              <a:rPr lang="en-US" i="1" dirty="0" err="1">
                <a:solidFill>
                  <a:srgbClr val="376092"/>
                </a:solidFill>
              </a:rPr>
              <a:t>jd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b="1" dirty="0" err="1">
                <a:solidFill>
                  <a:srgbClr val="376092"/>
                </a:solidFill>
              </a:rPr>
              <a:t>bearer_of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i="1" dirty="0" err="1">
                <a:solidFill>
                  <a:srgbClr val="376092"/>
                </a:solidFill>
              </a:rPr>
              <a:t>jd_sex</a:t>
            </a:r>
            <a:r>
              <a:rPr lang="en-US" dirty="0">
                <a:solidFill>
                  <a:srgbClr val="376092"/>
                </a:solidFill>
              </a:rPr>
              <a:t> 		since </a:t>
            </a:r>
            <a:r>
              <a:rPr lang="en-US" i="1" dirty="0">
                <a:solidFill>
                  <a:srgbClr val="376092"/>
                </a:solidFill>
              </a:rPr>
              <a:t>t1</a:t>
            </a:r>
          </a:p>
          <a:p>
            <a:pPr lvl="1"/>
            <a:r>
              <a:rPr lang="en-US" i="1" dirty="0">
                <a:solidFill>
                  <a:srgbClr val="376092"/>
                </a:solidFill>
              </a:rPr>
              <a:t>t1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b="1" dirty="0">
                <a:solidFill>
                  <a:srgbClr val="376092"/>
                </a:solidFill>
              </a:rPr>
              <a:t>before 		</a:t>
            </a:r>
            <a:r>
              <a:rPr lang="en-US" i="1" dirty="0" err="1">
                <a:solidFill>
                  <a:srgbClr val="376092"/>
                </a:solidFill>
              </a:rPr>
              <a:t>jd_birth_instant</a:t>
            </a:r>
            <a:endParaRPr lang="en-US" i="1" dirty="0">
              <a:solidFill>
                <a:srgbClr val="376092"/>
              </a:solidFill>
            </a:endParaRPr>
          </a:p>
          <a:p>
            <a:pPr lvl="1"/>
            <a:endParaRPr lang="en-US" i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712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Particulars: </a:t>
            </a:r>
          </a:p>
          <a:p>
            <a:pPr lvl="1"/>
            <a:r>
              <a:rPr lang="en-US" i="1" dirty="0" err="1">
                <a:solidFill>
                  <a:srgbClr val="376092"/>
                </a:solidFill>
              </a:rPr>
              <a:t>jd_gender</a:t>
            </a:r>
            <a:r>
              <a:rPr lang="en-US" i="1" dirty="0">
                <a:solidFill>
                  <a:srgbClr val="376092"/>
                </a:solidFill>
              </a:rPr>
              <a:t>:</a:t>
            </a:r>
            <a:r>
              <a:rPr lang="en-US" dirty="0">
                <a:solidFill>
                  <a:srgbClr val="376092"/>
                </a:solidFill>
              </a:rPr>
              <a:t> 	Person 123456’s gender role</a:t>
            </a:r>
          </a:p>
          <a:p>
            <a:pPr lvl="1"/>
            <a:r>
              <a:rPr lang="en-US" i="1" dirty="0">
                <a:solidFill>
                  <a:srgbClr val="376092"/>
                </a:solidFill>
              </a:rPr>
              <a:t>t2:		</a:t>
            </a:r>
            <a:r>
              <a:rPr lang="en-US" dirty="0">
                <a:solidFill>
                  <a:srgbClr val="376092"/>
                </a:solidFill>
              </a:rPr>
              <a:t>Instant role began to exist</a:t>
            </a:r>
          </a:p>
          <a:p>
            <a:pPr lvl="1"/>
            <a:r>
              <a:rPr lang="en-US" i="1" dirty="0">
                <a:solidFill>
                  <a:srgbClr val="376092"/>
                </a:solidFill>
              </a:rPr>
              <a:t>t3:		</a:t>
            </a:r>
            <a:r>
              <a:rPr lang="en-US" dirty="0">
                <a:solidFill>
                  <a:srgbClr val="376092"/>
                </a:solidFill>
              </a:rPr>
              <a:t>Instant Person 123456 began to exist</a:t>
            </a:r>
            <a:endParaRPr lang="en-US" i="1" dirty="0">
              <a:solidFill>
                <a:srgbClr val="376092"/>
              </a:solidFill>
            </a:endParaRPr>
          </a:p>
          <a:p>
            <a:endParaRPr lang="en-US" dirty="0"/>
          </a:p>
          <a:p>
            <a:r>
              <a:rPr lang="en-US" dirty="0"/>
              <a:t>Instantiations:</a:t>
            </a:r>
          </a:p>
          <a:p>
            <a:pPr lvl="1"/>
            <a:r>
              <a:rPr lang="en-US" i="1" dirty="0" err="1">
                <a:solidFill>
                  <a:srgbClr val="376092"/>
                </a:solidFill>
              </a:rPr>
              <a:t>jd_gender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b="1" dirty="0" err="1">
                <a:solidFill>
                  <a:srgbClr val="376092"/>
                </a:solidFill>
              </a:rPr>
              <a:t>instance_of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i="1" dirty="0">
                <a:solidFill>
                  <a:srgbClr val="376092"/>
                </a:solidFill>
              </a:rPr>
              <a:t>Male gender 	</a:t>
            </a:r>
            <a:r>
              <a:rPr lang="en-US" dirty="0">
                <a:solidFill>
                  <a:srgbClr val="376092"/>
                </a:solidFill>
              </a:rPr>
              <a:t>since </a:t>
            </a:r>
            <a:r>
              <a:rPr lang="en-US" i="1" dirty="0">
                <a:solidFill>
                  <a:srgbClr val="376092"/>
                </a:solidFill>
              </a:rPr>
              <a:t>t2</a:t>
            </a:r>
          </a:p>
          <a:p>
            <a:pPr lvl="1"/>
            <a:r>
              <a:rPr lang="en-US" i="1" dirty="0">
                <a:solidFill>
                  <a:srgbClr val="376092"/>
                </a:solidFill>
              </a:rPr>
              <a:t>t2</a:t>
            </a:r>
            <a:r>
              <a:rPr lang="en-US" dirty="0">
                <a:solidFill>
                  <a:srgbClr val="376092"/>
                </a:solidFill>
              </a:rPr>
              <a:t>, </a:t>
            </a:r>
            <a:r>
              <a:rPr lang="en-US" i="1" dirty="0">
                <a:solidFill>
                  <a:srgbClr val="376092"/>
                </a:solidFill>
              </a:rPr>
              <a:t>t3 		</a:t>
            </a:r>
            <a:r>
              <a:rPr lang="en-US" b="1" dirty="0" err="1">
                <a:solidFill>
                  <a:srgbClr val="376092"/>
                </a:solidFill>
              </a:rPr>
              <a:t>instance_of</a:t>
            </a:r>
            <a:r>
              <a:rPr lang="en-US" i="1" dirty="0">
                <a:solidFill>
                  <a:srgbClr val="376092"/>
                </a:solidFill>
              </a:rPr>
              <a:t> 	Temporal instant</a:t>
            </a:r>
          </a:p>
          <a:p>
            <a:endParaRPr lang="en-US" dirty="0"/>
          </a:p>
          <a:p>
            <a:r>
              <a:rPr lang="en-US" dirty="0"/>
              <a:t>Relations:</a:t>
            </a:r>
          </a:p>
          <a:p>
            <a:pPr lvl="1"/>
            <a:r>
              <a:rPr lang="en-US" i="1" dirty="0" err="1">
                <a:solidFill>
                  <a:srgbClr val="376092"/>
                </a:solidFill>
              </a:rPr>
              <a:t>jd</a:t>
            </a:r>
            <a:r>
              <a:rPr lang="en-US" dirty="0">
                <a:solidFill>
                  <a:srgbClr val="376092"/>
                </a:solidFill>
              </a:rPr>
              <a:t> 		</a:t>
            </a:r>
            <a:r>
              <a:rPr lang="en-US" b="1" dirty="0" err="1">
                <a:solidFill>
                  <a:srgbClr val="376092"/>
                </a:solidFill>
              </a:rPr>
              <a:t>bearer_of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i="1" dirty="0" err="1">
                <a:solidFill>
                  <a:srgbClr val="376092"/>
                </a:solidFill>
              </a:rPr>
              <a:t>jd_gender</a:t>
            </a:r>
            <a:r>
              <a:rPr lang="en-US" dirty="0">
                <a:solidFill>
                  <a:srgbClr val="376092"/>
                </a:solidFill>
              </a:rPr>
              <a:t> 	since </a:t>
            </a:r>
            <a:r>
              <a:rPr lang="en-US" i="1" dirty="0">
                <a:solidFill>
                  <a:srgbClr val="376092"/>
                </a:solidFill>
              </a:rPr>
              <a:t>t2</a:t>
            </a:r>
          </a:p>
          <a:p>
            <a:pPr lvl="1"/>
            <a:r>
              <a:rPr lang="en-US" i="1" dirty="0">
                <a:solidFill>
                  <a:srgbClr val="376092"/>
                </a:solidFill>
              </a:rPr>
              <a:t>t2</a:t>
            </a:r>
            <a:r>
              <a:rPr lang="en-US" dirty="0">
                <a:solidFill>
                  <a:srgbClr val="376092"/>
                </a:solidFill>
              </a:rPr>
              <a:t> 		</a:t>
            </a:r>
            <a:r>
              <a:rPr lang="en-US" b="1" dirty="0">
                <a:solidFill>
                  <a:srgbClr val="376092"/>
                </a:solidFill>
              </a:rPr>
              <a:t>after 		</a:t>
            </a:r>
            <a:r>
              <a:rPr lang="en-US" i="1" dirty="0">
                <a:solidFill>
                  <a:srgbClr val="376092"/>
                </a:solidFill>
              </a:rPr>
              <a:t>t3</a:t>
            </a:r>
          </a:p>
          <a:p>
            <a:pPr lvl="1"/>
            <a:endParaRPr lang="en-US" i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650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Marital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Particulars:</a:t>
            </a:r>
          </a:p>
          <a:p>
            <a:pPr lvl="1"/>
            <a:r>
              <a:rPr lang="en-US" i="1" dirty="0" err="1">
                <a:solidFill>
                  <a:srgbClr val="376092"/>
                </a:solidFill>
              </a:rPr>
              <a:t>jd_mc_role</a:t>
            </a:r>
            <a:r>
              <a:rPr lang="en-US" i="1" dirty="0">
                <a:solidFill>
                  <a:srgbClr val="376092"/>
                </a:solidFill>
              </a:rPr>
              <a:t>:	</a:t>
            </a:r>
            <a:r>
              <a:rPr lang="en-US" dirty="0">
                <a:solidFill>
                  <a:srgbClr val="376092"/>
                </a:solidFill>
              </a:rPr>
              <a:t>Person 123456’s party to marriage contract role</a:t>
            </a:r>
            <a:endParaRPr lang="en-US" i="1" dirty="0">
              <a:solidFill>
                <a:srgbClr val="376092"/>
              </a:solidFill>
            </a:endParaRPr>
          </a:p>
          <a:p>
            <a:pPr lvl="1"/>
            <a:r>
              <a:rPr lang="en-US" i="1" dirty="0">
                <a:solidFill>
                  <a:srgbClr val="376092"/>
                </a:solidFill>
              </a:rPr>
              <a:t>t3:		</a:t>
            </a:r>
            <a:r>
              <a:rPr lang="en-US" dirty="0">
                <a:solidFill>
                  <a:srgbClr val="376092"/>
                </a:solidFill>
              </a:rPr>
              <a:t>Instant at which marriage contract begins to exist</a:t>
            </a:r>
          </a:p>
          <a:p>
            <a:endParaRPr lang="en-US" dirty="0"/>
          </a:p>
          <a:p>
            <a:r>
              <a:rPr lang="en-US" dirty="0"/>
              <a:t>Instantiations:</a:t>
            </a:r>
          </a:p>
          <a:p>
            <a:pPr lvl="1"/>
            <a:r>
              <a:rPr lang="en-US" i="1" dirty="0" err="1">
                <a:solidFill>
                  <a:srgbClr val="376092"/>
                </a:solidFill>
              </a:rPr>
              <a:t>jd_mc_role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b="1" dirty="0" err="1">
                <a:solidFill>
                  <a:srgbClr val="376092"/>
                </a:solidFill>
              </a:rPr>
              <a:t>instance_of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i="1" dirty="0">
                <a:solidFill>
                  <a:srgbClr val="376092"/>
                </a:solidFill>
              </a:rPr>
              <a:t>Party to a marriage contract</a:t>
            </a:r>
            <a:r>
              <a:rPr lang="en-US" dirty="0">
                <a:solidFill>
                  <a:srgbClr val="376092"/>
                </a:solidFill>
              </a:rPr>
              <a:t> 	since </a:t>
            </a:r>
            <a:r>
              <a:rPr lang="en-US" i="1" dirty="0">
                <a:solidFill>
                  <a:srgbClr val="376092"/>
                </a:solidFill>
              </a:rPr>
              <a:t>t3</a:t>
            </a:r>
          </a:p>
          <a:p>
            <a:pPr lvl="1"/>
            <a:r>
              <a:rPr lang="en-US" i="1" dirty="0">
                <a:solidFill>
                  <a:srgbClr val="376092"/>
                </a:solidFill>
              </a:rPr>
              <a:t>t3</a:t>
            </a:r>
            <a:r>
              <a:rPr lang="en-US" dirty="0">
                <a:solidFill>
                  <a:srgbClr val="376092"/>
                </a:solidFill>
              </a:rPr>
              <a:t> 		</a:t>
            </a:r>
            <a:r>
              <a:rPr lang="en-US" b="1" dirty="0" err="1">
                <a:solidFill>
                  <a:srgbClr val="376092"/>
                </a:solidFill>
              </a:rPr>
              <a:t>instance_of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i="1" dirty="0">
                <a:solidFill>
                  <a:srgbClr val="376092"/>
                </a:solidFill>
              </a:rPr>
              <a:t>Temporal instant</a:t>
            </a:r>
          </a:p>
          <a:p>
            <a:endParaRPr lang="en-US" dirty="0"/>
          </a:p>
          <a:p>
            <a:r>
              <a:rPr lang="en-US" dirty="0"/>
              <a:t>Relations:</a:t>
            </a:r>
          </a:p>
          <a:p>
            <a:pPr lvl="1"/>
            <a:r>
              <a:rPr lang="en-US" i="1" dirty="0" err="1">
                <a:solidFill>
                  <a:srgbClr val="376092"/>
                </a:solidFill>
              </a:rPr>
              <a:t>jd</a:t>
            </a:r>
            <a:r>
              <a:rPr lang="en-US" i="1" dirty="0">
                <a:solidFill>
                  <a:srgbClr val="376092"/>
                </a:solidFill>
              </a:rPr>
              <a:t> 		</a:t>
            </a:r>
            <a:r>
              <a:rPr lang="en-US" b="1" dirty="0" err="1">
                <a:solidFill>
                  <a:srgbClr val="376092"/>
                </a:solidFill>
              </a:rPr>
              <a:t>bearer_of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i="1" dirty="0" err="1">
                <a:solidFill>
                  <a:srgbClr val="376092"/>
                </a:solidFill>
              </a:rPr>
              <a:t>jd_mc_role</a:t>
            </a:r>
            <a:r>
              <a:rPr lang="en-US" dirty="0">
                <a:solidFill>
                  <a:srgbClr val="376092"/>
                </a:solidFill>
              </a:rPr>
              <a:t> 			since </a:t>
            </a:r>
            <a:r>
              <a:rPr lang="en-US" i="1" dirty="0">
                <a:solidFill>
                  <a:srgbClr val="376092"/>
                </a:solidFill>
              </a:rPr>
              <a:t>t3</a:t>
            </a:r>
          </a:p>
          <a:p>
            <a:pPr lvl="1"/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8218516" y="4327569"/>
            <a:ext cx="3657600" cy="2057400"/>
          </a:xfrm>
          <a:prstGeom prst="wedgeRoundRectCallout">
            <a:avLst>
              <a:gd name="adj1" fmla="val -72242"/>
              <a:gd name="adj2" fmla="val -4413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paper also shows how to represent the fact that no such a role inheres in a person to capture “single”</a:t>
            </a:r>
          </a:p>
        </p:txBody>
      </p:sp>
    </p:spTree>
    <p:extLst>
      <p:ext uri="{BB962C8B-B14F-4D97-AF65-F5344CB8AC3E}">
        <p14:creationId xmlns:p14="http://schemas.microsoft.com/office/powerpoint/2010/main" val="171798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Referent Tracking Implementation; </a:t>
            </a:r>
            <a:br>
              <a:rPr lang="en-US" sz="3600" dirty="0"/>
            </a:br>
            <a:r>
              <a:rPr lang="en-US" sz="3600" dirty="0"/>
              <a:t>No Special Data Entry</a:t>
            </a:r>
          </a:p>
        </p:txBody>
      </p:sp>
      <p:pic>
        <p:nvPicPr>
          <p:cNvPr id="6" name="Content Placeholder 5" descr="Screen shot 2011-07-29 at 10.16.59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045" r="-20045"/>
          <a:stretch/>
        </p:blipFill>
        <p:spPr>
          <a:xfrm>
            <a:off x="1219200" y="1690688"/>
            <a:ext cx="9753600" cy="5167312"/>
          </a:xfrm>
        </p:spPr>
      </p:pic>
      <p:sp>
        <p:nvSpPr>
          <p:cNvPr id="7" name="TextBox 6"/>
          <p:cNvSpPr txBox="1"/>
          <p:nvPr/>
        </p:nvSpPr>
        <p:spPr>
          <a:xfrm>
            <a:off x="4890247" y="1690688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 http://</a:t>
            </a:r>
            <a:r>
              <a:rPr lang="en-US" sz="2000" b="1" dirty="0" err="1">
                <a:solidFill>
                  <a:schemeClr val="bg1"/>
                </a:solidFill>
              </a:rPr>
              <a:t>demappon.info</a:t>
            </a:r>
            <a:r>
              <a:rPr lang="en-US" sz="2000" b="1" dirty="0">
                <a:solidFill>
                  <a:schemeClr val="bg1"/>
                </a:solidFill>
              </a:rPr>
              <a:t>/</a:t>
            </a:r>
            <a:r>
              <a:rPr lang="en-US" sz="2000" b="1" dirty="0" err="1">
                <a:solidFill>
                  <a:schemeClr val="bg1"/>
                </a:solidFill>
              </a:rPr>
              <a:t>Demographics.php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3506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Ontology Development Motivated by this 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Ontology for Medically Related Social Entities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Reference ontology</a:t>
            </a:r>
          </a:p>
          <a:p>
            <a:pPr lvl="1"/>
            <a:r>
              <a:rPr lang="en-US" i="1" dirty="0"/>
              <a:t>Gender role</a:t>
            </a:r>
            <a:r>
              <a:rPr lang="en-US" dirty="0"/>
              <a:t> and subtypes</a:t>
            </a:r>
          </a:p>
          <a:p>
            <a:pPr lvl="1"/>
            <a:r>
              <a:rPr lang="en-US" i="1" dirty="0"/>
              <a:t>Party to a marriage contract</a:t>
            </a:r>
            <a:r>
              <a:rPr lang="en-US" dirty="0"/>
              <a:t> role</a:t>
            </a:r>
          </a:p>
          <a:p>
            <a:endParaRPr lang="en-US" dirty="0">
              <a:solidFill>
                <a:srgbClr val="632523"/>
              </a:solidFill>
            </a:endParaRPr>
          </a:p>
          <a:p>
            <a:r>
              <a:rPr lang="en-US" dirty="0">
                <a:solidFill>
                  <a:srgbClr val="632523"/>
                </a:solidFill>
              </a:rPr>
              <a:t>Demographics Application Ontology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Application ontology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All class URIs are </a:t>
            </a:r>
            <a:r>
              <a:rPr lang="en-US" dirty="0" err="1">
                <a:solidFill>
                  <a:schemeClr val="tx1"/>
                </a:solidFill>
              </a:rPr>
              <a:t>MIREOTed</a:t>
            </a:r>
            <a:r>
              <a:rPr lang="en-US" dirty="0">
                <a:solidFill>
                  <a:schemeClr val="tx1"/>
                </a:solidFill>
              </a:rPr>
              <a:t> from PATO, OMRSE, AGCT-MO, etc.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Brings diverse entities from reference ontologies into one place to facilitate demographics applications</a:t>
            </a:r>
          </a:p>
        </p:txBody>
      </p:sp>
    </p:spTree>
    <p:extLst>
      <p:ext uri="{BB962C8B-B14F-4D97-AF65-F5344CB8AC3E}">
        <p14:creationId xmlns:p14="http://schemas.microsoft.com/office/powerpoint/2010/main" val="4118987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realist approach:</a:t>
            </a:r>
          </a:p>
          <a:p>
            <a:pPr lvl="1"/>
            <a:r>
              <a:rPr lang="en-US" dirty="0"/>
              <a:t>Eliminates confusions</a:t>
            </a:r>
          </a:p>
          <a:p>
            <a:pPr lvl="1"/>
            <a:r>
              <a:rPr lang="en-US" dirty="0"/>
              <a:t>Explicitly represents particulars like </a:t>
            </a:r>
            <a:r>
              <a:rPr lang="en-US" i="1" dirty="0"/>
              <a:t>party to contract </a:t>
            </a:r>
            <a:r>
              <a:rPr lang="en-US" dirty="0"/>
              <a:t>roles</a:t>
            </a:r>
          </a:p>
          <a:p>
            <a:pPr lvl="2"/>
            <a:r>
              <a:rPr lang="en-US" dirty="0"/>
              <a:t>Can say additional things about them</a:t>
            </a:r>
          </a:p>
          <a:p>
            <a:pPr lvl="2"/>
            <a:r>
              <a:rPr lang="en-US" dirty="0"/>
              <a:t>Facilitates representing changes in these entities over time</a:t>
            </a:r>
          </a:p>
          <a:p>
            <a:pPr lvl="1"/>
            <a:r>
              <a:rPr lang="en-US" b="1" dirty="0"/>
              <a:t>Requires no new relations, “attributes”, “properties”, etc.</a:t>
            </a:r>
          </a:p>
          <a:p>
            <a:pPr lvl="1"/>
            <a:r>
              <a:rPr lang="en-US" dirty="0"/>
              <a:t>Does not complicate data entry</a:t>
            </a:r>
          </a:p>
          <a:p>
            <a:endParaRPr lang="en-US" dirty="0"/>
          </a:p>
          <a:p>
            <a:r>
              <a:rPr lang="en-US" dirty="0"/>
              <a:t>Application ontology approach has utility for demographics, at least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779029" y="4749339"/>
            <a:ext cx="4038600" cy="1828800"/>
          </a:xfrm>
          <a:prstGeom prst="wedgeRoundRectCallout">
            <a:avLst>
              <a:gd name="adj1" fmla="val -64942"/>
              <a:gd name="adj2" fmla="val -2138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Due to the diverse nature of entities involved: biological qualities, social roles, legal entities, temporal regions</a:t>
            </a:r>
          </a:p>
        </p:txBody>
      </p:sp>
    </p:spTree>
    <p:extLst>
      <p:ext uri="{BB962C8B-B14F-4D97-AF65-F5344CB8AC3E}">
        <p14:creationId xmlns:p14="http://schemas.microsoft.com/office/powerpoint/2010/main" val="94940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Model</a:t>
            </a:r>
          </a:p>
        </p:txBody>
      </p:sp>
      <p:pic>
        <p:nvPicPr>
          <p:cNvPr id="4" name="Content Placeholder 3" descr="RIM_Pers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39762" y="1825625"/>
            <a:ext cx="5312476" cy="4351338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4648200" y="1828800"/>
            <a:ext cx="457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648200" y="2011680"/>
            <a:ext cx="457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648200" y="2404872"/>
            <a:ext cx="457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76600" y="5257800"/>
            <a:ext cx="457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276600" y="5638800"/>
            <a:ext cx="457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276600" y="6324600"/>
            <a:ext cx="457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477000" y="5486400"/>
            <a:ext cx="457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305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“Person Table”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746576"/>
              </p:ext>
            </p:extLst>
          </p:nvPr>
        </p:nvGraphicFramePr>
        <p:xfrm>
          <a:off x="541638" y="1825625"/>
          <a:ext cx="1081216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924">
                  <a:extLst>
                    <a:ext uri="{9D8B030D-6E8A-4147-A177-3AD203B41FA5}">
                      <a16:colId xmlns:a16="http://schemas.microsoft.com/office/drawing/2014/main" val="2600646619"/>
                    </a:ext>
                  </a:extLst>
                </a:gridCol>
                <a:gridCol w="186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9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7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29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Id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Birth date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Sex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Gender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Marital status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Race*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Pref.</a:t>
                      </a:r>
                      <a:r>
                        <a:rPr lang="en-US" sz="2400" baseline="0" dirty="0"/>
                        <a:t> Lang.</a:t>
                      </a:r>
                      <a:endParaRPr lang="en-US" sz="2400" dirty="0"/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123456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07/04/1962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Male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Masculine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Married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White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en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234567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02/02/1935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Female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Feminine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Widowed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Black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en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345678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03/03/1990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Female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Feminine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Divorced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Oriental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en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456789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04/04/2005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Male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Masculine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Single, never married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Hispanic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567890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Unknown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Unknown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Other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Unknown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33600" y="5943601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*As taken directly from UAMS’ registration system, lest anyone have concerns of particular prejudices, insensitivities, etc.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F6FEBC20-2182-BA40-AAFF-3C2CC3454DB2}"/>
              </a:ext>
            </a:extLst>
          </p:cNvPr>
          <p:cNvSpPr/>
          <p:nvPr/>
        </p:nvSpPr>
        <p:spPr>
          <a:xfrm>
            <a:off x="7706137" y="4893276"/>
            <a:ext cx="3647661" cy="1457394"/>
          </a:xfrm>
          <a:prstGeom prst="wedgeRoundRectCallout">
            <a:avLst>
              <a:gd name="adj1" fmla="val -75057"/>
              <a:gd name="adj2" fmla="val -47215"/>
              <a:gd name="adj3" fmla="val 16667"/>
            </a:avLst>
          </a:prstGeom>
          <a:solidFill>
            <a:srgbClr val="0021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How do you convert this type of data into RT tuples?</a:t>
            </a:r>
          </a:p>
        </p:txBody>
      </p:sp>
    </p:spTree>
    <p:extLst>
      <p:ext uri="{BB962C8B-B14F-4D97-AF65-F5344CB8AC3E}">
        <p14:creationId xmlns:p14="http://schemas.microsoft.com/office/powerpoint/2010/main" val="117268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Web</a:t>
            </a:r>
          </a:p>
        </p:txBody>
      </p:sp>
      <p:pic>
        <p:nvPicPr>
          <p:cNvPr id="6" name="Content Placeholder 5" descr="foaf_demographic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2438400"/>
            <a:ext cx="7008694" cy="3810000"/>
          </a:xfrm>
        </p:spPr>
      </p:pic>
      <p:sp>
        <p:nvSpPr>
          <p:cNvPr id="7" name="Rounded Rectangle 6"/>
          <p:cNvSpPr/>
          <p:nvPr/>
        </p:nvSpPr>
        <p:spPr>
          <a:xfrm>
            <a:off x="7543800" y="3276600"/>
            <a:ext cx="2286000" cy="1752600"/>
          </a:xfrm>
          <a:prstGeom prst="round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FF0000"/>
                </a:solidFill>
              </a:rPr>
              <a:t>birthday</a:t>
            </a:r>
          </a:p>
          <a:p>
            <a:r>
              <a:rPr lang="en-US" sz="2800" dirty="0">
                <a:solidFill>
                  <a:schemeClr val="tx1"/>
                </a:solidFill>
              </a:rPr>
              <a:t>formatted name</a:t>
            </a:r>
          </a:p>
          <a:p>
            <a:r>
              <a:rPr lang="en-US" sz="2800" dirty="0">
                <a:solidFill>
                  <a:schemeClr val="tx1"/>
                </a:solidFill>
              </a:rPr>
              <a:t>revision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7543800" y="2514600"/>
            <a:ext cx="1600200" cy="7620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vCARD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16002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Friend of a friend (FOAF)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39000" y="1600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vCARD</a:t>
            </a:r>
            <a:r>
              <a:rPr lang="en-US" sz="2800" b="1" dirty="0">
                <a:solidFill>
                  <a:srgbClr val="FF0000"/>
                </a:solidFill>
              </a:rPr>
              <a:t> RDF</a:t>
            </a:r>
          </a:p>
        </p:txBody>
      </p:sp>
      <p:sp>
        <p:nvSpPr>
          <p:cNvPr id="3" name="Oval 2"/>
          <p:cNvSpPr/>
          <p:nvPr/>
        </p:nvSpPr>
        <p:spPr>
          <a:xfrm>
            <a:off x="1676400" y="3200400"/>
            <a:ext cx="1600200" cy="5334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95800" y="4724400"/>
            <a:ext cx="1600200" cy="5334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15200" y="3276600"/>
            <a:ext cx="2057400" cy="5334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8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Demographics per “Meaningful Use”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5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Eligible Providers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Eligible Hospitals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Preferred language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Gender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Race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Ethnicity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Date of birth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Date of death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Preliminary cause of death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6116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Demographics in Section 4302 of Affordable Care Act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Race</a:t>
            </a:r>
          </a:p>
          <a:p>
            <a:r>
              <a:rPr lang="en-US" dirty="0"/>
              <a:t>Ethnicity</a:t>
            </a:r>
          </a:p>
          <a:p>
            <a:r>
              <a:rPr lang="en-US" dirty="0"/>
              <a:t>Primary language</a:t>
            </a:r>
          </a:p>
          <a:p>
            <a:r>
              <a:rPr lang="en-US" dirty="0"/>
              <a:t>Sex</a:t>
            </a:r>
          </a:p>
          <a:p>
            <a:r>
              <a:rPr lang="en-US" dirty="0"/>
              <a:t>Disability status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278582" y="3516283"/>
            <a:ext cx="4621876" cy="2057400"/>
          </a:xfrm>
          <a:prstGeom prst="wedgeRoundRectCallout">
            <a:avLst>
              <a:gd name="adj1" fmla="val -78450"/>
              <a:gd name="adj2" fmla="val -3584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Relative to MU: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“Primary” vs. “preferred”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Sex vs. gender</a:t>
            </a:r>
          </a:p>
        </p:txBody>
      </p:sp>
    </p:spTree>
    <p:extLst>
      <p:ext uri="{BB962C8B-B14F-4D97-AF65-F5344CB8AC3E}">
        <p14:creationId xmlns:p14="http://schemas.microsoft.com/office/powerpoint/2010/main" val="31850984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Birth Date: Relations Among Particulars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 123456 is the agent of his birth at instant of birth: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i="1" dirty="0" err="1">
                <a:solidFill>
                  <a:srgbClr val="376092"/>
                </a:solidFill>
              </a:rPr>
              <a:t>jd</a:t>
            </a:r>
            <a:r>
              <a:rPr lang="en-US" i="1" dirty="0">
                <a:solidFill>
                  <a:srgbClr val="376092"/>
                </a:solidFill>
              </a:rPr>
              <a:t> </a:t>
            </a:r>
            <a:r>
              <a:rPr lang="en-US" b="1" dirty="0" err="1">
                <a:solidFill>
                  <a:srgbClr val="376092"/>
                </a:solidFill>
              </a:rPr>
              <a:t>agent_of</a:t>
            </a:r>
            <a:r>
              <a:rPr lang="en-US" dirty="0">
                <a:solidFill>
                  <a:srgbClr val="376092"/>
                </a:solidFill>
              </a:rPr>
              <a:t> </a:t>
            </a:r>
            <a:r>
              <a:rPr lang="en-US" i="1" dirty="0" err="1">
                <a:solidFill>
                  <a:srgbClr val="376092"/>
                </a:solidFill>
              </a:rPr>
              <a:t>jd_birth</a:t>
            </a:r>
            <a:r>
              <a:rPr lang="en-US" i="1" dirty="0">
                <a:solidFill>
                  <a:srgbClr val="376092"/>
                </a:solidFill>
              </a:rPr>
              <a:t> </a:t>
            </a:r>
            <a:r>
              <a:rPr lang="en-US" b="1" dirty="0">
                <a:solidFill>
                  <a:srgbClr val="376092"/>
                </a:solidFill>
              </a:rPr>
              <a:t>at</a:t>
            </a:r>
            <a:r>
              <a:rPr lang="en-US" dirty="0">
                <a:solidFill>
                  <a:srgbClr val="376092"/>
                </a:solidFill>
              </a:rPr>
              <a:t> </a:t>
            </a:r>
            <a:r>
              <a:rPr lang="en-US" i="1" dirty="0" err="1">
                <a:solidFill>
                  <a:srgbClr val="376092"/>
                </a:solidFill>
              </a:rPr>
              <a:t>jd_birth_instant</a:t>
            </a:r>
            <a:endParaRPr lang="en-US" i="1" dirty="0">
              <a:solidFill>
                <a:srgbClr val="376092"/>
              </a:solidFill>
            </a:endParaRPr>
          </a:p>
          <a:p>
            <a:r>
              <a:rPr lang="en-US" dirty="0"/>
              <a:t>Person 123456’s birth occurs at the instant of birth: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i="1" dirty="0" err="1">
                <a:solidFill>
                  <a:srgbClr val="376092"/>
                </a:solidFill>
              </a:rPr>
              <a:t>jd_birth</a:t>
            </a:r>
            <a:r>
              <a:rPr lang="en-US" i="1" dirty="0">
                <a:solidFill>
                  <a:srgbClr val="376092"/>
                </a:solidFill>
              </a:rPr>
              <a:t> </a:t>
            </a:r>
            <a:r>
              <a:rPr lang="en-US" b="1" dirty="0" err="1">
                <a:solidFill>
                  <a:srgbClr val="376092"/>
                </a:solidFill>
              </a:rPr>
              <a:t>occupies_temporal_region</a:t>
            </a:r>
            <a:r>
              <a:rPr lang="en-US" dirty="0">
                <a:solidFill>
                  <a:srgbClr val="376092"/>
                </a:solidFill>
              </a:rPr>
              <a:t> </a:t>
            </a:r>
            <a:r>
              <a:rPr lang="en-US" i="1" dirty="0" err="1">
                <a:solidFill>
                  <a:srgbClr val="376092"/>
                </a:solidFill>
              </a:rPr>
              <a:t>jd_birth_instant</a:t>
            </a:r>
            <a:endParaRPr lang="en-US" i="1" dirty="0">
              <a:solidFill>
                <a:srgbClr val="376092"/>
              </a:solidFill>
            </a:endParaRPr>
          </a:p>
          <a:p>
            <a:r>
              <a:rPr lang="en-US" dirty="0"/>
              <a:t>The instant of birth is during birth date:</a:t>
            </a:r>
          </a:p>
          <a:p>
            <a:pPr marL="457200" lvl="1" indent="0">
              <a:buNone/>
            </a:pP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jd_birth_instant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during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jd_birth_date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/>
              <a:t>The birth date has a name according to the Gregorian calendar system: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376092"/>
                </a:solidFill>
              </a:rPr>
              <a:t>“1970-01-01” </a:t>
            </a:r>
            <a:r>
              <a:rPr lang="en-US" b="1" dirty="0">
                <a:solidFill>
                  <a:srgbClr val="376092"/>
                </a:solidFill>
              </a:rPr>
              <a:t>denotes</a:t>
            </a:r>
            <a:r>
              <a:rPr lang="en-US" dirty="0">
                <a:solidFill>
                  <a:srgbClr val="376092"/>
                </a:solidFill>
              </a:rPr>
              <a:t> </a:t>
            </a:r>
            <a:r>
              <a:rPr lang="en-US" i="1" dirty="0" err="1">
                <a:solidFill>
                  <a:srgbClr val="376092"/>
                </a:solidFill>
              </a:rPr>
              <a:t>jd_birth_date</a:t>
            </a:r>
            <a:r>
              <a:rPr lang="en-US" i="1" dirty="0">
                <a:solidFill>
                  <a:srgbClr val="376092"/>
                </a:solidFill>
              </a:rPr>
              <a:t> </a:t>
            </a:r>
            <a:r>
              <a:rPr lang="en-US" dirty="0">
                <a:solidFill>
                  <a:srgbClr val="376092"/>
                </a:solidFill>
              </a:rPr>
              <a:t>(</a:t>
            </a:r>
            <a:r>
              <a:rPr lang="en-US" b="1" dirty="0">
                <a:solidFill>
                  <a:srgbClr val="376092"/>
                </a:solidFill>
              </a:rPr>
              <a:t>at</a:t>
            </a:r>
            <a:r>
              <a:rPr lang="en-US" dirty="0">
                <a:solidFill>
                  <a:srgbClr val="376092"/>
                </a:solidFill>
              </a:rPr>
              <a:t> t</a:t>
            </a:r>
            <a:r>
              <a:rPr lang="en-US" baseline="-25000" dirty="0">
                <a:solidFill>
                  <a:srgbClr val="376092"/>
                </a:solidFill>
              </a:rPr>
              <a:t>2</a:t>
            </a:r>
            <a:r>
              <a:rPr lang="en-US" dirty="0">
                <a:solidFill>
                  <a:srgbClr val="376092"/>
                </a:solidFill>
              </a:rPr>
              <a:t>)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7424530" y="5240888"/>
            <a:ext cx="4303644" cy="1325563"/>
          </a:xfrm>
          <a:prstGeom prst="wedgeRoundRectCallout">
            <a:avLst>
              <a:gd name="adj1" fmla="val -64894"/>
              <a:gd name="adj2" fmla="val -5394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We can handle date of death easily in exactly the same manner.</a:t>
            </a:r>
          </a:p>
        </p:txBody>
      </p:sp>
    </p:spTree>
    <p:extLst>
      <p:ext uri="{BB962C8B-B14F-4D97-AF65-F5344CB8AC3E}">
        <p14:creationId xmlns:p14="http://schemas.microsoft.com/office/powerpoint/2010/main" val="274790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Sex, Gender, and Marital Status: Relations among Particulars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 123456 is the bearer of his male sex quality over t2</a:t>
            </a:r>
          </a:p>
          <a:p>
            <a:pPr lvl="1"/>
            <a:r>
              <a:rPr lang="en-US" i="1" dirty="0" err="1">
                <a:solidFill>
                  <a:srgbClr val="376092"/>
                </a:solidFill>
              </a:rPr>
              <a:t>jd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b="1" dirty="0" err="1">
                <a:solidFill>
                  <a:srgbClr val="376092"/>
                </a:solidFill>
              </a:rPr>
              <a:t>bearer_of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i="1" dirty="0" err="1">
                <a:solidFill>
                  <a:srgbClr val="376092"/>
                </a:solidFill>
              </a:rPr>
              <a:t>jd_sex</a:t>
            </a:r>
            <a:r>
              <a:rPr lang="en-US" dirty="0">
                <a:solidFill>
                  <a:srgbClr val="376092"/>
                </a:solidFill>
              </a:rPr>
              <a:t> 			</a:t>
            </a:r>
            <a:r>
              <a:rPr lang="en-US" b="1" dirty="0">
                <a:solidFill>
                  <a:srgbClr val="376092"/>
                </a:solidFill>
              </a:rPr>
              <a:t>at</a:t>
            </a:r>
            <a:r>
              <a:rPr lang="en-US" dirty="0">
                <a:solidFill>
                  <a:srgbClr val="376092"/>
                </a:solidFill>
              </a:rPr>
              <a:t> </a:t>
            </a:r>
            <a:r>
              <a:rPr lang="en-US" i="1" dirty="0">
                <a:solidFill>
                  <a:srgbClr val="376092"/>
                </a:solidFill>
              </a:rPr>
              <a:t>t2</a:t>
            </a:r>
          </a:p>
          <a:p>
            <a:pPr lvl="1"/>
            <a:r>
              <a:rPr lang="en-US" i="1" dirty="0">
                <a:solidFill>
                  <a:srgbClr val="376092"/>
                </a:solidFill>
              </a:rPr>
              <a:t>t2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b="1" dirty="0">
                <a:solidFill>
                  <a:srgbClr val="376092"/>
                </a:solidFill>
              </a:rPr>
              <a:t>before 		</a:t>
            </a:r>
            <a:r>
              <a:rPr lang="en-US" i="1" dirty="0">
                <a:solidFill>
                  <a:srgbClr val="376092"/>
                </a:solidFill>
              </a:rPr>
              <a:t>t5</a:t>
            </a:r>
          </a:p>
          <a:p>
            <a:r>
              <a:rPr lang="en-US" dirty="0"/>
              <a:t>Person 123456 is the bearer of his male gender role over t3</a:t>
            </a:r>
          </a:p>
          <a:p>
            <a:pPr lvl="1"/>
            <a:r>
              <a:rPr lang="en-US" i="1" dirty="0" err="1">
                <a:solidFill>
                  <a:srgbClr val="376092"/>
                </a:solidFill>
              </a:rPr>
              <a:t>jd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b="1" dirty="0" err="1">
                <a:solidFill>
                  <a:srgbClr val="376092"/>
                </a:solidFill>
              </a:rPr>
              <a:t>bearer_of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i="1" dirty="0" err="1">
                <a:solidFill>
                  <a:srgbClr val="376092"/>
                </a:solidFill>
              </a:rPr>
              <a:t>jd_gender</a:t>
            </a:r>
            <a:r>
              <a:rPr lang="en-US" dirty="0">
                <a:solidFill>
                  <a:srgbClr val="376092"/>
                </a:solidFill>
              </a:rPr>
              <a:t> 		</a:t>
            </a:r>
            <a:r>
              <a:rPr lang="en-US" b="1" dirty="0">
                <a:solidFill>
                  <a:srgbClr val="376092"/>
                </a:solidFill>
              </a:rPr>
              <a:t>at</a:t>
            </a:r>
            <a:r>
              <a:rPr lang="en-US" dirty="0">
                <a:solidFill>
                  <a:srgbClr val="376092"/>
                </a:solidFill>
              </a:rPr>
              <a:t> </a:t>
            </a:r>
            <a:r>
              <a:rPr lang="en-US" i="1" dirty="0">
                <a:solidFill>
                  <a:srgbClr val="376092"/>
                </a:solidFill>
              </a:rPr>
              <a:t>t3</a:t>
            </a:r>
          </a:p>
          <a:p>
            <a:pPr lvl="1"/>
            <a:r>
              <a:rPr lang="en-US" i="1" dirty="0">
                <a:solidFill>
                  <a:srgbClr val="376092"/>
                </a:solidFill>
              </a:rPr>
              <a:t>t2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b="1" dirty="0">
                <a:solidFill>
                  <a:srgbClr val="376092"/>
                </a:solidFill>
              </a:rPr>
              <a:t>after 		</a:t>
            </a:r>
            <a:r>
              <a:rPr lang="en-US" i="1" dirty="0">
                <a:solidFill>
                  <a:srgbClr val="376092"/>
                </a:solidFill>
              </a:rPr>
              <a:t>t3</a:t>
            </a:r>
          </a:p>
          <a:p>
            <a:r>
              <a:rPr lang="en-US" dirty="0"/>
              <a:t>Person 123456 is the bearer of his marriage contract role over t3</a:t>
            </a:r>
          </a:p>
          <a:p>
            <a:pPr lvl="1"/>
            <a:r>
              <a:rPr lang="en-US" i="1" dirty="0" err="1">
                <a:solidFill>
                  <a:srgbClr val="376092"/>
                </a:solidFill>
              </a:rPr>
              <a:t>jd</a:t>
            </a:r>
            <a:r>
              <a:rPr lang="en-US" i="1" dirty="0">
                <a:solidFill>
                  <a:srgbClr val="376092"/>
                </a:solidFill>
              </a:rPr>
              <a:t> 	</a:t>
            </a:r>
            <a:r>
              <a:rPr lang="en-US" b="1" dirty="0" err="1">
                <a:solidFill>
                  <a:srgbClr val="376092"/>
                </a:solidFill>
              </a:rPr>
              <a:t>bearer_of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i="1" dirty="0" err="1">
                <a:solidFill>
                  <a:srgbClr val="376092"/>
                </a:solidFill>
              </a:rPr>
              <a:t>jd_mc_role</a:t>
            </a:r>
            <a:r>
              <a:rPr lang="en-US" dirty="0">
                <a:solidFill>
                  <a:srgbClr val="376092"/>
                </a:solidFill>
              </a:rPr>
              <a:t> 		</a:t>
            </a:r>
            <a:r>
              <a:rPr lang="en-US" b="1" dirty="0">
                <a:solidFill>
                  <a:srgbClr val="376092"/>
                </a:solidFill>
              </a:rPr>
              <a:t>at</a:t>
            </a:r>
            <a:r>
              <a:rPr lang="en-US" dirty="0">
                <a:solidFill>
                  <a:srgbClr val="376092"/>
                </a:solidFill>
              </a:rPr>
              <a:t> </a:t>
            </a:r>
            <a:r>
              <a:rPr lang="en-US" i="1" dirty="0">
                <a:solidFill>
                  <a:srgbClr val="376092"/>
                </a:solidFill>
              </a:rPr>
              <a:t>t3</a:t>
            </a:r>
          </a:p>
          <a:p>
            <a:endParaRPr lang="en-US" i="1" dirty="0">
              <a:solidFill>
                <a:srgbClr val="376092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24A2490-E5C5-2C4F-8A8C-D3B1E188C6D2}"/>
              </a:ext>
            </a:extLst>
          </p:cNvPr>
          <p:cNvSpPr/>
          <p:nvPr/>
        </p:nvSpPr>
        <p:spPr>
          <a:xfrm>
            <a:off x="7156174" y="2216426"/>
            <a:ext cx="964096" cy="5466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3BFB03F-1E17-8543-85D5-55268CDFA486}"/>
              </a:ext>
            </a:extLst>
          </p:cNvPr>
          <p:cNvSpPr/>
          <p:nvPr/>
        </p:nvSpPr>
        <p:spPr>
          <a:xfrm>
            <a:off x="7156174" y="3548271"/>
            <a:ext cx="964096" cy="5466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73E150A-044A-9643-8641-C790EC4724AE}"/>
              </a:ext>
            </a:extLst>
          </p:cNvPr>
          <p:cNvSpPr/>
          <p:nvPr/>
        </p:nvSpPr>
        <p:spPr>
          <a:xfrm>
            <a:off x="7156174" y="4862617"/>
            <a:ext cx="964096" cy="5466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9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Particulars: </a:t>
            </a:r>
          </a:p>
          <a:p>
            <a:pPr lvl="1"/>
            <a:r>
              <a:rPr lang="en-US" i="1" dirty="0" err="1">
                <a:solidFill>
                  <a:srgbClr val="376092"/>
                </a:solidFill>
              </a:rPr>
              <a:t>jd_gender</a:t>
            </a:r>
            <a:r>
              <a:rPr lang="en-US" i="1" dirty="0">
                <a:solidFill>
                  <a:srgbClr val="376092"/>
                </a:solidFill>
              </a:rPr>
              <a:t>:</a:t>
            </a:r>
            <a:r>
              <a:rPr lang="en-US" dirty="0">
                <a:solidFill>
                  <a:srgbClr val="376092"/>
                </a:solidFill>
              </a:rPr>
              <a:t> 	Person 123456’s gender role</a:t>
            </a:r>
          </a:p>
          <a:p>
            <a:pPr lvl="1"/>
            <a:r>
              <a:rPr lang="en-US" i="1" dirty="0">
                <a:solidFill>
                  <a:srgbClr val="376092"/>
                </a:solidFill>
              </a:rPr>
              <a:t>t2:		</a:t>
            </a:r>
            <a:r>
              <a:rPr lang="en-US" dirty="0">
                <a:solidFill>
                  <a:srgbClr val="376092"/>
                </a:solidFill>
              </a:rPr>
              <a:t>Instant role began to exist</a:t>
            </a:r>
          </a:p>
          <a:p>
            <a:pPr lvl="1"/>
            <a:r>
              <a:rPr lang="en-US" i="1" dirty="0">
                <a:solidFill>
                  <a:srgbClr val="376092"/>
                </a:solidFill>
              </a:rPr>
              <a:t>t3:		</a:t>
            </a:r>
            <a:r>
              <a:rPr lang="en-US" dirty="0">
                <a:solidFill>
                  <a:srgbClr val="376092"/>
                </a:solidFill>
              </a:rPr>
              <a:t>Instant Person 123456 began to exist</a:t>
            </a:r>
            <a:endParaRPr lang="en-US" i="1" dirty="0">
              <a:solidFill>
                <a:srgbClr val="376092"/>
              </a:solidFill>
            </a:endParaRPr>
          </a:p>
          <a:p>
            <a:endParaRPr lang="en-US" dirty="0"/>
          </a:p>
          <a:p>
            <a:r>
              <a:rPr lang="en-US" dirty="0"/>
              <a:t>Instantiations:</a:t>
            </a:r>
          </a:p>
          <a:p>
            <a:pPr lvl="1"/>
            <a:r>
              <a:rPr lang="en-US" i="1" dirty="0" err="1">
                <a:solidFill>
                  <a:srgbClr val="376092"/>
                </a:solidFill>
              </a:rPr>
              <a:t>jd_gender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b="1" dirty="0" err="1">
                <a:solidFill>
                  <a:srgbClr val="376092"/>
                </a:solidFill>
              </a:rPr>
              <a:t>instance_of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i="1" dirty="0">
                <a:solidFill>
                  <a:srgbClr val="376092"/>
                </a:solidFill>
              </a:rPr>
              <a:t>Male gender 	</a:t>
            </a:r>
            <a:r>
              <a:rPr lang="en-US" dirty="0">
                <a:solidFill>
                  <a:srgbClr val="376092"/>
                </a:solidFill>
              </a:rPr>
              <a:t>since </a:t>
            </a:r>
            <a:r>
              <a:rPr lang="en-US" i="1" dirty="0">
                <a:solidFill>
                  <a:srgbClr val="376092"/>
                </a:solidFill>
              </a:rPr>
              <a:t>t2</a:t>
            </a:r>
          </a:p>
          <a:p>
            <a:pPr lvl="1"/>
            <a:r>
              <a:rPr lang="en-US" i="1" dirty="0">
                <a:solidFill>
                  <a:srgbClr val="376092"/>
                </a:solidFill>
              </a:rPr>
              <a:t>t2</a:t>
            </a:r>
            <a:r>
              <a:rPr lang="en-US" dirty="0">
                <a:solidFill>
                  <a:srgbClr val="376092"/>
                </a:solidFill>
              </a:rPr>
              <a:t>, </a:t>
            </a:r>
            <a:r>
              <a:rPr lang="en-US" i="1" dirty="0">
                <a:solidFill>
                  <a:srgbClr val="376092"/>
                </a:solidFill>
              </a:rPr>
              <a:t>t3 		</a:t>
            </a:r>
            <a:r>
              <a:rPr lang="en-US" b="1" dirty="0" err="1">
                <a:solidFill>
                  <a:srgbClr val="376092"/>
                </a:solidFill>
              </a:rPr>
              <a:t>instance_of</a:t>
            </a:r>
            <a:r>
              <a:rPr lang="en-US" i="1" dirty="0">
                <a:solidFill>
                  <a:srgbClr val="376092"/>
                </a:solidFill>
              </a:rPr>
              <a:t> 	Temporal instant</a:t>
            </a:r>
          </a:p>
          <a:p>
            <a:endParaRPr lang="en-US" dirty="0"/>
          </a:p>
          <a:p>
            <a:r>
              <a:rPr lang="en-US" dirty="0"/>
              <a:t>Relations:</a:t>
            </a:r>
          </a:p>
          <a:p>
            <a:pPr lvl="1"/>
            <a:r>
              <a:rPr lang="en-US" i="1" dirty="0" err="1">
                <a:solidFill>
                  <a:srgbClr val="376092"/>
                </a:solidFill>
              </a:rPr>
              <a:t>jd</a:t>
            </a:r>
            <a:r>
              <a:rPr lang="en-US" dirty="0">
                <a:solidFill>
                  <a:srgbClr val="376092"/>
                </a:solidFill>
              </a:rPr>
              <a:t> 		</a:t>
            </a:r>
            <a:r>
              <a:rPr lang="en-US" b="1" dirty="0" err="1">
                <a:solidFill>
                  <a:srgbClr val="376092"/>
                </a:solidFill>
              </a:rPr>
              <a:t>bearer_of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i="1" dirty="0" err="1">
                <a:solidFill>
                  <a:srgbClr val="376092"/>
                </a:solidFill>
              </a:rPr>
              <a:t>jd_gender</a:t>
            </a:r>
            <a:r>
              <a:rPr lang="en-US" dirty="0">
                <a:solidFill>
                  <a:srgbClr val="376092"/>
                </a:solidFill>
              </a:rPr>
              <a:t> 	since </a:t>
            </a:r>
            <a:r>
              <a:rPr lang="en-US" i="1" dirty="0">
                <a:solidFill>
                  <a:srgbClr val="376092"/>
                </a:solidFill>
              </a:rPr>
              <a:t>t2</a:t>
            </a:r>
          </a:p>
          <a:p>
            <a:pPr lvl="1"/>
            <a:r>
              <a:rPr lang="en-US" i="1" dirty="0">
                <a:solidFill>
                  <a:srgbClr val="376092"/>
                </a:solidFill>
              </a:rPr>
              <a:t>t2</a:t>
            </a:r>
            <a:r>
              <a:rPr lang="en-US" dirty="0">
                <a:solidFill>
                  <a:srgbClr val="376092"/>
                </a:solidFill>
              </a:rPr>
              <a:t> 		</a:t>
            </a:r>
            <a:r>
              <a:rPr lang="en-US" b="1" dirty="0">
                <a:solidFill>
                  <a:srgbClr val="376092"/>
                </a:solidFill>
              </a:rPr>
              <a:t>after 		</a:t>
            </a:r>
            <a:r>
              <a:rPr lang="en-US" i="1" dirty="0">
                <a:solidFill>
                  <a:srgbClr val="376092"/>
                </a:solidFill>
              </a:rPr>
              <a:t>t3</a:t>
            </a:r>
          </a:p>
          <a:p>
            <a:pPr lvl="1"/>
            <a:endParaRPr lang="en-US" i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952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Marital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Particulars:</a:t>
            </a:r>
          </a:p>
          <a:p>
            <a:pPr lvl="1"/>
            <a:r>
              <a:rPr lang="en-US" i="1" dirty="0" err="1">
                <a:solidFill>
                  <a:srgbClr val="376092"/>
                </a:solidFill>
              </a:rPr>
              <a:t>jd_mc_role</a:t>
            </a:r>
            <a:r>
              <a:rPr lang="en-US" i="1" dirty="0">
                <a:solidFill>
                  <a:srgbClr val="376092"/>
                </a:solidFill>
              </a:rPr>
              <a:t>:	</a:t>
            </a:r>
            <a:r>
              <a:rPr lang="en-US" dirty="0">
                <a:solidFill>
                  <a:srgbClr val="376092"/>
                </a:solidFill>
              </a:rPr>
              <a:t>Person 123456’s party to marriage contract role</a:t>
            </a:r>
            <a:endParaRPr lang="en-US" i="1" dirty="0">
              <a:solidFill>
                <a:srgbClr val="376092"/>
              </a:solidFill>
            </a:endParaRPr>
          </a:p>
          <a:p>
            <a:pPr lvl="1"/>
            <a:r>
              <a:rPr lang="en-US" i="1" dirty="0">
                <a:solidFill>
                  <a:srgbClr val="376092"/>
                </a:solidFill>
              </a:rPr>
              <a:t>t3:		</a:t>
            </a:r>
            <a:r>
              <a:rPr lang="en-US" dirty="0">
                <a:solidFill>
                  <a:srgbClr val="376092"/>
                </a:solidFill>
              </a:rPr>
              <a:t>Instant at which marriage contract begins to exist</a:t>
            </a:r>
          </a:p>
          <a:p>
            <a:endParaRPr lang="en-US" dirty="0"/>
          </a:p>
          <a:p>
            <a:r>
              <a:rPr lang="en-US" dirty="0"/>
              <a:t>Instantiations:</a:t>
            </a:r>
          </a:p>
          <a:p>
            <a:pPr lvl="1"/>
            <a:r>
              <a:rPr lang="en-US" i="1" dirty="0" err="1">
                <a:solidFill>
                  <a:srgbClr val="376092"/>
                </a:solidFill>
              </a:rPr>
              <a:t>jd_mc_role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b="1" dirty="0" err="1">
                <a:solidFill>
                  <a:srgbClr val="376092"/>
                </a:solidFill>
              </a:rPr>
              <a:t>instance_of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i="1" dirty="0">
                <a:solidFill>
                  <a:srgbClr val="376092"/>
                </a:solidFill>
              </a:rPr>
              <a:t>Party to a marriage contract</a:t>
            </a:r>
            <a:r>
              <a:rPr lang="en-US" dirty="0">
                <a:solidFill>
                  <a:srgbClr val="376092"/>
                </a:solidFill>
              </a:rPr>
              <a:t> 	since </a:t>
            </a:r>
            <a:r>
              <a:rPr lang="en-US" i="1" dirty="0">
                <a:solidFill>
                  <a:srgbClr val="376092"/>
                </a:solidFill>
              </a:rPr>
              <a:t>t3</a:t>
            </a:r>
          </a:p>
          <a:p>
            <a:pPr lvl="1"/>
            <a:r>
              <a:rPr lang="en-US" i="1" dirty="0">
                <a:solidFill>
                  <a:srgbClr val="376092"/>
                </a:solidFill>
              </a:rPr>
              <a:t>t3</a:t>
            </a:r>
            <a:r>
              <a:rPr lang="en-US" dirty="0">
                <a:solidFill>
                  <a:srgbClr val="376092"/>
                </a:solidFill>
              </a:rPr>
              <a:t> 		</a:t>
            </a:r>
            <a:r>
              <a:rPr lang="en-US" b="1" dirty="0" err="1">
                <a:solidFill>
                  <a:srgbClr val="376092"/>
                </a:solidFill>
              </a:rPr>
              <a:t>instance_of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i="1" dirty="0">
                <a:solidFill>
                  <a:srgbClr val="376092"/>
                </a:solidFill>
              </a:rPr>
              <a:t>Temporal instant</a:t>
            </a:r>
          </a:p>
          <a:p>
            <a:endParaRPr lang="en-US" dirty="0"/>
          </a:p>
          <a:p>
            <a:r>
              <a:rPr lang="en-US" dirty="0"/>
              <a:t>Relations:</a:t>
            </a:r>
          </a:p>
          <a:p>
            <a:pPr lvl="1"/>
            <a:r>
              <a:rPr lang="en-US" i="1" dirty="0" err="1">
                <a:solidFill>
                  <a:srgbClr val="376092"/>
                </a:solidFill>
              </a:rPr>
              <a:t>jd</a:t>
            </a:r>
            <a:r>
              <a:rPr lang="en-US" i="1" dirty="0">
                <a:solidFill>
                  <a:srgbClr val="376092"/>
                </a:solidFill>
              </a:rPr>
              <a:t> 		</a:t>
            </a:r>
            <a:r>
              <a:rPr lang="en-US" b="1" dirty="0" err="1">
                <a:solidFill>
                  <a:srgbClr val="376092"/>
                </a:solidFill>
              </a:rPr>
              <a:t>bearer_of</a:t>
            </a:r>
            <a:r>
              <a:rPr lang="en-US" dirty="0">
                <a:solidFill>
                  <a:srgbClr val="376092"/>
                </a:solidFill>
              </a:rPr>
              <a:t> 	</a:t>
            </a:r>
            <a:r>
              <a:rPr lang="en-US" i="1" dirty="0" err="1">
                <a:solidFill>
                  <a:srgbClr val="376092"/>
                </a:solidFill>
              </a:rPr>
              <a:t>jd_mc_role</a:t>
            </a:r>
            <a:r>
              <a:rPr lang="en-US" dirty="0">
                <a:solidFill>
                  <a:srgbClr val="376092"/>
                </a:solidFill>
              </a:rPr>
              <a:t> 			since </a:t>
            </a:r>
            <a:r>
              <a:rPr lang="en-US" i="1" dirty="0">
                <a:solidFill>
                  <a:srgbClr val="376092"/>
                </a:solidFill>
              </a:rPr>
              <a:t>t3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387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E50FF-5CBD-5040-8E7B-C8C6F3A29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Copyright Notice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88586-2B6A-654B-B67B-5DDBB117D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work is licensed under a Creative Commons Attribution-</a:t>
            </a:r>
            <a:r>
              <a:rPr lang="en-US" dirty="0" err="1"/>
              <a:t>ShareAlike</a:t>
            </a:r>
            <a:r>
              <a:rPr lang="en-US" dirty="0"/>
              <a:t> 4.0 International License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linkClick r:id="rId2"/>
              </a:rPr>
              <a:t>http://creativecommons.org/licenses/by-sa/4.0/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3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33267-AB16-714D-955D-779203251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the RT analysis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35C37-5F44-CC4E-B5C7-0BB616C4F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applied to existing, non-RT-compliant data</a:t>
            </a:r>
          </a:p>
          <a:p>
            <a:endParaRPr lang="en-US" dirty="0"/>
          </a:p>
          <a:p>
            <a:r>
              <a:rPr lang="en-US" dirty="0"/>
              <a:t>Which, at its essence, boils down to: </a:t>
            </a:r>
            <a:r>
              <a:rPr lang="en-US" i="1" dirty="0"/>
              <a:t>For the non-RT data to be a correct representation of reality…</a:t>
            </a:r>
            <a:endParaRPr lang="en-US" dirty="0"/>
          </a:p>
          <a:p>
            <a:pPr lvl="1"/>
            <a:r>
              <a:rPr lang="en-US" dirty="0"/>
              <a:t>What entities must exist or have existed?</a:t>
            </a:r>
          </a:p>
          <a:p>
            <a:pPr lvl="1"/>
            <a:r>
              <a:rPr lang="en-US" dirty="0"/>
              <a:t>In what relationships must those entities have stood?</a:t>
            </a:r>
          </a:p>
          <a:p>
            <a:pPr lvl="1"/>
            <a:r>
              <a:rPr lang="en-US" dirty="0"/>
              <a:t>And for both questions, when?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19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3C41F-CEF3-D74F-AA96-B9EDB2A6F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Important!  </a:t>
            </a:r>
            <a:r>
              <a:rPr lang="en-US" dirty="0"/>
              <a:t>The Analysis Standardly Proceeds via the Following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ADA16-E5ED-7047-899B-DE593BB01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Identify all the particulars that are explicitly referenced by the data element in question and add them to the “Particular List”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the next entity on the Particular List: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Identify its BFO category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Then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If its BFO category is an independent continuant, go to next entity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If its BFO category is dependent continuant, identify the independent continuant on which it depends and add it to the Particular List (if relevant)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If its BFO category is occurrent, identify the continuants which participate in it, and add the relevant ones to the Particular 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the relationships that hold among all particulars</a:t>
            </a:r>
          </a:p>
        </p:txBody>
      </p:sp>
    </p:spTree>
    <p:extLst>
      <p:ext uri="{BB962C8B-B14F-4D97-AF65-F5344CB8AC3E}">
        <p14:creationId xmlns:p14="http://schemas.microsoft.com/office/powerpoint/2010/main" val="340534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30E72-1EBE-D744-A79B-9AB7990A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RT Analysis Procedure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0B645-6BA4-D34B-A8D9-4F38092B1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Identify any pertinent negative assertions required for the data to be true (e.g., the patient has not had a cough in the last 2 weeks since he began experiencing shortness of breath)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Identify names associated with the particulars (e.g., proper names of people, organizations, geographical locations)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Identify any concepts or terms with which the particulars are associated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2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8A8BA-3293-CD46-AE7D-67D0AFE98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the first record…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3EF0D5-6C92-B849-9B7D-DA437C0570F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2349245"/>
              </p:ext>
            </p:extLst>
          </p:nvPr>
        </p:nvGraphicFramePr>
        <p:xfrm>
          <a:off x="838200" y="1825625"/>
          <a:ext cx="931905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015">
                  <a:extLst>
                    <a:ext uri="{9D8B030D-6E8A-4147-A177-3AD203B41FA5}">
                      <a16:colId xmlns:a16="http://schemas.microsoft.com/office/drawing/2014/main" val="3415099815"/>
                    </a:ext>
                  </a:extLst>
                </a:gridCol>
                <a:gridCol w="2001328">
                  <a:extLst>
                    <a:ext uri="{9D8B030D-6E8A-4147-A177-3AD203B41FA5}">
                      <a16:colId xmlns:a16="http://schemas.microsoft.com/office/drawing/2014/main" val="1849762035"/>
                    </a:ext>
                  </a:extLst>
                </a:gridCol>
                <a:gridCol w="1698895">
                  <a:extLst>
                    <a:ext uri="{9D8B030D-6E8A-4147-A177-3AD203B41FA5}">
                      <a16:colId xmlns:a16="http://schemas.microsoft.com/office/drawing/2014/main" val="994437798"/>
                    </a:ext>
                  </a:extLst>
                </a:gridCol>
                <a:gridCol w="2094976">
                  <a:extLst>
                    <a:ext uri="{9D8B030D-6E8A-4147-A177-3AD203B41FA5}">
                      <a16:colId xmlns:a16="http://schemas.microsoft.com/office/drawing/2014/main" val="1030086246"/>
                    </a:ext>
                  </a:extLst>
                </a:gridCol>
                <a:gridCol w="2167840">
                  <a:extLst>
                    <a:ext uri="{9D8B030D-6E8A-4147-A177-3AD203B41FA5}">
                      <a16:colId xmlns:a16="http://schemas.microsoft.com/office/drawing/2014/main" val="1799045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Id</a:t>
                      </a:r>
                    </a:p>
                  </a:txBody>
                  <a:tcPr marL="55993" marR="55993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Birth date</a:t>
                      </a:r>
                    </a:p>
                  </a:txBody>
                  <a:tcPr marL="55993" marR="55993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Sex</a:t>
                      </a:r>
                    </a:p>
                  </a:txBody>
                  <a:tcPr marL="55993" marR="55993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Gender</a:t>
                      </a:r>
                    </a:p>
                  </a:txBody>
                  <a:tcPr marL="55993" marR="55993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Marital status</a:t>
                      </a:r>
                    </a:p>
                  </a:txBody>
                  <a:tcPr marL="55993" marR="55993"/>
                </a:tc>
                <a:extLst>
                  <a:ext uri="{0D108BD9-81ED-4DB2-BD59-A6C34878D82A}">
                    <a16:rowId xmlns:a16="http://schemas.microsoft.com/office/drawing/2014/main" val="109500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123456</a:t>
                      </a:r>
                    </a:p>
                  </a:txBody>
                  <a:tcPr marL="55993" marR="55993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07/04/1962</a:t>
                      </a:r>
                    </a:p>
                  </a:txBody>
                  <a:tcPr marL="55993" marR="55993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Male</a:t>
                      </a:r>
                    </a:p>
                  </a:txBody>
                  <a:tcPr marL="55993" marR="55993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Masculine</a:t>
                      </a:r>
                    </a:p>
                  </a:txBody>
                  <a:tcPr marL="55993" marR="55993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Married</a:t>
                      </a:r>
                    </a:p>
                  </a:txBody>
                  <a:tcPr marL="55993" marR="55993"/>
                </a:tc>
                <a:extLst>
                  <a:ext uri="{0D108BD9-81ED-4DB2-BD59-A6C34878D82A}">
                    <a16:rowId xmlns:a16="http://schemas.microsoft.com/office/drawing/2014/main" val="2770039813"/>
                  </a:ext>
                </a:extLst>
              </a:tr>
            </a:tbl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DE06F6-E727-4B4A-A779-130D8CD58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656" y="3144794"/>
            <a:ext cx="9134598" cy="2613455"/>
          </a:xfrm>
        </p:spPr>
        <p:txBody>
          <a:bodyPr/>
          <a:lstStyle/>
          <a:p>
            <a:r>
              <a:rPr lang="en-US" dirty="0"/>
              <a:t>There is a human being that the record is about (</a:t>
            </a:r>
            <a:r>
              <a:rPr lang="en-US" i="1" dirty="0">
                <a:solidFill>
                  <a:srgbClr val="FF0000"/>
                </a:solidFill>
              </a:rPr>
              <a:t>IUI-2</a:t>
            </a:r>
            <a:r>
              <a:rPr lang="en-US" dirty="0"/>
              <a:t>)</a:t>
            </a:r>
          </a:p>
          <a:p>
            <a:r>
              <a:rPr lang="en-US" dirty="0"/>
              <a:t>There is the temporal interval over which that human being has existed (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i="1" baseline="-25000" dirty="0">
                <a:solidFill>
                  <a:srgbClr val="FF0000"/>
                </a:solidFill>
              </a:rPr>
              <a:t>2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The rest we will break down in steps</a:t>
            </a:r>
          </a:p>
        </p:txBody>
      </p:sp>
    </p:spTree>
    <p:extLst>
      <p:ext uri="{BB962C8B-B14F-4D97-AF65-F5344CB8AC3E}">
        <p14:creationId xmlns:p14="http://schemas.microsoft.com/office/powerpoint/2010/main" val="483508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Birth Date: Particulars and Instantiations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059986"/>
              </p:ext>
            </p:extLst>
          </p:nvPr>
        </p:nvGraphicFramePr>
        <p:xfrm>
          <a:off x="838200" y="1825625"/>
          <a:ext cx="10515599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3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7396">
                  <a:extLst>
                    <a:ext uri="{9D8B030D-6E8A-4147-A177-3AD203B41FA5}">
                      <a16:colId xmlns:a16="http://schemas.microsoft.com/office/drawing/2014/main" val="1928434395"/>
                    </a:ext>
                  </a:extLst>
                </a:gridCol>
                <a:gridCol w="3004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Particular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Designator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Type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Birth event of person with ID 123456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IUI-3</a:t>
                      </a:r>
                      <a:endParaRPr lang="en-US" sz="2800" dirty="0"/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Birth event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Temporal instant occupied by 123456’s birth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800" i="1" baseline="-25000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800" dirty="0"/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Temporal instant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Day containing birth instant (07/04/1962 EDT)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800" i="1" baseline="-25000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800" dirty="0"/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Temporal interval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Name of day containing birth instant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IUI-4</a:t>
                      </a:r>
                      <a:endParaRPr lang="en-US" sz="2800" dirty="0"/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ISO8601 formatted textual name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231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gan_uf_template_deep_uf_colors" id="{7E89AD35-94A2-A543-87E9-BE52D567ED1B}" vid="{35BA1960-943B-8F49-96ED-50163CA798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</TotalTime>
  <Words>2334</Words>
  <Application>Microsoft Macintosh PowerPoint</Application>
  <PresentationFormat>Widescreen</PresentationFormat>
  <Paragraphs>696</Paragraphs>
  <Slides>47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Calibri</vt:lpstr>
      <vt:lpstr>Calibri Light</vt:lpstr>
      <vt:lpstr>Office Theme</vt:lpstr>
      <vt:lpstr>Referent Tracking Tutorial Applications of Referent Tracking  Part 1 of 2: Demographics</vt:lpstr>
      <vt:lpstr>Motivation</vt:lpstr>
      <vt:lpstr>The Importance of Demographics</vt:lpstr>
      <vt:lpstr>The “Person Table”</vt:lpstr>
      <vt:lpstr>Follow the RT analysis process</vt:lpstr>
      <vt:lpstr>Important!  The Analysis Standardly Proceeds via the Following Steps</vt:lpstr>
      <vt:lpstr>The RT Analysis Procedure (continued)</vt:lpstr>
      <vt:lpstr>For the first record…</vt:lpstr>
      <vt:lpstr>Birth Date: Particulars and Instantiations</vt:lpstr>
      <vt:lpstr>Birth date: relations among particulars</vt:lpstr>
      <vt:lpstr>Sex, Gender, and Marital “Status”: Particulars, Instantiations, and Time</vt:lpstr>
      <vt:lpstr>Sex, gender, and marital “status”: relations among particulars</vt:lpstr>
      <vt:lpstr>Down to brass tacks: using RT tuples to record this information</vt:lpstr>
      <vt:lpstr>The A tuple: Assigning an IUI</vt:lpstr>
      <vt:lpstr>A tuples for our demographics data</vt:lpstr>
      <vt:lpstr>Reminder: temporal references</vt:lpstr>
      <vt:lpstr>The Particular to Universal (PtoU) tuple</vt:lpstr>
      <vt:lpstr>PtoU tuples for our demographics data</vt:lpstr>
      <vt:lpstr>The Particular to Particular (PtoP) tuple</vt:lpstr>
      <vt:lpstr>PtoP tuples</vt:lpstr>
      <vt:lpstr>Relationships among temporal references</vt:lpstr>
      <vt:lpstr>The Particular to Name (PtoN) tuple</vt:lpstr>
      <vt:lpstr>PtoN tuples</vt:lpstr>
      <vt:lpstr>Referent Tracking Implementation;  No Special Data Entry</vt:lpstr>
      <vt:lpstr>Ontology Development Motivated by this Work</vt:lpstr>
      <vt:lpstr>Problems With Current Approaches</vt:lpstr>
      <vt:lpstr>Interoperability in Current Approaches</vt:lpstr>
      <vt:lpstr>Gender vs. Sex</vt:lpstr>
      <vt:lpstr>Phenotypic vs. Genotypic Sex</vt:lpstr>
      <vt:lpstr>Our Method for Analysis</vt:lpstr>
      <vt:lpstr>Birth Date: Particulars and Instantiations</vt:lpstr>
      <vt:lpstr>Birth Date: Relations Among Particulars</vt:lpstr>
      <vt:lpstr>Sex</vt:lpstr>
      <vt:lpstr>Gender</vt:lpstr>
      <vt:lpstr>Marital Status</vt:lpstr>
      <vt:lpstr>Referent Tracking Implementation;  No Special Data Entry</vt:lpstr>
      <vt:lpstr>Ontology Development Motivated by this Work</vt:lpstr>
      <vt:lpstr>Conclusions</vt:lpstr>
      <vt:lpstr>Information Model</vt:lpstr>
      <vt:lpstr>Semantic Web</vt:lpstr>
      <vt:lpstr>Demographics per “Meaningful Use”</vt:lpstr>
      <vt:lpstr>Demographics in Section 4302 of Affordable Care Act</vt:lpstr>
      <vt:lpstr>Birth Date: Relations Among Particulars</vt:lpstr>
      <vt:lpstr>Sex, Gender, and Marital Status: Relations among Particulars</vt:lpstr>
      <vt:lpstr>Gender</vt:lpstr>
      <vt:lpstr>Marital Status</vt:lpstr>
      <vt:lpstr>Copyright Notice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Hogan,William</dc:creator>
  <cp:lastModifiedBy>William Hogan</cp:lastModifiedBy>
  <cp:revision>92</cp:revision>
  <dcterms:created xsi:type="dcterms:W3CDTF">2019-07-20T14:54:28Z</dcterms:created>
  <dcterms:modified xsi:type="dcterms:W3CDTF">2019-07-30T16:03:32Z</dcterms:modified>
</cp:coreProperties>
</file>