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405" r:id="rId3"/>
    <p:sldId id="406" r:id="rId4"/>
    <p:sldId id="399" r:id="rId5"/>
    <p:sldId id="366" r:id="rId6"/>
    <p:sldId id="369" r:id="rId7"/>
    <p:sldId id="367" r:id="rId8"/>
    <p:sldId id="362" r:id="rId9"/>
    <p:sldId id="363" r:id="rId10"/>
    <p:sldId id="400" r:id="rId11"/>
    <p:sldId id="401" r:id="rId12"/>
    <p:sldId id="402" r:id="rId13"/>
    <p:sldId id="370" r:id="rId14"/>
    <p:sldId id="371" r:id="rId15"/>
    <p:sldId id="317" r:id="rId16"/>
    <p:sldId id="407" r:id="rId17"/>
    <p:sldId id="408" r:id="rId18"/>
    <p:sldId id="318" r:id="rId19"/>
    <p:sldId id="372" r:id="rId20"/>
    <p:sldId id="374" r:id="rId21"/>
    <p:sldId id="378" r:id="rId22"/>
    <p:sldId id="379" r:id="rId23"/>
    <p:sldId id="380" r:id="rId24"/>
    <p:sldId id="381" r:id="rId25"/>
    <p:sldId id="382" r:id="rId26"/>
    <p:sldId id="383" r:id="rId27"/>
    <p:sldId id="409" r:id="rId28"/>
    <p:sldId id="410" r:id="rId29"/>
    <p:sldId id="322" r:id="rId30"/>
    <p:sldId id="391" r:id="rId31"/>
    <p:sldId id="411" r:id="rId32"/>
    <p:sldId id="320" r:id="rId33"/>
    <p:sldId id="328" r:id="rId34"/>
    <p:sldId id="329" r:id="rId35"/>
    <p:sldId id="330" r:id="rId36"/>
    <p:sldId id="413" r:id="rId37"/>
    <p:sldId id="412" r:id="rId38"/>
    <p:sldId id="334" r:id="rId39"/>
    <p:sldId id="335" r:id="rId40"/>
    <p:sldId id="331" r:id="rId41"/>
    <p:sldId id="332" r:id="rId42"/>
    <p:sldId id="333" r:id="rId43"/>
    <p:sldId id="414" r:id="rId4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C000"/>
    <a:srgbClr val="B453EF"/>
    <a:srgbClr val="FF0000"/>
    <a:srgbClr val="C274F2"/>
    <a:srgbClr val="0D0D39"/>
    <a:srgbClr val="FFFF00"/>
    <a:srgbClr val="312997"/>
    <a:srgbClr val="7878DE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9" autoAdjust="0"/>
    <p:restoredTop sz="90889" autoAdjust="0"/>
  </p:normalViewPr>
  <p:slideViewPr>
    <p:cSldViewPr>
      <p:cViewPr varScale="1">
        <p:scale>
          <a:sx n="98" d="100"/>
          <a:sy n="98" d="100"/>
        </p:scale>
        <p:origin x="-12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9DA5409-C506-4BDC-97DE-0CEF6C6D71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2D3EA4-9B07-40E1-B71B-B3C8CC97B0B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A266D9-D3D9-4199-AFEE-F3FD9C985B1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04DCE6-6BCD-4797-9901-C47B2E4A7664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66A742-8B35-474F-A1C3-E31BF32D5F9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AE06B-E7A3-4DDA-911D-AFA5D923825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2D7895-D04A-4783-9888-8252623028D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AE6FA6-D960-4FF5-A7B8-F2009F4FB474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F8E038-52FF-40FE-8C3B-1CCA0F3CD92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62989C-B3CA-4B05-B545-4F9337E1EF2F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D5C6D1-C3A4-4303-8D6D-0830DA8F74AB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10C609-225E-4081-A8A5-7A7BB9505EA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1E9D48-7FC6-40E3-825C-4717DC5DF45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711A7A-D79C-4496-BF29-23EF862FAEC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C666C-BFC9-4C3B-BABE-CF9ACA863CE8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6B381A-728D-4C0A-9FD0-33B6F698D776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F1BF4C-49C1-4D1A-A2C4-2592E1854C60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DFD84-6DE9-4380-9E2C-7DAC709BD977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46ED19-9BF8-41C4-A66F-3731E76A4840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8373A-B7BC-45B9-A218-8F399AE66EFA}" type="slidenum">
              <a:rPr lang="en-US"/>
              <a:pPr/>
              <a:t>4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4C5D0D-EBFF-4530-9B87-26009CDC74D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FEEE0-D624-4B28-B33B-F0642655A74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FEEE0-D624-4B28-B33B-F0642655A74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389C1-F04E-47C2-A779-61A638620DE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1B2648-02E5-4B67-8BA8-A3C24332019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F2A2CC-C0E1-4ED4-B613-BF7743B87CD5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p:oleObj spid="_x0000_s88066" name="Photo Editor-foto" r:id="rId3" imgW="7621064" imgH="1009791" progId="">
              <p:embed/>
            </p:oleObj>
          </a:graphicData>
        </a:graphic>
      </p:graphicFrame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7" name="Group 8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 sz="2400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 dirty="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5" name="Line 16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FF818-128F-4B99-93CC-14858A8A0C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A45D3-BC89-452C-89DF-CAE9CC1E1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012825"/>
            <a:ext cx="2209800" cy="5692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012825"/>
            <a:ext cx="6477000" cy="5692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E2FBB-033B-407B-B7FA-6A586F59AE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09A64-9286-4289-84BC-8E95FCCC8C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3D4A9-C3DC-4E46-8688-22C848D16D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772400" cy="783193"/>
          </a:xfrm>
          <a:solidFill>
            <a:schemeClr val="bg1"/>
          </a:solidFill>
        </p:spPr>
        <p:txBody>
          <a:bodyPr anchor="t"/>
          <a:lstStyle>
            <a:lvl1pPr algn="ctr">
              <a:defRPr sz="4000" b="1" cap="none" baseline="0"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BA0C9-4E5E-4545-99EF-FDCBCA403E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81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97914-0919-4159-B756-CF298411B1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638E7-FECF-4730-B4EB-B498846BB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46E9F-96DD-4F07-AAA6-FABEE18BCE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F78D3-40E3-4DEF-99CB-CD3A7274E8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586B0-9525-4C46-A9D3-4B09216FBA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A3300-4639-4D22-BFA9-CF41E43830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54" name="Rectangle 30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981200"/>
            <a:ext cx="883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6BAAC4C-C6C7-4A4A-896C-07C5341332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p:oleObj spid="_x0000_s1026" name="Photo Editor-foto" r:id="rId15" imgW="7621064" imgH="1009791" progId="">
              <p:embed/>
            </p:oleObj>
          </a:graphicData>
        </a:graphic>
      </p:graphicFrame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33" name="Group 11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7" name="AutoShape 13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AutoShape 14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 sz="2400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 dirty="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075" name="Line 51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5" name="AutoShape 5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  <a:solidFill>
            <a:srgbClr val="84AEC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Klik om het opmaakprofiel van de modeltitel te bewerken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24800" y="152400"/>
            <a:ext cx="1035728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EBE6F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EBE6F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EBE6F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EBE6F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EBE6F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BE6F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BE6F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BE6F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BE6F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jpe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12" Type="http://schemas.openxmlformats.org/officeDocument/2006/relationships/hyperlink" Target="http://www.ifomis.org/" TargetMode="External"/><Relationship Id="rId17" Type="http://schemas.openxmlformats.org/officeDocument/2006/relationships/hyperlink" Target="http://nl.prorec.be/index.cfm" TargetMode="Externa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4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6.jpeg"/><Relationship Id="rId15" Type="http://schemas.openxmlformats.org/officeDocument/2006/relationships/image" Target="../media/image13.jpe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hyperlink" Target="http://images.google.be/imgres?imgurl=http://www.guido.be/imagegallery/Onderwijs/rug.jpg&amp;imgrefurl=http://www.guido.be/desktopmodules/articledetail.aspx%3Fmid%3D361%26itemid%3D768%26tabid%3D69%26pageid%3D100&amp;h=180&amp;w=180&amp;sz=8&amp;hl=nl&amp;start=11&amp;tbnid=p1yWKTqCineCgM:&amp;tbnh=101&amp;tbnw=101&amp;prev=/images%3Fq%3Drug%2Bgent%26svnum%3D10%26hl%3Dnl%26lr%3D%26rls%3DGGLJ,GGLJ:2006-09,GGLJ:en%26sa%3D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987511"/>
            <a:ext cx="7772400" cy="2349579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1600" dirty="0" smtClean="0">
                <a:cs typeface="Arial" charset="0"/>
              </a:rPr>
              <a:t>DARPA Mind's Eye Site Visit </a:t>
            </a:r>
            <a:br>
              <a:rPr lang="en-US" sz="1600" dirty="0" smtClean="0">
                <a:cs typeface="Arial" charset="0"/>
              </a:rPr>
            </a:br>
            <a:r>
              <a:rPr lang="en-GB" sz="1600" dirty="0" smtClean="0">
                <a:cs typeface="Arial" charset="0"/>
              </a:rPr>
              <a:t/>
            </a:r>
            <a:br>
              <a:rPr lang="en-GB" sz="1600" dirty="0" smtClean="0">
                <a:cs typeface="Arial" charset="0"/>
              </a:rPr>
            </a:br>
            <a:r>
              <a:rPr lang="en-US" sz="1200" dirty="0" smtClean="0">
                <a:cs typeface="Arial" charset="0"/>
              </a:rPr>
              <a:t/>
            </a:r>
            <a:br>
              <a:rPr lang="en-US" sz="1200" dirty="0" smtClean="0">
                <a:cs typeface="Arial" charset="0"/>
              </a:rPr>
            </a:br>
            <a:r>
              <a:rPr lang="en-US" sz="2800" dirty="0" smtClean="0"/>
              <a:t>Ontological Realism in ISTARE</a:t>
            </a:r>
            <a:br>
              <a:rPr lang="en-US" sz="2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nl-BE" sz="1400" dirty="0" smtClean="0">
                <a:latin typeface="Arial" charset="0"/>
                <a:cs typeface="Arial" charset="0"/>
              </a:rPr>
              <a:t>May 16,    2011,     10 AM – 4 PM</a:t>
            </a:r>
            <a:br>
              <a:rPr lang="nl-BE" sz="1400" dirty="0" smtClean="0">
                <a:latin typeface="Arial" charset="0"/>
                <a:cs typeface="Arial" charset="0"/>
              </a:rPr>
            </a:br>
            <a:r>
              <a:rPr lang="en-GB" sz="1400" dirty="0" smtClean="0">
                <a:latin typeface="Arial" charset="0"/>
                <a:cs typeface="Arial" charset="0"/>
              </a:rPr>
              <a:t>UB North Campus, 224 Bell Hall   </a:t>
            </a:r>
            <a:endParaRPr lang="en-US" sz="1400" dirty="0" smtClean="0">
              <a:latin typeface="Arial" charset="0"/>
              <a:cs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953000"/>
            <a:ext cx="9144000" cy="1447800"/>
          </a:xfrm>
        </p:spPr>
        <p:txBody>
          <a:bodyPr/>
          <a:lstStyle/>
          <a:p>
            <a:pPr defTabSz="566738" eaLnBrk="1" hangingPunct="1">
              <a:lnSpc>
                <a:spcPct val="80000"/>
              </a:lnSpc>
            </a:pPr>
            <a:r>
              <a:rPr lang="en-GB" altLang="ja-JP" sz="2800" b="1" dirty="0" smtClean="0">
                <a:ea typeface="ＭＳ 明朝" pitchFamily="49" charset="-128"/>
              </a:rPr>
              <a:t>W. </a:t>
            </a:r>
            <a:r>
              <a:rPr lang="en-GB" altLang="ja-JP" sz="2800" b="1" dirty="0" err="1" smtClean="0">
                <a:ea typeface="ＭＳ 明朝" pitchFamily="49" charset="-128"/>
              </a:rPr>
              <a:t>Ceusters</a:t>
            </a:r>
            <a:endParaRPr lang="en-GB" altLang="ja-JP" sz="2800" b="1" dirty="0" smtClean="0">
              <a:ea typeface="ＭＳ 明朝" pitchFamily="49" charset="-128"/>
            </a:endParaRPr>
          </a:p>
          <a:p>
            <a:pPr defTabSz="566738" eaLnBrk="1" hangingPunct="1">
              <a:lnSpc>
                <a:spcPct val="80000"/>
              </a:lnSpc>
            </a:pPr>
            <a:r>
              <a:rPr lang="en-GB" altLang="ja-JP" sz="1200" i="1" dirty="0" smtClean="0">
                <a:ea typeface="ＭＳ 明朝" pitchFamily="49" charset="-128"/>
              </a:rPr>
              <a:t>	 </a:t>
            </a:r>
          </a:p>
          <a:p>
            <a:pPr defTabSz="566738" eaLnBrk="1" hangingPunct="1">
              <a:lnSpc>
                <a:spcPct val="80000"/>
              </a:lnSpc>
            </a:pPr>
            <a:r>
              <a:rPr lang="en-GB" altLang="ja-JP" sz="1800" i="1" dirty="0" smtClean="0">
                <a:ea typeface="ＭＳ 明朝" pitchFamily="49" charset="-128"/>
              </a:rPr>
              <a:t>Ontology Research Group, NYS </a:t>
            </a:r>
            <a:r>
              <a:rPr lang="en-GB" altLang="ja-JP" sz="1800" i="1" dirty="0" err="1" smtClean="0">
                <a:ea typeface="ＭＳ 明朝" pitchFamily="49" charset="-128"/>
              </a:rPr>
              <a:t>Center</a:t>
            </a:r>
            <a:r>
              <a:rPr lang="en-GB" altLang="ja-JP" sz="1800" i="1" dirty="0" smtClean="0">
                <a:ea typeface="ＭＳ 明朝" pitchFamily="49" charset="-128"/>
              </a:rPr>
              <a:t> of Excellence in Bioinformatics &amp; Life Sciences</a:t>
            </a:r>
          </a:p>
          <a:p>
            <a:pPr defTabSz="566738" eaLnBrk="1" hangingPunct="1">
              <a:lnSpc>
                <a:spcPct val="80000"/>
              </a:lnSpc>
            </a:pPr>
            <a:r>
              <a:rPr lang="en-GB" altLang="ja-JP" sz="1800" i="1" dirty="0" smtClean="0">
                <a:ea typeface="ＭＳ 明朝" pitchFamily="49" charset="-128"/>
              </a:rPr>
              <a:t>Department of Psychiatry, University at Buffalo</a:t>
            </a:r>
          </a:p>
          <a:p>
            <a:pPr defTabSz="566738" eaLnBrk="1" hangingPunct="1">
              <a:lnSpc>
                <a:spcPct val="80000"/>
              </a:lnSpc>
            </a:pPr>
            <a:endParaRPr lang="en-GB" altLang="ja-JP" sz="1400" i="1" dirty="0" smtClean="0">
              <a:ea typeface="ＭＳ 明朝" pitchFamily="49" charset="-128"/>
            </a:endParaRPr>
          </a:p>
        </p:txBody>
      </p:sp>
      <p:pic>
        <p:nvPicPr>
          <p:cNvPr id="4101" name="Picture 7" descr="ub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133600"/>
            <a:ext cx="830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057400"/>
            <a:ext cx="1035728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76707"/>
            <a:ext cx="8686800" cy="646986"/>
          </a:xfrm>
        </p:spPr>
        <p:txBody>
          <a:bodyPr/>
          <a:lstStyle/>
          <a:p>
            <a:r>
              <a:rPr lang="en-US" dirty="0" smtClean="0"/>
              <a:t>Mind’s Eye’s additional constraints</a:t>
            </a:r>
            <a:endParaRPr lang="en-US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133600"/>
            <a:ext cx="6705600" cy="165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28"/>
          <p:cNvGrpSpPr/>
          <p:nvPr/>
        </p:nvGrpSpPr>
        <p:grpSpPr>
          <a:xfrm>
            <a:off x="1295400" y="2667000"/>
            <a:ext cx="3086100" cy="3246120"/>
            <a:chOff x="1295400" y="2667000"/>
            <a:chExt cx="3086100" cy="3246120"/>
          </a:xfrm>
        </p:grpSpPr>
        <p:pic>
          <p:nvPicPr>
            <p:cNvPr id="114698" name="Picture 10" descr="Sony Camera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95400" y="4876800"/>
              <a:ext cx="1295400" cy="1036320"/>
            </a:xfrm>
            <a:prstGeom prst="rect">
              <a:avLst/>
            </a:prstGeom>
            <a:noFill/>
          </p:spPr>
        </p:pic>
        <p:pic>
          <p:nvPicPr>
            <p:cNvPr id="114700" name="Picture 12" descr="http://www.iconarchive.com/icons/deleket/scrap/256/Video-MPEG-ico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9000" y="4953000"/>
              <a:ext cx="952500" cy="952500"/>
            </a:xfrm>
            <a:prstGeom prst="rect">
              <a:avLst/>
            </a:prstGeom>
            <a:noFill/>
          </p:spPr>
        </p:pic>
        <p:sp>
          <p:nvSpPr>
            <p:cNvPr id="10" name="Oval 9"/>
            <p:cNvSpPr/>
            <p:nvPr/>
          </p:nvSpPr>
          <p:spPr bwMode="auto">
            <a:xfrm>
              <a:off x="2590800" y="2667000"/>
              <a:ext cx="228600" cy="609600"/>
            </a:xfrm>
            <a:prstGeom prst="ellipse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5" name="Straight Arrow Connector 14"/>
            <p:cNvCxnSpPr>
              <a:stCxn id="10" idx="3"/>
            </p:cNvCxnSpPr>
            <p:nvPr/>
          </p:nvCxnSpPr>
          <p:spPr bwMode="auto">
            <a:xfrm rot="5400000">
              <a:off x="1572302" y="3748624"/>
              <a:ext cx="1613274" cy="490678"/>
            </a:xfrm>
            <a:prstGeom prst="straightConnector1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2667000" y="5334000"/>
              <a:ext cx="838200" cy="1588"/>
            </a:xfrm>
            <a:prstGeom prst="straightConnector1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0" name="Straight Arrow Connector 19"/>
            <p:cNvCxnSpPr>
              <a:endCxn id="10" idx="4"/>
            </p:cNvCxnSpPr>
            <p:nvPr/>
          </p:nvCxnSpPr>
          <p:spPr bwMode="auto">
            <a:xfrm rot="16200000" flipV="1">
              <a:off x="2343150" y="3638550"/>
              <a:ext cx="1676400" cy="952500"/>
            </a:xfrm>
            <a:prstGeom prst="straightConnector1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5345736" y="3657600"/>
            <a:ext cx="3223959" cy="2876729"/>
            <a:chOff x="5345736" y="3657600"/>
            <a:chExt cx="3223959" cy="2876729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 rot="5400000">
              <a:off x="5868194" y="4495006"/>
              <a:ext cx="1676400" cy="1588"/>
            </a:xfrm>
            <a:prstGeom prst="straightConnector1">
              <a:avLst/>
            </a:prstGeom>
            <a:noFill/>
            <a:ln w="57150" cap="flat" cmpd="sng" algn="ctr">
              <a:solidFill>
                <a:srgbClr val="C274F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5345736" y="5334000"/>
              <a:ext cx="322395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Font typeface="Arial" pitchFamily="34" charset="0"/>
                <a:buChar char="•"/>
                <a:tabLst>
                  <a:tab pos="233363" algn="l"/>
                </a:tabLst>
              </a:pPr>
              <a:r>
                <a:rPr lang="en-US" sz="2400" b="0" dirty="0" smtClean="0">
                  <a:solidFill>
                    <a:schemeClr val="bg1"/>
                  </a:solidFill>
                </a:rPr>
                <a:t>  ‘man </a:t>
              </a:r>
              <a:r>
                <a:rPr lang="en-US" sz="2400" i="1" dirty="0" smtClean="0">
                  <a:solidFill>
                    <a:schemeClr val="bg1"/>
                  </a:solidFill>
                </a:rPr>
                <a:t>enters</a:t>
              </a:r>
              <a:r>
                <a:rPr lang="en-US" sz="2400" b="0" dirty="0" smtClean="0">
                  <a:solidFill>
                    <a:schemeClr val="bg1"/>
                  </a:solidFill>
                </a:rPr>
                <a:t> building’</a:t>
              </a:r>
            </a:p>
            <a:p>
              <a:pPr algn="l">
                <a:buFont typeface="Arial" pitchFamily="34" charset="0"/>
                <a:buChar char="•"/>
                <a:tabLst>
                  <a:tab pos="233363" algn="l"/>
                </a:tabLst>
              </a:pPr>
              <a:r>
                <a:rPr lang="en-US" sz="2400" b="0" dirty="0" smtClean="0">
                  <a:solidFill>
                    <a:schemeClr val="bg1"/>
                  </a:solidFill>
                </a:rPr>
                <a:t>  ‘woman </a:t>
              </a:r>
              <a:r>
                <a:rPr lang="en-US" sz="2400" i="1" dirty="0" smtClean="0">
                  <a:solidFill>
                    <a:schemeClr val="bg1"/>
                  </a:solidFill>
                </a:rPr>
                <a:t>picks up </a:t>
              </a:r>
              <a:r>
                <a:rPr lang="en-US" sz="2400" b="0" dirty="0" smtClean="0">
                  <a:solidFill>
                    <a:schemeClr val="bg1"/>
                  </a:solidFill>
                </a:rPr>
                <a:t>box’</a:t>
              </a:r>
            </a:p>
            <a:p>
              <a:pPr algn="l">
                <a:buFont typeface="Arial" pitchFamily="34" charset="0"/>
                <a:buChar char="•"/>
                <a:tabLst>
                  <a:tab pos="233363" algn="l"/>
                </a:tabLst>
              </a:pPr>
              <a:r>
                <a:rPr lang="en-US" sz="2400" b="0" dirty="0" smtClean="0">
                  <a:solidFill>
                    <a:schemeClr val="bg1"/>
                  </a:solidFill>
                </a:rPr>
                <a:t>  …</a:t>
              </a:r>
              <a:endParaRPr lang="en-US" sz="2400" b="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 bwMode="auto">
          <a:xfrm>
            <a:off x="2362200" y="2905328"/>
            <a:ext cx="381000" cy="0"/>
          </a:xfrm>
          <a:prstGeom prst="line">
            <a:avLst/>
          </a:prstGeom>
          <a:noFill/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324600" y="2133600"/>
            <a:ext cx="2743200" cy="4495800"/>
            <a:chOff x="6324600" y="2133600"/>
            <a:chExt cx="2743200" cy="44958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6324600" y="2133600"/>
              <a:ext cx="2743200" cy="4495800"/>
            </a:xfrm>
            <a:prstGeom prst="rect">
              <a:avLst/>
            </a:prstGeom>
            <a:solidFill>
              <a:srgbClr val="B453EF">
                <a:alpha val="50196"/>
              </a:srgb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6553200" y="2514600"/>
              <a:ext cx="2362200" cy="0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2895600" y="2133600"/>
            <a:ext cx="3352800" cy="4495800"/>
            <a:chOff x="2895600" y="2133600"/>
            <a:chExt cx="3352800" cy="44958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2895600" y="2133600"/>
              <a:ext cx="3352800" cy="4495800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3810000" y="2514600"/>
              <a:ext cx="1447800" cy="0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68096" y="2133600"/>
            <a:ext cx="2743200" cy="4495800"/>
            <a:chOff x="68096" y="2133600"/>
            <a:chExt cx="2743200" cy="44958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68096" y="2133600"/>
              <a:ext cx="2743200" cy="4495800"/>
            </a:xfrm>
            <a:prstGeom prst="rect">
              <a:avLst/>
            </a:prstGeom>
            <a:solidFill>
              <a:srgbClr val="FF0000">
                <a:alpha val="50196"/>
              </a:srgb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>
              <a:off x="257784" y="2514600"/>
              <a:ext cx="2362200" cy="0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76707"/>
            <a:ext cx="8686800" cy="646986"/>
          </a:xfrm>
        </p:spPr>
        <p:txBody>
          <a:bodyPr/>
          <a:lstStyle/>
          <a:p>
            <a:r>
              <a:rPr lang="en-US" dirty="0" smtClean="0"/>
              <a:t>Required ontology coverage: reality of 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5459" y="2057400"/>
            <a:ext cx="26023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marks of interest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6040" y="2057400"/>
            <a:ext cx="16017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video files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1888" y="2057400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natural language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6200" y="2590800"/>
            <a:ext cx="2743200" cy="4114800"/>
          </a:xfrm>
        </p:spPr>
        <p:txBody>
          <a:bodyPr/>
          <a:lstStyle/>
          <a:p>
            <a:pPr marL="174625" indent="-174625"/>
            <a:r>
              <a:rPr lang="en-US" sz="2000" dirty="0" smtClean="0"/>
              <a:t>how do human beings move</a:t>
            </a:r>
          </a:p>
          <a:p>
            <a:pPr marL="174625" indent="-174625"/>
            <a:r>
              <a:rPr lang="en-US" sz="2000" dirty="0" smtClean="0"/>
              <a:t>how are human beings different from animals and inanimate objects</a:t>
            </a:r>
          </a:p>
          <a:p>
            <a:pPr marL="174625" indent="-174625"/>
            <a:r>
              <a:rPr lang="en-US" sz="2000" dirty="0" smtClean="0"/>
              <a:t>what makes entities being of certain types</a:t>
            </a:r>
          </a:p>
          <a:p>
            <a:pPr marL="174625" indent="-174625"/>
            <a:r>
              <a:rPr lang="en-US" sz="2000" dirty="0" smtClean="0"/>
              <a:t>what must exist for something else to exist</a:t>
            </a:r>
          </a:p>
          <a:p>
            <a:pPr marL="174625" indent="-174625"/>
            <a:r>
              <a:rPr lang="en-US" sz="2000" dirty="0" smtClean="0"/>
              <a:t>what is of interest</a:t>
            </a:r>
          </a:p>
          <a:p>
            <a:pPr marL="174625" indent="-174625"/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885872" y="2590800"/>
            <a:ext cx="342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can be captured</a:t>
            </a:r>
          </a:p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do actions of marks project on manifolds</a:t>
            </a:r>
          </a:p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what way correspond motions of manifolds to actions of marks</a:t>
            </a:r>
          </a:p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manifolds and changes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correspond to marks of interest</a:t>
            </a:r>
          </a:p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0" kern="0" baseline="0" dirty="0" smtClean="0">
                <a:solidFill>
                  <a:srgbClr val="EBE6FC"/>
                </a:solidFill>
                <a:latin typeface="+mn-lt"/>
              </a:rPr>
              <a:t>to what extent are distinctions in marks preserved in video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EBE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EBE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381344" y="2590800"/>
            <a:ext cx="274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terms are used to denote marks and actions they engage in</a:t>
            </a:r>
          </a:p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must terms be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stringed together to form meaningful sentences</a:t>
            </a:r>
          </a:p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preserve perceived distinctions despite the intrinsic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ambiguity of language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EBE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EBE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76707"/>
            <a:ext cx="8686800" cy="646986"/>
          </a:xfrm>
        </p:spPr>
        <p:txBody>
          <a:bodyPr/>
          <a:lstStyle/>
          <a:p>
            <a:r>
              <a:rPr lang="en-US" dirty="0" smtClean="0"/>
              <a:t>Available ontology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Formal Ontology</a:t>
            </a:r>
          </a:p>
          <a:p>
            <a:r>
              <a:rPr lang="en-US" dirty="0" smtClean="0"/>
              <a:t>Relation Ontology</a:t>
            </a:r>
          </a:p>
          <a:p>
            <a:r>
              <a:rPr lang="en-US" dirty="0" smtClean="0"/>
              <a:t>Information artifact Ontology</a:t>
            </a:r>
          </a:p>
          <a:p>
            <a:r>
              <a:rPr lang="en-US" dirty="0" smtClean="0"/>
              <a:t>Foundational Model of Anatomy</a:t>
            </a:r>
          </a:p>
          <a:p>
            <a:r>
              <a:rPr lang="en-US" dirty="0" smtClean="0"/>
              <a:t>Referent </a:t>
            </a:r>
            <a:r>
              <a:rPr lang="en-US" dirty="0" smtClean="0"/>
              <a:t>Tracking</a:t>
            </a:r>
          </a:p>
          <a:p>
            <a:pPr lvl="1">
              <a:buNone/>
            </a:pPr>
            <a:r>
              <a:rPr lang="en-US" sz="2000" dirty="0" smtClean="0">
                <a:sym typeface="Wingdings" pitchFamily="2" charset="2"/>
              </a:rPr>
              <a:t> basis for a DOD Global Graph initiative ?</a:t>
            </a:r>
            <a:endParaRPr lang="en-US" sz="2000" dirty="0"/>
          </a:p>
        </p:txBody>
      </p:sp>
      <p:sp>
        <p:nvSpPr>
          <p:cNvPr id="4" name="Right Brace 3"/>
          <p:cNvSpPr/>
          <p:nvPr/>
        </p:nvSpPr>
        <p:spPr bwMode="auto">
          <a:xfrm>
            <a:off x="5638800" y="2133600"/>
            <a:ext cx="457200" cy="1676400"/>
          </a:xfrm>
          <a:prstGeom prst="rightBrac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2362200"/>
            <a:ext cx="2771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</a:rPr>
              <a:t>UCORE – SL</a:t>
            </a:r>
          </a:p>
          <a:p>
            <a:r>
              <a:rPr lang="en-US" sz="2400" b="0" dirty="0" smtClean="0">
                <a:solidFill>
                  <a:schemeClr val="bg1"/>
                </a:solidFill>
              </a:rPr>
              <a:t>C2 Core Ontology</a:t>
            </a:r>
          </a:p>
          <a:p>
            <a:r>
              <a:rPr lang="en-US" sz="2400" b="0" dirty="0" smtClean="0">
                <a:solidFill>
                  <a:schemeClr val="bg1"/>
                </a:solidFill>
              </a:rPr>
              <a:t>Biometrics Ontology</a:t>
            </a:r>
            <a:endParaRPr lang="en-US" sz="24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3.bp.blogspot.com/_2cxvSmlPoaM/Ss-JdUAcxwI/AAAAAAAADM4/fOmasxsNiCg/s800/rembrand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11"/>
          <p:cNvSpPr>
            <a:spLocks noChangeArrowheads="1"/>
          </p:cNvSpPr>
          <p:nvPr/>
        </p:nvSpPr>
        <p:spPr bwMode="auto">
          <a:xfrm>
            <a:off x="381000" y="31242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1143000"/>
            <a:ext cx="2971800" cy="5715000"/>
            <a:chOff x="0" y="1143000"/>
            <a:chExt cx="2971800" cy="5715000"/>
          </a:xfrm>
          <a:noFill/>
        </p:grpSpPr>
        <p:sp>
          <p:nvSpPr>
            <p:cNvPr id="30729" name="Rectangle 10"/>
            <p:cNvSpPr>
              <a:spLocks noChangeArrowheads="1"/>
            </p:cNvSpPr>
            <p:nvPr/>
          </p:nvSpPr>
          <p:spPr bwMode="auto">
            <a:xfrm>
              <a:off x="0" y="1143000"/>
              <a:ext cx="2667000" cy="5715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0730" name="Text Box 14"/>
            <p:cNvSpPr txBox="1">
              <a:spLocks noChangeArrowheads="1"/>
            </p:cNvSpPr>
            <p:nvPr/>
          </p:nvSpPr>
          <p:spPr bwMode="auto">
            <a:xfrm>
              <a:off x="0" y="4724400"/>
              <a:ext cx="2971800" cy="193899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2400" dirty="0">
                  <a:solidFill>
                    <a:srgbClr val="FFC000"/>
                  </a:solidFill>
                </a:rPr>
                <a:t>L1</a:t>
              </a:r>
              <a:r>
                <a:rPr lang="en-US" sz="2400" dirty="0">
                  <a:solidFill>
                    <a:schemeClr val="bg1"/>
                  </a:solidFill>
                </a:rPr>
                <a:t>: entities with objective </a:t>
              </a:r>
              <a:r>
                <a:rPr lang="en-US" sz="2400" dirty="0" smtClean="0">
                  <a:solidFill>
                    <a:schemeClr val="bg1"/>
                  </a:solidFill>
                </a:rPr>
                <a:t>existence,   </a:t>
              </a:r>
            </a:p>
            <a:p>
              <a:pPr algn="l"/>
              <a:r>
                <a:rPr lang="en-US" sz="2400" dirty="0" smtClean="0">
                  <a:solidFill>
                    <a:schemeClr val="bg1"/>
                  </a:solidFill>
                </a:rPr>
                <a:t>some of </a:t>
              </a:r>
              <a:r>
                <a:rPr lang="en-US" sz="2400" dirty="0">
                  <a:solidFill>
                    <a:schemeClr val="bg1"/>
                  </a:solidFill>
                </a:rPr>
                <a:t>which </a:t>
              </a:r>
              <a:r>
                <a:rPr lang="en-US" sz="2400" dirty="0" smtClean="0">
                  <a:solidFill>
                    <a:schemeClr val="bg1"/>
                  </a:solidFill>
                </a:rPr>
                <a:t>(</a:t>
              </a:r>
              <a:r>
                <a:rPr lang="en-US" sz="2400" dirty="0" smtClean="0">
                  <a:solidFill>
                    <a:srgbClr val="FFC000"/>
                  </a:solidFill>
                </a:rPr>
                <a:t>L1</a:t>
              </a:r>
              <a:r>
                <a:rPr lang="en-US" sz="2800" baseline="30000" dirty="0" smtClean="0">
                  <a:solidFill>
                    <a:srgbClr val="FFC000"/>
                  </a:solidFill>
                </a:rPr>
                <a:t>-</a:t>
              </a:r>
              <a:r>
                <a:rPr lang="en-US" sz="2400" dirty="0" smtClean="0">
                  <a:solidFill>
                    <a:schemeClr val="bg1"/>
                  </a:solidFill>
                </a:rPr>
                <a:t>) are </a:t>
              </a:r>
              <a:r>
                <a:rPr lang="en-US" sz="2400" i="1" dirty="0">
                  <a:solidFill>
                    <a:schemeClr val="bg1"/>
                  </a:solidFill>
                </a:rPr>
                <a:t>not about anything</a:t>
              </a:r>
            </a:p>
          </p:txBody>
        </p:sp>
        <p:sp>
          <p:nvSpPr>
            <p:cNvPr id="30731" name="Text Box 17"/>
            <p:cNvSpPr txBox="1">
              <a:spLocks noChangeArrowheads="1"/>
            </p:cNvSpPr>
            <p:nvPr/>
          </p:nvSpPr>
          <p:spPr bwMode="auto">
            <a:xfrm>
              <a:off x="0" y="3440084"/>
              <a:ext cx="2743200" cy="15696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2400" dirty="0">
                  <a:solidFill>
                    <a:srgbClr val="FFC000"/>
                  </a:solidFill>
                </a:rPr>
                <a:t>L2</a:t>
              </a:r>
              <a:r>
                <a:rPr lang="en-US" sz="2400" dirty="0">
                  <a:solidFill>
                    <a:schemeClr val="bg1"/>
                  </a:solidFill>
                </a:rPr>
                <a:t>: </a:t>
              </a:r>
              <a:r>
                <a:rPr lang="en-US" sz="2400" dirty="0" smtClean="0">
                  <a:solidFill>
                    <a:schemeClr val="bg1"/>
                  </a:solidFill>
                </a:rPr>
                <a:t>beliefs,    some of which are </a:t>
              </a:r>
              <a:r>
                <a:rPr lang="en-US" sz="2400" i="1" dirty="0">
                  <a:solidFill>
                    <a:schemeClr val="bg1"/>
                  </a:solidFill>
                </a:rPr>
                <a:t>about</a:t>
              </a:r>
              <a:r>
                <a:rPr lang="en-US" sz="2400" dirty="0">
                  <a:solidFill>
                    <a:schemeClr val="bg1"/>
                  </a:solidFill>
                </a:rPr>
                <a:t> (1</a:t>
              </a:r>
              <a:r>
                <a:rPr lang="en-US" sz="2400" dirty="0" smtClean="0">
                  <a:solidFill>
                    <a:schemeClr val="bg1"/>
                  </a:solidFill>
                </a:rPr>
                <a:t>),    (2) or (3) </a:t>
              </a:r>
            </a:p>
            <a:p>
              <a:pPr algn="l"/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0732" name="Text Box 23"/>
            <p:cNvSpPr txBox="1">
              <a:spLocks noChangeArrowheads="1"/>
            </p:cNvSpPr>
            <p:nvPr/>
          </p:nvSpPr>
          <p:spPr bwMode="auto">
            <a:xfrm>
              <a:off x="0" y="2057400"/>
              <a:ext cx="2819400" cy="12003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400" dirty="0">
                  <a:solidFill>
                    <a:srgbClr val="FFC000"/>
                  </a:solidFill>
                </a:rPr>
                <a:t>L3</a:t>
              </a:r>
              <a:r>
                <a:rPr lang="en-US" sz="2400" dirty="0">
                  <a:solidFill>
                    <a:schemeClr val="bg1"/>
                  </a:solidFill>
                </a:rPr>
                <a:t>: </a:t>
              </a:r>
              <a:r>
                <a:rPr lang="en-US" sz="2400" dirty="0" smtClean="0">
                  <a:solidFill>
                    <a:schemeClr val="bg1"/>
                  </a:solidFill>
                </a:rPr>
                <a:t>accessible representations </a:t>
              </a:r>
              <a:r>
                <a:rPr lang="en-US" sz="2400" i="1" dirty="0">
                  <a:solidFill>
                    <a:schemeClr val="bg1"/>
                  </a:solidFill>
                </a:rPr>
                <a:t>about</a:t>
              </a:r>
              <a:r>
                <a:rPr lang="en-US" sz="2400" dirty="0">
                  <a:solidFill>
                    <a:schemeClr val="bg1"/>
                  </a:solidFill>
                </a:rPr>
                <a:t> (1</a:t>
              </a:r>
              <a:r>
                <a:rPr lang="en-US" sz="2400" dirty="0" smtClean="0">
                  <a:solidFill>
                    <a:schemeClr val="bg1"/>
                  </a:solidFill>
                </a:rPr>
                <a:t>),  (</a:t>
              </a:r>
              <a:r>
                <a:rPr lang="en-US" sz="2400" dirty="0">
                  <a:solidFill>
                    <a:schemeClr val="bg1"/>
                  </a:solidFill>
                </a:rPr>
                <a:t>2) or (3) </a:t>
              </a:r>
            </a:p>
          </p:txBody>
        </p:sp>
      </p:grpSp>
      <p:sp>
        <p:nvSpPr>
          <p:cNvPr id="30726" name="Title 28"/>
          <p:cNvSpPr>
            <a:spLocks noGrp="1"/>
          </p:cNvSpPr>
          <p:nvPr>
            <p:ph type="title"/>
          </p:nvPr>
        </p:nvSpPr>
        <p:spPr>
          <a:xfrm>
            <a:off x="152400" y="1293733"/>
            <a:ext cx="8839200" cy="612934"/>
          </a:xfrm>
        </p:spPr>
        <p:txBody>
          <a:bodyPr/>
          <a:lstStyle/>
          <a:p>
            <a:pPr>
              <a:tabLst>
                <a:tab pos="4173538" algn="l"/>
              </a:tabLst>
            </a:pPr>
            <a:r>
              <a:rPr lang="en-US" sz="3000" dirty="0" smtClean="0"/>
              <a:t>The Basic Formal Ontology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438400" y="2286000"/>
            <a:ext cx="6451667" cy="584775"/>
            <a:chOff x="2438400" y="2286000"/>
            <a:chExt cx="6451667" cy="584775"/>
          </a:xfrm>
        </p:grpSpPr>
        <p:sp>
          <p:nvSpPr>
            <p:cNvPr id="10" name="Right Arrow 9"/>
            <p:cNvSpPr/>
            <p:nvPr/>
          </p:nvSpPr>
          <p:spPr bwMode="auto">
            <a:xfrm>
              <a:off x="2438400" y="2387887"/>
              <a:ext cx="1828800" cy="38100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48200" y="2286000"/>
              <a:ext cx="42418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Basic Formal Ontology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339736" y="2743200"/>
            <a:ext cx="5651864" cy="3907341"/>
            <a:chOff x="3339736" y="2743200"/>
            <a:chExt cx="5651864" cy="3907341"/>
          </a:xfrm>
        </p:grpSpPr>
        <p:grpSp>
          <p:nvGrpSpPr>
            <p:cNvPr id="17" name="Group 16"/>
            <p:cNvGrpSpPr/>
            <p:nvPr/>
          </p:nvGrpSpPr>
          <p:grpSpPr>
            <a:xfrm>
              <a:off x="3339736" y="3733801"/>
              <a:ext cx="5575664" cy="2916740"/>
              <a:chOff x="3339736" y="3733801"/>
              <a:chExt cx="5575664" cy="2916740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3657600" y="5334000"/>
                <a:ext cx="1295400" cy="9906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Times New Roman" pitchFamily="18" charset="0"/>
                </a:endParaRPr>
              </a:p>
            </p:txBody>
          </p:sp>
          <p:pic>
            <p:nvPicPr>
              <p:cNvPr id="100354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39736" y="3733801"/>
                <a:ext cx="5575664" cy="2916740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4495800" y="2743200"/>
              <a:ext cx="4495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accent1"/>
                  </a:solidFill>
                </a:rPr>
                <a:t>An organized structure composed of Representational Units (RU) each one denoting a universal</a:t>
              </a:r>
              <a:endParaRPr lang="en-US" sz="1800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76707"/>
            <a:ext cx="8686800" cy="646986"/>
          </a:xfrm>
        </p:spPr>
        <p:txBody>
          <a:bodyPr/>
          <a:lstStyle/>
          <a:p>
            <a:r>
              <a:rPr lang="en-US" dirty="0" smtClean="0"/>
              <a:t>The Basic Formal 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an ontology of particulars,   </a:t>
            </a:r>
          </a:p>
          <a:p>
            <a:pPr lvl="1"/>
            <a:r>
              <a:rPr lang="en-US" sz="2400" dirty="0" smtClean="0"/>
              <a:t>despite the RUs denoting universals; </a:t>
            </a:r>
          </a:p>
          <a:p>
            <a:r>
              <a:rPr lang="en-US" dirty="0" smtClean="0"/>
              <a:t>Its hierarchical structure is based on the following definition:</a:t>
            </a:r>
          </a:p>
          <a:p>
            <a:pPr lvl="1"/>
            <a:r>
              <a:rPr lang="en-US" sz="2400" i="1" dirty="0" smtClean="0"/>
              <a:t>U </a:t>
            </a:r>
            <a:r>
              <a:rPr lang="en-US" sz="2400" i="1" dirty="0" err="1" smtClean="0"/>
              <a:t>is_a</a:t>
            </a:r>
            <a:r>
              <a:rPr lang="en-US" sz="2400" i="1" dirty="0" smtClean="0"/>
              <a:t> U1 =def. for all 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, (t, ) if 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 </a:t>
            </a:r>
            <a:r>
              <a:rPr lang="en-US" sz="2400" b="1" i="1" dirty="0" err="1" smtClean="0"/>
              <a:t>instance_of</a:t>
            </a:r>
            <a:r>
              <a:rPr lang="en-US" sz="2400" b="1" i="1" dirty="0" smtClean="0"/>
              <a:t> </a:t>
            </a:r>
            <a:r>
              <a:rPr lang="en-US" sz="2400" i="1" dirty="0" smtClean="0"/>
              <a:t>U</a:t>
            </a:r>
            <a:r>
              <a:rPr lang="en-US" sz="2400" b="1" i="1" dirty="0" smtClean="0"/>
              <a:t> </a:t>
            </a:r>
            <a:r>
              <a:rPr lang="en-US" sz="2400" i="1" dirty="0" smtClean="0"/>
              <a:t>(</a:t>
            </a:r>
            <a:r>
              <a:rPr lang="en-US" sz="2400" b="1" i="1" dirty="0" smtClean="0"/>
              <a:t>at </a:t>
            </a:r>
            <a:r>
              <a:rPr lang="en-US" sz="2400" i="1" dirty="0" smtClean="0"/>
              <a:t>t)</a:t>
            </a:r>
            <a:r>
              <a:rPr lang="en-US" sz="2400" b="1" i="1" dirty="0" smtClean="0"/>
              <a:t> </a:t>
            </a:r>
            <a:r>
              <a:rPr lang="en-US" sz="2400" i="1" dirty="0" smtClean="0"/>
              <a:t>then </a:t>
            </a:r>
            <a:r>
              <a:rPr lang="en-US" sz="2400" i="1" dirty="0" err="1" smtClean="0"/>
              <a:t>i</a:t>
            </a:r>
            <a:r>
              <a:rPr lang="en-US" sz="2400" b="1" i="1" dirty="0" smtClean="0"/>
              <a:t> </a:t>
            </a:r>
            <a:r>
              <a:rPr lang="en-US" sz="2400" b="1" dirty="0" err="1" smtClean="0"/>
              <a:t>instance_of</a:t>
            </a:r>
            <a:r>
              <a:rPr lang="en-US" sz="2400" b="1" dirty="0" smtClean="0"/>
              <a:t> </a:t>
            </a:r>
            <a:r>
              <a:rPr lang="en-US" sz="2400" i="1" dirty="0" smtClean="0"/>
              <a:t>U1</a:t>
            </a:r>
            <a:r>
              <a:rPr lang="en-US" sz="2400" b="1" i="1" dirty="0" smtClean="0"/>
              <a:t> </a:t>
            </a:r>
            <a:r>
              <a:rPr lang="en-US" sz="2400" i="1" dirty="0" smtClean="0"/>
              <a:t>(</a:t>
            </a:r>
            <a:r>
              <a:rPr lang="en-US" sz="2400" b="1" i="1" dirty="0" smtClean="0"/>
              <a:t>at </a:t>
            </a:r>
            <a:r>
              <a:rPr lang="en-US" sz="2400" i="1" dirty="0" smtClean="0"/>
              <a:t>t)</a:t>
            </a:r>
            <a:r>
              <a:rPr lang="en-US" sz="2400" b="1" i="1" dirty="0" smtClean="0"/>
              <a:t>.</a:t>
            </a:r>
          </a:p>
          <a:p>
            <a:r>
              <a:rPr lang="en-US" dirty="0" smtClean="0"/>
              <a:t>Is a reference ontology for reference </a:t>
            </a:r>
            <a:r>
              <a:rPr lang="en-US" dirty="0" err="1" smtClean="0"/>
              <a:t>ontologies</a:t>
            </a:r>
            <a:r>
              <a:rPr lang="en-US" dirty="0" smtClean="0"/>
              <a:t> in specific domains;</a:t>
            </a:r>
          </a:p>
          <a:p>
            <a:pPr lvl="1"/>
            <a:r>
              <a:rPr lang="en-US" sz="2400" dirty="0" smtClean="0"/>
              <a:t>these </a:t>
            </a:r>
            <a:r>
              <a:rPr lang="en-US" sz="2400" dirty="0" err="1" smtClean="0"/>
              <a:t>ontologies</a:t>
            </a:r>
            <a:r>
              <a:rPr lang="en-US" sz="2400" dirty="0" smtClean="0"/>
              <a:t> may also contain representational elements defined on the basis of representational units.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28600" y="2133600"/>
            <a:ext cx="8763000" cy="4572000"/>
            <a:chOff x="144" y="1344"/>
            <a:chExt cx="5520" cy="2880"/>
          </a:xfrm>
        </p:grpSpPr>
        <p:sp>
          <p:nvSpPr>
            <p:cNvPr id="24593" name="Rectangle 18"/>
            <p:cNvSpPr>
              <a:spLocks noChangeArrowheads="1"/>
            </p:cNvSpPr>
            <p:nvPr/>
          </p:nvSpPr>
          <p:spPr bwMode="auto">
            <a:xfrm>
              <a:off x="144" y="1344"/>
              <a:ext cx="5520" cy="2880"/>
            </a:xfrm>
            <a:prstGeom prst="rect">
              <a:avLst/>
            </a:prstGeom>
            <a:noFill/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Text Box 19"/>
            <p:cNvSpPr txBox="1">
              <a:spLocks noChangeArrowheads="1"/>
            </p:cNvSpPr>
            <p:nvPr/>
          </p:nvSpPr>
          <p:spPr bwMode="auto">
            <a:xfrm>
              <a:off x="166" y="1392"/>
              <a:ext cx="132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FF"/>
                  </a:solidFill>
                </a:rPr>
                <a:t>Unconstrained</a:t>
              </a:r>
            </a:p>
            <a:p>
              <a:r>
                <a:rPr lang="en-US" sz="2400">
                  <a:solidFill>
                    <a:srgbClr val="FF00FF"/>
                  </a:solidFill>
                </a:rPr>
                <a:t>reasoning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276600" y="4648200"/>
            <a:ext cx="5715000" cy="2057400"/>
            <a:chOff x="2064" y="2928"/>
            <a:chExt cx="3600" cy="1296"/>
          </a:xfrm>
        </p:grpSpPr>
        <p:sp>
          <p:nvSpPr>
            <p:cNvPr id="24591" name="Rectangle 15"/>
            <p:cNvSpPr>
              <a:spLocks noChangeArrowheads="1"/>
            </p:cNvSpPr>
            <p:nvPr/>
          </p:nvSpPr>
          <p:spPr bwMode="auto">
            <a:xfrm>
              <a:off x="2064" y="2928"/>
              <a:ext cx="3600" cy="1296"/>
            </a:xfrm>
            <a:prstGeom prst="rect">
              <a:avLst/>
            </a:prstGeom>
            <a:noFill/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2" name="Text Box 17"/>
            <p:cNvSpPr txBox="1">
              <a:spLocks noChangeArrowheads="1"/>
            </p:cNvSpPr>
            <p:nvPr/>
          </p:nvSpPr>
          <p:spPr bwMode="auto">
            <a:xfrm>
              <a:off x="3852" y="2976"/>
              <a:ext cx="17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FF"/>
                  </a:solidFill>
                </a:rPr>
                <a:t>OWL-DL reasoning</a:t>
              </a:r>
            </a:p>
          </p:txBody>
        </p:sp>
      </p:grpSp>
      <p:sp>
        <p:nvSpPr>
          <p:cNvPr id="24580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76708"/>
            <a:ext cx="8632825" cy="646986"/>
          </a:xfrm>
        </p:spPr>
        <p:txBody>
          <a:bodyPr/>
          <a:lstStyle/>
          <a:p>
            <a:pPr eaLnBrk="1" hangingPunct="1"/>
            <a:r>
              <a:rPr lang="en-US" dirty="0" smtClean="0"/>
              <a:t>Sorts of relations </a:t>
            </a:r>
            <a:r>
              <a:rPr lang="en-US" sz="2400" dirty="0" smtClean="0"/>
              <a:t>(defined in the Relation Ontology)</a:t>
            </a:r>
          </a:p>
        </p:txBody>
      </p:sp>
      <p:sp>
        <p:nvSpPr>
          <p:cNvPr id="24581" name="AutoShape 4"/>
          <p:cNvSpPr>
            <a:spLocks noChangeArrowheads="1"/>
          </p:cNvSpPr>
          <p:nvPr/>
        </p:nvSpPr>
        <p:spPr bwMode="auto">
          <a:xfrm>
            <a:off x="2416175" y="2895600"/>
            <a:ext cx="1344613" cy="4397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U1</a:t>
            </a:r>
          </a:p>
        </p:txBody>
      </p:sp>
      <p:sp>
        <p:nvSpPr>
          <p:cNvPr id="24582" name="AutoShape 5"/>
          <p:cNvSpPr>
            <a:spLocks noChangeArrowheads="1"/>
          </p:cNvSpPr>
          <p:nvPr/>
        </p:nvSpPr>
        <p:spPr bwMode="auto">
          <a:xfrm>
            <a:off x="6199188" y="2895600"/>
            <a:ext cx="1344612" cy="4397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U2</a:t>
            </a:r>
          </a:p>
        </p:txBody>
      </p:sp>
      <p:sp>
        <p:nvSpPr>
          <p:cNvPr id="24583" name="AutoShape 6"/>
          <p:cNvSpPr>
            <a:spLocks noChangeArrowheads="1"/>
          </p:cNvSpPr>
          <p:nvPr/>
        </p:nvSpPr>
        <p:spPr bwMode="auto">
          <a:xfrm>
            <a:off x="2416175" y="6113463"/>
            <a:ext cx="1344613" cy="4397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P1</a:t>
            </a:r>
          </a:p>
        </p:txBody>
      </p:sp>
      <p:sp>
        <p:nvSpPr>
          <p:cNvPr id="24584" name="AutoShape 7"/>
          <p:cNvSpPr>
            <a:spLocks noChangeArrowheads="1"/>
          </p:cNvSpPr>
          <p:nvPr/>
        </p:nvSpPr>
        <p:spPr bwMode="auto">
          <a:xfrm>
            <a:off x="6199188" y="6096000"/>
            <a:ext cx="1344612" cy="4397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P2</a:t>
            </a:r>
          </a:p>
        </p:txBody>
      </p:sp>
      <p:sp>
        <p:nvSpPr>
          <p:cNvPr id="24585" name="Text Box 8"/>
          <p:cNvSpPr txBox="1">
            <a:spLocks noChangeArrowheads="1"/>
          </p:cNvSpPr>
          <p:nvPr/>
        </p:nvSpPr>
        <p:spPr bwMode="auto">
          <a:xfrm>
            <a:off x="3397834" y="2133600"/>
            <a:ext cx="39501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</a:rPr>
              <a:t>UtoU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sz="2800" b="0" dirty="0" err="1" smtClean="0">
                <a:solidFill>
                  <a:schemeClr val="bg1"/>
                </a:solidFill>
              </a:rPr>
              <a:t>isa</a:t>
            </a:r>
            <a:r>
              <a:rPr lang="en-US" sz="2800" b="0" dirty="0" smtClean="0">
                <a:solidFill>
                  <a:schemeClr val="bg1"/>
                </a:solidFill>
              </a:rPr>
              <a:t>,    </a:t>
            </a:r>
            <a:r>
              <a:rPr lang="en-US" sz="2800" b="0" dirty="0" err="1" smtClean="0">
                <a:solidFill>
                  <a:schemeClr val="bg1"/>
                </a:solidFill>
              </a:rPr>
              <a:t>partOf</a:t>
            </a:r>
            <a:r>
              <a:rPr lang="en-US" sz="2800" b="0" dirty="0" smtClean="0">
                <a:solidFill>
                  <a:schemeClr val="bg1"/>
                </a:solidFill>
              </a:rPr>
              <a:t>,    </a:t>
            </a:r>
            <a:r>
              <a:rPr lang="en-US" sz="2800" b="0" dirty="0">
                <a:solidFill>
                  <a:schemeClr val="bg1"/>
                </a:solidFill>
              </a:rPr>
              <a:t>…</a:t>
            </a:r>
          </a:p>
        </p:txBody>
      </p:sp>
      <p:cxnSp>
        <p:nvCxnSpPr>
          <p:cNvPr id="24586" name="AutoShape 9"/>
          <p:cNvCxnSpPr>
            <a:cxnSpLocks noChangeShapeType="1"/>
            <a:stCxn id="24581" idx="3"/>
            <a:endCxn id="24582" idx="1"/>
          </p:cNvCxnSpPr>
          <p:nvPr/>
        </p:nvCxnSpPr>
        <p:spPr bwMode="auto">
          <a:xfrm>
            <a:off x="3760788" y="3116263"/>
            <a:ext cx="2438400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4587" name="Text Box 10"/>
          <p:cNvSpPr txBox="1">
            <a:spLocks noChangeArrowheads="1"/>
          </p:cNvSpPr>
          <p:nvPr/>
        </p:nvSpPr>
        <p:spPr bwMode="auto">
          <a:xfrm>
            <a:off x="788988" y="3505200"/>
            <a:ext cx="24384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</a:rPr>
              <a:t>PtoU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sz="2800" b="0" dirty="0" err="1" smtClean="0">
                <a:solidFill>
                  <a:schemeClr val="bg1"/>
                </a:solidFill>
              </a:rPr>
              <a:t>instanceOf</a:t>
            </a:r>
            <a:r>
              <a:rPr lang="en-US" sz="2800" b="0" dirty="0" smtClean="0">
                <a:solidFill>
                  <a:schemeClr val="bg1"/>
                </a:solidFill>
              </a:rPr>
              <a:t>,    lacks,    </a:t>
            </a:r>
            <a:endParaRPr lang="en-US" sz="2800" b="0" dirty="0">
              <a:solidFill>
                <a:schemeClr val="bg1"/>
              </a:solidFill>
            </a:endParaRPr>
          </a:p>
          <a:p>
            <a:r>
              <a:rPr lang="en-US" sz="2800" b="0" dirty="0">
                <a:solidFill>
                  <a:schemeClr val="bg1"/>
                </a:solidFill>
              </a:rPr>
              <a:t>denotes…</a:t>
            </a:r>
          </a:p>
        </p:txBody>
      </p:sp>
      <p:cxnSp>
        <p:nvCxnSpPr>
          <p:cNvPr id="24588" name="AutoShape 11"/>
          <p:cNvCxnSpPr>
            <a:cxnSpLocks noChangeShapeType="1"/>
            <a:stCxn id="24581" idx="2"/>
            <a:endCxn id="24583" idx="0"/>
          </p:cNvCxnSpPr>
          <p:nvPr/>
        </p:nvCxnSpPr>
        <p:spPr bwMode="auto">
          <a:xfrm>
            <a:off x="3089275" y="3335338"/>
            <a:ext cx="0" cy="2778125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</p:spPr>
      </p:cxnSp>
      <p:cxnSp>
        <p:nvCxnSpPr>
          <p:cNvPr id="24589" name="AutoShape 13"/>
          <p:cNvCxnSpPr>
            <a:cxnSpLocks noChangeShapeType="1"/>
            <a:stCxn id="24583" idx="3"/>
            <a:endCxn id="24584" idx="1"/>
          </p:cNvCxnSpPr>
          <p:nvPr/>
        </p:nvCxnSpPr>
        <p:spPr bwMode="auto">
          <a:xfrm flipV="1">
            <a:off x="3760788" y="6316663"/>
            <a:ext cx="2438400" cy="17462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3115118" y="5410200"/>
            <a:ext cx="5949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 err="1">
                <a:solidFill>
                  <a:schemeClr val="bg1"/>
                </a:solidFill>
              </a:rPr>
              <a:t>PtoP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sz="2800" b="0" dirty="0" err="1" smtClean="0">
                <a:solidFill>
                  <a:schemeClr val="bg1"/>
                </a:solidFill>
              </a:rPr>
              <a:t>partOf</a:t>
            </a:r>
            <a:r>
              <a:rPr lang="en-US" sz="2800" b="0" dirty="0" smtClean="0">
                <a:solidFill>
                  <a:schemeClr val="bg1"/>
                </a:solidFill>
              </a:rPr>
              <a:t>, denotes, </a:t>
            </a:r>
            <a:r>
              <a:rPr lang="en-US" sz="2800" b="0" dirty="0" err="1" smtClean="0">
                <a:solidFill>
                  <a:schemeClr val="bg1"/>
                </a:solidFill>
              </a:rPr>
              <a:t>subclassOf</a:t>
            </a:r>
            <a:r>
              <a:rPr lang="en-US" sz="2800" b="0" dirty="0" smtClean="0">
                <a:solidFill>
                  <a:schemeClr val="bg1"/>
                </a:solidFill>
              </a:rPr>
              <a:t>,   …</a:t>
            </a:r>
            <a:endParaRPr lang="en-US" sz="28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76707"/>
            <a:ext cx="8686800" cy="646986"/>
          </a:xfrm>
        </p:spPr>
        <p:txBody>
          <a:bodyPr/>
          <a:lstStyle/>
          <a:p>
            <a:r>
              <a:rPr lang="en-US" dirty="0" smtClean="0"/>
              <a:t>ISTARE implementation of BFO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574675" algn="l"/>
              </a:tabLst>
            </a:pPr>
            <a:r>
              <a:rPr lang="en-US" sz="1800" dirty="0" err="1" smtClean="0"/>
              <a:t>subType</a:t>
            </a:r>
            <a:r>
              <a:rPr lang="en-US" sz="1800" dirty="0" smtClean="0"/>
              <a:t>(</a:t>
            </a:r>
            <a:r>
              <a:rPr lang="en-US" sz="1800" dirty="0" err="1" smtClean="0"/>
              <a:t>independentContinuant</a:t>
            </a:r>
            <a:r>
              <a:rPr lang="en-US" sz="1800" dirty="0" smtClean="0"/>
              <a:t>, </a:t>
            </a:r>
            <a:r>
              <a:rPr lang="en-US" sz="1800" dirty="0" err="1" smtClean="0"/>
              <a:t>isa</a:t>
            </a:r>
            <a:r>
              <a:rPr lang="en-US" sz="1800" dirty="0" smtClean="0"/>
              <a:t>, continuant, </a:t>
            </a:r>
            <a:r>
              <a:rPr lang="en-US" sz="1800" dirty="0" err="1" smtClean="0"/>
              <a:t>bfo_bfo</a:t>
            </a:r>
            <a:r>
              <a:rPr lang="en-US" sz="1800" dirty="0" smtClean="0"/>
              <a:t>).</a:t>
            </a:r>
          </a:p>
          <a:p>
            <a:pPr>
              <a:tabLst>
                <a:tab pos="574675" algn="l"/>
              </a:tabLst>
            </a:pPr>
            <a:r>
              <a:rPr lang="en-US" sz="1800" dirty="0" smtClean="0"/>
              <a:t>	</a:t>
            </a:r>
            <a:r>
              <a:rPr lang="en-US" sz="1800" dirty="0" err="1" smtClean="0"/>
              <a:t>subType</a:t>
            </a:r>
            <a:r>
              <a:rPr lang="en-US" sz="1800" dirty="0" smtClean="0"/>
              <a:t>(</a:t>
            </a:r>
            <a:r>
              <a:rPr lang="en-US" sz="1800" dirty="0" err="1" smtClean="0"/>
              <a:t>materialEntity</a:t>
            </a:r>
            <a:r>
              <a:rPr lang="en-US" sz="1800" dirty="0" smtClean="0"/>
              <a:t>, </a:t>
            </a:r>
            <a:r>
              <a:rPr lang="en-US" sz="1800" dirty="0" err="1" smtClean="0"/>
              <a:t>isa</a:t>
            </a:r>
            <a:r>
              <a:rPr lang="en-US" sz="1800" dirty="0" smtClean="0"/>
              <a:t>, </a:t>
            </a:r>
            <a:r>
              <a:rPr lang="en-US" sz="1800" dirty="0" err="1" smtClean="0"/>
              <a:t>independentContinuant</a:t>
            </a:r>
            <a:r>
              <a:rPr lang="en-US" sz="1800" dirty="0" smtClean="0"/>
              <a:t>, </a:t>
            </a:r>
            <a:r>
              <a:rPr lang="en-US" sz="1800" dirty="0" err="1" smtClean="0"/>
              <a:t>bfo_bfo</a:t>
            </a:r>
            <a:r>
              <a:rPr lang="en-US" sz="1800" dirty="0" smtClean="0"/>
              <a:t>).</a:t>
            </a:r>
          </a:p>
          <a:p>
            <a:pPr>
              <a:tabLst>
                <a:tab pos="574675" algn="l"/>
              </a:tabLst>
            </a:pPr>
            <a:r>
              <a:rPr lang="en-US" sz="1800" dirty="0" smtClean="0"/>
              <a:t>		</a:t>
            </a:r>
            <a:r>
              <a:rPr lang="en-US" sz="1800" dirty="0" err="1" smtClean="0"/>
              <a:t>subType</a:t>
            </a:r>
            <a:r>
              <a:rPr lang="en-US" sz="1800" dirty="0" smtClean="0"/>
              <a:t>(object, </a:t>
            </a:r>
            <a:r>
              <a:rPr lang="en-US" sz="1800" dirty="0" err="1" smtClean="0"/>
              <a:t>isa</a:t>
            </a:r>
            <a:r>
              <a:rPr lang="en-US" sz="1800" dirty="0" smtClean="0"/>
              <a:t>, </a:t>
            </a:r>
            <a:r>
              <a:rPr lang="en-US" sz="1800" dirty="0" err="1" smtClean="0"/>
              <a:t>materialEntity</a:t>
            </a:r>
            <a:r>
              <a:rPr lang="en-US" sz="1800" dirty="0" smtClean="0"/>
              <a:t>, </a:t>
            </a:r>
            <a:r>
              <a:rPr lang="en-US" sz="1800" dirty="0" err="1" smtClean="0"/>
              <a:t>bfo_bfo</a:t>
            </a:r>
            <a:r>
              <a:rPr lang="en-US" sz="1800" dirty="0" smtClean="0"/>
              <a:t>).</a:t>
            </a:r>
          </a:p>
          <a:p>
            <a:pPr>
              <a:tabLst>
                <a:tab pos="574675" algn="l"/>
              </a:tabLst>
            </a:pPr>
            <a:r>
              <a:rPr lang="en-US" sz="1800" dirty="0" err="1" smtClean="0"/>
              <a:t>subType</a:t>
            </a:r>
            <a:r>
              <a:rPr lang="en-US" sz="1800" dirty="0" smtClean="0"/>
              <a:t>(</a:t>
            </a:r>
            <a:r>
              <a:rPr lang="en-US" sz="1800" dirty="0" err="1" smtClean="0"/>
              <a:t>spatialRegion</a:t>
            </a:r>
            <a:r>
              <a:rPr lang="en-US" sz="1800" dirty="0" smtClean="0"/>
              <a:t>, </a:t>
            </a:r>
            <a:r>
              <a:rPr lang="en-US" sz="1800" dirty="0" err="1" smtClean="0"/>
              <a:t>isa</a:t>
            </a:r>
            <a:r>
              <a:rPr lang="en-US" sz="1800" dirty="0" smtClean="0"/>
              <a:t>, continuant, </a:t>
            </a:r>
            <a:r>
              <a:rPr lang="en-US" sz="1800" dirty="0" err="1" smtClean="0"/>
              <a:t>bfo_bfo</a:t>
            </a:r>
            <a:r>
              <a:rPr lang="en-US" sz="1800" dirty="0" smtClean="0"/>
              <a:t>).</a:t>
            </a:r>
          </a:p>
          <a:p>
            <a:pPr>
              <a:tabLst>
                <a:tab pos="574675" algn="l"/>
              </a:tabLst>
            </a:pPr>
            <a:r>
              <a:rPr lang="en-US" sz="1800" dirty="0" smtClean="0"/>
              <a:t>	</a:t>
            </a:r>
            <a:r>
              <a:rPr lang="en-US" sz="1800" dirty="0" err="1" smtClean="0"/>
              <a:t>subType</a:t>
            </a:r>
            <a:r>
              <a:rPr lang="en-US" sz="1800" dirty="0" smtClean="0"/>
              <a:t>(</a:t>
            </a:r>
            <a:r>
              <a:rPr lang="en-US" sz="1800" dirty="0" err="1" smtClean="0"/>
              <a:t>twoDimensionalSpatialRegion</a:t>
            </a:r>
            <a:r>
              <a:rPr lang="en-US" sz="1800" dirty="0" smtClean="0"/>
              <a:t>, </a:t>
            </a:r>
            <a:r>
              <a:rPr lang="en-US" sz="1800" dirty="0" err="1" smtClean="0"/>
              <a:t>isa</a:t>
            </a:r>
            <a:r>
              <a:rPr lang="en-US" sz="1800" dirty="0" smtClean="0"/>
              <a:t>, </a:t>
            </a:r>
            <a:r>
              <a:rPr lang="en-US" sz="1800" dirty="0" err="1" smtClean="0"/>
              <a:t>spatialRegion</a:t>
            </a:r>
            <a:r>
              <a:rPr lang="en-US" sz="1800" dirty="0" smtClean="0"/>
              <a:t>, </a:t>
            </a:r>
            <a:r>
              <a:rPr lang="en-US" sz="1800" dirty="0" err="1" smtClean="0"/>
              <a:t>bfo_bfo</a:t>
            </a:r>
            <a:r>
              <a:rPr lang="en-US" sz="1800" dirty="0" smtClean="0"/>
              <a:t>).</a:t>
            </a:r>
          </a:p>
          <a:p>
            <a:pPr>
              <a:tabLst>
                <a:tab pos="574675" algn="l"/>
              </a:tabLst>
            </a:pPr>
            <a:r>
              <a:rPr lang="en-US" sz="1800" dirty="0" smtClean="0"/>
              <a:t>	</a:t>
            </a:r>
            <a:r>
              <a:rPr lang="en-US" sz="1800" dirty="0" err="1" smtClean="0"/>
              <a:t>subType</a:t>
            </a:r>
            <a:r>
              <a:rPr lang="en-US" sz="1800" dirty="0" smtClean="0"/>
              <a:t>(</a:t>
            </a:r>
            <a:r>
              <a:rPr lang="en-US" sz="1800" dirty="0" err="1" smtClean="0"/>
              <a:t>threeDimensionalSpatialRegion</a:t>
            </a:r>
            <a:r>
              <a:rPr lang="en-US" sz="1800" dirty="0" smtClean="0"/>
              <a:t>, </a:t>
            </a:r>
            <a:r>
              <a:rPr lang="en-US" sz="1800" dirty="0" err="1" smtClean="0"/>
              <a:t>isa</a:t>
            </a:r>
            <a:r>
              <a:rPr lang="en-US" sz="1800" dirty="0" smtClean="0"/>
              <a:t>, </a:t>
            </a:r>
            <a:r>
              <a:rPr lang="en-US" sz="1800" dirty="0" err="1" smtClean="0"/>
              <a:t>spatialRegion</a:t>
            </a:r>
            <a:r>
              <a:rPr lang="en-US" sz="1800" dirty="0" smtClean="0"/>
              <a:t>, </a:t>
            </a:r>
            <a:r>
              <a:rPr lang="en-US" sz="1800" dirty="0" err="1" smtClean="0"/>
              <a:t>bfo_bfo</a:t>
            </a:r>
            <a:r>
              <a:rPr lang="en-US" sz="1800" dirty="0" smtClean="0"/>
              <a:t>).</a:t>
            </a:r>
          </a:p>
          <a:p>
            <a:pPr>
              <a:tabLst>
                <a:tab pos="574675" algn="l"/>
              </a:tabLst>
            </a:pPr>
            <a:r>
              <a:rPr lang="en-US" sz="1800" dirty="0" smtClean="0"/>
              <a:t>		</a:t>
            </a:r>
            <a:r>
              <a:rPr lang="en-US" sz="1800" dirty="0" err="1" smtClean="0"/>
              <a:t>subType</a:t>
            </a:r>
            <a:r>
              <a:rPr lang="en-US" sz="1800" dirty="0" smtClean="0"/>
              <a:t>(path, </a:t>
            </a:r>
            <a:r>
              <a:rPr lang="en-US" sz="1800" dirty="0" err="1" smtClean="0"/>
              <a:t>isa</a:t>
            </a:r>
            <a:r>
              <a:rPr lang="en-US" sz="1800" dirty="0" smtClean="0"/>
              <a:t>, </a:t>
            </a:r>
            <a:r>
              <a:rPr lang="en-US" sz="1800" dirty="0" err="1" smtClean="0"/>
              <a:t>threeDimensionalSpatialRegion</a:t>
            </a:r>
            <a:r>
              <a:rPr lang="en-US" sz="1800" dirty="0" smtClean="0"/>
              <a:t>, </a:t>
            </a:r>
            <a:r>
              <a:rPr lang="en-US" sz="1800" dirty="0" err="1" smtClean="0"/>
              <a:t>bfo_bfo</a:t>
            </a:r>
            <a:r>
              <a:rPr lang="en-US" sz="1800" dirty="0" smtClean="0"/>
              <a:t>).</a:t>
            </a:r>
          </a:p>
          <a:p>
            <a:pPr>
              <a:tabLst>
                <a:tab pos="574675" algn="l"/>
              </a:tabLst>
            </a:pPr>
            <a:r>
              <a:rPr lang="en-US" sz="1800" dirty="0" err="1" smtClean="0"/>
              <a:t>subType</a:t>
            </a:r>
            <a:r>
              <a:rPr lang="en-US" sz="1800" dirty="0" smtClean="0"/>
              <a:t>(</a:t>
            </a:r>
            <a:r>
              <a:rPr lang="en-US" sz="1800" dirty="0" err="1" smtClean="0"/>
              <a:t>dependentContinuant</a:t>
            </a:r>
            <a:r>
              <a:rPr lang="en-US" sz="1800" dirty="0" smtClean="0"/>
              <a:t>, </a:t>
            </a:r>
            <a:r>
              <a:rPr lang="en-US" sz="1800" dirty="0" err="1" smtClean="0"/>
              <a:t>isa</a:t>
            </a:r>
            <a:r>
              <a:rPr lang="en-US" sz="1800" dirty="0" smtClean="0"/>
              <a:t>, continuant, </a:t>
            </a:r>
            <a:r>
              <a:rPr lang="en-US" sz="1800" dirty="0" err="1" smtClean="0"/>
              <a:t>bfo_bfo</a:t>
            </a:r>
            <a:r>
              <a:rPr lang="en-US" sz="1800" dirty="0" smtClean="0"/>
              <a:t>).</a:t>
            </a:r>
          </a:p>
          <a:p>
            <a:pPr>
              <a:tabLst>
                <a:tab pos="574675" algn="l"/>
              </a:tabLst>
            </a:pPr>
            <a:r>
              <a:rPr lang="en-US" sz="1800" dirty="0" smtClean="0"/>
              <a:t>	</a:t>
            </a:r>
            <a:r>
              <a:rPr lang="en-US" sz="1800" dirty="0" err="1" smtClean="0"/>
              <a:t>subType</a:t>
            </a:r>
            <a:r>
              <a:rPr lang="en-US" sz="1800" dirty="0" smtClean="0"/>
              <a:t>(</a:t>
            </a:r>
            <a:r>
              <a:rPr lang="en-US" sz="1800" dirty="0" err="1" smtClean="0"/>
              <a:t>genericallyDependentContinuant</a:t>
            </a:r>
            <a:r>
              <a:rPr lang="en-US" sz="1800" dirty="0" smtClean="0"/>
              <a:t>, </a:t>
            </a:r>
            <a:r>
              <a:rPr lang="en-US" sz="1800" dirty="0" err="1" smtClean="0"/>
              <a:t>isa</a:t>
            </a:r>
            <a:r>
              <a:rPr lang="en-US" sz="1800" dirty="0" smtClean="0"/>
              <a:t>, </a:t>
            </a:r>
            <a:r>
              <a:rPr lang="en-US" sz="1800" dirty="0" err="1" smtClean="0"/>
              <a:t>dependentContinuant</a:t>
            </a:r>
            <a:r>
              <a:rPr lang="en-US" sz="1800" dirty="0" smtClean="0"/>
              <a:t>, </a:t>
            </a:r>
            <a:r>
              <a:rPr lang="en-US" sz="1800" dirty="0" err="1" smtClean="0"/>
              <a:t>bfo_bfo</a:t>
            </a:r>
            <a:r>
              <a:rPr lang="en-US" sz="1800" dirty="0" smtClean="0"/>
              <a:t>).</a:t>
            </a:r>
          </a:p>
          <a:p>
            <a:pPr>
              <a:tabLst>
                <a:tab pos="574675" algn="l"/>
              </a:tabLst>
            </a:pPr>
            <a:r>
              <a:rPr lang="en-US" sz="1800" dirty="0" smtClean="0"/>
              <a:t>		</a:t>
            </a:r>
            <a:r>
              <a:rPr lang="en-US" sz="1800" dirty="0" err="1" smtClean="0"/>
              <a:t>subType</a:t>
            </a:r>
            <a:r>
              <a:rPr lang="en-US" sz="1800" dirty="0" smtClean="0"/>
              <a:t>(</a:t>
            </a:r>
            <a:r>
              <a:rPr lang="en-US" sz="1800" dirty="0" err="1" smtClean="0"/>
              <a:t>informationContentEntity</a:t>
            </a:r>
            <a:r>
              <a:rPr lang="en-US" sz="1800" dirty="0" smtClean="0"/>
              <a:t>, </a:t>
            </a:r>
            <a:r>
              <a:rPr lang="en-US" sz="1800" dirty="0" err="1" smtClean="0"/>
              <a:t>isa</a:t>
            </a:r>
            <a:r>
              <a:rPr lang="en-US" sz="1800" dirty="0" smtClean="0"/>
              <a:t>, </a:t>
            </a:r>
            <a:r>
              <a:rPr lang="en-US" sz="1800" dirty="0" err="1" smtClean="0"/>
              <a:t>genericallyDependentContinuant</a:t>
            </a:r>
            <a:r>
              <a:rPr lang="en-US" sz="1800" dirty="0" smtClean="0"/>
              <a:t>, </a:t>
            </a:r>
            <a:r>
              <a:rPr lang="en-US" sz="1800" dirty="0" err="1" smtClean="0"/>
              <a:t>iao_bfo</a:t>
            </a:r>
            <a:r>
              <a:rPr lang="en-US" sz="1800" dirty="0" smtClean="0"/>
              <a:t>).</a:t>
            </a:r>
          </a:p>
          <a:p>
            <a:pPr>
              <a:tabLst>
                <a:tab pos="574675" algn="l"/>
              </a:tabLst>
            </a:pPr>
            <a:r>
              <a:rPr lang="en-US" sz="1800" dirty="0" smtClean="0"/>
              <a:t>	</a:t>
            </a:r>
            <a:r>
              <a:rPr lang="en-US" sz="1800" dirty="0" err="1" smtClean="0"/>
              <a:t>subType</a:t>
            </a:r>
            <a:r>
              <a:rPr lang="en-US" sz="1800" dirty="0" smtClean="0"/>
              <a:t>(</a:t>
            </a:r>
            <a:r>
              <a:rPr lang="en-US" sz="1800" dirty="0" err="1" smtClean="0"/>
              <a:t>specificallyDependentContinuant</a:t>
            </a:r>
            <a:r>
              <a:rPr lang="en-US" sz="1800" dirty="0" smtClean="0"/>
              <a:t>, </a:t>
            </a:r>
            <a:r>
              <a:rPr lang="en-US" sz="1800" dirty="0" err="1" smtClean="0"/>
              <a:t>isa</a:t>
            </a:r>
            <a:r>
              <a:rPr lang="en-US" sz="1800" dirty="0" smtClean="0"/>
              <a:t>, </a:t>
            </a:r>
            <a:r>
              <a:rPr lang="en-US" sz="1800" dirty="0" err="1" smtClean="0"/>
              <a:t>dependentContinuant</a:t>
            </a:r>
            <a:r>
              <a:rPr lang="en-US" sz="1800" dirty="0" smtClean="0"/>
              <a:t>, </a:t>
            </a:r>
            <a:r>
              <a:rPr lang="en-US" sz="1800" dirty="0" err="1" smtClean="0"/>
              <a:t>bfo_bfo</a:t>
            </a:r>
            <a:r>
              <a:rPr lang="en-US" sz="1800" dirty="0" smtClean="0"/>
              <a:t>).</a:t>
            </a:r>
          </a:p>
          <a:p>
            <a:pPr>
              <a:tabLst>
                <a:tab pos="574675" algn="l"/>
              </a:tabLst>
            </a:pPr>
            <a:r>
              <a:rPr lang="en-US" sz="1800" dirty="0" smtClean="0"/>
              <a:t>		</a:t>
            </a:r>
            <a:r>
              <a:rPr lang="en-US" sz="1800" dirty="0" err="1" smtClean="0"/>
              <a:t>subType</a:t>
            </a:r>
            <a:r>
              <a:rPr lang="en-US" sz="1800" dirty="0" smtClean="0"/>
              <a:t>(quality, </a:t>
            </a:r>
            <a:r>
              <a:rPr lang="en-US" sz="1800" dirty="0" err="1" smtClean="0"/>
              <a:t>isa</a:t>
            </a:r>
            <a:r>
              <a:rPr lang="en-US" sz="1800" dirty="0" smtClean="0"/>
              <a:t>, </a:t>
            </a:r>
            <a:r>
              <a:rPr lang="en-US" sz="1800" dirty="0" err="1" smtClean="0"/>
              <a:t>specificallyDependentContinuant</a:t>
            </a:r>
            <a:r>
              <a:rPr lang="en-US" sz="1800" dirty="0" smtClean="0"/>
              <a:t>, </a:t>
            </a:r>
            <a:r>
              <a:rPr lang="en-US" sz="1800" dirty="0" err="1" smtClean="0"/>
              <a:t>bfo_bfo</a:t>
            </a:r>
            <a:r>
              <a:rPr lang="en-US" sz="1800" dirty="0" smtClean="0"/>
              <a:t>).</a:t>
            </a:r>
          </a:p>
          <a:p>
            <a:pPr>
              <a:tabLst>
                <a:tab pos="574675" algn="l"/>
              </a:tabLst>
            </a:pPr>
            <a:r>
              <a:rPr lang="en-US" sz="1800" dirty="0" smtClean="0"/>
              <a:t>			</a:t>
            </a:r>
            <a:r>
              <a:rPr lang="en-US" sz="1800" dirty="0" err="1" smtClean="0"/>
              <a:t>subType</a:t>
            </a:r>
            <a:r>
              <a:rPr lang="en-US" sz="1800" dirty="0" smtClean="0"/>
              <a:t>(shape, </a:t>
            </a:r>
            <a:r>
              <a:rPr lang="en-US" sz="1800" dirty="0" err="1" smtClean="0"/>
              <a:t>isa</a:t>
            </a:r>
            <a:r>
              <a:rPr lang="en-US" sz="1800" dirty="0" smtClean="0"/>
              <a:t>, quality, </a:t>
            </a:r>
            <a:r>
              <a:rPr lang="en-US" sz="1800" dirty="0" err="1" smtClean="0"/>
              <a:t>bfo_bfo</a:t>
            </a:r>
            <a:r>
              <a:rPr lang="en-US" sz="1800" dirty="0" smtClean="0"/>
              <a:t>).		</a:t>
            </a:r>
            <a:endParaRPr lang="en-US" sz="1800" dirty="0" smtClean="0"/>
          </a:p>
          <a:p>
            <a:r>
              <a:rPr lang="en-US" sz="1800" dirty="0" smtClean="0"/>
              <a:t>…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76707"/>
            <a:ext cx="8686800" cy="646986"/>
          </a:xfrm>
        </p:spPr>
        <p:txBody>
          <a:bodyPr/>
          <a:lstStyle/>
          <a:p>
            <a:r>
              <a:rPr lang="en-US" dirty="0" smtClean="0"/>
              <a:t>Taxonomy traversal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subType</a:t>
            </a:r>
            <a:r>
              <a:rPr lang="en-US" dirty="0" smtClean="0"/>
              <a:t>(</a:t>
            </a:r>
            <a:r>
              <a:rPr lang="en-US" dirty="0" err="1" smtClean="0"/>
              <a:t>SubType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subTypeOf</a:t>
            </a:r>
            <a:r>
              <a:rPr lang="en-US" dirty="0" smtClean="0"/>
              <a:t>, Type, _):-</a:t>
            </a:r>
          </a:p>
          <a:p>
            <a:pPr lvl="1">
              <a:buNone/>
            </a:pPr>
            <a:r>
              <a:rPr lang="en-US" sz="3200" dirty="0" smtClean="0"/>
              <a:t>	</a:t>
            </a:r>
            <a:r>
              <a:rPr lang="en-US" sz="3200" dirty="0" err="1" smtClean="0"/>
              <a:t>subType</a:t>
            </a:r>
            <a:r>
              <a:rPr lang="en-US" sz="3200" dirty="0" smtClean="0"/>
              <a:t>(</a:t>
            </a:r>
            <a:r>
              <a:rPr lang="en-US" sz="3200" dirty="0" err="1" smtClean="0"/>
              <a:t>SubType</a:t>
            </a:r>
            <a:r>
              <a:rPr lang="en-US" sz="3200" dirty="0" smtClean="0"/>
              <a:t>, </a:t>
            </a:r>
            <a:r>
              <a:rPr lang="en-US" sz="3200" dirty="0" err="1" smtClean="0">
                <a:solidFill>
                  <a:schemeClr val="accent1"/>
                </a:solidFill>
              </a:rPr>
              <a:t>isa</a:t>
            </a:r>
            <a:r>
              <a:rPr lang="en-US" sz="3200" dirty="0" smtClean="0"/>
              <a:t>, Type, </a:t>
            </a:r>
            <a:r>
              <a:rPr lang="en-US" sz="3200" dirty="0" smtClean="0"/>
              <a:t>_),!.</a:t>
            </a:r>
          </a:p>
          <a:p>
            <a:pPr lvl="1">
              <a:buNone/>
            </a:pPr>
            <a:endParaRPr lang="en-US" sz="2400" dirty="0" smtClean="0"/>
          </a:p>
          <a:p>
            <a:r>
              <a:rPr lang="en-US" dirty="0" err="1" smtClean="0"/>
              <a:t>subType</a:t>
            </a:r>
            <a:r>
              <a:rPr lang="en-US" dirty="0" smtClean="0"/>
              <a:t>(</a:t>
            </a:r>
            <a:r>
              <a:rPr lang="en-US" dirty="0" err="1" smtClean="0"/>
              <a:t>SubType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subTypeOf</a:t>
            </a:r>
            <a:r>
              <a:rPr lang="en-US" dirty="0" smtClean="0"/>
              <a:t>, </a:t>
            </a:r>
            <a:r>
              <a:rPr lang="en-US" dirty="0" err="1" smtClean="0"/>
              <a:t>SuperType</a:t>
            </a:r>
            <a:r>
              <a:rPr lang="en-US" dirty="0" smtClean="0"/>
              <a:t>, _):-</a:t>
            </a:r>
          </a:p>
          <a:p>
            <a:pPr lvl="1">
              <a:buNone/>
            </a:pPr>
            <a:r>
              <a:rPr lang="en-US" sz="3200" dirty="0" smtClean="0"/>
              <a:t>	</a:t>
            </a:r>
            <a:r>
              <a:rPr lang="en-US" sz="3200" dirty="0" err="1" smtClean="0"/>
              <a:t>subType</a:t>
            </a:r>
            <a:r>
              <a:rPr lang="en-US" sz="3200" dirty="0" smtClean="0"/>
              <a:t>(</a:t>
            </a:r>
            <a:r>
              <a:rPr lang="en-US" sz="3200" dirty="0" err="1" smtClean="0"/>
              <a:t>SubType</a:t>
            </a:r>
            <a:r>
              <a:rPr lang="en-US" sz="3200" dirty="0" smtClean="0"/>
              <a:t>, </a:t>
            </a:r>
            <a:r>
              <a:rPr lang="en-US" sz="3200" dirty="0" err="1" smtClean="0">
                <a:solidFill>
                  <a:schemeClr val="accent1"/>
                </a:solidFill>
              </a:rPr>
              <a:t>isa</a:t>
            </a:r>
            <a:r>
              <a:rPr lang="en-US" sz="3200" dirty="0" smtClean="0"/>
              <a:t>, Type, _),!,</a:t>
            </a:r>
          </a:p>
          <a:p>
            <a:pPr lvl="1">
              <a:buNone/>
            </a:pPr>
            <a:r>
              <a:rPr lang="en-US" sz="3200" dirty="0" smtClean="0"/>
              <a:t>	</a:t>
            </a:r>
            <a:r>
              <a:rPr lang="en-US" sz="3200" dirty="0" err="1" smtClean="0"/>
              <a:t>subType</a:t>
            </a:r>
            <a:r>
              <a:rPr lang="en-US" sz="3200" dirty="0" smtClean="0"/>
              <a:t>(Type, </a:t>
            </a:r>
            <a:r>
              <a:rPr lang="en-US" sz="3200" dirty="0" err="1" smtClean="0">
                <a:solidFill>
                  <a:srgbClr val="FFFF00"/>
                </a:solidFill>
              </a:rPr>
              <a:t>subTypeOf</a:t>
            </a:r>
            <a:r>
              <a:rPr lang="en-US" sz="3200" dirty="0" smtClean="0"/>
              <a:t>, </a:t>
            </a:r>
            <a:r>
              <a:rPr lang="en-US" sz="3200" dirty="0" err="1" smtClean="0"/>
              <a:t>SuperType</a:t>
            </a:r>
            <a:r>
              <a:rPr lang="en-US" sz="3200" dirty="0" smtClean="0"/>
              <a:t>, </a:t>
            </a:r>
            <a:r>
              <a:rPr lang="en-US" sz="3200" dirty="0" smtClean="0"/>
              <a:t>_).</a:t>
            </a:r>
          </a:p>
          <a:p>
            <a:pPr lvl="1">
              <a:buNone/>
            </a:pPr>
            <a:endParaRPr lang="en-US" sz="2400" dirty="0" smtClean="0"/>
          </a:p>
          <a:p>
            <a:pPr marL="1770063" indent="-1770063">
              <a:buNone/>
            </a:pPr>
            <a:r>
              <a:rPr lang="en-US" sz="2400" dirty="0" smtClean="0"/>
              <a:t>Horn-clauses: universal quantification in the head, existential quantification for all variables introduced in the body.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5561013" y="-19050"/>
            <a:ext cx="3538537" cy="1171575"/>
          </a:xfrm>
        </p:spPr>
        <p:txBody>
          <a:bodyPr/>
          <a:lstStyle/>
          <a:p>
            <a:pPr eaLnBrk="1" hangingPunct="1"/>
            <a:r>
              <a:rPr lang="en-US" smtClean="0"/>
              <a:t>Relevant First-Order Distinctions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76707"/>
            <a:ext cx="8686800" cy="646986"/>
          </a:xfrm>
        </p:spPr>
        <p:txBody>
          <a:bodyPr/>
          <a:lstStyle/>
          <a:p>
            <a:r>
              <a:rPr lang="en-US" dirty="0" smtClean="0"/>
              <a:t>Information Artifact 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Continuant</a:t>
            </a:r>
          </a:p>
          <a:p>
            <a:pPr lvl="1"/>
            <a:r>
              <a:rPr lang="en-US" sz="2000" dirty="0" smtClean="0"/>
              <a:t>Independent Continuant</a:t>
            </a:r>
          </a:p>
          <a:p>
            <a:pPr lvl="2"/>
            <a:r>
              <a:rPr lang="en-US" sz="2000" dirty="0" smtClean="0"/>
              <a:t>hard drive</a:t>
            </a:r>
          </a:p>
          <a:p>
            <a:pPr lvl="2"/>
            <a:r>
              <a:rPr lang="en-US" sz="2000" dirty="0" smtClean="0"/>
              <a:t>car</a:t>
            </a:r>
          </a:p>
          <a:p>
            <a:pPr lvl="1"/>
            <a:r>
              <a:rPr lang="en-US" sz="2000" dirty="0" smtClean="0"/>
              <a:t>Dependent Continuant</a:t>
            </a:r>
          </a:p>
          <a:p>
            <a:pPr lvl="2"/>
            <a:r>
              <a:rPr lang="en-US" sz="2000" dirty="0" smtClean="0"/>
              <a:t>Generically Dependent Continuant</a:t>
            </a:r>
          </a:p>
          <a:p>
            <a:pPr lvl="3"/>
            <a:r>
              <a:rPr lang="en-US" dirty="0" smtClean="0"/>
              <a:t>Information Artifact  (L3)</a:t>
            </a:r>
          </a:p>
          <a:p>
            <a:pPr lvl="4"/>
            <a:r>
              <a:rPr lang="en-US" dirty="0" smtClean="0"/>
              <a:t>Video file</a:t>
            </a:r>
          </a:p>
          <a:p>
            <a:pPr lvl="4"/>
            <a:r>
              <a:rPr lang="en-US" dirty="0" smtClean="0"/>
              <a:t>Annotation</a:t>
            </a:r>
          </a:p>
          <a:p>
            <a:pPr lvl="4"/>
            <a:r>
              <a:rPr lang="en-US" dirty="0" smtClean="0"/>
              <a:t>Digital image</a:t>
            </a:r>
          </a:p>
          <a:p>
            <a:pPr lvl="4"/>
            <a:r>
              <a:rPr lang="en-US" dirty="0" smtClean="0"/>
              <a:t>Ontology</a:t>
            </a:r>
          </a:p>
          <a:p>
            <a:pPr lvl="2"/>
            <a:r>
              <a:rPr lang="en-US" sz="2000" dirty="0" smtClean="0"/>
              <a:t>Specifically Dependent Continuant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9" descr="trans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286000"/>
            <a:ext cx="1806575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080" name="Picture 10" descr="ceust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8675" y="1319213"/>
            <a:ext cx="1041400" cy="1371600"/>
          </a:xfrm>
          <a:prstGeom prst="rect">
            <a:avLst/>
          </a:prstGeom>
          <a:noFill/>
          <a:ln w="28575">
            <a:solidFill>
              <a:srgbClr val="FFFFCC"/>
            </a:solidFill>
            <a:miter lim="800000"/>
            <a:headEnd/>
            <a:tailEnd/>
          </a:ln>
        </p:spPr>
      </p:pic>
      <p:sp>
        <p:nvSpPr>
          <p:cNvPr id="3081" name="AutoShape 11"/>
          <p:cNvSpPr>
            <a:spLocks noGrp="1" noChangeArrowheads="1"/>
          </p:cNvSpPr>
          <p:nvPr>
            <p:ph type="title"/>
          </p:nvPr>
        </p:nvSpPr>
        <p:spPr>
          <a:xfrm>
            <a:off x="3048000" y="3505200"/>
            <a:ext cx="2819400" cy="1041400"/>
          </a:xfrm>
        </p:spPr>
        <p:txBody>
          <a:bodyPr/>
          <a:lstStyle/>
          <a:p>
            <a:pPr eaLnBrk="1" hangingPunct="1"/>
            <a:r>
              <a:rPr lang="nl-BE" sz="2800" smtClean="0">
                <a:solidFill>
                  <a:schemeClr val="bg1"/>
                </a:solidFill>
              </a:rPr>
              <a:t>Short personal history</a:t>
            </a:r>
            <a:endParaRPr lang="nl-NL" sz="2800" smtClean="0">
              <a:solidFill>
                <a:schemeClr val="bg1"/>
              </a:solidFill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203575" y="1295400"/>
            <a:ext cx="2501900" cy="1985963"/>
            <a:chOff x="2640" y="720"/>
            <a:chExt cx="1576" cy="1251"/>
          </a:xfrm>
        </p:grpSpPr>
        <p:pic>
          <p:nvPicPr>
            <p:cNvPr id="3102" name="Picture 13" descr="cb-baby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36" y="720"/>
              <a:ext cx="652" cy="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3" name="Text Box 14"/>
            <p:cNvSpPr txBox="1">
              <a:spLocks noChangeArrowheads="1"/>
            </p:cNvSpPr>
            <p:nvPr/>
          </p:nvSpPr>
          <p:spPr bwMode="auto">
            <a:xfrm>
              <a:off x="2640" y="1680"/>
              <a:ext cx="157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l-BE" sz="2400">
                  <a:solidFill>
                    <a:schemeClr val="bg1"/>
                  </a:solidFill>
                  <a:cs typeface="Times New Roman" pitchFamily="18" charset="0"/>
                </a:rPr>
                <a:t>  </a:t>
              </a:r>
              <a:r>
                <a:rPr lang="nl-BE" sz="2400">
                  <a:solidFill>
                    <a:srgbClr val="FF3300"/>
                  </a:solidFill>
                  <a:cs typeface="Times New Roman" pitchFamily="18" charset="0"/>
                </a:rPr>
                <a:t>1959     -      2011</a:t>
              </a:r>
              <a:endParaRPr lang="nl-NL" sz="240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</p:grpSp>
      <p:pic>
        <p:nvPicPr>
          <p:cNvPr id="3083" name="Picture 15" descr="Bikit (2938 bytes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2895600"/>
            <a:ext cx="14478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6" descr="Rami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4267200"/>
            <a:ext cx="14478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7" descr="logosmal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7400" y="5334000"/>
            <a:ext cx="152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18"/>
          <p:cNvGraphicFramePr>
            <a:graphicFrameLocks noChangeAspect="1"/>
          </p:cNvGraphicFramePr>
          <p:nvPr/>
        </p:nvGraphicFramePr>
        <p:xfrm>
          <a:off x="5029200" y="5029200"/>
          <a:ext cx="1143000" cy="577850"/>
        </p:xfrm>
        <a:graphic>
          <a:graphicData uri="http://schemas.openxmlformats.org/presentationml/2006/ole">
            <p:oleObj spid="_x0000_s89090" name="Photo Editor-foto" r:id="rId10" imgW="809738" imgH="409632" progId="MSPhotoEd.3">
              <p:embed/>
            </p:oleObj>
          </a:graphicData>
        </a:graphic>
      </p:graphicFrame>
      <p:pic>
        <p:nvPicPr>
          <p:cNvPr id="3086" name="Picture 19" descr="ecor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72200" y="3581400"/>
            <a:ext cx="13716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20" descr="IFOMIS logo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24600" y="4648200"/>
            <a:ext cx="15652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8" name="Text Box 21"/>
          <p:cNvSpPr txBox="1">
            <a:spLocks noChangeArrowheads="1"/>
          </p:cNvSpPr>
          <p:nvPr/>
        </p:nvSpPr>
        <p:spPr bwMode="auto">
          <a:xfrm>
            <a:off x="1981200" y="24384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 sz="2400">
                <a:solidFill>
                  <a:schemeClr val="bg1"/>
                </a:solidFill>
                <a:cs typeface="Times New Roman" pitchFamily="18" charset="0"/>
              </a:rPr>
              <a:t>1977</a:t>
            </a:r>
            <a:endParaRPr lang="nl-NL" sz="24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089" name="Text Box 22"/>
          <p:cNvSpPr txBox="1">
            <a:spLocks noChangeArrowheads="1"/>
          </p:cNvSpPr>
          <p:nvPr/>
        </p:nvSpPr>
        <p:spPr bwMode="auto">
          <a:xfrm>
            <a:off x="533400" y="37338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 sz="2400">
                <a:solidFill>
                  <a:schemeClr val="bg1"/>
                </a:solidFill>
                <a:cs typeface="Times New Roman" pitchFamily="18" charset="0"/>
              </a:rPr>
              <a:t>1989</a:t>
            </a:r>
            <a:endParaRPr lang="nl-NL" sz="24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090" name="Text Box 23"/>
          <p:cNvSpPr txBox="1">
            <a:spLocks noChangeArrowheads="1"/>
          </p:cNvSpPr>
          <p:nvPr/>
        </p:nvSpPr>
        <p:spPr bwMode="auto">
          <a:xfrm>
            <a:off x="1219200" y="5029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 sz="2400">
                <a:solidFill>
                  <a:schemeClr val="bg1"/>
                </a:solidFill>
                <a:cs typeface="Times New Roman" pitchFamily="18" charset="0"/>
              </a:rPr>
              <a:t>1992</a:t>
            </a:r>
            <a:endParaRPr lang="nl-NL" sz="24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091" name="Text Box 24"/>
          <p:cNvSpPr txBox="1">
            <a:spLocks noChangeArrowheads="1"/>
          </p:cNvSpPr>
          <p:nvPr/>
        </p:nvSpPr>
        <p:spPr bwMode="auto">
          <a:xfrm>
            <a:off x="5105400" y="56388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 sz="2400">
                <a:solidFill>
                  <a:schemeClr val="bg1"/>
                </a:solidFill>
                <a:cs typeface="Times New Roman" pitchFamily="18" charset="0"/>
              </a:rPr>
              <a:t>1998</a:t>
            </a:r>
            <a:endParaRPr lang="nl-NL" sz="24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092" name="Text Box 25"/>
          <p:cNvSpPr txBox="1">
            <a:spLocks noChangeArrowheads="1"/>
          </p:cNvSpPr>
          <p:nvPr/>
        </p:nvSpPr>
        <p:spPr bwMode="auto">
          <a:xfrm>
            <a:off x="6477000" y="5410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 sz="2400" dirty="0">
                <a:solidFill>
                  <a:schemeClr val="bg1"/>
                </a:solidFill>
                <a:cs typeface="Times New Roman" pitchFamily="18" charset="0"/>
              </a:rPr>
              <a:t>2002</a:t>
            </a:r>
            <a:endParaRPr lang="nl-NL" sz="2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093" name="Text Box 26"/>
          <p:cNvSpPr txBox="1">
            <a:spLocks noChangeArrowheads="1"/>
          </p:cNvSpPr>
          <p:nvPr/>
        </p:nvSpPr>
        <p:spPr bwMode="auto">
          <a:xfrm>
            <a:off x="7543800" y="3810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 sz="2400">
                <a:solidFill>
                  <a:schemeClr val="bg1"/>
                </a:solidFill>
                <a:cs typeface="Times New Roman" pitchFamily="18" charset="0"/>
              </a:rPr>
              <a:t>2004</a:t>
            </a:r>
            <a:endParaRPr lang="nl-NL" sz="240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3094" name="Picture 27" descr="ru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62200" y="1676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5" name="AutoShape 29"/>
          <p:cNvSpPr>
            <a:spLocks noChangeArrowheads="1"/>
          </p:cNvSpPr>
          <p:nvPr/>
        </p:nvSpPr>
        <p:spPr bwMode="auto">
          <a:xfrm flipV="1">
            <a:off x="152400" y="1219200"/>
            <a:ext cx="8839200" cy="5486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03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701" y="20661"/>
                </a:moveTo>
                <a:cubicBezTo>
                  <a:pt x="3393" y="19307"/>
                  <a:pt x="463" y="15315"/>
                  <a:pt x="463" y="10800"/>
                </a:cubicBezTo>
                <a:cubicBezTo>
                  <a:pt x="463" y="5091"/>
                  <a:pt x="5091" y="463"/>
                  <a:pt x="10800" y="463"/>
                </a:cubicBezTo>
                <a:cubicBezTo>
                  <a:pt x="16508" y="463"/>
                  <a:pt x="21137" y="5091"/>
                  <a:pt x="21137" y="10800"/>
                </a:cubicBezTo>
                <a:cubicBezTo>
                  <a:pt x="21137" y="15315"/>
                  <a:pt x="18206" y="19307"/>
                  <a:pt x="13898" y="20661"/>
                </a:cubicBezTo>
                <a:lnTo>
                  <a:pt x="14037" y="21103"/>
                </a:lnTo>
                <a:cubicBezTo>
                  <a:pt x="18538" y="19689"/>
                  <a:pt x="21600" y="15517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5517"/>
                  <a:pt x="3061" y="19689"/>
                  <a:pt x="7562" y="21103"/>
                </a:cubicBezTo>
                <a:close/>
              </a:path>
            </a:pathLst>
          </a:custGeom>
          <a:gradFill rotWithShape="0">
            <a:gsLst>
              <a:gs pos="0">
                <a:srgbClr val="66FF33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6" name="AutoShape 30"/>
          <p:cNvSpPr>
            <a:spLocks noChangeArrowheads="1"/>
          </p:cNvSpPr>
          <p:nvPr/>
        </p:nvSpPr>
        <p:spPr bwMode="auto">
          <a:xfrm rot="891021">
            <a:off x="5695950" y="1304925"/>
            <a:ext cx="381000" cy="228600"/>
          </a:xfrm>
          <a:prstGeom prst="leftArrow">
            <a:avLst>
              <a:gd name="adj1" fmla="val 50000"/>
              <a:gd name="adj2" fmla="val 41667"/>
            </a:avLst>
          </a:prstGeom>
          <a:gradFill rotWithShape="1">
            <a:gsLst>
              <a:gs pos="0">
                <a:srgbClr val="74DC3A"/>
              </a:gs>
              <a:gs pos="100000">
                <a:srgbClr val="AAE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Text Box 31"/>
          <p:cNvSpPr txBox="1">
            <a:spLocks noChangeArrowheads="1"/>
          </p:cNvSpPr>
          <p:nvPr/>
        </p:nvSpPr>
        <p:spPr bwMode="auto">
          <a:xfrm>
            <a:off x="6629400" y="3124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 sz="2400">
                <a:solidFill>
                  <a:schemeClr val="bg1"/>
                </a:solidFill>
                <a:cs typeface="Times New Roman" pitchFamily="18" charset="0"/>
              </a:rPr>
              <a:t>2006</a:t>
            </a:r>
            <a:endParaRPr lang="nl-NL" sz="240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3098" name="Picture 32" descr="ub_blu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943600" y="2286000"/>
            <a:ext cx="838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9" name="Text Box 33"/>
          <p:cNvSpPr txBox="1">
            <a:spLocks noChangeArrowheads="1"/>
          </p:cNvSpPr>
          <p:nvPr/>
        </p:nvSpPr>
        <p:spPr bwMode="auto">
          <a:xfrm>
            <a:off x="2819400" y="60198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 sz="2400" dirty="0">
                <a:solidFill>
                  <a:schemeClr val="bg1"/>
                </a:solidFill>
                <a:cs typeface="Times New Roman" pitchFamily="18" charset="0"/>
              </a:rPr>
              <a:t>1993</a:t>
            </a:r>
            <a:endParaRPr lang="nl-NL" sz="2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100" name="Text Box 34"/>
          <p:cNvSpPr txBox="1">
            <a:spLocks noChangeArrowheads="1"/>
          </p:cNvSpPr>
          <p:nvPr/>
        </p:nvSpPr>
        <p:spPr bwMode="auto">
          <a:xfrm>
            <a:off x="3733800" y="56388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 sz="2400">
                <a:solidFill>
                  <a:schemeClr val="bg1"/>
                </a:solidFill>
                <a:cs typeface="Times New Roman" pitchFamily="18" charset="0"/>
              </a:rPr>
              <a:t>1995</a:t>
            </a:r>
            <a:endParaRPr lang="nl-NL" sz="240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3101" name="Picture 35" descr="Logo PROREC-BE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657600" y="4953000"/>
            <a:ext cx="10668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1219200"/>
            <a:ext cx="9144000" cy="5638800"/>
            <a:chOff x="0" y="1143000"/>
            <a:chExt cx="9144000" cy="5715000"/>
          </a:xfrm>
        </p:grpSpPr>
        <p:pic>
          <p:nvPicPr>
            <p:cNvPr id="6" name="Picture 2" descr="supercomputer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0" y="1143000"/>
              <a:ext cx="9144000" cy="5715000"/>
            </a:xfrm>
            <a:prstGeom prst="rect">
              <a:avLst/>
            </a:prstGeom>
            <a:noFill/>
          </p:spPr>
        </p:pic>
        <p:pic>
          <p:nvPicPr>
            <p:cNvPr id="7" name="Picture 2" descr="globe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514600" y="3121025"/>
              <a:ext cx="3736975" cy="3736975"/>
            </a:xfrm>
            <a:prstGeom prst="rect">
              <a:avLst/>
            </a:prstGeom>
            <a:noFill/>
          </p:spPr>
        </p:pic>
      </p:grpSp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76708"/>
            <a:ext cx="8632825" cy="646986"/>
          </a:xfrm>
        </p:spPr>
        <p:txBody>
          <a:bodyPr/>
          <a:lstStyle/>
          <a:p>
            <a:r>
              <a:rPr lang="en-US" dirty="0" smtClean="0"/>
              <a:t>Referent Tracking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0" y="1905000"/>
            <a:ext cx="9144000" cy="4953000"/>
          </a:xfrm>
          <a:prstGeom prst="rect">
            <a:avLst/>
          </a:prstGeom>
          <a:solidFill>
            <a:schemeClr val="accent4">
              <a:alpha val="30196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800" b="1" u="sng" dirty="0" smtClean="0"/>
              <a:t>explicit</a:t>
            </a:r>
            <a:r>
              <a:rPr lang="nl-NL" sz="2800" dirty="0" smtClean="0"/>
              <a:t> </a:t>
            </a:r>
            <a:r>
              <a:rPr lang="nl-BE" sz="2800" dirty="0" smtClean="0"/>
              <a:t>reference </a:t>
            </a:r>
            <a:r>
              <a:rPr lang="nl-NL" sz="2800" dirty="0" smtClean="0"/>
              <a:t>to the concrete individual entities relevant to accurate descriptions</a:t>
            </a:r>
            <a:endParaRPr lang="en-US" sz="2400" dirty="0" smtClean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048000"/>
            <a:ext cx="2362200" cy="3124200"/>
          </a:xfrm>
          <a:prstGeom prst="rect">
            <a:avLst/>
          </a:prstGeom>
          <a:noFill/>
        </p:spPr>
      </p:pic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5791200" y="3048000"/>
            <a:ext cx="2362200" cy="3061716"/>
            <a:chOff x="3264" y="1344"/>
            <a:chExt cx="2146" cy="2784"/>
          </a:xfrm>
        </p:grpSpPr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64" y="1344"/>
              <a:ext cx="2146" cy="2784"/>
            </a:xfrm>
            <a:prstGeom prst="rect">
              <a:avLst/>
            </a:prstGeom>
            <a:noFill/>
          </p:spPr>
        </p:pic>
        <p:sp>
          <p:nvSpPr>
            <p:cNvPr id="1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3312" y="2160"/>
              <a:ext cx="336" cy="62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235</a:t>
              </a:r>
            </a:p>
          </p:txBody>
        </p:sp>
        <p:sp>
          <p:nvSpPr>
            <p:cNvPr id="1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4416" y="2400"/>
              <a:ext cx="768" cy="40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5678</a:t>
              </a:r>
            </a:p>
          </p:txBody>
        </p:sp>
        <p:sp>
          <p:nvSpPr>
            <p:cNvPr id="1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3792" y="2976"/>
              <a:ext cx="378" cy="4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321</a:t>
              </a:r>
            </a:p>
          </p:txBody>
        </p:sp>
        <p:sp>
          <p:nvSpPr>
            <p:cNvPr id="16" name="WordArt 12"/>
            <p:cNvSpPr>
              <a:spLocks noChangeArrowheads="1" noChangeShapeType="1" noTextEdit="1"/>
            </p:cNvSpPr>
            <p:nvPr/>
          </p:nvSpPr>
          <p:spPr bwMode="auto">
            <a:xfrm rot="885637">
              <a:off x="3840" y="3216"/>
              <a:ext cx="384" cy="33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47773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322</a:t>
              </a:r>
            </a:p>
          </p:txBody>
        </p:sp>
        <p:sp>
          <p:nvSpPr>
            <p:cNvPr id="17" name="WordArt 13"/>
            <p:cNvSpPr>
              <a:spLocks noChangeArrowheads="1" noChangeShapeType="1" noTextEdit="1"/>
            </p:cNvSpPr>
            <p:nvPr/>
          </p:nvSpPr>
          <p:spPr bwMode="auto">
            <a:xfrm rot="1914897">
              <a:off x="4848" y="3264"/>
              <a:ext cx="336" cy="267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11329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666</a:t>
              </a:r>
            </a:p>
          </p:txBody>
        </p:sp>
        <p:sp>
          <p:nvSpPr>
            <p:cNvPr id="1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4320" y="3456"/>
              <a:ext cx="336" cy="28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427</a:t>
              </a:r>
            </a:p>
          </p:txBody>
        </p:sp>
      </p:grp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981200" y="6276975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Ceusters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  <a:r>
              <a:rPr lang="en-US" sz="1400" b="0" dirty="0" smtClean="0">
                <a:solidFill>
                  <a:schemeClr val="bg1"/>
                </a:solidFill>
              </a:rPr>
              <a:t>W,    </a:t>
            </a:r>
            <a:r>
              <a:rPr lang="en-US" sz="1400" b="0" dirty="0">
                <a:solidFill>
                  <a:schemeClr val="bg1"/>
                </a:solidFill>
              </a:rPr>
              <a:t>Smith B. Strategies for Referent Tracking in Electronic Health Records. J Biomed Inform. 2006 Jun;39(3):362-78.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686800" cy="48006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nl-NL" sz="2400" dirty="0" smtClean="0"/>
              <a:t>Use these identifiers in expressions using a language that acknowledges the structure of reality: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nl-BE" sz="2400" dirty="0" smtClean="0"/>
              <a:t>  e.g.: a red truck: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nl-BE" sz="2400" dirty="0" smtClean="0"/>
              <a:t>  then not : red(#1) and truck(#1)	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nl-BE" sz="2400" dirty="0" smtClean="0"/>
              <a:t>  rather: #1: the truck		#2: #1’s redness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nl-BE" sz="2400" dirty="0" smtClean="0"/>
              <a:t>Then still not:  </a:t>
            </a:r>
          </a:p>
          <a:p>
            <a:pPr marL="1274763" lvl="1" indent="-533400">
              <a:lnSpc>
                <a:spcPct val="90000"/>
              </a:lnSpc>
              <a:buFontTx/>
              <a:buNone/>
            </a:pPr>
            <a:r>
              <a:rPr lang="nl-BE" sz="2400" dirty="0" smtClean="0"/>
              <a:t>	truck(#1) and red(#2) and hascolor(#1,    #2)</a:t>
            </a:r>
          </a:p>
          <a:p>
            <a:pPr marL="1274763" lvl="1" indent="-533400">
              <a:lnSpc>
                <a:spcPct val="90000"/>
              </a:lnSpc>
              <a:buFontTx/>
              <a:buNone/>
            </a:pPr>
            <a:r>
              <a:rPr lang="nl-BE" sz="2400" dirty="0" smtClean="0"/>
              <a:t>but rather:</a:t>
            </a:r>
          </a:p>
          <a:p>
            <a:pPr marL="1274763" lvl="1" indent="-533400">
              <a:lnSpc>
                <a:spcPct val="90000"/>
              </a:lnSpc>
              <a:buFontTx/>
              <a:buNone/>
            </a:pPr>
            <a:r>
              <a:rPr lang="nl-BE" sz="2400" dirty="0" smtClean="0"/>
              <a:t>	instance-of(#1,    truck,    since t1)</a:t>
            </a:r>
          </a:p>
          <a:p>
            <a:pPr marL="1274763" lvl="1" indent="-533400">
              <a:lnSpc>
                <a:spcPct val="90000"/>
              </a:lnSpc>
              <a:buFontTx/>
              <a:buNone/>
            </a:pPr>
            <a:r>
              <a:rPr lang="nl-BE" sz="2400" dirty="0" smtClean="0"/>
              <a:t>	instance-of(#2,    red,    since t2)</a:t>
            </a:r>
          </a:p>
          <a:p>
            <a:pPr marL="1274763" lvl="1" indent="-533400">
              <a:lnSpc>
                <a:spcPct val="90000"/>
              </a:lnSpc>
              <a:buFontTx/>
              <a:buNone/>
            </a:pPr>
            <a:r>
              <a:rPr lang="nl-BE" sz="2400" dirty="0" smtClean="0"/>
              <a:t>	inheres-in(#1,    #2,    since t2)</a:t>
            </a:r>
          </a:p>
        </p:txBody>
      </p:sp>
      <p:sp>
        <p:nvSpPr>
          <p:cNvPr id="39939" name="AutoShape 3"/>
          <p:cNvSpPr>
            <a:spLocks noGrp="1" noChangeArrowheads="1"/>
          </p:cNvSpPr>
          <p:nvPr>
            <p:ph type="title"/>
          </p:nvPr>
        </p:nvSpPr>
        <p:spPr>
          <a:xfrm>
            <a:off x="258763" y="1303949"/>
            <a:ext cx="8628062" cy="5925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BE" dirty="0" smtClean="0"/>
              <a:t>Fundamental goals of ‘our’ Referent</a:t>
            </a:r>
            <a:r>
              <a:rPr lang="nl-BE" sz="2800" dirty="0" smtClean="0"/>
              <a:t> </a:t>
            </a:r>
            <a:r>
              <a:rPr lang="nl-BE" dirty="0" smtClean="0"/>
              <a:t>Tracking</a:t>
            </a:r>
            <a:endParaRPr lang="en-US" dirty="0" smtClean="0"/>
          </a:p>
        </p:txBody>
      </p:sp>
      <p:sp>
        <p:nvSpPr>
          <p:cNvPr id="39940" name="AutoShape 4" descr="larson-oct-198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4933" name="Text Box 5"/>
          <p:cNvSpPr txBox="1">
            <a:spLocks noChangeArrowheads="1"/>
          </p:cNvSpPr>
          <p:nvPr/>
        </p:nvSpPr>
        <p:spPr bwMode="auto">
          <a:xfrm>
            <a:off x="5233988" y="4953000"/>
            <a:ext cx="391001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>
                <a:solidFill>
                  <a:schemeClr val="bg1"/>
                </a:solidFill>
                <a:sym typeface="Wingdings" pitchFamily="2" charset="2"/>
              </a:rPr>
              <a:t>Strong foundations</a:t>
            </a:r>
          </a:p>
          <a:p>
            <a:pPr>
              <a:buFont typeface="Wingdings" pitchFamily="2" charset="2"/>
              <a:buNone/>
            </a:pPr>
            <a:r>
              <a:rPr lang="en-US">
                <a:solidFill>
                  <a:schemeClr val="bg1"/>
                </a:solidFill>
              </a:rPr>
              <a:t>in realism-based</a:t>
            </a:r>
          </a:p>
          <a:p>
            <a:pPr>
              <a:buFont typeface="Wingdings" pitchFamily="2" charset="2"/>
              <a:buNone/>
            </a:pPr>
            <a:r>
              <a:rPr lang="en-US">
                <a:solidFill>
                  <a:schemeClr val="bg1"/>
                </a:solidFill>
              </a:rPr>
              <a:t>ontology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4930" grpId="0" build="p"/>
      <p:bldP spid="20449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r>
              <a:rPr lang="en-US" smtClean="0"/>
              <a:t>The shift envisioned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From: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‘a guy accepts a phone from somebody in a red car’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To </a:t>
            </a:r>
            <a:r>
              <a:rPr lang="en-US" sz="1800" dirty="0" smtClean="0"/>
              <a:t>(very roughly)</a:t>
            </a:r>
            <a:r>
              <a:rPr lang="en-US" sz="2800" dirty="0" smtClean="0"/>
              <a:t>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‘this-1,    which is in this-2 in which inheres this-3,    and this-4 are agents in this-5 in which participates this-6’,    where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this-1  </a:t>
            </a:r>
            <a:r>
              <a:rPr lang="en-US" sz="2000" dirty="0" err="1" smtClean="0"/>
              <a:t>instanceOf</a:t>
            </a:r>
            <a:r>
              <a:rPr lang="en-US" sz="2000" dirty="0" smtClean="0"/>
              <a:t>   human being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this-2  </a:t>
            </a:r>
            <a:r>
              <a:rPr lang="en-US" sz="2000" dirty="0" err="1" smtClean="0"/>
              <a:t>instanceOf</a:t>
            </a:r>
            <a:r>
              <a:rPr lang="en-US" sz="2000" dirty="0" smtClean="0"/>
              <a:t>   car 	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this-3  </a:t>
            </a:r>
            <a:r>
              <a:rPr lang="en-US" sz="2000" dirty="0" err="1" smtClean="0"/>
              <a:t>qualityOf</a:t>
            </a:r>
            <a:r>
              <a:rPr lang="en-US" sz="2000" dirty="0" smtClean="0"/>
              <a:t>     this-2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this-3  </a:t>
            </a:r>
            <a:r>
              <a:rPr lang="en-US" sz="2000" dirty="0" err="1" smtClean="0"/>
              <a:t>instanceOf</a:t>
            </a:r>
            <a:r>
              <a:rPr lang="en-US" sz="2000" dirty="0" smtClean="0"/>
              <a:t>   red 	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this-1  </a:t>
            </a:r>
            <a:r>
              <a:rPr lang="en-US" sz="2000" dirty="0" err="1" smtClean="0"/>
              <a:t>containedIn</a:t>
            </a:r>
            <a:r>
              <a:rPr lang="en-US" sz="2000" dirty="0" smtClean="0"/>
              <a:t>  this-2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this-4  </a:t>
            </a:r>
            <a:r>
              <a:rPr lang="en-US" sz="2000" dirty="0" err="1" smtClean="0"/>
              <a:t>instanceOf</a:t>
            </a:r>
            <a:r>
              <a:rPr lang="en-US" sz="2000" dirty="0" smtClean="0"/>
              <a:t>   human being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this-5  </a:t>
            </a:r>
            <a:r>
              <a:rPr lang="en-US" sz="2000" dirty="0" err="1" smtClean="0"/>
              <a:t>instanceOf</a:t>
            </a:r>
            <a:r>
              <a:rPr lang="en-US" sz="2000" dirty="0" smtClean="0"/>
              <a:t>   transfer-of-possession 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this-1  </a:t>
            </a:r>
            <a:r>
              <a:rPr lang="en-US" sz="2000" dirty="0" err="1" smtClean="0"/>
              <a:t>agentOf</a:t>
            </a:r>
            <a:r>
              <a:rPr lang="en-US" sz="2000" dirty="0" smtClean="0"/>
              <a:t>        this-5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this-4  </a:t>
            </a:r>
            <a:r>
              <a:rPr lang="en-US" sz="2000" dirty="0" err="1" smtClean="0"/>
              <a:t>agentOf</a:t>
            </a:r>
            <a:r>
              <a:rPr lang="en-US" sz="2000" dirty="0" smtClean="0"/>
              <a:t>        this-5 		…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1981200"/>
            <a:ext cx="883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From: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‘a guy accepts a phone from somebody in a red car’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(very roughly)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‘this-1,    which is in this-2 in which inheres this-3,    and this-4 are agents in this-5 in which participates this-6’,    where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this-1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instanceOf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   human being 		…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this-2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instanceOf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   car 			…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this-3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qualityOf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     this-2 		…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this-3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instanceOf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   red 			…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this-1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containedIn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  this-2 		…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this-4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instanceOf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   human being 		…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this-5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instanceOf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   transfer-of-possession 	…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this-1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agentOf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        this-5 		…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this-4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agentOf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        this-5 		…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…</a:t>
            </a:r>
          </a:p>
        </p:txBody>
      </p:sp>
      <p:sp>
        <p:nvSpPr>
          <p:cNvPr id="41986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r>
              <a:rPr lang="en-US" smtClean="0"/>
              <a:t>The shift envisioned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295400" y="3733800"/>
            <a:ext cx="762000" cy="2819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857500" y="6376988"/>
            <a:ext cx="355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1"/>
                </a:solidFill>
              </a:rPr>
              <a:t>denotators for particulars</a:t>
            </a:r>
          </a:p>
        </p:txBody>
      </p:sp>
      <p:cxnSp>
        <p:nvCxnSpPr>
          <p:cNvPr id="41990" name="AutoShape 6"/>
          <p:cNvCxnSpPr>
            <a:cxnSpLocks noChangeShapeType="1"/>
            <a:stCxn id="41988" idx="2"/>
            <a:endCxn id="41989" idx="1"/>
          </p:cNvCxnSpPr>
          <p:nvPr/>
        </p:nvCxnSpPr>
        <p:spPr bwMode="auto">
          <a:xfrm rot="16200000" flipH="1">
            <a:off x="2240756" y="5988844"/>
            <a:ext cx="52388" cy="1181100"/>
          </a:xfrm>
          <a:prstGeom prst="bentConnector2">
            <a:avLst/>
          </a:prstGeom>
          <a:noFill/>
          <a:ln w="28575">
            <a:solidFill>
              <a:schemeClr val="accent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1981200"/>
            <a:ext cx="883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From: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‘a guy accepts a phone from somebody in a red car’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(very roughly)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‘this-1,    which is in this-2 in which inheres this-3,    and this-4 are agents in this-5 in which participates this-6’,    where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this-1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instanceOf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   human being 		…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this-2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instanceOf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   car 			…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this-3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qualityOf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     this-2 		…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this-3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instanceOf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   red 			…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this-1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containedIn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  this-2 		…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this-4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instanceOf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   human being 		…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this-5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instanceOf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   transfer-of-possession 	…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this-1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agentOf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        this-5		…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this-4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agentOf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        this-5 		…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…</a:t>
            </a:r>
          </a:p>
        </p:txBody>
      </p:sp>
      <p:sp>
        <p:nvSpPr>
          <p:cNvPr id="43010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r>
              <a:rPr lang="en-US" smtClean="0"/>
              <a:t>The shift envisioned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057400" y="3810000"/>
            <a:ext cx="1219200" cy="2819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881437" y="6376988"/>
            <a:ext cx="4881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accent1"/>
                </a:solidFill>
              </a:rPr>
              <a:t>denotators</a:t>
            </a:r>
            <a:r>
              <a:rPr lang="en-US" sz="2400" dirty="0">
                <a:solidFill>
                  <a:schemeClr val="accent1"/>
                </a:solidFill>
              </a:rPr>
              <a:t> for appropriate relations</a:t>
            </a:r>
          </a:p>
        </p:txBody>
      </p:sp>
      <p:cxnSp>
        <p:nvCxnSpPr>
          <p:cNvPr id="43014" name="AutoShape 6"/>
          <p:cNvCxnSpPr>
            <a:cxnSpLocks noChangeShapeType="1"/>
          </p:cNvCxnSpPr>
          <p:nvPr/>
        </p:nvCxnSpPr>
        <p:spPr bwMode="auto">
          <a:xfrm rot="16200000" flipH="1">
            <a:off x="3324225" y="6048376"/>
            <a:ext cx="52388" cy="1214437"/>
          </a:xfrm>
          <a:prstGeom prst="bentConnector2">
            <a:avLst/>
          </a:prstGeom>
          <a:noFill/>
          <a:ln w="28575">
            <a:solidFill>
              <a:schemeClr val="accent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1981200"/>
            <a:ext cx="883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From: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‘a guy accepts a phone from somebody in a red car’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(very roughly)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‘this-1,    which is in this-2 in which inheres this-3,    and this-4 are agents in this-5 in which participates this-6’,    where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this-1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instanceOf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   human being 		…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this-2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instanceOf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   car 			…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this-3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qualityOf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     this-2 		…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this-3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instanceOf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   red 			…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this-1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containedIn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  this-2 		…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this-4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instanceOf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   human being 		…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this-5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instanceOf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   transfer-of-possession 	…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this-1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agentOf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        this-5 		…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this-4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agentOf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        this-5 		…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…</a:t>
            </a:r>
          </a:p>
        </p:txBody>
      </p:sp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r>
              <a:rPr lang="en-US" smtClean="0"/>
              <a:t>The shift envisioned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276600" y="3810000"/>
            <a:ext cx="2362200" cy="2819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6629400" y="5410200"/>
            <a:ext cx="2133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accent1"/>
                </a:solidFill>
              </a:rPr>
              <a:t>denotators</a:t>
            </a:r>
            <a:r>
              <a:rPr lang="en-US" sz="2400" dirty="0">
                <a:solidFill>
                  <a:schemeClr val="accent1"/>
                </a:solidFill>
              </a:rPr>
              <a:t> for universals or particulars</a:t>
            </a:r>
          </a:p>
        </p:txBody>
      </p:sp>
      <p:cxnSp>
        <p:nvCxnSpPr>
          <p:cNvPr id="44038" name="AutoShape 6"/>
          <p:cNvCxnSpPr>
            <a:cxnSpLocks noChangeShapeType="1"/>
            <a:stCxn id="44036" idx="2"/>
            <a:endCxn id="44037" idx="1"/>
          </p:cNvCxnSpPr>
          <p:nvPr/>
        </p:nvCxnSpPr>
        <p:spPr bwMode="auto">
          <a:xfrm rot="5400000" flipH="1" flipV="1">
            <a:off x="5234032" y="5234033"/>
            <a:ext cx="619035" cy="2171700"/>
          </a:xfrm>
          <a:prstGeom prst="bentConnector4">
            <a:avLst>
              <a:gd name="adj1" fmla="val -21214"/>
              <a:gd name="adj2" fmla="val 77193"/>
            </a:avLst>
          </a:prstGeom>
          <a:noFill/>
          <a:ln w="28575">
            <a:solidFill>
              <a:schemeClr val="accent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1981200"/>
            <a:ext cx="883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From: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‘a guy accepts a phone from somebody in a red car’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(very roughly)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‘this-1,    which is in this-2 in which inheres this-3,    and this-4 are agents in this-5 in which participates this-6’,    where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this-1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instanceOf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   human being 		…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this-2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instanceOf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   car 			…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this-3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qualityOf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     this-2 		…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this-3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instanceOf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   red 			…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this-1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containedIn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  this-2 		…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this-4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instanceOf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   human being 		…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this-5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instanceOf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   transfer-of-possession 	…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this-1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agentOf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        this-5		…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this-4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agentOf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        this-5 		…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6FC"/>
                </a:solidFill>
                <a:effectLst/>
                <a:uLnTx/>
                <a:uFillTx/>
                <a:latin typeface="+mn-lt"/>
              </a:rPr>
              <a:t>…</a:t>
            </a:r>
          </a:p>
        </p:txBody>
      </p:sp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r>
              <a:rPr lang="en-US" smtClean="0"/>
              <a:t>The shift envisioned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638800" y="3810000"/>
            <a:ext cx="533400" cy="2819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477000" y="5410200"/>
            <a:ext cx="251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accent1"/>
                </a:solidFill>
              </a:rPr>
              <a:t>time stamp in</a:t>
            </a:r>
          </a:p>
          <a:p>
            <a:r>
              <a:rPr lang="en-US" sz="2400">
                <a:solidFill>
                  <a:schemeClr val="accent1"/>
                </a:solidFill>
              </a:rPr>
              <a:t>case of continuants</a:t>
            </a:r>
          </a:p>
        </p:txBody>
      </p:sp>
      <p:cxnSp>
        <p:nvCxnSpPr>
          <p:cNvPr id="45062" name="AutoShape 6"/>
          <p:cNvCxnSpPr>
            <a:cxnSpLocks noChangeShapeType="1"/>
            <a:stCxn id="45060" idx="3"/>
            <a:endCxn id="45061" idx="0"/>
          </p:cNvCxnSpPr>
          <p:nvPr/>
        </p:nvCxnSpPr>
        <p:spPr bwMode="auto">
          <a:xfrm>
            <a:off x="6172200" y="5219700"/>
            <a:ext cx="1562100" cy="190500"/>
          </a:xfrm>
          <a:prstGeom prst="bentConnector2">
            <a:avLst/>
          </a:prstGeom>
          <a:noFill/>
          <a:ln w="28575">
            <a:solidFill>
              <a:schemeClr val="accent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76707"/>
            <a:ext cx="8686800" cy="646986"/>
          </a:xfrm>
        </p:spPr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generic facts:</a:t>
            </a:r>
          </a:p>
          <a:p>
            <a:endParaRPr lang="en-US" dirty="0" smtClean="0"/>
          </a:p>
          <a:p>
            <a:pPr lvl="1"/>
            <a:r>
              <a:rPr lang="en-US" sz="2400" dirty="0" smtClean="0"/>
              <a:t>uu_rel</a:t>
            </a:r>
            <a:r>
              <a:rPr lang="en-US" sz="2400" dirty="0" smtClean="0">
                <a:solidFill>
                  <a:srgbClr val="FF0000"/>
                </a:solidFill>
              </a:rPr>
              <a:t>5</a:t>
            </a:r>
            <a:r>
              <a:rPr lang="en-US" sz="2400" dirty="0" smtClean="0"/>
              <a:t>(</a:t>
            </a:r>
            <a:r>
              <a:rPr lang="en-US" sz="2400" dirty="0" err="1" smtClean="0"/>
              <a:t>newtonianDisplacement</a:t>
            </a:r>
            <a:r>
              <a:rPr lang="en-US" sz="2400" dirty="0" smtClean="0"/>
              <a:t>, </a:t>
            </a:r>
            <a:r>
              <a:rPr lang="en-US" sz="2400" dirty="0" err="1" smtClean="0"/>
              <a:t>hasAgent</a:t>
            </a:r>
            <a:r>
              <a:rPr lang="en-US" sz="2400" dirty="0" smtClean="0"/>
              <a:t>, </a:t>
            </a:r>
            <a:r>
              <a:rPr lang="en-US" sz="2400" dirty="0" err="1" smtClean="0"/>
              <a:t>materialEntity</a:t>
            </a:r>
            <a:r>
              <a:rPr lang="en-US" sz="2400" dirty="0" smtClean="0"/>
              <a:t>).</a:t>
            </a:r>
          </a:p>
          <a:p>
            <a:pPr lvl="1"/>
            <a:r>
              <a:rPr lang="en-US" sz="2400" dirty="0" smtClean="0"/>
              <a:t>uu_rel</a:t>
            </a:r>
            <a:r>
              <a:rPr lang="en-US" sz="2400" dirty="0" smtClean="0">
                <a:solidFill>
                  <a:srgbClr val="FF0000"/>
                </a:solidFill>
              </a:rPr>
              <a:t>5</a:t>
            </a:r>
            <a:r>
              <a:rPr lang="en-US" sz="2400" dirty="0" smtClean="0"/>
              <a:t>(</a:t>
            </a:r>
            <a:r>
              <a:rPr lang="en-US" sz="2400" dirty="0" err="1" smtClean="0"/>
              <a:t>newtonianDisplacement</a:t>
            </a:r>
            <a:r>
              <a:rPr lang="en-US" sz="2400" dirty="0" smtClean="0"/>
              <a:t>, </a:t>
            </a:r>
            <a:r>
              <a:rPr lang="en-US" sz="2400" dirty="0" err="1" smtClean="0"/>
              <a:t>isAlong</a:t>
            </a:r>
            <a:r>
              <a:rPr lang="en-US" sz="2400" dirty="0" smtClean="0"/>
              <a:t>, path).</a:t>
            </a:r>
          </a:p>
          <a:p>
            <a:pPr lvl="1"/>
            <a:r>
              <a:rPr lang="en-US" sz="2400" dirty="0" smtClean="0"/>
              <a:t>uu_rel</a:t>
            </a:r>
            <a:r>
              <a:rPr lang="en-US" sz="2400" dirty="0" smtClean="0">
                <a:solidFill>
                  <a:srgbClr val="FF0000"/>
                </a:solidFill>
              </a:rPr>
              <a:t>5</a:t>
            </a:r>
            <a:r>
              <a:rPr lang="en-US" sz="2400" dirty="0" smtClean="0"/>
              <a:t>(</a:t>
            </a:r>
            <a:r>
              <a:rPr lang="en-US" sz="2400" dirty="0" err="1" smtClean="0"/>
              <a:t>upwardMotion</a:t>
            </a:r>
            <a:r>
              <a:rPr lang="en-US" sz="2400" dirty="0" smtClean="0"/>
              <a:t>, </a:t>
            </a:r>
            <a:r>
              <a:rPr lang="en-US" sz="2400" dirty="0" err="1" smtClean="0"/>
              <a:t>isAlong</a:t>
            </a:r>
            <a:r>
              <a:rPr lang="en-US" sz="2400" dirty="0" smtClean="0"/>
              <a:t>, </a:t>
            </a:r>
            <a:r>
              <a:rPr lang="en-US" sz="2400" dirty="0" err="1" smtClean="0"/>
              <a:t>upwardPath</a:t>
            </a:r>
            <a:r>
              <a:rPr lang="en-US" sz="2400" dirty="0" smtClean="0"/>
              <a:t>).</a:t>
            </a:r>
          </a:p>
          <a:p>
            <a:pPr lvl="1"/>
            <a:r>
              <a:rPr lang="en-US" sz="2400" dirty="0" smtClean="0"/>
              <a:t>uu_rel</a:t>
            </a:r>
            <a:r>
              <a:rPr lang="en-US" sz="2400" dirty="0" smtClean="0">
                <a:solidFill>
                  <a:srgbClr val="FF0000"/>
                </a:solidFill>
              </a:rPr>
              <a:t>5</a:t>
            </a:r>
            <a:r>
              <a:rPr lang="en-US" sz="2400" dirty="0" smtClean="0"/>
              <a:t>(</a:t>
            </a:r>
            <a:r>
              <a:rPr lang="en-US" sz="2400" dirty="0" err="1" smtClean="0"/>
              <a:t>downwardMotion</a:t>
            </a:r>
            <a:r>
              <a:rPr lang="en-US" sz="2400" dirty="0" smtClean="0"/>
              <a:t>, </a:t>
            </a:r>
            <a:r>
              <a:rPr lang="en-US" sz="2400" dirty="0" err="1" smtClean="0"/>
              <a:t>isAlong</a:t>
            </a:r>
            <a:r>
              <a:rPr lang="en-US" sz="2400" dirty="0" smtClean="0"/>
              <a:t>, </a:t>
            </a:r>
            <a:r>
              <a:rPr lang="en-US" sz="2400" dirty="0" err="1" smtClean="0"/>
              <a:t>downwardPath</a:t>
            </a:r>
            <a:r>
              <a:rPr lang="en-US" sz="2400" dirty="0" smtClean="0"/>
              <a:t>).</a:t>
            </a:r>
          </a:p>
          <a:p>
            <a:pPr lvl="1">
              <a:buNone/>
            </a:pPr>
            <a:r>
              <a:rPr lang="en-US" sz="2400" dirty="0" smtClean="0"/>
              <a:t>				</a:t>
            </a:r>
            <a:r>
              <a:rPr lang="en-US" sz="2400" dirty="0" smtClean="0">
                <a:solidFill>
                  <a:srgbClr val="FF0000"/>
                </a:solidFill>
              </a:rPr>
              <a:t>at a time</a:t>
            </a:r>
          </a:p>
          <a:p>
            <a:pPr lvl="1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uu_rel</a:t>
            </a:r>
            <a:r>
              <a:rPr lang="en-US" sz="2400" dirty="0" smtClean="0">
                <a:solidFill>
                  <a:srgbClr val="00B050"/>
                </a:solidFill>
              </a:rPr>
              <a:t>3</a:t>
            </a:r>
            <a:r>
              <a:rPr lang="en-US" sz="2400" dirty="0" smtClean="0"/>
              <a:t>(lifting, </a:t>
            </a:r>
            <a:r>
              <a:rPr lang="en-US" sz="2400" dirty="0" err="1" smtClean="0"/>
              <a:t>hasPart</a:t>
            </a:r>
            <a:r>
              <a:rPr lang="en-US" sz="2400" dirty="0" smtClean="0"/>
              <a:t>, </a:t>
            </a:r>
            <a:r>
              <a:rPr lang="en-US" sz="2400" dirty="0" err="1" smtClean="0"/>
              <a:t>upwardMotion</a:t>
            </a:r>
            <a:r>
              <a:rPr lang="en-US" sz="2400" dirty="0" smtClean="0"/>
              <a:t>).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			</a:t>
            </a:r>
            <a:r>
              <a:rPr lang="en-US" sz="2400" dirty="0" smtClean="0">
                <a:solidFill>
                  <a:srgbClr val="00B050"/>
                </a:solidFill>
              </a:rPr>
              <a:t>time transparent</a:t>
            </a:r>
            <a:endParaRPr lang="en-US" sz="2400" dirty="0">
              <a:solidFill>
                <a:srgbClr val="00B050"/>
              </a:solidFill>
            </a:endParaRPr>
          </a:p>
        </p:txBody>
      </p:sp>
      <p:cxnSp>
        <p:nvCxnSpPr>
          <p:cNvPr id="5" name="Elbow Connector 4"/>
          <p:cNvCxnSpPr/>
          <p:nvPr/>
        </p:nvCxnSpPr>
        <p:spPr bwMode="auto">
          <a:xfrm>
            <a:off x="1828800" y="4953000"/>
            <a:ext cx="990600" cy="228600"/>
          </a:xfrm>
          <a:prstGeom prst="bentConnector3">
            <a:avLst>
              <a:gd name="adj1" fmla="val 9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Elbow Connector 6"/>
          <p:cNvCxnSpPr/>
          <p:nvPr/>
        </p:nvCxnSpPr>
        <p:spPr bwMode="auto">
          <a:xfrm>
            <a:off x="1791512" y="6248400"/>
            <a:ext cx="990600" cy="228600"/>
          </a:xfrm>
          <a:prstGeom prst="bentConnector3">
            <a:avLst>
              <a:gd name="adj1" fmla="val 9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76707"/>
            <a:ext cx="8686800" cy="646986"/>
          </a:xfrm>
        </p:spPr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specific facts: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rel</a:t>
            </a:r>
            <a:r>
              <a:rPr lang="en-US" dirty="0" smtClean="0">
                <a:solidFill>
                  <a:schemeClr val="accent1"/>
                </a:solidFill>
              </a:rPr>
              <a:t>3</a:t>
            </a:r>
            <a:r>
              <a:rPr lang="en-US" dirty="0" smtClean="0"/>
              <a:t>(</a:t>
            </a:r>
            <a:r>
              <a:rPr lang="en-US" dirty="0" err="1" smtClean="0"/>
              <a:t>myJumping</a:t>
            </a:r>
            <a:r>
              <a:rPr lang="en-US" dirty="0" smtClean="0"/>
              <a:t>, </a:t>
            </a:r>
            <a:r>
              <a:rPr lang="en-US" dirty="0" err="1" smtClean="0"/>
              <a:t>instanceOf</a:t>
            </a:r>
            <a:r>
              <a:rPr lang="en-US" dirty="0" smtClean="0"/>
              <a:t>, </a:t>
            </a:r>
            <a:r>
              <a:rPr lang="en-US" dirty="0" err="1" smtClean="0"/>
              <a:t>makingSingleJump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rel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(me</a:t>
            </a:r>
            <a:r>
              <a:rPr lang="en-US" dirty="0" smtClean="0"/>
              <a:t>, </a:t>
            </a:r>
            <a:r>
              <a:rPr lang="en-US" dirty="0" err="1" smtClean="0"/>
              <a:t>agentOf</a:t>
            </a:r>
            <a:r>
              <a:rPr lang="en-US" dirty="0" smtClean="0"/>
              <a:t>, </a:t>
            </a:r>
            <a:r>
              <a:rPr lang="en-US" dirty="0" err="1" smtClean="0"/>
              <a:t>myJumping</a:t>
            </a:r>
            <a:r>
              <a:rPr lang="en-US" dirty="0" smtClean="0"/>
              <a:t>, at, now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rel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(me</a:t>
            </a:r>
            <a:r>
              <a:rPr lang="en-US" dirty="0" smtClean="0"/>
              <a:t>, </a:t>
            </a:r>
            <a:r>
              <a:rPr lang="en-US" dirty="0" err="1" smtClean="0"/>
              <a:t>instanceOf</a:t>
            </a:r>
            <a:r>
              <a:rPr lang="en-US" dirty="0" smtClean="0"/>
              <a:t>, </a:t>
            </a:r>
            <a:r>
              <a:rPr lang="en-US" dirty="0" err="1" smtClean="0"/>
              <a:t>humanBeing</a:t>
            </a:r>
            <a:r>
              <a:rPr lang="en-US" dirty="0" smtClean="0"/>
              <a:t>, at, </a:t>
            </a:r>
            <a:r>
              <a:rPr lang="en-US" dirty="0" err="1" smtClean="0"/>
              <a:t>myLifeTime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5411788" y="2514600"/>
            <a:ext cx="914400" cy="685800"/>
          </a:xfrm>
          <a:prstGeom prst="ellipse">
            <a:avLst/>
          </a:prstGeom>
          <a:solidFill>
            <a:srgbClr val="00CC99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6478588" y="3810000"/>
            <a:ext cx="914400" cy="685800"/>
          </a:xfrm>
          <a:prstGeom prst="ellipse">
            <a:avLst/>
          </a:prstGeom>
          <a:solidFill>
            <a:srgbClr val="00CC99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3887788" y="3581400"/>
            <a:ext cx="914400" cy="685800"/>
          </a:xfrm>
          <a:prstGeom prst="ellipse">
            <a:avLst/>
          </a:prstGeom>
          <a:solidFill>
            <a:srgbClr val="00CC99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3887788" y="4038600"/>
            <a:ext cx="914400" cy="685800"/>
          </a:xfrm>
          <a:prstGeom prst="ellipse">
            <a:avLst/>
          </a:prstGeom>
          <a:solidFill>
            <a:srgbClr val="FF66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5411788" y="5029200"/>
            <a:ext cx="914400" cy="685800"/>
          </a:xfrm>
          <a:prstGeom prst="ellipse">
            <a:avLst/>
          </a:prstGeom>
          <a:solidFill>
            <a:srgbClr val="FF66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AutoShape 7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smtClean="0"/>
              <a:t>RCC8: conceptual neighborhood</a:t>
            </a:r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534988" y="4343400"/>
            <a:ext cx="914400" cy="685800"/>
          </a:xfrm>
          <a:prstGeom prst="ellipse">
            <a:avLst/>
          </a:prstGeom>
          <a:solidFill>
            <a:srgbClr val="FF66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534988" y="3200400"/>
            <a:ext cx="914400" cy="685800"/>
          </a:xfrm>
          <a:prstGeom prst="ellipse">
            <a:avLst/>
          </a:prstGeom>
          <a:solidFill>
            <a:srgbClr val="00CC99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>
            <a:off x="2135188" y="4114800"/>
            <a:ext cx="914400" cy="685800"/>
          </a:xfrm>
          <a:prstGeom prst="ellipse">
            <a:avLst/>
          </a:prstGeom>
          <a:solidFill>
            <a:srgbClr val="FF66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Oval 11"/>
          <p:cNvSpPr>
            <a:spLocks noChangeArrowheads="1"/>
          </p:cNvSpPr>
          <p:nvPr/>
        </p:nvSpPr>
        <p:spPr bwMode="auto">
          <a:xfrm>
            <a:off x="2135188" y="3429000"/>
            <a:ext cx="914400" cy="685800"/>
          </a:xfrm>
          <a:prstGeom prst="ellipse">
            <a:avLst/>
          </a:prstGeom>
          <a:solidFill>
            <a:srgbClr val="00CC99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6478588" y="3810000"/>
            <a:ext cx="914400" cy="685800"/>
          </a:xfrm>
          <a:prstGeom prst="ellipse">
            <a:avLst/>
          </a:prstGeom>
          <a:solidFill>
            <a:srgbClr val="FF66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5411788" y="2667000"/>
            <a:ext cx="381000" cy="304800"/>
          </a:xfrm>
          <a:prstGeom prst="ellipse">
            <a:avLst/>
          </a:prstGeom>
          <a:solidFill>
            <a:srgbClr val="FF66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5411788" y="5181600"/>
            <a:ext cx="381000" cy="304800"/>
          </a:xfrm>
          <a:prstGeom prst="ellipse">
            <a:avLst/>
          </a:prstGeom>
          <a:solidFill>
            <a:srgbClr val="00CC99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Oval 15"/>
          <p:cNvSpPr>
            <a:spLocks noChangeArrowheads="1"/>
          </p:cNvSpPr>
          <p:nvPr/>
        </p:nvSpPr>
        <p:spPr bwMode="auto">
          <a:xfrm>
            <a:off x="7545388" y="2514600"/>
            <a:ext cx="914400" cy="685800"/>
          </a:xfrm>
          <a:prstGeom prst="ellipse">
            <a:avLst/>
          </a:prstGeom>
          <a:solidFill>
            <a:srgbClr val="00CC99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Oval 16"/>
          <p:cNvSpPr>
            <a:spLocks noChangeArrowheads="1"/>
          </p:cNvSpPr>
          <p:nvPr/>
        </p:nvSpPr>
        <p:spPr bwMode="auto">
          <a:xfrm>
            <a:off x="7545388" y="5029200"/>
            <a:ext cx="914400" cy="685800"/>
          </a:xfrm>
          <a:prstGeom prst="ellipse">
            <a:avLst/>
          </a:prstGeom>
          <a:solidFill>
            <a:srgbClr val="FF66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Oval 17"/>
          <p:cNvSpPr>
            <a:spLocks noChangeArrowheads="1"/>
          </p:cNvSpPr>
          <p:nvPr/>
        </p:nvSpPr>
        <p:spPr bwMode="auto">
          <a:xfrm>
            <a:off x="7773988" y="2743200"/>
            <a:ext cx="381000" cy="304800"/>
          </a:xfrm>
          <a:prstGeom prst="ellipse">
            <a:avLst/>
          </a:prstGeom>
          <a:solidFill>
            <a:srgbClr val="FF66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Oval 18"/>
          <p:cNvSpPr>
            <a:spLocks noChangeArrowheads="1"/>
          </p:cNvSpPr>
          <p:nvPr/>
        </p:nvSpPr>
        <p:spPr bwMode="auto">
          <a:xfrm>
            <a:off x="7773988" y="5257800"/>
            <a:ext cx="381000" cy="304800"/>
          </a:xfrm>
          <a:prstGeom prst="ellipse">
            <a:avLst/>
          </a:prstGeom>
          <a:solidFill>
            <a:srgbClr val="00CC99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1449388" y="4114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3125788" y="4114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5030788" y="4114800"/>
            <a:ext cx="1295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 flipV="1">
            <a:off x="4802188" y="3124200"/>
            <a:ext cx="609600" cy="457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 flipV="1">
            <a:off x="7316788" y="3276600"/>
            <a:ext cx="457200" cy="533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 flipV="1">
            <a:off x="6249988" y="4495800"/>
            <a:ext cx="457200" cy="533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 flipH="1" flipV="1">
            <a:off x="7164388" y="4495800"/>
            <a:ext cx="457200" cy="533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 flipH="1" flipV="1">
            <a:off x="6173788" y="3276600"/>
            <a:ext cx="457200" cy="533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>
            <a:off x="6478588" y="2819400"/>
            <a:ext cx="990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>
            <a:off x="6478588" y="5410200"/>
            <a:ext cx="990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611188" y="53721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DC</a:t>
            </a:r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2295525" y="5372100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EC</a:t>
            </a:r>
          </a:p>
        </p:txBody>
      </p:sp>
      <p:sp>
        <p:nvSpPr>
          <p:cNvPr id="28703" name="Text Box 31"/>
          <p:cNvSpPr txBox="1">
            <a:spLocks noChangeArrowheads="1"/>
          </p:cNvSpPr>
          <p:nvPr/>
        </p:nvSpPr>
        <p:spPr bwMode="auto">
          <a:xfrm>
            <a:off x="3973513" y="5372100"/>
            <a:ext cx="60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PO</a:t>
            </a:r>
          </a:p>
        </p:txBody>
      </p:sp>
      <p:sp>
        <p:nvSpPr>
          <p:cNvPr id="28704" name="Text Box 32"/>
          <p:cNvSpPr txBox="1">
            <a:spLocks noChangeArrowheads="1"/>
          </p:cNvSpPr>
          <p:nvPr/>
        </p:nvSpPr>
        <p:spPr bwMode="auto">
          <a:xfrm>
            <a:off x="7546975" y="3962400"/>
            <a:ext cx="62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EQ</a:t>
            </a:r>
          </a:p>
        </p:txBody>
      </p: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5499100" y="1905000"/>
            <a:ext cx="75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TPP</a:t>
            </a:r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5429250" y="58674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TPPI</a:t>
            </a:r>
          </a:p>
        </p:txBody>
      </p: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7512050" y="58674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NTPPI</a:t>
            </a:r>
          </a:p>
        </p:txBody>
      </p:sp>
      <p:sp>
        <p:nvSpPr>
          <p:cNvPr id="28708" name="Text Box 36"/>
          <p:cNvSpPr txBox="1">
            <a:spLocks noChangeArrowheads="1"/>
          </p:cNvSpPr>
          <p:nvPr/>
        </p:nvSpPr>
        <p:spPr bwMode="auto">
          <a:xfrm>
            <a:off x="7527925" y="1905000"/>
            <a:ext cx="97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NTPP</a:t>
            </a:r>
          </a:p>
        </p:txBody>
      </p:sp>
      <p:sp>
        <p:nvSpPr>
          <p:cNvPr id="28709" name="Line 37"/>
          <p:cNvSpPr>
            <a:spLocks noChangeShapeType="1"/>
          </p:cNvSpPr>
          <p:nvPr/>
        </p:nvSpPr>
        <p:spPr bwMode="auto">
          <a:xfrm>
            <a:off x="4725988" y="4724400"/>
            <a:ext cx="609600" cy="457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8710" name="Rectangle 3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 b="0" dirty="0" err="1" smtClean="0">
                <a:solidFill>
                  <a:schemeClr val="bg1"/>
                </a:solidFill>
              </a:rPr>
              <a:t>Randell</a:t>
            </a:r>
            <a:r>
              <a:rPr lang="en-GB" sz="1200" b="0" dirty="0" smtClean="0">
                <a:solidFill>
                  <a:schemeClr val="bg1"/>
                </a:solidFill>
              </a:rPr>
              <a:t>,    </a:t>
            </a:r>
            <a:r>
              <a:rPr lang="en-GB" sz="1200" b="0" dirty="0">
                <a:solidFill>
                  <a:schemeClr val="bg1"/>
                </a:solidFill>
              </a:rPr>
              <a:t>D</a:t>
            </a:r>
            <a:r>
              <a:rPr lang="en-GB" sz="1200" b="0" dirty="0" smtClean="0">
                <a:solidFill>
                  <a:schemeClr val="bg1"/>
                </a:solidFill>
              </a:rPr>
              <a:t>.,    Cui,    </a:t>
            </a:r>
            <a:r>
              <a:rPr lang="en-GB" sz="1200" b="0" dirty="0">
                <a:solidFill>
                  <a:schemeClr val="bg1"/>
                </a:solidFill>
              </a:rPr>
              <a:t>Z</a:t>
            </a:r>
            <a:r>
              <a:rPr lang="en-GB" sz="1200" b="0" dirty="0" smtClean="0">
                <a:solidFill>
                  <a:schemeClr val="bg1"/>
                </a:solidFill>
              </a:rPr>
              <a:t>.,    Cohn,    </a:t>
            </a:r>
            <a:r>
              <a:rPr lang="en-GB" sz="1200" b="0" dirty="0">
                <a:solidFill>
                  <a:schemeClr val="bg1"/>
                </a:solidFill>
              </a:rPr>
              <a:t>A.: A Spatial Logic based on Regions and Connection.</a:t>
            </a:r>
          </a:p>
          <a:p>
            <a:pPr algn="r"/>
            <a:r>
              <a:rPr lang="en-GB" sz="1200" b="0" dirty="0">
                <a:solidFill>
                  <a:schemeClr val="bg1"/>
                </a:solidFill>
              </a:rPr>
              <a:t>In: Proceedings of the International Conference on Knowledge Representation and </a:t>
            </a:r>
            <a:r>
              <a:rPr lang="en-GB" sz="1200" b="0" dirty="0" smtClean="0">
                <a:solidFill>
                  <a:schemeClr val="bg1"/>
                </a:solidFill>
              </a:rPr>
              <a:t>Reasoning,    </a:t>
            </a:r>
            <a:r>
              <a:rPr lang="en-GB" sz="1200" b="0" dirty="0">
                <a:solidFill>
                  <a:schemeClr val="bg1"/>
                </a:solidFill>
              </a:rPr>
              <a:t>pp. 165–176 (1992)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28711" name="Text Box 39"/>
          <p:cNvSpPr txBox="1">
            <a:spLocks noChangeArrowheads="1"/>
          </p:cNvSpPr>
          <p:nvPr/>
        </p:nvSpPr>
        <p:spPr bwMode="auto">
          <a:xfrm>
            <a:off x="304800" y="1981200"/>
            <a:ext cx="472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If rel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 at </a:t>
            </a:r>
            <a:r>
              <a:rPr lang="en-US" dirty="0" smtClean="0">
                <a:solidFill>
                  <a:schemeClr val="bg1"/>
                </a:solidFill>
              </a:rPr>
              <a:t>t</a:t>
            </a:r>
            <a:r>
              <a:rPr lang="en-US" baseline="-25000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,    </a:t>
            </a:r>
            <a:r>
              <a:rPr lang="en-US" dirty="0">
                <a:solidFill>
                  <a:schemeClr val="bg1"/>
                </a:solidFill>
              </a:rPr>
              <a:t>what possible relations at t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381000" y="2198688"/>
            <a:ext cx="8382000" cy="411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pPr eaLnBrk="1" hangingPunct="1"/>
            <a:r>
              <a:rPr lang="en-US" dirty="0" smtClean="0"/>
              <a:t>Role of the ‘Brain’ Unit</a:t>
            </a:r>
            <a:endParaRPr lang="en-US" dirty="0" smtClean="0"/>
          </a:p>
        </p:txBody>
      </p:sp>
      <p:pic>
        <p:nvPicPr>
          <p:cNvPr id="12292" name="Content Placeholder 6" descr="system.pd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13730" b="-13730"/>
          <a:stretch>
            <a:fillRect/>
          </a:stretch>
        </p:blipFill>
        <p:spPr>
          <a:xfrm>
            <a:off x="457200" y="1741488"/>
            <a:ext cx="8229600" cy="5029200"/>
          </a:xfrm>
        </p:spPr>
      </p:pic>
      <p:sp>
        <p:nvSpPr>
          <p:cNvPr id="5" name="Oval 4"/>
          <p:cNvSpPr/>
          <p:nvPr/>
        </p:nvSpPr>
        <p:spPr bwMode="auto">
          <a:xfrm>
            <a:off x="5105400" y="4495800"/>
            <a:ext cx="2514600" cy="1676400"/>
          </a:xfrm>
          <a:prstGeom prst="ellipse">
            <a:avLst/>
          </a:prstGeom>
          <a:solidFill>
            <a:srgbClr val="FFC000">
              <a:alpha val="50196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0114" name="Picture 2" descr="http://1.bp.blogspot.com/-5bzQoFASA30/TcLsfa4dQ9I/AAAAAAAAA28/SqOzzVcRsOc/s1600/pin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828160"/>
            <a:ext cx="1566333" cy="1143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82811" y="5562600"/>
            <a:ext cx="903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6600"/>
                </a:solidFill>
                <a:latin typeface="Arial Black" pitchFamily="34" charset="0"/>
              </a:rPr>
              <a:t>query</a:t>
            </a:r>
            <a:endParaRPr lang="en-US" sz="1800" dirty="0">
              <a:solidFill>
                <a:srgbClr val="FF66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276707"/>
            <a:ext cx="8686800" cy="646986"/>
          </a:xfrm>
        </p:spPr>
        <p:txBody>
          <a:bodyPr/>
          <a:lstStyle/>
          <a:p>
            <a:r>
              <a:rPr lang="en-US" dirty="0" smtClean="0"/>
              <a:t>RCC equally valid for r</a:t>
            </a:r>
            <a:r>
              <a:rPr lang="en-US" dirty="0" smtClean="0"/>
              <a:t>epresentation </a:t>
            </a:r>
            <a:r>
              <a:rPr lang="en-US" dirty="0" smtClean="0"/>
              <a:t>of time</a:t>
            </a:r>
            <a:endParaRPr lang="en-US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7315200" cy="458862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76707"/>
            <a:ext cx="8686800" cy="646986"/>
          </a:xfrm>
        </p:spPr>
        <p:txBody>
          <a:bodyPr/>
          <a:lstStyle/>
          <a:p>
            <a:r>
              <a:rPr lang="en-US" dirty="0" smtClean="0"/>
              <a:t>Implementation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Time:</a:t>
            </a:r>
          </a:p>
          <a:p>
            <a:pPr lvl="1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rel3(ConnectedTemporalRegion1</a:t>
            </a:r>
            <a:r>
              <a:rPr lang="en-US" sz="1800" dirty="0" smtClean="0">
                <a:solidFill>
                  <a:schemeClr val="accent1"/>
                </a:solidFill>
              </a:rPr>
              <a:t>, </a:t>
            </a:r>
            <a:r>
              <a:rPr lang="en-US" sz="1800" dirty="0" err="1" smtClean="0">
                <a:solidFill>
                  <a:schemeClr val="accent1"/>
                </a:solidFill>
              </a:rPr>
              <a:t>instanceOf</a:t>
            </a:r>
            <a:r>
              <a:rPr lang="en-US" sz="1800" dirty="0" smtClean="0">
                <a:solidFill>
                  <a:schemeClr val="accent1"/>
                </a:solidFill>
              </a:rPr>
              <a:t>, </a:t>
            </a:r>
            <a:r>
              <a:rPr lang="en-US" sz="1800" dirty="0" err="1" smtClean="0">
                <a:solidFill>
                  <a:schemeClr val="accent1"/>
                </a:solidFill>
              </a:rPr>
              <a:t>connectedTemporalRegion</a:t>
            </a:r>
            <a:r>
              <a:rPr lang="en-US" sz="1800" dirty="0" smtClean="0">
                <a:solidFill>
                  <a:schemeClr val="accent1"/>
                </a:solidFill>
              </a:rPr>
              <a:t>):-</a:t>
            </a:r>
          </a:p>
          <a:p>
            <a:pPr lvl="1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		</a:t>
            </a:r>
            <a:r>
              <a:rPr lang="en-US" sz="1800" dirty="0" err="1" smtClean="0">
                <a:solidFill>
                  <a:schemeClr val="accent1"/>
                </a:solidFill>
              </a:rPr>
              <a:t>repr</a:t>
            </a:r>
            <a:r>
              <a:rPr lang="en-US" sz="1800" dirty="0" smtClean="0">
                <a:solidFill>
                  <a:schemeClr val="accent1"/>
                </a:solidFill>
              </a:rPr>
              <a:t>(_, rel3(ConnectedTemporalRegion1, </a:t>
            </a:r>
            <a:r>
              <a:rPr lang="en-US" sz="1800" dirty="0" err="1" smtClean="0">
                <a:solidFill>
                  <a:schemeClr val="accent1"/>
                </a:solidFill>
              </a:rPr>
              <a:t>partOf</a:t>
            </a:r>
            <a:r>
              <a:rPr lang="en-US" sz="1800" dirty="0" smtClean="0">
                <a:solidFill>
                  <a:schemeClr val="accent1"/>
                </a:solidFill>
              </a:rPr>
              <a:t>, ConnectedTemporalRegion2)),</a:t>
            </a:r>
          </a:p>
          <a:p>
            <a:pPr lvl="1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		</a:t>
            </a:r>
            <a:r>
              <a:rPr lang="en-US" sz="1800" dirty="0" err="1" smtClean="0">
                <a:solidFill>
                  <a:schemeClr val="accent1"/>
                </a:solidFill>
              </a:rPr>
              <a:t>repr</a:t>
            </a:r>
            <a:r>
              <a:rPr lang="en-US" sz="1800" dirty="0" smtClean="0">
                <a:solidFill>
                  <a:schemeClr val="accent1"/>
                </a:solidFill>
              </a:rPr>
              <a:t>(_, rel3(ConnectedTemporalRegion2, </a:t>
            </a:r>
            <a:r>
              <a:rPr lang="en-US" sz="1800" dirty="0" err="1" smtClean="0">
                <a:solidFill>
                  <a:schemeClr val="accent1"/>
                </a:solidFill>
              </a:rPr>
              <a:t>partOf</a:t>
            </a:r>
            <a:r>
              <a:rPr lang="en-US" sz="1800" dirty="0" smtClean="0">
                <a:solidFill>
                  <a:schemeClr val="accent1"/>
                </a:solidFill>
              </a:rPr>
              <a:t>, ConnectedTemporalRegion3)),</a:t>
            </a:r>
          </a:p>
          <a:p>
            <a:pPr lvl="1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		</a:t>
            </a:r>
            <a:r>
              <a:rPr lang="en-US" sz="1800" dirty="0" err="1" smtClean="0">
                <a:solidFill>
                  <a:schemeClr val="accent1"/>
                </a:solidFill>
              </a:rPr>
              <a:t>eval</a:t>
            </a:r>
            <a:r>
              <a:rPr lang="en-US" sz="1800" dirty="0" smtClean="0">
                <a:solidFill>
                  <a:schemeClr val="accent1"/>
                </a:solidFill>
              </a:rPr>
              <a:t>(rel3(ConnectedTemporalRegion1, </a:t>
            </a:r>
            <a:r>
              <a:rPr lang="en-US" sz="1800" dirty="0" err="1" smtClean="0">
                <a:solidFill>
                  <a:schemeClr val="accent1"/>
                </a:solidFill>
              </a:rPr>
              <a:t>partOf</a:t>
            </a:r>
            <a:r>
              <a:rPr lang="en-US" sz="1800" dirty="0" smtClean="0">
                <a:solidFill>
                  <a:schemeClr val="accent1"/>
                </a:solidFill>
              </a:rPr>
              <a:t>, ConnectedTemporalRegion3</a:t>
            </a:r>
            <a:r>
              <a:rPr lang="en-US" sz="1800" dirty="0" smtClean="0">
                <a:solidFill>
                  <a:schemeClr val="accent1"/>
                </a:solidFill>
              </a:rPr>
              <a:t>)).</a:t>
            </a:r>
          </a:p>
          <a:p>
            <a:endParaRPr lang="en-US" sz="1600" dirty="0" smtClean="0"/>
          </a:p>
          <a:p>
            <a:r>
              <a:rPr lang="en-US" dirty="0" smtClean="0"/>
              <a:t>Spatial regions:</a:t>
            </a:r>
          </a:p>
          <a:p>
            <a:pPr lvl="1">
              <a:buNone/>
            </a:pPr>
            <a:r>
              <a:rPr lang="en-US" sz="1800" dirty="0" smtClean="0"/>
              <a:t>rel5(C1, </a:t>
            </a:r>
            <a:r>
              <a:rPr lang="en-US" sz="1800" dirty="0" err="1" smtClean="0"/>
              <a:t>properPartOf</a:t>
            </a:r>
            <a:r>
              <a:rPr lang="en-US" sz="1800" dirty="0" smtClean="0"/>
              <a:t>, C3, </a:t>
            </a:r>
            <a:r>
              <a:rPr lang="en-US" sz="1800" dirty="0" smtClean="0">
                <a:solidFill>
                  <a:schemeClr val="accent1"/>
                </a:solidFill>
              </a:rPr>
              <a:t>at, C1C3Time</a:t>
            </a:r>
            <a:r>
              <a:rPr lang="en-US" sz="1800" dirty="0" smtClean="0"/>
              <a:t>):-</a:t>
            </a:r>
          </a:p>
          <a:p>
            <a:pPr lvl="1"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eval</a:t>
            </a:r>
            <a:r>
              <a:rPr lang="en-US" sz="1800" dirty="0" smtClean="0"/>
              <a:t>(rel5(C1, </a:t>
            </a:r>
            <a:r>
              <a:rPr lang="en-US" sz="1800" dirty="0" err="1" smtClean="0"/>
              <a:t>properPartOf</a:t>
            </a:r>
            <a:r>
              <a:rPr lang="en-US" sz="1800" dirty="0" smtClean="0"/>
              <a:t>, C2, </a:t>
            </a:r>
            <a:r>
              <a:rPr lang="en-US" sz="1800" dirty="0" smtClean="0">
                <a:solidFill>
                  <a:schemeClr val="accent1"/>
                </a:solidFill>
              </a:rPr>
              <a:t>at, C1C2Time</a:t>
            </a:r>
            <a:r>
              <a:rPr lang="en-US" sz="1800" dirty="0" smtClean="0"/>
              <a:t>)),</a:t>
            </a:r>
          </a:p>
          <a:p>
            <a:pPr lvl="1"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eval</a:t>
            </a:r>
            <a:r>
              <a:rPr lang="en-US" sz="1800" dirty="0" smtClean="0"/>
              <a:t>(rel5(C2, </a:t>
            </a:r>
            <a:r>
              <a:rPr lang="en-US" sz="1800" dirty="0" err="1" smtClean="0"/>
              <a:t>properPartOf</a:t>
            </a:r>
            <a:r>
              <a:rPr lang="en-US" sz="1800" dirty="0" smtClean="0"/>
              <a:t>, C3, </a:t>
            </a:r>
            <a:r>
              <a:rPr lang="en-US" sz="1800" dirty="0" smtClean="0">
                <a:solidFill>
                  <a:schemeClr val="accent1"/>
                </a:solidFill>
              </a:rPr>
              <a:t>at, C2C3Time</a:t>
            </a:r>
            <a:r>
              <a:rPr lang="en-US" sz="1800" dirty="0" smtClean="0"/>
              <a:t>)),</a:t>
            </a:r>
          </a:p>
          <a:p>
            <a:pPr lvl="1"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eval</a:t>
            </a:r>
            <a:r>
              <a:rPr lang="en-US" sz="1800" dirty="0" smtClean="0"/>
              <a:t>(</a:t>
            </a:r>
            <a:r>
              <a:rPr lang="en-US" sz="1800" dirty="0" smtClean="0">
                <a:solidFill>
                  <a:schemeClr val="accent1"/>
                </a:solidFill>
              </a:rPr>
              <a:t>rel3(C1C3Time, </a:t>
            </a:r>
            <a:r>
              <a:rPr lang="en-US" sz="1800" dirty="0" err="1" smtClean="0">
                <a:solidFill>
                  <a:schemeClr val="accent1"/>
                </a:solidFill>
              </a:rPr>
              <a:t>partOf</a:t>
            </a:r>
            <a:r>
              <a:rPr lang="en-US" sz="1800" dirty="0" smtClean="0">
                <a:solidFill>
                  <a:schemeClr val="accent1"/>
                </a:solidFill>
              </a:rPr>
              <a:t>, C1C2Time)</a:t>
            </a:r>
            <a:r>
              <a:rPr lang="en-US" sz="1800" dirty="0" smtClean="0"/>
              <a:t>),</a:t>
            </a:r>
          </a:p>
          <a:p>
            <a:pPr lvl="1"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eval</a:t>
            </a:r>
            <a:r>
              <a:rPr lang="en-US" sz="1800" dirty="0" smtClean="0"/>
              <a:t>(</a:t>
            </a:r>
            <a:r>
              <a:rPr lang="en-US" sz="1800" dirty="0" smtClean="0">
                <a:solidFill>
                  <a:schemeClr val="accent1"/>
                </a:solidFill>
              </a:rPr>
              <a:t>rel3(C1C3Time, </a:t>
            </a:r>
            <a:r>
              <a:rPr lang="en-US" sz="1800" dirty="0" err="1" smtClean="0">
                <a:solidFill>
                  <a:schemeClr val="accent1"/>
                </a:solidFill>
              </a:rPr>
              <a:t>partOf</a:t>
            </a:r>
            <a:r>
              <a:rPr lang="en-US" sz="1800" dirty="0" smtClean="0">
                <a:solidFill>
                  <a:schemeClr val="accent1"/>
                </a:solidFill>
              </a:rPr>
              <a:t>, C2C3Time)</a:t>
            </a:r>
            <a:r>
              <a:rPr lang="en-US" sz="1800" dirty="0" smtClean="0"/>
              <a:t>).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5257800"/>
            <a:ext cx="2986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bridge to </a:t>
            </a:r>
            <a:r>
              <a:rPr lang="en-US" i="1" dirty="0" smtClean="0">
                <a:solidFill>
                  <a:schemeClr val="accent1"/>
                </a:solidFill>
                <a:sym typeface="Wingdings" pitchFamily="2" charset="2"/>
              </a:rPr>
              <a:t>motion classes</a:t>
            </a:r>
            <a:endParaRPr lang="en-US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76708"/>
            <a:ext cx="8632825" cy="646986"/>
          </a:xfrm>
        </p:spPr>
        <p:txBody>
          <a:bodyPr/>
          <a:lstStyle/>
          <a:p>
            <a:pPr eaLnBrk="1" hangingPunct="1"/>
            <a:r>
              <a:rPr lang="en-US" dirty="0" smtClean="0"/>
              <a:t>Basic ‘</a:t>
            </a:r>
            <a:r>
              <a:rPr lang="en-US" i="1" dirty="0" smtClean="0"/>
              <a:t>Motion Classes</a:t>
            </a:r>
            <a:r>
              <a:rPr lang="en-US" dirty="0" smtClean="0"/>
              <a:t>’: adds change</a:t>
            </a:r>
          </a:p>
        </p:txBody>
      </p:sp>
      <p:grpSp>
        <p:nvGrpSpPr>
          <p:cNvPr id="29699" name="Group 1561"/>
          <p:cNvGrpSpPr>
            <a:grpSpLocks/>
          </p:cNvGrpSpPr>
          <p:nvPr/>
        </p:nvGrpSpPr>
        <p:grpSpPr bwMode="auto">
          <a:xfrm>
            <a:off x="152400" y="1981200"/>
            <a:ext cx="8783638" cy="4343400"/>
            <a:chOff x="96" y="1248"/>
            <a:chExt cx="5533" cy="3003"/>
          </a:xfrm>
        </p:grpSpPr>
        <p:sp>
          <p:nvSpPr>
            <p:cNvPr id="29701" name="Rectangle 96"/>
            <p:cNvSpPr>
              <a:spLocks noChangeArrowheads="1"/>
            </p:cNvSpPr>
            <p:nvPr/>
          </p:nvSpPr>
          <p:spPr bwMode="auto">
            <a:xfrm>
              <a:off x="540" y="3953"/>
              <a:ext cx="528" cy="298"/>
            </a:xfrm>
            <a:prstGeom prst="rect">
              <a:avLst/>
            </a:prstGeom>
            <a:solidFill>
              <a:srgbClr val="3366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spcBef>
                  <a:spcPct val="20000"/>
                </a:spcBef>
              </a:pPr>
              <a:r>
                <a:rPr lang="en-US" sz="1800" b="0">
                  <a:solidFill>
                    <a:srgbClr val="EBE6FC"/>
                  </a:solidFill>
                </a:rPr>
                <a:t>NTPPI</a:t>
              </a:r>
            </a:p>
          </p:txBody>
        </p:sp>
        <p:sp>
          <p:nvSpPr>
            <p:cNvPr id="29702" name="Rectangle 93"/>
            <p:cNvSpPr>
              <a:spLocks noChangeArrowheads="1"/>
            </p:cNvSpPr>
            <p:nvPr/>
          </p:nvSpPr>
          <p:spPr bwMode="auto">
            <a:xfrm>
              <a:off x="4514" y="3656"/>
              <a:ext cx="1114" cy="595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sz="1400" b="0">
                <a:solidFill>
                  <a:srgbClr val="EBE6FC"/>
                </a:solidFill>
              </a:endParaRPr>
            </a:p>
            <a:p>
              <a:pPr algn="l">
                <a:spcBef>
                  <a:spcPct val="20000"/>
                </a:spcBef>
              </a:pPr>
              <a:r>
                <a:rPr lang="en-US" sz="1400" b="0">
                  <a:solidFill>
                    <a:srgbClr val="EBE6FC"/>
                  </a:solidFill>
                </a:rPr>
                <a:t>            Internal</a:t>
              </a:r>
            </a:p>
          </p:txBody>
        </p:sp>
        <p:sp>
          <p:nvSpPr>
            <p:cNvPr id="29703" name="Rectangle 92"/>
            <p:cNvSpPr>
              <a:spLocks noChangeArrowheads="1"/>
            </p:cNvSpPr>
            <p:nvPr/>
          </p:nvSpPr>
          <p:spPr bwMode="auto">
            <a:xfrm>
              <a:off x="3958" y="3656"/>
              <a:ext cx="556" cy="59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sz="1400" b="0">
                <a:solidFill>
                  <a:srgbClr val="EBE6FC"/>
                </a:solidFill>
              </a:endParaRPr>
            </a:p>
          </p:txBody>
        </p:sp>
        <p:sp>
          <p:nvSpPr>
            <p:cNvPr id="29704" name="Rectangle 90"/>
            <p:cNvSpPr>
              <a:spLocks noChangeArrowheads="1"/>
            </p:cNvSpPr>
            <p:nvPr/>
          </p:nvSpPr>
          <p:spPr bwMode="auto">
            <a:xfrm>
              <a:off x="2844" y="3358"/>
              <a:ext cx="1114" cy="893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sz="1400" b="0">
                <a:solidFill>
                  <a:srgbClr val="EBE6FC"/>
                </a:solidFill>
              </a:endParaRPr>
            </a:p>
            <a:p>
              <a:pPr algn="l">
                <a:spcBef>
                  <a:spcPct val="20000"/>
                </a:spcBef>
              </a:pPr>
              <a:endParaRPr lang="en-US" sz="1400" b="0">
                <a:solidFill>
                  <a:srgbClr val="EBE6FC"/>
                </a:solidFill>
              </a:endParaRPr>
            </a:p>
            <a:p>
              <a:pPr algn="l">
                <a:spcBef>
                  <a:spcPct val="20000"/>
                </a:spcBef>
              </a:pPr>
              <a:endParaRPr lang="en-US" sz="1400" b="0">
                <a:solidFill>
                  <a:srgbClr val="EBE6FC"/>
                </a:solidFill>
              </a:endParaRPr>
            </a:p>
            <a:p>
              <a:pPr algn="l">
                <a:spcBef>
                  <a:spcPct val="20000"/>
                </a:spcBef>
              </a:pPr>
              <a:r>
                <a:rPr lang="en-US" sz="1400" b="0">
                  <a:solidFill>
                    <a:schemeClr val="tx1"/>
                  </a:solidFill>
                </a:rPr>
                <a:t>                      Shrink</a:t>
              </a:r>
            </a:p>
          </p:txBody>
        </p:sp>
        <p:sp>
          <p:nvSpPr>
            <p:cNvPr id="29705" name="Rectangle 86"/>
            <p:cNvSpPr>
              <a:spLocks noChangeArrowheads="1"/>
            </p:cNvSpPr>
            <p:nvPr/>
          </p:nvSpPr>
          <p:spPr bwMode="auto">
            <a:xfrm>
              <a:off x="540" y="3656"/>
              <a:ext cx="528" cy="297"/>
            </a:xfrm>
            <a:prstGeom prst="rect">
              <a:avLst/>
            </a:prstGeom>
            <a:solidFill>
              <a:srgbClr val="3366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spcBef>
                  <a:spcPct val="20000"/>
                </a:spcBef>
              </a:pPr>
              <a:r>
                <a:rPr lang="en-US" sz="1800" b="0">
                  <a:solidFill>
                    <a:srgbClr val="EBE6FC"/>
                  </a:solidFill>
                </a:rPr>
                <a:t>TPPI</a:t>
              </a:r>
            </a:p>
          </p:txBody>
        </p:sp>
        <p:sp>
          <p:nvSpPr>
            <p:cNvPr id="29706" name="Rectangle 82"/>
            <p:cNvSpPr>
              <a:spLocks noChangeArrowheads="1"/>
            </p:cNvSpPr>
            <p:nvPr/>
          </p:nvSpPr>
          <p:spPr bwMode="auto">
            <a:xfrm>
              <a:off x="3958" y="3358"/>
              <a:ext cx="556" cy="29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</a:pPr>
              <a:r>
                <a:rPr lang="en-US" sz="1400" b="0">
                  <a:solidFill>
                    <a:srgbClr val="EBE6FC"/>
                  </a:solidFill>
                </a:rPr>
                <a:t>Internal</a:t>
              </a:r>
            </a:p>
          </p:txBody>
        </p:sp>
        <p:sp>
          <p:nvSpPr>
            <p:cNvPr id="29707" name="Rectangle 78"/>
            <p:cNvSpPr>
              <a:spLocks noChangeArrowheads="1"/>
            </p:cNvSpPr>
            <p:nvPr/>
          </p:nvSpPr>
          <p:spPr bwMode="auto">
            <a:xfrm>
              <a:off x="1068" y="2438"/>
              <a:ext cx="1219" cy="1813"/>
            </a:xfrm>
            <a:prstGeom prst="rect">
              <a:avLst/>
            </a:prstGeom>
            <a:solidFill>
              <a:srgbClr val="00CC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sz="1400" b="0">
                <a:solidFill>
                  <a:srgbClr val="EBE6FC"/>
                </a:solidFill>
              </a:endParaRPr>
            </a:p>
            <a:p>
              <a:pPr algn="l">
                <a:spcBef>
                  <a:spcPct val="20000"/>
                </a:spcBef>
              </a:pPr>
              <a:endParaRPr lang="en-US" sz="1400" b="0">
                <a:solidFill>
                  <a:srgbClr val="EBE6FC"/>
                </a:solidFill>
              </a:endParaRPr>
            </a:p>
            <a:p>
              <a:pPr algn="l">
                <a:spcBef>
                  <a:spcPct val="20000"/>
                </a:spcBef>
              </a:pPr>
              <a:endParaRPr lang="en-US" sz="1400" b="0">
                <a:solidFill>
                  <a:srgbClr val="EBE6FC"/>
                </a:solidFill>
              </a:endParaRPr>
            </a:p>
            <a:p>
              <a:pPr algn="l">
                <a:spcBef>
                  <a:spcPct val="20000"/>
                </a:spcBef>
              </a:pPr>
              <a:endParaRPr lang="en-US" sz="1400" b="0">
                <a:solidFill>
                  <a:srgbClr val="EBE6FC"/>
                </a:solidFill>
              </a:endParaRPr>
            </a:p>
            <a:p>
              <a:pPr algn="l">
                <a:spcBef>
                  <a:spcPct val="20000"/>
                </a:spcBef>
              </a:pPr>
              <a:endParaRPr lang="en-US" sz="1400" b="0">
                <a:solidFill>
                  <a:srgbClr val="EBE6FC"/>
                </a:solidFill>
              </a:endParaRPr>
            </a:p>
            <a:p>
              <a:pPr algn="l">
                <a:spcBef>
                  <a:spcPct val="20000"/>
                </a:spcBef>
              </a:pPr>
              <a:endParaRPr lang="en-US" sz="1400" b="0">
                <a:solidFill>
                  <a:srgbClr val="EBE6FC"/>
                </a:solidFill>
              </a:endParaRPr>
            </a:p>
            <a:p>
              <a:pPr algn="l">
                <a:spcBef>
                  <a:spcPct val="20000"/>
                </a:spcBef>
              </a:pPr>
              <a:r>
                <a:rPr lang="en-US" sz="1400" b="0">
                  <a:solidFill>
                    <a:srgbClr val="EBE6FC"/>
                  </a:solidFill>
                </a:rPr>
                <a:t>                       </a:t>
              </a:r>
              <a:r>
                <a:rPr lang="en-US" sz="1400" b="0">
                  <a:solidFill>
                    <a:schemeClr val="tx1"/>
                  </a:solidFill>
                </a:rPr>
                <a:t>Leave</a:t>
              </a:r>
            </a:p>
          </p:txBody>
        </p:sp>
        <p:sp>
          <p:nvSpPr>
            <p:cNvPr id="29708" name="Rectangle 76"/>
            <p:cNvSpPr>
              <a:spLocks noChangeArrowheads="1"/>
            </p:cNvSpPr>
            <p:nvPr/>
          </p:nvSpPr>
          <p:spPr bwMode="auto">
            <a:xfrm>
              <a:off x="540" y="3358"/>
              <a:ext cx="528" cy="298"/>
            </a:xfrm>
            <a:prstGeom prst="rect">
              <a:avLst/>
            </a:prstGeom>
            <a:solidFill>
              <a:srgbClr val="3366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spcBef>
                  <a:spcPct val="20000"/>
                </a:spcBef>
              </a:pPr>
              <a:r>
                <a:rPr lang="en-US" sz="1800" b="0">
                  <a:solidFill>
                    <a:srgbClr val="EBE6FC"/>
                  </a:solidFill>
                </a:rPr>
                <a:t>EQ</a:t>
              </a:r>
            </a:p>
          </p:txBody>
        </p:sp>
        <p:sp>
          <p:nvSpPr>
            <p:cNvPr id="29709" name="Rectangle 66"/>
            <p:cNvSpPr>
              <a:spLocks noChangeArrowheads="1"/>
            </p:cNvSpPr>
            <p:nvPr/>
          </p:nvSpPr>
          <p:spPr bwMode="auto">
            <a:xfrm>
              <a:off x="540" y="3061"/>
              <a:ext cx="528" cy="297"/>
            </a:xfrm>
            <a:prstGeom prst="rect">
              <a:avLst/>
            </a:prstGeom>
            <a:solidFill>
              <a:srgbClr val="3366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spcBef>
                  <a:spcPct val="20000"/>
                </a:spcBef>
              </a:pPr>
              <a:r>
                <a:rPr lang="en-US" sz="1800" b="0">
                  <a:solidFill>
                    <a:srgbClr val="EBE6FC"/>
                  </a:solidFill>
                </a:rPr>
                <a:t>NTPP</a:t>
              </a:r>
            </a:p>
          </p:txBody>
        </p:sp>
        <p:sp>
          <p:nvSpPr>
            <p:cNvPr id="29710" name="Rectangle 63"/>
            <p:cNvSpPr>
              <a:spLocks noChangeArrowheads="1"/>
            </p:cNvSpPr>
            <p:nvPr/>
          </p:nvSpPr>
          <p:spPr bwMode="auto">
            <a:xfrm>
              <a:off x="4514" y="2763"/>
              <a:ext cx="1114" cy="893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sz="1400" b="0">
                <a:solidFill>
                  <a:srgbClr val="EBE6FC"/>
                </a:solidFill>
              </a:endParaRPr>
            </a:p>
            <a:p>
              <a:pPr algn="l">
                <a:spcBef>
                  <a:spcPct val="20000"/>
                </a:spcBef>
              </a:pPr>
              <a:r>
                <a:rPr lang="en-US" sz="1400" b="0">
                  <a:solidFill>
                    <a:srgbClr val="EBE6FC"/>
                  </a:solidFill>
                </a:rPr>
                <a:t>Expand</a:t>
              </a:r>
            </a:p>
          </p:txBody>
        </p:sp>
        <p:sp>
          <p:nvSpPr>
            <p:cNvPr id="29711" name="Rectangle 62"/>
            <p:cNvSpPr>
              <a:spLocks noChangeArrowheads="1"/>
            </p:cNvSpPr>
            <p:nvPr/>
          </p:nvSpPr>
          <p:spPr bwMode="auto">
            <a:xfrm>
              <a:off x="3958" y="2763"/>
              <a:ext cx="556" cy="595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sz="1400" b="0">
                <a:solidFill>
                  <a:srgbClr val="EBE6FC"/>
                </a:solidFill>
              </a:endParaRPr>
            </a:p>
          </p:txBody>
        </p:sp>
        <p:sp>
          <p:nvSpPr>
            <p:cNvPr id="29712" name="Rectangle 60"/>
            <p:cNvSpPr>
              <a:spLocks noChangeArrowheads="1"/>
            </p:cNvSpPr>
            <p:nvPr/>
          </p:nvSpPr>
          <p:spPr bwMode="auto">
            <a:xfrm>
              <a:off x="2844" y="2763"/>
              <a:ext cx="1114" cy="595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sz="1400" b="0">
                <a:solidFill>
                  <a:srgbClr val="EBE6FC"/>
                </a:solidFill>
              </a:endParaRPr>
            </a:p>
            <a:p>
              <a:pPr algn="l">
                <a:spcBef>
                  <a:spcPct val="20000"/>
                </a:spcBef>
              </a:pPr>
              <a:r>
                <a:rPr lang="en-US" sz="1400" b="0">
                  <a:solidFill>
                    <a:srgbClr val="EBE6FC"/>
                  </a:solidFill>
                </a:rPr>
                <a:t>            Internal</a:t>
              </a:r>
            </a:p>
          </p:txBody>
        </p:sp>
        <p:sp>
          <p:nvSpPr>
            <p:cNvPr id="29713" name="Rectangle 59"/>
            <p:cNvSpPr>
              <a:spLocks noChangeArrowheads="1"/>
            </p:cNvSpPr>
            <p:nvPr/>
          </p:nvSpPr>
          <p:spPr bwMode="auto">
            <a:xfrm>
              <a:off x="2287" y="2763"/>
              <a:ext cx="557" cy="1488"/>
            </a:xfrm>
            <a:prstGeom prst="rect">
              <a:avLst/>
            </a:prstGeom>
            <a:solidFill>
              <a:srgbClr val="00CC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sz="1400" b="0">
                <a:solidFill>
                  <a:srgbClr val="EBE6FC"/>
                </a:solidFill>
              </a:endParaRPr>
            </a:p>
          </p:txBody>
        </p:sp>
        <p:sp>
          <p:nvSpPr>
            <p:cNvPr id="29714" name="Rectangle 56"/>
            <p:cNvSpPr>
              <a:spLocks noChangeArrowheads="1"/>
            </p:cNvSpPr>
            <p:nvPr/>
          </p:nvSpPr>
          <p:spPr bwMode="auto">
            <a:xfrm>
              <a:off x="540" y="2763"/>
              <a:ext cx="528" cy="298"/>
            </a:xfrm>
            <a:prstGeom prst="rect">
              <a:avLst/>
            </a:prstGeom>
            <a:solidFill>
              <a:srgbClr val="3366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spcBef>
                  <a:spcPct val="20000"/>
                </a:spcBef>
              </a:pPr>
              <a:r>
                <a:rPr lang="en-US" sz="1800" b="0">
                  <a:solidFill>
                    <a:srgbClr val="EBE6FC"/>
                  </a:solidFill>
                </a:rPr>
                <a:t>TPP</a:t>
              </a:r>
            </a:p>
          </p:txBody>
        </p:sp>
        <p:sp>
          <p:nvSpPr>
            <p:cNvPr id="29715" name="Rectangle 55"/>
            <p:cNvSpPr>
              <a:spLocks noChangeArrowheads="1"/>
            </p:cNvSpPr>
            <p:nvPr/>
          </p:nvSpPr>
          <p:spPr bwMode="auto">
            <a:xfrm>
              <a:off x="96" y="1843"/>
              <a:ext cx="444" cy="2408"/>
            </a:xfrm>
            <a:prstGeom prst="rect">
              <a:avLst/>
            </a:prstGeom>
            <a:solidFill>
              <a:srgbClr val="3366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spcBef>
                  <a:spcPct val="20000"/>
                </a:spcBef>
              </a:pPr>
              <a:endParaRPr lang="en-US" sz="1800" b="0">
                <a:solidFill>
                  <a:srgbClr val="EBE6FC"/>
                </a:solidFill>
              </a:endParaRPr>
            </a:p>
            <a:p>
              <a:pPr algn="r">
                <a:spcBef>
                  <a:spcPct val="20000"/>
                </a:spcBef>
              </a:pPr>
              <a:endParaRPr lang="en-US" sz="1800" b="0">
                <a:solidFill>
                  <a:srgbClr val="EBE6FC"/>
                </a:solidFill>
              </a:endParaRPr>
            </a:p>
            <a:p>
              <a:pPr algn="r">
                <a:spcBef>
                  <a:spcPct val="20000"/>
                </a:spcBef>
              </a:pPr>
              <a:endParaRPr lang="en-US" sz="1800" b="0">
                <a:solidFill>
                  <a:srgbClr val="EBE6FC"/>
                </a:solidFill>
              </a:endParaRPr>
            </a:p>
            <a:p>
              <a:pPr algn="r">
                <a:spcBef>
                  <a:spcPct val="20000"/>
                </a:spcBef>
              </a:pPr>
              <a:endParaRPr lang="en-US" sz="1800" b="0">
                <a:solidFill>
                  <a:srgbClr val="EBE6FC"/>
                </a:solidFill>
              </a:endParaRPr>
            </a:p>
            <a:p>
              <a:pPr algn="r">
                <a:spcBef>
                  <a:spcPct val="20000"/>
                </a:spcBef>
              </a:pPr>
              <a:endParaRPr lang="en-US" sz="1800" b="0">
                <a:solidFill>
                  <a:srgbClr val="EBE6FC"/>
                </a:solidFill>
              </a:endParaRPr>
            </a:p>
            <a:p>
              <a:pPr algn="r">
                <a:spcBef>
                  <a:spcPct val="20000"/>
                </a:spcBef>
              </a:pPr>
              <a:r>
                <a:rPr lang="en-US" sz="1800" b="0">
                  <a:solidFill>
                    <a:srgbClr val="EBE6FC"/>
                  </a:solidFill>
                </a:rPr>
                <a:t>Starts</a:t>
              </a:r>
            </a:p>
          </p:txBody>
        </p:sp>
        <p:sp>
          <p:nvSpPr>
            <p:cNvPr id="29716" name="Rectangle 49"/>
            <p:cNvSpPr>
              <a:spLocks noChangeArrowheads="1"/>
            </p:cNvSpPr>
            <p:nvPr/>
          </p:nvSpPr>
          <p:spPr bwMode="auto">
            <a:xfrm>
              <a:off x="2287" y="2438"/>
              <a:ext cx="557" cy="325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</a:pPr>
              <a:r>
                <a:rPr lang="en-US" sz="1400" b="0">
                  <a:solidFill>
                    <a:schemeClr val="tx1"/>
                  </a:solidFill>
                </a:rPr>
                <a:t>Leave or Reach</a:t>
              </a:r>
            </a:p>
          </p:txBody>
        </p:sp>
        <p:sp>
          <p:nvSpPr>
            <p:cNvPr id="29717" name="Rectangle 46"/>
            <p:cNvSpPr>
              <a:spLocks noChangeArrowheads="1"/>
            </p:cNvSpPr>
            <p:nvPr/>
          </p:nvSpPr>
          <p:spPr bwMode="auto">
            <a:xfrm>
              <a:off x="540" y="2438"/>
              <a:ext cx="528" cy="325"/>
            </a:xfrm>
            <a:prstGeom prst="rect">
              <a:avLst/>
            </a:prstGeom>
            <a:solidFill>
              <a:srgbClr val="3366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spcBef>
                  <a:spcPct val="20000"/>
                </a:spcBef>
              </a:pPr>
              <a:r>
                <a:rPr lang="en-US" sz="1800" b="0">
                  <a:solidFill>
                    <a:srgbClr val="EBE6FC"/>
                  </a:solidFill>
                </a:rPr>
                <a:t>PO</a:t>
              </a:r>
            </a:p>
          </p:txBody>
        </p:sp>
        <p:sp>
          <p:nvSpPr>
            <p:cNvPr id="29718" name="Rectangle 38"/>
            <p:cNvSpPr>
              <a:spLocks noChangeArrowheads="1"/>
            </p:cNvSpPr>
            <p:nvPr/>
          </p:nvSpPr>
          <p:spPr bwMode="auto">
            <a:xfrm>
              <a:off x="1692" y="2141"/>
              <a:ext cx="595" cy="297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</a:pPr>
              <a:r>
                <a:rPr lang="en-US" sz="1400" b="0">
                  <a:solidFill>
                    <a:schemeClr val="tx1"/>
                  </a:solidFill>
                </a:rPr>
                <a:t>Peripheral</a:t>
              </a:r>
            </a:p>
          </p:txBody>
        </p:sp>
        <p:sp>
          <p:nvSpPr>
            <p:cNvPr id="29719" name="Rectangle 37"/>
            <p:cNvSpPr>
              <a:spLocks noChangeArrowheads="1"/>
            </p:cNvSpPr>
            <p:nvPr/>
          </p:nvSpPr>
          <p:spPr bwMode="auto">
            <a:xfrm>
              <a:off x="1068" y="2141"/>
              <a:ext cx="624" cy="297"/>
            </a:xfrm>
            <a:prstGeom prst="rect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</a:pPr>
              <a:r>
                <a:rPr lang="en-US" sz="1400" b="0">
                  <a:solidFill>
                    <a:srgbClr val="EBE6FC"/>
                  </a:solidFill>
                </a:rPr>
                <a:t>     Split</a:t>
              </a:r>
            </a:p>
          </p:txBody>
        </p:sp>
        <p:sp>
          <p:nvSpPr>
            <p:cNvPr id="29720" name="Rectangle 36"/>
            <p:cNvSpPr>
              <a:spLocks noChangeArrowheads="1"/>
            </p:cNvSpPr>
            <p:nvPr/>
          </p:nvSpPr>
          <p:spPr bwMode="auto">
            <a:xfrm>
              <a:off x="540" y="2141"/>
              <a:ext cx="528" cy="297"/>
            </a:xfrm>
            <a:prstGeom prst="rect">
              <a:avLst/>
            </a:prstGeom>
            <a:solidFill>
              <a:srgbClr val="3366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spcBef>
                  <a:spcPct val="20000"/>
                </a:spcBef>
              </a:pPr>
              <a:r>
                <a:rPr lang="en-US" sz="1800" b="0">
                  <a:solidFill>
                    <a:srgbClr val="EBE6FC"/>
                  </a:solidFill>
                </a:rPr>
                <a:t>EC</a:t>
              </a:r>
            </a:p>
          </p:txBody>
        </p:sp>
        <p:sp>
          <p:nvSpPr>
            <p:cNvPr id="29721" name="Rectangle 30"/>
            <p:cNvSpPr>
              <a:spLocks noChangeArrowheads="1"/>
            </p:cNvSpPr>
            <p:nvPr/>
          </p:nvSpPr>
          <p:spPr bwMode="auto">
            <a:xfrm>
              <a:off x="2844" y="1843"/>
              <a:ext cx="2784" cy="92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sz="1400" b="0">
                <a:solidFill>
                  <a:srgbClr val="EBE6FC"/>
                </a:solidFill>
              </a:endParaRPr>
            </a:p>
            <a:p>
              <a:pPr algn="l">
                <a:spcBef>
                  <a:spcPct val="20000"/>
                </a:spcBef>
              </a:pPr>
              <a:endParaRPr lang="en-US" sz="1400" b="0">
                <a:solidFill>
                  <a:srgbClr val="EBE6FC"/>
                </a:solidFill>
              </a:endParaRPr>
            </a:p>
            <a:p>
              <a:pPr algn="l">
                <a:spcBef>
                  <a:spcPct val="20000"/>
                </a:spcBef>
              </a:pPr>
              <a:r>
                <a:rPr lang="en-US" sz="1400" b="0">
                  <a:solidFill>
                    <a:srgbClr val="EBE6FC"/>
                  </a:solidFill>
                </a:rPr>
                <a:t>                                          </a:t>
              </a:r>
              <a:r>
                <a:rPr lang="en-US" sz="1400" b="0">
                  <a:solidFill>
                    <a:schemeClr val="tx1"/>
                  </a:solidFill>
                </a:rPr>
                <a:t>Reach</a:t>
              </a:r>
            </a:p>
          </p:txBody>
        </p:sp>
        <p:sp>
          <p:nvSpPr>
            <p:cNvPr id="29722" name="Rectangle 29"/>
            <p:cNvSpPr>
              <a:spLocks noChangeArrowheads="1"/>
            </p:cNvSpPr>
            <p:nvPr/>
          </p:nvSpPr>
          <p:spPr bwMode="auto">
            <a:xfrm>
              <a:off x="2287" y="1843"/>
              <a:ext cx="557" cy="595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sz="1400" b="0">
                <a:solidFill>
                  <a:srgbClr val="EBE6FC"/>
                </a:solidFill>
              </a:endParaRPr>
            </a:p>
          </p:txBody>
        </p:sp>
        <p:sp>
          <p:nvSpPr>
            <p:cNvPr id="29723" name="Rectangle 28"/>
            <p:cNvSpPr>
              <a:spLocks noChangeArrowheads="1"/>
            </p:cNvSpPr>
            <p:nvPr/>
          </p:nvSpPr>
          <p:spPr bwMode="auto">
            <a:xfrm>
              <a:off x="1692" y="1843"/>
              <a:ext cx="595" cy="29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</a:pPr>
              <a:r>
                <a:rPr lang="en-US" sz="1400" b="0">
                  <a:solidFill>
                    <a:schemeClr val="bg1"/>
                  </a:solidFill>
                </a:rPr>
                <a:t>      Hit</a:t>
              </a:r>
            </a:p>
          </p:txBody>
        </p:sp>
        <p:sp>
          <p:nvSpPr>
            <p:cNvPr id="29724" name="Rectangle 27"/>
            <p:cNvSpPr>
              <a:spLocks noChangeArrowheads="1"/>
            </p:cNvSpPr>
            <p:nvPr/>
          </p:nvSpPr>
          <p:spPr bwMode="auto">
            <a:xfrm>
              <a:off x="1068" y="1843"/>
              <a:ext cx="624" cy="29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</a:pPr>
              <a:r>
                <a:rPr lang="en-US" sz="1400" b="0">
                  <a:solidFill>
                    <a:schemeClr val="tx1"/>
                  </a:solidFill>
                </a:rPr>
                <a:t>   External</a:t>
              </a:r>
            </a:p>
          </p:txBody>
        </p:sp>
        <p:sp>
          <p:nvSpPr>
            <p:cNvPr id="29725" name="Rectangle 26"/>
            <p:cNvSpPr>
              <a:spLocks noChangeArrowheads="1"/>
            </p:cNvSpPr>
            <p:nvPr/>
          </p:nvSpPr>
          <p:spPr bwMode="auto">
            <a:xfrm>
              <a:off x="540" y="1843"/>
              <a:ext cx="528" cy="298"/>
            </a:xfrm>
            <a:prstGeom prst="rect">
              <a:avLst/>
            </a:prstGeom>
            <a:solidFill>
              <a:srgbClr val="3366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spcBef>
                  <a:spcPct val="20000"/>
                </a:spcBef>
              </a:pPr>
              <a:r>
                <a:rPr lang="en-US" sz="1800" b="0">
                  <a:solidFill>
                    <a:srgbClr val="EBE6FC"/>
                  </a:solidFill>
                </a:rPr>
                <a:t>DC</a:t>
              </a:r>
            </a:p>
          </p:txBody>
        </p:sp>
        <p:sp>
          <p:nvSpPr>
            <p:cNvPr id="29726" name="Rectangle 24"/>
            <p:cNvSpPr>
              <a:spLocks noChangeArrowheads="1"/>
            </p:cNvSpPr>
            <p:nvPr/>
          </p:nvSpPr>
          <p:spPr bwMode="auto">
            <a:xfrm>
              <a:off x="5071" y="1546"/>
              <a:ext cx="557" cy="297"/>
            </a:xfrm>
            <a:prstGeom prst="rect">
              <a:avLst/>
            </a:prstGeom>
            <a:solidFill>
              <a:srgbClr val="3366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800" b="0">
                  <a:solidFill>
                    <a:srgbClr val="EBE6FC"/>
                  </a:solidFill>
                </a:rPr>
                <a:t>NTPPI</a:t>
              </a:r>
            </a:p>
          </p:txBody>
        </p:sp>
        <p:sp>
          <p:nvSpPr>
            <p:cNvPr id="29727" name="Rectangle 23"/>
            <p:cNvSpPr>
              <a:spLocks noChangeArrowheads="1"/>
            </p:cNvSpPr>
            <p:nvPr/>
          </p:nvSpPr>
          <p:spPr bwMode="auto">
            <a:xfrm>
              <a:off x="4514" y="1546"/>
              <a:ext cx="557" cy="297"/>
            </a:xfrm>
            <a:prstGeom prst="rect">
              <a:avLst/>
            </a:prstGeom>
            <a:solidFill>
              <a:srgbClr val="3366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800" b="0">
                  <a:solidFill>
                    <a:srgbClr val="EBE6FC"/>
                  </a:solidFill>
                </a:rPr>
                <a:t>TPPI</a:t>
              </a:r>
            </a:p>
          </p:txBody>
        </p:sp>
        <p:sp>
          <p:nvSpPr>
            <p:cNvPr id="29728" name="Rectangle 22"/>
            <p:cNvSpPr>
              <a:spLocks noChangeArrowheads="1"/>
            </p:cNvSpPr>
            <p:nvPr/>
          </p:nvSpPr>
          <p:spPr bwMode="auto">
            <a:xfrm>
              <a:off x="3958" y="1546"/>
              <a:ext cx="556" cy="297"/>
            </a:xfrm>
            <a:prstGeom prst="rect">
              <a:avLst/>
            </a:prstGeom>
            <a:solidFill>
              <a:srgbClr val="3366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800" b="0">
                  <a:solidFill>
                    <a:srgbClr val="EBE6FC"/>
                  </a:solidFill>
                </a:rPr>
                <a:t>EQ</a:t>
              </a:r>
            </a:p>
          </p:txBody>
        </p:sp>
        <p:sp>
          <p:nvSpPr>
            <p:cNvPr id="29729" name="Rectangle 21"/>
            <p:cNvSpPr>
              <a:spLocks noChangeArrowheads="1"/>
            </p:cNvSpPr>
            <p:nvPr/>
          </p:nvSpPr>
          <p:spPr bwMode="auto">
            <a:xfrm>
              <a:off x="3401" y="1546"/>
              <a:ext cx="557" cy="297"/>
            </a:xfrm>
            <a:prstGeom prst="rect">
              <a:avLst/>
            </a:prstGeom>
            <a:solidFill>
              <a:srgbClr val="3366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800" b="0">
                  <a:solidFill>
                    <a:srgbClr val="EBE6FC"/>
                  </a:solidFill>
                </a:rPr>
                <a:t>NTPP</a:t>
              </a:r>
            </a:p>
          </p:txBody>
        </p:sp>
        <p:sp>
          <p:nvSpPr>
            <p:cNvPr id="29730" name="Rectangle 20"/>
            <p:cNvSpPr>
              <a:spLocks noChangeArrowheads="1"/>
            </p:cNvSpPr>
            <p:nvPr/>
          </p:nvSpPr>
          <p:spPr bwMode="auto">
            <a:xfrm>
              <a:off x="2844" y="1546"/>
              <a:ext cx="557" cy="297"/>
            </a:xfrm>
            <a:prstGeom prst="rect">
              <a:avLst/>
            </a:prstGeom>
            <a:solidFill>
              <a:srgbClr val="3366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800" b="0">
                  <a:solidFill>
                    <a:srgbClr val="EBE6FC"/>
                  </a:solidFill>
                </a:rPr>
                <a:t>TPP</a:t>
              </a:r>
            </a:p>
          </p:txBody>
        </p:sp>
        <p:sp>
          <p:nvSpPr>
            <p:cNvPr id="29731" name="Rectangle 19"/>
            <p:cNvSpPr>
              <a:spLocks noChangeArrowheads="1"/>
            </p:cNvSpPr>
            <p:nvPr/>
          </p:nvSpPr>
          <p:spPr bwMode="auto">
            <a:xfrm>
              <a:off x="2287" y="1546"/>
              <a:ext cx="557" cy="297"/>
            </a:xfrm>
            <a:prstGeom prst="rect">
              <a:avLst/>
            </a:prstGeom>
            <a:solidFill>
              <a:srgbClr val="3366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800" b="0">
                  <a:solidFill>
                    <a:srgbClr val="EBE6FC"/>
                  </a:solidFill>
                </a:rPr>
                <a:t>PO</a:t>
              </a:r>
            </a:p>
          </p:txBody>
        </p:sp>
        <p:sp>
          <p:nvSpPr>
            <p:cNvPr id="29732" name="Rectangle 18"/>
            <p:cNvSpPr>
              <a:spLocks noChangeArrowheads="1"/>
            </p:cNvSpPr>
            <p:nvPr/>
          </p:nvSpPr>
          <p:spPr bwMode="auto">
            <a:xfrm>
              <a:off x="1692" y="1546"/>
              <a:ext cx="595" cy="297"/>
            </a:xfrm>
            <a:prstGeom prst="rect">
              <a:avLst/>
            </a:prstGeom>
            <a:solidFill>
              <a:srgbClr val="3366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800" b="0">
                  <a:solidFill>
                    <a:srgbClr val="EBE6FC"/>
                  </a:solidFill>
                </a:rPr>
                <a:t>EC</a:t>
              </a:r>
            </a:p>
          </p:txBody>
        </p:sp>
        <p:sp>
          <p:nvSpPr>
            <p:cNvPr id="29733" name="Rectangle 17"/>
            <p:cNvSpPr>
              <a:spLocks noChangeArrowheads="1"/>
            </p:cNvSpPr>
            <p:nvPr/>
          </p:nvSpPr>
          <p:spPr bwMode="auto">
            <a:xfrm>
              <a:off x="1068" y="1546"/>
              <a:ext cx="624" cy="297"/>
            </a:xfrm>
            <a:prstGeom prst="rect">
              <a:avLst/>
            </a:prstGeom>
            <a:solidFill>
              <a:srgbClr val="3366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800" b="0">
                  <a:solidFill>
                    <a:srgbClr val="EBE6FC"/>
                  </a:solidFill>
                </a:rPr>
                <a:t>DC</a:t>
              </a:r>
            </a:p>
          </p:txBody>
        </p:sp>
        <p:sp>
          <p:nvSpPr>
            <p:cNvPr id="29734" name="Rectangle 7"/>
            <p:cNvSpPr>
              <a:spLocks noChangeArrowheads="1"/>
            </p:cNvSpPr>
            <p:nvPr/>
          </p:nvSpPr>
          <p:spPr bwMode="auto">
            <a:xfrm>
              <a:off x="1068" y="1248"/>
              <a:ext cx="4560" cy="298"/>
            </a:xfrm>
            <a:prstGeom prst="rect">
              <a:avLst/>
            </a:prstGeom>
            <a:solidFill>
              <a:srgbClr val="3366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800" b="0">
                  <a:solidFill>
                    <a:srgbClr val="EBE6FC"/>
                  </a:solidFill>
                </a:rPr>
                <a:t>Ends</a:t>
              </a:r>
            </a:p>
          </p:txBody>
        </p:sp>
        <p:sp>
          <p:nvSpPr>
            <p:cNvPr id="29735" name="Line 126"/>
            <p:cNvSpPr>
              <a:spLocks noChangeShapeType="1"/>
            </p:cNvSpPr>
            <p:nvPr/>
          </p:nvSpPr>
          <p:spPr bwMode="auto">
            <a:xfrm>
              <a:off x="5628" y="1248"/>
              <a:ext cx="1" cy="3003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36" name="Line 329"/>
            <p:cNvSpPr>
              <a:spLocks noChangeShapeType="1"/>
            </p:cNvSpPr>
            <p:nvPr/>
          </p:nvSpPr>
          <p:spPr bwMode="auto">
            <a:xfrm>
              <a:off x="1068" y="1248"/>
              <a:ext cx="1" cy="300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37" name="Line 330"/>
            <p:cNvSpPr>
              <a:spLocks noChangeShapeType="1"/>
            </p:cNvSpPr>
            <p:nvPr/>
          </p:nvSpPr>
          <p:spPr bwMode="auto">
            <a:xfrm>
              <a:off x="1068" y="1546"/>
              <a:ext cx="45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38" name="Line 333"/>
            <p:cNvSpPr>
              <a:spLocks noChangeShapeType="1"/>
            </p:cNvSpPr>
            <p:nvPr/>
          </p:nvSpPr>
          <p:spPr bwMode="auto">
            <a:xfrm>
              <a:off x="1692" y="1546"/>
              <a:ext cx="1" cy="8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39" name="Line 335"/>
            <p:cNvSpPr>
              <a:spLocks noChangeShapeType="1"/>
            </p:cNvSpPr>
            <p:nvPr/>
          </p:nvSpPr>
          <p:spPr bwMode="auto">
            <a:xfrm>
              <a:off x="2287" y="1546"/>
              <a:ext cx="1" cy="121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40" name="Line 337"/>
            <p:cNvSpPr>
              <a:spLocks noChangeShapeType="1"/>
            </p:cNvSpPr>
            <p:nvPr/>
          </p:nvSpPr>
          <p:spPr bwMode="auto">
            <a:xfrm>
              <a:off x="2844" y="1546"/>
              <a:ext cx="1" cy="29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41" name="Line 339"/>
            <p:cNvSpPr>
              <a:spLocks noChangeShapeType="1"/>
            </p:cNvSpPr>
            <p:nvPr/>
          </p:nvSpPr>
          <p:spPr bwMode="auto">
            <a:xfrm>
              <a:off x="3401" y="1546"/>
              <a:ext cx="1" cy="29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42" name="Line 341"/>
            <p:cNvSpPr>
              <a:spLocks noChangeShapeType="1"/>
            </p:cNvSpPr>
            <p:nvPr/>
          </p:nvSpPr>
          <p:spPr bwMode="auto">
            <a:xfrm>
              <a:off x="3958" y="1546"/>
              <a:ext cx="1" cy="29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43" name="Line 343"/>
            <p:cNvSpPr>
              <a:spLocks noChangeShapeType="1"/>
            </p:cNvSpPr>
            <p:nvPr/>
          </p:nvSpPr>
          <p:spPr bwMode="auto">
            <a:xfrm>
              <a:off x="4514" y="1546"/>
              <a:ext cx="1" cy="29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44" name="Line 345"/>
            <p:cNvSpPr>
              <a:spLocks noChangeShapeType="1"/>
            </p:cNvSpPr>
            <p:nvPr/>
          </p:nvSpPr>
          <p:spPr bwMode="auto">
            <a:xfrm>
              <a:off x="5071" y="1546"/>
              <a:ext cx="1" cy="29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45" name="Line 346"/>
            <p:cNvSpPr>
              <a:spLocks noChangeShapeType="1"/>
            </p:cNvSpPr>
            <p:nvPr/>
          </p:nvSpPr>
          <p:spPr bwMode="auto">
            <a:xfrm>
              <a:off x="96" y="1843"/>
              <a:ext cx="553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46" name="Line 348"/>
            <p:cNvSpPr>
              <a:spLocks noChangeShapeType="1"/>
            </p:cNvSpPr>
            <p:nvPr/>
          </p:nvSpPr>
          <p:spPr bwMode="auto">
            <a:xfrm>
              <a:off x="540" y="1843"/>
              <a:ext cx="1" cy="240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47" name="Line 365"/>
            <p:cNvSpPr>
              <a:spLocks noChangeShapeType="1"/>
            </p:cNvSpPr>
            <p:nvPr/>
          </p:nvSpPr>
          <p:spPr bwMode="auto">
            <a:xfrm>
              <a:off x="540" y="2141"/>
              <a:ext cx="1747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48" name="Line 383"/>
            <p:cNvSpPr>
              <a:spLocks noChangeShapeType="1"/>
            </p:cNvSpPr>
            <p:nvPr/>
          </p:nvSpPr>
          <p:spPr bwMode="auto">
            <a:xfrm>
              <a:off x="540" y="2438"/>
              <a:ext cx="230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49" name="Line 401"/>
            <p:cNvSpPr>
              <a:spLocks noChangeShapeType="1"/>
            </p:cNvSpPr>
            <p:nvPr/>
          </p:nvSpPr>
          <p:spPr bwMode="auto">
            <a:xfrm>
              <a:off x="540" y="2763"/>
              <a:ext cx="52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50" name="Line 419"/>
            <p:cNvSpPr>
              <a:spLocks noChangeShapeType="1"/>
            </p:cNvSpPr>
            <p:nvPr/>
          </p:nvSpPr>
          <p:spPr bwMode="auto">
            <a:xfrm>
              <a:off x="540" y="3061"/>
              <a:ext cx="52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51" name="Line 437"/>
            <p:cNvSpPr>
              <a:spLocks noChangeShapeType="1"/>
            </p:cNvSpPr>
            <p:nvPr/>
          </p:nvSpPr>
          <p:spPr bwMode="auto">
            <a:xfrm>
              <a:off x="540" y="3358"/>
              <a:ext cx="52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52" name="Line 455"/>
            <p:cNvSpPr>
              <a:spLocks noChangeShapeType="1"/>
            </p:cNvSpPr>
            <p:nvPr/>
          </p:nvSpPr>
          <p:spPr bwMode="auto">
            <a:xfrm>
              <a:off x="540" y="3656"/>
              <a:ext cx="52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53" name="Line 473"/>
            <p:cNvSpPr>
              <a:spLocks noChangeShapeType="1"/>
            </p:cNvSpPr>
            <p:nvPr/>
          </p:nvSpPr>
          <p:spPr bwMode="auto">
            <a:xfrm>
              <a:off x="540" y="3953"/>
              <a:ext cx="52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54" name="Line 1408"/>
            <p:cNvSpPr>
              <a:spLocks noChangeShapeType="1"/>
            </p:cNvSpPr>
            <p:nvPr/>
          </p:nvSpPr>
          <p:spPr bwMode="auto">
            <a:xfrm>
              <a:off x="2287" y="2763"/>
              <a:ext cx="334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55" name="Line 1421"/>
            <p:cNvSpPr>
              <a:spLocks noChangeShapeType="1"/>
            </p:cNvSpPr>
            <p:nvPr/>
          </p:nvSpPr>
          <p:spPr bwMode="auto">
            <a:xfrm>
              <a:off x="2844" y="3358"/>
              <a:ext cx="167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56" name="Line 1440"/>
            <p:cNvSpPr>
              <a:spLocks noChangeShapeType="1"/>
            </p:cNvSpPr>
            <p:nvPr/>
          </p:nvSpPr>
          <p:spPr bwMode="auto">
            <a:xfrm>
              <a:off x="2287" y="4251"/>
              <a:ext cx="557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57" name="Line 115"/>
            <p:cNvSpPr>
              <a:spLocks noChangeShapeType="1"/>
            </p:cNvSpPr>
            <p:nvPr/>
          </p:nvSpPr>
          <p:spPr bwMode="auto">
            <a:xfrm>
              <a:off x="96" y="4251"/>
              <a:ext cx="2191" cy="0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58" name="Line 1453"/>
            <p:cNvSpPr>
              <a:spLocks noChangeShapeType="1"/>
            </p:cNvSpPr>
            <p:nvPr/>
          </p:nvSpPr>
          <p:spPr bwMode="auto">
            <a:xfrm>
              <a:off x="3958" y="3656"/>
              <a:ext cx="167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59" name="Line 1476"/>
            <p:cNvSpPr>
              <a:spLocks noChangeShapeType="1"/>
            </p:cNvSpPr>
            <p:nvPr/>
          </p:nvSpPr>
          <p:spPr bwMode="auto">
            <a:xfrm>
              <a:off x="3958" y="4251"/>
              <a:ext cx="55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60" name="Line 1441"/>
            <p:cNvSpPr>
              <a:spLocks noChangeShapeType="1"/>
            </p:cNvSpPr>
            <p:nvPr/>
          </p:nvSpPr>
          <p:spPr bwMode="auto">
            <a:xfrm>
              <a:off x="2844" y="4251"/>
              <a:ext cx="1114" cy="0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61" name="Line 1477"/>
            <p:cNvSpPr>
              <a:spLocks noChangeShapeType="1"/>
            </p:cNvSpPr>
            <p:nvPr/>
          </p:nvSpPr>
          <p:spPr bwMode="auto">
            <a:xfrm>
              <a:off x="4514" y="4251"/>
              <a:ext cx="1114" cy="0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62" name="Line 1505"/>
            <p:cNvSpPr>
              <a:spLocks noChangeShapeType="1"/>
            </p:cNvSpPr>
            <p:nvPr/>
          </p:nvSpPr>
          <p:spPr bwMode="auto">
            <a:xfrm>
              <a:off x="4514" y="3358"/>
              <a:ext cx="1" cy="89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63" name="Line 1516"/>
            <p:cNvSpPr>
              <a:spLocks noChangeShapeType="1"/>
            </p:cNvSpPr>
            <p:nvPr/>
          </p:nvSpPr>
          <p:spPr bwMode="auto">
            <a:xfrm>
              <a:off x="3958" y="2763"/>
              <a:ext cx="1" cy="89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64" name="Line 1537"/>
            <p:cNvSpPr>
              <a:spLocks noChangeShapeType="1"/>
            </p:cNvSpPr>
            <p:nvPr/>
          </p:nvSpPr>
          <p:spPr bwMode="auto">
            <a:xfrm>
              <a:off x="2844" y="2438"/>
              <a:ext cx="1" cy="181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65" name="Line 1552"/>
            <p:cNvSpPr>
              <a:spLocks noChangeShapeType="1"/>
            </p:cNvSpPr>
            <p:nvPr/>
          </p:nvSpPr>
          <p:spPr bwMode="auto">
            <a:xfrm>
              <a:off x="1068" y="1248"/>
              <a:ext cx="4560" cy="0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766" name="Line 1553"/>
            <p:cNvSpPr>
              <a:spLocks noChangeShapeType="1"/>
            </p:cNvSpPr>
            <p:nvPr/>
          </p:nvSpPr>
          <p:spPr bwMode="auto">
            <a:xfrm>
              <a:off x="96" y="1843"/>
              <a:ext cx="1" cy="2408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9700" name="Rectangle 1562"/>
          <p:cNvSpPr>
            <a:spLocks noChangeArrowheads="1"/>
          </p:cNvSpPr>
          <p:nvPr/>
        </p:nvSpPr>
        <p:spPr bwMode="auto">
          <a:xfrm>
            <a:off x="0" y="634047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 b="0" dirty="0" err="1">
                <a:solidFill>
                  <a:schemeClr val="bg1"/>
                </a:solidFill>
              </a:rPr>
              <a:t>Zina</a:t>
            </a:r>
            <a:r>
              <a:rPr lang="en-GB" sz="1400" b="0" dirty="0">
                <a:solidFill>
                  <a:schemeClr val="bg1"/>
                </a:solidFill>
              </a:rPr>
              <a:t> </a:t>
            </a:r>
            <a:r>
              <a:rPr lang="en-GB" sz="1400" b="0" dirty="0" smtClean="0">
                <a:solidFill>
                  <a:schemeClr val="bg1"/>
                </a:solidFill>
              </a:rPr>
              <a:t>Ibrahim,    </a:t>
            </a:r>
            <a:r>
              <a:rPr lang="en-GB" sz="1400" b="0" dirty="0">
                <a:solidFill>
                  <a:schemeClr val="bg1"/>
                </a:solidFill>
              </a:rPr>
              <a:t>and Ahmed Y. </a:t>
            </a:r>
            <a:r>
              <a:rPr lang="en-GB" sz="1400" b="0" dirty="0" err="1" smtClean="0">
                <a:solidFill>
                  <a:schemeClr val="bg1"/>
                </a:solidFill>
              </a:rPr>
              <a:t>Tawfik</a:t>
            </a:r>
            <a:r>
              <a:rPr lang="en-GB" sz="1400" b="0" dirty="0" smtClean="0">
                <a:solidFill>
                  <a:schemeClr val="bg1"/>
                </a:solidFill>
              </a:rPr>
              <a:t>,     </a:t>
            </a:r>
            <a:r>
              <a:rPr lang="en-GB" sz="1400" b="0" dirty="0">
                <a:solidFill>
                  <a:schemeClr val="bg1"/>
                </a:solidFill>
              </a:rPr>
              <a:t>An Abstract Theory and Ontology of Motion Based on the Regions Connection </a:t>
            </a:r>
            <a:r>
              <a:rPr lang="en-GB" sz="1400" b="0" dirty="0" smtClean="0">
                <a:solidFill>
                  <a:schemeClr val="bg1"/>
                </a:solidFill>
              </a:rPr>
              <a:t>Calculus,    </a:t>
            </a:r>
            <a:r>
              <a:rPr lang="en-GB" sz="1400" b="0" dirty="0">
                <a:solidFill>
                  <a:schemeClr val="bg1"/>
                </a:solidFill>
              </a:rPr>
              <a:t>Symposium of </a:t>
            </a:r>
            <a:r>
              <a:rPr lang="en-GB" sz="1400" b="0" dirty="0" smtClean="0">
                <a:solidFill>
                  <a:schemeClr val="bg1"/>
                </a:solidFill>
              </a:rPr>
              <a:t>Abstraction,    </a:t>
            </a:r>
            <a:r>
              <a:rPr lang="en-GB" sz="1400" b="0" dirty="0">
                <a:solidFill>
                  <a:schemeClr val="bg1"/>
                </a:solidFill>
              </a:rPr>
              <a:t>Reformulation and Approximation (SARA 2007</a:t>
            </a:r>
            <a:r>
              <a:rPr lang="en-GB" sz="1400" b="0" dirty="0" smtClean="0">
                <a:solidFill>
                  <a:schemeClr val="bg1"/>
                </a:solidFill>
              </a:rPr>
              <a:t>),    LNAI,    Springer,    </a:t>
            </a:r>
            <a:r>
              <a:rPr lang="en-GB" sz="1400" b="0" dirty="0">
                <a:solidFill>
                  <a:schemeClr val="bg1"/>
                </a:solidFill>
              </a:rPr>
              <a:t>2007.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smtClean="0"/>
              <a:t>RCC8/MC14 and action verbs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171450" y="2133600"/>
            <a:ext cx="2101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‘approach’</a:t>
            </a:r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3048000" y="2971800"/>
            <a:ext cx="609600" cy="685800"/>
          </a:xfrm>
          <a:prstGeom prst="rect">
            <a:avLst/>
          </a:prstGeom>
          <a:solidFill>
            <a:srgbClr val="FF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6023" name="Rectangle 7"/>
          <p:cNvSpPr>
            <a:spLocks noChangeArrowheads="1"/>
          </p:cNvSpPr>
          <p:nvPr/>
        </p:nvSpPr>
        <p:spPr bwMode="auto">
          <a:xfrm>
            <a:off x="990600" y="2971800"/>
            <a:ext cx="914400" cy="685800"/>
          </a:xfrm>
          <a:prstGeom prst="rect">
            <a:avLst/>
          </a:prstGeom>
          <a:solidFill>
            <a:srgbClr val="00CC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6026" name="Rectangle 10"/>
          <p:cNvSpPr>
            <a:spLocks noChangeArrowheads="1"/>
          </p:cNvSpPr>
          <p:nvPr/>
        </p:nvSpPr>
        <p:spPr bwMode="auto">
          <a:xfrm>
            <a:off x="3048000" y="3810000"/>
            <a:ext cx="609600" cy="685800"/>
          </a:xfrm>
          <a:prstGeom prst="rect">
            <a:avLst/>
          </a:prstGeom>
          <a:solidFill>
            <a:srgbClr val="FF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6027" name="Rectangle 11"/>
          <p:cNvSpPr>
            <a:spLocks noChangeArrowheads="1"/>
          </p:cNvSpPr>
          <p:nvPr/>
        </p:nvSpPr>
        <p:spPr bwMode="auto">
          <a:xfrm>
            <a:off x="990600" y="3810000"/>
            <a:ext cx="914400" cy="685800"/>
          </a:xfrm>
          <a:prstGeom prst="rect">
            <a:avLst/>
          </a:prstGeom>
          <a:solidFill>
            <a:srgbClr val="00CC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6028" name="Rectangle 12"/>
          <p:cNvSpPr>
            <a:spLocks noChangeArrowheads="1"/>
          </p:cNvSpPr>
          <p:nvPr/>
        </p:nvSpPr>
        <p:spPr bwMode="auto">
          <a:xfrm>
            <a:off x="3048000" y="4648200"/>
            <a:ext cx="609600" cy="685800"/>
          </a:xfrm>
          <a:prstGeom prst="rect">
            <a:avLst/>
          </a:prstGeom>
          <a:solidFill>
            <a:srgbClr val="FF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6029" name="Rectangle 13"/>
          <p:cNvSpPr>
            <a:spLocks noChangeArrowheads="1"/>
          </p:cNvSpPr>
          <p:nvPr/>
        </p:nvSpPr>
        <p:spPr bwMode="auto">
          <a:xfrm>
            <a:off x="990600" y="4648200"/>
            <a:ext cx="914400" cy="685800"/>
          </a:xfrm>
          <a:prstGeom prst="rect">
            <a:avLst/>
          </a:prstGeom>
          <a:solidFill>
            <a:srgbClr val="00CC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660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15834 1.11022E-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66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555 L 0.08333 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66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0.06667 -0.005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66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4166 -2.2222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66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6023" grpId="0" animBg="1"/>
      <p:bldP spid="1366026" grpId="0" animBg="1"/>
      <p:bldP spid="1366027" grpId="0" animBg="1"/>
      <p:bldP spid="1366028" grpId="0" animBg="1"/>
      <p:bldP spid="136602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smtClean="0"/>
              <a:t>RCC8/MC14 and action verbs</a:t>
            </a:r>
          </a:p>
        </p:txBody>
      </p:sp>
      <p:sp>
        <p:nvSpPr>
          <p:cNvPr id="36867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438400"/>
            <a:ext cx="4343400" cy="4267200"/>
          </a:xfrm>
        </p:spPr>
        <p:txBody>
          <a:bodyPr/>
          <a:lstStyle/>
          <a:p>
            <a:pPr eaLnBrk="1" hangingPunct="1"/>
            <a:r>
              <a:rPr lang="en-US" smtClean="0"/>
              <a:t>Invariant:</a:t>
            </a:r>
          </a:p>
          <a:p>
            <a:pPr lvl="1" eaLnBrk="1" hangingPunct="1"/>
            <a:r>
              <a:rPr lang="en-US" b="1" i="1" smtClean="0"/>
              <a:t>shrink</a:t>
            </a:r>
            <a:r>
              <a:rPr lang="en-US" smtClean="0"/>
              <a:t> of the region between the entities involved in an approach</a:t>
            </a: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171450" y="2133600"/>
            <a:ext cx="2101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‘approach’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3048000" y="2971800"/>
            <a:ext cx="609600" cy="685800"/>
          </a:xfrm>
          <a:prstGeom prst="rect">
            <a:avLst/>
          </a:prstGeom>
          <a:solidFill>
            <a:srgbClr val="FF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1905000" y="2962275"/>
            <a:ext cx="914400" cy="685800"/>
          </a:xfrm>
          <a:prstGeom prst="rect">
            <a:avLst/>
          </a:prstGeom>
          <a:solidFill>
            <a:srgbClr val="00CC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3886200" y="3819525"/>
            <a:ext cx="609600" cy="685800"/>
          </a:xfrm>
          <a:prstGeom prst="rect">
            <a:avLst/>
          </a:prstGeom>
          <a:solidFill>
            <a:srgbClr val="FF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Rectangle 7"/>
          <p:cNvSpPr>
            <a:spLocks noChangeArrowheads="1"/>
          </p:cNvSpPr>
          <p:nvPr/>
        </p:nvSpPr>
        <p:spPr bwMode="auto">
          <a:xfrm>
            <a:off x="2362200" y="3810000"/>
            <a:ext cx="914400" cy="685800"/>
          </a:xfrm>
          <a:prstGeom prst="rect">
            <a:avLst/>
          </a:prstGeom>
          <a:solidFill>
            <a:srgbClr val="00CC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Rectangle 8"/>
          <p:cNvSpPr>
            <a:spLocks noChangeArrowheads="1"/>
          </p:cNvSpPr>
          <p:nvPr/>
        </p:nvSpPr>
        <p:spPr bwMode="auto">
          <a:xfrm>
            <a:off x="2667000" y="4648200"/>
            <a:ext cx="609600" cy="685800"/>
          </a:xfrm>
          <a:prstGeom prst="rect">
            <a:avLst/>
          </a:prstGeom>
          <a:solidFill>
            <a:srgbClr val="FF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Rectangle 9"/>
          <p:cNvSpPr>
            <a:spLocks noChangeArrowheads="1"/>
          </p:cNvSpPr>
          <p:nvPr/>
        </p:nvSpPr>
        <p:spPr bwMode="auto">
          <a:xfrm>
            <a:off x="1600200" y="4648200"/>
            <a:ext cx="914400" cy="685800"/>
          </a:xfrm>
          <a:prstGeom prst="rect">
            <a:avLst/>
          </a:prstGeom>
          <a:solidFill>
            <a:srgbClr val="00CC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Line 19"/>
          <p:cNvSpPr>
            <a:spLocks noChangeShapeType="1"/>
          </p:cNvSpPr>
          <p:nvPr/>
        </p:nvSpPr>
        <p:spPr bwMode="auto">
          <a:xfrm>
            <a:off x="2971800" y="2438400"/>
            <a:ext cx="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6876" name="Line 20"/>
          <p:cNvSpPr>
            <a:spLocks noChangeShapeType="1"/>
          </p:cNvSpPr>
          <p:nvPr/>
        </p:nvSpPr>
        <p:spPr bwMode="auto">
          <a:xfrm flipV="1">
            <a:off x="3657600" y="4419600"/>
            <a:ext cx="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6877" name="Line 21"/>
          <p:cNvSpPr>
            <a:spLocks noChangeShapeType="1"/>
          </p:cNvSpPr>
          <p:nvPr/>
        </p:nvSpPr>
        <p:spPr bwMode="auto">
          <a:xfrm flipV="1">
            <a:off x="2590800" y="54102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smtClean="0"/>
              <a:t>RCC8/MC14 and action verbs</a:t>
            </a:r>
          </a:p>
        </p:txBody>
      </p:sp>
      <p:sp>
        <p:nvSpPr>
          <p:cNvPr id="37891" name="Rectangle 554"/>
          <p:cNvSpPr>
            <a:spLocks noGrp="1" noChangeArrowheads="1"/>
          </p:cNvSpPr>
          <p:nvPr>
            <p:ph type="body" idx="1"/>
          </p:nvPr>
        </p:nvSpPr>
        <p:spPr>
          <a:xfrm>
            <a:off x="152400" y="4267200"/>
            <a:ext cx="8839200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all can be expressed in terms of mc14 </a:t>
            </a:r>
            <a:r>
              <a:rPr lang="en-US" sz="2400" smtClean="0"/>
              <a:t>(with the addition of direction and some other features)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from mc to the verbs: requires additional information on the nature of the entities involved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to be encoded in the ontology</a:t>
            </a:r>
          </a:p>
        </p:txBody>
      </p:sp>
      <p:grpSp>
        <p:nvGrpSpPr>
          <p:cNvPr id="37892" name="Group 555"/>
          <p:cNvGrpSpPr>
            <a:grpSpLocks/>
          </p:cNvGrpSpPr>
          <p:nvPr/>
        </p:nvGrpSpPr>
        <p:grpSpPr bwMode="auto">
          <a:xfrm>
            <a:off x="152400" y="2133600"/>
            <a:ext cx="8839200" cy="1873250"/>
            <a:chOff x="96" y="1344"/>
            <a:chExt cx="5568" cy="1180"/>
          </a:xfrm>
        </p:grpSpPr>
        <p:sp>
          <p:nvSpPr>
            <p:cNvPr id="37893" name="Rectangle 116"/>
            <p:cNvSpPr>
              <a:spLocks noChangeArrowheads="1"/>
            </p:cNvSpPr>
            <p:nvPr/>
          </p:nvSpPr>
          <p:spPr bwMode="auto">
            <a:xfrm>
              <a:off x="5177" y="2264"/>
              <a:ext cx="487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algn="l"/>
              <a:endParaRPr lang="en-US" sz="1800" b="0">
                <a:solidFill>
                  <a:schemeClr val="bg1"/>
                </a:solidFill>
              </a:endParaRPr>
            </a:p>
          </p:txBody>
        </p:sp>
        <p:sp>
          <p:nvSpPr>
            <p:cNvPr id="37894" name="Rectangle 115"/>
            <p:cNvSpPr>
              <a:spLocks noChangeArrowheads="1"/>
            </p:cNvSpPr>
            <p:nvPr/>
          </p:nvSpPr>
          <p:spPr bwMode="auto">
            <a:xfrm>
              <a:off x="4736" y="2264"/>
              <a:ext cx="441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throw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895" name="Rectangle 114"/>
            <p:cNvSpPr>
              <a:spLocks noChangeArrowheads="1"/>
            </p:cNvSpPr>
            <p:nvPr/>
          </p:nvSpPr>
          <p:spPr bwMode="auto">
            <a:xfrm>
              <a:off x="4098" y="2264"/>
              <a:ext cx="638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replace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896" name="Rectangle 113"/>
            <p:cNvSpPr>
              <a:spLocks noChangeArrowheads="1"/>
            </p:cNvSpPr>
            <p:nvPr/>
          </p:nvSpPr>
          <p:spPr bwMode="auto">
            <a:xfrm>
              <a:off x="3536" y="2264"/>
              <a:ext cx="56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pick up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897" name="Rectangle 112"/>
            <p:cNvSpPr>
              <a:spLocks noChangeArrowheads="1"/>
            </p:cNvSpPr>
            <p:nvPr/>
          </p:nvSpPr>
          <p:spPr bwMode="auto">
            <a:xfrm>
              <a:off x="2978" y="2264"/>
              <a:ext cx="558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leave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898" name="Rectangle 111"/>
            <p:cNvSpPr>
              <a:spLocks noChangeArrowheads="1"/>
            </p:cNvSpPr>
            <p:nvPr/>
          </p:nvSpPr>
          <p:spPr bwMode="auto">
            <a:xfrm>
              <a:off x="2422" y="2264"/>
              <a:ext cx="55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have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899" name="Rectangle 110"/>
            <p:cNvSpPr>
              <a:spLocks noChangeArrowheads="1"/>
            </p:cNvSpPr>
            <p:nvPr/>
          </p:nvSpPr>
          <p:spPr bwMode="auto">
            <a:xfrm>
              <a:off x="1920" y="2264"/>
              <a:ext cx="50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get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00" name="Rectangle 109"/>
            <p:cNvSpPr>
              <a:spLocks noChangeArrowheads="1"/>
            </p:cNvSpPr>
            <p:nvPr/>
          </p:nvSpPr>
          <p:spPr bwMode="auto">
            <a:xfrm>
              <a:off x="1260" y="2264"/>
              <a:ext cx="66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exit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01" name="Rectangle 108"/>
            <p:cNvSpPr>
              <a:spLocks noChangeArrowheads="1"/>
            </p:cNvSpPr>
            <p:nvPr/>
          </p:nvSpPr>
          <p:spPr bwMode="auto">
            <a:xfrm>
              <a:off x="690" y="2264"/>
              <a:ext cx="57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collide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02" name="Rectangle 107"/>
            <p:cNvSpPr>
              <a:spLocks noChangeArrowheads="1"/>
            </p:cNvSpPr>
            <p:nvPr/>
          </p:nvSpPr>
          <p:spPr bwMode="auto">
            <a:xfrm>
              <a:off x="96" y="2264"/>
              <a:ext cx="594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bury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03" name="Rectangle 106"/>
            <p:cNvSpPr>
              <a:spLocks noChangeArrowheads="1"/>
            </p:cNvSpPr>
            <p:nvPr/>
          </p:nvSpPr>
          <p:spPr bwMode="auto">
            <a:xfrm>
              <a:off x="5177" y="2034"/>
              <a:ext cx="48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algn="l"/>
              <a:endParaRPr lang="en-US" sz="1800" b="0">
                <a:solidFill>
                  <a:schemeClr val="bg1"/>
                </a:solidFill>
              </a:endParaRPr>
            </a:p>
          </p:txBody>
        </p:sp>
        <p:sp>
          <p:nvSpPr>
            <p:cNvPr id="37904" name="Rectangle 105"/>
            <p:cNvSpPr>
              <a:spLocks noChangeArrowheads="1"/>
            </p:cNvSpPr>
            <p:nvPr/>
          </p:nvSpPr>
          <p:spPr bwMode="auto">
            <a:xfrm>
              <a:off x="4736" y="2034"/>
              <a:ext cx="44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take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05" name="Rectangle 104"/>
            <p:cNvSpPr>
              <a:spLocks noChangeArrowheads="1"/>
            </p:cNvSpPr>
            <p:nvPr/>
          </p:nvSpPr>
          <p:spPr bwMode="auto">
            <a:xfrm>
              <a:off x="4098" y="2034"/>
              <a:ext cx="63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receive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06" name="Rectangle 103"/>
            <p:cNvSpPr>
              <a:spLocks noChangeArrowheads="1"/>
            </p:cNvSpPr>
            <p:nvPr/>
          </p:nvSpPr>
          <p:spPr bwMode="auto">
            <a:xfrm>
              <a:off x="3536" y="2034"/>
              <a:ext cx="56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pass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07" name="Rectangle 102"/>
            <p:cNvSpPr>
              <a:spLocks noChangeArrowheads="1"/>
            </p:cNvSpPr>
            <p:nvPr/>
          </p:nvSpPr>
          <p:spPr bwMode="auto">
            <a:xfrm>
              <a:off x="2978" y="2034"/>
              <a:ext cx="55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jump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08" name="Rectangle 101"/>
            <p:cNvSpPr>
              <a:spLocks noChangeArrowheads="1"/>
            </p:cNvSpPr>
            <p:nvPr/>
          </p:nvSpPr>
          <p:spPr bwMode="auto">
            <a:xfrm>
              <a:off x="2422" y="2034"/>
              <a:ext cx="55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haul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09" name="Rectangle 100"/>
            <p:cNvSpPr>
              <a:spLocks noChangeArrowheads="1"/>
            </p:cNvSpPr>
            <p:nvPr/>
          </p:nvSpPr>
          <p:spPr bwMode="auto">
            <a:xfrm>
              <a:off x="1920" y="2034"/>
              <a:ext cx="50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follow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10" name="Rectangle 99"/>
            <p:cNvSpPr>
              <a:spLocks noChangeArrowheads="1"/>
            </p:cNvSpPr>
            <p:nvPr/>
          </p:nvSpPr>
          <p:spPr bwMode="auto">
            <a:xfrm>
              <a:off x="1260" y="2034"/>
              <a:ext cx="66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exchange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11" name="Rectangle 98"/>
            <p:cNvSpPr>
              <a:spLocks noChangeArrowheads="1"/>
            </p:cNvSpPr>
            <p:nvPr/>
          </p:nvSpPr>
          <p:spPr bwMode="auto">
            <a:xfrm>
              <a:off x="690" y="2034"/>
              <a:ext cx="57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close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12" name="Rectangle 97"/>
            <p:cNvSpPr>
              <a:spLocks noChangeArrowheads="1"/>
            </p:cNvSpPr>
            <p:nvPr/>
          </p:nvSpPr>
          <p:spPr bwMode="auto">
            <a:xfrm>
              <a:off x="96" y="2034"/>
              <a:ext cx="59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bounce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13" name="Rectangle 96"/>
            <p:cNvSpPr>
              <a:spLocks noChangeArrowheads="1"/>
            </p:cNvSpPr>
            <p:nvPr/>
          </p:nvSpPr>
          <p:spPr bwMode="auto">
            <a:xfrm>
              <a:off x="5177" y="1804"/>
              <a:ext cx="48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walk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14" name="Rectangle 95"/>
            <p:cNvSpPr>
              <a:spLocks noChangeArrowheads="1"/>
            </p:cNvSpPr>
            <p:nvPr/>
          </p:nvSpPr>
          <p:spPr bwMode="auto">
            <a:xfrm>
              <a:off x="4736" y="1804"/>
              <a:ext cx="44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stop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15" name="Rectangle 94"/>
            <p:cNvSpPr>
              <a:spLocks noChangeArrowheads="1"/>
            </p:cNvSpPr>
            <p:nvPr/>
          </p:nvSpPr>
          <p:spPr bwMode="auto">
            <a:xfrm>
              <a:off x="4098" y="1804"/>
              <a:ext cx="63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raise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16" name="Rectangle 93"/>
            <p:cNvSpPr>
              <a:spLocks noChangeArrowheads="1"/>
            </p:cNvSpPr>
            <p:nvPr/>
          </p:nvSpPr>
          <p:spPr bwMode="auto">
            <a:xfrm>
              <a:off x="3536" y="1804"/>
              <a:ext cx="56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open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17" name="Rectangle 92"/>
            <p:cNvSpPr>
              <a:spLocks noChangeArrowheads="1"/>
            </p:cNvSpPr>
            <p:nvPr/>
          </p:nvSpPr>
          <p:spPr bwMode="auto">
            <a:xfrm>
              <a:off x="2978" y="1804"/>
              <a:ext cx="55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kick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18" name="Rectangle 91"/>
            <p:cNvSpPr>
              <a:spLocks noChangeArrowheads="1"/>
            </p:cNvSpPr>
            <p:nvPr/>
          </p:nvSpPr>
          <p:spPr bwMode="auto">
            <a:xfrm>
              <a:off x="2422" y="1804"/>
              <a:ext cx="55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hand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19" name="Rectangle 90"/>
            <p:cNvSpPr>
              <a:spLocks noChangeArrowheads="1"/>
            </p:cNvSpPr>
            <p:nvPr/>
          </p:nvSpPr>
          <p:spPr bwMode="auto">
            <a:xfrm>
              <a:off x="1920" y="1804"/>
              <a:ext cx="50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fly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20" name="Rectangle 89"/>
            <p:cNvSpPr>
              <a:spLocks noChangeArrowheads="1"/>
            </p:cNvSpPr>
            <p:nvPr/>
          </p:nvSpPr>
          <p:spPr bwMode="auto">
            <a:xfrm>
              <a:off x="1260" y="1804"/>
              <a:ext cx="66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enter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21" name="Rectangle 88"/>
            <p:cNvSpPr>
              <a:spLocks noChangeArrowheads="1"/>
            </p:cNvSpPr>
            <p:nvPr/>
          </p:nvSpPr>
          <p:spPr bwMode="auto">
            <a:xfrm>
              <a:off x="690" y="1804"/>
              <a:ext cx="57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chase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22" name="Rectangle 87"/>
            <p:cNvSpPr>
              <a:spLocks noChangeArrowheads="1"/>
            </p:cNvSpPr>
            <p:nvPr/>
          </p:nvSpPr>
          <p:spPr bwMode="auto">
            <a:xfrm>
              <a:off x="96" y="1804"/>
              <a:ext cx="59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attach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23" name="Rectangle 86"/>
            <p:cNvSpPr>
              <a:spLocks noChangeArrowheads="1"/>
            </p:cNvSpPr>
            <p:nvPr/>
          </p:nvSpPr>
          <p:spPr bwMode="auto">
            <a:xfrm>
              <a:off x="5177" y="1574"/>
              <a:ext cx="48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turn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24" name="Rectangle 85"/>
            <p:cNvSpPr>
              <a:spLocks noChangeArrowheads="1"/>
            </p:cNvSpPr>
            <p:nvPr/>
          </p:nvSpPr>
          <p:spPr bwMode="auto">
            <a:xfrm>
              <a:off x="4736" y="1574"/>
              <a:ext cx="44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snatch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25" name="Rectangle 84"/>
            <p:cNvSpPr>
              <a:spLocks noChangeArrowheads="1"/>
            </p:cNvSpPr>
            <p:nvPr/>
          </p:nvSpPr>
          <p:spPr bwMode="auto">
            <a:xfrm>
              <a:off x="4098" y="1574"/>
              <a:ext cx="63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put down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26" name="Rectangle 83"/>
            <p:cNvSpPr>
              <a:spLocks noChangeArrowheads="1"/>
            </p:cNvSpPr>
            <p:nvPr/>
          </p:nvSpPr>
          <p:spPr bwMode="auto">
            <a:xfrm>
              <a:off x="3536" y="1574"/>
              <a:ext cx="56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move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27" name="Rectangle 82"/>
            <p:cNvSpPr>
              <a:spLocks noChangeArrowheads="1"/>
            </p:cNvSpPr>
            <p:nvPr/>
          </p:nvSpPr>
          <p:spPr bwMode="auto">
            <a:xfrm>
              <a:off x="2978" y="1574"/>
              <a:ext cx="55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hold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28" name="Rectangle 81"/>
            <p:cNvSpPr>
              <a:spLocks noChangeArrowheads="1"/>
            </p:cNvSpPr>
            <p:nvPr/>
          </p:nvSpPr>
          <p:spPr bwMode="auto">
            <a:xfrm>
              <a:off x="2422" y="1574"/>
              <a:ext cx="55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go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29" name="Rectangle 80"/>
            <p:cNvSpPr>
              <a:spLocks noChangeArrowheads="1"/>
            </p:cNvSpPr>
            <p:nvPr/>
          </p:nvSpPr>
          <p:spPr bwMode="auto">
            <a:xfrm>
              <a:off x="1920" y="1574"/>
              <a:ext cx="50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flee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30" name="Rectangle 79"/>
            <p:cNvSpPr>
              <a:spLocks noChangeArrowheads="1"/>
            </p:cNvSpPr>
            <p:nvPr/>
          </p:nvSpPr>
          <p:spPr bwMode="auto">
            <a:xfrm>
              <a:off x="1260" y="1574"/>
              <a:ext cx="66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drop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31" name="Rectangle 78"/>
            <p:cNvSpPr>
              <a:spLocks noChangeArrowheads="1"/>
            </p:cNvSpPr>
            <p:nvPr/>
          </p:nvSpPr>
          <p:spPr bwMode="auto">
            <a:xfrm>
              <a:off x="690" y="1574"/>
              <a:ext cx="57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catch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32" name="Rectangle 77"/>
            <p:cNvSpPr>
              <a:spLocks noChangeArrowheads="1"/>
            </p:cNvSpPr>
            <p:nvPr/>
          </p:nvSpPr>
          <p:spPr bwMode="auto">
            <a:xfrm>
              <a:off x="96" y="1574"/>
              <a:ext cx="59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arrive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33" name="Rectangle 76"/>
            <p:cNvSpPr>
              <a:spLocks noChangeArrowheads="1"/>
            </p:cNvSpPr>
            <p:nvPr/>
          </p:nvSpPr>
          <p:spPr bwMode="auto">
            <a:xfrm>
              <a:off x="5177" y="1344"/>
              <a:ext cx="48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touch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34" name="Rectangle 75"/>
            <p:cNvSpPr>
              <a:spLocks noChangeArrowheads="1"/>
            </p:cNvSpPr>
            <p:nvPr/>
          </p:nvSpPr>
          <p:spPr bwMode="auto">
            <a:xfrm>
              <a:off x="4736" y="1344"/>
              <a:ext cx="44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run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35" name="Rectangle 74"/>
            <p:cNvSpPr>
              <a:spLocks noChangeArrowheads="1"/>
            </p:cNvSpPr>
            <p:nvPr/>
          </p:nvSpPr>
          <p:spPr bwMode="auto">
            <a:xfrm>
              <a:off x="4098" y="1344"/>
              <a:ext cx="63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push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36" name="Rectangle 73"/>
            <p:cNvSpPr>
              <a:spLocks noChangeArrowheads="1"/>
            </p:cNvSpPr>
            <p:nvPr/>
          </p:nvSpPr>
          <p:spPr bwMode="auto">
            <a:xfrm>
              <a:off x="3536" y="1344"/>
              <a:ext cx="56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lift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37" name="Rectangle 72"/>
            <p:cNvSpPr>
              <a:spLocks noChangeArrowheads="1"/>
            </p:cNvSpPr>
            <p:nvPr/>
          </p:nvSpPr>
          <p:spPr bwMode="auto">
            <a:xfrm>
              <a:off x="2978" y="1344"/>
              <a:ext cx="55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hit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38" name="Rectangle 71"/>
            <p:cNvSpPr>
              <a:spLocks noChangeArrowheads="1"/>
            </p:cNvSpPr>
            <p:nvPr/>
          </p:nvSpPr>
          <p:spPr bwMode="auto">
            <a:xfrm>
              <a:off x="2422" y="1344"/>
              <a:ext cx="55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give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39" name="Rectangle 70"/>
            <p:cNvSpPr>
              <a:spLocks noChangeArrowheads="1"/>
            </p:cNvSpPr>
            <p:nvPr/>
          </p:nvSpPr>
          <p:spPr bwMode="auto">
            <a:xfrm>
              <a:off x="1920" y="1344"/>
              <a:ext cx="50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fall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40" name="Rectangle 69"/>
            <p:cNvSpPr>
              <a:spLocks noChangeArrowheads="1"/>
            </p:cNvSpPr>
            <p:nvPr/>
          </p:nvSpPr>
          <p:spPr bwMode="auto">
            <a:xfrm>
              <a:off x="1260" y="1344"/>
              <a:ext cx="66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dig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41" name="Rectangle 68"/>
            <p:cNvSpPr>
              <a:spLocks noChangeArrowheads="1"/>
            </p:cNvSpPr>
            <p:nvPr/>
          </p:nvSpPr>
          <p:spPr bwMode="auto">
            <a:xfrm>
              <a:off x="690" y="1344"/>
              <a:ext cx="57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carry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42" name="Rectangle 67"/>
            <p:cNvSpPr>
              <a:spLocks noChangeArrowheads="1"/>
            </p:cNvSpPr>
            <p:nvPr/>
          </p:nvSpPr>
          <p:spPr bwMode="auto">
            <a:xfrm>
              <a:off x="96" y="1344"/>
              <a:ext cx="59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marL="342900" indent="-342900" algn="l"/>
              <a:r>
                <a:rPr lang="en-GB" sz="1800" b="0">
                  <a:solidFill>
                    <a:schemeClr val="bg1"/>
                  </a:solidFill>
                  <a:cs typeface="Times New Roman" pitchFamily="18" charset="0"/>
                </a:rPr>
                <a:t>approach</a:t>
              </a:r>
              <a:endParaRPr lang="en-GB" sz="1800" b="0">
                <a:solidFill>
                  <a:schemeClr val="bg1"/>
                </a:solidFill>
              </a:endParaRPr>
            </a:p>
          </p:txBody>
        </p:sp>
        <p:sp>
          <p:nvSpPr>
            <p:cNvPr id="37943" name="Line 123"/>
            <p:cNvSpPr>
              <a:spLocks noChangeShapeType="1"/>
            </p:cNvSpPr>
            <p:nvPr/>
          </p:nvSpPr>
          <p:spPr bwMode="auto">
            <a:xfrm>
              <a:off x="96" y="1574"/>
              <a:ext cx="556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7944" name="Line 125"/>
            <p:cNvSpPr>
              <a:spLocks noChangeShapeType="1"/>
            </p:cNvSpPr>
            <p:nvPr/>
          </p:nvSpPr>
          <p:spPr bwMode="auto">
            <a:xfrm>
              <a:off x="690" y="1344"/>
              <a:ext cx="0" cy="118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7945" name="Line 128"/>
            <p:cNvSpPr>
              <a:spLocks noChangeShapeType="1"/>
            </p:cNvSpPr>
            <p:nvPr/>
          </p:nvSpPr>
          <p:spPr bwMode="auto">
            <a:xfrm>
              <a:off x="1260" y="1344"/>
              <a:ext cx="0" cy="118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7946" name="Line 131"/>
            <p:cNvSpPr>
              <a:spLocks noChangeShapeType="1"/>
            </p:cNvSpPr>
            <p:nvPr/>
          </p:nvSpPr>
          <p:spPr bwMode="auto">
            <a:xfrm>
              <a:off x="1920" y="1344"/>
              <a:ext cx="0" cy="118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7947" name="Line 134"/>
            <p:cNvSpPr>
              <a:spLocks noChangeShapeType="1"/>
            </p:cNvSpPr>
            <p:nvPr/>
          </p:nvSpPr>
          <p:spPr bwMode="auto">
            <a:xfrm>
              <a:off x="2422" y="1344"/>
              <a:ext cx="0" cy="118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7948" name="Line 137"/>
            <p:cNvSpPr>
              <a:spLocks noChangeShapeType="1"/>
            </p:cNvSpPr>
            <p:nvPr/>
          </p:nvSpPr>
          <p:spPr bwMode="auto">
            <a:xfrm>
              <a:off x="2978" y="1344"/>
              <a:ext cx="0" cy="118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7949" name="Line 140"/>
            <p:cNvSpPr>
              <a:spLocks noChangeShapeType="1"/>
            </p:cNvSpPr>
            <p:nvPr/>
          </p:nvSpPr>
          <p:spPr bwMode="auto">
            <a:xfrm>
              <a:off x="3536" y="1344"/>
              <a:ext cx="0" cy="118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7950" name="Line 143"/>
            <p:cNvSpPr>
              <a:spLocks noChangeShapeType="1"/>
            </p:cNvSpPr>
            <p:nvPr/>
          </p:nvSpPr>
          <p:spPr bwMode="auto">
            <a:xfrm>
              <a:off x="4098" y="1344"/>
              <a:ext cx="0" cy="118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7951" name="Line 146"/>
            <p:cNvSpPr>
              <a:spLocks noChangeShapeType="1"/>
            </p:cNvSpPr>
            <p:nvPr/>
          </p:nvSpPr>
          <p:spPr bwMode="auto">
            <a:xfrm>
              <a:off x="4736" y="1344"/>
              <a:ext cx="0" cy="118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7952" name="Line 149"/>
            <p:cNvSpPr>
              <a:spLocks noChangeShapeType="1"/>
            </p:cNvSpPr>
            <p:nvPr/>
          </p:nvSpPr>
          <p:spPr bwMode="auto">
            <a:xfrm>
              <a:off x="5177" y="1344"/>
              <a:ext cx="0" cy="118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7953" name="Line 153"/>
            <p:cNvSpPr>
              <a:spLocks noChangeShapeType="1"/>
            </p:cNvSpPr>
            <p:nvPr/>
          </p:nvSpPr>
          <p:spPr bwMode="auto">
            <a:xfrm>
              <a:off x="96" y="1804"/>
              <a:ext cx="556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7954" name="Line 201"/>
            <p:cNvSpPr>
              <a:spLocks noChangeShapeType="1"/>
            </p:cNvSpPr>
            <p:nvPr/>
          </p:nvSpPr>
          <p:spPr bwMode="auto">
            <a:xfrm>
              <a:off x="96" y="2034"/>
              <a:ext cx="556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7955" name="Line 249"/>
            <p:cNvSpPr>
              <a:spLocks noChangeShapeType="1"/>
            </p:cNvSpPr>
            <p:nvPr/>
          </p:nvSpPr>
          <p:spPr bwMode="auto">
            <a:xfrm>
              <a:off x="96" y="2264"/>
              <a:ext cx="556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7956" name="Line 117"/>
            <p:cNvSpPr>
              <a:spLocks noChangeShapeType="1"/>
            </p:cNvSpPr>
            <p:nvPr/>
          </p:nvSpPr>
          <p:spPr bwMode="auto">
            <a:xfrm>
              <a:off x="96" y="1344"/>
              <a:ext cx="5568" cy="0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7957" name="Line 119"/>
            <p:cNvSpPr>
              <a:spLocks noChangeShapeType="1"/>
            </p:cNvSpPr>
            <p:nvPr/>
          </p:nvSpPr>
          <p:spPr bwMode="auto">
            <a:xfrm>
              <a:off x="96" y="1344"/>
              <a:ext cx="0" cy="1180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7958" name="Line 120"/>
            <p:cNvSpPr>
              <a:spLocks noChangeShapeType="1"/>
            </p:cNvSpPr>
            <p:nvPr/>
          </p:nvSpPr>
          <p:spPr bwMode="auto">
            <a:xfrm>
              <a:off x="5664" y="1344"/>
              <a:ext cx="0" cy="1180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  <p:sp>
          <p:nvSpPr>
            <p:cNvPr id="37959" name="Line 118"/>
            <p:cNvSpPr>
              <a:spLocks noChangeShapeType="1"/>
            </p:cNvSpPr>
            <p:nvPr/>
          </p:nvSpPr>
          <p:spPr bwMode="auto">
            <a:xfrm>
              <a:off x="96" y="2524"/>
              <a:ext cx="5568" cy="0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</p:spPr>
          <p:txBody>
            <a:bodyPr lIns="45720" rIns="45720" anchor="ctr" anchorCtr="1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76707"/>
            <a:ext cx="8686800" cy="646986"/>
          </a:xfrm>
        </p:spPr>
        <p:txBody>
          <a:bodyPr/>
          <a:lstStyle/>
          <a:p>
            <a:r>
              <a:rPr lang="en-US" dirty="0" smtClean="0"/>
              <a:t>Link with low- and mid-level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 of ‘detectors’ (e.g. human, footfall, bike, …) correspond with the head of clauses in the ontology </a:t>
            </a:r>
            <a:r>
              <a:rPr lang="en-US" dirty="0" err="1" smtClean="0"/>
              <a:t>reasoner</a:t>
            </a:r>
            <a:r>
              <a:rPr lang="en-US" dirty="0" smtClean="0"/>
              <a:t>:</a:t>
            </a:r>
          </a:p>
          <a:p>
            <a:pPr lvl="1"/>
            <a:r>
              <a:rPr lang="en-US" sz="2400" dirty="0" smtClean="0"/>
              <a:t>rel3(Footfall, </a:t>
            </a:r>
            <a:r>
              <a:rPr lang="en-US" sz="2400" dirty="0" err="1" smtClean="0"/>
              <a:t>instanceOf</a:t>
            </a:r>
            <a:r>
              <a:rPr lang="en-US" sz="2400" dirty="0" smtClean="0"/>
              <a:t>, footfall</a:t>
            </a:r>
            <a:r>
              <a:rPr lang="en-US" sz="2400" dirty="0" smtClean="0"/>
              <a:t>):-</a:t>
            </a:r>
          </a:p>
          <a:p>
            <a:pPr lvl="1"/>
            <a:r>
              <a:rPr lang="en-US" sz="2400" dirty="0" smtClean="0"/>
              <a:t>rel3(</a:t>
            </a:r>
            <a:r>
              <a:rPr lang="en-US" sz="2400" dirty="0" err="1" smtClean="0"/>
              <a:t>MakingSingleJump</a:t>
            </a:r>
            <a:r>
              <a:rPr lang="en-US" sz="2400" dirty="0" smtClean="0"/>
              <a:t>, </a:t>
            </a:r>
            <a:r>
              <a:rPr lang="en-US" sz="2400" dirty="0" err="1" smtClean="0"/>
              <a:t>instanceOf</a:t>
            </a:r>
            <a:r>
              <a:rPr lang="en-US" sz="2400" dirty="0" smtClean="0"/>
              <a:t>, </a:t>
            </a:r>
            <a:r>
              <a:rPr lang="en-US" sz="2400" dirty="0" err="1" smtClean="0"/>
              <a:t>makingSingleJump</a:t>
            </a:r>
            <a:r>
              <a:rPr lang="en-US" sz="2400" dirty="0" smtClean="0"/>
              <a:t>):-</a:t>
            </a:r>
          </a:p>
          <a:p>
            <a:pPr lvl="1"/>
            <a:r>
              <a:rPr lang="en-US" sz="2400" dirty="0" smtClean="0"/>
              <a:t>rel3(Walking, </a:t>
            </a:r>
            <a:r>
              <a:rPr lang="en-US" sz="2400" dirty="0" err="1" smtClean="0"/>
              <a:t>instanceOf</a:t>
            </a:r>
            <a:r>
              <a:rPr lang="en-US" sz="2400" dirty="0" smtClean="0"/>
              <a:t>, </a:t>
            </a:r>
            <a:r>
              <a:rPr lang="en-US" sz="2400" dirty="0" err="1" smtClean="0"/>
              <a:t>canonicalHumanWalking</a:t>
            </a:r>
            <a:r>
              <a:rPr lang="en-US" sz="2400" dirty="0" smtClean="0"/>
              <a:t>):-</a:t>
            </a:r>
          </a:p>
          <a:p>
            <a:pPr lvl="1"/>
            <a:r>
              <a:rPr lang="en-US" sz="2400" dirty="0" smtClean="0"/>
              <a:t>rel5(</a:t>
            </a:r>
            <a:r>
              <a:rPr lang="en-US" sz="2400" dirty="0" err="1" smtClean="0"/>
              <a:t>IndependentContinuant</a:t>
            </a:r>
            <a:r>
              <a:rPr lang="en-US" sz="2400" dirty="0" smtClean="0"/>
              <a:t>, </a:t>
            </a:r>
            <a:r>
              <a:rPr lang="en-US" sz="2400" dirty="0" err="1" smtClean="0"/>
              <a:t>instanceOf</a:t>
            </a:r>
            <a:r>
              <a:rPr lang="en-US" sz="2400" dirty="0" smtClean="0"/>
              <a:t>, </a:t>
            </a:r>
            <a:r>
              <a:rPr lang="en-US" sz="2400" dirty="0" err="1" smtClean="0"/>
              <a:t>humanBeing</a:t>
            </a:r>
            <a:r>
              <a:rPr lang="en-US" sz="2400" dirty="0" smtClean="0"/>
              <a:t>, at, </a:t>
            </a:r>
            <a:r>
              <a:rPr lang="en-US" sz="2400" dirty="0" err="1" smtClean="0"/>
              <a:t>HBInterval</a:t>
            </a:r>
            <a:r>
              <a:rPr lang="en-US" sz="2400" dirty="0" smtClean="0"/>
              <a:t>):-</a:t>
            </a:r>
          </a:p>
          <a:p>
            <a:pPr lvl="1"/>
            <a:r>
              <a:rPr lang="en-US" sz="2400" dirty="0" smtClean="0"/>
              <a:t>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76707"/>
            <a:ext cx="8686800" cy="646986"/>
          </a:xfrm>
        </p:spPr>
        <p:txBody>
          <a:bodyPr/>
          <a:lstStyle/>
          <a:p>
            <a:r>
              <a:rPr lang="en-US" dirty="0" smtClean="0"/>
              <a:t>Implementation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100" dirty="0" smtClean="0"/>
              <a:t>rel3(Footfall, </a:t>
            </a:r>
            <a:r>
              <a:rPr lang="en-US" sz="1100" dirty="0" err="1" smtClean="0"/>
              <a:t>instanceOf</a:t>
            </a:r>
            <a:r>
              <a:rPr lang="en-US" sz="1100" dirty="0" smtClean="0"/>
              <a:t>, footfall):-</a:t>
            </a:r>
          </a:p>
          <a:p>
            <a:pPr>
              <a:buNone/>
            </a:pPr>
            <a:r>
              <a:rPr lang="en-US" sz="1100" dirty="0" smtClean="0"/>
              <a:t>	</a:t>
            </a:r>
            <a:r>
              <a:rPr lang="en-US" sz="1100" dirty="0" err="1" smtClean="0"/>
              <a:t>timeName</a:t>
            </a:r>
            <a:r>
              <a:rPr lang="en-US" sz="1100" dirty="0" smtClean="0"/>
              <a:t>(Footfall, </a:t>
            </a:r>
            <a:r>
              <a:rPr lang="en-US" sz="1100" dirty="0" err="1" smtClean="0"/>
              <a:t>hasExistencePeriod</a:t>
            </a:r>
            <a:r>
              <a:rPr lang="en-US" sz="1100" dirty="0" smtClean="0"/>
              <a:t>, </a:t>
            </a:r>
            <a:r>
              <a:rPr lang="en-US" sz="1100" dirty="0" err="1" smtClean="0"/>
              <a:t>temporalInterval</a:t>
            </a:r>
            <a:r>
              <a:rPr lang="en-US" sz="1100" dirty="0" smtClean="0"/>
              <a:t>, Period1),</a:t>
            </a:r>
          </a:p>
          <a:p>
            <a:pPr>
              <a:buNone/>
            </a:pPr>
            <a:r>
              <a:rPr lang="en-US" sz="1100" dirty="0" smtClean="0"/>
              <a:t>	name(Footfall, </a:t>
            </a:r>
            <a:r>
              <a:rPr lang="en-US" sz="1100" dirty="0" err="1" smtClean="0"/>
              <a:t>hasAgent</a:t>
            </a:r>
            <a:r>
              <a:rPr lang="en-US" sz="1100" dirty="0" smtClean="0"/>
              <a:t>, Foot),</a:t>
            </a:r>
          </a:p>
          <a:p>
            <a:pPr>
              <a:buNone/>
            </a:pPr>
            <a:r>
              <a:rPr lang="en-US" sz="1100" dirty="0" smtClean="0"/>
              <a:t>	</a:t>
            </a:r>
            <a:r>
              <a:rPr lang="en-US" sz="1100" dirty="0" err="1" smtClean="0"/>
              <a:t>eval</a:t>
            </a:r>
            <a:r>
              <a:rPr lang="en-US" sz="1100" dirty="0" smtClean="0"/>
              <a:t>(rel5(Foot, </a:t>
            </a:r>
            <a:r>
              <a:rPr lang="en-US" sz="1100" dirty="0" err="1" smtClean="0"/>
              <a:t>agentOf</a:t>
            </a:r>
            <a:r>
              <a:rPr lang="en-US" sz="1100" dirty="0" smtClean="0"/>
              <a:t>, Footfall, at, Period1)),</a:t>
            </a:r>
          </a:p>
          <a:p>
            <a:pPr>
              <a:buNone/>
            </a:pPr>
            <a:r>
              <a:rPr lang="en-US" sz="1100" dirty="0" smtClean="0"/>
              <a:t>	name(Foot, _, </a:t>
            </a:r>
            <a:r>
              <a:rPr lang="en-US" sz="1100" dirty="0" err="1" smtClean="0"/>
              <a:t>HumanBeing</a:t>
            </a:r>
            <a:r>
              <a:rPr lang="en-US" sz="1100" dirty="0" smtClean="0"/>
              <a:t>),</a:t>
            </a:r>
          </a:p>
          <a:p>
            <a:pPr>
              <a:buNone/>
            </a:pPr>
            <a:r>
              <a:rPr lang="en-US" sz="1100" dirty="0" smtClean="0"/>
              <a:t>	</a:t>
            </a:r>
            <a:r>
              <a:rPr lang="en-US" sz="1100" dirty="0" err="1" smtClean="0"/>
              <a:t>timeName</a:t>
            </a:r>
            <a:r>
              <a:rPr lang="en-US" sz="1100" dirty="0" smtClean="0"/>
              <a:t>(_, _, </a:t>
            </a:r>
            <a:r>
              <a:rPr lang="en-US" sz="1100" dirty="0" err="1" smtClean="0"/>
              <a:t>temporalInterval</a:t>
            </a:r>
            <a:r>
              <a:rPr lang="en-US" sz="1100" dirty="0" smtClean="0"/>
              <a:t>, Period3),</a:t>
            </a:r>
          </a:p>
          <a:p>
            <a:pPr>
              <a:buNone/>
            </a:pPr>
            <a:r>
              <a:rPr lang="en-US" sz="1100" dirty="0" smtClean="0"/>
              <a:t>	</a:t>
            </a:r>
            <a:r>
              <a:rPr lang="en-US" sz="1100" dirty="0" err="1" smtClean="0"/>
              <a:t>eval</a:t>
            </a:r>
            <a:r>
              <a:rPr lang="en-US" sz="1100" dirty="0" smtClean="0"/>
              <a:t>(rel5(Foot, </a:t>
            </a:r>
            <a:r>
              <a:rPr lang="en-US" sz="1100" dirty="0" err="1" smtClean="0"/>
              <a:t>tangentialProperPartOf</a:t>
            </a:r>
            <a:r>
              <a:rPr lang="en-US" sz="1100" dirty="0" smtClean="0"/>
              <a:t>, </a:t>
            </a:r>
            <a:r>
              <a:rPr lang="en-US" sz="1100" dirty="0" err="1" smtClean="0"/>
              <a:t>HumanBeing</a:t>
            </a:r>
            <a:r>
              <a:rPr lang="en-US" sz="1100" dirty="0" smtClean="0"/>
              <a:t>, at, Period3)),</a:t>
            </a:r>
          </a:p>
          <a:p>
            <a:pPr>
              <a:buNone/>
            </a:pPr>
            <a:r>
              <a:rPr lang="en-US" sz="1100" dirty="0" smtClean="0"/>
              <a:t>	</a:t>
            </a:r>
            <a:r>
              <a:rPr lang="en-US" sz="1100" dirty="0" err="1" smtClean="0"/>
              <a:t>eval</a:t>
            </a:r>
            <a:r>
              <a:rPr lang="en-US" sz="1100" dirty="0" smtClean="0"/>
              <a:t>(rel3(Period1, </a:t>
            </a:r>
            <a:r>
              <a:rPr lang="en-US" sz="1100" dirty="0" err="1" smtClean="0"/>
              <a:t>partOf</a:t>
            </a:r>
            <a:r>
              <a:rPr lang="en-US" sz="1100" dirty="0" smtClean="0"/>
              <a:t>, Period3)),</a:t>
            </a:r>
          </a:p>
          <a:p>
            <a:pPr>
              <a:buNone/>
            </a:pPr>
            <a:r>
              <a:rPr lang="en-US" sz="1100" dirty="0" smtClean="0"/>
              <a:t>	</a:t>
            </a:r>
            <a:r>
              <a:rPr lang="en-US" sz="1100" dirty="0" err="1" smtClean="0"/>
              <a:t>eval</a:t>
            </a:r>
            <a:r>
              <a:rPr lang="en-US" sz="1100" dirty="0" smtClean="0"/>
              <a:t>(rel5(Foot, </a:t>
            </a:r>
            <a:r>
              <a:rPr lang="en-US" sz="1100" dirty="0" err="1" smtClean="0"/>
              <a:t>instanceOf</a:t>
            </a:r>
            <a:r>
              <a:rPr lang="en-US" sz="1100" dirty="0" smtClean="0"/>
              <a:t>, foot, </a:t>
            </a:r>
            <a:r>
              <a:rPr lang="en-US" sz="1100" dirty="0" err="1" smtClean="0"/>
              <a:t>partOf</a:t>
            </a:r>
            <a:r>
              <a:rPr lang="en-US" sz="1100" dirty="0" smtClean="0"/>
              <a:t>, Period3)),</a:t>
            </a:r>
          </a:p>
          <a:p>
            <a:pPr>
              <a:buNone/>
            </a:pPr>
            <a:r>
              <a:rPr lang="en-US" sz="1100" dirty="0" smtClean="0"/>
              <a:t>	</a:t>
            </a:r>
            <a:r>
              <a:rPr lang="en-US" sz="1100" dirty="0" err="1" smtClean="0"/>
              <a:t>timeName</a:t>
            </a:r>
            <a:r>
              <a:rPr lang="en-US" sz="1100" dirty="0" smtClean="0"/>
              <a:t>(_, _, </a:t>
            </a:r>
            <a:r>
              <a:rPr lang="en-US" sz="1100" dirty="0" err="1" smtClean="0"/>
              <a:t>temporalInterval</a:t>
            </a:r>
            <a:r>
              <a:rPr lang="en-US" sz="1100" dirty="0" smtClean="0"/>
              <a:t>, Period4),</a:t>
            </a:r>
          </a:p>
          <a:p>
            <a:pPr>
              <a:buNone/>
            </a:pPr>
            <a:r>
              <a:rPr lang="en-US" sz="1100" dirty="0" smtClean="0"/>
              <a:t>	</a:t>
            </a:r>
            <a:r>
              <a:rPr lang="en-US" sz="1100" dirty="0" err="1" smtClean="0"/>
              <a:t>eval</a:t>
            </a:r>
            <a:r>
              <a:rPr lang="en-US" sz="1100" dirty="0" smtClean="0"/>
              <a:t>(rel5(</a:t>
            </a:r>
            <a:r>
              <a:rPr lang="en-US" sz="1100" dirty="0" err="1" smtClean="0"/>
              <a:t>HumanBeing</a:t>
            </a:r>
            <a:r>
              <a:rPr lang="en-US" sz="1100" dirty="0" smtClean="0"/>
              <a:t>, </a:t>
            </a:r>
            <a:r>
              <a:rPr lang="en-US" sz="1100" dirty="0" err="1" smtClean="0"/>
              <a:t>instanceOf</a:t>
            </a:r>
            <a:r>
              <a:rPr lang="en-US" sz="1100" dirty="0" smtClean="0"/>
              <a:t>, </a:t>
            </a:r>
            <a:r>
              <a:rPr lang="en-US" sz="1100" dirty="0" err="1" smtClean="0"/>
              <a:t>humanBeing</a:t>
            </a:r>
            <a:r>
              <a:rPr lang="en-US" sz="1100" dirty="0" smtClean="0"/>
              <a:t>, at, Period4)),</a:t>
            </a:r>
          </a:p>
          <a:p>
            <a:pPr>
              <a:buNone/>
            </a:pPr>
            <a:r>
              <a:rPr lang="en-US" sz="1100" dirty="0" smtClean="0"/>
              <a:t>	</a:t>
            </a:r>
            <a:r>
              <a:rPr lang="en-US" sz="1100" dirty="0" err="1" smtClean="0"/>
              <a:t>eval</a:t>
            </a:r>
            <a:r>
              <a:rPr lang="en-US" sz="1100" dirty="0" smtClean="0"/>
              <a:t>(rel3(Period1, </a:t>
            </a:r>
            <a:r>
              <a:rPr lang="en-US" sz="1100" dirty="0" err="1" smtClean="0"/>
              <a:t>partOf</a:t>
            </a:r>
            <a:r>
              <a:rPr lang="en-US" sz="1100" dirty="0" smtClean="0"/>
              <a:t>, Period4)),</a:t>
            </a:r>
          </a:p>
          <a:p>
            <a:pPr>
              <a:buNone/>
            </a:pPr>
            <a:r>
              <a:rPr lang="en-US" sz="1100" dirty="0" smtClean="0"/>
              <a:t>	name(Footfall, </a:t>
            </a:r>
            <a:r>
              <a:rPr lang="en-US" sz="1100" dirty="0" err="1" smtClean="0"/>
              <a:t>culminationOf</a:t>
            </a:r>
            <a:r>
              <a:rPr lang="en-US" sz="1100" dirty="0" smtClean="0"/>
              <a:t>, </a:t>
            </a:r>
            <a:r>
              <a:rPr lang="en-US" sz="1100" dirty="0" err="1" smtClean="0"/>
              <a:t>DownwardMotion</a:t>
            </a:r>
            <a:r>
              <a:rPr lang="en-US" sz="1100" dirty="0" smtClean="0"/>
              <a:t>),</a:t>
            </a:r>
          </a:p>
          <a:p>
            <a:pPr>
              <a:buNone/>
            </a:pPr>
            <a:r>
              <a:rPr lang="en-US" sz="1100" dirty="0" smtClean="0"/>
              <a:t>	</a:t>
            </a:r>
            <a:r>
              <a:rPr lang="en-US" sz="1100" dirty="0" err="1" smtClean="0"/>
              <a:t>eval</a:t>
            </a:r>
            <a:r>
              <a:rPr lang="en-US" sz="1100" dirty="0" smtClean="0"/>
              <a:t>(rel3(Footfall, </a:t>
            </a:r>
            <a:r>
              <a:rPr lang="en-US" sz="1100" dirty="0" err="1" smtClean="0"/>
              <a:t>culminationOf</a:t>
            </a:r>
            <a:r>
              <a:rPr lang="en-US" sz="1100" dirty="0" smtClean="0"/>
              <a:t>, </a:t>
            </a:r>
            <a:r>
              <a:rPr lang="en-US" sz="1100" dirty="0" err="1" smtClean="0"/>
              <a:t>DownwardMotion</a:t>
            </a:r>
            <a:r>
              <a:rPr lang="en-US" sz="1100" dirty="0" smtClean="0"/>
              <a:t>)),</a:t>
            </a:r>
          </a:p>
          <a:p>
            <a:pPr>
              <a:buNone/>
            </a:pPr>
            <a:r>
              <a:rPr lang="en-US" sz="1100" dirty="0" smtClean="0"/>
              <a:t>	name(</a:t>
            </a:r>
            <a:r>
              <a:rPr lang="en-US" sz="1100" dirty="0" err="1" smtClean="0"/>
              <a:t>DownwardMotion</a:t>
            </a:r>
            <a:r>
              <a:rPr lang="en-US" sz="1100" dirty="0" smtClean="0"/>
              <a:t>, </a:t>
            </a:r>
            <a:r>
              <a:rPr lang="en-US" sz="1100" dirty="0" err="1" smtClean="0"/>
              <a:t>hasExistencePeriod</a:t>
            </a:r>
            <a:r>
              <a:rPr lang="en-US" sz="1100" dirty="0" smtClean="0"/>
              <a:t>, Period2),</a:t>
            </a:r>
          </a:p>
          <a:p>
            <a:pPr>
              <a:buNone/>
            </a:pPr>
            <a:r>
              <a:rPr lang="en-US" sz="1100" dirty="0" smtClean="0"/>
              <a:t>	</a:t>
            </a:r>
            <a:r>
              <a:rPr lang="en-US" sz="1100" dirty="0" err="1" smtClean="0"/>
              <a:t>eval</a:t>
            </a:r>
            <a:r>
              <a:rPr lang="en-US" sz="1100" dirty="0" smtClean="0"/>
              <a:t>(rel3(</a:t>
            </a:r>
            <a:r>
              <a:rPr lang="en-US" sz="1100" dirty="0" err="1" smtClean="0"/>
              <a:t>DownwardMotion</a:t>
            </a:r>
            <a:r>
              <a:rPr lang="en-US" sz="1100" dirty="0" smtClean="0"/>
              <a:t>, </a:t>
            </a:r>
            <a:r>
              <a:rPr lang="en-US" sz="1100" dirty="0" err="1" smtClean="0"/>
              <a:t>instanceOf</a:t>
            </a:r>
            <a:r>
              <a:rPr lang="en-US" sz="1100" dirty="0" smtClean="0"/>
              <a:t>, </a:t>
            </a:r>
            <a:r>
              <a:rPr lang="en-US" sz="1100" dirty="0" err="1" smtClean="0"/>
              <a:t>downwardMotion</a:t>
            </a:r>
            <a:r>
              <a:rPr lang="en-US" sz="1100" dirty="0" smtClean="0"/>
              <a:t>)),</a:t>
            </a:r>
          </a:p>
          <a:p>
            <a:pPr>
              <a:buNone/>
            </a:pPr>
            <a:r>
              <a:rPr lang="en-US" sz="1100" dirty="0" smtClean="0"/>
              <a:t>	</a:t>
            </a:r>
            <a:r>
              <a:rPr lang="en-US" sz="1100" dirty="0" err="1" smtClean="0"/>
              <a:t>eval</a:t>
            </a:r>
            <a:r>
              <a:rPr lang="en-US" sz="1100" dirty="0" smtClean="0"/>
              <a:t>(rel5(Foot, </a:t>
            </a:r>
            <a:r>
              <a:rPr lang="en-US" sz="1100" dirty="0" err="1" smtClean="0"/>
              <a:t>agentOf</a:t>
            </a:r>
            <a:r>
              <a:rPr lang="en-US" sz="1100" dirty="0" smtClean="0"/>
              <a:t>, </a:t>
            </a:r>
            <a:r>
              <a:rPr lang="en-US" sz="1100" dirty="0" err="1" smtClean="0"/>
              <a:t>DownwardMotion</a:t>
            </a:r>
            <a:r>
              <a:rPr lang="en-US" sz="1100" dirty="0" smtClean="0"/>
              <a:t>, at, Period2)),</a:t>
            </a:r>
          </a:p>
          <a:p>
            <a:pPr>
              <a:buNone/>
            </a:pPr>
            <a:r>
              <a:rPr lang="en-US" sz="1100" dirty="0" smtClean="0"/>
              <a:t>	name(</a:t>
            </a:r>
            <a:r>
              <a:rPr lang="en-US" sz="1100" dirty="0" err="1" smtClean="0"/>
              <a:t>someSurface</a:t>
            </a:r>
            <a:r>
              <a:rPr lang="en-US" sz="1100" dirty="0" smtClean="0"/>
              <a:t>, _, Surface),</a:t>
            </a:r>
          </a:p>
          <a:p>
            <a:pPr>
              <a:buNone/>
            </a:pPr>
            <a:r>
              <a:rPr lang="en-US" sz="1100" dirty="0" smtClean="0"/>
              <a:t>	</a:t>
            </a:r>
            <a:r>
              <a:rPr lang="en-US" sz="1100" dirty="0" err="1" smtClean="0"/>
              <a:t>timeName</a:t>
            </a:r>
            <a:r>
              <a:rPr lang="en-US" sz="1100" dirty="0" smtClean="0"/>
              <a:t>(_, _, </a:t>
            </a:r>
            <a:r>
              <a:rPr lang="en-US" sz="1100" dirty="0" err="1" smtClean="0"/>
              <a:t>temporalInterval</a:t>
            </a:r>
            <a:r>
              <a:rPr lang="en-US" sz="1100" dirty="0" smtClean="0"/>
              <a:t>, Period5),</a:t>
            </a:r>
          </a:p>
          <a:p>
            <a:pPr>
              <a:buNone/>
            </a:pPr>
            <a:r>
              <a:rPr lang="en-US" sz="1100" dirty="0" smtClean="0"/>
              <a:t>	</a:t>
            </a:r>
            <a:r>
              <a:rPr lang="en-US" sz="1100" dirty="0" err="1" smtClean="0"/>
              <a:t>eval</a:t>
            </a:r>
            <a:r>
              <a:rPr lang="en-US" sz="1100" dirty="0" smtClean="0"/>
              <a:t>(rel5(Surface, </a:t>
            </a:r>
            <a:r>
              <a:rPr lang="en-US" sz="1100" dirty="0" err="1" smtClean="0"/>
              <a:t>instanceOf</a:t>
            </a:r>
            <a:r>
              <a:rPr lang="en-US" sz="1100" dirty="0" smtClean="0"/>
              <a:t>, </a:t>
            </a:r>
            <a:r>
              <a:rPr lang="en-US" sz="1100" dirty="0" err="1" smtClean="0"/>
              <a:t>upperSurface</a:t>
            </a:r>
            <a:r>
              <a:rPr lang="en-US" sz="1100" dirty="0" smtClean="0"/>
              <a:t>, at, Period5)),</a:t>
            </a:r>
          </a:p>
          <a:p>
            <a:pPr>
              <a:buNone/>
            </a:pPr>
            <a:r>
              <a:rPr lang="en-US" sz="1100" dirty="0" smtClean="0"/>
              <a:t>	</a:t>
            </a:r>
            <a:r>
              <a:rPr lang="en-US" sz="1100" dirty="0" err="1" smtClean="0"/>
              <a:t>eval</a:t>
            </a:r>
            <a:r>
              <a:rPr lang="en-US" sz="1100" dirty="0" smtClean="0"/>
              <a:t>(rel5(Foot, </a:t>
            </a:r>
            <a:r>
              <a:rPr lang="en-US" sz="1100" dirty="0" err="1" smtClean="0"/>
              <a:t>adjacentTo</a:t>
            </a:r>
            <a:r>
              <a:rPr lang="en-US" sz="1100" dirty="0" smtClean="0"/>
              <a:t>, Surface, </a:t>
            </a:r>
            <a:r>
              <a:rPr lang="en-US" sz="1100" dirty="0" err="1" smtClean="0"/>
              <a:t>coContinues</a:t>
            </a:r>
            <a:r>
              <a:rPr lang="en-US" sz="1100" dirty="0" smtClean="0"/>
              <a:t>, Period2)),</a:t>
            </a:r>
          </a:p>
          <a:p>
            <a:pPr>
              <a:buNone/>
            </a:pPr>
            <a:r>
              <a:rPr lang="en-US" sz="1100" dirty="0" smtClean="0"/>
              <a:t>	</a:t>
            </a:r>
            <a:r>
              <a:rPr lang="en-US" sz="1100" dirty="0" err="1" smtClean="0"/>
              <a:t>eval</a:t>
            </a:r>
            <a:r>
              <a:rPr lang="en-US" sz="1100" dirty="0" smtClean="0"/>
              <a:t>(rel3(Period2, </a:t>
            </a:r>
            <a:r>
              <a:rPr lang="en-US" sz="1100" dirty="0" err="1" smtClean="0"/>
              <a:t>partOf</a:t>
            </a:r>
            <a:r>
              <a:rPr lang="en-US" sz="1100" dirty="0" smtClean="0"/>
              <a:t>, Period5)).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smtClean="0"/>
              <a:t>Action verbs and Ontological Realism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Many caveats: </a:t>
            </a:r>
          </a:p>
          <a:p>
            <a:pPr lvl="1" eaLnBrk="1" hangingPunct="1"/>
            <a:r>
              <a:rPr lang="en-US" smtClean="0"/>
              <a:t>the way matters are </a:t>
            </a:r>
            <a:r>
              <a:rPr lang="en-US" b="1" i="1" smtClean="0"/>
              <a:t>expressed</a:t>
            </a:r>
            <a:r>
              <a:rPr lang="en-US" smtClean="0"/>
              <a:t> in natural language does not correspond faithfully with the way matters </a:t>
            </a:r>
            <a:r>
              <a:rPr lang="en-US" b="1" i="1" smtClean="0"/>
              <a:t>are</a:t>
            </a:r>
            <a:r>
              <a:rPr lang="en-US" smtClean="0"/>
              <a:t> </a:t>
            </a:r>
          </a:p>
        </p:txBody>
      </p:sp>
      <p:sp>
        <p:nvSpPr>
          <p:cNvPr id="1382404" name="Text Box 4"/>
          <p:cNvSpPr txBox="1">
            <a:spLocks noChangeArrowheads="1"/>
          </p:cNvSpPr>
          <p:nvPr/>
        </p:nvSpPr>
        <p:spPr bwMode="auto">
          <a:xfrm>
            <a:off x="228600" y="3733800"/>
            <a:ext cx="2101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‘approach’</a:t>
            </a:r>
          </a:p>
        </p:txBody>
      </p:sp>
      <p:sp>
        <p:nvSpPr>
          <p:cNvPr id="1382416" name="Oval 16"/>
          <p:cNvSpPr>
            <a:spLocks noChangeArrowheads="1"/>
          </p:cNvSpPr>
          <p:nvPr/>
        </p:nvSpPr>
        <p:spPr bwMode="auto">
          <a:xfrm>
            <a:off x="3886200" y="3962400"/>
            <a:ext cx="381000" cy="304800"/>
          </a:xfrm>
          <a:prstGeom prst="ellipse">
            <a:avLst/>
          </a:prstGeom>
          <a:solidFill>
            <a:srgbClr val="00CC99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418" name="Oval 18"/>
          <p:cNvSpPr>
            <a:spLocks noChangeArrowheads="1"/>
          </p:cNvSpPr>
          <p:nvPr/>
        </p:nvSpPr>
        <p:spPr bwMode="auto">
          <a:xfrm>
            <a:off x="3886200" y="5105400"/>
            <a:ext cx="381000" cy="304800"/>
          </a:xfrm>
          <a:prstGeom prst="ellipse">
            <a:avLst/>
          </a:prstGeom>
          <a:solidFill>
            <a:srgbClr val="FF66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419" name="Text Box 19"/>
          <p:cNvSpPr txBox="1">
            <a:spLocks noChangeArrowheads="1"/>
          </p:cNvSpPr>
          <p:nvPr/>
        </p:nvSpPr>
        <p:spPr bwMode="auto">
          <a:xfrm>
            <a:off x="5715000" y="3886200"/>
            <a:ext cx="229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x orbiting around y</a:t>
            </a:r>
          </a:p>
        </p:txBody>
      </p:sp>
      <p:sp>
        <p:nvSpPr>
          <p:cNvPr id="1382420" name="Text Box 20"/>
          <p:cNvSpPr txBox="1">
            <a:spLocks noChangeArrowheads="1"/>
          </p:cNvSpPr>
          <p:nvPr/>
        </p:nvSpPr>
        <p:spPr bwMode="auto">
          <a:xfrm>
            <a:off x="5715000" y="4800600"/>
            <a:ext cx="2124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x approaching y ?</a:t>
            </a:r>
          </a:p>
        </p:txBody>
      </p:sp>
      <p:sp>
        <p:nvSpPr>
          <p:cNvPr id="1382421" name="Text Box 21"/>
          <p:cNvSpPr txBox="1">
            <a:spLocks noChangeArrowheads="1"/>
          </p:cNvSpPr>
          <p:nvPr/>
        </p:nvSpPr>
        <p:spPr bwMode="auto">
          <a:xfrm>
            <a:off x="5715000" y="5334000"/>
            <a:ext cx="2995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x taking distance from y ?</a:t>
            </a:r>
          </a:p>
        </p:txBody>
      </p:sp>
      <p:sp>
        <p:nvSpPr>
          <p:cNvPr id="1382422" name="Text Box 22"/>
          <p:cNvSpPr txBox="1">
            <a:spLocks noChangeArrowheads="1"/>
          </p:cNvSpPr>
          <p:nvPr/>
        </p:nvSpPr>
        <p:spPr bwMode="auto">
          <a:xfrm>
            <a:off x="-49039" y="6484938"/>
            <a:ext cx="90055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sym typeface="Wingdings" pitchFamily="2" charset="2"/>
              </a:rPr>
              <a:t> ‘to approach’ is a </a:t>
            </a:r>
            <a:r>
              <a:rPr lang="en-US" sz="1800" dirty="0" smtClean="0">
                <a:solidFill>
                  <a:schemeClr val="bg1"/>
                </a:solidFill>
                <a:sym typeface="Wingdings" pitchFamily="2" charset="2"/>
              </a:rPr>
              <a:t>verb,    </a:t>
            </a:r>
            <a:r>
              <a:rPr lang="en-US" sz="1800" dirty="0">
                <a:solidFill>
                  <a:schemeClr val="bg1"/>
                </a:solidFill>
                <a:sym typeface="Wingdings" pitchFamily="2" charset="2"/>
              </a:rPr>
              <a:t>but it does not represent a </a:t>
            </a:r>
            <a:r>
              <a:rPr lang="en-US" sz="1800" dirty="0" smtClean="0">
                <a:solidFill>
                  <a:schemeClr val="bg1"/>
                </a:solidFill>
                <a:sym typeface="Wingdings" pitchFamily="2" charset="2"/>
              </a:rPr>
              <a:t>process,    </a:t>
            </a:r>
            <a:r>
              <a:rPr lang="en-US" sz="1800" dirty="0">
                <a:solidFill>
                  <a:schemeClr val="bg1"/>
                </a:solidFill>
                <a:sym typeface="Wingdings" pitchFamily="2" charset="2"/>
              </a:rPr>
              <a:t>rather implies a process.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82423" name="Text Box 23"/>
          <p:cNvSpPr txBox="1">
            <a:spLocks noChangeArrowheads="1"/>
          </p:cNvSpPr>
          <p:nvPr/>
        </p:nvSpPr>
        <p:spPr bwMode="auto">
          <a:xfrm>
            <a:off x="5715000" y="4343400"/>
            <a:ext cx="2995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x taking distance from y ?</a:t>
            </a:r>
          </a:p>
        </p:txBody>
      </p:sp>
      <p:sp>
        <p:nvSpPr>
          <p:cNvPr id="1382424" name="Text Box 24"/>
          <p:cNvSpPr txBox="1">
            <a:spLocks noChangeArrowheads="1"/>
          </p:cNvSpPr>
          <p:nvPr/>
        </p:nvSpPr>
        <p:spPr bwMode="auto">
          <a:xfrm>
            <a:off x="152400" y="6172200"/>
            <a:ext cx="2922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sym typeface="Wingdings" pitchFamily="2" charset="2"/>
              </a:rPr>
              <a:t> x’s process didn’t change</a:t>
            </a:r>
            <a:endParaRPr 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pat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2" dur="5000" fill="hold"/>
                                        <p:tgtEl>
                                          <p:spTgt spid="1382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7" dur="5000" fill="hold"/>
                                        <p:tgtEl>
                                          <p:spTgt spid="1382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00416 0.1222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82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6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21" dur="5000" fill="hold"/>
                                        <p:tgtEl>
                                          <p:spTgt spid="1382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04" grpId="0"/>
      <p:bldP spid="1382416" grpId="0" animBg="1"/>
      <p:bldP spid="1382416" grpId="1" animBg="1"/>
      <p:bldP spid="1382416" grpId="2" animBg="1"/>
      <p:bldP spid="1382416" grpId="3" animBg="1"/>
      <p:bldP spid="1382418" grpId="0" animBg="1"/>
      <p:bldP spid="1382418" grpId="1" animBg="1"/>
      <p:bldP spid="1382419" grpId="0"/>
      <p:bldP spid="1382420" grpId="0"/>
      <p:bldP spid="1382421" grpId="0"/>
      <p:bldP spid="1382422" grpId="0"/>
      <p:bldP spid="1382423" grpId="0"/>
      <p:bldP spid="13824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smtClean="0"/>
              <a:t>Action verbs and Ontological Realism</a:t>
            </a:r>
          </a:p>
        </p:txBody>
      </p:sp>
      <p:sp>
        <p:nvSpPr>
          <p:cNvPr id="39939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Approaching following a forced path</a:t>
            </a:r>
          </a:p>
        </p:txBody>
      </p:sp>
      <p:pic>
        <p:nvPicPr>
          <p:cNvPr id="39940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743200"/>
            <a:ext cx="56388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smtClean="0"/>
              <a:t>A multi-disciplinary approach to ontology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0"/>
            <a:ext cx="34290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In philosophy: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i="1" u="sng" smtClean="0">
                <a:solidFill>
                  <a:srgbClr val="FFFF00"/>
                </a:solidFill>
              </a:rPr>
              <a:t>Ontology</a:t>
            </a:r>
            <a:r>
              <a:rPr lang="en-US" sz="2400" smtClean="0"/>
              <a:t> </a:t>
            </a:r>
            <a:r>
              <a:rPr lang="en-US" sz="1600" smtClean="0"/>
              <a:t>(no plural)</a:t>
            </a:r>
            <a:r>
              <a:rPr lang="en-US" sz="2400" smtClean="0"/>
              <a:t> is the study of what entities exist and how they relate to each other;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04800" y="4267200"/>
            <a:ext cx="8839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0">
                <a:solidFill>
                  <a:srgbClr val="EBE6FC"/>
                </a:solidFill>
              </a:rPr>
              <a:t>Our ‘</a:t>
            </a:r>
            <a:r>
              <a:rPr lang="en-US" sz="2800" b="0" i="1">
                <a:solidFill>
                  <a:srgbClr val="EBE6FC"/>
                </a:solidFill>
              </a:rPr>
              <a:t>realist</a:t>
            </a:r>
            <a:r>
              <a:rPr lang="en-US" sz="2800" b="0">
                <a:solidFill>
                  <a:srgbClr val="EBE6FC"/>
                </a:solidFill>
              </a:rPr>
              <a:t>’ view within the Ontology Research Group combines the two: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0">
                <a:solidFill>
                  <a:srgbClr val="EBE6FC"/>
                </a:solidFill>
              </a:rPr>
              <a:t>We use </a:t>
            </a:r>
            <a:r>
              <a:rPr lang="en-US" sz="2400" i="1" u="sng">
                <a:solidFill>
                  <a:srgbClr val="FF3300"/>
                </a:solidFill>
              </a:rPr>
              <a:t>Ontological Realism</a:t>
            </a:r>
            <a:r>
              <a:rPr lang="en-US" sz="2400" b="0">
                <a:solidFill>
                  <a:srgbClr val="EBE6FC"/>
                </a:solidFill>
              </a:rPr>
              <a:t>, a specific theory of </a:t>
            </a:r>
            <a:r>
              <a:rPr lang="en-US" sz="2400" i="1" u="sng">
                <a:solidFill>
                  <a:srgbClr val="FFFF00"/>
                </a:solidFill>
              </a:rPr>
              <a:t>ontology</a:t>
            </a:r>
            <a:r>
              <a:rPr lang="en-US" sz="2400" b="0">
                <a:solidFill>
                  <a:srgbClr val="EBE6FC"/>
                </a:solidFill>
              </a:rPr>
              <a:t>, as the basis for building high quality </a:t>
            </a:r>
            <a:r>
              <a:rPr lang="en-US" sz="2400" i="1" u="sng">
                <a:solidFill>
                  <a:schemeClr val="accent1"/>
                </a:solidFill>
              </a:rPr>
              <a:t>ontologies</a:t>
            </a:r>
            <a:r>
              <a:rPr lang="en-US" sz="2400" b="0">
                <a:solidFill>
                  <a:srgbClr val="EBE6FC"/>
                </a:solidFill>
              </a:rPr>
              <a:t>, using reality as benchmark.</a:t>
            </a:r>
            <a:r>
              <a:rPr lang="en-GB" sz="2400" b="0">
                <a:solidFill>
                  <a:srgbClr val="EBE6FC"/>
                </a:solidFill>
              </a:rPr>
              <a:t> </a:t>
            </a:r>
            <a:endParaRPr lang="en-US" sz="2400" b="0">
              <a:solidFill>
                <a:srgbClr val="EBE6FC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733800" y="2286000"/>
            <a:ext cx="541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0" dirty="0">
                <a:solidFill>
                  <a:srgbClr val="EBE6FC"/>
                </a:solidFill>
              </a:rPr>
              <a:t>In mainstream computer science and </a:t>
            </a:r>
            <a:r>
              <a:rPr lang="en-US" sz="2800" b="0" dirty="0" smtClean="0">
                <a:solidFill>
                  <a:srgbClr val="EBE6FC"/>
                </a:solidFill>
              </a:rPr>
              <a:t>informatics</a:t>
            </a:r>
            <a:r>
              <a:rPr lang="en-US" sz="2800" b="0" dirty="0">
                <a:solidFill>
                  <a:srgbClr val="EBE6FC"/>
                </a:solidFill>
              </a:rPr>
              <a:t>: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i="1" u="sng" dirty="0">
                <a:solidFill>
                  <a:schemeClr val="accent1"/>
                </a:solidFill>
              </a:rPr>
              <a:t>An ontology</a:t>
            </a:r>
            <a:r>
              <a:rPr lang="en-US" sz="2400" b="0" dirty="0">
                <a:solidFill>
                  <a:srgbClr val="EBE6FC"/>
                </a:solidFill>
              </a:rPr>
              <a:t> </a:t>
            </a:r>
            <a:r>
              <a:rPr lang="en-US" sz="1600" b="0" dirty="0">
                <a:solidFill>
                  <a:srgbClr val="EBE6FC"/>
                </a:solidFill>
              </a:rPr>
              <a:t>(plural: </a:t>
            </a:r>
            <a:r>
              <a:rPr lang="en-US" sz="1600" b="0" i="1" dirty="0" err="1">
                <a:solidFill>
                  <a:srgbClr val="EBE6FC"/>
                </a:solidFill>
              </a:rPr>
              <a:t>ontologies</a:t>
            </a:r>
            <a:r>
              <a:rPr lang="en-US" sz="1600" b="0" dirty="0">
                <a:solidFill>
                  <a:srgbClr val="EBE6FC"/>
                </a:solidFill>
              </a:rPr>
              <a:t>)</a:t>
            </a:r>
            <a:r>
              <a:rPr lang="en-US" sz="2400" b="0" dirty="0">
                <a:solidFill>
                  <a:srgbClr val="EBE6FC"/>
                </a:solidFill>
              </a:rPr>
              <a:t> is a shared and agreed upon conceptualization of a domain;</a:t>
            </a: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0" y="63341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0">
                <a:solidFill>
                  <a:schemeClr val="bg1"/>
                </a:solidFill>
              </a:rPr>
              <a:t>Smith B, Ceusters W. Ontological Realism as a Methodology for Coordinated Evolution of Scientific Ontologies. </a:t>
            </a:r>
          </a:p>
          <a:p>
            <a:pPr algn="r"/>
            <a:r>
              <a:rPr lang="en-US" sz="1400" b="0">
                <a:solidFill>
                  <a:schemeClr val="bg1"/>
                </a:solidFill>
              </a:rPr>
              <a:t>Applied Ontology, 2010;5(3-4):139-188.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>
          <a:xfrm>
            <a:off x="258763" y="1317625"/>
            <a:ext cx="8626475" cy="565150"/>
          </a:xfrm>
        </p:spPr>
        <p:txBody>
          <a:bodyPr/>
          <a:lstStyle/>
          <a:p>
            <a:pPr eaLnBrk="1" hangingPunct="1"/>
            <a:r>
              <a:rPr lang="en-US" sz="2800" smtClean="0"/>
              <a:t>RCC8/MC14 &amp; video as 2D+T representation of 3D+T</a:t>
            </a: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2743200" y="2286000"/>
            <a:ext cx="1524000" cy="2057400"/>
          </a:xfrm>
          <a:prstGeom prst="rect">
            <a:avLst/>
          </a:prstGeom>
          <a:solidFill>
            <a:srgbClr val="FF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6261" name="Rectangle 5"/>
          <p:cNvSpPr>
            <a:spLocks noChangeArrowheads="1"/>
          </p:cNvSpPr>
          <p:nvPr/>
        </p:nvSpPr>
        <p:spPr bwMode="auto">
          <a:xfrm>
            <a:off x="990600" y="2971800"/>
            <a:ext cx="914400" cy="685800"/>
          </a:xfrm>
          <a:prstGeom prst="rect">
            <a:avLst/>
          </a:prstGeom>
          <a:solidFill>
            <a:srgbClr val="00CC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838200" y="4495800"/>
            <a:ext cx="7642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man entering building: the first-order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4167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76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626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Grp="1" noChangeArrowheads="1"/>
          </p:cNvSpPr>
          <p:nvPr>
            <p:ph type="title"/>
          </p:nvPr>
        </p:nvSpPr>
        <p:spPr>
          <a:xfrm>
            <a:off x="258763" y="1317625"/>
            <a:ext cx="8626475" cy="565150"/>
          </a:xfrm>
        </p:spPr>
        <p:txBody>
          <a:bodyPr/>
          <a:lstStyle/>
          <a:p>
            <a:pPr eaLnBrk="1" hangingPunct="1"/>
            <a:r>
              <a:rPr lang="en-US" sz="2800" smtClean="0"/>
              <a:t>RCC8/MC14 &amp; video as 2D+T representation of 3D+T</a:t>
            </a:r>
          </a:p>
        </p:txBody>
      </p:sp>
      <p:sp>
        <p:nvSpPr>
          <p:cNvPr id="1378308" name="Rectangle 4"/>
          <p:cNvSpPr>
            <a:spLocks noChangeArrowheads="1"/>
          </p:cNvSpPr>
          <p:nvPr/>
        </p:nvSpPr>
        <p:spPr bwMode="auto">
          <a:xfrm>
            <a:off x="990600" y="2971800"/>
            <a:ext cx="914400" cy="685800"/>
          </a:xfrm>
          <a:prstGeom prst="rect">
            <a:avLst/>
          </a:prstGeom>
          <a:solidFill>
            <a:srgbClr val="00CC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1290638" y="4495800"/>
            <a:ext cx="67389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man entering building: the video view</a:t>
            </a:r>
          </a:p>
        </p:txBody>
      </p:sp>
      <p:sp>
        <p:nvSpPr>
          <p:cNvPr id="41989" name="Rectangle 3"/>
          <p:cNvSpPr>
            <a:spLocks noChangeArrowheads="1"/>
          </p:cNvSpPr>
          <p:nvPr/>
        </p:nvSpPr>
        <p:spPr bwMode="auto">
          <a:xfrm>
            <a:off x="2743200" y="2286000"/>
            <a:ext cx="1524000" cy="2057400"/>
          </a:xfrm>
          <a:prstGeom prst="rect">
            <a:avLst/>
          </a:prstGeom>
          <a:solidFill>
            <a:srgbClr val="B453E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4167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78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830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Grp="1" noChangeArrowheads="1"/>
          </p:cNvSpPr>
          <p:nvPr>
            <p:ph type="title"/>
          </p:nvPr>
        </p:nvSpPr>
        <p:spPr>
          <a:xfrm>
            <a:off x="258763" y="1317625"/>
            <a:ext cx="8626475" cy="565150"/>
          </a:xfrm>
        </p:spPr>
        <p:txBody>
          <a:bodyPr/>
          <a:lstStyle/>
          <a:p>
            <a:pPr eaLnBrk="1" hangingPunct="1"/>
            <a:r>
              <a:rPr lang="en-US" sz="2800" smtClean="0"/>
              <a:t>RCC8/MC14 &amp; video as 2D+T representation of 3D+T</a:t>
            </a:r>
          </a:p>
        </p:txBody>
      </p:sp>
      <p:sp>
        <p:nvSpPr>
          <p:cNvPr id="1380355" name="Rectangle 3"/>
          <p:cNvSpPr>
            <a:spLocks noChangeArrowheads="1"/>
          </p:cNvSpPr>
          <p:nvPr/>
        </p:nvSpPr>
        <p:spPr bwMode="auto">
          <a:xfrm>
            <a:off x="990600" y="2971800"/>
            <a:ext cx="914400" cy="685800"/>
          </a:xfrm>
          <a:prstGeom prst="rect">
            <a:avLst/>
          </a:prstGeom>
          <a:solidFill>
            <a:srgbClr val="00CC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455738" y="4495800"/>
            <a:ext cx="6415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egg crashing on wall: the video view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743200" y="2286000"/>
            <a:ext cx="1524000" cy="2057400"/>
          </a:xfrm>
          <a:prstGeom prst="rect">
            <a:avLst/>
          </a:prstGeom>
          <a:solidFill>
            <a:srgbClr val="B453E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5257800"/>
            <a:ext cx="88392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Requires additional mapping from the motion of manifolds in the video to the corresponding motion of the corresponding entities in reality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4167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80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035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10759"/>
            <a:ext cx="8686800" cy="578882"/>
          </a:xfrm>
        </p:spPr>
        <p:txBody>
          <a:bodyPr/>
          <a:lstStyle/>
          <a:p>
            <a:r>
              <a:rPr lang="en-US" sz="2800" dirty="0" smtClean="0"/>
              <a:t>Capture through representations of ‘laws of nature’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 smtClean="0"/>
              <a:t>example, </a:t>
            </a:r>
            <a:r>
              <a:rPr lang="en-US" dirty="0" smtClean="0"/>
              <a:t>t</a:t>
            </a:r>
            <a:r>
              <a:rPr lang="en-US" dirty="0" smtClean="0"/>
              <a:t>he </a:t>
            </a:r>
            <a:r>
              <a:rPr lang="en-US" dirty="0" smtClean="0"/>
              <a:t>very same process cannot happen at different </a:t>
            </a:r>
            <a:r>
              <a:rPr lang="en-US" dirty="0" smtClean="0"/>
              <a:t>times:</a:t>
            </a:r>
            <a:endParaRPr lang="en-US" dirty="0" smtClean="0"/>
          </a:p>
          <a:p>
            <a:pPr lvl="4">
              <a:buNone/>
            </a:pPr>
            <a:r>
              <a:rPr lang="en-US" dirty="0" smtClean="0"/>
              <a:t>rel5(Process, </a:t>
            </a:r>
            <a:r>
              <a:rPr lang="en-US" dirty="0" err="1" smtClean="0"/>
              <a:t>Rel</a:t>
            </a:r>
            <a:r>
              <a:rPr lang="en-US" dirty="0" smtClean="0"/>
              <a:t>, Continuant, at, T1):-</a:t>
            </a:r>
          </a:p>
          <a:p>
            <a:pPr lvl="4">
              <a:buNone/>
            </a:pPr>
            <a:r>
              <a:rPr lang="en-US" dirty="0" smtClean="0"/>
              <a:t>	</a:t>
            </a:r>
            <a:r>
              <a:rPr lang="en-US" dirty="0" err="1" smtClean="0"/>
              <a:t>repr</a:t>
            </a:r>
            <a:r>
              <a:rPr lang="en-US" dirty="0" smtClean="0"/>
              <a:t>(_, rel5(Process, </a:t>
            </a:r>
            <a:r>
              <a:rPr lang="en-US" dirty="0" err="1" smtClean="0"/>
              <a:t>Rel</a:t>
            </a:r>
            <a:r>
              <a:rPr lang="en-US" dirty="0" smtClean="0"/>
              <a:t>, Continuant, at, T1)),</a:t>
            </a:r>
          </a:p>
          <a:p>
            <a:pPr lvl="4">
              <a:buNone/>
            </a:pPr>
            <a:r>
              <a:rPr lang="en-US" dirty="0" smtClean="0"/>
              <a:t>	</a:t>
            </a:r>
            <a:r>
              <a:rPr lang="en-US" dirty="0" err="1" smtClean="0"/>
              <a:t>repr</a:t>
            </a:r>
            <a:r>
              <a:rPr lang="en-US" dirty="0" smtClean="0"/>
              <a:t>(_, rel5(Process, </a:t>
            </a:r>
            <a:r>
              <a:rPr lang="en-US" dirty="0" err="1" smtClean="0"/>
              <a:t>Rel</a:t>
            </a:r>
            <a:r>
              <a:rPr lang="en-US" dirty="0" smtClean="0"/>
              <a:t>, Continuant, at, p(X))),</a:t>
            </a:r>
          </a:p>
          <a:p>
            <a:pPr lvl="4">
              <a:buNone/>
            </a:pPr>
            <a:r>
              <a:rPr lang="en-US" dirty="0" smtClean="0"/>
              <a:t>	not(equal(T1, p(X))),</a:t>
            </a:r>
          </a:p>
          <a:p>
            <a:pPr lvl="4">
              <a:buNone/>
            </a:pPr>
            <a:r>
              <a:rPr lang="en-US" dirty="0" smtClean="0"/>
              <a:t>	</a:t>
            </a:r>
            <a:r>
              <a:rPr lang="en-US" dirty="0" err="1" smtClean="0"/>
              <a:t>replaceAll</a:t>
            </a:r>
            <a:r>
              <a:rPr lang="en-US" dirty="0" smtClean="0"/>
              <a:t>(p(X), T1).</a:t>
            </a:r>
          </a:p>
          <a:p>
            <a:pPr lvl="4">
              <a:buNone/>
            </a:pPr>
            <a:r>
              <a:rPr lang="en-US" dirty="0" smtClean="0"/>
              <a:t>rel5(Continuant, </a:t>
            </a:r>
            <a:r>
              <a:rPr lang="en-US" dirty="0" err="1" smtClean="0"/>
              <a:t>agentOf</a:t>
            </a:r>
            <a:r>
              <a:rPr lang="en-US" dirty="0" smtClean="0"/>
              <a:t>, Process, at, T1):-</a:t>
            </a:r>
          </a:p>
          <a:p>
            <a:pPr lvl="4">
              <a:buNone/>
            </a:pPr>
            <a:r>
              <a:rPr lang="en-US" dirty="0" smtClean="0"/>
              <a:t>	</a:t>
            </a:r>
            <a:r>
              <a:rPr lang="en-US" dirty="0" err="1" smtClean="0"/>
              <a:t>repr</a:t>
            </a:r>
            <a:r>
              <a:rPr lang="en-US" dirty="0" smtClean="0"/>
              <a:t>(_, rel5(Continuant, </a:t>
            </a:r>
            <a:r>
              <a:rPr lang="en-US" dirty="0" err="1" smtClean="0"/>
              <a:t>Rel</a:t>
            </a:r>
            <a:r>
              <a:rPr lang="en-US" dirty="0" smtClean="0"/>
              <a:t>, Process, at, T1)),</a:t>
            </a:r>
          </a:p>
          <a:p>
            <a:pPr lvl="4">
              <a:buNone/>
            </a:pPr>
            <a:r>
              <a:rPr lang="en-US" dirty="0" smtClean="0"/>
              <a:t>	</a:t>
            </a:r>
            <a:r>
              <a:rPr lang="en-US" dirty="0" err="1" smtClean="0"/>
              <a:t>repr</a:t>
            </a:r>
            <a:r>
              <a:rPr lang="en-US" dirty="0" smtClean="0"/>
              <a:t>(_, rel5(Continuant, </a:t>
            </a:r>
            <a:r>
              <a:rPr lang="en-US" dirty="0" err="1" smtClean="0"/>
              <a:t>Rel</a:t>
            </a:r>
            <a:r>
              <a:rPr lang="en-US" dirty="0" smtClean="0"/>
              <a:t>, Process, at, p(X))),</a:t>
            </a:r>
          </a:p>
          <a:p>
            <a:pPr lvl="4">
              <a:buNone/>
            </a:pPr>
            <a:r>
              <a:rPr lang="en-US" dirty="0" smtClean="0"/>
              <a:t>	not(equal(T1, p(X))),</a:t>
            </a:r>
          </a:p>
          <a:p>
            <a:pPr lvl="4">
              <a:buNone/>
            </a:pPr>
            <a:r>
              <a:rPr lang="en-US" dirty="0" smtClean="0"/>
              <a:t>	</a:t>
            </a:r>
            <a:r>
              <a:rPr lang="en-US" dirty="0" err="1" smtClean="0"/>
              <a:t>replaceAll</a:t>
            </a:r>
            <a:r>
              <a:rPr lang="en-US" dirty="0" smtClean="0"/>
              <a:t>(p(X), T1).</a:t>
            </a:r>
          </a:p>
          <a:p>
            <a:pPr lvl="4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UDF-7778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2209800"/>
            <a:ext cx="5562600" cy="4038600"/>
          </a:xfrm>
          <a:solidFill>
            <a:srgbClr val="000000">
              <a:alpha val="50195"/>
            </a:srgb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sz="2800" dirty="0" smtClean="0"/>
              <a:t>There is an external reality which is ‘objectively’ the way it is;</a:t>
            </a:r>
          </a:p>
          <a:p>
            <a:pPr marL="533400" indent="-533400">
              <a:buFontTx/>
              <a:buAutoNum type="arabicPeriod"/>
            </a:pPr>
            <a:r>
              <a:rPr lang="en-US" sz="2800" dirty="0" smtClean="0"/>
              <a:t>That reality is accessible to us;</a:t>
            </a:r>
          </a:p>
          <a:p>
            <a:pPr marL="533400" indent="-533400">
              <a:buFontTx/>
              <a:buAutoNum type="arabicPeriod"/>
            </a:pPr>
            <a:r>
              <a:rPr lang="en-US" sz="2800" dirty="0" smtClean="0"/>
              <a:t>We build in our brains cognitive representations of  reality; </a:t>
            </a:r>
          </a:p>
          <a:p>
            <a:pPr marL="533400" indent="-533400">
              <a:buFontTx/>
              <a:buAutoNum type="arabicPeriod"/>
            </a:pPr>
            <a:r>
              <a:rPr lang="en-US" sz="2800" dirty="0" smtClean="0"/>
              <a:t>We use language to communicate with others about what is there,    and what we believe is there.</a:t>
            </a:r>
          </a:p>
        </p:txBody>
      </p:sp>
      <p:pic>
        <p:nvPicPr>
          <p:cNvPr id="29700" name="Picture 4" descr="glo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AutoShape 5"/>
          <p:cNvSpPr>
            <a:spLocks noGrp="1" noChangeArrowheads="1"/>
          </p:cNvSpPr>
          <p:nvPr>
            <p:ph type="title"/>
          </p:nvPr>
        </p:nvSpPr>
        <p:spPr>
          <a:xfrm>
            <a:off x="255588" y="1276350"/>
            <a:ext cx="8632825" cy="647700"/>
          </a:xfrm>
        </p:spPr>
        <p:txBody>
          <a:bodyPr/>
          <a:lstStyle/>
          <a:p>
            <a:r>
              <a:rPr lang="en-US" dirty="0" smtClean="0"/>
              <a:t>Assumptions of Ontological Realism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6211888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800" b="0" dirty="0">
                <a:solidFill>
                  <a:schemeClr val="bg1"/>
                </a:solidFill>
              </a:rPr>
              <a:t>Smith </a:t>
            </a:r>
            <a:r>
              <a:rPr lang="en-US" sz="1800" b="0" dirty="0" smtClean="0">
                <a:solidFill>
                  <a:schemeClr val="bg1"/>
                </a:solidFill>
              </a:rPr>
              <a:t>B,    </a:t>
            </a:r>
            <a:r>
              <a:rPr lang="en-US" sz="1800" b="0" dirty="0" err="1">
                <a:solidFill>
                  <a:schemeClr val="bg1"/>
                </a:solidFill>
              </a:rPr>
              <a:t>Ceusters</a:t>
            </a:r>
            <a:r>
              <a:rPr lang="en-US" sz="1800" b="0" dirty="0">
                <a:solidFill>
                  <a:schemeClr val="bg1"/>
                </a:solidFill>
              </a:rPr>
              <a:t> W. Ontological Realism as a Methodology for Coordinated Evolution of Scientific </a:t>
            </a:r>
            <a:r>
              <a:rPr lang="en-US" sz="1800" b="0" dirty="0" err="1">
                <a:solidFill>
                  <a:schemeClr val="bg1"/>
                </a:solidFill>
              </a:rPr>
              <a:t>Ontologies</a:t>
            </a:r>
            <a:r>
              <a:rPr lang="en-US" sz="1800" b="0" dirty="0">
                <a:solidFill>
                  <a:schemeClr val="bg1"/>
                </a:solidFill>
              </a:rPr>
              <a:t>. Applied </a:t>
            </a:r>
            <a:r>
              <a:rPr lang="en-US" sz="1800" b="0" dirty="0" smtClean="0">
                <a:solidFill>
                  <a:schemeClr val="bg1"/>
                </a:solidFill>
              </a:rPr>
              <a:t>Ontology,    2010;5(3-4):139-188</a:t>
            </a:r>
            <a:endParaRPr lang="en-US" sz="18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76707"/>
            <a:ext cx="8686800" cy="646986"/>
          </a:xfrm>
        </p:spPr>
        <p:txBody>
          <a:bodyPr/>
          <a:lstStyle/>
          <a:p>
            <a:r>
              <a:rPr lang="en-US" dirty="0" smtClean="0"/>
              <a:t>What Ontological Realism recognizes in reality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209800"/>
            <a:ext cx="2537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portions of reality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276600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entities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3962400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particulars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648200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universals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2362200"/>
            <a:ext cx="2082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configurations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2362200"/>
            <a:ext cx="1323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relations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3810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continuants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4495800"/>
            <a:ext cx="1580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occurrents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81000" y="2209800"/>
            <a:ext cx="8458200" cy="44196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33400" y="3276600"/>
            <a:ext cx="8153400" cy="32004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181600" y="2362200"/>
            <a:ext cx="3505200" cy="7620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124200" y="2362200"/>
            <a:ext cx="1828800" cy="7620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85800" y="3810000"/>
            <a:ext cx="4114800" cy="25146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953000" y="4495800"/>
            <a:ext cx="3429000" cy="15240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38200" y="4648200"/>
            <a:ext cx="1905000" cy="15240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124200" y="3962400"/>
            <a:ext cx="5410200" cy="22098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86226" y="2743200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agency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72719" y="2743200"/>
            <a:ext cx="2844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I am the agent of my life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27052" y="5791200"/>
            <a:ext cx="1616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human being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01453" y="4495800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me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21261" y="5486400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my life</a:t>
            </a:r>
            <a:endParaRPr lang="en-US" sz="2000" dirty="0">
              <a:solidFill>
                <a:srgbClr val="FFC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33400" y="2694560"/>
            <a:ext cx="2438400" cy="461665"/>
            <a:chOff x="533400" y="2694560"/>
            <a:chExt cx="2438400" cy="461665"/>
          </a:xfrm>
        </p:grpSpPr>
        <p:sp>
          <p:nvSpPr>
            <p:cNvPr id="25" name="Rectangle 24"/>
            <p:cNvSpPr/>
            <p:nvPr/>
          </p:nvSpPr>
          <p:spPr bwMode="auto">
            <a:xfrm>
              <a:off x="533400" y="2743200"/>
              <a:ext cx="2438400" cy="38100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3400" y="269456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?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029200" y="3385623"/>
            <a:ext cx="3505200" cy="461665"/>
            <a:chOff x="5029200" y="3385623"/>
            <a:chExt cx="3505200" cy="461665"/>
          </a:xfrm>
        </p:grpSpPr>
        <p:sp>
          <p:nvSpPr>
            <p:cNvPr id="26" name="Rectangle 25"/>
            <p:cNvSpPr/>
            <p:nvPr/>
          </p:nvSpPr>
          <p:spPr bwMode="auto">
            <a:xfrm>
              <a:off x="5029200" y="3429000"/>
              <a:ext cx="3505200" cy="38100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32734" y="3385623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?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3.bp.blogspot.com/_2cxvSmlPoaM/Ss-JdUAcxwI/AAAAAAAADM4/fOmasxsNiCg/s800/rembrand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11"/>
          <p:cNvSpPr>
            <a:spLocks noChangeArrowheads="1"/>
          </p:cNvSpPr>
          <p:nvPr/>
        </p:nvSpPr>
        <p:spPr bwMode="auto">
          <a:xfrm>
            <a:off x="381000" y="31242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1143000"/>
            <a:ext cx="2971800" cy="5715000"/>
            <a:chOff x="0" y="1143000"/>
            <a:chExt cx="2971800" cy="5715000"/>
          </a:xfrm>
        </p:grpSpPr>
        <p:sp>
          <p:nvSpPr>
            <p:cNvPr id="30729" name="Rectangle 10"/>
            <p:cNvSpPr>
              <a:spLocks noChangeArrowheads="1"/>
            </p:cNvSpPr>
            <p:nvPr/>
          </p:nvSpPr>
          <p:spPr bwMode="auto">
            <a:xfrm>
              <a:off x="0" y="1143000"/>
              <a:ext cx="2667000" cy="5715000"/>
            </a:xfrm>
            <a:prstGeom prst="rect">
              <a:avLst/>
            </a:prstGeom>
            <a:solidFill>
              <a:srgbClr val="000000">
                <a:alpha val="69803"/>
              </a:srgbClr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0730" name="Text Box 14"/>
            <p:cNvSpPr txBox="1">
              <a:spLocks noChangeArrowheads="1"/>
            </p:cNvSpPr>
            <p:nvPr/>
          </p:nvSpPr>
          <p:spPr bwMode="auto">
            <a:xfrm>
              <a:off x="0" y="4724400"/>
              <a:ext cx="2971800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2400" dirty="0">
                  <a:solidFill>
                    <a:srgbClr val="FFC000"/>
                  </a:solidFill>
                </a:rPr>
                <a:t>L1</a:t>
              </a:r>
              <a:r>
                <a:rPr lang="en-US" sz="2400" dirty="0">
                  <a:solidFill>
                    <a:schemeClr val="bg1"/>
                  </a:solidFill>
                </a:rPr>
                <a:t>: entities with objective </a:t>
              </a:r>
              <a:r>
                <a:rPr lang="en-US" sz="2400" dirty="0" smtClean="0">
                  <a:solidFill>
                    <a:schemeClr val="bg1"/>
                  </a:solidFill>
                </a:rPr>
                <a:t>existence,   </a:t>
              </a:r>
            </a:p>
            <a:p>
              <a:pPr algn="l"/>
              <a:r>
                <a:rPr lang="en-US" sz="2400" dirty="0" smtClean="0">
                  <a:solidFill>
                    <a:schemeClr val="bg1"/>
                  </a:solidFill>
                </a:rPr>
                <a:t>some of </a:t>
              </a:r>
              <a:r>
                <a:rPr lang="en-US" sz="2400" dirty="0">
                  <a:solidFill>
                    <a:schemeClr val="bg1"/>
                  </a:solidFill>
                </a:rPr>
                <a:t>which </a:t>
              </a:r>
              <a:r>
                <a:rPr lang="en-US" sz="2400" dirty="0" smtClean="0">
                  <a:solidFill>
                    <a:schemeClr val="bg1"/>
                  </a:solidFill>
                </a:rPr>
                <a:t>(</a:t>
              </a:r>
              <a:r>
                <a:rPr lang="en-US" sz="2400" dirty="0" smtClean="0">
                  <a:solidFill>
                    <a:srgbClr val="FFC000"/>
                  </a:solidFill>
                </a:rPr>
                <a:t>L1</a:t>
              </a:r>
              <a:r>
                <a:rPr lang="en-US" sz="2800" baseline="30000" dirty="0" smtClean="0">
                  <a:solidFill>
                    <a:srgbClr val="FFC000"/>
                  </a:solidFill>
                </a:rPr>
                <a:t>-</a:t>
              </a:r>
              <a:r>
                <a:rPr lang="en-US" sz="2400" dirty="0" smtClean="0">
                  <a:solidFill>
                    <a:schemeClr val="bg1"/>
                  </a:solidFill>
                </a:rPr>
                <a:t>) are </a:t>
              </a:r>
              <a:r>
                <a:rPr lang="en-US" sz="2400" i="1" dirty="0">
                  <a:solidFill>
                    <a:schemeClr val="bg1"/>
                  </a:solidFill>
                </a:rPr>
                <a:t>not about anything</a:t>
              </a:r>
            </a:p>
          </p:txBody>
        </p:sp>
        <p:sp>
          <p:nvSpPr>
            <p:cNvPr id="30731" name="Text Box 17"/>
            <p:cNvSpPr txBox="1">
              <a:spLocks noChangeArrowheads="1"/>
            </p:cNvSpPr>
            <p:nvPr/>
          </p:nvSpPr>
          <p:spPr bwMode="auto">
            <a:xfrm>
              <a:off x="0" y="3440084"/>
              <a:ext cx="2743200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2400" dirty="0">
                  <a:solidFill>
                    <a:srgbClr val="FFC000"/>
                  </a:solidFill>
                </a:rPr>
                <a:t>L2</a:t>
              </a:r>
              <a:r>
                <a:rPr lang="en-US" sz="2400" dirty="0">
                  <a:solidFill>
                    <a:schemeClr val="bg1"/>
                  </a:solidFill>
                </a:rPr>
                <a:t>: </a:t>
              </a:r>
              <a:r>
                <a:rPr lang="en-US" sz="2400" dirty="0" smtClean="0">
                  <a:solidFill>
                    <a:schemeClr val="bg1"/>
                  </a:solidFill>
                </a:rPr>
                <a:t>beliefs,    some of which are </a:t>
              </a:r>
              <a:r>
                <a:rPr lang="en-US" sz="2400" i="1" dirty="0">
                  <a:solidFill>
                    <a:schemeClr val="bg1"/>
                  </a:solidFill>
                </a:rPr>
                <a:t>about</a:t>
              </a:r>
              <a:r>
                <a:rPr lang="en-US" sz="2400" dirty="0">
                  <a:solidFill>
                    <a:schemeClr val="bg1"/>
                  </a:solidFill>
                </a:rPr>
                <a:t> (1</a:t>
              </a:r>
              <a:r>
                <a:rPr lang="en-US" sz="2400" dirty="0" smtClean="0">
                  <a:solidFill>
                    <a:schemeClr val="bg1"/>
                  </a:solidFill>
                </a:rPr>
                <a:t>),  (2) or (3) </a:t>
              </a:r>
            </a:p>
            <a:p>
              <a:pPr algn="l"/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0732" name="Text Box 23"/>
            <p:cNvSpPr txBox="1">
              <a:spLocks noChangeArrowheads="1"/>
            </p:cNvSpPr>
            <p:nvPr/>
          </p:nvSpPr>
          <p:spPr bwMode="auto">
            <a:xfrm>
              <a:off x="0" y="2057400"/>
              <a:ext cx="28194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400" dirty="0">
                  <a:solidFill>
                    <a:srgbClr val="FFC000"/>
                  </a:solidFill>
                </a:rPr>
                <a:t>L3</a:t>
              </a:r>
              <a:r>
                <a:rPr lang="en-US" sz="2400" dirty="0">
                  <a:solidFill>
                    <a:schemeClr val="bg1"/>
                  </a:solidFill>
                </a:rPr>
                <a:t>: </a:t>
              </a:r>
              <a:r>
                <a:rPr lang="en-US" sz="2400" dirty="0" smtClean="0">
                  <a:solidFill>
                    <a:schemeClr val="bg1"/>
                  </a:solidFill>
                </a:rPr>
                <a:t>accessible representations </a:t>
              </a:r>
              <a:r>
                <a:rPr lang="en-US" sz="2400" i="1" dirty="0">
                  <a:solidFill>
                    <a:schemeClr val="bg1"/>
                  </a:solidFill>
                </a:rPr>
                <a:t>about</a:t>
              </a:r>
              <a:r>
                <a:rPr lang="en-US" sz="2400" dirty="0">
                  <a:solidFill>
                    <a:schemeClr val="bg1"/>
                  </a:solidFill>
                </a:rPr>
                <a:t> (1</a:t>
              </a:r>
              <a:r>
                <a:rPr lang="en-US" sz="2400" dirty="0" smtClean="0">
                  <a:solidFill>
                    <a:schemeClr val="bg1"/>
                  </a:solidFill>
                </a:rPr>
                <a:t>),  (</a:t>
              </a:r>
              <a:r>
                <a:rPr lang="en-US" sz="2400" dirty="0">
                  <a:solidFill>
                    <a:schemeClr val="bg1"/>
                  </a:solidFill>
                </a:rPr>
                <a:t>2) or (3) </a:t>
              </a:r>
            </a:p>
          </p:txBody>
        </p:sp>
      </p:grpSp>
      <p:sp>
        <p:nvSpPr>
          <p:cNvPr id="30726" name="Title 28"/>
          <p:cNvSpPr>
            <a:spLocks noGrp="1"/>
          </p:cNvSpPr>
          <p:nvPr>
            <p:ph type="title"/>
          </p:nvPr>
        </p:nvSpPr>
        <p:spPr>
          <a:xfrm>
            <a:off x="152400" y="1293733"/>
            <a:ext cx="8839200" cy="612934"/>
          </a:xfrm>
        </p:spPr>
        <p:txBody>
          <a:bodyPr/>
          <a:lstStyle/>
          <a:p>
            <a:r>
              <a:rPr lang="en-US" sz="3000" dirty="0" smtClean="0"/>
              <a:t>Three levels of reality in Ontological Realism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UDF-7778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r>
              <a:rPr lang="en-US" dirty="0" smtClean="0"/>
              <a:t>The vision behind Ontological Realism (1)</a:t>
            </a:r>
          </a:p>
        </p:txBody>
      </p:sp>
      <p:pic>
        <p:nvPicPr>
          <p:cNvPr id="5" name="Picture 9" descr="glo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1242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supercomputer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00" y="2133600"/>
            <a:ext cx="4953000" cy="4572000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2514600" y="3124200"/>
            <a:ext cx="4876800" cy="3200400"/>
            <a:chOff x="2514600" y="3124200"/>
            <a:chExt cx="4876800" cy="3200400"/>
          </a:xfrm>
        </p:grpSpPr>
        <p:pic>
          <p:nvPicPr>
            <p:cNvPr id="7175" name="Picture 7" descr="http://www.cyc.com/cycdoc/img/UpperOntology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81600" y="5029200"/>
              <a:ext cx="2209800" cy="1295400"/>
            </a:xfrm>
            <a:prstGeom prst="rect">
              <a:avLst/>
            </a:prstGeom>
            <a:noFill/>
          </p:spPr>
        </p:pic>
        <p:grpSp>
          <p:nvGrpSpPr>
            <p:cNvPr id="20" name="Group 19"/>
            <p:cNvGrpSpPr/>
            <p:nvPr/>
          </p:nvGrpSpPr>
          <p:grpSpPr>
            <a:xfrm>
              <a:off x="2514600" y="3124200"/>
              <a:ext cx="4876800" cy="3200400"/>
              <a:chOff x="2514600" y="3124200"/>
              <a:chExt cx="4876800" cy="32004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5181600" y="3124200"/>
                <a:ext cx="2209800" cy="1371600"/>
                <a:chOff x="4495800" y="2362200"/>
                <a:chExt cx="3810000" cy="2057400"/>
              </a:xfrm>
            </p:grpSpPr>
            <p:pic>
              <p:nvPicPr>
                <p:cNvPr id="7173" name="Picture 5" descr="http://www.plu.edu/~boehkk/formula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495800" y="2362200"/>
                  <a:ext cx="3771900" cy="1994062"/>
                </a:xfrm>
                <a:prstGeom prst="rect">
                  <a:avLst/>
                </a:prstGeom>
                <a:noFill/>
              </p:spPr>
            </p:pic>
            <p:sp>
              <p:nvSpPr>
                <p:cNvPr id="12" name="Rectangle 11"/>
                <p:cNvSpPr/>
                <p:nvPr/>
              </p:nvSpPr>
              <p:spPr bwMode="auto">
                <a:xfrm>
                  <a:off x="4495800" y="2362200"/>
                  <a:ext cx="3810000" cy="2057400"/>
                </a:xfrm>
                <a:prstGeom prst="rect">
                  <a:avLst/>
                </a:prstGeom>
                <a:solidFill>
                  <a:srgbClr val="312997">
                    <a:alpha val="49804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5" name="Rectangle 14"/>
              <p:cNvSpPr/>
              <p:nvPr/>
            </p:nvSpPr>
            <p:spPr bwMode="auto">
              <a:xfrm>
                <a:off x="5181600" y="5029200"/>
                <a:ext cx="2209800" cy="1295400"/>
              </a:xfrm>
              <a:prstGeom prst="rect">
                <a:avLst/>
              </a:prstGeom>
              <a:solidFill>
                <a:srgbClr val="312997">
                  <a:alpha val="50196"/>
                </a:srgb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" name="Right Arrow 15"/>
              <p:cNvSpPr/>
              <p:nvPr/>
            </p:nvSpPr>
            <p:spPr bwMode="auto">
              <a:xfrm>
                <a:off x="3733800" y="3505200"/>
                <a:ext cx="1295400" cy="381000"/>
              </a:xfrm>
              <a:prstGeom prst="rightArrow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" name="Right Arrow 16"/>
              <p:cNvSpPr/>
              <p:nvPr/>
            </p:nvSpPr>
            <p:spPr bwMode="auto">
              <a:xfrm>
                <a:off x="3733800" y="5486400"/>
                <a:ext cx="1295400" cy="381000"/>
              </a:xfrm>
              <a:prstGeom prst="rightArrow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" name="Right Arrow 17"/>
              <p:cNvSpPr/>
              <p:nvPr/>
            </p:nvSpPr>
            <p:spPr bwMode="auto">
              <a:xfrm>
                <a:off x="2514600" y="4343400"/>
                <a:ext cx="1295400" cy="381000"/>
              </a:xfrm>
              <a:prstGeom prst="rightArrow">
                <a:avLst>
                  <a:gd name="adj1" fmla="val 50000"/>
                  <a:gd name="adj2" fmla="val 0"/>
                </a:avLst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" name="Right Arrow 18"/>
              <p:cNvSpPr/>
              <p:nvPr/>
            </p:nvSpPr>
            <p:spPr bwMode="auto">
              <a:xfrm rot="16200000">
                <a:off x="2799944" y="4495800"/>
                <a:ext cx="2057400" cy="381000"/>
              </a:xfrm>
              <a:prstGeom prst="rightArrow">
                <a:avLst>
                  <a:gd name="adj1" fmla="val 50000"/>
                  <a:gd name="adj2" fmla="val 0"/>
                </a:avLst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UDF-7778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1276707"/>
            <a:ext cx="8686800" cy="646986"/>
          </a:xfrm>
        </p:spPr>
        <p:txBody>
          <a:bodyPr/>
          <a:lstStyle/>
          <a:p>
            <a:r>
              <a:rPr lang="en-US" dirty="0" smtClean="0"/>
              <a:t>The vision behind Ontological Realism (2)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81000" y="2133600"/>
            <a:ext cx="8382000" cy="4572000"/>
            <a:chOff x="381000" y="2133600"/>
            <a:chExt cx="8382000" cy="4572000"/>
          </a:xfrm>
        </p:grpSpPr>
        <p:pic>
          <p:nvPicPr>
            <p:cNvPr id="5" name="Picture 9" descr="glo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3124200"/>
              <a:ext cx="2857500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 descr="supercomputer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810000" y="2133600"/>
              <a:ext cx="4953000" cy="4572000"/>
            </a:xfrm>
            <a:prstGeom prst="rect">
              <a:avLst/>
            </a:prstGeom>
            <a:noFill/>
          </p:spPr>
        </p:pic>
        <p:grpSp>
          <p:nvGrpSpPr>
            <p:cNvPr id="2" name="Group 20"/>
            <p:cNvGrpSpPr/>
            <p:nvPr/>
          </p:nvGrpSpPr>
          <p:grpSpPr>
            <a:xfrm>
              <a:off x="2514600" y="3124200"/>
              <a:ext cx="4876800" cy="3200400"/>
              <a:chOff x="2514600" y="3124200"/>
              <a:chExt cx="4876800" cy="3200400"/>
            </a:xfrm>
          </p:grpSpPr>
          <p:pic>
            <p:nvPicPr>
              <p:cNvPr id="7175" name="Picture 7" descr="http://www.cyc.com/cycdoc/img/UpperOntology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181600" y="5029200"/>
                <a:ext cx="2209800" cy="1295400"/>
              </a:xfrm>
              <a:prstGeom prst="rect">
                <a:avLst/>
              </a:prstGeom>
              <a:noFill/>
            </p:spPr>
          </p:pic>
          <p:grpSp>
            <p:nvGrpSpPr>
              <p:cNvPr id="3" name="Group 19"/>
              <p:cNvGrpSpPr/>
              <p:nvPr/>
            </p:nvGrpSpPr>
            <p:grpSpPr>
              <a:xfrm>
                <a:off x="2514600" y="3124200"/>
                <a:ext cx="4876800" cy="3200400"/>
                <a:chOff x="2514600" y="3124200"/>
                <a:chExt cx="4876800" cy="3200400"/>
              </a:xfrm>
            </p:grpSpPr>
            <p:grpSp>
              <p:nvGrpSpPr>
                <p:cNvPr id="6" name="Group 13"/>
                <p:cNvGrpSpPr/>
                <p:nvPr/>
              </p:nvGrpSpPr>
              <p:grpSpPr>
                <a:xfrm>
                  <a:off x="5181600" y="3124200"/>
                  <a:ext cx="2209800" cy="1371600"/>
                  <a:chOff x="4495800" y="2362200"/>
                  <a:chExt cx="3810000" cy="2057400"/>
                </a:xfrm>
              </p:grpSpPr>
              <p:pic>
                <p:nvPicPr>
                  <p:cNvPr id="7173" name="Picture 5" descr="http://www.plu.edu/~boehkk/formula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4495800" y="2362200"/>
                    <a:ext cx="3771900" cy="1994062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2" name="Rectangle 11"/>
                  <p:cNvSpPr/>
                  <p:nvPr/>
                </p:nvSpPr>
                <p:spPr bwMode="auto">
                  <a:xfrm>
                    <a:off x="4495800" y="2362200"/>
                    <a:ext cx="3810000" cy="2057400"/>
                  </a:xfrm>
                  <a:prstGeom prst="rect">
                    <a:avLst/>
                  </a:prstGeom>
                  <a:solidFill>
                    <a:srgbClr val="312997">
                      <a:alpha val="49804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1" i="0" u="none" strike="noStrike" cap="none" normalizeH="0" baseline="0" smtClean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15" name="Rectangle 14"/>
                <p:cNvSpPr/>
                <p:nvPr/>
              </p:nvSpPr>
              <p:spPr bwMode="auto">
                <a:xfrm>
                  <a:off x="5181600" y="5029200"/>
                  <a:ext cx="2209800" cy="1295400"/>
                </a:xfrm>
                <a:prstGeom prst="rect">
                  <a:avLst/>
                </a:prstGeom>
                <a:solidFill>
                  <a:srgbClr val="312997">
                    <a:alpha val="50196"/>
                  </a:srgbClr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6" name="Right Arrow 15"/>
                <p:cNvSpPr/>
                <p:nvPr/>
              </p:nvSpPr>
              <p:spPr bwMode="auto">
                <a:xfrm>
                  <a:off x="3733800" y="3505200"/>
                  <a:ext cx="1295400" cy="381000"/>
                </a:xfrm>
                <a:prstGeom prst="rightArrow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7" name="Right Arrow 16"/>
                <p:cNvSpPr/>
                <p:nvPr/>
              </p:nvSpPr>
              <p:spPr bwMode="auto">
                <a:xfrm>
                  <a:off x="3733800" y="5486400"/>
                  <a:ext cx="1295400" cy="381000"/>
                </a:xfrm>
                <a:prstGeom prst="rightArrow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8" name="Right Arrow 17"/>
                <p:cNvSpPr/>
                <p:nvPr/>
              </p:nvSpPr>
              <p:spPr bwMode="auto">
                <a:xfrm>
                  <a:off x="2514600" y="4343400"/>
                  <a:ext cx="1295400" cy="381000"/>
                </a:xfrm>
                <a:prstGeom prst="rightArrow">
                  <a:avLst>
                    <a:gd name="adj1" fmla="val 50000"/>
                    <a:gd name="adj2" fmla="val 0"/>
                  </a:avLst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9" name="Right Arrow 18"/>
                <p:cNvSpPr/>
                <p:nvPr/>
              </p:nvSpPr>
              <p:spPr bwMode="auto">
                <a:xfrm rot="16200000">
                  <a:off x="2799944" y="4495800"/>
                  <a:ext cx="2057400" cy="381000"/>
                </a:xfrm>
                <a:prstGeom prst="rightArrow">
                  <a:avLst>
                    <a:gd name="adj1" fmla="val 50000"/>
                    <a:gd name="adj2" fmla="val 0"/>
                  </a:avLst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31" name="Group 30"/>
          <p:cNvGrpSpPr/>
          <p:nvPr/>
        </p:nvGrpSpPr>
        <p:grpSpPr>
          <a:xfrm>
            <a:off x="4724400" y="3048000"/>
            <a:ext cx="4114800" cy="2743200"/>
            <a:chOff x="4724400" y="3048000"/>
            <a:chExt cx="4114800" cy="2743200"/>
          </a:xfrm>
        </p:grpSpPr>
        <p:pic>
          <p:nvPicPr>
            <p:cNvPr id="21" name="Picture 2" descr="supercomputer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867400" y="3048000"/>
              <a:ext cx="2971800" cy="2743200"/>
            </a:xfrm>
            <a:prstGeom prst="rect">
              <a:avLst/>
            </a:prstGeom>
            <a:noFill/>
          </p:spPr>
        </p:pic>
        <p:pic>
          <p:nvPicPr>
            <p:cNvPr id="23" name="Picture 9" descr="glo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00800" y="3581400"/>
              <a:ext cx="1943100" cy="194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ight Arrow 26"/>
            <p:cNvSpPr/>
            <p:nvPr/>
          </p:nvSpPr>
          <p:spPr bwMode="auto">
            <a:xfrm>
              <a:off x="4734128" y="3972128"/>
              <a:ext cx="990600" cy="228600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Right Arrow 27"/>
            <p:cNvSpPr/>
            <p:nvPr/>
          </p:nvSpPr>
          <p:spPr bwMode="auto">
            <a:xfrm>
              <a:off x="4724400" y="4857344"/>
              <a:ext cx="990600" cy="228600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Right Arrow 28"/>
            <p:cNvSpPr/>
            <p:nvPr/>
          </p:nvSpPr>
          <p:spPr bwMode="auto">
            <a:xfrm rot="16200000">
              <a:off x="5181600" y="4419600"/>
              <a:ext cx="990600" cy="228600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Right Arrow 29"/>
            <p:cNvSpPr/>
            <p:nvPr/>
          </p:nvSpPr>
          <p:spPr bwMode="auto">
            <a:xfrm>
              <a:off x="5638800" y="4419600"/>
              <a:ext cx="838200" cy="2286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152400" y="6172200"/>
            <a:ext cx="8839200" cy="533400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The Time Lords’ </a:t>
            </a:r>
            <a:r>
              <a:rPr lang="en-US" sz="2400" i="1" dirty="0" smtClean="0"/>
              <a:t>Matrix</a:t>
            </a:r>
            <a:r>
              <a:rPr lang="en-US" sz="2400" dirty="0" smtClean="0"/>
              <a:t> on the planet </a:t>
            </a:r>
            <a:r>
              <a:rPr lang="en-US" sz="2400" dirty="0" err="1" smtClean="0"/>
              <a:t>Gallifrey</a:t>
            </a:r>
            <a:r>
              <a:rPr lang="en-US" sz="2400" dirty="0" smtClean="0"/>
              <a:t> (Dr. Who,    1976)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381000" y="4495800"/>
            <a:ext cx="8610600" cy="1371600"/>
          </a:xfrm>
          <a:prstGeom prst="rect">
            <a:avLst/>
          </a:prstGeom>
          <a:solidFill>
            <a:srgbClr val="FFFF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175 -4.44444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 animBg="1"/>
    </p:bld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18454</TotalTime>
  <Words>1775</Words>
  <Application>Microsoft Office PowerPoint</Application>
  <PresentationFormat>On-screen Show (4:3)</PresentationFormat>
  <Paragraphs>501</Paragraphs>
  <Slides>43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Standaardontwerp</vt:lpstr>
      <vt:lpstr>Photo Editor-foto</vt:lpstr>
      <vt:lpstr>Microsoft Photo Editor 3.0-foto</vt:lpstr>
      <vt:lpstr>DARPA Mind's Eye Site Visit    Ontological Realism in ISTARE   May 16,    2011,     10 AM – 4 PM UB North Campus, 224 Bell Hall   </vt:lpstr>
      <vt:lpstr>Short personal history</vt:lpstr>
      <vt:lpstr>Role of the ‘Brain’ Unit</vt:lpstr>
      <vt:lpstr>A multi-disciplinary approach to ontology</vt:lpstr>
      <vt:lpstr>Assumptions of Ontological Realism</vt:lpstr>
      <vt:lpstr>What Ontological Realism recognizes in reality</vt:lpstr>
      <vt:lpstr>Three levels of reality in Ontological Realism</vt:lpstr>
      <vt:lpstr>The vision behind Ontological Realism (1)</vt:lpstr>
      <vt:lpstr>The vision behind Ontological Realism (2) </vt:lpstr>
      <vt:lpstr>Mind’s Eye’s additional constraints</vt:lpstr>
      <vt:lpstr>Required ontology coverage: reality of …</vt:lpstr>
      <vt:lpstr>Available ontology components</vt:lpstr>
      <vt:lpstr>The Basic Formal Ontology</vt:lpstr>
      <vt:lpstr>The Basic Formal Ontology</vt:lpstr>
      <vt:lpstr>Sorts of relations (defined in the Relation Ontology)</vt:lpstr>
      <vt:lpstr>ISTARE implementation of BFO</vt:lpstr>
      <vt:lpstr>Taxonomy traversal</vt:lpstr>
      <vt:lpstr>Relevant First-Order Distinctions</vt:lpstr>
      <vt:lpstr>Information Artifact Ontology</vt:lpstr>
      <vt:lpstr>Referent Tracking</vt:lpstr>
      <vt:lpstr>Fundamental goals of ‘our’ Referent Tracking</vt:lpstr>
      <vt:lpstr>The shift envisioned</vt:lpstr>
      <vt:lpstr>The shift envisioned</vt:lpstr>
      <vt:lpstr>The shift envisioned</vt:lpstr>
      <vt:lpstr>The shift envisioned</vt:lpstr>
      <vt:lpstr>The shift envisioned</vt:lpstr>
      <vt:lpstr>Implementation</vt:lpstr>
      <vt:lpstr>Implementation</vt:lpstr>
      <vt:lpstr>RCC8: conceptual neighborhood</vt:lpstr>
      <vt:lpstr>RCC equally valid for representation of time</vt:lpstr>
      <vt:lpstr>Implementation </vt:lpstr>
      <vt:lpstr>Basic ‘Motion Classes’: adds change</vt:lpstr>
      <vt:lpstr>RCC8/MC14 and action verbs</vt:lpstr>
      <vt:lpstr>RCC8/MC14 and action verbs</vt:lpstr>
      <vt:lpstr>RCC8/MC14 and action verbs</vt:lpstr>
      <vt:lpstr>Link with low- and mid-level processing</vt:lpstr>
      <vt:lpstr>Implementation example</vt:lpstr>
      <vt:lpstr>Action verbs and Ontological Realism</vt:lpstr>
      <vt:lpstr>Action verbs and Ontological Realism</vt:lpstr>
      <vt:lpstr>RCC8/MC14 &amp; video as 2D+T representation of 3D+T</vt:lpstr>
      <vt:lpstr>RCC8/MC14 &amp; video as 2D+T representation of 3D+T</vt:lpstr>
      <vt:lpstr>RCC8/MC14 &amp; video as 2D+T representation of 3D+T</vt:lpstr>
      <vt:lpstr>Capture through representations of ‘laws of nature’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764</cp:revision>
  <dcterms:created xsi:type="dcterms:W3CDTF">1601-01-01T00:00:00Z</dcterms:created>
  <dcterms:modified xsi:type="dcterms:W3CDTF">2011-05-13T21:42:52Z</dcterms:modified>
</cp:coreProperties>
</file>