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sldIdLst>
    <p:sldId id="256" r:id="rId2"/>
    <p:sldId id="265" r:id="rId3"/>
    <p:sldId id="263" r:id="rId4"/>
    <p:sldId id="264" r:id="rId5"/>
    <p:sldId id="272" r:id="rId6"/>
    <p:sldId id="274" r:id="rId7"/>
    <p:sldId id="273" r:id="rId8"/>
    <p:sldId id="275" r:id="rId9"/>
    <p:sldId id="279" r:id="rId10"/>
    <p:sldId id="278" r:id="rId11"/>
    <p:sldId id="266" r:id="rId12"/>
    <p:sldId id="276" r:id="rId13"/>
    <p:sldId id="267" r:id="rId14"/>
    <p:sldId id="277" r:id="rId15"/>
    <p:sldId id="280" r:id="rId16"/>
    <p:sldId id="268" r:id="rId17"/>
    <p:sldId id="269" r:id="rId18"/>
    <p:sldId id="27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7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00B0F0"/>
    <a:srgbClr val="001B46"/>
    <a:srgbClr val="015BBB"/>
    <a:srgbClr val="2F55A7"/>
    <a:srgbClr val="2F55D7"/>
    <a:srgbClr val="003892"/>
    <a:srgbClr val="014DA1"/>
    <a:srgbClr val="0A0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5460" autoAdjust="0"/>
  </p:normalViewPr>
  <p:slideViewPr>
    <p:cSldViewPr snapToGrid="0">
      <p:cViewPr varScale="1">
        <p:scale>
          <a:sx n="100" d="100"/>
          <a:sy n="100" d="100"/>
        </p:scale>
        <p:origin x="876" y="72"/>
      </p:cViewPr>
      <p:guideLst/>
    </p:cSldViewPr>
  </p:slideViewPr>
  <p:notesTextViewPr>
    <p:cViewPr>
      <p:scale>
        <a:sx n="1" d="1"/>
        <a:sy n="1" d="1"/>
      </p:scale>
      <p:origin x="0" y="0"/>
    </p:cViewPr>
  </p:notesText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B4AEE-7019-46A4-A0AB-0C12247EEC80}"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21A2E-7D6D-4695-969F-8A33113D657E}" type="slidenum">
              <a:rPr lang="en-US" smtClean="0"/>
              <a:t>‹#›</a:t>
            </a:fld>
            <a:endParaRPr lang="en-US"/>
          </a:p>
        </p:txBody>
      </p:sp>
    </p:spTree>
    <p:extLst>
      <p:ext uri="{BB962C8B-B14F-4D97-AF65-F5344CB8AC3E}">
        <p14:creationId xmlns:p14="http://schemas.microsoft.com/office/powerpoint/2010/main" val="191956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C7CA8-BE2B-40DC-B949-24505E93F38B}" type="slidenum">
              <a:rPr lang="en-AU" smtClean="0"/>
              <a:pPr/>
              <a:t>2</a:t>
            </a:fld>
            <a:endParaRPr lang="en-AU" dirty="0"/>
          </a:p>
        </p:txBody>
      </p:sp>
    </p:spTree>
    <p:extLst>
      <p:ext uri="{BB962C8B-B14F-4D97-AF65-F5344CB8AC3E}">
        <p14:creationId xmlns:p14="http://schemas.microsoft.com/office/powerpoint/2010/main" val="2530350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C7CA8-BE2B-40DC-B949-24505E93F38B}" type="slidenum">
              <a:rPr lang="en-AU" smtClean="0"/>
              <a:pPr/>
              <a:t>19</a:t>
            </a:fld>
            <a:endParaRPr lang="en-AU" dirty="0"/>
          </a:p>
        </p:txBody>
      </p:sp>
    </p:spTree>
    <p:extLst>
      <p:ext uri="{BB962C8B-B14F-4D97-AF65-F5344CB8AC3E}">
        <p14:creationId xmlns:p14="http://schemas.microsoft.com/office/powerpoint/2010/main" val="2556482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C7CA8-BE2B-40DC-B949-24505E93F38B}" type="slidenum">
              <a:rPr lang="en-AU" smtClean="0"/>
              <a:pPr/>
              <a:t>20</a:t>
            </a:fld>
            <a:endParaRPr lang="en-AU" dirty="0"/>
          </a:p>
        </p:txBody>
      </p:sp>
    </p:spTree>
    <p:extLst>
      <p:ext uri="{BB962C8B-B14F-4D97-AF65-F5344CB8AC3E}">
        <p14:creationId xmlns:p14="http://schemas.microsoft.com/office/powerpoint/2010/main" val="393884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C7CA8-BE2B-40DC-B949-24505E93F38B}" type="slidenum">
              <a:rPr lang="en-AU" smtClean="0"/>
              <a:pPr/>
              <a:t>21</a:t>
            </a:fld>
            <a:endParaRPr lang="en-AU" dirty="0"/>
          </a:p>
        </p:txBody>
      </p:sp>
    </p:spTree>
    <p:extLst>
      <p:ext uri="{BB962C8B-B14F-4D97-AF65-F5344CB8AC3E}">
        <p14:creationId xmlns:p14="http://schemas.microsoft.com/office/powerpoint/2010/main" val="162796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C7CA8-BE2B-40DC-B949-24505E93F38B}" type="slidenum">
              <a:rPr lang="en-AU" smtClean="0"/>
              <a:pPr/>
              <a:t>32</a:t>
            </a:fld>
            <a:endParaRPr lang="en-AU" dirty="0"/>
          </a:p>
        </p:txBody>
      </p:sp>
    </p:spTree>
    <p:extLst>
      <p:ext uri="{BB962C8B-B14F-4D97-AF65-F5344CB8AC3E}">
        <p14:creationId xmlns:p14="http://schemas.microsoft.com/office/powerpoint/2010/main" val="1051316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BC7CA8-BE2B-40DC-B949-24505E93F38B}" type="slidenum">
              <a:rPr lang="en-AU" smtClean="0"/>
              <a:pPr/>
              <a:t>3</a:t>
            </a:fld>
            <a:endParaRPr lang="en-AU" dirty="0"/>
          </a:p>
        </p:txBody>
      </p:sp>
    </p:spTree>
    <p:extLst>
      <p:ext uri="{BB962C8B-B14F-4D97-AF65-F5344CB8AC3E}">
        <p14:creationId xmlns:p14="http://schemas.microsoft.com/office/powerpoint/2010/main" val="3317253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C7CA8-BE2B-40DC-B949-24505E93F38B}" type="slidenum">
              <a:rPr lang="en-AU" smtClean="0"/>
              <a:pPr/>
              <a:t>4</a:t>
            </a:fld>
            <a:endParaRPr lang="en-AU" dirty="0"/>
          </a:p>
        </p:txBody>
      </p:sp>
    </p:spTree>
    <p:extLst>
      <p:ext uri="{BB962C8B-B14F-4D97-AF65-F5344CB8AC3E}">
        <p14:creationId xmlns:p14="http://schemas.microsoft.com/office/powerpoint/2010/main" val="156848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C7CA8-BE2B-40DC-B949-24505E93F38B}" type="slidenum">
              <a:rPr lang="en-AU" smtClean="0"/>
              <a:pPr/>
              <a:t>5</a:t>
            </a:fld>
            <a:endParaRPr lang="en-AU" dirty="0"/>
          </a:p>
        </p:txBody>
      </p:sp>
    </p:spTree>
    <p:extLst>
      <p:ext uri="{BB962C8B-B14F-4D97-AF65-F5344CB8AC3E}">
        <p14:creationId xmlns:p14="http://schemas.microsoft.com/office/powerpoint/2010/main" val="1860537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C7CA8-BE2B-40DC-B949-24505E93F38B}" type="slidenum">
              <a:rPr lang="en-AU" smtClean="0"/>
              <a:pPr/>
              <a:t>11</a:t>
            </a:fld>
            <a:endParaRPr lang="en-AU" dirty="0"/>
          </a:p>
        </p:txBody>
      </p:sp>
    </p:spTree>
    <p:extLst>
      <p:ext uri="{BB962C8B-B14F-4D97-AF65-F5344CB8AC3E}">
        <p14:creationId xmlns:p14="http://schemas.microsoft.com/office/powerpoint/2010/main" val="409952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C7CA8-BE2B-40DC-B949-24505E93F38B}" type="slidenum">
              <a:rPr lang="en-AU" smtClean="0"/>
              <a:pPr/>
              <a:t>13</a:t>
            </a:fld>
            <a:endParaRPr lang="en-AU" dirty="0"/>
          </a:p>
        </p:txBody>
      </p:sp>
    </p:spTree>
    <p:extLst>
      <p:ext uri="{BB962C8B-B14F-4D97-AF65-F5344CB8AC3E}">
        <p14:creationId xmlns:p14="http://schemas.microsoft.com/office/powerpoint/2010/main" val="244940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C7CA8-BE2B-40DC-B949-24505E93F38B}" type="slidenum">
              <a:rPr lang="en-AU" smtClean="0"/>
              <a:pPr/>
              <a:t>16</a:t>
            </a:fld>
            <a:endParaRPr lang="en-AU" dirty="0"/>
          </a:p>
        </p:txBody>
      </p:sp>
    </p:spTree>
    <p:extLst>
      <p:ext uri="{BB962C8B-B14F-4D97-AF65-F5344CB8AC3E}">
        <p14:creationId xmlns:p14="http://schemas.microsoft.com/office/powerpoint/2010/main" val="665850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C7CA8-BE2B-40DC-B949-24505E93F38B}" type="slidenum">
              <a:rPr lang="en-AU" smtClean="0"/>
              <a:pPr/>
              <a:t>17</a:t>
            </a:fld>
            <a:endParaRPr lang="en-AU" dirty="0"/>
          </a:p>
        </p:txBody>
      </p:sp>
    </p:spTree>
    <p:extLst>
      <p:ext uri="{BB962C8B-B14F-4D97-AF65-F5344CB8AC3E}">
        <p14:creationId xmlns:p14="http://schemas.microsoft.com/office/powerpoint/2010/main" val="1304787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C7CA8-BE2B-40DC-B949-24505E93F38B}" type="slidenum">
              <a:rPr lang="en-AU" smtClean="0"/>
              <a:pPr/>
              <a:t>18</a:t>
            </a:fld>
            <a:endParaRPr lang="en-AU" dirty="0"/>
          </a:p>
        </p:txBody>
      </p:sp>
    </p:spTree>
    <p:extLst>
      <p:ext uri="{BB962C8B-B14F-4D97-AF65-F5344CB8AC3E}">
        <p14:creationId xmlns:p14="http://schemas.microsoft.com/office/powerpoint/2010/main" val="3174346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512066" y="3034641"/>
            <a:ext cx="6638544" cy="1650381"/>
          </a:xfrm>
          <a:prstGeom prst="rect">
            <a:avLst/>
          </a:prstGeom>
        </p:spPr>
        <p:txBody>
          <a:bodyPr lIns="0">
            <a:normAutofit/>
          </a:bodyPr>
          <a:lstStyle>
            <a:lvl1pPr marL="0" indent="0">
              <a:buNone/>
              <a:defRPr sz="2800"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512066" y="502920"/>
            <a:ext cx="6638544" cy="2386584"/>
          </a:xfrm>
          <a:prstGeom prst="rect">
            <a:avLst/>
          </a:prstGeom>
          <a:ln>
            <a:noFill/>
          </a:ln>
        </p:spPr>
        <p:txBody>
          <a:bodyPr lIns="0" anchor="t" anchorCtr="0">
            <a:normAutofit/>
          </a:bodyPr>
          <a:lstStyle>
            <a:lvl1pPr algn="l">
              <a:lnSpc>
                <a:spcPct val="100000"/>
              </a:lnSpc>
              <a:defRPr sz="4800" b="1" i="0" cap="none"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6698" y="5585982"/>
            <a:ext cx="7478709" cy="1068387"/>
          </a:xfrm>
          <a:prstGeom prst="rect">
            <a:avLst/>
          </a:prstGeom>
        </p:spPr>
      </p:pic>
    </p:spTree>
    <p:extLst>
      <p:ext uri="{BB962C8B-B14F-4D97-AF65-F5344CB8AC3E}">
        <p14:creationId xmlns:p14="http://schemas.microsoft.com/office/powerpoint/2010/main" val="159045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DC4F6-5AA9-434B-AC4A-FFEB89478B34}"/>
              </a:ext>
            </a:extLst>
          </p:cNvPr>
          <p:cNvSpPr>
            <a:spLocks noGrp="1"/>
          </p:cNvSpPr>
          <p:nvPr>
            <p:ph type="title"/>
          </p:nvPr>
        </p:nvSpPr>
        <p:spPr>
          <a:xfrm>
            <a:off x="168244" y="821836"/>
            <a:ext cx="12023756" cy="481864"/>
          </a:xfrm>
          <a:prstGeom prst="rect">
            <a:avLst/>
          </a:prstGeom>
        </p:spPr>
        <p:txBody>
          <a:bodyPr>
            <a:normAutofit/>
          </a:bodyPr>
          <a:lstStyle>
            <a:lvl1pPr algn="l">
              <a:defRPr sz="3200" b="1"/>
            </a:lvl1pPr>
          </a:lstStyle>
          <a:p>
            <a:r>
              <a:rPr lang="en-US" dirty="0"/>
              <a:t>Click to edit Master title style</a:t>
            </a:r>
          </a:p>
        </p:txBody>
      </p:sp>
      <p:sp>
        <p:nvSpPr>
          <p:cNvPr id="3" name="Content Placeholder 2">
            <a:extLst>
              <a:ext uri="{FF2B5EF4-FFF2-40B4-BE49-F238E27FC236}">
                <a16:creationId xmlns:a16="http://schemas.microsoft.com/office/drawing/2014/main" id="{D6432810-BF9B-4212-9313-69CB5737CFC6}"/>
              </a:ext>
            </a:extLst>
          </p:cNvPr>
          <p:cNvSpPr>
            <a:spLocks noGrp="1"/>
          </p:cNvSpPr>
          <p:nvPr>
            <p:ph idx="1"/>
          </p:nvPr>
        </p:nvSpPr>
        <p:spPr>
          <a:xfrm>
            <a:off x="168244" y="1376127"/>
            <a:ext cx="11755170" cy="5051833"/>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49529D2-527C-41E9-ACE0-142A8893E007}"/>
              </a:ext>
            </a:extLst>
          </p:cNvPr>
          <p:cNvSpPr>
            <a:spLocks noGrp="1"/>
          </p:cNvSpPr>
          <p:nvPr>
            <p:ph type="sldNum" sz="quarter" idx="12"/>
          </p:nvPr>
        </p:nvSpPr>
        <p:spPr>
          <a:xfrm>
            <a:off x="63375" y="6492147"/>
            <a:ext cx="497940" cy="365125"/>
          </a:xfrm>
          <a:prstGeom prst="rect">
            <a:avLst/>
          </a:prstGeom>
        </p:spPr>
        <p:txBody>
          <a:bodyPr/>
          <a:lstStyle/>
          <a:p>
            <a:fld id="{3254D7DE-5740-4F89-B19D-90646015ED72}" type="slidenum">
              <a:rPr lang="en-US" smtClean="0"/>
              <a:t>‹#›</a:t>
            </a:fld>
            <a:endParaRPr lang="en-US"/>
          </a:p>
        </p:txBody>
      </p:sp>
    </p:spTree>
    <p:extLst>
      <p:ext uri="{BB962C8B-B14F-4D97-AF65-F5344CB8AC3E}">
        <p14:creationId xmlns:p14="http://schemas.microsoft.com/office/powerpoint/2010/main" val="80162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8A9A-AB40-4215-8A67-5C58C1437931}"/>
              </a:ext>
            </a:extLst>
          </p:cNvPr>
          <p:cNvSpPr>
            <a:spLocks noGrp="1"/>
          </p:cNvSpPr>
          <p:nvPr>
            <p:ph type="title"/>
          </p:nvPr>
        </p:nvSpPr>
        <p:spPr>
          <a:xfrm>
            <a:off x="172017" y="821835"/>
            <a:ext cx="12001877" cy="472811"/>
          </a:xfrm>
          <a:prstGeom prst="rect">
            <a:avLst/>
          </a:prstGeom>
        </p:spPr>
        <p:txBody>
          <a:bodyPr>
            <a:noAutofit/>
          </a:bodyPr>
          <a:lstStyle>
            <a:lvl1pPr algn="l">
              <a:defRPr sz="3200" b="1"/>
            </a:lvl1pPr>
          </a:lstStyle>
          <a:p>
            <a:r>
              <a:rPr lang="en-US" dirty="0"/>
              <a:t>Click to edit Master title style</a:t>
            </a:r>
          </a:p>
        </p:txBody>
      </p:sp>
      <p:sp>
        <p:nvSpPr>
          <p:cNvPr id="5" name="Slide Number Placeholder 4">
            <a:extLst>
              <a:ext uri="{FF2B5EF4-FFF2-40B4-BE49-F238E27FC236}">
                <a16:creationId xmlns:a16="http://schemas.microsoft.com/office/drawing/2014/main" id="{7326510D-03BF-4E9F-B26F-3CACF1F46276}"/>
              </a:ext>
            </a:extLst>
          </p:cNvPr>
          <p:cNvSpPr>
            <a:spLocks noGrp="1"/>
          </p:cNvSpPr>
          <p:nvPr>
            <p:ph type="sldNum" sz="quarter" idx="12"/>
          </p:nvPr>
        </p:nvSpPr>
        <p:spPr>
          <a:xfrm>
            <a:off x="63375" y="6492147"/>
            <a:ext cx="497940" cy="365125"/>
          </a:xfrm>
          <a:prstGeom prst="rect">
            <a:avLst/>
          </a:prstGeom>
        </p:spPr>
        <p:txBody>
          <a:bodyPr/>
          <a:lstStyle/>
          <a:p>
            <a:fld id="{3254D7DE-5740-4F89-B19D-90646015ED72}" type="slidenum">
              <a:rPr lang="en-US" smtClean="0"/>
              <a:t>‹#›</a:t>
            </a:fld>
            <a:endParaRPr lang="en-US"/>
          </a:p>
        </p:txBody>
      </p:sp>
    </p:spTree>
    <p:extLst>
      <p:ext uri="{BB962C8B-B14F-4D97-AF65-F5344CB8AC3E}">
        <p14:creationId xmlns:p14="http://schemas.microsoft.com/office/powerpoint/2010/main" val="207607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300819-3918-48C8-BD61-CE3E3369C486}"/>
              </a:ext>
            </a:extLst>
          </p:cNvPr>
          <p:cNvSpPr>
            <a:spLocks noGrp="1"/>
          </p:cNvSpPr>
          <p:nvPr>
            <p:ph type="sldNum" sz="quarter" idx="12"/>
          </p:nvPr>
        </p:nvSpPr>
        <p:spPr>
          <a:xfrm>
            <a:off x="63375" y="6492147"/>
            <a:ext cx="497940" cy="365125"/>
          </a:xfrm>
          <a:prstGeom prst="rect">
            <a:avLst/>
          </a:prstGeom>
        </p:spPr>
        <p:txBody>
          <a:bodyPr/>
          <a:lstStyle/>
          <a:p>
            <a:fld id="{3254D7DE-5740-4F89-B19D-90646015ED72}" type="slidenum">
              <a:rPr lang="en-US" smtClean="0"/>
              <a:t>‹#›</a:t>
            </a:fld>
            <a:endParaRPr lang="en-US"/>
          </a:p>
        </p:txBody>
      </p:sp>
    </p:spTree>
    <p:extLst>
      <p:ext uri="{BB962C8B-B14F-4D97-AF65-F5344CB8AC3E}">
        <p14:creationId xmlns:p14="http://schemas.microsoft.com/office/powerpoint/2010/main" val="3493848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084525-575B-4069-8059-12C8CF02665E}"/>
              </a:ext>
            </a:extLst>
          </p:cNvPr>
          <p:cNvSpPr>
            <a:spLocks noGrp="1"/>
          </p:cNvSpPr>
          <p:nvPr>
            <p:ph type="title"/>
          </p:nvPr>
        </p:nvSpPr>
        <p:spPr>
          <a:xfrm>
            <a:off x="0" y="930471"/>
            <a:ext cx="12192000" cy="7602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B62184B-D9D0-4789-B68D-BA4E6FCD91DA}"/>
              </a:ext>
            </a:extLst>
          </p:cNvPr>
          <p:cNvSpPr>
            <a:spLocks noGrp="1"/>
          </p:cNvSpPr>
          <p:nvPr>
            <p:ph type="body" idx="1"/>
          </p:nvPr>
        </p:nvSpPr>
        <p:spPr>
          <a:xfrm>
            <a:off x="168244" y="1718336"/>
            <a:ext cx="11755170" cy="45828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97A0FE67-35AE-42E6-8CEE-AF4B6EF23428}"/>
              </a:ext>
            </a:extLst>
          </p:cNvPr>
          <p:cNvSpPr txBox="1"/>
          <p:nvPr userDrawn="1"/>
        </p:nvSpPr>
        <p:spPr>
          <a:xfrm>
            <a:off x="8259255" y="148080"/>
            <a:ext cx="3769429" cy="646331"/>
          </a:xfrm>
          <a:prstGeom prst="rect">
            <a:avLst/>
          </a:prstGeom>
          <a:noFill/>
        </p:spPr>
        <p:txBody>
          <a:bodyPr wrap="none" rtlCol="0">
            <a:spAutoFit/>
          </a:bodyPr>
          <a:lstStyle/>
          <a:p>
            <a:pPr algn="r"/>
            <a:r>
              <a:rPr lang="en-US" b="1" dirty="0">
                <a:solidFill>
                  <a:schemeClr val="bg1"/>
                </a:solidFill>
              </a:rPr>
              <a:t>Werner Ceusters</a:t>
            </a:r>
          </a:p>
          <a:p>
            <a:pPr algn="r"/>
            <a:r>
              <a:rPr lang="en-US" dirty="0">
                <a:solidFill>
                  <a:schemeClr val="bg1"/>
                </a:solidFill>
              </a:rPr>
              <a:t>Department of Biomedical Informatics</a:t>
            </a:r>
          </a:p>
        </p:txBody>
      </p:sp>
      <p:pic>
        <p:nvPicPr>
          <p:cNvPr id="14" name="Picture 13">
            <a:extLst>
              <a:ext uri="{FF2B5EF4-FFF2-40B4-BE49-F238E27FC236}">
                <a16:creationId xmlns:a16="http://schemas.microsoft.com/office/drawing/2014/main" id="{6A1EF7A9-3EA1-4A3C-BDEA-4DDE886788F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152" y="0"/>
            <a:ext cx="6572363" cy="905360"/>
          </a:xfrm>
          <a:prstGeom prst="rect">
            <a:avLst/>
          </a:prstGeom>
        </p:spPr>
      </p:pic>
      <p:pic>
        <p:nvPicPr>
          <p:cNvPr id="17" name="Picture 16">
            <a:extLst>
              <a:ext uri="{FF2B5EF4-FFF2-40B4-BE49-F238E27FC236}">
                <a16:creationId xmlns:a16="http://schemas.microsoft.com/office/drawing/2014/main" id="{72E09F60-08F5-495B-8854-48753BABF9C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8" name="Rectangle 17">
            <a:extLst>
              <a:ext uri="{FF2B5EF4-FFF2-40B4-BE49-F238E27FC236}">
                <a16:creationId xmlns:a16="http://schemas.microsoft.com/office/drawing/2014/main" id="{D5087B58-3A53-4414-A63C-8904D2DEA8BD}"/>
              </a:ext>
            </a:extLst>
          </p:cNvPr>
          <p:cNvSpPr/>
          <p:nvPr userDrawn="1"/>
        </p:nvSpPr>
        <p:spPr>
          <a:xfrm>
            <a:off x="0" y="794412"/>
            <a:ext cx="12192000" cy="6088700"/>
          </a:xfrm>
          <a:prstGeom prst="rect">
            <a:avLst/>
          </a:prstGeom>
          <a:solidFill>
            <a:srgbClr val="001B4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B8D22E30-5845-4717-8CF4-F7752AABC9E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149" y="1"/>
            <a:ext cx="6572363" cy="905360"/>
          </a:xfrm>
          <a:prstGeom prst="rect">
            <a:avLst/>
          </a:prstGeom>
        </p:spPr>
      </p:pic>
      <p:sp>
        <p:nvSpPr>
          <p:cNvPr id="22" name="TextBox 21">
            <a:extLst>
              <a:ext uri="{FF2B5EF4-FFF2-40B4-BE49-F238E27FC236}">
                <a16:creationId xmlns:a16="http://schemas.microsoft.com/office/drawing/2014/main" id="{80CE4ACE-60CB-4786-87F1-41490BD26A4B}"/>
              </a:ext>
            </a:extLst>
          </p:cNvPr>
          <p:cNvSpPr txBox="1"/>
          <p:nvPr userDrawn="1"/>
        </p:nvSpPr>
        <p:spPr>
          <a:xfrm>
            <a:off x="8268308" y="148080"/>
            <a:ext cx="3769429" cy="646331"/>
          </a:xfrm>
          <a:prstGeom prst="rect">
            <a:avLst/>
          </a:prstGeom>
          <a:noFill/>
        </p:spPr>
        <p:txBody>
          <a:bodyPr wrap="none" rtlCol="0">
            <a:spAutoFit/>
          </a:bodyPr>
          <a:lstStyle/>
          <a:p>
            <a:pPr algn="r"/>
            <a:r>
              <a:rPr lang="en-US" b="1" dirty="0">
                <a:solidFill>
                  <a:schemeClr val="bg1"/>
                </a:solidFill>
              </a:rPr>
              <a:t>Werner Ceusters</a:t>
            </a:r>
          </a:p>
          <a:p>
            <a:pPr algn="r"/>
            <a:r>
              <a:rPr lang="en-US" dirty="0">
                <a:solidFill>
                  <a:schemeClr val="bg1"/>
                </a:solidFill>
              </a:rPr>
              <a:t>Department of Biomedical Informatics</a:t>
            </a:r>
          </a:p>
        </p:txBody>
      </p:sp>
      <p:sp>
        <p:nvSpPr>
          <p:cNvPr id="6" name="Slide Number Placeholder 5">
            <a:extLst>
              <a:ext uri="{FF2B5EF4-FFF2-40B4-BE49-F238E27FC236}">
                <a16:creationId xmlns:a16="http://schemas.microsoft.com/office/drawing/2014/main" id="{3C93DBAC-7EA7-4F28-9290-09BB4F1DB776}"/>
              </a:ext>
            </a:extLst>
          </p:cNvPr>
          <p:cNvSpPr>
            <a:spLocks noGrp="1"/>
          </p:cNvSpPr>
          <p:nvPr>
            <p:ph type="sldNum" sz="quarter" idx="4"/>
          </p:nvPr>
        </p:nvSpPr>
        <p:spPr>
          <a:xfrm>
            <a:off x="63375" y="6492148"/>
            <a:ext cx="497940" cy="365125"/>
          </a:xfrm>
          <a:prstGeom prst="rect">
            <a:avLst/>
          </a:prstGeom>
        </p:spPr>
        <p:txBody>
          <a:bodyPr vert="horz" lIns="91440" tIns="45720" rIns="91440" bIns="45720" rtlCol="0" anchor="ctr"/>
          <a:lstStyle>
            <a:lvl1pPr algn="r">
              <a:defRPr sz="1200">
                <a:solidFill>
                  <a:schemeClr val="bg1"/>
                </a:solidFill>
              </a:defRPr>
            </a:lvl1pPr>
          </a:lstStyle>
          <a:p>
            <a:fld id="{3254D7DE-5740-4F89-B19D-90646015ED72}" type="slidenum">
              <a:rPr lang="en-US" smtClean="0"/>
              <a:pPr/>
              <a:t>‹#›</a:t>
            </a:fld>
            <a:endParaRPr lang="en-US"/>
          </a:p>
        </p:txBody>
      </p:sp>
    </p:spTree>
    <p:extLst>
      <p:ext uri="{BB962C8B-B14F-4D97-AF65-F5344CB8AC3E}">
        <p14:creationId xmlns:p14="http://schemas.microsoft.com/office/powerpoint/2010/main" val="455604913"/>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4" r:id="rId3"/>
    <p:sldLayoutId id="2147483655" r:id="rId4"/>
  </p:sldLayoutIdLst>
  <p:hf sldNum="0"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ncorwiki.buffalo.edu/index.php/Basic_Formal_Ontology_Summit_Meeting/abstrac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referent-tracking.com/RTU/files/AMIA-0075-T2009/1.0/AMIA-0075-T2009.pdf" TargetMode="External"/><Relationship Id="rId4" Type="http://schemas.openxmlformats.org/officeDocument/2006/relationships/hyperlink" Target="http://summit2009.amia.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referent-tracking.com/RTU/files/AMIA-0075-T2009/1.0/AMIA-0075-T2009.pdf" TargetMode="External"/><Relationship Id="rId2" Type="http://schemas.openxmlformats.org/officeDocument/2006/relationships/hyperlink" Target="http://summit2009.amia.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browser.ihtsdotools.org/qa/#/SNOMEDCT/general-release-statistic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doi.org/10.1186/s12911-018-0651-5"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nonic.com/blog/what-is-snomed-c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rowser.ihtsdotools.org/?perspective=full&amp;conceptId1=404684003&amp;edition=MAIN/2023-06-30&amp;release=&amp;languages=e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hyperlink" Target="https://confluence.ihtsdotools.org/display/DOCEG/Clinical+Finding+and+Disord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5B22A7-0886-4E21-BB30-5663CAD6B03B}"/>
              </a:ext>
            </a:extLst>
          </p:cNvPr>
          <p:cNvSpPr>
            <a:spLocks noGrp="1"/>
          </p:cNvSpPr>
          <p:nvPr>
            <p:ph type="body" sz="quarter" idx="10"/>
          </p:nvPr>
        </p:nvSpPr>
        <p:spPr>
          <a:xfrm>
            <a:off x="512066" y="3034641"/>
            <a:ext cx="6638544" cy="2213634"/>
          </a:xfrm>
        </p:spPr>
        <p:txBody>
          <a:bodyPr>
            <a:normAutofit fontScale="92500" lnSpcReduction="10000"/>
          </a:bodyPr>
          <a:lstStyle/>
          <a:p>
            <a:r>
              <a:rPr lang="en-US" dirty="0"/>
              <a:t>Werner Ceusters &amp; </a:t>
            </a:r>
            <a:r>
              <a:rPr lang="en-US" dirty="0" err="1"/>
              <a:t>Anuwat</a:t>
            </a:r>
            <a:r>
              <a:rPr lang="en-US" dirty="0"/>
              <a:t> </a:t>
            </a:r>
            <a:r>
              <a:rPr lang="en-US" dirty="0" err="1"/>
              <a:t>Pengput</a:t>
            </a:r>
            <a:endParaRPr lang="en-US" dirty="0"/>
          </a:p>
          <a:p>
            <a:r>
              <a:rPr lang="en-US" dirty="0"/>
              <a:t>Department of Biomedical Informatics</a:t>
            </a:r>
          </a:p>
          <a:p>
            <a:r>
              <a:rPr lang="en-US" dirty="0"/>
              <a:t>University at Buffalo</a:t>
            </a:r>
          </a:p>
          <a:p>
            <a:endParaRPr lang="en-US" dirty="0"/>
          </a:p>
          <a:p>
            <a:r>
              <a:rPr lang="en-US" dirty="0"/>
              <a:t>wceusters@gmail.com</a:t>
            </a:r>
          </a:p>
          <a:p>
            <a:endParaRPr lang="en-US" dirty="0"/>
          </a:p>
        </p:txBody>
      </p:sp>
      <p:sp>
        <p:nvSpPr>
          <p:cNvPr id="3" name="Title 2">
            <a:extLst>
              <a:ext uri="{FF2B5EF4-FFF2-40B4-BE49-F238E27FC236}">
                <a16:creationId xmlns:a16="http://schemas.microsoft.com/office/drawing/2014/main" id="{05A3DF7A-8A4B-47E8-9357-B2581CE6E85C}"/>
              </a:ext>
            </a:extLst>
          </p:cNvPr>
          <p:cNvSpPr>
            <a:spLocks noGrp="1"/>
          </p:cNvSpPr>
          <p:nvPr>
            <p:ph type="ctrTitle"/>
          </p:nvPr>
        </p:nvSpPr>
        <p:spPr>
          <a:xfrm>
            <a:off x="512064" y="502920"/>
            <a:ext cx="10670285" cy="2386584"/>
          </a:xfrm>
        </p:spPr>
        <p:txBody>
          <a:bodyPr>
            <a:normAutofit fontScale="90000"/>
          </a:bodyPr>
          <a:lstStyle/>
          <a:p>
            <a:r>
              <a:rPr lang="en-US" dirty="0"/>
              <a:t>Axiomatizing SNOMED CT disorders: </a:t>
            </a:r>
            <a:br>
              <a:rPr lang="en-US" dirty="0"/>
            </a:br>
            <a:r>
              <a:rPr lang="en-US" dirty="0"/>
              <a:t>Should there be room for </a:t>
            </a:r>
            <a:br>
              <a:rPr lang="en-US" dirty="0"/>
            </a:br>
            <a:r>
              <a:rPr lang="en-US" dirty="0"/>
              <a:t>interpretation? </a:t>
            </a:r>
          </a:p>
        </p:txBody>
      </p:sp>
    </p:spTree>
    <p:extLst>
      <p:ext uri="{BB962C8B-B14F-4D97-AF65-F5344CB8AC3E}">
        <p14:creationId xmlns:p14="http://schemas.microsoft.com/office/powerpoint/2010/main" val="931014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D656C2-3B7F-484B-B79D-8F3502C120FB}"/>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838A74E-EFF3-4F8B-89C5-0963023E6715}"/>
              </a:ext>
            </a:extLst>
          </p:cNvPr>
          <p:cNvPicPr>
            <a:picLocks noChangeAspect="1"/>
          </p:cNvPicPr>
          <p:nvPr/>
        </p:nvPicPr>
        <p:blipFill>
          <a:blip r:embed="rId2"/>
          <a:stretch>
            <a:fillRect/>
          </a:stretch>
        </p:blipFill>
        <p:spPr>
          <a:xfrm>
            <a:off x="9221" y="821836"/>
            <a:ext cx="12181905" cy="6036163"/>
          </a:xfrm>
          <a:prstGeom prst="rect">
            <a:avLst/>
          </a:prstGeom>
        </p:spPr>
      </p:pic>
      <p:sp>
        <p:nvSpPr>
          <p:cNvPr id="2" name="Title 1">
            <a:extLst>
              <a:ext uri="{FF2B5EF4-FFF2-40B4-BE49-F238E27FC236}">
                <a16:creationId xmlns:a16="http://schemas.microsoft.com/office/drawing/2014/main" id="{C05A7A50-FA22-4154-A67C-E82F057A0D80}"/>
              </a:ext>
            </a:extLst>
          </p:cNvPr>
          <p:cNvSpPr>
            <a:spLocks noGrp="1"/>
          </p:cNvSpPr>
          <p:nvPr>
            <p:ph type="title"/>
          </p:nvPr>
        </p:nvSpPr>
        <p:spPr>
          <a:xfrm>
            <a:off x="7162800" y="1135194"/>
            <a:ext cx="4860956" cy="1379405"/>
          </a:xfrm>
          <a:solidFill>
            <a:schemeClr val="accent2">
              <a:lumMod val="50000"/>
            </a:schemeClr>
          </a:solidFill>
        </p:spPr>
        <p:txBody>
          <a:bodyPr>
            <a:normAutofit fontScale="90000"/>
          </a:bodyPr>
          <a:lstStyle/>
          <a:p>
            <a:r>
              <a:rPr lang="en-US" dirty="0"/>
              <a:t>Role groups in</a:t>
            </a:r>
            <a:br>
              <a:rPr lang="en-US" dirty="0"/>
            </a:br>
            <a:r>
              <a:rPr lang="en-US" dirty="0" err="1"/>
              <a:t>Snomed</a:t>
            </a:r>
            <a:r>
              <a:rPr lang="en-US" dirty="0"/>
              <a:t> CT (2):</a:t>
            </a:r>
            <a:br>
              <a:rPr lang="en-US" dirty="0"/>
            </a:br>
            <a:r>
              <a:rPr lang="en-US" dirty="0"/>
              <a:t>consequence by design</a:t>
            </a:r>
          </a:p>
        </p:txBody>
      </p:sp>
      <p:sp>
        <p:nvSpPr>
          <p:cNvPr id="7" name="Slide Number Placeholder 1">
            <a:extLst>
              <a:ext uri="{FF2B5EF4-FFF2-40B4-BE49-F238E27FC236}">
                <a16:creationId xmlns:a16="http://schemas.microsoft.com/office/drawing/2014/main" id="{3CD34887-13DD-4A5A-981B-D6B761CC5076}"/>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solidFill>
                  <a:schemeClr val="tx1"/>
                </a:solidFill>
              </a:rPr>
              <a:pPr/>
              <a:t>10</a:t>
            </a:fld>
            <a:endParaRPr lang="en-US">
              <a:solidFill>
                <a:schemeClr val="tx1"/>
              </a:solidFill>
            </a:endParaRPr>
          </a:p>
        </p:txBody>
      </p:sp>
      <p:sp>
        <p:nvSpPr>
          <p:cNvPr id="5" name="Rectangle 4">
            <a:extLst>
              <a:ext uri="{FF2B5EF4-FFF2-40B4-BE49-F238E27FC236}">
                <a16:creationId xmlns:a16="http://schemas.microsoft.com/office/drawing/2014/main" id="{62A4D059-660C-41F2-A6DB-0847142496CC}"/>
              </a:ext>
            </a:extLst>
          </p:cNvPr>
          <p:cNvSpPr/>
          <p:nvPr/>
        </p:nvSpPr>
        <p:spPr>
          <a:xfrm>
            <a:off x="2028825" y="1685925"/>
            <a:ext cx="4191000" cy="1743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E263102-11B1-4319-9A6C-8478C288A938}"/>
              </a:ext>
            </a:extLst>
          </p:cNvPr>
          <p:cNvSpPr txBox="1"/>
          <p:nvPr/>
        </p:nvSpPr>
        <p:spPr>
          <a:xfrm>
            <a:off x="6229045" y="2935425"/>
            <a:ext cx="1685654" cy="646331"/>
          </a:xfrm>
          <a:prstGeom prst="rect">
            <a:avLst/>
          </a:prstGeom>
          <a:noFill/>
        </p:spPr>
        <p:txBody>
          <a:bodyPr wrap="none" rtlCol="0">
            <a:spAutoFit/>
          </a:bodyPr>
          <a:lstStyle/>
          <a:p>
            <a:r>
              <a:rPr lang="en-US" sz="3600" dirty="0">
                <a:solidFill>
                  <a:srgbClr val="FF0000"/>
                </a:solidFill>
              </a:rPr>
              <a:t>Inferred</a:t>
            </a:r>
          </a:p>
        </p:txBody>
      </p:sp>
    </p:spTree>
    <p:extLst>
      <p:ext uri="{BB962C8B-B14F-4D97-AF65-F5344CB8AC3E}">
        <p14:creationId xmlns:p14="http://schemas.microsoft.com/office/powerpoint/2010/main" val="3190927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AFC61E-9595-4EB9-9C70-74964DC79840}"/>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pPr algn="ctr"/>
            <a:r>
              <a:rPr lang="en-US" dirty="0"/>
              <a:t>The Basic Formal Ontology (BFO)</a:t>
            </a:r>
          </a:p>
        </p:txBody>
      </p:sp>
      <p:pic>
        <p:nvPicPr>
          <p:cNvPr id="3074" name="Picture 2" descr="Basic Formal Ontology (BFO) Hierarchy (Version 2.0) [36] The proposed model uses the concepts of continuant and concurrent [36][37][38] to represent the RNTCP program. The organizational and operational setup of RNTCP comprises of five levels: National level, State level, district level, sub-district level and peripheral health institution level [39]. Every level comprises of actors responsible for implementing RNTCP. The National level comprises of CTD (Central TB Division), Directorate General Health Services, Ministry of Health and Family Welfare (MoHFW, Govt. of India), Joint Secretary(MoHFW), National Tuberculosis Institutes as an assistance to CTD, five Chief Medical officer(CMO) under CTD responsible for implementing and managing RNTCP program. These actors are now modelled into Basic Formal Ontology. MoHFW (Ministry of Health and Family Welfare, Govt. of India) is an independent Government organization which undertakes many nation level activities of which RNTCP is concerned with Tuberculosis control in India. Directorate General Health Services, Ministry of Health and Family Welfare, Govt. of India (DGHS) is a specialized wing of MoHFW which has the Central TB Division to manage the RNTCP. Any organization can be realized as an aggregate whose member parts have roles of specific types. Hence, MoHFW and DGHS is realized as 'object aggregate' under Independent Continuant. DGHS is also declared as a subclass of MoHFW. The CTD is the actual location where all administrative and financial work is done and also dependent upon the DGHS or the MoHFW and hence recognized as 'site'. Its subunits are realized as its subclasses. The DDG TB is post held by a specific person hence realized as a role but at the same time it belongs to the CTD and hence also its subclass. National Tuberculosis Institutes equipped with laboratory facilities, responsible for tuberculosis related clinical researches which are also realized as independent 'object aggregate' and includes all the three National Institutes as its 'individuals'. These individuals are independent and are of the type National TB Institute. They can also be considered as National Research Laboratory (NRL).">
            <a:extLst>
              <a:ext uri="{FF2B5EF4-FFF2-40B4-BE49-F238E27FC236}">
                <a16:creationId xmlns:a16="http://schemas.microsoft.com/office/drawing/2014/main" id="{D9503279-DCC7-46C5-8C19-9E54DE036A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8244" y="1446575"/>
            <a:ext cx="8096250" cy="5039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1A12BB-0A77-407F-BB8A-594D5C687081}"/>
              </a:ext>
            </a:extLst>
          </p:cNvPr>
          <p:cNvSpPr txBox="1"/>
          <p:nvPr/>
        </p:nvSpPr>
        <p:spPr>
          <a:xfrm>
            <a:off x="8654415" y="1431172"/>
            <a:ext cx="3413760" cy="4893647"/>
          </a:xfrm>
          <a:prstGeom prst="rect">
            <a:avLst/>
          </a:prstGeom>
          <a:noFill/>
        </p:spPr>
        <p:txBody>
          <a:bodyPr wrap="square" rtlCol="0">
            <a:spAutoFit/>
          </a:bodyPr>
          <a:lstStyle/>
          <a:p>
            <a:pPr marL="380990" indent="-380990">
              <a:buFont typeface="Arial" panose="020B0604020202020204" pitchFamily="34" charset="0"/>
              <a:buChar char="•"/>
            </a:pPr>
            <a:r>
              <a:rPr lang="en-US" sz="2400" dirty="0">
                <a:solidFill>
                  <a:schemeClr val="bg1"/>
                </a:solidFill>
              </a:rPr>
              <a:t>Ontological realism</a:t>
            </a:r>
          </a:p>
          <a:p>
            <a:pPr marL="380990" indent="-380990">
              <a:buFont typeface="Arial" panose="020B0604020202020204" pitchFamily="34" charset="0"/>
              <a:buChar char="•"/>
            </a:pPr>
            <a:endParaRPr lang="en-US" sz="2400" dirty="0">
              <a:solidFill>
                <a:schemeClr val="bg1"/>
              </a:solidFill>
            </a:endParaRPr>
          </a:p>
          <a:p>
            <a:pPr marL="380990" indent="-380990">
              <a:buFont typeface="Arial" panose="020B0604020202020204" pitchFamily="34" charset="0"/>
              <a:buChar char="•"/>
            </a:pPr>
            <a:r>
              <a:rPr lang="en-US" sz="2400" dirty="0">
                <a:solidFill>
                  <a:schemeClr val="bg1"/>
                </a:solidFill>
              </a:rPr>
              <a:t>Building blocks: universals and particulars</a:t>
            </a:r>
          </a:p>
          <a:p>
            <a:pPr marL="380990" indent="-380990">
              <a:buFont typeface="Arial" panose="020B0604020202020204" pitchFamily="34" charset="0"/>
              <a:buChar char="•"/>
            </a:pPr>
            <a:endParaRPr lang="en-US" sz="2400" dirty="0">
              <a:solidFill>
                <a:schemeClr val="bg1"/>
              </a:solidFill>
            </a:endParaRPr>
          </a:p>
          <a:p>
            <a:pPr marL="380990" indent="-380990">
              <a:buFont typeface="Arial" panose="020B0604020202020204" pitchFamily="34" charset="0"/>
              <a:buChar char="•"/>
            </a:pPr>
            <a:r>
              <a:rPr lang="en-US" sz="2400" dirty="0">
                <a:solidFill>
                  <a:schemeClr val="bg1"/>
                </a:solidFill>
              </a:rPr>
              <a:t>Universal top ontology</a:t>
            </a:r>
          </a:p>
          <a:p>
            <a:pPr marL="380990" indent="-380990">
              <a:buFont typeface="Arial" panose="020B0604020202020204" pitchFamily="34" charset="0"/>
              <a:buChar char="•"/>
            </a:pPr>
            <a:endParaRPr lang="en-US" sz="2400" dirty="0">
              <a:solidFill>
                <a:schemeClr val="bg1"/>
              </a:solidFill>
            </a:endParaRPr>
          </a:p>
          <a:p>
            <a:pPr marL="380990" indent="-380990">
              <a:buFont typeface="Arial" panose="020B0604020202020204" pitchFamily="34" charset="0"/>
              <a:buChar char="•"/>
            </a:pPr>
            <a:r>
              <a:rPr lang="en-US" sz="2400" dirty="0">
                <a:solidFill>
                  <a:schemeClr val="bg1"/>
                </a:solidFill>
              </a:rPr>
              <a:t>ISO-standard ISO/IEC 21838-2:2021</a:t>
            </a:r>
          </a:p>
          <a:p>
            <a:pPr marL="380990" indent="-380990">
              <a:buFont typeface="Arial" panose="020B0604020202020204" pitchFamily="34" charset="0"/>
              <a:buChar char="•"/>
            </a:pPr>
            <a:endParaRPr lang="en-US" sz="2400" dirty="0">
              <a:solidFill>
                <a:schemeClr val="bg1"/>
              </a:solidFill>
            </a:endParaRPr>
          </a:p>
          <a:p>
            <a:pPr marL="380990" indent="-380990">
              <a:buFont typeface="Arial" panose="020B0604020202020204" pitchFamily="34" charset="0"/>
              <a:buChar char="•"/>
            </a:pPr>
            <a:r>
              <a:rPr lang="en-US" sz="2400" dirty="0">
                <a:solidFill>
                  <a:schemeClr val="bg1"/>
                </a:solidFill>
              </a:rPr>
              <a:t>Fully axiomatized in First Order Logic</a:t>
            </a:r>
          </a:p>
        </p:txBody>
      </p:sp>
      <p:sp>
        <p:nvSpPr>
          <p:cNvPr id="9" name="Slide Number Placeholder 1">
            <a:extLst>
              <a:ext uri="{FF2B5EF4-FFF2-40B4-BE49-F238E27FC236}">
                <a16:creationId xmlns:a16="http://schemas.microsoft.com/office/drawing/2014/main" id="{352E19FE-6433-4ABC-AEAE-0ACAF2DB9FE9}"/>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11</a:t>
            </a:fld>
            <a:endParaRPr lang="en-US"/>
          </a:p>
        </p:txBody>
      </p:sp>
    </p:spTree>
    <p:extLst>
      <p:ext uri="{BB962C8B-B14F-4D97-AF65-F5344CB8AC3E}">
        <p14:creationId xmlns:p14="http://schemas.microsoft.com/office/powerpoint/2010/main" val="114079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6E9C-FC2A-4C6A-9234-D9F4DB2A977C}"/>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pPr algn="ctr"/>
            <a:r>
              <a:rPr lang="en-US" dirty="0"/>
              <a:t>The many faces of ‘BFO’</a:t>
            </a:r>
          </a:p>
        </p:txBody>
      </p:sp>
      <p:sp>
        <p:nvSpPr>
          <p:cNvPr id="3" name="Content Placeholder 2">
            <a:extLst>
              <a:ext uri="{FF2B5EF4-FFF2-40B4-BE49-F238E27FC236}">
                <a16:creationId xmlns:a16="http://schemas.microsoft.com/office/drawing/2014/main" id="{740A62F9-BD45-44FF-8E55-97882D40B197}"/>
              </a:ext>
            </a:extLst>
          </p:cNvPr>
          <p:cNvSpPr>
            <a:spLocks noGrp="1"/>
          </p:cNvSpPr>
          <p:nvPr>
            <p:ph idx="1"/>
          </p:nvPr>
        </p:nvSpPr>
        <p:spPr>
          <a:xfrm>
            <a:off x="168243" y="1376127"/>
            <a:ext cx="11960381" cy="5262798"/>
          </a:xfrm>
        </p:spPr>
        <p:txBody>
          <a:bodyPr>
            <a:normAutofit fontScale="92500" lnSpcReduction="20000"/>
          </a:bodyPr>
          <a:lstStyle/>
          <a:p>
            <a:r>
              <a:rPr lang="en-US" u="sng" dirty="0"/>
              <a:t>BFO text definitions:</a:t>
            </a:r>
          </a:p>
          <a:p>
            <a:pPr lvl="1"/>
            <a:r>
              <a:rPr lang="en-US" i="1" dirty="0"/>
              <a:t>Object </a:t>
            </a:r>
            <a:r>
              <a:rPr lang="en-US" b="1" i="1" dirty="0"/>
              <a:t>is a </a:t>
            </a:r>
            <a:r>
              <a:rPr lang="en-US" i="1" dirty="0"/>
              <a:t>Material Entity </a:t>
            </a:r>
            <a:r>
              <a:rPr lang="en-US" dirty="0"/>
              <a:t>=Def. </a:t>
            </a:r>
          </a:p>
          <a:p>
            <a:pPr marL="457200" lvl="1" indent="0">
              <a:buNone/>
            </a:pPr>
            <a:r>
              <a:rPr lang="en-US" dirty="0"/>
              <a:t>      for all </a:t>
            </a:r>
            <a:r>
              <a:rPr lang="en-US" i="1" dirty="0"/>
              <a:t>x</a:t>
            </a:r>
            <a:r>
              <a:rPr lang="en-US" dirty="0"/>
              <a:t>, </a:t>
            </a:r>
            <a:r>
              <a:rPr lang="en-US" i="1" dirty="0">
                <a:solidFill>
                  <a:srgbClr val="FFFF00"/>
                </a:solidFill>
              </a:rPr>
              <a:t>t</a:t>
            </a:r>
            <a:r>
              <a:rPr lang="en-US" dirty="0"/>
              <a:t>, if </a:t>
            </a:r>
            <a:r>
              <a:rPr lang="en-US" i="1" dirty="0"/>
              <a:t>x </a:t>
            </a:r>
            <a:r>
              <a:rPr lang="en-US" dirty="0"/>
              <a:t>is an </a:t>
            </a:r>
            <a:r>
              <a:rPr lang="en-US" b="1" dirty="0"/>
              <a:t>instance of </a:t>
            </a:r>
            <a:r>
              <a:rPr lang="en-US" i="1" dirty="0"/>
              <a:t>Object </a:t>
            </a:r>
            <a:r>
              <a:rPr lang="en-US" b="1" dirty="0">
                <a:solidFill>
                  <a:srgbClr val="FFFF00"/>
                </a:solidFill>
              </a:rPr>
              <a:t>at </a:t>
            </a:r>
            <a:r>
              <a:rPr lang="en-US" i="1" dirty="0">
                <a:solidFill>
                  <a:srgbClr val="FFFF00"/>
                </a:solidFill>
              </a:rPr>
              <a:t>t</a:t>
            </a:r>
            <a:r>
              <a:rPr lang="en-US" i="1" dirty="0"/>
              <a:t> </a:t>
            </a:r>
            <a:r>
              <a:rPr lang="en-US" dirty="0"/>
              <a:t>then </a:t>
            </a:r>
            <a:r>
              <a:rPr lang="en-US" i="1" dirty="0"/>
              <a:t>x </a:t>
            </a:r>
            <a:r>
              <a:rPr lang="en-US" dirty="0"/>
              <a:t>is an </a:t>
            </a:r>
            <a:r>
              <a:rPr lang="en-US" b="1" dirty="0"/>
              <a:t>instance of </a:t>
            </a:r>
            <a:r>
              <a:rPr lang="en-US" i="1" dirty="0"/>
              <a:t>Material Entity </a:t>
            </a:r>
            <a:r>
              <a:rPr lang="en-US" b="1" dirty="0">
                <a:solidFill>
                  <a:srgbClr val="FFFF00"/>
                </a:solidFill>
              </a:rPr>
              <a:t>at </a:t>
            </a:r>
            <a:r>
              <a:rPr lang="en-US" i="1" dirty="0">
                <a:solidFill>
                  <a:srgbClr val="FFFF00"/>
                </a:solidFill>
              </a:rPr>
              <a:t>t</a:t>
            </a:r>
          </a:p>
          <a:p>
            <a:pPr marL="457200" lvl="1" indent="0">
              <a:buNone/>
            </a:pPr>
            <a:endParaRPr lang="en-US" i="1" dirty="0">
              <a:solidFill>
                <a:srgbClr val="FFFF00"/>
              </a:solidFill>
            </a:endParaRPr>
          </a:p>
          <a:p>
            <a:r>
              <a:rPr lang="en-US" u="sng" dirty="0"/>
              <a:t>BFO2020 axiomatization:</a:t>
            </a:r>
          </a:p>
          <a:p>
            <a:pPr lvl="1"/>
            <a:r>
              <a:rPr lang="en-US" dirty="0"/>
              <a:t>(not (exists (x) (and (universal x) (particular x))))</a:t>
            </a:r>
          </a:p>
          <a:p>
            <a:pPr lvl="1"/>
            <a:r>
              <a:rPr lang="en-US" dirty="0"/>
              <a:t>(</a:t>
            </a:r>
            <a:r>
              <a:rPr lang="en-US" dirty="0" err="1"/>
              <a:t>forall</a:t>
            </a:r>
            <a:r>
              <a:rPr lang="en-US" dirty="0"/>
              <a:t> (</a:t>
            </a:r>
            <a:r>
              <a:rPr lang="en-US" dirty="0" err="1"/>
              <a:t>i</a:t>
            </a:r>
            <a:r>
              <a:rPr lang="en-US" dirty="0"/>
              <a:t> u t)   (if (instance-of </a:t>
            </a:r>
            <a:r>
              <a:rPr lang="en-US" dirty="0" err="1"/>
              <a:t>i</a:t>
            </a:r>
            <a:r>
              <a:rPr lang="en-US" dirty="0"/>
              <a:t> u </a:t>
            </a:r>
            <a:r>
              <a:rPr lang="en-US" dirty="0">
                <a:solidFill>
                  <a:srgbClr val="FFFF00"/>
                </a:solidFill>
              </a:rPr>
              <a:t>t</a:t>
            </a:r>
            <a:r>
              <a:rPr lang="en-US" dirty="0"/>
              <a:t>) </a:t>
            </a:r>
          </a:p>
          <a:p>
            <a:pPr marL="457200" lvl="1" indent="0">
              <a:buNone/>
            </a:pPr>
            <a:r>
              <a:rPr lang="en-US" dirty="0"/>
              <a:t>		          (and (particular </a:t>
            </a:r>
            <a:r>
              <a:rPr lang="en-US" dirty="0" err="1"/>
              <a:t>i</a:t>
            </a:r>
            <a:r>
              <a:rPr lang="en-US" dirty="0"/>
              <a:t>) (universal u) (instance-of t temporal-region </a:t>
            </a:r>
            <a:r>
              <a:rPr lang="en-US" dirty="0">
                <a:solidFill>
                  <a:srgbClr val="FFFF00"/>
                </a:solidFill>
              </a:rPr>
              <a:t>t</a:t>
            </a:r>
            <a:r>
              <a:rPr lang="en-US" dirty="0"/>
              <a:t>)))</a:t>
            </a:r>
          </a:p>
          <a:p>
            <a:pPr lvl="1"/>
            <a:r>
              <a:rPr lang="en-US" dirty="0"/>
              <a:t>(universal object)</a:t>
            </a:r>
          </a:p>
          <a:p>
            <a:pPr lvl="1"/>
            <a:r>
              <a:rPr lang="en-US" dirty="0"/>
              <a:t>(</a:t>
            </a:r>
            <a:r>
              <a:rPr lang="en-US" dirty="0" err="1"/>
              <a:t>forall</a:t>
            </a:r>
            <a:r>
              <a:rPr lang="en-US" dirty="0"/>
              <a:t> (</a:t>
            </a:r>
            <a:r>
              <a:rPr lang="en-US" dirty="0">
                <a:solidFill>
                  <a:srgbClr val="FFFF00"/>
                </a:solidFill>
              </a:rPr>
              <a:t>t</a:t>
            </a:r>
            <a:r>
              <a:rPr lang="en-US" dirty="0"/>
              <a:t> x)     (if (instance-of x object </a:t>
            </a:r>
            <a:r>
              <a:rPr lang="en-US" dirty="0">
                <a:solidFill>
                  <a:srgbClr val="FFFF00"/>
                </a:solidFill>
              </a:rPr>
              <a:t>t</a:t>
            </a:r>
            <a:r>
              <a:rPr lang="en-US" dirty="0"/>
              <a:t>) (instance-of x material-entity </a:t>
            </a:r>
            <a:r>
              <a:rPr lang="en-US" dirty="0">
                <a:solidFill>
                  <a:srgbClr val="FFFF00"/>
                </a:solidFill>
              </a:rPr>
              <a:t>t</a:t>
            </a:r>
            <a:r>
              <a:rPr lang="en-US" dirty="0"/>
              <a:t>)))</a:t>
            </a:r>
          </a:p>
          <a:p>
            <a:pPr marL="457200" lvl="1" indent="0">
              <a:buNone/>
            </a:pPr>
            <a:endParaRPr lang="en-US" dirty="0"/>
          </a:p>
          <a:p>
            <a:r>
              <a:rPr lang="en-US" u="sng" dirty="0"/>
              <a:t>BFO-OWL:</a:t>
            </a:r>
          </a:p>
          <a:p>
            <a:pPr marL="457200" lvl="1" indent="0">
              <a:buNone/>
            </a:pPr>
            <a:r>
              <a:rPr lang="en-US" dirty="0"/>
              <a:t> &lt;</a:t>
            </a:r>
            <a:r>
              <a:rPr lang="en-US" dirty="0" err="1"/>
              <a:t>owl:Class</a:t>
            </a:r>
            <a:r>
              <a:rPr lang="en-US" dirty="0"/>
              <a:t> </a:t>
            </a:r>
            <a:r>
              <a:rPr lang="en-US" dirty="0" err="1"/>
              <a:t>rdf:about</a:t>
            </a:r>
            <a:r>
              <a:rPr lang="en-US" dirty="0"/>
              <a:t>="http://purl.obolibrary.org/obo/BFO_0000030"&gt;</a:t>
            </a:r>
          </a:p>
          <a:p>
            <a:pPr marL="457200" lvl="1" indent="0">
              <a:buNone/>
            </a:pPr>
            <a:r>
              <a:rPr lang="en-US" dirty="0"/>
              <a:t>	&lt;</a:t>
            </a:r>
            <a:r>
              <a:rPr lang="en-US" dirty="0" err="1"/>
              <a:t>rdfs:label</a:t>
            </a:r>
            <a:r>
              <a:rPr lang="en-US" dirty="0"/>
              <a:t> </a:t>
            </a:r>
            <a:r>
              <a:rPr lang="en-US" dirty="0" err="1"/>
              <a:t>xml:lang</a:t>
            </a:r>
            <a:r>
              <a:rPr lang="en-US" dirty="0"/>
              <a:t>="</a:t>
            </a:r>
            <a:r>
              <a:rPr lang="en-US" dirty="0" err="1"/>
              <a:t>en</a:t>
            </a:r>
            <a:r>
              <a:rPr lang="en-US" dirty="0"/>
              <a:t>"&gt;object&lt;/</a:t>
            </a:r>
            <a:r>
              <a:rPr lang="en-US" dirty="0" err="1"/>
              <a:t>rdfs:label</a:t>
            </a:r>
            <a:r>
              <a:rPr lang="en-US" dirty="0"/>
              <a:t>&gt;</a:t>
            </a:r>
          </a:p>
          <a:p>
            <a:pPr marL="457200" lvl="1" indent="0">
              <a:buNone/>
            </a:pPr>
            <a:r>
              <a:rPr lang="en-US" dirty="0"/>
              <a:t>	&lt;</a:t>
            </a:r>
            <a:r>
              <a:rPr lang="en-US" dirty="0" err="1"/>
              <a:t>rdfs:subClassOf</a:t>
            </a:r>
            <a:r>
              <a:rPr lang="en-US" dirty="0"/>
              <a:t> </a:t>
            </a:r>
            <a:r>
              <a:rPr lang="en-US" dirty="0" err="1"/>
              <a:t>rdf:resource</a:t>
            </a:r>
            <a:r>
              <a:rPr lang="en-US" dirty="0"/>
              <a:t>="http://purl.obolibrary.org/obo/BFO_0000040"/&gt;</a:t>
            </a:r>
          </a:p>
          <a:p>
            <a:pPr marL="457200" lvl="1" indent="0">
              <a:buNone/>
            </a:pPr>
            <a:r>
              <a:rPr lang="en-US" dirty="0"/>
              <a:t> &lt;/</a:t>
            </a:r>
            <a:r>
              <a:rPr lang="en-US" dirty="0" err="1"/>
              <a:t>owl:Class</a:t>
            </a:r>
            <a:r>
              <a:rPr lang="en-US" dirty="0"/>
              <a:t>&gt;</a:t>
            </a:r>
          </a:p>
        </p:txBody>
      </p:sp>
      <p:sp>
        <p:nvSpPr>
          <p:cNvPr id="5" name="Rectangle 4">
            <a:extLst>
              <a:ext uri="{FF2B5EF4-FFF2-40B4-BE49-F238E27FC236}">
                <a16:creationId xmlns:a16="http://schemas.microsoft.com/office/drawing/2014/main" id="{661707F7-4CB6-4061-B04B-00C00BD45B02}"/>
              </a:ext>
            </a:extLst>
          </p:cNvPr>
          <p:cNvSpPr/>
          <p:nvPr/>
        </p:nvSpPr>
        <p:spPr>
          <a:xfrm>
            <a:off x="2310360" y="6518026"/>
            <a:ext cx="9818265" cy="276999"/>
          </a:xfrm>
          <a:prstGeom prst="rect">
            <a:avLst/>
          </a:prstGeom>
        </p:spPr>
        <p:txBody>
          <a:bodyPr wrap="none">
            <a:spAutoFit/>
          </a:bodyPr>
          <a:lstStyle/>
          <a:p>
            <a:r>
              <a:rPr lang="en-US" sz="1200" dirty="0">
                <a:solidFill>
                  <a:schemeClr val="bg1"/>
                </a:solidFill>
                <a:latin typeface="Arial" panose="020B0604020202020204" pitchFamily="34" charset="0"/>
              </a:rPr>
              <a:t>Fabian Neuhaus: BFO-FOL for Domain Ontologies. </a:t>
            </a:r>
            <a:r>
              <a:rPr lang="en-US" sz="1200" dirty="0">
                <a:solidFill>
                  <a:schemeClr val="bg1"/>
                </a:solidFill>
                <a:latin typeface="Arial" panose="020B0604020202020204" pitchFamily="34" charset="0"/>
                <a:hlinkClick r:id="rId2"/>
              </a:rPr>
              <a:t>https://ncorwiki.buffalo.edu/index.php/Basic_Formal_Ontology_Summit_Meeting/abstracts</a:t>
            </a:r>
            <a:r>
              <a:rPr lang="en-US" sz="1200" dirty="0">
                <a:solidFill>
                  <a:schemeClr val="bg1"/>
                </a:solidFill>
                <a:latin typeface="Arial" panose="020B0604020202020204" pitchFamily="34" charset="0"/>
              </a:rPr>
              <a:t> </a:t>
            </a:r>
            <a:endParaRPr lang="en-US" sz="1200" i="0" dirty="0">
              <a:solidFill>
                <a:schemeClr val="bg1"/>
              </a:solidFill>
              <a:effectLst/>
              <a:latin typeface="Arial" panose="020B0604020202020204" pitchFamily="34" charset="0"/>
            </a:endParaRPr>
          </a:p>
        </p:txBody>
      </p:sp>
      <p:sp>
        <p:nvSpPr>
          <p:cNvPr id="6" name="Slide Number Placeholder 1">
            <a:extLst>
              <a:ext uri="{FF2B5EF4-FFF2-40B4-BE49-F238E27FC236}">
                <a16:creationId xmlns:a16="http://schemas.microsoft.com/office/drawing/2014/main" id="{F9F2854C-D81F-4852-93AB-884B84B90183}"/>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12</a:t>
            </a:fld>
            <a:endParaRPr lang="en-US"/>
          </a:p>
        </p:txBody>
      </p:sp>
    </p:spTree>
    <p:extLst>
      <p:ext uri="{BB962C8B-B14F-4D97-AF65-F5344CB8AC3E}">
        <p14:creationId xmlns:p14="http://schemas.microsoft.com/office/powerpoint/2010/main" val="351511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02BF92-7902-40CA-AA29-70777358E198}"/>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pPr algn="ctr"/>
            <a:r>
              <a:rPr lang="en-US" dirty="0"/>
              <a:t>The Ontology of General Medical Science (OGMS)</a:t>
            </a:r>
          </a:p>
        </p:txBody>
      </p:sp>
      <p:pic>
        <p:nvPicPr>
          <p:cNvPr id="7" name="Picture 4" descr="Big Picture v3">
            <a:extLst>
              <a:ext uri="{FF2B5EF4-FFF2-40B4-BE49-F238E27FC236}">
                <a16:creationId xmlns:a16="http://schemas.microsoft.com/office/drawing/2014/main" id="{B52D1CB3-96FE-4C84-9E80-53FFF55A33C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499" t="7011" r="4861" b="8989"/>
          <a:stretch>
            <a:fillRect/>
          </a:stretch>
        </p:blipFill>
        <p:spPr bwMode="auto">
          <a:xfrm>
            <a:off x="108753" y="1562100"/>
            <a:ext cx="7348687" cy="4897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6BFE6A42-E0BC-4D69-844D-0E996A80BDE1}"/>
              </a:ext>
            </a:extLst>
          </p:cNvPr>
          <p:cNvSpPr txBox="1"/>
          <p:nvPr/>
        </p:nvSpPr>
        <p:spPr>
          <a:xfrm>
            <a:off x="7717481" y="2038155"/>
            <a:ext cx="4297681" cy="4154984"/>
          </a:xfrm>
          <a:prstGeom prst="rect">
            <a:avLst/>
          </a:prstGeom>
          <a:noFill/>
        </p:spPr>
        <p:txBody>
          <a:bodyPr wrap="square" rtlCol="0">
            <a:spAutoFit/>
          </a:bodyPr>
          <a:lstStyle/>
          <a:p>
            <a:pPr marL="380990" indent="-380990">
              <a:buFont typeface="Arial" panose="020B0604020202020204" pitchFamily="34" charset="0"/>
              <a:buChar char="•"/>
            </a:pPr>
            <a:r>
              <a:rPr lang="en-US" sz="2400" dirty="0">
                <a:solidFill>
                  <a:schemeClr val="bg1"/>
                </a:solidFill>
              </a:rPr>
              <a:t>BFO as top ontology</a:t>
            </a:r>
          </a:p>
          <a:p>
            <a:pPr marL="380990" indent="-380990">
              <a:buFont typeface="Arial" panose="020B0604020202020204" pitchFamily="34" charset="0"/>
              <a:buChar char="•"/>
            </a:pPr>
            <a:endParaRPr lang="en-US" sz="2400" dirty="0">
              <a:solidFill>
                <a:schemeClr val="bg1"/>
              </a:solidFill>
            </a:endParaRPr>
          </a:p>
          <a:p>
            <a:pPr marL="380990" indent="-380990">
              <a:buFont typeface="Arial" panose="020B0604020202020204" pitchFamily="34" charset="0"/>
              <a:buChar char="•"/>
            </a:pPr>
            <a:r>
              <a:rPr lang="en-US" sz="2400" dirty="0">
                <a:solidFill>
                  <a:schemeClr val="bg1"/>
                </a:solidFill>
              </a:rPr>
              <a:t>Key distinctions:</a:t>
            </a:r>
          </a:p>
          <a:p>
            <a:pPr marL="990575" lvl="1" indent="-380990">
              <a:buFont typeface="Arial" panose="020B0604020202020204" pitchFamily="34" charset="0"/>
              <a:buChar char="•"/>
            </a:pPr>
            <a:r>
              <a:rPr lang="en-US" sz="2400" dirty="0">
                <a:solidFill>
                  <a:schemeClr val="bg1"/>
                </a:solidFill>
              </a:rPr>
              <a:t>disorder</a:t>
            </a:r>
          </a:p>
          <a:p>
            <a:pPr marL="990575" lvl="1" indent="-380990">
              <a:buFont typeface="Arial" panose="020B0604020202020204" pitchFamily="34" charset="0"/>
              <a:buChar char="•"/>
            </a:pPr>
            <a:r>
              <a:rPr lang="en-US" sz="2400" dirty="0">
                <a:solidFill>
                  <a:schemeClr val="bg1"/>
                </a:solidFill>
              </a:rPr>
              <a:t>disease</a:t>
            </a:r>
          </a:p>
          <a:p>
            <a:pPr marL="990575" lvl="1" indent="-380990">
              <a:buFont typeface="Arial" panose="020B0604020202020204" pitchFamily="34" charset="0"/>
              <a:buChar char="•"/>
            </a:pPr>
            <a:r>
              <a:rPr lang="en-US" sz="2400" dirty="0">
                <a:solidFill>
                  <a:schemeClr val="bg1"/>
                </a:solidFill>
              </a:rPr>
              <a:t>disease course</a:t>
            </a:r>
          </a:p>
          <a:p>
            <a:pPr marL="990575" lvl="1" indent="-380990">
              <a:buFont typeface="Arial" panose="020B0604020202020204" pitchFamily="34" charset="0"/>
              <a:buChar char="•"/>
            </a:pPr>
            <a:r>
              <a:rPr lang="en-US" sz="2400" dirty="0">
                <a:solidFill>
                  <a:schemeClr val="bg1"/>
                </a:solidFill>
              </a:rPr>
              <a:t>diagnosis</a:t>
            </a:r>
          </a:p>
          <a:p>
            <a:pPr marL="990575" lvl="1" indent="-380990">
              <a:buFont typeface="Arial" panose="020B0604020202020204" pitchFamily="34" charset="0"/>
              <a:buChar char="•"/>
            </a:pPr>
            <a:r>
              <a:rPr lang="en-US" sz="2400" dirty="0">
                <a:solidFill>
                  <a:schemeClr val="bg1"/>
                </a:solidFill>
              </a:rPr>
              <a:t>pathological process</a:t>
            </a:r>
          </a:p>
          <a:p>
            <a:pPr marL="990575" lvl="1" indent="-380990">
              <a:buFont typeface="Arial" panose="020B0604020202020204" pitchFamily="34" charset="0"/>
              <a:buChar char="•"/>
            </a:pPr>
            <a:r>
              <a:rPr lang="en-US" sz="2400" dirty="0">
                <a:solidFill>
                  <a:schemeClr val="bg1"/>
                </a:solidFill>
              </a:rPr>
              <a:t>bodily feature</a:t>
            </a:r>
          </a:p>
          <a:p>
            <a:pPr marL="990575" lvl="1" indent="-380990">
              <a:buFont typeface="Arial" panose="020B0604020202020204" pitchFamily="34" charset="0"/>
              <a:buChar char="•"/>
            </a:pPr>
            <a:r>
              <a:rPr lang="en-US" sz="2400" dirty="0">
                <a:solidFill>
                  <a:schemeClr val="bg1"/>
                </a:solidFill>
              </a:rPr>
              <a:t>…</a:t>
            </a:r>
          </a:p>
          <a:p>
            <a:pPr marL="380990" indent="-380990">
              <a:buFont typeface="Arial" panose="020B0604020202020204" pitchFamily="34" charset="0"/>
              <a:buChar char="•"/>
            </a:pPr>
            <a:r>
              <a:rPr lang="en-US" sz="2400" dirty="0">
                <a:solidFill>
                  <a:schemeClr val="bg1"/>
                </a:solidFill>
              </a:rPr>
              <a:t>Axiomatization in progress</a:t>
            </a:r>
          </a:p>
        </p:txBody>
      </p:sp>
      <p:sp>
        <p:nvSpPr>
          <p:cNvPr id="10" name="Slide Number Placeholder 1">
            <a:extLst>
              <a:ext uri="{FF2B5EF4-FFF2-40B4-BE49-F238E27FC236}">
                <a16:creationId xmlns:a16="http://schemas.microsoft.com/office/drawing/2014/main" id="{FBECAB76-8BB9-4C0A-AC21-C052064DD643}"/>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13</a:t>
            </a:fld>
            <a:endParaRPr lang="en-US"/>
          </a:p>
        </p:txBody>
      </p:sp>
      <p:sp>
        <p:nvSpPr>
          <p:cNvPr id="2" name="Rectangle 1">
            <a:extLst>
              <a:ext uri="{FF2B5EF4-FFF2-40B4-BE49-F238E27FC236}">
                <a16:creationId xmlns:a16="http://schemas.microsoft.com/office/drawing/2014/main" id="{1A33C11D-5FBA-4F04-94FC-CFBC0E37EF6A}"/>
              </a:ext>
            </a:extLst>
          </p:cNvPr>
          <p:cNvSpPr/>
          <p:nvPr/>
        </p:nvSpPr>
        <p:spPr>
          <a:xfrm>
            <a:off x="478971" y="6448563"/>
            <a:ext cx="11691256" cy="400110"/>
          </a:xfrm>
          <a:prstGeom prst="rect">
            <a:avLst/>
          </a:prstGeom>
        </p:spPr>
        <p:txBody>
          <a:bodyPr wrap="square">
            <a:spAutoFit/>
          </a:bodyPr>
          <a:lstStyle/>
          <a:p>
            <a:pPr algn="r"/>
            <a:r>
              <a:rPr lang="en-US" sz="1000" dirty="0">
                <a:solidFill>
                  <a:schemeClr val="bg1"/>
                </a:solidFill>
                <a:latin typeface="Arial" panose="020B0604020202020204" pitchFamily="34" charset="0"/>
              </a:rPr>
              <a:t>Scheuermann R, Ceusters W, Smith B. Toward an Ontological Treatment of Disease and Diagnosis. </a:t>
            </a:r>
          </a:p>
          <a:p>
            <a:pPr algn="r"/>
            <a:r>
              <a:rPr lang="en-US" sz="1000" dirty="0">
                <a:solidFill>
                  <a:schemeClr val="bg1"/>
                </a:solidFill>
                <a:latin typeface="Arial" panose="020B0604020202020204" pitchFamily="34" charset="0"/>
                <a:hlinkClick r:id="rId4">
                  <a:extLst>
                    <a:ext uri="{A12FA001-AC4F-418D-AE19-62706E023703}">
                      <ahyp:hlinkClr xmlns:ahyp="http://schemas.microsoft.com/office/drawing/2018/hyperlinkcolor" val="tx"/>
                    </a:ext>
                  </a:extLst>
                </a:hlinkClick>
              </a:rPr>
              <a:t>2009 AMIA Summit on Translational Bioinformatics</a:t>
            </a:r>
            <a:r>
              <a:rPr lang="en-US" sz="1000" dirty="0">
                <a:solidFill>
                  <a:schemeClr val="bg1"/>
                </a:solidFill>
                <a:latin typeface="Arial" panose="020B0604020202020204" pitchFamily="34" charset="0"/>
              </a:rPr>
              <a:t>, San Francisco, California, March 15-17, 2009;: 116-120. </a:t>
            </a:r>
            <a:r>
              <a:rPr lang="en-US" sz="1000" dirty="0" err="1">
                <a:solidFill>
                  <a:schemeClr val="bg1"/>
                </a:solidFill>
                <a:latin typeface="Arial" panose="020B0604020202020204" pitchFamily="34" charset="0"/>
              </a:rPr>
              <a:t>Omnipress</a:t>
            </a:r>
            <a:r>
              <a:rPr lang="en-US" sz="1000" dirty="0">
                <a:solidFill>
                  <a:schemeClr val="bg1"/>
                </a:solidFill>
                <a:latin typeface="Arial" panose="020B0604020202020204" pitchFamily="34" charset="0"/>
              </a:rPr>
              <a:t> ISBN:0-9647743-7-2 (</a:t>
            </a:r>
            <a:r>
              <a:rPr lang="en-US" sz="1000" dirty="0">
                <a:solidFill>
                  <a:schemeClr val="bg1"/>
                </a:solidFill>
                <a:latin typeface="Arial" panose="020B0604020202020204" pitchFamily="34" charset="0"/>
                <a:hlinkClick r:id="rId5" tooltip="Cheksum-(md5): e4fe26e1921c98d55de2dcfba47e4d83 last-modified-date: 2009-04-28T10:28:35-0400 IUI: 7c3912cb-e4b6-470c-a871-b45531a25563">
                  <a:extLst>
                    <a:ext uri="{A12FA001-AC4F-418D-AE19-62706E023703}">
                      <ahyp:hlinkClr xmlns:ahyp="http://schemas.microsoft.com/office/drawing/2018/hyperlinkcolor" val="tx"/>
                    </a:ext>
                  </a:extLst>
                </a:hlinkClick>
              </a:rPr>
              <a:t>paper</a:t>
            </a:r>
            <a:r>
              <a:rPr lang="en-US" sz="1000" dirty="0">
                <a:solidFill>
                  <a:schemeClr val="bg1"/>
                </a:solidFill>
                <a:latin typeface="Arial" panose="020B0604020202020204" pitchFamily="34" charset="0"/>
              </a:rPr>
              <a:t>).</a:t>
            </a:r>
            <a:endParaRPr lang="en-US" sz="10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091751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40F1-CE21-4786-8D0B-46FEDD75500B}"/>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pPr algn="ctr"/>
            <a:r>
              <a:rPr lang="en-US" dirty="0"/>
              <a:t>Core OGMS definitions</a:t>
            </a:r>
          </a:p>
        </p:txBody>
      </p:sp>
      <p:graphicFrame>
        <p:nvGraphicFramePr>
          <p:cNvPr id="5" name="Content Placeholder 4">
            <a:extLst>
              <a:ext uri="{FF2B5EF4-FFF2-40B4-BE49-F238E27FC236}">
                <a16:creationId xmlns:a16="http://schemas.microsoft.com/office/drawing/2014/main" id="{462659AE-7E5F-45A4-A377-9480251F39F9}"/>
              </a:ext>
            </a:extLst>
          </p:cNvPr>
          <p:cNvGraphicFramePr>
            <a:graphicFrameLocks noGrp="1"/>
          </p:cNvGraphicFramePr>
          <p:nvPr>
            <p:ph idx="1"/>
            <p:extLst>
              <p:ext uri="{D42A27DB-BD31-4B8C-83A1-F6EECF244321}">
                <p14:modId xmlns:p14="http://schemas.microsoft.com/office/powerpoint/2010/main" val="1298293595"/>
              </p:ext>
            </p:extLst>
          </p:nvPr>
        </p:nvGraphicFramePr>
        <p:xfrm>
          <a:off x="0" y="1303701"/>
          <a:ext cx="12192000" cy="4814070"/>
        </p:xfrm>
        <a:graphic>
          <a:graphicData uri="http://schemas.openxmlformats.org/drawingml/2006/table">
            <a:tbl>
              <a:tblPr firstRow="1" firstCol="1" bandRow="1">
                <a:tableStyleId>{5C22544A-7EE6-4342-B048-85BDC9FD1C3A}</a:tableStyleId>
              </a:tblPr>
              <a:tblGrid>
                <a:gridCol w="3178629">
                  <a:extLst>
                    <a:ext uri="{9D8B030D-6E8A-4147-A177-3AD203B41FA5}">
                      <a16:colId xmlns:a16="http://schemas.microsoft.com/office/drawing/2014/main" val="946962214"/>
                    </a:ext>
                  </a:extLst>
                </a:gridCol>
                <a:gridCol w="9013371">
                  <a:extLst>
                    <a:ext uri="{9D8B030D-6E8A-4147-A177-3AD203B41FA5}">
                      <a16:colId xmlns:a16="http://schemas.microsoft.com/office/drawing/2014/main" val="3687528066"/>
                    </a:ext>
                  </a:extLst>
                </a:gridCol>
              </a:tblGrid>
              <a:tr h="470670">
                <a:tc>
                  <a:txBody>
                    <a:bodyPr/>
                    <a:lstStyle/>
                    <a:p>
                      <a:pPr marL="0" marR="0" indent="0" algn="just">
                        <a:spcBef>
                          <a:spcPts val="0"/>
                        </a:spcBef>
                        <a:spcAft>
                          <a:spcPts val="0"/>
                        </a:spcAft>
                      </a:pPr>
                      <a:r>
                        <a:rPr lang="en-US" sz="2500" b="1" dirty="0">
                          <a:solidFill>
                            <a:schemeClr val="tx1"/>
                          </a:solidFill>
                          <a:effectLst/>
                          <a:latin typeface="Times New Roman" panose="02020603050405020304" pitchFamily="18" charset="0"/>
                          <a:cs typeface="Times New Roman" panose="02020603050405020304" pitchFamily="18" charset="0"/>
                        </a:rPr>
                        <a:t>Etiological Process</a:t>
                      </a:r>
                      <a:endParaRPr lang="en-US" sz="25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82880" marR="182880" marT="0" marB="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just">
                        <a:spcBef>
                          <a:spcPts val="0"/>
                        </a:spcBef>
                        <a:spcAft>
                          <a:spcPts val="0"/>
                        </a:spcAft>
                      </a:pPr>
                      <a:r>
                        <a:rPr lang="en-US" sz="2500" b="0" dirty="0">
                          <a:solidFill>
                            <a:schemeClr val="tx1"/>
                          </a:solidFill>
                          <a:effectLst/>
                          <a:latin typeface="Times New Roman" panose="02020603050405020304" pitchFamily="18" charset="0"/>
                          <a:cs typeface="Times New Roman" panose="02020603050405020304" pitchFamily="18" charset="0"/>
                        </a:rPr>
                        <a:t>A process in an organism that leads to a subsequent </a:t>
                      </a:r>
                      <a:r>
                        <a:rPr lang="en-US" sz="2500" b="1" dirty="0">
                          <a:solidFill>
                            <a:schemeClr val="tx1"/>
                          </a:solidFill>
                          <a:effectLst/>
                          <a:latin typeface="Times New Roman" panose="02020603050405020304" pitchFamily="18" charset="0"/>
                          <a:cs typeface="Times New Roman" panose="02020603050405020304" pitchFamily="18" charset="0"/>
                        </a:rPr>
                        <a:t>disorder</a:t>
                      </a:r>
                      <a:r>
                        <a:rPr lang="en-US" sz="2500" b="0" dirty="0">
                          <a:solidFill>
                            <a:schemeClr val="tx1"/>
                          </a:solidFill>
                          <a:effectLst/>
                          <a:latin typeface="Times New Roman" panose="02020603050405020304" pitchFamily="18" charset="0"/>
                          <a:cs typeface="Times New Roman" panose="02020603050405020304" pitchFamily="18" charset="0"/>
                        </a:rPr>
                        <a:t>.</a:t>
                      </a:r>
                      <a:endParaRPr lang="en-US" sz="25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82880" marR="182880" marT="0" marB="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88431734"/>
                  </a:ext>
                </a:extLst>
              </a:tr>
              <a:tr h="1197429">
                <a:tc>
                  <a:txBody>
                    <a:bodyPr/>
                    <a:lstStyle/>
                    <a:p>
                      <a:pPr marL="0" marR="0" indent="0" algn="just">
                        <a:spcBef>
                          <a:spcPts val="0"/>
                        </a:spcBef>
                        <a:spcAft>
                          <a:spcPts val="0"/>
                        </a:spcAft>
                      </a:pPr>
                      <a:r>
                        <a:rPr lang="en-US" sz="2500" b="1" dirty="0">
                          <a:solidFill>
                            <a:schemeClr val="tx1"/>
                          </a:solidFill>
                          <a:effectLst/>
                          <a:latin typeface="Times New Roman" panose="02020603050405020304" pitchFamily="18" charset="0"/>
                          <a:cs typeface="Times New Roman" panose="02020603050405020304" pitchFamily="18" charset="0"/>
                        </a:rPr>
                        <a:t>Disorder</a:t>
                      </a:r>
                      <a:endParaRPr lang="en-US" sz="25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82880" marR="1828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just">
                        <a:spcBef>
                          <a:spcPts val="0"/>
                        </a:spcBef>
                        <a:spcAft>
                          <a:spcPts val="0"/>
                        </a:spcAft>
                      </a:pPr>
                      <a:r>
                        <a:rPr lang="en-US" sz="2500" b="0" dirty="0">
                          <a:solidFill>
                            <a:schemeClr val="tx1"/>
                          </a:solidFill>
                          <a:effectLst/>
                          <a:latin typeface="Times New Roman" panose="02020603050405020304" pitchFamily="18" charset="0"/>
                          <a:cs typeface="Times New Roman" panose="02020603050405020304" pitchFamily="18" charset="0"/>
                        </a:rPr>
                        <a:t>A causally relatively isolated combination of physical components that is (a) clinically abnormal and (b) maximal, in the sense that it is not a part of some larger such combination.</a:t>
                      </a:r>
                      <a:endParaRPr lang="en-US" sz="25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82880" marR="18288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36098908"/>
                  </a:ext>
                </a:extLst>
              </a:tr>
              <a:tr h="400261">
                <a:tc>
                  <a:txBody>
                    <a:bodyPr/>
                    <a:lstStyle/>
                    <a:p>
                      <a:pPr marL="0" marR="0" indent="0" algn="just">
                        <a:spcBef>
                          <a:spcPts val="0"/>
                        </a:spcBef>
                        <a:spcAft>
                          <a:spcPts val="0"/>
                        </a:spcAft>
                      </a:pPr>
                      <a:r>
                        <a:rPr lang="en-US" sz="2500" b="1" dirty="0">
                          <a:solidFill>
                            <a:schemeClr val="tx1"/>
                          </a:solidFill>
                          <a:effectLst/>
                          <a:latin typeface="Times New Roman" panose="02020603050405020304" pitchFamily="18" charset="0"/>
                          <a:cs typeface="Times New Roman" panose="02020603050405020304" pitchFamily="18" charset="0"/>
                        </a:rPr>
                        <a:t>Pathological Process</a:t>
                      </a:r>
                      <a:endParaRPr lang="en-US" sz="25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82880" marR="1828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just">
                        <a:spcBef>
                          <a:spcPts val="0"/>
                        </a:spcBef>
                        <a:spcAft>
                          <a:spcPts val="0"/>
                        </a:spcAft>
                      </a:pPr>
                      <a:r>
                        <a:rPr lang="en-US" sz="2500" b="0" dirty="0">
                          <a:solidFill>
                            <a:schemeClr val="tx1"/>
                          </a:solidFill>
                          <a:effectLst/>
                          <a:latin typeface="Times New Roman" panose="02020603050405020304" pitchFamily="18" charset="0"/>
                          <a:cs typeface="Times New Roman" panose="02020603050405020304" pitchFamily="18" charset="0"/>
                        </a:rPr>
                        <a:t>A bodily process that is a manifestation of a </a:t>
                      </a:r>
                      <a:r>
                        <a:rPr lang="en-US" sz="2500" b="1" dirty="0">
                          <a:solidFill>
                            <a:schemeClr val="tx1"/>
                          </a:solidFill>
                          <a:effectLst/>
                          <a:latin typeface="Times New Roman" panose="02020603050405020304" pitchFamily="18" charset="0"/>
                          <a:cs typeface="Times New Roman" panose="02020603050405020304" pitchFamily="18" charset="0"/>
                        </a:rPr>
                        <a:t>disorder</a:t>
                      </a:r>
                      <a:r>
                        <a:rPr lang="en-US" sz="2500" b="0" dirty="0">
                          <a:solidFill>
                            <a:schemeClr val="tx1"/>
                          </a:solidFill>
                          <a:effectLst/>
                          <a:latin typeface="Times New Roman" panose="02020603050405020304" pitchFamily="18" charset="0"/>
                          <a:cs typeface="Times New Roman" panose="02020603050405020304" pitchFamily="18" charset="0"/>
                        </a:rPr>
                        <a:t>.</a:t>
                      </a:r>
                      <a:endParaRPr lang="en-US" sz="25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82880" marR="18288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26720011"/>
                  </a:ext>
                </a:extLst>
              </a:tr>
              <a:tr h="840710">
                <a:tc>
                  <a:txBody>
                    <a:bodyPr/>
                    <a:lstStyle/>
                    <a:p>
                      <a:pPr marL="0" marR="0" indent="0" algn="just">
                        <a:spcBef>
                          <a:spcPts val="0"/>
                        </a:spcBef>
                        <a:spcAft>
                          <a:spcPts val="0"/>
                        </a:spcAft>
                      </a:pPr>
                      <a:r>
                        <a:rPr lang="en-US" sz="2500" b="1" dirty="0">
                          <a:solidFill>
                            <a:schemeClr val="tx1"/>
                          </a:solidFill>
                          <a:effectLst/>
                          <a:latin typeface="Times New Roman" panose="02020603050405020304" pitchFamily="18" charset="0"/>
                          <a:cs typeface="Times New Roman" panose="02020603050405020304" pitchFamily="18" charset="0"/>
                        </a:rPr>
                        <a:t>Disease</a:t>
                      </a:r>
                      <a:endParaRPr lang="en-US" sz="25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82880" marR="1828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just">
                        <a:spcBef>
                          <a:spcPts val="0"/>
                        </a:spcBef>
                        <a:spcAft>
                          <a:spcPts val="0"/>
                        </a:spcAft>
                      </a:pPr>
                      <a:r>
                        <a:rPr lang="en-US" sz="2500" b="0" dirty="0">
                          <a:solidFill>
                            <a:schemeClr val="tx1"/>
                          </a:solidFill>
                          <a:effectLst/>
                          <a:latin typeface="Times New Roman" panose="02020603050405020304" pitchFamily="18" charset="0"/>
                          <a:cs typeface="Times New Roman" panose="02020603050405020304" pitchFamily="18" charset="0"/>
                        </a:rPr>
                        <a:t>A disposition to undergo </a:t>
                      </a:r>
                      <a:r>
                        <a:rPr lang="en-US" sz="2500" b="1" dirty="0">
                          <a:solidFill>
                            <a:schemeClr val="tx1"/>
                          </a:solidFill>
                          <a:effectLst/>
                          <a:latin typeface="Times New Roman" panose="02020603050405020304" pitchFamily="18" charset="0"/>
                          <a:cs typeface="Times New Roman" panose="02020603050405020304" pitchFamily="18" charset="0"/>
                        </a:rPr>
                        <a:t>pathological processes</a:t>
                      </a:r>
                      <a:r>
                        <a:rPr lang="en-US" sz="2500" b="0" dirty="0">
                          <a:solidFill>
                            <a:schemeClr val="tx1"/>
                          </a:solidFill>
                          <a:effectLst/>
                          <a:latin typeface="Times New Roman" panose="02020603050405020304" pitchFamily="18" charset="0"/>
                          <a:cs typeface="Times New Roman" panose="02020603050405020304" pitchFamily="18" charset="0"/>
                        </a:rPr>
                        <a:t> that exists in an organism because of one or more </a:t>
                      </a:r>
                      <a:r>
                        <a:rPr lang="en-US" sz="2500" b="1" dirty="0">
                          <a:solidFill>
                            <a:schemeClr val="tx1"/>
                          </a:solidFill>
                          <a:effectLst/>
                          <a:latin typeface="Times New Roman" panose="02020603050405020304" pitchFamily="18" charset="0"/>
                          <a:cs typeface="Times New Roman" panose="02020603050405020304" pitchFamily="18" charset="0"/>
                        </a:rPr>
                        <a:t>disorders</a:t>
                      </a:r>
                      <a:r>
                        <a:rPr lang="en-US" sz="2500" b="0" dirty="0">
                          <a:solidFill>
                            <a:schemeClr val="tx1"/>
                          </a:solidFill>
                          <a:effectLst/>
                          <a:latin typeface="Times New Roman" panose="02020603050405020304" pitchFamily="18" charset="0"/>
                          <a:cs typeface="Times New Roman" panose="02020603050405020304" pitchFamily="18" charset="0"/>
                        </a:rPr>
                        <a:t> in that organism.</a:t>
                      </a:r>
                      <a:endParaRPr lang="en-US" sz="25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82880" marR="18288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05574511"/>
                  </a:ext>
                </a:extLst>
              </a:tr>
              <a:tr h="683021">
                <a:tc>
                  <a:txBody>
                    <a:bodyPr/>
                    <a:lstStyle/>
                    <a:p>
                      <a:pPr marL="0" marR="0" indent="0" algn="just">
                        <a:spcBef>
                          <a:spcPts val="0"/>
                        </a:spcBef>
                        <a:spcAft>
                          <a:spcPts val="0"/>
                        </a:spcAft>
                      </a:pPr>
                      <a:r>
                        <a:rPr lang="en-US" sz="2500" b="1" dirty="0">
                          <a:solidFill>
                            <a:schemeClr val="tx1"/>
                          </a:solidFill>
                          <a:effectLst/>
                          <a:latin typeface="Times New Roman" panose="02020603050405020304" pitchFamily="18" charset="0"/>
                          <a:cs typeface="Times New Roman" panose="02020603050405020304" pitchFamily="18" charset="0"/>
                        </a:rPr>
                        <a:t>Disease Course</a:t>
                      </a:r>
                      <a:endParaRPr lang="en-US" sz="25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82880" marR="1828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just">
                        <a:spcBef>
                          <a:spcPts val="0"/>
                        </a:spcBef>
                        <a:spcAft>
                          <a:spcPts val="0"/>
                        </a:spcAft>
                      </a:pPr>
                      <a:r>
                        <a:rPr lang="en-US" sz="2500" b="0" dirty="0">
                          <a:solidFill>
                            <a:schemeClr val="tx1"/>
                          </a:solidFill>
                          <a:effectLst/>
                          <a:latin typeface="Times New Roman" panose="02020603050405020304" pitchFamily="18" charset="0"/>
                          <a:cs typeface="Times New Roman" panose="02020603050405020304" pitchFamily="18" charset="0"/>
                        </a:rPr>
                        <a:t>The totality of all processes through which a given </a:t>
                      </a:r>
                      <a:r>
                        <a:rPr lang="en-US" sz="2500" b="1" dirty="0">
                          <a:solidFill>
                            <a:schemeClr val="tx1"/>
                          </a:solidFill>
                          <a:effectLst/>
                          <a:latin typeface="Times New Roman" panose="02020603050405020304" pitchFamily="18" charset="0"/>
                          <a:cs typeface="Times New Roman" panose="02020603050405020304" pitchFamily="18" charset="0"/>
                        </a:rPr>
                        <a:t>disease</a:t>
                      </a:r>
                      <a:r>
                        <a:rPr lang="en-US" sz="2500" b="0" dirty="0">
                          <a:solidFill>
                            <a:schemeClr val="tx1"/>
                          </a:solidFill>
                          <a:effectLst/>
                          <a:latin typeface="Times New Roman" panose="02020603050405020304" pitchFamily="18" charset="0"/>
                          <a:cs typeface="Times New Roman" panose="02020603050405020304" pitchFamily="18" charset="0"/>
                        </a:rPr>
                        <a:t> instance is realized.</a:t>
                      </a:r>
                      <a:endParaRPr lang="en-US" sz="25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82880" marR="18288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78190948"/>
                  </a:ext>
                </a:extLst>
              </a:tr>
              <a:tr h="341510">
                <a:tc>
                  <a:txBody>
                    <a:bodyPr/>
                    <a:lstStyle/>
                    <a:p>
                      <a:pPr marL="0" marR="0" indent="0" algn="just">
                        <a:spcBef>
                          <a:spcPts val="0"/>
                        </a:spcBef>
                        <a:spcAft>
                          <a:spcPts val="0"/>
                        </a:spcAft>
                      </a:pPr>
                      <a:r>
                        <a:rPr lang="en-US" sz="25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Diagnosis</a:t>
                      </a:r>
                    </a:p>
                  </a:txBody>
                  <a:tcPr marL="182880" marR="1828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0" marR="0" indent="0" algn="just">
                        <a:spcBef>
                          <a:spcPts val="0"/>
                        </a:spcBef>
                        <a:spcAft>
                          <a:spcPts val="0"/>
                        </a:spcAft>
                      </a:pPr>
                      <a:r>
                        <a:rPr lang="en-US" sz="25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 conclusion of an interpretive process that has as input a clinical picture of a given patient and as output an assertion to the effect that the patient has a </a:t>
                      </a:r>
                      <a:r>
                        <a:rPr lang="en-US" sz="25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disease</a:t>
                      </a:r>
                      <a:r>
                        <a:rPr lang="en-US" sz="25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of such and such a type.</a:t>
                      </a:r>
                    </a:p>
                  </a:txBody>
                  <a:tcPr marL="182880" marR="18288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1188997755"/>
                  </a:ext>
                </a:extLst>
              </a:tr>
            </a:tbl>
          </a:graphicData>
        </a:graphic>
      </p:graphicFrame>
      <p:sp>
        <p:nvSpPr>
          <p:cNvPr id="6" name="Slide Number Placeholder 1">
            <a:extLst>
              <a:ext uri="{FF2B5EF4-FFF2-40B4-BE49-F238E27FC236}">
                <a16:creationId xmlns:a16="http://schemas.microsoft.com/office/drawing/2014/main" id="{B8B03D8E-3BE7-4A02-92BC-3B48DFD3D32F}"/>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14</a:t>
            </a:fld>
            <a:endParaRPr lang="en-US"/>
          </a:p>
        </p:txBody>
      </p:sp>
      <p:sp>
        <p:nvSpPr>
          <p:cNvPr id="7" name="Rectangle 6">
            <a:extLst>
              <a:ext uri="{FF2B5EF4-FFF2-40B4-BE49-F238E27FC236}">
                <a16:creationId xmlns:a16="http://schemas.microsoft.com/office/drawing/2014/main" id="{7084EA58-07B6-49D6-A44E-0143F340BF8E}"/>
              </a:ext>
            </a:extLst>
          </p:cNvPr>
          <p:cNvSpPr/>
          <p:nvPr/>
        </p:nvSpPr>
        <p:spPr>
          <a:xfrm>
            <a:off x="478971" y="6448563"/>
            <a:ext cx="11691256" cy="400110"/>
          </a:xfrm>
          <a:prstGeom prst="rect">
            <a:avLst/>
          </a:prstGeom>
        </p:spPr>
        <p:txBody>
          <a:bodyPr wrap="square">
            <a:spAutoFit/>
          </a:bodyPr>
          <a:lstStyle/>
          <a:p>
            <a:pPr algn="r"/>
            <a:r>
              <a:rPr lang="en-US" sz="1000" dirty="0">
                <a:solidFill>
                  <a:schemeClr val="bg1"/>
                </a:solidFill>
                <a:latin typeface="Arial" panose="020B0604020202020204" pitchFamily="34" charset="0"/>
              </a:rPr>
              <a:t>Scheuermann R, Ceusters W, Smith B. Toward an Ontological Treatment of Disease and Diagnosis. </a:t>
            </a:r>
          </a:p>
          <a:p>
            <a:pPr algn="r"/>
            <a:r>
              <a:rPr lang="en-US" sz="100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2009 AMIA Summit on Translational Bioinformatics</a:t>
            </a:r>
            <a:r>
              <a:rPr lang="en-US" sz="1000" dirty="0">
                <a:solidFill>
                  <a:schemeClr val="bg1"/>
                </a:solidFill>
                <a:latin typeface="Arial" panose="020B0604020202020204" pitchFamily="34" charset="0"/>
              </a:rPr>
              <a:t>, San Francisco, California, March 15-17, 2009;: 116-120. </a:t>
            </a:r>
            <a:r>
              <a:rPr lang="en-US" sz="1000" dirty="0" err="1">
                <a:solidFill>
                  <a:schemeClr val="bg1"/>
                </a:solidFill>
                <a:latin typeface="Arial" panose="020B0604020202020204" pitchFamily="34" charset="0"/>
              </a:rPr>
              <a:t>Omnipress</a:t>
            </a:r>
            <a:r>
              <a:rPr lang="en-US" sz="1000" dirty="0">
                <a:solidFill>
                  <a:schemeClr val="bg1"/>
                </a:solidFill>
                <a:latin typeface="Arial" panose="020B0604020202020204" pitchFamily="34" charset="0"/>
              </a:rPr>
              <a:t> ISBN:0-9647743-7-2 (</a:t>
            </a:r>
            <a:r>
              <a:rPr lang="en-US" sz="1000" dirty="0">
                <a:solidFill>
                  <a:schemeClr val="bg1"/>
                </a:solidFill>
                <a:latin typeface="Arial" panose="020B0604020202020204" pitchFamily="34" charset="0"/>
                <a:hlinkClick r:id="rId3" tooltip="Cheksum-(md5): e4fe26e1921c98d55de2dcfba47e4d83 last-modified-date: 2009-04-28T10:28:35-0400 IUI: 7c3912cb-e4b6-470c-a871-b45531a25563">
                  <a:extLst>
                    <a:ext uri="{A12FA001-AC4F-418D-AE19-62706E023703}">
                      <ahyp:hlinkClr xmlns:ahyp="http://schemas.microsoft.com/office/drawing/2018/hyperlinkcolor" val="tx"/>
                    </a:ext>
                  </a:extLst>
                </a:hlinkClick>
              </a:rPr>
              <a:t>paper</a:t>
            </a:r>
            <a:r>
              <a:rPr lang="en-US" sz="1000" dirty="0">
                <a:solidFill>
                  <a:schemeClr val="bg1"/>
                </a:solidFill>
                <a:latin typeface="Arial" panose="020B0604020202020204" pitchFamily="34" charset="0"/>
              </a:rPr>
              <a:t>).</a:t>
            </a:r>
            <a:endParaRPr lang="en-US" sz="10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136907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4210-962A-4773-8295-7049A8D9D166}"/>
              </a:ext>
            </a:extLst>
          </p:cNvPr>
          <p:cNvSpPr>
            <a:spLocks noGrp="1"/>
          </p:cNvSpPr>
          <p:nvPr>
            <p:ph type="title"/>
          </p:nvPr>
        </p:nvSpPr>
        <p:spPr>
          <a:xfrm>
            <a:off x="0" y="821836"/>
            <a:ext cx="12192000" cy="481864"/>
          </a:xfrm>
          <a:solidFill>
            <a:schemeClr val="accent2">
              <a:lumMod val="50000"/>
            </a:schemeClr>
          </a:solidFill>
        </p:spPr>
        <p:txBody>
          <a:bodyPr>
            <a:normAutofit/>
          </a:bodyPr>
          <a:lstStyle/>
          <a:p>
            <a:r>
              <a:rPr lang="en-US" sz="2800" dirty="0"/>
              <a:t>Motivation for </a:t>
            </a:r>
            <a:r>
              <a:rPr lang="en-US" sz="2800" dirty="0" err="1"/>
              <a:t>Snomed</a:t>
            </a:r>
            <a:r>
              <a:rPr lang="en-US" sz="2800" dirty="0"/>
              <a:t> CT </a:t>
            </a:r>
            <a:r>
              <a:rPr lang="en-US" sz="2800" dirty="0">
                <a:solidFill>
                  <a:srgbClr val="FFFF00"/>
                </a:solidFill>
              </a:rPr>
              <a:t>‘+’</a:t>
            </a:r>
            <a:r>
              <a:rPr lang="en-US" sz="2800" dirty="0"/>
              <a:t> BFO/OGMS: terminological richness + ontological rigor</a:t>
            </a:r>
          </a:p>
        </p:txBody>
      </p:sp>
      <p:sp>
        <p:nvSpPr>
          <p:cNvPr id="5" name="Slide Number Placeholder 1">
            <a:extLst>
              <a:ext uri="{FF2B5EF4-FFF2-40B4-BE49-F238E27FC236}">
                <a16:creationId xmlns:a16="http://schemas.microsoft.com/office/drawing/2014/main" id="{64150A33-186A-4E99-8A50-0932F2BAFBCD}"/>
              </a:ext>
            </a:extLst>
          </p:cNvPr>
          <p:cNvSpPr txBox="1">
            <a:spLocks/>
          </p:cNvSpPr>
          <p:nvPr/>
        </p:nvSpPr>
        <p:spPr>
          <a:xfrm>
            <a:off x="1" y="6569931"/>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15</a:t>
            </a:fld>
            <a:endParaRPr lang="en-US"/>
          </a:p>
        </p:txBody>
      </p:sp>
      <p:graphicFrame>
        <p:nvGraphicFramePr>
          <p:cNvPr id="8" name="Content Placeholder 7">
            <a:extLst>
              <a:ext uri="{FF2B5EF4-FFF2-40B4-BE49-F238E27FC236}">
                <a16:creationId xmlns:a16="http://schemas.microsoft.com/office/drawing/2014/main" id="{CEF69010-6E0F-4F12-BA6C-3185DEB8E5FC}"/>
              </a:ext>
            </a:extLst>
          </p:cNvPr>
          <p:cNvGraphicFramePr>
            <a:graphicFrameLocks noGrp="1"/>
          </p:cNvGraphicFramePr>
          <p:nvPr>
            <p:ph idx="1"/>
            <p:extLst>
              <p:ext uri="{D42A27DB-BD31-4B8C-83A1-F6EECF244321}">
                <p14:modId xmlns:p14="http://schemas.microsoft.com/office/powerpoint/2010/main" val="286060954"/>
              </p:ext>
            </p:extLst>
          </p:nvPr>
        </p:nvGraphicFramePr>
        <p:xfrm>
          <a:off x="95250" y="1409701"/>
          <a:ext cx="12001499" cy="5181267"/>
        </p:xfrm>
        <a:graphic>
          <a:graphicData uri="http://schemas.openxmlformats.org/drawingml/2006/table">
            <a:tbl>
              <a:tblPr>
                <a:tableStyleId>{5C22544A-7EE6-4342-B048-85BDC9FD1C3A}</a:tableStyleId>
              </a:tblPr>
              <a:tblGrid>
                <a:gridCol w="5480621">
                  <a:extLst>
                    <a:ext uri="{9D8B030D-6E8A-4147-A177-3AD203B41FA5}">
                      <a16:colId xmlns:a16="http://schemas.microsoft.com/office/drawing/2014/main" val="1275861517"/>
                    </a:ext>
                  </a:extLst>
                </a:gridCol>
                <a:gridCol w="1560388">
                  <a:extLst>
                    <a:ext uri="{9D8B030D-6E8A-4147-A177-3AD203B41FA5}">
                      <a16:colId xmlns:a16="http://schemas.microsoft.com/office/drawing/2014/main" val="3252443356"/>
                    </a:ext>
                  </a:extLst>
                </a:gridCol>
                <a:gridCol w="1444803">
                  <a:extLst>
                    <a:ext uri="{9D8B030D-6E8A-4147-A177-3AD203B41FA5}">
                      <a16:colId xmlns:a16="http://schemas.microsoft.com/office/drawing/2014/main" val="2570003875"/>
                    </a:ext>
                  </a:extLst>
                </a:gridCol>
                <a:gridCol w="1685604">
                  <a:extLst>
                    <a:ext uri="{9D8B030D-6E8A-4147-A177-3AD203B41FA5}">
                      <a16:colId xmlns:a16="http://schemas.microsoft.com/office/drawing/2014/main" val="771694240"/>
                    </a:ext>
                  </a:extLst>
                </a:gridCol>
                <a:gridCol w="1830083">
                  <a:extLst>
                    <a:ext uri="{9D8B030D-6E8A-4147-A177-3AD203B41FA5}">
                      <a16:colId xmlns:a16="http://schemas.microsoft.com/office/drawing/2014/main" val="1535700244"/>
                    </a:ext>
                  </a:extLst>
                </a:gridCol>
              </a:tblGrid>
              <a:tr h="226658">
                <a:tc>
                  <a:txBody>
                    <a:bodyPr/>
                    <a:lstStyle/>
                    <a:p>
                      <a:pPr algn="ctr" fontAlgn="ctr"/>
                      <a:r>
                        <a:rPr lang="en-US" sz="1600" b="1" u="none" strike="noStrike" dirty="0">
                          <a:effectLst/>
                        </a:rPr>
                        <a:t>Hierarchy</a:t>
                      </a:r>
                      <a:endParaRPr lang="en-US" sz="1600" b="1" i="0" u="none" strike="noStrike" dirty="0">
                        <a:solidFill>
                          <a:srgbClr val="212529"/>
                        </a:solidFill>
                        <a:effectLst/>
                        <a:latin typeface="Arial" panose="020B0604020202020204" pitchFamily="34" charset="0"/>
                      </a:endParaRPr>
                    </a:p>
                  </a:txBody>
                  <a:tcPr marT="2887" marB="0"/>
                </a:tc>
                <a:tc>
                  <a:txBody>
                    <a:bodyPr/>
                    <a:lstStyle/>
                    <a:p>
                      <a:pPr algn="ctr" fontAlgn="ctr"/>
                      <a:r>
                        <a:rPr lang="en-US" sz="1600" b="1" u="none" strike="noStrike" dirty="0">
                          <a:effectLst/>
                        </a:rPr>
                        <a:t>Active Concepts</a:t>
                      </a:r>
                      <a:endParaRPr lang="en-US" sz="1600" b="1" i="0" u="none" strike="noStrike" dirty="0">
                        <a:solidFill>
                          <a:srgbClr val="212529"/>
                        </a:solidFill>
                        <a:effectLst/>
                        <a:latin typeface="Arial" panose="020B0604020202020204" pitchFamily="34" charset="0"/>
                      </a:endParaRPr>
                    </a:p>
                  </a:txBody>
                  <a:tcPr marT="2887" marB="0"/>
                </a:tc>
                <a:tc>
                  <a:txBody>
                    <a:bodyPr/>
                    <a:lstStyle/>
                    <a:p>
                      <a:pPr algn="ctr" fontAlgn="ctr"/>
                      <a:r>
                        <a:rPr lang="en-US" sz="1600" b="1" u="none" strike="noStrike" dirty="0">
                          <a:effectLst/>
                        </a:rPr>
                        <a:t>Distribution</a:t>
                      </a:r>
                      <a:endParaRPr lang="en-US" sz="1600" b="1" i="0" u="none" strike="noStrike" dirty="0">
                        <a:solidFill>
                          <a:srgbClr val="212529"/>
                        </a:solidFill>
                        <a:effectLst/>
                        <a:latin typeface="Arial" panose="020B0604020202020204" pitchFamily="34" charset="0"/>
                      </a:endParaRPr>
                    </a:p>
                  </a:txBody>
                  <a:tcPr marT="2887" marB="0"/>
                </a:tc>
                <a:tc>
                  <a:txBody>
                    <a:bodyPr/>
                    <a:lstStyle/>
                    <a:p>
                      <a:pPr algn="ctr" fontAlgn="ctr"/>
                      <a:r>
                        <a:rPr lang="en-US" sz="1600" b="1" u="none" strike="noStrike" dirty="0">
                          <a:effectLst/>
                        </a:rPr>
                        <a:t>Descriptions</a:t>
                      </a:r>
                      <a:endParaRPr lang="en-US" sz="1600" b="1" i="0" u="none" strike="noStrike" dirty="0">
                        <a:solidFill>
                          <a:srgbClr val="212529"/>
                        </a:solidFill>
                        <a:effectLst/>
                        <a:latin typeface="Arial" panose="020B0604020202020204" pitchFamily="34" charset="0"/>
                      </a:endParaRPr>
                    </a:p>
                  </a:txBody>
                  <a:tcPr marT="2887" marB="0"/>
                </a:tc>
                <a:tc>
                  <a:txBody>
                    <a:bodyPr/>
                    <a:lstStyle/>
                    <a:p>
                      <a:pPr algn="ctr" fontAlgn="ctr"/>
                      <a:r>
                        <a:rPr lang="en-US" sz="1600" b="1" u="none" strike="noStrike" dirty="0">
                          <a:effectLst/>
                        </a:rPr>
                        <a:t>Relationships</a:t>
                      </a:r>
                      <a:endParaRPr lang="en-US" sz="1600" b="1" i="0" u="none" strike="noStrike" dirty="0">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1350191835"/>
                  </a:ext>
                </a:extLst>
              </a:tr>
              <a:tr h="226658">
                <a:tc>
                  <a:txBody>
                    <a:bodyPr/>
                    <a:lstStyle/>
                    <a:p>
                      <a:pPr algn="l" fontAlgn="ctr"/>
                      <a:r>
                        <a:rPr lang="en-US" sz="1600" u="none" strike="noStrike" dirty="0">
                          <a:effectLst/>
                        </a:rPr>
                        <a:t>Body structure (body structure)</a:t>
                      </a:r>
                      <a:endParaRPr lang="en-US" sz="1600" b="0" i="0" u="none" strike="noStrike" dirty="0">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41,169</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dirty="0">
                          <a:effectLst/>
                        </a:rPr>
                        <a:t>11.37%</a:t>
                      </a:r>
                      <a:endParaRPr lang="en-US" sz="1600" b="0" i="0" u="none" strike="noStrike" dirty="0">
                        <a:solidFill>
                          <a:srgbClr val="212529"/>
                        </a:solidFill>
                        <a:effectLst/>
                        <a:latin typeface="Arial" panose="020B0604020202020204" pitchFamily="34" charset="0"/>
                      </a:endParaRPr>
                    </a:p>
                  </a:txBody>
                  <a:tcPr marT="2887" marB="0"/>
                </a:tc>
                <a:tc>
                  <a:txBody>
                    <a:bodyPr/>
                    <a:lstStyle/>
                    <a:p>
                      <a:pPr algn="r" fontAlgn="ctr"/>
                      <a:r>
                        <a:rPr lang="en-US" sz="1600" u="none" strike="noStrike" dirty="0">
                          <a:effectLst/>
                        </a:rPr>
                        <a:t>150,599</a:t>
                      </a:r>
                      <a:endParaRPr lang="en-US" sz="1600" b="0" i="0" u="none" strike="noStrike" dirty="0">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114,046</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3221088940"/>
                  </a:ext>
                </a:extLst>
              </a:tr>
              <a:tr h="226658">
                <a:tc>
                  <a:txBody>
                    <a:bodyPr/>
                    <a:lstStyle/>
                    <a:p>
                      <a:pPr algn="l" fontAlgn="ctr"/>
                      <a:r>
                        <a:rPr lang="en-US" sz="1600" u="none" strike="noStrike">
                          <a:effectLst/>
                        </a:rPr>
                        <a:t>Clinical finding (finding)</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119,550</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33.01%</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543,694</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1,555,277</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701909148"/>
                  </a:ext>
                </a:extLst>
              </a:tr>
              <a:tr h="226658">
                <a:tc>
                  <a:txBody>
                    <a:bodyPr/>
                    <a:lstStyle/>
                    <a:p>
                      <a:pPr algn="l" fontAlgn="ctr"/>
                      <a:r>
                        <a:rPr lang="fr-FR" sz="1600" u="none" strike="noStrike">
                          <a:effectLst/>
                        </a:rPr>
                        <a:t>Environment or geographical location (environment / location)</a:t>
                      </a:r>
                      <a:endParaRPr lang="fr-FR"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1,863</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0.51%</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5,140</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2,207</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289224824"/>
                  </a:ext>
                </a:extLst>
              </a:tr>
              <a:tr h="226658">
                <a:tc>
                  <a:txBody>
                    <a:bodyPr/>
                    <a:lstStyle/>
                    <a:p>
                      <a:pPr algn="l" fontAlgn="ctr"/>
                      <a:r>
                        <a:rPr lang="en-US" sz="1600" u="none" strike="noStrike">
                          <a:effectLst/>
                        </a:rPr>
                        <a:t>Event (event)</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3,236</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0.89%</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26,869</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9,727</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3307750496"/>
                  </a:ext>
                </a:extLst>
              </a:tr>
              <a:tr h="226658">
                <a:tc>
                  <a:txBody>
                    <a:bodyPr/>
                    <a:lstStyle/>
                    <a:p>
                      <a:pPr algn="l" fontAlgn="ctr"/>
                      <a:r>
                        <a:rPr lang="en-US" sz="1600" u="none" strike="noStrike">
                          <a:effectLst/>
                        </a:rPr>
                        <a:t>Observable entity (observable entity)</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10,581</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2.92%</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35,488</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29,255</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2903325464"/>
                  </a:ext>
                </a:extLst>
              </a:tr>
              <a:tr h="226658">
                <a:tc>
                  <a:txBody>
                    <a:bodyPr/>
                    <a:lstStyle/>
                    <a:p>
                      <a:pPr algn="l" fontAlgn="ctr"/>
                      <a:r>
                        <a:rPr lang="en-US" sz="1600" u="none" strike="noStrike">
                          <a:effectLst/>
                        </a:rPr>
                        <a:t>Organism (organism)</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33,302</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9.19%</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128,492</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54,201</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2398409665"/>
                  </a:ext>
                </a:extLst>
              </a:tr>
              <a:tr h="229344">
                <a:tc>
                  <a:txBody>
                    <a:bodyPr/>
                    <a:lstStyle/>
                    <a:p>
                      <a:pPr algn="l" fontAlgn="ctr"/>
                      <a:r>
                        <a:rPr lang="en-US" sz="1600" u="none" strike="noStrike" dirty="0">
                          <a:effectLst/>
                        </a:rPr>
                        <a:t>Pharmaceutical / biologic product (product)</a:t>
                      </a:r>
                      <a:endParaRPr lang="en-US" sz="1600" b="0" i="0" u="none" strike="noStrike" dirty="0">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25,284</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6.98%</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175,673</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290,848</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113120658"/>
                  </a:ext>
                </a:extLst>
              </a:tr>
              <a:tr h="226658">
                <a:tc>
                  <a:txBody>
                    <a:bodyPr/>
                    <a:lstStyle/>
                    <a:p>
                      <a:pPr algn="l" fontAlgn="ctr"/>
                      <a:r>
                        <a:rPr lang="en-US" sz="1600" u="none" strike="noStrike">
                          <a:effectLst/>
                        </a:rPr>
                        <a:t>Physical force (physical force)</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171</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0.05%</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493</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198</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1216169650"/>
                  </a:ext>
                </a:extLst>
              </a:tr>
              <a:tr h="226658">
                <a:tc>
                  <a:txBody>
                    <a:bodyPr/>
                    <a:lstStyle/>
                    <a:p>
                      <a:pPr algn="l" fontAlgn="ctr"/>
                      <a:r>
                        <a:rPr lang="en-US" sz="1600" u="none" strike="noStrike">
                          <a:effectLst/>
                        </a:rPr>
                        <a:t>Physical object (physical object)</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13,794</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3.81%</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41,145</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36,231</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143278120"/>
                  </a:ext>
                </a:extLst>
              </a:tr>
              <a:tr h="226658">
                <a:tc>
                  <a:txBody>
                    <a:bodyPr/>
                    <a:lstStyle/>
                    <a:p>
                      <a:pPr algn="l" fontAlgn="ctr"/>
                      <a:r>
                        <a:rPr lang="en-US" sz="1600" u="none" strike="noStrike">
                          <a:effectLst/>
                        </a:rPr>
                        <a:t>Procedure (procedure)</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59,112</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16.32%</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269,381</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969,147</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1717885497"/>
                  </a:ext>
                </a:extLst>
              </a:tr>
              <a:tr h="226658">
                <a:tc>
                  <a:txBody>
                    <a:bodyPr/>
                    <a:lstStyle/>
                    <a:p>
                      <a:pPr algn="l" fontAlgn="ctr"/>
                      <a:r>
                        <a:rPr lang="en-US" sz="1600" u="none" strike="noStrike">
                          <a:effectLst/>
                        </a:rPr>
                        <a:t>Qualifier value (qualifier value)</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11,094</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3.06%</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40,296</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18,981</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3808325384"/>
                  </a:ext>
                </a:extLst>
              </a:tr>
              <a:tr h="226658">
                <a:tc>
                  <a:txBody>
                    <a:bodyPr/>
                    <a:lstStyle/>
                    <a:p>
                      <a:pPr algn="l" fontAlgn="ctr"/>
                      <a:r>
                        <a:rPr lang="en-US" sz="1600" u="none" strike="noStrike">
                          <a:effectLst/>
                        </a:rPr>
                        <a:t>Record artifact (record artifact)</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443</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0.12%</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1,769</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607</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4150199305"/>
                  </a:ext>
                </a:extLst>
              </a:tr>
              <a:tr h="226658">
                <a:tc>
                  <a:txBody>
                    <a:bodyPr/>
                    <a:lstStyle/>
                    <a:p>
                      <a:pPr algn="l" fontAlgn="ctr"/>
                      <a:r>
                        <a:rPr lang="en-US" sz="1600" u="none" strike="noStrike">
                          <a:effectLst/>
                        </a:rPr>
                        <a:t>SNOMED CT Model Component (metadata)</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1,870</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0.52%</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4,697</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2,702</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2116753511"/>
                  </a:ext>
                </a:extLst>
              </a:tr>
              <a:tr h="226658">
                <a:tc>
                  <a:txBody>
                    <a:bodyPr/>
                    <a:lstStyle/>
                    <a:p>
                      <a:pPr algn="l" fontAlgn="ctr"/>
                      <a:r>
                        <a:rPr lang="en-US" sz="1600" u="none" strike="noStrike">
                          <a:effectLst/>
                        </a:rPr>
                        <a:t>Situation with explicit context (situation)</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4,959</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1.37%</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39,514</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81,464</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67188931"/>
                  </a:ext>
                </a:extLst>
              </a:tr>
              <a:tr h="226658">
                <a:tc>
                  <a:txBody>
                    <a:bodyPr/>
                    <a:lstStyle/>
                    <a:p>
                      <a:pPr algn="l" fontAlgn="ctr"/>
                      <a:r>
                        <a:rPr lang="en-US" sz="1600" u="none" strike="noStrike">
                          <a:effectLst/>
                        </a:rPr>
                        <a:t>Social context (social concept)</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4,430</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1.22%</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21,883</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7,027</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1450091787"/>
                  </a:ext>
                </a:extLst>
              </a:tr>
              <a:tr h="226658">
                <a:tc>
                  <a:txBody>
                    <a:bodyPr/>
                    <a:lstStyle/>
                    <a:p>
                      <a:pPr algn="l" fontAlgn="ctr"/>
                      <a:r>
                        <a:rPr lang="en-US" sz="1600" u="none" strike="noStrike" dirty="0">
                          <a:effectLst/>
                        </a:rPr>
                        <a:t>Special concept (special concept)</a:t>
                      </a:r>
                      <a:endParaRPr lang="en-US" sz="1600" b="0" i="0" u="none" strike="noStrike" dirty="0">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636</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0.18%</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5,876</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6,749</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1266754443"/>
                  </a:ext>
                </a:extLst>
              </a:tr>
              <a:tr h="226658">
                <a:tc>
                  <a:txBody>
                    <a:bodyPr/>
                    <a:lstStyle/>
                    <a:p>
                      <a:pPr algn="l" fontAlgn="ctr"/>
                      <a:r>
                        <a:rPr lang="en-US" sz="1600" u="none" strike="noStrike">
                          <a:effectLst/>
                        </a:rPr>
                        <a:t>Specimen (specimen)</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1,772</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0.49%</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5,346</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12,964</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251978302"/>
                  </a:ext>
                </a:extLst>
              </a:tr>
              <a:tr h="226658">
                <a:tc>
                  <a:txBody>
                    <a:bodyPr/>
                    <a:lstStyle/>
                    <a:p>
                      <a:pPr algn="l" fontAlgn="ctr"/>
                      <a:r>
                        <a:rPr lang="en-US" sz="1600" u="none" strike="noStrike">
                          <a:effectLst/>
                        </a:rPr>
                        <a:t>Staging and scales (staging scale)</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1,578</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0.44%</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5,781</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2,514</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3558751991"/>
                  </a:ext>
                </a:extLst>
              </a:tr>
              <a:tr h="226658">
                <a:tc>
                  <a:txBody>
                    <a:bodyPr/>
                    <a:lstStyle/>
                    <a:p>
                      <a:pPr algn="l" fontAlgn="ctr"/>
                      <a:r>
                        <a:rPr lang="en-US" sz="1600" u="none" strike="noStrike">
                          <a:effectLst/>
                        </a:rPr>
                        <a:t>Substance (substance)</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27,364</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7.55%</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99,173</a:t>
                      </a:r>
                      <a:endParaRPr lang="en-US" sz="1600" b="0" i="0" u="none" strike="noStrike">
                        <a:solidFill>
                          <a:srgbClr val="212529"/>
                        </a:solidFill>
                        <a:effectLst/>
                        <a:latin typeface="Arial" panose="020B0604020202020204" pitchFamily="34" charset="0"/>
                      </a:endParaRPr>
                    </a:p>
                  </a:txBody>
                  <a:tcPr marT="2887" marB="0"/>
                </a:tc>
                <a:tc>
                  <a:txBody>
                    <a:bodyPr/>
                    <a:lstStyle/>
                    <a:p>
                      <a:pPr algn="r" fontAlgn="ctr"/>
                      <a:r>
                        <a:rPr lang="en-US" sz="1600" u="none" strike="noStrike">
                          <a:effectLst/>
                        </a:rPr>
                        <a:t>78,637</a:t>
                      </a:r>
                      <a:endParaRPr lang="en-US" sz="1600" b="0" i="0" u="none" strike="noStrike">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2841358761"/>
                  </a:ext>
                </a:extLst>
              </a:tr>
              <a:tr h="226658">
                <a:tc>
                  <a:txBody>
                    <a:bodyPr/>
                    <a:lstStyle/>
                    <a:p>
                      <a:pPr algn="l" fontAlgn="ctr"/>
                      <a:r>
                        <a:rPr lang="en-US" sz="1600" b="1" u="none" strike="noStrike" dirty="0">
                          <a:effectLst/>
                        </a:rPr>
                        <a:t>Total</a:t>
                      </a:r>
                      <a:endParaRPr lang="en-US" sz="1600" b="1" i="0" u="none" strike="noStrike" dirty="0">
                        <a:solidFill>
                          <a:srgbClr val="212529"/>
                        </a:solidFill>
                        <a:effectLst/>
                        <a:latin typeface="Arial" panose="020B0604020202020204" pitchFamily="34" charset="0"/>
                      </a:endParaRPr>
                    </a:p>
                  </a:txBody>
                  <a:tcPr marT="2887" marB="0"/>
                </a:tc>
                <a:tc>
                  <a:txBody>
                    <a:bodyPr/>
                    <a:lstStyle/>
                    <a:p>
                      <a:pPr algn="r" fontAlgn="ctr"/>
                      <a:r>
                        <a:rPr lang="en-US" sz="1600" b="1" u="none" strike="noStrike" dirty="0">
                          <a:effectLst/>
                        </a:rPr>
                        <a:t>362,209</a:t>
                      </a:r>
                      <a:endParaRPr lang="en-US" sz="1600" b="1" i="0" u="none" strike="noStrike" dirty="0">
                        <a:solidFill>
                          <a:srgbClr val="212529"/>
                        </a:solidFill>
                        <a:effectLst/>
                        <a:latin typeface="Arial" panose="020B0604020202020204" pitchFamily="34" charset="0"/>
                      </a:endParaRPr>
                    </a:p>
                  </a:txBody>
                  <a:tcPr marT="2887" marB="0"/>
                </a:tc>
                <a:tc>
                  <a:txBody>
                    <a:bodyPr/>
                    <a:lstStyle/>
                    <a:p>
                      <a:pPr algn="r" fontAlgn="ctr"/>
                      <a:r>
                        <a:rPr lang="en-US" sz="1600" b="1" u="none" strike="noStrike" dirty="0">
                          <a:effectLst/>
                        </a:rPr>
                        <a:t>100.00%</a:t>
                      </a:r>
                      <a:endParaRPr lang="en-US" sz="1600" b="1" i="0" u="none" strike="noStrike" dirty="0">
                        <a:solidFill>
                          <a:srgbClr val="212529"/>
                        </a:solidFill>
                        <a:effectLst/>
                        <a:latin typeface="Arial" panose="020B0604020202020204" pitchFamily="34" charset="0"/>
                      </a:endParaRPr>
                    </a:p>
                  </a:txBody>
                  <a:tcPr marT="2887" marB="0"/>
                </a:tc>
                <a:tc>
                  <a:txBody>
                    <a:bodyPr/>
                    <a:lstStyle/>
                    <a:p>
                      <a:pPr algn="r" fontAlgn="ctr"/>
                      <a:r>
                        <a:rPr lang="en-US" sz="1600" b="1" u="none" strike="noStrike" dirty="0">
                          <a:effectLst/>
                        </a:rPr>
                        <a:t>1,602,433</a:t>
                      </a:r>
                      <a:endParaRPr lang="en-US" sz="1600" b="1" i="0" u="none" strike="noStrike" dirty="0">
                        <a:solidFill>
                          <a:srgbClr val="212529"/>
                        </a:solidFill>
                        <a:effectLst/>
                        <a:latin typeface="Arial" panose="020B0604020202020204" pitchFamily="34" charset="0"/>
                      </a:endParaRPr>
                    </a:p>
                  </a:txBody>
                  <a:tcPr marT="2887" marB="0"/>
                </a:tc>
                <a:tc>
                  <a:txBody>
                    <a:bodyPr/>
                    <a:lstStyle/>
                    <a:p>
                      <a:pPr algn="r" fontAlgn="ctr"/>
                      <a:r>
                        <a:rPr lang="en-US" sz="1600" b="1" u="none" strike="noStrike" dirty="0">
                          <a:effectLst/>
                        </a:rPr>
                        <a:t>3,272,790</a:t>
                      </a:r>
                      <a:endParaRPr lang="en-US" sz="1600" b="1" i="0" u="none" strike="noStrike" dirty="0">
                        <a:solidFill>
                          <a:srgbClr val="212529"/>
                        </a:solidFill>
                        <a:effectLst/>
                        <a:latin typeface="Arial" panose="020B0604020202020204" pitchFamily="34" charset="0"/>
                      </a:endParaRPr>
                    </a:p>
                  </a:txBody>
                  <a:tcPr marT="2887" marB="0"/>
                </a:tc>
                <a:extLst>
                  <a:ext uri="{0D108BD9-81ED-4DB2-BD59-A6C34878D82A}">
                    <a16:rowId xmlns:a16="http://schemas.microsoft.com/office/drawing/2014/main" val="575114692"/>
                  </a:ext>
                </a:extLst>
              </a:tr>
            </a:tbl>
          </a:graphicData>
        </a:graphic>
      </p:graphicFrame>
      <p:sp>
        <p:nvSpPr>
          <p:cNvPr id="9" name="Rectangle 8">
            <a:extLst>
              <a:ext uri="{FF2B5EF4-FFF2-40B4-BE49-F238E27FC236}">
                <a16:creationId xmlns:a16="http://schemas.microsoft.com/office/drawing/2014/main" id="{ED23D7CA-014D-47BD-84C9-8375D5E22BB2}"/>
              </a:ext>
            </a:extLst>
          </p:cNvPr>
          <p:cNvSpPr/>
          <p:nvPr/>
        </p:nvSpPr>
        <p:spPr>
          <a:xfrm>
            <a:off x="4724400" y="6590968"/>
            <a:ext cx="7372350" cy="307777"/>
          </a:xfrm>
          <a:prstGeom prst="rect">
            <a:avLst/>
          </a:prstGeom>
        </p:spPr>
        <p:txBody>
          <a:bodyPr wrap="square">
            <a:spAutoFit/>
          </a:bodyPr>
          <a:lstStyle/>
          <a:p>
            <a:r>
              <a:rPr lang="en-US" sz="1400" dirty="0">
                <a:solidFill>
                  <a:schemeClr val="bg1"/>
                </a:solidFill>
                <a:hlinkClick r:id="rId2"/>
              </a:rPr>
              <a:t>https://browser.ihtsdotools.org/qa/#/SNOMEDCT/general-release-statistics</a:t>
            </a:r>
            <a:r>
              <a:rPr lang="en-US" sz="1400" dirty="0">
                <a:solidFill>
                  <a:schemeClr val="bg1"/>
                </a:solidFill>
              </a:rPr>
              <a:t>    (release 2023/06/30) </a:t>
            </a:r>
          </a:p>
        </p:txBody>
      </p:sp>
    </p:spTree>
    <p:extLst>
      <p:ext uri="{BB962C8B-B14F-4D97-AF65-F5344CB8AC3E}">
        <p14:creationId xmlns:p14="http://schemas.microsoft.com/office/powerpoint/2010/main" val="3293012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B48249-9F32-4929-B23C-254E0A38B790}"/>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pPr algn="ctr"/>
            <a:r>
              <a:rPr lang="en-US" dirty="0"/>
              <a:t>Third party attempts to </a:t>
            </a:r>
            <a:r>
              <a:rPr lang="en-US" i="1" u="sng" dirty="0"/>
              <a:t>map</a:t>
            </a:r>
            <a:r>
              <a:rPr lang="en-US" dirty="0"/>
              <a:t> S</a:t>
            </a:r>
            <a:r>
              <a:rPr lang="th-TH" dirty="0" err="1"/>
              <a:t>N</a:t>
            </a:r>
            <a:r>
              <a:rPr lang="en-US" dirty="0"/>
              <a:t>OMED CT to BFO/OGMS</a:t>
            </a:r>
          </a:p>
        </p:txBody>
      </p:sp>
      <p:pic>
        <p:nvPicPr>
          <p:cNvPr id="9" name="Content Placeholder 8">
            <a:extLst>
              <a:ext uri="{FF2B5EF4-FFF2-40B4-BE49-F238E27FC236}">
                <a16:creationId xmlns:a16="http://schemas.microsoft.com/office/drawing/2014/main" id="{6BA14D08-B482-4DCD-B0EE-2CCCC1BCC668}"/>
              </a:ext>
            </a:extLst>
          </p:cNvPr>
          <p:cNvPicPr>
            <a:picLocks noGrp="1" noChangeAspect="1"/>
          </p:cNvPicPr>
          <p:nvPr>
            <p:ph idx="1"/>
          </p:nvPr>
        </p:nvPicPr>
        <p:blipFill>
          <a:blip r:embed="rId3"/>
          <a:stretch>
            <a:fillRect/>
          </a:stretch>
        </p:blipFill>
        <p:spPr>
          <a:xfrm>
            <a:off x="124162" y="1449383"/>
            <a:ext cx="5049885" cy="4398967"/>
          </a:xfrm>
          <a:prstGeom prst="rect">
            <a:avLst/>
          </a:prstGeom>
        </p:spPr>
      </p:pic>
      <p:sp>
        <p:nvSpPr>
          <p:cNvPr id="2" name="Rectangle 1">
            <a:extLst>
              <a:ext uri="{FF2B5EF4-FFF2-40B4-BE49-F238E27FC236}">
                <a16:creationId xmlns:a16="http://schemas.microsoft.com/office/drawing/2014/main" id="{4207C679-8490-4A2F-AB74-6E669A856D47}"/>
              </a:ext>
            </a:extLst>
          </p:cNvPr>
          <p:cNvSpPr/>
          <p:nvPr/>
        </p:nvSpPr>
        <p:spPr>
          <a:xfrm>
            <a:off x="5316009" y="1391226"/>
            <a:ext cx="6812616" cy="892552"/>
          </a:xfrm>
          <a:prstGeom prst="rect">
            <a:avLst/>
          </a:prstGeom>
          <a:ln w="63500">
            <a:solidFill>
              <a:srgbClr val="00B0F0"/>
            </a:solidFill>
          </a:ln>
        </p:spPr>
        <p:txBody>
          <a:bodyPr wrap="square">
            <a:spAutoFit/>
          </a:bodyPr>
          <a:lstStyle/>
          <a:p>
            <a:r>
              <a:rPr lang="en-US" sz="2000" dirty="0">
                <a:solidFill>
                  <a:schemeClr val="bg1"/>
                </a:solidFill>
                <a:latin typeface="Times New Roman" panose="02020603050405020304" pitchFamily="18" charset="0"/>
              </a:rPr>
              <a:t>‘</a:t>
            </a:r>
            <a:r>
              <a:rPr lang="en-US" sz="2000" b="1" i="1" dirty="0">
                <a:solidFill>
                  <a:schemeClr val="bg1"/>
                </a:solidFill>
                <a:latin typeface="Times New Roman" panose="02020603050405020304" pitchFamily="18" charset="0"/>
              </a:rPr>
              <a:t>Not possible!</a:t>
            </a:r>
            <a:r>
              <a:rPr lang="en-US" sz="2000" dirty="0">
                <a:solidFill>
                  <a:schemeClr val="bg1"/>
                </a:solidFill>
                <a:latin typeface="Times New Roman" panose="02020603050405020304" pitchFamily="18" charset="0"/>
              </a:rPr>
              <a:t>’: </a:t>
            </a:r>
            <a:r>
              <a:rPr lang="en-US" sz="1600" dirty="0">
                <a:solidFill>
                  <a:schemeClr val="bg1"/>
                </a:solidFill>
                <a:latin typeface="Times New Roman" panose="02020603050405020304" pitchFamily="18" charset="0"/>
              </a:rPr>
              <a:t>Hogan W. Aligning the top-level of SNOMED-CT with Basic Formal Ontology. Nature </a:t>
            </a:r>
            <a:r>
              <a:rPr lang="en-US" sz="1600" dirty="0" err="1">
                <a:solidFill>
                  <a:schemeClr val="bg1"/>
                </a:solidFill>
                <a:latin typeface="Times New Roman" panose="02020603050405020304" pitchFamily="18" charset="0"/>
              </a:rPr>
              <a:t>Preceedings</a:t>
            </a:r>
            <a:r>
              <a:rPr lang="en-US" sz="1600" dirty="0">
                <a:solidFill>
                  <a:schemeClr val="bg1"/>
                </a:solidFill>
                <a:latin typeface="Times New Roman" panose="02020603050405020304" pitchFamily="18" charset="0"/>
              </a:rPr>
              <a:t>. 2008. </a:t>
            </a:r>
            <a:r>
              <a:rPr lang="en-US" sz="1600" dirty="0" err="1">
                <a:solidFill>
                  <a:schemeClr val="bg1"/>
                </a:solidFill>
                <a:latin typeface="Times New Roman" panose="02020603050405020304" pitchFamily="18" charset="0"/>
              </a:rPr>
              <a:t>doi</a:t>
            </a:r>
            <a:r>
              <a:rPr lang="en-US" sz="1600" dirty="0">
                <a:solidFill>
                  <a:schemeClr val="bg1"/>
                </a:solidFill>
                <a:latin typeface="Times New Roman" panose="02020603050405020304" pitchFamily="18" charset="0"/>
              </a:rPr>
              <a:t>: 10.1038/npre.2008.2373.1. </a:t>
            </a:r>
            <a:endParaRPr lang="en-US" sz="1600" dirty="0">
              <a:solidFill>
                <a:schemeClr val="bg1"/>
              </a:solidFill>
            </a:endParaRPr>
          </a:p>
        </p:txBody>
      </p:sp>
      <p:grpSp>
        <p:nvGrpSpPr>
          <p:cNvPr id="7" name="Group 6">
            <a:extLst>
              <a:ext uri="{FF2B5EF4-FFF2-40B4-BE49-F238E27FC236}">
                <a16:creationId xmlns:a16="http://schemas.microsoft.com/office/drawing/2014/main" id="{F4E4E39A-15CE-43B6-A287-73D7DF2DFCA3}"/>
              </a:ext>
            </a:extLst>
          </p:cNvPr>
          <p:cNvGrpSpPr/>
          <p:nvPr/>
        </p:nvGrpSpPr>
        <p:grpSpPr>
          <a:xfrm>
            <a:off x="5316009" y="2381250"/>
            <a:ext cx="6812616" cy="4181475"/>
            <a:chOff x="5316009" y="2381250"/>
            <a:chExt cx="6812616" cy="4181475"/>
          </a:xfrm>
        </p:grpSpPr>
        <p:pic>
          <p:nvPicPr>
            <p:cNvPr id="11" name="Picture 10">
              <a:extLst>
                <a:ext uri="{FF2B5EF4-FFF2-40B4-BE49-F238E27FC236}">
                  <a16:creationId xmlns:a16="http://schemas.microsoft.com/office/drawing/2014/main" id="{4D620309-7DA2-44DA-B7B3-2A400A22AAD4}"/>
                </a:ext>
              </a:extLst>
            </p:cNvPr>
            <p:cNvPicPr>
              <a:picLocks noChangeAspect="1"/>
            </p:cNvPicPr>
            <p:nvPr/>
          </p:nvPicPr>
          <p:blipFill>
            <a:blip r:embed="rId4"/>
            <a:stretch>
              <a:fillRect/>
            </a:stretch>
          </p:blipFill>
          <p:spPr>
            <a:xfrm>
              <a:off x="5316009" y="2381250"/>
              <a:ext cx="6760071" cy="3733800"/>
            </a:xfrm>
            <a:prstGeom prst="rect">
              <a:avLst/>
            </a:prstGeom>
          </p:spPr>
        </p:pic>
        <p:sp>
          <p:nvSpPr>
            <p:cNvPr id="16" name="Rectangle 15">
              <a:extLst>
                <a:ext uri="{FF2B5EF4-FFF2-40B4-BE49-F238E27FC236}">
                  <a16:creationId xmlns:a16="http://schemas.microsoft.com/office/drawing/2014/main" id="{51F60B96-64BC-42D6-A062-81D4A02F8B04}"/>
                </a:ext>
              </a:extLst>
            </p:cNvPr>
            <p:cNvSpPr/>
            <p:nvPr/>
          </p:nvSpPr>
          <p:spPr>
            <a:xfrm>
              <a:off x="5543926" y="6118009"/>
              <a:ext cx="6505185" cy="420756"/>
            </a:xfrm>
            <a:prstGeom prst="rect">
              <a:avLst/>
            </a:prstGeom>
          </p:spPr>
          <p:txBody>
            <a:bodyPr wrap="square">
              <a:spAutoFit/>
            </a:bodyPr>
            <a:lstStyle/>
            <a:p>
              <a:r>
                <a:rPr lang="en-US" sz="1067" dirty="0">
                  <a:solidFill>
                    <a:schemeClr val="bg1"/>
                  </a:solidFill>
                  <a:latin typeface="Franklin Gothic Book" panose="020B0503020102020204" pitchFamily="34" charset="0"/>
                  <a:ea typeface="MS Mincho" panose="02020609040205080304" pitchFamily="49" charset="-128"/>
                </a:rPr>
                <a:t>Schulz S. SNOMED CT x BFO: can the gap between legacy terminology and foundational ontology be bridged?  ICBO/FOIS; September 16, 2021; Bolzano, Italy2021.</a:t>
              </a:r>
              <a:endParaRPr lang="en-US" sz="1067" dirty="0">
                <a:solidFill>
                  <a:schemeClr val="bg1"/>
                </a:solidFill>
                <a:latin typeface="Franklin Gothic Book" panose="020B0503020102020204" pitchFamily="34" charset="0"/>
              </a:endParaRPr>
            </a:p>
          </p:txBody>
        </p:sp>
        <p:sp>
          <p:nvSpPr>
            <p:cNvPr id="6" name="Rectangle 5">
              <a:extLst>
                <a:ext uri="{FF2B5EF4-FFF2-40B4-BE49-F238E27FC236}">
                  <a16:creationId xmlns:a16="http://schemas.microsoft.com/office/drawing/2014/main" id="{6A722AEC-7B10-49DB-A806-03AEA097A515}"/>
                </a:ext>
              </a:extLst>
            </p:cNvPr>
            <p:cNvSpPr/>
            <p:nvPr/>
          </p:nvSpPr>
          <p:spPr>
            <a:xfrm>
              <a:off x="5324475" y="2381250"/>
              <a:ext cx="6804150" cy="4181475"/>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570B53DA-33EA-46BF-8C6A-FBAE65CFE778}"/>
              </a:ext>
            </a:extLst>
          </p:cNvPr>
          <p:cNvGrpSpPr/>
          <p:nvPr/>
        </p:nvGrpSpPr>
        <p:grpSpPr>
          <a:xfrm>
            <a:off x="87345" y="1401172"/>
            <a:ext cx="5120575" cy="5237416"/>
            <a:chOff x="87345" y="1401172"/>
            <a:chExt cx="5120575" cy="5237416"/>
          </a:xfrm>
        </p:grpSpPr>
        <p:sp>
          <p:nvSpPr>
            <p:cNvPr id="10" name="Rectangle 9">
              <a:extLst>
                <a:ext uri="{FF2B5EF4-FFF2-40B4-BE49-F238E27FC236}">
                  <a16:creationId xmlns:a16="http://schemas.microsoft.com/office/drawing/2014/main" id="{134F829C-A6DD-4512-AFE6-6110947A58DE}"/>
                </a:ext>
              </a:extLst>
            </p:cNvPr>
            <p:cNvSpPr/>
            <p:nvPr/>
          </p:nvSpPr>
          <p:spPr>
            <a:xfrm>
              <a:off x="233242" y="5889409"/>
              <a:ext cx="4831723" cy="749179"/>
            </a:xfrm>
            <a:prstGeom prst="rect">
              <a:avLst/>
            </a:prstGeom>
          </p:spPr>
          <p:txBody>
            <a:bodyPr wrap="square">
              <a:spAutoFit/>
            </a:bodyPr>
            <a:lstStyle/>
            <a:p>
              <a:r>
                <a:rPr lang="en-US" sz="1067" dirty="0">
                  <a:solidFill>
                    <a:schemeClr val="bg1"/>
                  </a:solidFill>
                </a:rPr>
                <a:t>El-</a:t>
              </a:r>
              <a:r>
                <a:rPr lang="en-US" sz="1067" dirty="0" err="1">
                  <a:solidFill>
                    <a:schemeClr val="bg1"/>
                  </a:solidFill>
                </a:rPr>
                <a:t>Sappagh</a:t>
              </a:r>
              <a:r>
                <a:rPr lang="en-US" sz="1067" dirty="0">
                  <a:solidFill>
                    <a:schemeClr val="bg1"/>
                  </a:solidFill>
                </a:rPr>
                <a:t>, S., </a:t>
              </a:r>
              <a:r>
                <a:rPr lang="en-US" sz="1067" dirty="0" err="1">
                  <a:solidFill>
                    <a:schemeClr val="bg1"/>
                  </a:solidFill>
                </a:rPr>
                <a:t>Franda</a:t>
              </a:r>
              <a:r>
                <a:rPr lang="en-US" sz="1067" dirty="0">
                  <a:solidFill>
                    <a:schemeClr val="bg1"/>
                  </a:solidFill>
                </a:rPr>
                <a:t>, F., Ali, F. </a:t>
              </a:r>
              <a:r>
                <a:rPr lang="en-US" sz="1067" i="1" dirty="0">
                  <a:solidFill>
                    <a:schemeClr val="bg1"/>
                  </a:solidFill>
                </a:rPr>
                <a:t>et al.</a:t>
              </a:r>
              <a:r>
                <a:rPr lang="en-US" sz="1067" dirty="0">
                  <a:solidFill>
                    <a:schemeClr val="bg1"/>
                  </a:solidFill>
                </a:rPr>
                <a:t> SNOMED CT standard ontology based on the ontology for general medical science. </a:t>
              </a:r>
              <a:r>
                <a:rPr lang="en-US" sz="1067" i="1" dirty="0">
                  <a:solidFill>
                    <a:schemeClr val="bg1"/>
                  </a:solidFill>
                </a:rPr>
                <a:t>BMC Med Inform </a:t>
              </a:r>
              <a:r>
                <a:rPr lang="en-US" sz="1067" i="1" dirty="0" err="1">
                  <a:solidFill>
                    <a:schemeClr val="bg1"/>
                  </a:solidFill>
                </a:rPr>
                <a:t>Decis</a:t>
              </a:r>
              <a:r>
                <a:rPr lang="en-US" sz="1067" i="1" dirty="0">
                  <a:solidFill>
                    <a:schemeClr val="bg1"/>
                  </a:solidFill>
                </a:rPr>
                <a:t> </a:t>
              </a:r>
              <a:r>
                <a:rPr lang="en-US" sz="1067" i="1" dirty="0" err="1">
                  <a:solidFill>
                    <a:schemeClr val="bg1"/>
                  </a:solidFill>
                </a:rPr>
                <a:t>Mak</a:t>
              </a:r>
              <a:r>
                <a:rPr lang="en-US" sz="1067" dirty="0">
                  <a:solidFill>
                    <a:schemeClr val="bg1"/>
                  </a:solidFill>
                </a:rPr>
                <a:t> 18, 76 (2018).  </a:t>
              </a:r>
              <a:r>
                <a:rPr lang="en-US" sz="1067" dirty="0">
                  <a:solidFill>
                    <a:schemeClr val="bg1"/>
                  </a:solidFill>
                  <a:hlinkClick r:id="rId5">
                    <a:extLst>
                      <a:ext uri="{A12FA001-AC4F-418D-AE19-62706E023703}">
                        <ahyp:hlinkClr xmlns:ahyp="http://schemas.microsoft.com/office/drawing/2018/hyperlinkcolor" val="tx"/>
                      </a:ext>
                    </a:extLst>
                  </a:hlinkClick>
                </a:rPr>
                <a:t>https://doi.org/10.1186/s12911-018-0651-5</a:t>
              </a:r>
              <a:r>
                <a:rPr lang="en-US" sz="1067" dirty="0">
                  <a:solidFill>
                    <a:schemeClr val="bg1"/>
                  </a:solidFill>
                </a:rPr>
                <a:t> </a:t>
              </a:r>
            </a:p>
            <a:p>
              <a:endParaRPr lang="en-US" sz="1067" dirty="0">
                <a:solidFill>
                  <a:schemeClr val="bg1"/>
                </a:solidFill>
              </a:endParaRPr>
            </a:p>
          </p:txBody>
        </p:sp>
        <p:sp>
          <p:nvSpPr>
            <p:cNvPr id="14" name="Rectangle 13">
              <a:extLst>
                <a:ext uri="{FF2B5EF4-FFF2-40B4-BE49-F238E27FC236}">
                  <a16:creationId xmlns:a16="http://schemas.microsoft.com/office/drawing/2014/main" id="{9DF4E496-8D5A-4DE1-9CE7-9DE1044F790E}"/>
                </a:ext>
              </a:extLst>
            </p:cNvPr>
            <p:cNvSpPr/>
            <p:nvPr/>
          </p:nvSpPr>
          <p:spPr>
            <a:xfrm>
              <a:off x="87345" y="1401172"/>
              <a:ext cx="5120575" cy="5161553"/>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0C87BE1F-3F4F-47E5-A69D-431FF8B7F1F2}"/>
              </a:ext>
            </a:extLst>
          </p:cNvPr>
          <p:cNvGrpSpPr/>
          <p:nvPr/>
        </p:nvGrpSpPr>
        <p:grpSpPr>
          <a:xfrm>
            <a:off x="5324475" y="1401172"/>
            <a:ext cx="6842250" cy="901656"/>
            <a:chOff x="5324475" y="1401172"/>
            <a:chExt cx="6842250" cy="901656"/>
          </a:xfrm>
        </p:grpSpPr>
        <p:cxnSp>
          <p:nvCxnSpPr>
            <p:cNvPr id="17" name="Straight Connector 16">
              <a:extLst>
                <a:ext uri="{FF2B5EF4-FFF2-40B4-BE49-F238E27FC236}">
                  <a16:creationId xmlns:a16="http://schemas.microsoft.com/office/drawing/2014/main" id="{B5F12FD1-EFAE-4D90-8EAD-2B24E236B5F6}"/>
                </a:ext>
              </a:extLst>
            </p:cNvPr>
            <p:cNvCxnSpPr/>
            <p:nvPr/>
          </p:nvCxnSpPr>
          <p:spPr>
            <a:xfrm>
              <a:off x="5324475" y="1401172"/>
              <a:ext cx="6804150" cy="882606"/>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8D2CB5-6722-4C04-8014-BAFFF44E710D}"/>
                </a:ext>
              </a:extLst>
            </p:cNvPr>
            <p:cNvCxnSpPr>
              <a:cxnSpLocks/>
            </p:cNvCxnSpPr>
            <p:nvPr/>
          </p:nvCxnSpPr>
          <p:spPr>
            <a:xfrm flipV="1">
              <a:off x="5362575" y="1420222"/>
              <a:ext cx="6804150" cy="882606"/>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A5493C41-8D0E-4E68-8758-035DB22BAEBD}"/>
              </a:ext>
            </a:extLst>
          </p:cNvPr>
          <p:cNvGrpSpPr/>
          <p:nvPr/>
        </p:nvGrpSpPr>
        <p:grpSpPr>
          <a:xfrm>
            <a:off x="34800" y="1367266"/>
            <a:ext cx="5173120" cy="5195459"/>
            <a:chOff x="34800" y="1367266"/>
            <a:chExt cx="5173120" cy="5195459"/>
          </a:xfrm>
        </p:grpSpPr>
        <p:cxnSp>
          <p:nvCxnSpPr>
            <p:cNvPr id="19" name="Straight Connector 18">
              <a:extLst>
                <a:ext uri="{FF2B5EF4-FFF2-40B4-BE49-F238E27FC236}">
                  <a16:creationId xmlns:a16="http://schemas.microsoft.com/office/drawing/2014/main" id="{046FAB7E-22A3-4EBA-92A3-C69E27A45209}"/>
                </a:ext>
              </a:extLst>
            </p:cNvPr>
            <p:cNvCxnSpPr>
              <a:cxnSpLocks/>
            </p:cNvCxnSpPr>
            <p:nvPr/>
          </p:nvCxnSpPr>
          <p:spPr>
            <a:xfrm>
              <a:off x="34800" y="1367266"/>
              <a:ext cx="5173120" cy="519545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99A3F36-E584-4957-B036-FA82D4655456}"/>
                </a:ext>
              </a:extLst>
            </p:cNvPr>
            <p:cNvCxnSpPr>
              <a:cxnSpLocks/>
            </p:cNvCxnSpPr>
            <p:nvPr/>
          </p:nvCxnSpPr>
          <p:spPr>
            <a:xfrm flipV="1">
              <a:off x="87345" y="1391226"/>
              <a:ext cx="5120575" cy="517149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DD3ADA1D-5E48-4CA7-89E4-CF57E83B1E5F}"/>
              </a:ext>
            </a:extLst>
          </p:cNvPr>
          <p:cNvSpPr/>
          <p:nvPr/>
        </p:nvSpPr>
        <p:spPr>
          <a:xfrm>
            <a:off x="5373461" y="2381250"/>
            <a:ext cx="6686536"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900" i="1" dirty="0">
              <a:solidFill>
                <a:schemeClr val="tx1"/>
              </a:solidFill>
            </a:endParaRPr>
          </a:p>
          <a:p>
            <a:r>
              <a:rPr lang="en-US" sz="1900" i="1" dirty="0">
                <a:solidFill>
                  <a:schemeClr val="tx1"/>
                </a:solidFill>
              </a:rPr>
              <a:t>‘</a:t>
            </a:r>
            <a:r>
              <a:rPr lang="en-US" sz="1900" i="1" dirty="0" err="1">
                <a:solidFill>
                  <a:schemeClr val="tx1"/>
                </a:solidFill>
              </a:rPr>
              <a:t>sct:Cholangiocarcinoma</a:t>
            </a:r>
            <a:r>
              <a:rPr lang="en-US" sz="1900" i="1" dirty="0">
                <a:solidFill>
                  <a:schemeClr val="tx1"/>
                </a:solidFill>
              </a:rPr>
              <a:t> of biliary tract’</a:t>
            </a:r>
            <a:r>
              <a:rPr lang="en-US" sz="1900" dirty="0">
                <a:solidFill>
                  <a:schemeClr val="tx1"/>
                </a:solidFill>
              </a:rPr>
              <a:t> </a:t>
            </a:r>
            <a:r>
              <a:rPr lang="en-US" sz="1900" dirty="0" err="1">
                <a:solidFill>
                  <a:schemeClr val="tx1"/>
                </a:solidFill>
              </a:rPr>
              <a:t>equivalentTo</a:t>
            </a:r>
            <a:r>
              <a:rPr lang="en-US" sz="1900" dirty="0">
                <a:solidFill>
                  <a:schemeClr val="tx1"/>
                </a:solidFill>
              </a:rPr>
              <a:t> 		</a:t>
            </a:r>
            <a:br>
              <a:rPr lang="en-US" sz="1900" dirty="0">
                <a:solidFill>
                  <a:schemeClr val="tx1"/>
                </a:solidFill>
              </a:rPr>
            </a:br>
            <a:r>
              <a:rPr lang="en-US" sz="1900" dirty="0">
                <a:solidFill>
                  <a:schemeClr val="tx1"/>
                </a:solidFill>
              </a:rPr>
              <a:t>    </a:t>
            </a:r>
            <a:r>
              <a:rPr lang="en-US" sz="1900" i="1" dirty="0">
                <a:solidFill>
                  <a:schemeClr val="tx1"/>
                </a:solidFill>
              </a:rPr>
              <a:t>‘</a:t>
            </a:r>
            <a:r>
              <a:rPr lang="en-US" sz="1900" i="1" dirty="0" err="1">
                <a:solidFill>
                  <a:schemeClr val="tx1"/>
                </a:solidFill>
              </a:rPr>
              <a:t>sct:clinical</a:t>
            </a:r>
            <a:r>
              <a:rPr lang="en-US" sz="1900" i="1" dirty="0">
                <a:solidFill>
                  <a:schemeClr val="tx1"/>
                </a:solidFill>
              </a:rPr>
              <a:t> occurrent’ </a:t>
            </a:r>
            <a:r>
              <a:rPr lang="en-US" sz="1900" dirty="0">
                <a:solidFill>
                  <a:schemeClr val="tx1"/>
                </a:solidFill>
              </a:rPr>
              <a:t>and </a:t>
            </a:r>
          </a:p>
          <a:p>
            <a:r>
              <a:rPr lang="en-US" sz="1900" b="1" dirty="0">
                <a:solidFill>
                  <a:schemeClr val="tx1"/>
                </a:solidFill>
              </a:rPr>
              <a:t>    </a:t>
            </a:r>
            <a:r>
              <a:rPr lang="en-US" sz="1900" b="1" dirty="0" err="1">
                <a:solidFill>
                  <a:schemeClr val="tx1"/>
                </a:solidFill>
              </a:rPr>
              <a:t>bfo:has-occurrent-part</a:t>
            </a:r>
            <a:r>
              <a:rPr lang="en-US" sz="1900" b="1" dirty="0">
                <a:solidFill>
                  <a:schemeClr val="tx1"/>
                </a:solidFill>
              </a:rPr>
              <a:t> </a:t>
            </a:r>
            <a:r>
              <a:rPr lang="en-US" sz="1900" dirty="0">
                <a:solidFill>
                  <a:schemeClr val="tx1"/>
                </a:solidFill>
              </a:rPr>
              <a:t>some </a:t>
            </a:r>
            <a:br>
              <a:rPr lang="en-US" sz="1900" dirty="0">
                <a:solidFill>
                  <a:schemeClr val="tx1"/>
                </a:solidFill>
              </a:rPr>
            </a:br>
            <a:r>
              <a:rPr lang="en-US" sz="1900" dirty="0">
                <a:solidFill>
                  <a:schemeClr val="tx1"/>
                </a:solidFill>
              </a:rPr>
              <a:t>       ((</a:t>
            </a:r>
            <a:r>
              <a:rPr lang="en-US" sz="1900" b="1" dirty="0">
                <a:solidFill>
                  <a:schemeClr val="tx1"/>
                </a:solidFill>
              </a:rPr>
              <a:t>‘</a:t>
            </a:r>
            <a:r>
              <a:rPr lang="en-US" sz="1900" b="1" dirty="0" err="1">
                <a:solidFill>
                  <a:schemeClr val="tx1"/>
                </a:solidFill>
              </a:rPr>
              <a:t>sct:Finding</a:t>
            </a:r>
            <a:r>
              <a:rPr lang="en-US" sz="1900" b="1" dirty="0">
                <a:solidFill>
                  <a:schemeClr val="tx1"/>
                </a:solidFill>
              </a:rPr>
              <a:t> site’ </a:t>
            </a:r>
            <a:r>
              <a:rPr lang="en-US" sz="1900" dirty="0">
                <a:solidFill>
                  <a:schemeClr val="tx1"/>
                </a:solidFill>
              </a:rPr>
              <a:t> some ‘</a:t>
            </a:r>
            <a:r>
              <a:rPr lang="en-US" sz="1900" i="1" dirty="0" err="1">
                <a:solidFill>
                  <a:schemeClr val="tx1"/>
                </a:solidFill>
              </a:rPr>
              <a:t>sct:Biliary</a:t>
            </a:r>
            <a:r>
              <a:rPr lang="en-US" sz="1900" i="1" dirty="0">
                <a:solidFill>
                  <a:schemeClr val="tx1"/>
                </a:solidFill>
              </a:rPr>
              <a:t> tract structure’</a:t>
            </a:r>
            <a:r>
              <a:rPr lang="en-US" sz="1900" dirty="0">
                <a:solidFill>
                  <a:schemeClr val="tx1"/>
                </a:solidFill>
              </a:rPr>
              <a:t>) and </a:t>
            </a:r>
            <a:br>
              <a:rPr lang="en-US" sz="1900" dirty="0">
                <a:solidFill>
                  <a:schemeClr val="tx1"/>
                </a:solidFill>
              </a:rPr>
            </a:br>
            <a:r>
              <a:rPr lang="en-US" sz="1900" dirty="0">
                <a:solidFill>
                  <a:schemeClr val="tx1"/>
                </a:solidFill>
              </a:rPr>
              <a:t>       </a:t>
            </a:r>
            <a:r>
              <a:rPr lang="en-US" sz="1900" b="1" dirty="0">
                <a:solidFill>
                  <a:schemeClr val="tx1"/>
                </a:solidFill>
              </a:rPr>
              <a:t>(‘</a:t>
            </a:r>
            <a:r>
              <a:rPr lang="en-US" sz="1900" b="1" dirty="0" err="1">
                <a:solidFill>
                  <a:schemeClr val="tx1"/>
                </a:solidFill>
              </a:rPr>
              <a:t>sct:Associated</a:t>
            </a:r>
            <a:r>
              <a:rPr lang="en-US" sz="1900" b="1" dirty="0">
                <a:solidFill>
                  <a:schemeClr val="tx1"/>
                </a:solidFill>
              </a:rPr>
              <a:t> morphology’ </a:t>
            </a:r>
            <a:r>
              <a:rPr lang="en-US" sz="1900" dirty="0">
                <a:solidFill>
                  <a:schemeClr val="tx1"/>
                </a:solidFill>
              </a:rPr>
              <a:t> some </a:t>
            </a:r>
            <a:r>
              <a:rPr lang="en-US" sz="1900" i="1" dirty="0" err="1">
                <a:solidFill>
                  <a:schemeClr val="tx1"/>
                </a:solidFill>
              </a:rPr>
              <a:t>sct:Cholangiocarcinoma</a:t>
            </a:r>
            <a:r>
              <a:rPr lang="en-US" sz="1900" dirty="0">
                <a:solidFill>
                  <a:schemeClr val="tx1"/>
                </a:solidFill>
              </a:rPr>
              <a:t>))</a:t>
            </a:r>
          </a:p>
        </p:txBody>
      </p:sp>
      <p:pic>
        <p:nvPicPr>
          <p:cNvPr id="5122" name="Picture 2" descr="Google (Noto Color Emoji - Unicode 15.0)">
            <a:extLst>
              <a:ext uri="{FF2B5EF4-FFF2-40B4-BE49-F238E27FC236}">
                <a16:creationId xmlns:a16="http://schemas.microsoft.com/office/drawing/2014/main" id="{87E4C58C-1EA7-4A50-80E5-8D71FB7C1D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323" y="2666056"/>
            <a:ext cx="3223353" cy="3223353"/>
          </a:xfrm>
          <a:prstGeom prst="rect">
            <a:avLst/>
          </a:prstGeom>
          <a:noFill/>
          <a:extLst>
            <a:ext uri="{909E8E84-426E-40DD-AFC4-6F175D3DCCD1}">
              <a14:hiddenFill xmlns:a14="http://schemas.microsoft.com/office/drawing/2010/main">
                <a:solidFill>
                  <a:srgbClr val="FFFFFF"/>
                </a:solidFill>
              </a14:hiddenFill>
            </a:ext>
          </a:extLst>
        </p:spPr>
      </p:pic>
      <p:sp>
        <p:nvSpPr>
          <p:cNvPr id="32" name="Slide Number Placeholder 1">
            <a:extLst>
              <a:ext uri="{FF2B5EF4-FFF2-40B4-BE49-F238E27FC236}">
                <a16:creationId xmlns:a16="http://schemas.microsoft.com/office/drawing/2014/main" id="{4707A3AD-FC39-4394-A300-5D4C7BD41AD5}"/>
              </a:ext>
            </a:extLst>
          </p:cNvPr>
          <p:cNvSpPr txBox="1">
            <a:spLocks/>
          </p:cNvSpPr>
          <p:nvPr/>
        </p:nvSpPr>
        <p:spPr>
          <a:xfrm>
            <a:off x="1" y="6579458"/>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16</a:t>
            </a:fld>
            <a:endParaRPr lang="en-US"/>
          </a:p>
        </p:txBody>
      </p:sp>
    </p:spTree>
    <p:extLst>
      <p:ext uri="{BB962C8B-B14F-4D97-AF65-F5344CB8AC3E}">
        <p14:creationId xmlns:p14="http://schemas.microsoft.com/office/powerpoint/2010/main" val="65494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7A054B-F093-48FE-8B07-F5AAA5A1D1EA}"/>
              </a:ext>
            </a:extLst>
          </p:cNvPr>
          <p:cNvSpPr>
            <a:spLocks noGrp="1"/>
          </p:cNvSpPr>
          <p:nvPr>
            <p:ph idx="1"/>
          </p:nvPr>
        </p:nvSpPr>
        <p:spPr>
          <a:xfrm>
            <a:off x="168244" y="1474101"/>
            <a:ext cx="11755170" cy="5051833"/>
          </a:xfrm>
        </p:spPr>
        <p:txBody>
          <a:bodyPr>
            <a:normAutofit lnSpcReduction="10000"/>
          </a:bodyPr>
          <a:lstStyle/>
          <a:p>
            <a:r>
              <a:rPr lang="en-US" dirty="0"/>
              <a:t>Domain of discourse contains three most elementary individuals: </a:t>
            </a:r>
          </a:p>
          <a:p>
            <a:pPr lvl="1"/>
            <a:r>
              <a:rPr lang="en-US" dirty="0"/>
              <a:t>Ontologically repeatable: 	universal </a:t>
            </a:r>
            <a:r>
              <a:rPr lang="en-US" sz="1600" dirty="0"/>
              <a:t>(from BFO)	</a:t>
            </a:r>
            <a:r>
              <a:rPr lang="en-US" dirty="0"/>
              <a:t>	class </a:t>
            </a:r>
            <a:r>
              <a:rPr lang="en-US" sz="1600" dirty="0"/>
              <a:t>(from SNOMED CT)</a:t>
            </a:r>
          </a:p>
          <a:p>
            <a:pPr lvl="1"/>
            <a:r>
              <a:rPr lang="en-US" dirty="0"/>
              <a:t>Ontologically unique:		particular </a:t>
            </a:r>
            <a:r>
              <a:rPr lang="en-US" sz="1600" dirty="0"/>
              <a:t>(from BFO)</a:t>
            </a:r>
            <a:endParaRPr lang="en-US" dirty="0"/>
          </a:p>
          <a:p>
            <a:endParaRPr lang="en-US" dirty="0"/>
          </a:p>
          <a:p>
            <a:r>
              <a:rPr lang="en-US" dirty="0"/>
              <a:t>Basic assumption:</a:t>
            </a:r>
          </a:p>
          <a:p>
            <a:pPr lvl="1"/>
            <a:r>
              <a:rPr lang="en-US" dirty="0"/>
              <a:t>Although classes cannot directly be mapped to universals, their non-repeatable counterparts are reliably describable from both BFO’s and SNOMED CT’s perspective</a:t>
            </a:r>
          </a:p>
          <a:p>
            <a:endParaRPr lang="en-US" dirty="0"/>
          </a:p>
          <a:p>
            <a:r>
              <a:rPr lang="en-US" dirty="0"/>
              <a:t>This requires two separate </a:t>
            </a:r>
            <a:r>
              <a:rPr lang="en-US" dirty="0">
                <a:solidFill>
                  <a:srgbClr val="FFFF00"/>
                </a:solidFill>
              </a:rPr>
              <a:t>‘of-type’ relations</a:t>
            </a:r>
            <a:r>
              <a:rPr lang="en-US" dirty="0"/>
              <a:t>:</a:t>
            </a:r>
          </a:p>
          <a:p>
            <a:pPr lvl="1"/>
            <a:r>
              <a:rPr lang="en-US" dirty="0"/>
              <a:t>For universals:	   </a:t>
            </a:r>
            <a:r>
              <a:rPr lang="en-US" sz="2000" dirty="0"/>
              <a:t>(</a:t>
            </a:r>
            <a:r>
              <a:rPr lang="en-US" sz="2000" dirty="0" err="1"/>
              <a:t>forall</a:t>
            </a:r>
            <a:r>
              <a:rPr lang="en-US" sz="2000" dirty="0"/>
              <a:t> (</a:t>
            </a:r>
            <a:r>
              <a:rPr lang="en-US" sz="2000" dirty="0" err="1"/>
              <a:t>i</a:t>
            </a:r>
            <a:r>
              <a:rPr lang="en-US" sz="2000" dirty="0"/>
              <a:t> u t)     (if  (</a:t>
            </a:r>
            <a:r>
              <a:rPr lang="en-US" sz="2000" dirty="0">
                <a:solidFill>
                  <a:srgbClr val="FFFF00"/>
                </a:solidFill>
              </a:rPr>
              <a:t>instance-of</a:t>
            </a:r>
            <a:r>
              <a:rPr lang="en-US" sz="2000" dirty="0"/>
              <a:t> </a:t>
            </a:r>
            <a:r>
              <a:rPr lang="en-US" sz="2000" dirty="0" err="1"/>
              <a:t>i</a:t>
            </a:r>
            <a:r>
              <a:rPr lang="en-US" sz="2000" dirty="0"/>
              <a:t> u t)      </a:t>
            </a:r>
          </a:p>
          <a:p>
            <a:pPr marL="457189" lvl="1" indent="0">
              <a:buNone/>
            </a:pPr>
            <a:r>
              <a:rPr lang="en-US" sz="2000" dirty="0"/>
              <a:t>					   (and 	(particular </a:t>
            </a:r>
            <a:r>
              <a:rPr lang="en-US" sz="2000" dirty="0" err="1"/>
              <a:t>i</a:t>
            </a:r>
            <a:r>
              <a:rPr lang="en-US" sz="2000" dirty="0"/>
              <a:t>) 	(universal u) </a:t>
            </a:r>
          </a:p>
          <a:p>
            <a:pPr marL="457189" lvl="1" indent="0">
              <a:buNone/>
            </a:pPr>
            <a:r>
              <a:rPr lang="en-US" sz="2000" dirty="0"/>
              <a:t>						(instance-of t temporal-region t))) </a:t>
            </a:r>
          </a:p>
          <a:p>
            <a:pPr lvl="1"/>
            <a:r>
              <a:rPr lang="en-US" dirty="0"/>
              <a:t>For concepts:	</a:t>
            </a:r>
            <a:r>
              <a:rPr lang="en-US" sz="2000" dirty="0"/>
              <a:t>   (</a:t>
            </a:r>
            <a:r>
              <a:rPr lang="en-US" sz="2000" dirty="0" err="1"/>
              <a:t>forall</a:t>
            </a:r>
            <a:r>
              <a:rPr lang="en-US" sz="2000" dirty="0"/>
              <a:t> (x y)       (if (</a:t>
            </a:r>
            <a:r>
              <a:rPr lang="en-US" sz="2000" dirty="0">
                <a:solidFill>
                  <a:srgbClr val="FFFF00"/>
                </a:solidFill>
              </a:rPr>
              <a:t>individual-of</a:t>
            </a:r>
            <a:r>
              <a:rPr lang="en-US" sz="2000" dirty="0"/>
              <a:t> x y) (and (particular x) (class y)))</a:t>
            </a:r>
          </a:p>
        </p:txBody>
      </p:sp>
      <p:sp>
        <p:nvSpPr>
          <p:cNvPr id="3" name="Title 2">
            <a:extLst>
              <a:ext uri="{FF2B5EF4-FFF2-40B4-BE49-F238E27FC236}">
                <a16:creationId xmlns:a16="http://schemas.microsoft.com/office/drawing/2014/main" id="{236C2752-929A-439F-AEDD-F5FD582C4074}"/>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pPr algn="ctr"/>
            <a:r>
              <a:rPr lang="en-US" dirty="0"/>
              <a:t>Our proposal: one logical model-theoretic framework</a:t>
            </a:r>
          </a:p>
        </p:txBody>
      </p:sp>
      <p:sp>
        <p:nvSpPr>
          <p:cNvPr id="8" name="Slide Number Placeholder 1">
            <a:extLst>
              <a:ext uri="{FF2B5EF4-FFF2-40B4-BE49-F238E27FC236}">
                <a16:creationId xmlns:a16="http://schemas.microsoft.com/office/drawing/2014/main" id="{55E60D0E-1091-4BDE-A7B7-50CFE76B4143}"/>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17</a:t>
            </a:fld>
            <a:endParaRPr lang="en-US"/>
          </a:p>
        </p:txBody>
      </p:sp>
    </p:spTree>
    <p:extLst>
      <p:ext uri="{BB962C8B-B14F-4D97-AF65-F5344CB8AC3E}">
        <p14:creationId xmlns:p14="http://schemas.microsoft.com/office/powerpoint/2010/main" val="1331925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80692-A35E-482A-83A2-DA8F99A24E1C}"/>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r>
              <a:rPr lang="en-US" dirty="0" err="1"/>
              <a:t>Snomed</a:t>
            </a:r>
            <a:r>
              <a:rPr lang="en-US" dirty="0"/>
              <a:t> CT </a:t>
            </a:r>
            <a:r>
              <a:rPr lang="en-US" dirty="0">
                <a:sym typeface="Wingdings" panose="05000000000000000000" pitchFamily="2" charset="2"/>
              </a:rPr>
              <a:t> BFO/OGMS translation example</a:t>
            </a:r>
            <a:endParaRPr lang="en-US" dirty="0"/>
          </a:p>
        </p:txBody>
      </p:sp>
      <p:sp>
        <p:nvSpPr>
          <p:cNvPr id="18" name="Slide Number Placeholder 1">
            <a:extLst>
              <a:ext uri="{FF2B5EF4-FFF2-40B4-BE49-F238E27FC236}">
                <a16:creationId xmlns:a16="http://schemas.microsoft.com/office/drawing/2014/main" id="{7FA7EB1E-FD63-4A2C-8168-59B3533E7CAD}"/>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18</a:t>
            </a:fld>
            <a:endParaRPr lang="en-US"/>
          </a:p>
        </p:txBody>
      </p:sp>
      <p:sp>
        <p:nvSpPr>
          <p:cNvPr id="7" name="Content Placeholder 6">
            <a:extLst>
              <a:ext uri="{FF2B5EF4-FFF2-40B4-BE49-F238E27FC236}">
                <a16:creationId xmlns:a16="http://schemas.microsoft.com/office/drawing/2014/main" id="{FD574541-F2A7-47FB-AA2D-B1D8816D7CF1}"/>
              </a:ext>
            </a:extLst>
          </p:cNvPr>
          <p:cNvSpPr>
            <a:spLocks noGrp="1"/>
          </p:cNvSpPr>
          <p:nvPr>
            <p:ph idx="1"/>
          </p:nvPr>
        </p:nvSpPr>
        <p:spPr/>
        <p:txBody>
          <a:bodyPr>
            <a:normAutofit lnSpcReduction="10000"/>
          </a:bodyPr>
          <a:lstStyle/>
          <a:p>
            <a:pPr marL="0" indent="0">
              <a:buNone/>
            </a:pPr>
            <a:endParaRPr lang="en-US" sz="2400" dirty="0"/>
          </a:p>
          <a:p>
            <a:pPr marL="0" indent="0">
              <a:buNone/>
            </a:pPr>
            <a:endParaRPr lang="en-US" sz="2400" dirty="0"/>
          </a:p>
          <a:p>
            <a:pPr marL="0" indent="0">
              <a:buNone/>
            </a:pPr>
            <a:r>
              <a:rPr lang="en-US" sz="2400" dirty="0"/>
              <a:t>(</a:t>
            </a:r>
            <a:r>
              <a:rPr lang="en-US" sz="2400" dirty="0" err="1"/>
              <a:t>forall</a:t>
            </a:r>
            <a:r>
              <a:rPr lang="en-US" sz="2400" dirty="0"/>
              <a:t> (x y z) </a:t>
            </a:r>
          </a:p>
          <a:p>
            <a:pPr marL="0" indent="0">
              <a:buNone/>
            </a:pPr>
            <a:r>
              <a:rPr lang="en-US" sz="2400" dirty="0"/>
              <a:t>   (if (and (</a:t>
            </a:r>
            <a:r>
              <a:rPr lang="en-US" sz="2400" dirty="0">
                <a:solidFill>
                  <a:srgbClr val="FFFF00"/>
                </a:solidFill>
              </a:rPr>
              <a:t>individual-of</a:t>
            </a:r>
            <a:r>
              <a:rPr lang="en-US" sz="2400" dirty="0"/>
              <a:t> x </a:t>
            </a:r>
            <a:r>
              <a:rPr lang="en-US" sz="2400" dirty="0" err="1">
                <a:solidFill>
                  <a:srgbClr val="FFC000"/>
                </a:solidFill>
              </a:rPr>
              <a:t>sct</a:t>
            </a:r>
            <a:r>
              <a:rPr lang="en-US" sz="2400" dirty="0">
                <a:solidFill>
                  <a:srgbClr val="FFC000"/>
                </a:solidFill>
              </a:rPr>
              <a:t>-disease</a:t>
            </a:r>
            <a:r>
              <a:rPr lang="en-US" sz="2400" dirty="0"/>
              <a:t>)</a:t>
            </a:r>
          </a:p>
          <a:p>
            <a:pPr marL="0" indent="0">
              <a:buNone/>
            </a:pPr>
            <a:r>
              <a:rPr lang="en-US" sz="2400" dirty="0"/>
              <a:t>                 (</a:t>
            </a:r>
            <a:r>
              <a:rPr lang="en-US" sz="2400" dirty="0" err="1">
                <a:solidFill>
                  <a:srgbClr val="FFC000"/>
                </a:solidFill>
              </a:rPr>
              <a:t>sct</a:t>
            </a:r>
            <a:r>
              <a:rPr lang="en-US" sz="2400" dirty="0">
                <a:solidFill>
                  <a:srgbClr val="FFC000"/>
                </a:solidFill>
              </a:rPr>
              <a:t>-finding-site</a:t>
            </a:r>
            <a:r>
              <a:rPr lang="en-US" sz="2400" dirty="0"/>
              <a:t> x y) </a:t>
            </a:r>
          </a:p>
          <a:p>
            <a:pPr marL="0" indent="0">
              <a:buNone/>
            </a:pPr>
            <a:r>
              <a:rPr lang="en-US" sz="2400" dirty="0"/>
              <a:t>                 (</a:t>
            </a:r>
            <a:r>
              <a:rPr lang="en-US" sz="2400" dirty="0">
                <a:solidFill>
                  <a:srgbClr val="FFFF00"/>
                </a:solidFill>
              </a:rPr>
              <a:t>individual-of </a:t>
            </a:r>
            <a:r>
              <a:rPr lang="en-US" sz="2400" dirty="0"/>
              <a:t>y </a:t>
            </a:r>
            <a:r>
              <a:rPr lang="en-US" sz="2400" dirty="0" err="1">
                <a:solidFill>
                  <a:srgbClr val="FFC000"/>
                </a:solidFill>
              </a:rPr>
              <a:t>sct</a:t>
            </a:r>
            <a:r>
              <a:rPr lang="en-US" sz="2400" dirty="0">
                <a:solidFill>
                  <a:srgbClr val="FFC000"/>
                </a:solidFill>
              </a:rPr>
              <a:t>-biliary-tract-structure</a:t>
            </a:r>
            <a:r>
              <a:rPr lang="en-US" sz="2400" dirty="0"/>
              <a:t>)</a:t>
            </a:r>
          </a:p>
          <a:p>
            <a:pPr marL="0" indent="0">
              <a:buNone/>
            </a:pPr>
            <a:r>
              <a:rPr lang="en-US" sz="2400" dirty="0"/>
              <a:t>                 (</a:t>
            </a:r>
            <a:r>
              <a:rPr lang="en-US" sz="2400" dirty="0" err="1">
                <a:solidFill>
                  <a:srgbClr val="FFC000"/>
                </a:solidFill>
              </a:rPr>
              <a:t>sct</a:t>
            </a:r>
            <a:r>
              <a:rPr lang="en-US" sz="2400" dirty="0">
                <a:solidFill>
                  <a:srgbClr val="FFC000"/>
                </a:solidFill>
              </a:rPr>
              <a:t>-associated-morphology</a:t>
            </a:r>
            <a:r>
              <a:rPr lang="en-US" sz="2400" dirty="0"/>
              <a:t> x z) </a:t>
            </a:r>
          </a:p>
          <a:p>
            <a:pPr marL="0" indent="0">
              <a:buNone/>
            </a:pPr>
            <a:r>
              <a:rPr lang="en-US" sz="2400" dirty="0"/>
              <a:t>                 (</a:t>
            </a:r>
            <a:r>
              <a:rPr lang="en-US" sz="2400" dirty="0">
                <a:solidFill>
                  <a:srgbClr val="FFFF00"/>
                </a:solidFill>
              </a:rPr>
              <a:t>individual-of</a:t>
            </a:r>
            <a:r>
              <a:rPr lang="en-US" sz="2400" dirty="0"/>
              <a:t> z </a:t>
            </a:r>
            <a:r>
              <a:rPr lang="en-US" sz="2400" dirty="0" err="1">
                <a:solidFill>
                  <a:srgbClr val="FFC000"/>
                </a:solidFill>
              </a:rPr>
              <a:t>sct</a:t>
            </a:r>
            <a:r>
              <a:rPr lang="en-US" sz="2400" dirty="0">
                <a:solidFill>
                  <a:srgbClr val="FFC000"/>
                </a:solidFill>
              </a:rPr>
              <a:t>-cholangiocarcinoma</a:t>
            </a:r>
            <a:r>
              <a:rPr lang="en-US" sz="2400" dirty="0"/>
              <a:t>))</a:t>
            </a:r>
          </a:p>
          <a:p>
            <a:pPr marL="0" indent="0">
              <a:buNone/>
            </a:pPr>
            <a:r>
              <a:rPr lang="en-US" sz="2400" dirty="0"/>
              <a:t>   (exists (p t) (and (</a:t>
            </a:r>
            <a:r>
              <a:rPr lang="en-US" sz="2400" dirty="0">
                <a:solidFill>
                  <a:srgbClr val="92D050"/>
                </a:solidFill>
              </a:rPr>
              <a:t>continuant-part-of</a:t>
            </a:r>
            <a:r>
              <a:rPr lang="en-US" sz="2400" dirty="0"/>
              <a:t> p z t) </a:t>
            </a:r>
          </a:p>
          <a:p>
            <a:pPr marL="0" indent="0">
              <a:buNone/>
            </a:pPr>
            <a:r>
              <a:rPr lang="en-US" sz="2400" dirty="0"/>
              <a:t>		      (</a:t>
            </a:r>
            <a:r>
              <a:rPr lang="en-US" sz="2400" dirty="0">
                <a:solidFill>
                  <a:srgbClr val="92D050"/>
                </a:solidFill>
              </a:rPr>
              <a:t>located-in</a:t>
            </a:r>
            <a:r>
              <a:rPr lang="en-US" sz="2400" dirty="0"/>
              <a:t> p y t) </a:t>
            </a:r>
          </a:p>
          <a:p>
            <a:pPr marL="0" indent="0">
              <a:buNone/>
            </a:pPr>
            <a:r>
              <a:rPr lang="en-US" sz="2400" dirty="0"/>
              <a:t>		      (</a:t>
            </a:r>
            <a:r>
              <a:rPr lang="en-US" sz="2400" dirty="0">
                <a:solidFill>
                  <a:srgbClr val="92D050"/>
                </a:solidFill>
              </a:rPr>
              <a:t>instance-of</a:t>
            </a:r>
            <a:r>
              <a:rPr lang="en-US" sz="2400" dirty="0"/>
              <a:t> z </a:t>
            </a:r>
            <a:r>
              <a:rPr lang="en-US" sz="2400" dirty="0" err="1">
                <a:solidFill>
                  <a:srgbClr val="92D050"/>
                </a:solidFill>
              </a:rPr>
              <a:t>ogms</a:t>
            </a:r>
            <a:r>
              <a:rPr lang="en-US" sz="2400" dirty="0">
                <a:solidFill>
                  <a:srgbClr val="92D050"/>
                </a:solidFill>
              </a:rPr>
              <a:t>-disorder</a:t>
            </a:r>
            <a:r>
              <a:rPr lang="en-US" sz="2400" dirty="0"/>
              <a:t> t)</a:t>
            </a:r>
          </a:p>
          <a:p>
            <a:pPr marL="0" indent="0">
              <a:buNone/>
            </a:pPr>
            <a:r>
              <a:rPr lang="en-US" sz="2400" dirty="0"/>
              <a:t>		      (</a:t>
            </a:r>
            <a:r>
              <a:rPr lang="en-US" sz="2400" dirty="0">
                <a:solidFill>
                  <a:srgbClr val="92D050"/>
                </a:solidFill>
              </a:rPr>
              <a:t>instance-of</a:t>
            </a:r>
            <a:r>
              <a:rPr lang="en-US" sz="2400" dirty="0"/>
              <a:t> y </a:t>
            </a:r>
            <a:r>
              <a:rPr lang="en-US" sz="2400" dirty="0" err="1">
                <a:solidFill>
                  <a:srgbClr val="92D050"/>
                </a:solidFill>
              </a:rPr>
              <a:t>ogms</a:t>
            </a:r>
            <a:r>
              <a:rPr lang="en-US" sz="2400" dirty="0">
                <a:solidFill>
                  <a:srgbClr val="92D050"/>
                </a:solidFill>
              </a:rPr>
              <a:t>-bodily-component</a:t>
            </a:r>
            <a:r>
              <a:rPr lang="en-US" sz="2400" dirty="0"/>
              <a:t> t)))))</a:t>
            </a:r>
          </a:p>
          <a:p>
            <a:endParaRPr lang="en-US" dirty="0"/>
          </a:p>
        </p:txBody>
      </p:sp>
      <p:pic>
        <p:nvPicPr>
          <p:cNvPr id="19" name="Picture 18">
            <a:extLst>
              <a:ext uri="{FF2B5EF4-FFF2-40B4-BE49-F238E27FC236}">
                <a16:creationId xmlns:a16="http://schemas.microsoft.com/office/drawing/2014/main" id="{D5FDE5E0-1C34-44E5-9A7D-76D4EEC4E64D}"/>
              </a:ext>
            </a:extLst>
          </p:cNvPr>
          <p:cNvPicPr>
            <a:picLocks noChangeAspect="1"/>
          </p:cNvPicPr>
          <p:nvPr/>
        </p:nvPicPr>
        <p:blipFill>
          <a:blip r:embed="rId3"/>
          <a:stretch>
            <a:fillRect/>
          </a:stretch>
        </p:blipFill>
        <p:spPr>
          <a:xfrm>
            <a:off x="5524577" y="1376127"/>
            <a:ext cx="6587141" cy="1947737"/>
          </a:xfrm>
          <a:prstGeom prst="rect">
            <a:avLst/>
          </a:prstGeom>
        </p:spPr>
      </p:pic>
      <p:grpSp>
        <p:nvGrpSpPr>
          <p:cNvPr id="23" name="Group 22">
            <a:extLst>
              <a:ext uri="{FF2B5EF4-FFF2-40B4-BE49-F238E27FC236}">
                <a16:creationId xmlns:a16="http://schemas.microsoft.com/office/drawing/2014/main" id="{4B36F0B1-B10A-4569-988B-B47E91416AF0}"/>
              </a:ext>
            </a:extLst>
          </p:cNvPr>
          <p:cNvGrpSpPr/>
          <p:nvPr/>
        </p:nvGrpSpPr>
        <p:grpSpPr>
          <a:xfrm>
            <a:off x="5810250" y="2022706"/>
            <a:ext cx="5728860" cy="4863269"/>
            <a:chOff x="5810250" y="2022706"/>
            <a:chExt cx="5728860" cy="4863269"/>
          </a:xfrm>
        </p:grpSpPr>
        <p:sp>
          <p:nvSpPr>
            <p:cNvPr id="8" name="TextBox 7">
              <a:extLst>
                <a:ext uri="{FF2B5EF4-FFF2-40B4-BE49-F238E27FC236}">
                  <a16:creationId xmlns:a16="http://schemas.microsoft.com/office/drawing/2014/main" id="{ED0B38C8-FBD3-4DF1-A900-2F085DCFE50B}"/>
                </a:ext>
              </a:extLst>
            </p:cNvPr>
            <p:cNvSpPr txBox="1"/>
            <p:nvPr/>
          </p:nvSpPr>
          <p:spPr>
            <a:xfrm>
              <a:off x="5810250" y="2022706"/>
              <a:ext cx="1723549" cy="3170099"/>
            </a:xfrm>
            <a:prstGeom prst="rect">
              <a:avLst/>
            </a:prstGeom>
            <a:noFill/>
          </p:spPr>
          <p:txBody>
            <a:bodyPr wrap="none" rtlCol="0">
              <a:spAutoFit/>
            </a:bodyPr>
            <a:lstStyle/>
            <a:p>
              <a:r>
                <a:rPr lang="en-US" sz="20000" dirty="0">
                  <a:solidFill>
                    <a:srgbClr val="FFC000"/>
                  </a:solidFill>
                  <a:latin typeface="Courier New" panose="02070309020205020404" pitchFamily="49" charset="0"/>
                  <a:cs typeface="Courier New" panose="02070309020205020404" pitchFamily="49" charset="0"/>
                </a:rPr>
                <a:t>}</a:t>
              </a:r>
            </a:p>
          </p:txBody>
        </p:sp>
        <p:sp>
          <p:nvSpPr>
            <p:cNvPr id="20" name="TextBox 19">
              <a:extLst>
                <a:ext uri="{FF2B5EF4-FFF2-40B4-BE49-F238E27FC236}">
                  <a16:creationId xmlns:a16="http://schemas.microsoft.com/office/drawing/2014/main" id="{945AF81C-21B7-4977-8D1F-C2A3BB802CBF}"/>
                </a:ext>
              </a:extLst>
            </p:cNvPr>
            <p:cNvSpPr txBox="1"/>
            <p:nvPr/>
          </p:nvSpPr>
          <p:spPr>
            <a:xfrm>
              <a:off x="7525858" y="4023653"/>
              <a:ext cx="1569660" cy="2862322"/>
            </a:xfrm>
            <a:prstGeom prst="rect">
              <a:avLst/>
            </a:prstGeom>
            <a:noFill/>
          </p:spPr>
          <p:txBody>
            <a:bodyPr wrap="none" rtlCol="0">
              <a:spAutoFit/>
            </a:bodyPr>
            <a:lstStyle/>
            <a:p>
              <a:r>
                <a:rPr lang="en-US" sz="18000" dirty="0">
                  <a:solidFill>
                    <a:srgbClr val="92D050"/>
                  </a:solidFill>
                  <a:latin typeface="Courier New" panose="02070309020205020404" pitchFamily="49" charset="0"/>
                  <a:cs typeface="Courier New" panose="02070309020205020404" pitchFamily="49" charset="0"/>
                </a:rPr>
                <a:t>}</a:t>
              </a:r>
            </a:p>
          </p:txBody>
        </p:sp>
        <p:sp>
          <p:nvSpPr>
            <p:cNvPr id="21" name="TextBox 20">
              <a:extLst>
                <a:ext uri="{FF2B5EF4-FFF2-40B4-BE49-F238E27FC236}">
                  <a16:creationId xmlns:a16="http://schemas.microsoft.com/office/drawing/2014/main" id="{94041A7E-3BA5-4346-ADC1-0BDE52395794}"/>
                </a:ext>
              </a:extLst>
            </p:cNvPr>
            <p:cNvSpPr txBox="1"/>
            <p:nvPr/>
          </p:nvSpPr>
          <p:spPr>
            <a:xfrm>
              <a:off x="7102636" y="3415703"/>
              <a:ext cx="2770374" cy="677108"/>
            </a:xfrm>
            <a:prstGeom prst="rect">
              <a:avLst/>
            </a:prstGeom>
            <a:noFill/>
          </p:spPr>
          <p:txBody>
            <a:bodyPr wrap="none" rtlCol="0">
              <a:spAutoFit/>
            </a:bodyPr>
            <a:lstStyle/>
            <a:p>
              <a:r>
                <a:rPr lang="en-US" sz="2400" dirty="0">
                  <a:solidFill>
                    <a:srgbClr val="FFC000"/>
                  </a:solidFill>
                </a:rPr>
                <a:t>pure </a:t>
              </a:r>
              <a:r>
                <a:rPr lang="en-US" sz="2400" dirty="0" err="1">
                  <a:solidFill>
                    <a:srgbClr val="FFC000"/>
                  </a:solidFill>
                </a:rPr>
                <a:t>Snomed</a:t>
              </a:r>
              <a:r>
                <a:rPr lang="en-US" sz="2400" dirty="0">
                  <a:solidFill>
                    <a:srgbClr val="FFC000"/>
                  </a:solidFill>
                </a:rPr>
                <a:t> CT talk</a:t>
              </a:r>
            </a:p>
            <a:p>
              <a:r>
                <a:rPr lang="en-US" sz="1400" dirty="0">
                  <a:solidFill>
                    <a:srgbClr val="FFC000"/>
                  </a:solidFill>
                </a:rPr>
                <a:t>(except for ‘</a:t>
              </a:r>
              <a:r>
                <a:rPr lang="en-US" sz="1400" dirty="0">
                  <a:solidFill>
                    <a:srgbClr val="FFFF00"/>
                  </a:solidFill>
                </a:rPr>
                <a:t>individual-of</a:t>
              </a:r>
              <a:r>
                <a:rPr lang="en-US" sz="1400" dirty="0">
                  <a:solidFill>
                    <a:srgbClr val="FFC000"/>
                  </a:solidFill>
                </a:rPr>
                <a:t>’)</a:t>
              </a:r>
            </a:p>
          </p:txBody>
        </p:sp>
        <p:sp>
          <p:nvSpPr>
            <p:cNvPr id="22" name="TextBox 21">
              <a:extLst>
                <a:ext uri="{FF2B5EF4-FFF2-40B4-BE49-F238E27FC236}">
                  <a16:creationId xmlns:a16="http://schemas.microsoft.com/office/drawing/2014/main" id="{DDB83B1E-E2C2-4D02-8512-4A61DAB7609B}"/>
                </a:ext>
              </a:extLst>
            </p:cNvPr>
            <p:cNvSpPr txBox="1"/>
            <p:nvPr/>
          </p:nvSpPr>
          <p:spPr>
            <a:xfrm>
              <a:off x="8750461" y="5251040"/>
              <a:ext cx="2788649" cy="677108"/>
            </a:xfrm>
            <a:prstGeom prst="rect">
              <a:avLst/>
            </a:prstGeom>
            <a:noFill/>
          </p:spPr>
          <p:txBody>
            <a:bodyPr wrap="none" rtlCol="0">
              <a:spAutoFit/>
            </a:bodyPr>
            <a:lstStyle/>
            <a:p>
              <a:r>
                <a:rPr lang="en-US" sz="2400" dirty="0">
                  <a:solidFill>
                    <a:srgbClr val="92D050"/>
                  </a:solidFill>
                </a:rPr>
                <a:t>pure BFO/OGMS talk</a:t>
              </a:r>
            </a:p>
            <a:p>
              <a:r>
                <a:rPr lang="en-US" sz="1400" dirty="0">
                  <a:solidFill>
                    <a:srgbClr val="92D050"/>
                  </a:solidFill>
                </a:rPr>
                <a:t>(or other RBOs)</a:t>
              </a:r>
            </a:p>
          </p:txBody>
        </p:sp>
      </p:grpSp>
    </p:spTree>
    <p:extLst>
      <p:ext uri="{BB962C8B-B14F-4D97-AF65-F5344CB8AC3E}">
        <p14:creationId xmlns:p14="http://schemas.microsoft.com/office/powerpoint/2010/main" val="210708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80692-A35E-482A-83A2-DA8F99A24E1C}"/>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r>
              <a:rPr lang="en-US" dirty="0" err="1"/>
              <a:t>Snomed</a:t>
            </a:r>
            <a:r>
              <a:rPr lang="en-US" dirty="0"/>
              <a:t> CT </a:t>
            </a:r>
            <a:r>
              <a:rPr lang="en-US" dirty="0">
                <a:sym typeface="Wingdings" panose="05000000000000000000" pitchFamily="2" charset="2"/>
              </a:rPr>
              <a:t> BFO/OGMS translation example: some specific challenges.</a:t>
            </a:r>
            <a:endParaRPr lang="en-US" dirty="0"/>
          </a:p>
        </p:txBody>
      </p:sp>
      <p:sp>
        <p:nvSpPr>
          <p:cNvPr id="18" name="Slide Number Placeholder 1">
            <a:extLst>
              <a:ext uri="{FF2B5EF4-FFF2-40B4-BE49-F238E27FC236}">
                <a16:creationId xmlns:a16="http://schemas.microsoft.com/office/drawing/2014/main" id="{7FA7EB1E-FD63-4A2C-8168-59B3533E7CAD}"/>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19</a:t>
            </a:fld>
            <a:endParaRPr lang="en-US"/>
          </a:p>
        </p:txBody>
      </p:sp>
      <p:sp>
        <p:nvSpPr>
          <p:cNvPr id="7" name="Content Placeholder 6">
            <a:extLst>
              <a:ext uri="{FF2B5EF4-FFF2-40B4-BE49-F238E27FC236}">
                <a16:creationId xmlns:a16="http://schemas.microsoft.com/office/drawing/2014/main" id="{FD574541-F2A7-47FB-AA2D-B1D8816D7CF1}"/>
              </a:ext>
            </a:extLst>
          </p:cNvPr>
          <p:cNvSpPr>
            <a:spLocks noGrp="1"/>
          </p:cNvSpPr>
          <p:nvPr>
            <p:ph idx="1"/>
          </p:nvPr>
        </p:nvSpPr>
        <p:spPr>
          <a:xfrm>
            <a:off x="168244" y="1376127"/>
            <a:ext cx="11755170" cy="3376848"/>
          </a:xfrm>
        </p:spPr>
        <p:txBody>
          <a:bodyPr>
            <a:normAutofit/>
          </a:bodyPr>
          <a:lstStyle/>
          <a:p>
            <a:pPr marL="0" indent="0">
              <a:lnSpc>
                <a:spcPct val="100000"/>
              </a:lnSpc>
              <a:spcBef>
                <a:spcPts val="0"/>
              </a:spcBef>
              <a:buNone/>
            </a:pPr>
            <a:r>
              <a:rPr lang="en-US" sz="2000" dirty="0"/>
              <a:t>(</a:t>
            </a:r>
            <a:r>
              <a:rPr lang="en-US" sz="2000" dirty="0" err="1"/>
              <a:t>forall</a:t>
            </a:r>
            <a:r>
              <a:rPr lang="en-US" sz="2000" dirty="0"/>
              <a:t> (x y z) (if</a:t>
            </a:r>
          </a:p>
          <a:p>
            <a:pPr marL="0" indent="0">
              <a:lnSpc>
                <a:spcPct val="100000"/>
              </a:lnSpc>
              <a:spcBef>
                <a:spcPts val="0"/>
              </a:spcBef>
              <a:buNone/>
            </a:pPr>
            <a:r>
              <a:rPr lang="en-US" sz="2000" dirty="0"/>
              <a:t>   (and (</a:t>
            </a:r>
            <a:r>
              <a:rPr lang="en-US" sz="2000" dirty="0">
                <a:solidFill>
                  <a:srgbClr val="FFFF00"/>
                </a:solidFill>
              </a:rPr>
              <a:t>individual-of</a:t>
            </a:r>
            <a:r>
              <a:rPr lang="en-US" sz="2000" dirty="0"/>
              <a:t> x </a:t>
            </a:r>
            <a:r>
              <a:rPr lang="en-US" sz="2000" dirty="0" err="1">
                <a:solidFill>
                  <a:srgbClr val="FFC000"/>
                </a:solidFill>
              </a:rPr>
              <a:t>sct</a:t>
            </a:r>
            <a:r>
              <a:rPr lang="en-US" sz="2000" dirty="0">
                <a:solidFill>
                  <a:srgbClr val="FFC000"/>
                </a:solidFill>
              </a:rPr>
              <a:t>-disease</a:t>
            </a:r>
            <a:r>
              <a:rPr lang="en-US" sz="2000" dirty="0"/>
              <a:t>) 		      (exists (p t) (and (</a:t>
            </a:r>
            <a:r>
              <a:rPr lang="en-US" sz="2000" dirty="0">
                <a:solidFill>
                  <a:srgbClr val="92D050"/>
                </a:solidFill>
              </a:rPr>
              <a:t>continuant-part-of</a:t>
            </a:r>
            <a:r>
              <a:rPr lang="en-US" sz="2000" dirty="0"/>
              <a:t> p z t) </a:t>
            </a:r>
          </a:p>
          <a:p>
            <a:pPr marL="0" indent="0">
              <a:lnSpc>
                <a:spcPct val="100000"/>
              </a:lnSpc>
              <a:spcBef>
                <a:spcPts val="0"/>
              </a:spcBef>
              <a:buNone/>
            </a:pPr>
            <a:r>
              <a:rPr lang="en-US" sz="2000" dirty="0"/>
              <a:t>            (</a:t>
            </a:r>
            <a:r>
              <a:rPr lang="en-US" sz="2000" dirty="0" err="1">
                <a:solidFill>
                  <a:srgbClr val="FFC000"/>
                </a:solidFill>
              </a:rPr>
              <a:t>sct</a:t>
            </a:r>
            <a:r>
              <a:rPr lang="en-US" sz="2000" dirty="0">
                <a:solidFill>
                  <a:srgbClr val="FFC000"/>
                </a:solidFill>
              </a:rPr>
              <a:t>-finding-site</a:t>
            </a:r>
            <a:r>
              <a:rPr lang="en-US" sz="2000" dirty="0"/>
              <a:t> x y) 				    (</a:t>
            </a:r>
            <a:r>
              <a:rPr lang="en-US" sz="2000" dirty="0">
                <a:solidFill>
                  <a:srgbClr val="92D050"/>
                </a:solidFill>
              </a:rPr>
              <a:t>located-in</a:t>
            </a:r>
            <a:r>
              <a:rPr lang="en-US" sz="2000" dirty="0"/>
              <a:t> p y t) </a:t>
            </a:r>
          </a:p>
          <a:p>
            <a:pPr marL="0" indent="0">
              <a:lnSpc>
                <a:spcPct val="100000"/>
              </a:lnSpc>
              <a:spcBef>
                <a:spcPts val="0"/>
              </a:spcBef>
              <a:buNone/>
            </a:pPr>
            <a:r>
              <a:rPr lang="en-US" sz="2000" dirty="0"/>
              <a:t>            (</a:t>
            </a:r>
            <a:r>
              <a:rPr lang="en-US" sz="2000" dirty="0">
                <a:solidFill>
                  <a:srgbClr val="FFFF00"/>
                </a:solidFill>
              </a:rPr>
              <a:t>individual-of </a:t>
            </a:r>
            <a:r>
              <a:rPr lang="en-US" sz="2000" dirty="0"/>
              <a:t>y </a:t>
            </a:r>
            <a:r>
              <a:rPr lang="en-US" sz="2000" dirty="0" err="1">
                <a:solidFill>
                  <a:srgbClr val="FFC000"/>
                </a:solidFill>
              </a:rPr>
              <a:t>sct</a:t>
            </a:r>
            <a:r>
              <a:rPr lang="en-US" sz="2000" dirty="0">
                <a:solidFill>
                  <a:srgbClr val="FFC000"/>
                </a:solidFill>
              </a:rPr>
              <a:t>-biliary-tract-structure</a:t>
            </a:r>
            <a:r>
              <a:rPr lang="en-US" sz="2000" dirty="0"/>
              <a:t>) 		    (</a:t>
            </a:r>
            <a:r>
              <a:rPr lang="en-US" sz="2000" dirty="0">
                <a:solidFill>
                  <a:srgbClr val="92D050"/>
                </a:solidFill>
              </a:rPr>
              <a:t>instance-of</a:t>
            </a:r>
            <a:r>
              <a:rPr lang="en-US" sz="2000" dirty="0"/>
              <a:t> z </a:t>
            </a:r>
            <a:r>
              <a:rPr lang="en-US" sz="2000" dirty="0" err="1">
                <a:solidFill>
                  <a:srgbClr val="92D050"/>
                </a:solidFill>
              </a:rPr>
              <a:t>ogms</a:t>
            </a:r>
            <a:r>
              <a:rPr lang="en-US" sz="2000" dirty="0">
                <a:solidFill>
                  <a:srgbClr val="92D050"/>
                </a:solidFill>
              </a:rPr>
              <a:t>-disorder</a:t>
            </a:r>
            <a:r>
              <a:rPr lang="en-US" sz="2000" dirty="0"/>
              <a:t> t)</a:t>
            </a:r>
          </a:p>
          <a:p>
            <a:pPr marL="0" indent="0">
              <a:lnSpc>
                <a:spcPct val="100000"/>
              </a:lnSpc>
              <a:spcBef>
                <a:spcPts val="0"/>
              </a:spcBef>
              <a:buNone/>
            </a:pPr>
            <a:r>
              <a:rPr lang="en-US" sz="2000" dirty="0"/>
              <a:t>            (</a:t>
            </a:r>
            <a:r>
              <a:rPr lang="en-US" sz="2000" dirty="0" err="1">
                <a:solidFill>
                  <a:srgbClr val="FFC000"/>
                </a:solidFill>
              </a:rPr>
              <a:t>sct</a:t>
            </a:r>
            <a:r>
              <a:rPr lang="en-US" sz="2000" dirty="0">
                <a:solidFill>
                  <a:srgbClr val="FFC000"/>
                </a:solidFill>
              </a:rPr>
              <a:t>-associated-morphology</a:t>
            </a:r>
            <a:r>
              <a:rPr lang="en-US" sz="2000" dirty="0"/>
              <a:t> x z) 			    (</a:t>
            </a:r>
            <a:r>
              <a:rPr lang="en-US" sz="2000" dirty="0">
                <a:solidFill>
                  <a:srgbClr val="92D050"/>
                </a:solidFill>
              </a:rPr>
              <a:t>instance-of</a:t>
            </a:r>
            <a:r>
              <a:rPr lang="en-US" sz="2000" dirty="0"/>
              <a:t> y </a:t>
            </a:r>
            <a:r>
              <a:rPr lang="en-US" sz="2000" dirty="0" err="1">
                <a:solidFill>
                  <a:srgbClr val="92D050"/>
                </a:solidFill>
              </a:rPr>
              <a:t>ogms</a:t>
            </a:r>
            <a:r>
              <a:rPr lang="en-US" sz="2000" dirty="0">
                <a:solidFill>
                  <a:srgbClr val="92D050"/>
                </a:solidFill>
              </a:rPr>
              <a:t>-bodily-component</a:t>
            </a:r>
            <a:r>
              <a:rPr lang="en-US" sz="2000" dirty="0"/>
              <a:t> t)))))</a:t>
            </a:r>
          </a:p>
          <a:p>
            <a:pPr marL="0" indent="0">
              <a:lnSpc>
                <a:spcPct val="100000"/>
              </a:lnSpc>
              <a:spcBef>
                <a:spcPts val="0"/>
              </a:spcBef>
              <a:buNone/>
            </a:pPr>
            <a:r>
              <a:rPr lang="en-US" sz="2000" dirty="0"/>
              <a:t>            (</a:t>
            </a:r>
            <a:r>
              <a:rPr lang="en-US" sz="2000" dirty="0">
                <a:solidFill>
                  <a:srgbClr val="FFFF00"/>
                </a:solidFill>
              </a:rPr>
              <a:t>individual-of</a:t>
            </a:r>
            <a:r>
              <a:rPr lang="en-US" sz="2000" dirty="0"/>
              <a:t> z </a:t>
            </a:r>
            <a:r>
              <a:rPr lang="en-US" sz="2000" dirty="0" err="1">
                <a:solidFill>
                  <a:srgbClr val="FFC000"/>
                </a:solidFill>
              </a:rPr>
              <a:t>sct</a:t>
            </a:r>
            <a:r>
              <a:rPr lang="en-US" sz="2000" dirty="0">
                <a:solidFill>
                  <a:srgbClr val="FFC000"/>
                </a:solidFill>
              </a:rPr>
              <a:t>-cholangiocarcinoma</a:t>
            </a:r>
            <a:r>
              <a:rPr lang="en-US" sz="2000" dirty="0"/>
              <a:t>))</a:t>
            </a:r>
          </a:p>
        </p:txBody>
      </p:sp>
      <p:cxnSp>
        <p:nvCxnSpPr>
          <p:cNvPr id="6" name="Straight Connector 5">
            <a:extLst>
              <a:ext uri="{FF2B5EF4-FFF2-40B4-BE49-F238E27FC236}">
                <a16:creationId xmlns:a16="http://schemas.microsoft.com/office/drawing/2014/main" id="{7657B619-D060-4BFD-BF73-3F69508FF092}"/>
              </a:ext>
            </a:extLst>
          </p:cNvPr>
          <p:cNvCxnSpPr>
            <a:cxnSpLocks/>
          </p:cNvCxnSpPr>
          <p:nvPr/>
        </p:nvCxnSpPr>
        <p:spPr>
          <a:xfrm>
            <a:off x="4257675" y="1819275"/>
            <a:ext cx="2514600" cy="11239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8EE1CD4-AEB9-4979-A170-A63CE6C9635B}"/>
              </a:ext>
            </a:extLst>
          </p:cNvPr>
          <p:cNvSpPr txBox="1"/>
          <p:nvPr/>
        </p:nvSpPr>
        <p:spPr>
          <a:xfrm>
            <a:off x="413657" y="3626526"/>
            <a:ext cx="5360763" cy="461665"/>
          </a:xfrm>
          <a:prstGeom prst="rect">
            <a:avLst/>
          </a:prstGeom>
          <a:noFill/>
        </p:spPr>
        <p:txBody>
          <a:bodyPr wrap="none" rtlCol="0">
            <a:spAutoFit/>
          </a:bodyPr>
          <a:lstStyle/>
          <a:p>
            <a:pPr marL="457200" indent="-457200">
              <a:buFont typeface="+mj-lt"/>
              <a:buAutoNum type="arabicPeriod"/>
            </a:pPr>
            <a:r>
              <a:rPr lang="en-US" sz="2400" dirty="0">
                <a:solidFill>
                  <a:schemeClr val="bg1"/>
                </a:solidFill>
              </a:rPr>
              <a:t>What would x  be in the consequent ?</a:t>
            </a:r>
          </a:p>
        </p:txBody>
      </p:sp>
    </p:spTree>
    <p:extLst>
      <p:ext uri="{BB962C8B-B14F-4D97-AF65-F5344CB8AC3E}">
        <p14:creationId xmlns:p14="http://schemas.microsoft.com/office/powerpoint/2010/main" val="2894746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7495C7-9FF1-45EA-A358-DD13B2E8C628}"/>
              </a:ext>
            </a:extLst>
          </p:cNvPr>
          <p:cNvSpPr>
            <a:spLocks noGrp="1"/>
          </p:cNvSpPr>
          <p:nvPr>
            <p:ph type="title"/>
          </p:nvPr>
        </p:nvSpPr>
        <p:spPr>
          <a:xfrm>
            <a:off x="168244" y="870858"/>
            <a:ext cx="2956560" cy="927838"/>
          </a:xfrm>
          <a:solidFill>
            <a:schemeClr val="accent2">
              <a:lumMod val="50000"/>
            </a:schemeClr>
          </a:solidFill>
        </p:spPr>
        <p:txBody>
          <a:bodyPr>
            <a:normAutofit fontScale="90000"/>
          </a:bodyPr>
          <a:lstStyle/>
          <a:p>
            <a:r>
              <a:rPr lang="en-US" dirty="0"/>
              <a:t>SNOMED CT </a:t>
            </a:r>
            <a:br>
              <a:rPr lang="en-US" dirty="0"/>
            </a:br>
            <a:r>
              <a:rPr lang="en-US" dirty="0"/>
              <a:t>structure</a:t>
            </a:r>
          </a:p>
        </p:txBody>
      </p:sp>
      <p:pic>
        <p:nvPicPr>
          <p:cNvPr id="2050" name="Picture 2" descr="SNOMED CT Structure">
            <a:extLst>
              <a:ext uri="{FF2B5EF4-FFF2-40B4-BE49-F238E27FC236}">
                <a16:creationId xmlns:a16="http://schemas.microsoft.com/office/drawing/2014/main" id="{C66DDF4D-0ADC-4231-A1E8-326CA0349C9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73944" y="919241"/>
            <a:ext cx="8765623" cy="5464270"/>
          </a:xfrm>
          <a:prstGeom prst="rect">
            <a:avLst/>
          </a:prstGeom>
          <a:solidFill>
            <a:schemeClr val="bg1"/>
          </a:solidFill>
          <a:extLst/>
        </p:spPr>
      </p:pic>
      <p:sp>
        <p:nvSpPr>
          <p:cNvPr id="6" name="Rectangle 5">
            <a:extLst>
              <a:ext uri="{FF2B5EF4-FFF2-40B4-BE49-F238E27FC236}">
                <a16:creationId xmlns:a16="http://schemas.microsoft.com/office/drawing/2014/main" id="{4FF31154-8BE8-4666-AA90-F536C4B57142}"/>
              </a:ext>
            </a:extLst>
          </p:cNvPr>
          <p:cNvSpPr/>
          <p:nvPr/>
        </p:nvSpPr>
        <p:spPr>
          <a:xfrm>
            <a:off x="8855894" y="6437937"/>
            <a:ext cx="3336106" cy="297454"/>
          </a:xfrm>
          <a:prstGeom prst="rect">
            <a:avLst/>
          </a:prstGeom>
        </p:spPr>
        <p:txBody>
          <a:bodyPr wrap="none">
            <a:spAutoFit/>
          </a:bodyPr>
          <a:lstStyle/>
          <a:p>
            <a:r>
              <a:rPr lang="en-US" sz="1333" dirty="0">
                <a:hlinkClick r:id="rId4"/>
              </a:rPr>
              <a:t>https://enonic.com/blog/what-is-snomed-ct</a:t>
            </a:r>
            <a:r>
              <a:rPr lang="en-US" sz="1333" dirty="0"/>
              <a:t>  </a:t>
            </a:r>
          </a:p>
        </p:txBody>
      </p:sp>
      <p:sp>
        <p:nvSpPr>
          <p:cNvPr id="7" name="Freeform: Shape 6">
            <a:extLst>
              <a:ext uri="{FF2B5EF4-FFF2-40B4-BE49-F238E27FC236}">
                <a16:creationId xmlns:a16="http://schemas.microsoft.com/office/drawing/2014/main" id="{38DC0137-E5C3-4E9B-A413-BF10AE90E51A}"/>
              </a:ext>
            </a:extLst>
          </p:cNvPr>
          <p:cNvSpPr/>
          <p:nvPr/>
        </p:nvSpPr>
        <p:spPr>
          <a:xfrm>
            <a:off x="152433" y="2872243"/>
            <a:ext cx="2956560" cy="709832"/>
          </a:xfrm>
          <a:custGeom>
            <a:avLst/>
            <a:gdLst>
              <a:gd name="connsiteX0" fmla="*/ 0 w 2956560"/>
              <a:gd name="connsiteY0" fmla="*/ 140403 h 842400"/>
              <a:gd name="connsiteX1" fmla="*/ 140403 w 2956560"/>
              <a:gd name="connsiteY1" fmla="*/ 0 h 842400"/>
              <a:gd name="connsiteX2" fmla="*/ 2816157 w 2956560"/>
              <a:gd name="connsiteY2" fmla="*/ 0 h 842400"/>
              <a:gd name="connsiteX3" fmla="*/ 2956560 w 2956560"/>
              <a:gd name="connsiteY3" fmla="*/ 140403 h 842400"/>
              <a:gd name="connsiteX4" fmla="*/ 2956560 w 2956560"/>
              <a:gd name="connsiteY4" fmla="*/ 701997 h 842400"/>
              <a:gd name="connsiteX5" fmla="*/ 2816157 w 2956560"/>
              <a:gd name="connsiteY5" fmla="*/ 842400 h 842400"/>
              <a:gd name="connsiteX6" fmla="*/ 140403 w 2956560"/>
              <a:gd name="connsiteY6" fmla="*/ 842400 h 842400"/>
              <a:gd name="connsiteX7" fmla="*/ 0 w 2956560"/>
              <a:gd name="connsiteY7" fmla="*/ 701997 h 842400"/>
              <a:gd name="connsiteX8" fmla="*/ 0 w 2956560"/>
              <a:gd name="connsiteY8" fmla="*/ 140403 h 8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6560" h="842400">
                <a:moveTo>
                  <a:pt x="0" y="140403"/>
                </a:moveTo>
                <a:cubicBezTo>
                  <a:pt x="0" y="62861"/>
                  <a:pt x="62861" y="0"/>
                  <a:pt x="140403" y="0"/>
                </a:cubicBezTo>
                <a:lnTo>
                  <a:pt x="2816157" y="0"/>
                </a:lnTo>
                <a:cubicBezTo>
                  <a:pt x="2893699" y="0"/>
                  <a:pt x="2956560" y="62861"/>
                  <a:pt x="2956560" y="140403"/>
                </a:cubicBezTo>
                <a:lnTo>
                  <a:pt x="2956560" y="701997"/>
                </a:lnTo>
                <a:cubicBezTo>
                  <a:pt x="2956560" y="779539"/>
                  <a:pt x="2893699" y="842400"/>
                  <a:pt x="2816157" y="842400"/>
                </a:cubicBezTo>
                <a:lnTo>
                  <a:pt x="140403" y="842400"/>
                </a:lnTo>
                <a:cubicBezTo>
                  <a:pt x="62861" y="842400"/>
                  <a:pt x="0" y="779539"/>
                  <a:pt x="0" y="701997"/>
                </a:cubicBezTo>
                <a:lnTo>
                  <a:pt x="0" y="1404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563" tIns="132563" rIns="132563" bIns="132563" numCol="1" spcCol="1270" anchor="ctr" anchorCtr="0">
            <a:noAutofit/>
          </a:bodyPr>
          <a:lstStyle/>
          <a:p>
            <a:pPr marL="0" lvl="0" indent="0" algn="l" defTabSz="1066800">
              <a:spcBef>
                <a:spcPct val="0"/>
              </a:spcBef>
              <a:buNone/>
            </a:pPr>
            <a:r>
              <a:rPr lang="en-US" sz="2300" kern="1200" dirty="0"/>
              <a:t>Building blocks: </a:t>
            </a:r>
          </a:p>
          <a:p>
            <a:pPr marL="0" lvl="0" indent="0" algn="l" defTabSz="1066800">
              <a:spcBef>
                <a:spcPct val="0"/>
              </a:spcBef>
              <a:buNone/>
            </a:pPr>
            <a:r>
              <a:rPr lang="en-US" sz="2300" kern="1200" dirty="0"/>
              <a:t>concepts and terms</a:t>
            </a:r>
          </a:p>
        </p:txBody>
      </p:sp>
      <p:sp>
        <p:nvSpPr>
          <p:cNvPr id="8" name="Freeform: Shape 7">
            <a:extLst>
              <a:ext uri="{FF2B5EF4-FFF2-40B4-BE49-F238E27FC236}">
                <a16:creationId xmlns:a16="http://schemas.microsoft.com/office/drawing/2014/main" id="{7D77D2FC-5A40-464C-8FF0-46AB0D3E3035}"/>
              </a:ext>
            </a:extLst>
          </p:cNvPr>
          <p:cNvSpPr/>
          <p:nvPr/>
        </p:nvSpPr>
        <p:spPr>
          <a:xfrm>
            <a:off x="152433" y="4739867"/>
            <a:ext cx="2956560" cy="709832"/>
          </a:xfrm>
          <a:custGeom>
            <a:avLst/>
            <a:gdLst>
              <a:gd name="connsiteX0" fmla="*/ 0 w 2956560"/>
              <a:gd name="connsiteY0" fmla="*/ 140403 h 842400"/>
              <a:gd name="connsiteX1" fmla="*/ 140403 w 2956560"/>
              <a:gd name="connsiteY1" fmla="*/ 0 h 842400"/>
              <a:gd name="connsiteX2" fmla="*/ 2816157 w 2956560"/>
              <a:gd name="connsiteY2" fmla="*/ 0 h 842400"/>
              <a:gd name="connsiteX3" fmla="*/ 2956560 w 2956560"/>
              <a:gd name="connsiteY3" fmla="*/ 140403 h 842400"/>
              <a:gd name="connsiteX4" fmla="*/ 2956560 w 2956560"/>
              <a:gd name="connsiteY4" fmla="*/ 701997 h 842400"/>
              <a:gd name="connsiteX5" fmla="*/ 2816157 w 2956560"/>
              <a:gd name="connsiteY5" fmla="*/ 842400 h 842400"/>
              <a:gd name="connsiteX6" fmla="*/ 140403 w 2956560"/>
              <a:gd name="connsiteY6" fmla="*/ 842400 h 842400"/>
              <a:gd name="connsiteX7" fmla="*/ 0 w 2956560"/>
              <a:gd name="connsiteY7" fmla="*/ 701997 h 842400"/>
              <a:gd name="connsiteX8" fmla="*/ 0 w 2956560"/>
              <a:gd name="connsiteY8" fmla="*/ 140403 h 8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6560" h="842400">
                <a:moveTo>
                  <a:pt x="0" y="140403"/>
                </a:moveTo>
                <a:cubicBezTo>
                  <a:pt x="0" y="62861"/>
                  <a:pt x="62861" y="0"/>
                  <a:pt x="140403" y="0"/>
                </a:cubicBezTo>
                <a:lnTo>
                  <a:pt x="2816157" y="0"/>
                </a:lnTo>
                <a:cubicBezTo>
                  <a:pt x="2893699" y="0"/>
                  <a:pt x="2956560" y="62861"/>
                  <a:pt x="2956560" y="140403"/>
                </a:cubicBezTo>
                <a:lnTo>
                  <a:pt x="2956560" y="701997"/>
                </a:lnTo>
                <a:cubicBezTo>
                  <a:pt x="2956560" y="779539"/>
                  <a:pt x="2893699" y="842400"/>
                  <a:pt x="2816157" y="842400"/>
                </a:cubicBezTo>
                <a:lnTo>
                  <a:pt x="140403" y="842400"/>
                </a:lnTo>
                <a:cubicBezTo>
                  <a:pt x="62861" y="842400"/>
                  <a:pt x="0" y="779539"/>
                  <a:pt x="0" y="701997"/>
                </a:cubicBezTo>
                <a:lnTo>
                  <a:pt x="0" y="1404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563" tIns="132563" rIns="132563" bIns="132563" numCol="1" spcCol="1270" anchor="ctr" anchorCtr="0">
            <a:noAutofit/>
          </a:bodyPr>
          <a:lstStyle/>
          <a:p>
            <a:pPr marL="0" lvl="0" indent="0" algn="l" defTabSz="1066800">
              <a:lnSpc>
                <a:spcPct val="90000"/>
              </a:lnSpc>
              <a:spcBef>
                <a:spcPct val="0"/>
              </a:spcBef>
              <a:spcAft>
                <a:spcPct val="35000"/>
              </a:spcAft>
              <a:buNone/>
            </a:pPr>
            <a:r>
              <a:rPr lang="en-US" sz="2300" kern="1200" dirty="0"/>
              <a:t>Clinical perspective</a:t>
            </a:r>
          </a:p>
        </p:txBody>
      </p:sp>
      <p:sp>
        <p:nvSpPr>
          <p:cNvPr id="9" name="Freeform: Shape 8">
            <a:extLst>
              <a:ext uri="{FF2B5EF4-FFF2-40B4-BE49-F238E27FC236}">
                <a16:creationId xmlns:a16="http://schemas.microsoft.com/office/drawing/2014/main" id="{1C94025C-71DB-4AEC-AA32-A6675CFF7702}"/>
              </a:ext>
            </a:extLst>
          </p:cNvPr>
          <p:cNvSpPr/>
          <p:nvPr/>
        </p:nvSpPr>
        <p:spPr>
          <a:xfrm>
            <a:off x="152433" y="3806055"/>
            <a:ext cx="2956560" cy="709832"/>
          </a:xfrm>
          <a:custGeom>
            <a:avLst/>
            <a:gdLst>
              <a:gd name="connsiteX0" fmla="*/ 0 w 2956560"/>
              <a:gd name="connsiteY0" fmla="*/ 140403 h 842400"/>
              <a:gd name="connsiteX1" fmla="*/ 140403 w 2956560"/>
              <a:gd name="connsiteY1" fmla="*/ 0 h 842400"/>
              <a:gd name="connsiteX2" fmla="*/ 2816157 w 2956560"/>
              <a:gd name="connsiteY2" fmla="*/ 0 h 842400"/>
              <a:gd name="connsiteX3" fmla="*/ 2956560 w 2956560"/>
              <a:gd name="connsiteY3" fmla="*/ 140403 h 842400"/>
              <a:gd name="connsiteX4" fmla="*/ 2956560 w 2956560"/>
              <a:gd name="connsiteY4" fmla="*/ 701997 h 842400"/>
              <a:gd name="connsiteX5" fmla="*/ 2816157 w 2956560"/>
              <a:gd name="connsiteY5" fmla="*/ 842400 h 842400"/>
              <a:gd name="connsiteX6" fmla="*/ 140403 w 2956560"/>
              <a:gd name="connsiteY6" fmla="*/ 842400 h 842400"/>
              <a:gd name="connsiteX7" fmla="*/ 0 w 2956560"/>
              <a:gd name="connsiteY7" fmla="*/ 701997 h 842400"/>
              <a:gd name="connsiteX8" fmla="*/ 0 w 2956560"/>
              <a:gd name="connsiteY8" fmla="*/ 140403 h 8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6560" h="842400">
                <a:moveTo>
                  <a:pt x="0" y="140403"/>
                </a:moveTo>
                <a:cubicBezTo>
                  <a:pt x="0" y="62861"/>
                  <a:pt x="62861" y="0"/>
                  <a:pt x="140403" y="0"/>
                </a:cubicBezTo>
                <a:lnTo>
                  <a:pt x="2816157" y="0"/>
                </a:lnTo>
                <a:cubicBezTo>
                  <a:pt x="2893699" y="0"/>
                  <a:pt x="2956560" y="62861"/>
                  <a:pt x="2956560" y="140403"/>
                </a:cubicBezTo>
                <a:lnTo>
                  <a:pt x="2956560" y="701997"/>
                </a:lnTo>
                <a:cubicBezTo>
                  <a:pt x="2956560" y="779539"/>
                  <a:pt x="2893699" y="842400"/>
                  <a:pt x="2816157" y="842400"/>
                </a:cubicBezTo>
                <a:lnTo>
                  <a:pt x="140403" y="842400"/>
                </a:lnTo>
                <a:cubicBezTo>
                  <a:pt x="62861" y="842400"/>
                  <a:pt x="0" y="779539"/>
                  <a:pt x="0" y="701997"/>
                </a:cubicBezTo>
                <a:lnTo>
                  <a:pt x="0" y="1404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563" tIns="132563" rIns="132563" bIns="132563" numCol="1" spcCol="1270" anchor="ctr" anchorCtr="0">
            <a:noAutofit/>
          </a:bodyPr>
          <a:lstStyle/>
          <a:p>
            <a:pPr marL="0" lvl="0" indent="0" algn="l" defTabSz="1066800">
              <a:lnSpc>
                <a:spcPct val="90000"/>
              </a:lnSpc>
              <a:spcBef>
                <a:spcPct val="0"/>
              </a:spcBef>
              <a:spcAft>
                <a:spcPct val="35000"/>
              </a:spcAft>
              <a:buNone/>
            </a:pPr>
            <a:r>
              <a:rPr lang="en-US" sz="2300" kern="1200" dirty="0"/>
              <a:t>Pragmatics based</a:t>
            </a:r>
          </a:p>
        </p:txBody>
      </p:sp>
      <p:sp>
        <p:nvSpPr>
          <p:cNvPr id="11" name="Freeform: Shape 10">
            <a:extLst>
              <a:ext uri="{FF2B5EF4-FFF2-40B4-BE49-F238E27FC236}">
                <a16:creationId xmlns:a16="http://schemas.microsoft.com/office/drawing/2014/main" id="{264EAB6A-01F9-4D0D-9C5A-57392CC9DDA2}"/>
              </a:ext>
            </a:extLst>
          </p:cNvPr>
          <p:cNvSpPr/>
          <p:nvPr/>
        </p:nvSpPr>
        <p:spPr>
          <a:xfrm>
            <a:off x="152433" y="1938431"/>
            <a:ext cx="2956560" cy="709832"/>
          </a:xfrm>
          <a:custGeom>
            <a:avLst/>
            <a:gdLst>
              <a:gd name="connsiteX0" fmla="*/ 0 w 2956560"/>
              <a:gd name="connsiteY0" fmla="*/ 140403 h 842400"/>
              <a:gd name="connsiteX1" fmla="*/ 140403 w 2956560"/>
              <a:gd name="connsiteY1" fmla="*/ 0 h 842400"/>
              <a:gd name="connsiteX2" fmla="*/ 2816157 w 2956560"/>
              <a:gd name="connsiteY2" fmla="*/ 0 h 842400"/>
              <a:gd name="connsiteX3" fmla="*/ 2956560 w 2956560"/>
              <a:gd name="connsiteY3" fmla="*/ 140403 h 842400"/>
              <a:gd name="connsiteX4" fmla="*/ 2956560 w 2956560"/>
              <a:gd name="connsiteY4" fmla="*/ 701997 h 842400"/>
              <a:gd name="connsiteX5" fmla="*/ 2816157 w 2956560"/>
              <a:gd name="connsiteY5" fmla="*/ 842400 h 842400"/>
              <a:gd name="connsiteX6" fmla="*/ 140403 w 2956560"/>
              <a:gd name="connsiteY6" fmla="*/ 842400 h 842400"/>
              <a:gd name="connsiteX7" fmla="*/ 0 w 2956560"/>
              <a:gd name="connsiteY7" fmla="*/ 701997 h 842400"/>
              <a:gd name="connsiteX8" fmla="*/ 0 w 2956560"/>
              <a:gd name="connsiteY8" fmla="*/ 140403 h 8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6560" h="842400">
                <a:moveTo>
                  <a:pt x="0" y="140403"/>
                </a:moveTo>
                <a:cubicBezTo>
                  <a:pt x="0" y="62861"/>
                  <a:pt x="62861" y="0"/>
                  <a:pt x="140403" y="0"/>
                </a:cubicBezTo>
                <a:lnTo>
                  <a:pt x="2816157" y="0"/>
                </a:lnTo>
                <a:cubicBezTo>
                  <a:pt x="2893699" y="0"/>
                  <a:pt x="2956560" y="62861"/>
                  <a:pt x="2956560" y="140403"/>
                </a:cubicBezTo>
                <a:lnTo>
                  <a:pt x="2956560" y="701997"/>
                </a:lnTo>
                <a:cubicBezTo>
                  <a:pt x="2956560" y="779539"/>
                  <a:pt x="2893699" y="842400"/>
                  <a:pt x="2816157" y="842400"/>
                </a:cubicBezTo>
                <a:lnTo>
                  <a:pt x="140403" y="842400"/>
                </a:lnTo>
                <a:cubicBezTo>
                  <a:pt x="62861" y="842400"/>
                  <a:pt x="0" y="779539"/>
                  <a:pt x="0" y="701997"/>
                </a:cubicBezTo>
                <a:lnTo>
                  <a:pt x="0" y="1404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563" tIns="132563" rIns="132563" bIns="132563" numCol="1" spcCol="1270" anchor="ctr" anchorCtr="0">
            <a:noAutofit/>
          </a:bodyPr>
          <a:lstStyle/>
          <a:p>
            <a:pPr marL="0" lvl="0" indent="0" algn="l" defTabSz="1066800">
              <a:lnSpc>
                <a:spcPct val="90000"/>
              </a:lnSpc>
              <a:spcBef>
                <a:spcPct val="0"/>
              </a:spcBef>
              <a:spcAft>
                <a:spcPct val="35000"/>
              </a:spcAft>
              <a:buNone/>
            </a:pPr>
            <a:r>
              <a:rPr lang="en-US" sz="2300" kern="1200" dirty="0"/>
              <a:t>No upper ontology</a:t>
            </a:r>
          </a:p>
        </p:txBody>
      </p:sp>
      <p:sp>
        <p:nvSpPr>
          <p:cNvPr id="12" name="Freeform: Shape 11">
            <a:extLst>
              <a:ext uri="{FF2B5EF4-FFF2-40B4-BE49-F238E27FC236}">
                <a16:creationId xmlns:a16="http://schemas.microsoft.com/office/drawing/2014/main" id="{7BA741EE-760B-4B1E-BBB7-7374EE394C46}"/>
              </a:ext>
            </a:extLst>
          </p:cNvPr>
          <p:cNvSpPr/>
          <p:nvPr/>
        </p:nvSpPr>
        <p:spPr>
          <a:xfrm>
            <a:off x="152433" y="5673679"/>
            <a:ext cx="2956560" cy="709832"/>
          </a:xfrm>
          <a:custGeom>
            <a:avLst/>
            <a:gdLst>
              <a:gd name="connsiteX0" fmla="*/ 0 w 2956560"/>
              <a:gd name="connsiteY0" fmla="*/ 140403 h 842400"/>
              <a:gd name="connsiteX1" fmla="*/ 140403 w 2956560"/>
              <a:gd name="connsiteY1" fmla="*/ 0 h 842400"/>
              <a:gd name="connsiteX2" fmla="*/ 2816157 w 2956560"/>
              <a:gd name="connsiteY2" fmla="*/ 0 h 842400"/>
              <a:gd name="connsiteX3" fmla="*/ 2956560 w 2956560"/>
              <a:gd name="connsiteY3" fmla="*/ 140403 h 842400"/>
              <a:gd name="connsiteX4" fmla="*/ 2956560 w 2956560"/>
              <a:gd name="connsiteY4" fmla="*/ 701997 h 842400"/>
              <a:gd name="connsiteX5" fmla="*/ 2816157 w 2956560"/>
              <a:gd name="connsiteY5" fmla="*/ 842400 h 842400"/>
              <a:gd name="connsiteX6" fmla="*/ 140403 w 2956560"/>
              <a:gd name="connsiteY6" fmla="*/ 842400 h 842400"/>
              <a:gd name="connsiteX7" fmla="*/ 0 w 2956560"/>
              <a:gd name="connsiteY7" fmla="*/ 701997 h 842400"/>
              <a:gd name="connsiteX8" fmla="*/ 0 w 2956560"/>
              <a:gd name="connsiteY8" fmla="*/ 140403 h 8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6560" h="842400">
                <a:moveTo>
                  <a:pt x="0" y="140403"/>
                </a:moveTo>
                <a:cubicBezTo>
                  <a:pt x="0" y="62861"/>
                  <a:pt x="62861" y="0"/>
                  <a:pt x="140403" y="0"/>
                </a:cubicBezTo>
                <a:lnTo>
                  <a:pt x="2816157" y="0"/>
                </a:lnTo>
                <a:cubicBezTo>
                  <a:pt x="2893699" y="0"/>
                  <a:pt x="2956560" y="62861"/>
                  <a:pt x="2956560" y="140403"/>
                </a:cubicBezTo>
                <a:lnTo>
                  <a:pt x="2956560" y="701997"/>
                </a:lnTo>
                <a:cubicBezTo>
                  <a:pt x="2956560" y="779539"/>
                  <a:pt x="2893699" y="842400"/>
                  <a:pt x="2816157" y="842400"/>
                </a:cubicBezTo>
                <a:lnTo>
                  <a:pt x="140403" y="842400"/>
                </a:lnTo>
                <a:cubicBezTo>
                  <a:pt x="62861" y="842400"/>
                  <a:pt x="0" y="779539"/>
                  <a:pt x="0" y="701997"/>
                </a:cubicBezTo>
                <a:lnTo>
                  <a:pt x="0" y="1404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563" tIns="132563" rIns="132563" bIns="132563" numCol="1" spcCol="1270" anchor="ctr" anchorCtr="0">
            <a:noAutofit/>
          </a:bodyPr>
          <a:lstStyle/>
          <a:p>
            <a:pPr marL="0" lvl="0" indent="0" algn="l" defTabSz="1066800">
              <a:lnSpc>
                <a:spcPct val="90000"/>
              </a:lnSpc>
              <a:spcBef>
                <a:spcPct val="0"/>
              </a:spcBef>
              <a:spcAft>
                <a:spcPct val="35000"/>
              </a:spcAft>
              <a:buNone/>
            </a:pPr>
            <a:r>
              <a:rPr lang="en-US" sz="2300" kern="1200" dirty="0"/>
              <a:t>Mix of object and subject language</a:t>
            </a:r>
          </a:p>
        </p:txBody>
      </p:sp>
      <p:sp>
        <p:nvSpPr>
          <p:cNvPr id="10" name="Slide Number Placeholder 1">
            <a:extLst>
              <a:ext uri="{FF2B5EF4-FFF2-40B4-BE49-F238E27FC236}">
                <a16:creationId xmlns:a16="http://schemas.microsoft.com/office/drawing/2014/main" id="{151B509B-A83D-4E2A-AD7E-9DFF44D38ABD}"/>
              </a:ext>
            </a:extLst>
          </p:cNvPr>
          <p:cNvSpPr txBox="1">
            <a:spLocks/>
          </p:cNvSpPr>
          <p:nvPr/>
        </p:nvSpPr>
        <p:spPr>
          <a:xfrm>
            <a:off x="87085" y="6503256"/>
            <a:ext cx="321825"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2</a:t>
            </a:fld>
            <a:endParaRPr lang="en-US"/>
          </a:p>
        </p:txBody>
      </p:sp>
    </p:spTree>
    <p:extLst>
      <p:ext uri="{BB962C8B-B14F-4D97-AF65-F5344CB8AC3E}">
        <p14:creationId xmlns:p14="http://schemas.microsoft.com/office/powerpoint/2010/main" val="400643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80692-A35E-482A-83A2-DA8F99A24E1C}"/>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r>
              <a:rPr lang="en-US" dirty="0" err="1"/>
              <a:t>Snomed</a:t>
            </a:r>
            <a:r>
              <a:rPr lang="en-US" dirty="0"/>
              <a:t> CT </a:t>
            </a:r>
            <a:r>
              <a:rPr lang="en-US" dirty="0">
                <a:sym typeface="Wingdings" panose="05000000000000000000" pitchFamily="2" charset="2"/>
              </a:rPr>
              <a:t> BFO/OGMS translation example: some specific challenges.</a:t>
            </a:r>
            <a:endParaRPr lang="en-US" dirty="0"/>
          </a:p>
        </p:txBody>
      </p:sp>
      <p:sp>
        <p:nvSpPr>
          <p:cNvPr id="18" name="Slide Number Placeholder 1">
            <a:extLst>
              <a:ext uri="{FF2B5EF4-FFF2-40B4-BE49-F238E27FC236}">
                <a16:creationId xmlns:a16="http://schemas.microsoft.com/office/drawing/2014/main" id="{7FA7EB1E-FD63-4A2C-8168-59B3533E7CAD}"/>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20</a:t>
            </a:fld>
            <a:endParaRPr lang="en-US"/>
          </a:p>
        </p:txBody>
      </p:sp>
      <p:sp>
        <p:nvSpPr>
          <p:cNvPr id="7" name="Content Placeholder 6">
            <a:extLst>
              <a:ext uri="{FF2B5EF4-FFF2-40B4-BE49-F238E27FC236}">
                <a16:creationId xmlns:a16="http://schemas.microsoft.com/office/drawing/2014/main" id="{FD574541-F2A7-47FB-AA2D-B1D8816D7CF1}"/>
              </a:ext>
            </a:extLst>
          </p:cNvPr>
          <p:cNvSpPr>
            <a:spLocks noGrp="1"/>
          </p:cNvSpPr>
          <p:nvPr>
            <p:ph idx="1"/>
          </p:nvPr>
        </p:nvSpPr>
        <p:spPr>
          <a:xfrm>
            <a:off x="168244" y="1376127"/>
            <a:ext cx="11755170" cy="4977048"/>
          </a:xfrm>
        </p:spPr>
        <p:txBody>
          <a:bodyPr>
            <a:normAutofit/>
          </a:bodyPr>
          <a:lstStyle/>
          <a:p>
            <a:pPr marL="0" indent="0">
              <a:lnSpc>
                <a:spcPct val="100000"/>
              </a:lnSpc>
              <a:spcBef>
                <a:spcPts val="0"/>
              </a:spcBef>
              <a:buNone/>
            </a:pPr>
            <a:r>
              <a:rPr lang="en-US" sz="2000" dirty="0"/>
              <a:t>(</a:t>
            </a:r>
            <a:r>
              <a:rPr lang="en-US" sz="2000" dirty="0" err="1"/>
              <a:t>forall</a:t>
            </a:r>
            <a:r>
              <a:rPr lang="en-US" sz="2000" dirty="0"/>
              <a:t> (x y z) (if</a:t>
            </a:r>
          </a:p>
          <a:p>
            <a:pPr marL="0" indent="0">
              <a:lnSpc>
                <a:spcPct val="100000"/>
              </a:lnSpc>
              <a:spcBef>
                <a:spcPts val="0"/>
              </a:spcBef>
              <a:buNone/>
            </a:pPr>
            <a:r>
              <a:rPr lang="en-US" sz="2000" dirty="0"/>
              <a:t>   (and (</a:t>
            </a:r>
            <a:r>
              <a:rPr lang="en-US" sz="2000" dirty="0">
                <a:solidFill>
                  <a:srgbClr val="FFFF00"/>
                </a:solidFill>
              </a:rPr>
              <a:t>individual-of</a:t>
            </a:r>
            <a:r>
              <a:rPr lang="en-US" sz="2000" dirty="0"/>
              <a:t> x </a:t>
            </a:r>
            <a:r>
              <a:rPr lang="en-US" sz="2000" dirty="0" err="1">
                <a:solidFill>
                  <a:srgbClr val="FFC000"/>
                </a:solidFill>
              </a:rPr>
              <a:t>sct</a:t>
            </a:r>
            <a:r>
              <a:rPr lang="en-US" sz="2000" dirty="0">
                <a:solidFill>
                  <a:srgbClr val="FFC000"/>
                </a:solidFill>
              </a:rPr>
              <a:t>-disease</a:t>
            </a:r>
            <a:r>
              <a:rPr lang="en-US" sz="2000" dirty="0"/>
              <a:t>) 		      (exists (p t) (and (</a:t>
            </a:r>
            <a:r>
              <a:rPr lang="en-US" sz="2000" dirty="0">
                <a:solidFill>
                  <a:srgbClr val="92D050"/>
                </a:solidFill>
              </a:rPr>
              <a:t>continuant-part-of</a:t>
            </a:r>
            <a:r>
              <a:rPr lang="en-US" sz="2000" dirty="0"/>
              <a:t> p z t) </a:t>
            </a:r>
          </a:p>
          <a:p>
            <a:pPr marL="0" indent="0">
              <a:lnSpc>
                <a:spcPct val="100000"/>
              </a:lnSpc>
              <a:spcBef>
                <a:spcPts val="0"/>
              </a:spcBef>
              <a:buNone/>
            </a:pPr>
            <a:r>
              <a:rPr lang="en-US" sz="2000" dirty="0"/>
              <a:t>            (</a:t>
            </a:r>
            <a:r>
              <a:rPr lang="en-US" sz="2000" dirty="0" err="1">
                <a:solidFill>
                  <a:srgbClr val="FFC000"/>
                </a:solidFill>
              </a:rPr>
              <a:t>sct</a:t>
            </a:r>
            <a:r>
              <a:rPr lang="en-US" sz="2000" dirty="0">
                <a:solidFill>
                  <a:srgbClr val="FFC000"/>
                </a:solidFill>
              </a:rPr>
              <a:t>-finding-site</a:t>
            </a:r>
            <a:r>
              <a:rPr lang="en-US" sz="2000" dirty="0"/>
              <a:t> x y) 				    (</a:t>
            </a:r>
            <a:r>
              <a:rPr lang="en-US" sz="2000" dirty="0">
                <a:solidFill>
                  <a:srgbClr val="92D050"/>
                </a:solidFill>
              </a:rPr>
              <a:t>located-in</a:t>
            </a:r>
            <a:r>
              <a:rPr lang="en-US" sz="2000" dirty="0"/>
              <a:t> p y t) </a:t>
            </a:r>
          </a:p>
          <a:p>
            <a:pPr marL="0" indent="0">
              <a:lnSpc>
                <a:spcPct val="100000"/>
              </a:lnSpc>
              <a:spcBef>
                <a:spcPts val="0"/>
              </a:spcBef>
              <a:buNone/>
            </a:pPr>
            <a:r>
              <a:rPr lang="en-US" sz="2000" dirty="0"/>
              <a:t>            (</a:t>
            </a:r>
            <a:r>
              <a:rPr lang="en-US" sz="2000" dirty="0">
                <a:solidFill>
                  <a:srgbClr val="FFFF00"/>
                </a:solidFill>
              </a:rPr>
              <a:t>individual-of </a:t>
            </a:r>
            <a:r>
              <a:rPr lang="en-US" sz="2000" dirty="0"/>
              <a:t>y </a:t>
            </a:r>
            <a:r>
              <a:rPr lang="en-US" sz="2000" dirty="0" err="1">
                <a:solidFill>
                  <a:srgbClr val="FFC000"/>
                </a:solidFill>
              </a:rPr>
              <a:t>sct</a:t>
            </a:r>
            <a:r>
              <a:rPr lang="en-US" sz="2000" dirty="0">
                <a:solidFill>
                  <a:srgbClr val="FFC000"/>
                </a:solidFill>
              </a:rPr>
              <a:t>-biliary-tract-structure</a:t>
            </a:r>
            <a:r>
              <a:rPr lang="en-US" sz="2000" dirty="0"/>
              <a:t>) 		    (</a:t>
            </a:r>
            <a:r>
              <a:rPr lang="en-US" sz="2000" dirty="0">
                <a:solidFill>
                  <a:srgbClr val="92D050"/>
                </a:solidFill>
              </a:rPr>
              <a:t>instance-of</a:t>
            </a:r>
            <a:r>
              <a:rPr lang="en-US" sz="2000" dirty="0"/>
              <a:t> z </a:t>
            </a:r>
            <a:r>
              <a:rPr lang="en-US" sz="2000" dirty="0" err="1">
                <a:solidFill>
                  <a:srgbClr val="92D050"/>
                </a:solidFill>
              </a:rPr>
              <a:t>ogms</a:t>
            </a:r>
            <a:r>
              <a:rPr lang="en-US" sz="2000" dirty="0">
                <a:solidFill>
                  <a:srgbClr val="92D050"/>
                </a:solidFill>
              </a:rPr>
              <a:t>-disorder</a:t>
            </a:r>
            <a:r>
              <a:rPr lang="en-US" sz="2000" dirty="0"/>
              <a:t> t)</a:t>
            </a:r>
          </a:p>
          <a:p>
            <a:pPr marL="0" indent="0">
              <a:lnSpc>
                <a:spcPct val="100000"/>
              </a:lnSpc>
              <a:spcBef>
                <a:spcPts val="0"/>
              </a:spcBef>
              <a:buNone/>
            </a:pPr>
            <a:r>
              <a:rPr lang="en-US" sz="2000" dirty="0"/>
              <a:t>            (</a:t>
            </a:r>
            <a:r>
              <a:rPr lang="en-US" sz="2000" dirty="0" err="1">
                <a:solidFill>
                  <a:srgbClr val="FFC000"/>
                </a:solidFill>
              </a:rPr>
              <a:t>sct</a:t>
            </a:r>
            <a:r>
              <a:rPr lang="en-US" sz="2000" dirty="0">
                <a:solidFill>
                  <a:srgbClr val="FFC000"/>
                </a:solidFill>
              </a:rPr>
              <a:t>-associated-morphology</a:t>
            </a:r>
            <a:r>
              <a:rPr lang="en-US" sz="2000" dirty="0"/>
              <a:t> x z) 			    (</a:t>
            </a:r>
            <a:r>
              <a:rPr lang="en-US" sz="2000" dirty="0">
                <a:solidFill>
                  <a:srgbClr val="92D050"/>
                </a:solidFill>
              </a:rPr>
              <a:t>instance-of</a:t>
            </a:r>
            <a:r>
              <a:rPr lang="en-US" sz="2000" dirty="0"/>
              <a:t> y </a:t>
            </a:r>
            <a:r>
              <a:rPr lang="en-US" sz="2000" dirty="0" err="1">
                <a:solidFill>
                  <a:srgbClr val="92D050"/>
                </a:solidFill>
              </a:rPr>
              <a:t>ogms</a:t>
            </a:r>
            <a:r>
              <a:rPr lang="en-US" sz="2000" dirty="0">
                <a:solidFill>
                  <a:srgbClr val="92D050"/>
                </a:solidFill>
              </a:rPr>
              <a:t>-bodily-component</a:t>
            </a:r>
            <a:r>
              <a:rPr lang="en-US" sz="2000" dirty="0"/>
              <a:t> t)))</a:t>
            </a:r>
          </a:p>
          <a:p>
            <a:pPr marL="0" indent="0">
              <a:lnSpc>
                <a:spcPct val="100000"/>
              </a:lnSpc>
              <a:spcBef>
                <a:spcPts val="0"/>
              </a:spcBef>
              <a:buNone/>
            </a:pPr>
            <a:r>
              <a:rPr lang="en-US" sz="2000" dirty="0"/>
              <a:t>            (</a:t>
            </a:r>
            <a:r>
              <a:rPr lang="en-US" sz="2000" dirty="0">
                <a:solidFill>
                  <a:srgbClr val="FFFF00"/>
                </a:solidFill>
              </a:rPr>
              <a:t>individual-of</a:t>
            </a:r>
            <a:r>
              <a:rPr lang="en-US" sz="2000" dirty="0"/>
              <a:t> z </a:t>
            </a:r>
            <a:r>
              <a:rPr lang="en-US" sz="2000" dirty="0" err="1">
                <a:solidFill>
                  <a:srgbClr val="FFC000"/>
                </a:solidFill>
              </a:rPr>
              <a:t>sct</a:t>
            </a:r>
            <a:r>
              <a:rPr lang="en-US" sz="2000" dirty="0">
                <a:solidFill>
                  <a:srgbClr val="FFC000"/>
                </a:solidFill>
              </a:rPr>
              <a:t>-cholangiocarcinoma</a:t>
            </a:r>
            <a:r>
              <a:rPr lang="en-US" sz="2000" dirty="0"/>
              <a:t>))		    (</a:t>
            </a:r>
            <a:r>
              <a:rPr lang="en-US" sz="2000" dirty="0" err="1"/>
              <a:t>iff</a:t>
            </a:r>
            <a:r>
              <a:rPr lang="en-US" sz="2000" dirty="0"/>
              <a:t>  (</a:t>
            </a:r>
            <a:r>
              <a:rPr lang="en-US" sz="2000" dirty="0">
                <a:solidFill>
                  <a:srgbClr val="92D050"/>
                </a:solidFill>
              </a:rPr>
              <a:t>instance-of</a:t>
            </a:r>
            <a:r>
              <a:rPr lang="en-US" sz="2000" dirty="0"/>
              <a:t> x </a:t>
            </a:r>
            <a:r>
              <a:rPr lang="en-US" sz="2000" dirty="0" err="1">
                <a:solidFill>
                  <a:srgbClr val="92D050"/>
                </a:solidFill>
              </a:rPr>
              <a:t>ogms</a:t>
            </a:r>
            <a:r>
              <a:rPr lang="en-US" sz="2000" dirty="0">
                <a:solidFill>
                  <a:srgbClr val="92D050"/>
                </a:solidFill>
              </a:rPr>
              <a:t>-disease</a:t>
            </a:r>
            <a:r>
              <a:rPr lang="en-US" sz="2000" dirty="0"/>
              <a:t> t)								           (</a:t>
            </a:r>
            <a:r>
              <a:rPr lang="en-US" sz="2000" dirty="0">
                <a:solidFill>
                  <a:srgbClr val="92D050"/>
                </a:solidFill>
              </a:rPr>
              <a:t>material-basis-of</a:t>
            </a:r>
            <a:r>
              <a:rPr lang="en-US" sz="2000" dirty="0"/>
              <a:t> z x t))		</a:t>
            </a:r>
          </a:p>
          <a:p>
            <a:pPr marL="0" indent="0">
              <a:lnSpc>
                <a:spcPct val="100000"/>
              </a:lnSpc>
              <a:spcBef>
                <a:spcPts val="0"/>
              </a:spcBef>
              <a:buNone/>
            </a:pPr>
            <a:r>
              <a:rPr lang="en-US" sz="2000" dirty="0"/>
              <a:t>							    (</a:t>
            </a:r>
            <a:r>
              <a:rPr lang="en-US" sz="2000" dirty="0" err="1"/>
              <a:t>iff</a:t>
            </a:r>
            <a:r>
              <a:rPr lang="en-US" sz="2000" dirty="0"/>
              <a:t>  (</a:t>
            </a:r>
            <a:r>
              <a:rPr lang="en-US" sz="2000" dirty="0">
                <a:solidFill>
                  <a:srgbClr val="92D050"/>
                </a:solidFill>
              </a:rPr>
              <a:t>instance-of</a:t>
            </a:r>
            <a:r>
              <a:rPr lang="en-US" sz="2000" dirty="0"/>
              <a:t> x </a:t>
            </a:r>
            <a:r>
              <a:rPr lang="en-US" sz="2000" dirty="0" err="1">
                <a:solidFill>
                  <a:srgbClr val="92D050"/>
                </a:solidFill>
              </a:rPr>
              <a:t>ogms</a:t>
            </a:r>
            <a:r>
              <a:rPr lang="en-US" sz="2000" dirty="0">
                <a:solidFill>
                  <a:srgbClr val="92D050"/>
                </a:solidFill>
              </a:rPr>
              <a:t>-disease-course</a:t>
            </a:r>
            <a:r>
              <a:rPr lang="en-US" sz="2000" dirty="0"/>
              <a:t> t)								           (exists (d) </a:t>
            </a:r>
          </a:p>
          <a:p>
            <a:pPr marL="0" indent="0">
              <a:lnSpc>
                <a:spcPct val="100000"/>
              </a:lnSpc>
              <a:spcBef>
                <a:spcPts val="0"/>
              </a:spcBef>
              <a:buNone/>
            </a:pPr>
            <a:r>
              <a:rPr lang="en-US" sz="2000" dirty="0"/>
              <a:t>								(and (</a:t>
            </a:r>
            <a:r>
              <a:rPr lang="en-US" sz="2000" dirty="0">
                <a:solidFill>
                  <a:srgbClr val="92D050"/>
                </a:solidFill>
              </a:rPr>
              <a:t>instance-of</a:t>
            </a:r>
            <a:r>
              <a:rPr lang="en-US" sz="2000" dirty="0"/>
              <a:t> d </a:t>
            </a:r>
            <a:r>
              <a:rPr lang="en-US" sz="2000" dirty="0" err="1">
                <a:solidFill>
                  <a:srgbClr val="92D050"/>
                </a:solidFill>
              </a:rPr>
              <a:t>ogms</a:t>
            </a:r>
            <a:r>
              <a:rPr lang="en-US" sz="2000" dirty="0">
                <a:solidFill>
                  <a:srgbClr val="92D050"/>
                </a:solidFill>
              </a:rPr>
              <a:t>-disease</a:t>
            </a:r>
            <a:r>
              <a:rPr lang="en-US" sz="2000" dirty="0"/>
              <a:t> t)</a:t>
            </a:r>
          </a:p>
          <a:p>
            <a:pPr marL="0" indent="0">
              <a:lnSpc>
                <a:spcPct val="100000"/>
              </a:lnSpc>
              <a:spcBef>
                <a:spcPts val="0"/>
              </a:spcBef>
              <a:buNone/>
            </a:pPr>
            <a:r>
              <a:rPr lang="en-US" sz="2000" dirty="0"/>
              <a:t>				           				         (</a:t>
            </a:r>
            <a:r>
              <a:rPr lang="en-US" sz="2000" dirty="0">
                <a:solidFill>
                  <a:srgbClr val="92D050"/>
                </a:solidFill>
              </a:rPr>
              <a:t>realizes</a:t>
            </a:r>
            <a:r>
              <a:rPr lang="en-US" sz="2000" dirty="0"/>
              <a:t> x d)</a:t>
            </a:r>
          </a:p>
          <a:p>
            <a:pPr marL="0" indent="0">
              <a:lnSpc>
                <a:spcPct val="100000"/>
              </a:lnSpc>
              <a:spcBef>
                <a:spcPts val="0"/>
              </a:spcBef>
              <a:buNone/>
            </a:pPr>
            <a:r>
              <a:rPr lang="en-US" sz="2000" dirty="0"/>
              <a:t>								         (</a:t>
            </a:r>
            <a:r>
              <a:rPr lang="en-US" sz="2000" dirty="0">
                <a:solidFill>
                  <a:srgbClr val="92D050"/>
                </a:solidFill>
              </a:rPr>
              <a:t>material-basis-of</a:t>
            </a:r>
            <a:r>
              <a:rPr lang="en-US" sz="2000" dirty="0"/>
              <a:t> z d t))))</a:t>
            </a:r>
          </a:p>
          <a:p>
            <a:pPr marL="0" indent="0">
              <a:lnSpc>
                <a:spcPct val="100000"/>
              </a:lnSpc>
              <a:spcBef>
                <a:spcPts val="0"/>
              </a:spcBef>
              <a:buNone/>
            </a:pPr>
            <a:r>
              <a:rPr lang="en-US" sz="2000" dirty="0"/>
              <a:t>							    (</a:t>
            </a:r>
            <a:r>
              <a:rPr lang="en-US" sz="2000" dirty="0" err="1"/>
              <a:t>iff</a:t>
            </a:r>
            <a:r>
              <a:rPr lang="en-US" sz="2000" dirty="0"/>
              <a:t>  (</a:t>
            </a:r>
            <a:r>
              <a:rPr lang="en-US" sz="2000" dirty="0">
                <a:solidFill>
                  <a:srgbClr val="92D050"/>
                </a:solidFill>
              </a:rPr>
              <a:t>instance-of</a:t>
            </a:r>
            <a:r>
              <a:rPr lang="en-US" sz="2000" dirty="0"/>
              <a:t> x </a:t>
            </a:r>
            <a:r>
              <a:rPr lang="en-US" sz="2000" dirty="0" err="1">
                <a:solidFill>
                  <a:srgbClr val="92D050"/>
                </a:solidFill>
              </a:rPr>
              <a:t>ogms</a:t>
            </a:r>
            <a:r>
              <a:rPr lang="en-US" sz="2000" dirty="0">
                <a:solidFill>
                  <a:srgbClr val="92D050"/>
                </a:solidFill>
              </a:rPr>
              <a:t>-disorder</a:t>
            </a:r>
            <a:r>
              <a:rPr lang="en-US" sz="2000" dirty="0"/>
              <a:t> t)								           (= x z) ))))</a:t>
            </a:r>
          </a:p>
          <a:p>
            <a:pPr marL="0" indent="0">
              <a:lnSpc>
                <a:spcPct val="100000"/>
              </a:lnSpc>
              <a:spcBef>
                <a:spcPts val="0"/>
              </a:spcBef>
              <a:buNone/>
            </a:pPr>
            <a:r>
              <a:rPr lang="en-US" sz="2000" dirty="0"/>
              <a:t>            </a:t>
            </a:r>
          </a:p>
        </p:txBody>
      </p:sp>
      <p:cxnSp>
        <p:nvCxnSpPr>
          <p:cNvPr id="6" name="Straight Connector 5">
            <a:extLst>
              <a:ext uri="{FF2B5EF4-FFF2-40B4-BE49-F238E27FC236}">
                <a16:creationId xmlns:a16="http://schemas.microsoft.com/office/drawing/2014/main" id="{7657B619-D060-4BFD-BF73-3F69508FF092}"/>
              </a:ext>
            </a:extLst>
          </p:cNvPr>
          <p:cNvCxnSpPr>
            <a:cxnSpLocks/>
          </p:cNvCxnSpPr>
          <p:nvPr/>
        </p:nvCxnSpPr>
        <p:spPr>
          <a:xfrm>
            <a:off x="4257675" y="1819275"/>
            <a:ext cx="2514600" cy="11239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B7EADF7-8DBA-4964-9479-BB4BA283D21E}"/>
              </a:ext>
            </a:extLst>
          </p:cNvPr>
          <p:cNvSpPr txBox="1"/>
          <p:nvPr/>
        </p:nvSpPr>
        <p:spPr>
          <a:xfrm>
            <a:off x="413657" y="3626526"/>
            <a:ext cx="5360763" cy="461665"/>
          </a:xfrm>
          <a:prstGeom prst="rect">
            <a:avLst/>
          </a:prstGeom>
          <a:noFill/>
        </p:spPr>
        <p:txBody>
          <a:bodyPr wrap="none" rtlCol="0">
            <a:spAutoFit/>
          </a:bodyPr>
          <a:lstStyle/>
          <a:p>
            <a:pPr marL="457200" indent="-457200">
              <a:buFont typeface="+mj-lt"/>
              <a:buAutoNum type="arabicPeriod"/>
            </a:pPr>
            <a:r>
              <a:rPr lang="en-US" sz="2400" dirty="0">
                <a:solidFill>
                  <a:schemeClr val="bg1"/>
                </a:solidFill>
              </a:rPr>
              <a:t>What would x  be in the consequent ?</a:t>
            </a:r>
          </a:p>
        </p:txBody>
      </p:sp>
    </p:spTree>
    <p:extLst>
      <p:ext uri="{BB962C8B-B14F-4D97-AF65-F5344CB8AC3E}">
        <p14:creationId xmlns:p14="http://schemas.microsoft.com/office/powerpoint/2010/main" val="93028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80692-A35E-482A-83A2-DA8F99A24E1C}"/>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r>
              <a:rPr lang="en-US" dirty="0" err="1"/>
              <a:t>Snomed</a:t>
            </a:r>
            <a:r>
              <a:rPr lang="en-US" dirty="0"/>
              <a:t> CT </a:t>
            </a:r>
            <a:r>
              <a:rPr lang="en-US" dirty="0">
                <a:sym typeface="Wingdings" panose="05000000000000000000" pitchFamily="2" charset="2"/>
              </a:rPr>
              <a:t> BFO/OGMS translation example: some specific challenges.</a:t>
            </a:r>
            <a:endParaRPr lang="en-US" dirty="0"/>
          </a:p>
        </p:txBody>
      </p:sp>
      <p:sp>
        <p:nvSpPr>
          <p:cNvPr id="18" name="Slide Number Placeholder 1">
            <a:extLst>
              <a:ext uri="{FF2B5EF4-FFF2-40B4-BE49-F238E27FC236}">
                <a16:creationId xmlns:a16="http://schemas.microsoft.com/office/drawing/2014/main" id="{7FA7EB1E-FD63-4A2C-8168-59B3533E7CAD}"/>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21</a:t>
            </a:fld>
            <a:endParaRPr lang="en-US"/>
          </a:p>
        </p:txBody>
      </p:sp>
      <p:sp>
        <p:nvSpPr>
          <p:cNvPr id="7" name="Content Placeholder 6">
            <a:extLst>
              <a:ext uri="{FF2B5EF4-FFF2-40B4-BE49-F238E27FC236}">
                <a16:creationId xmlns:a16="http://schemas.microsoft.com/office/drawing/2014/main" id="{FD574541-F2A7-47FB-AA2D-B1D8816D7CF1}"/>
              </a:ext>
            </a:extLst>
          </p:cNvPr>
          <p:cNvSpPr>
            <a:spLocks noGrp="1"/>
          </p:cNvSpPr>
          <p:nvPr>
            <p:ph idx="1"/>
          </p:nvPr>
        </p:nvSpPr>
        <p:spPr>
          <a:xfrm>
            <a:off x="168244" y="1376127"/>
            <a:ext cx="11755170" cy="3376848"/>
          </a:xfrm>
        </p:spPr>
        <p:txBody>
          <a:bodyPr>
            <a:normAutofit/>
          </a:bodyPr>
          <a:lstStyle/>
          <a:p>
            <a:pPr marL="0" indent="0">
              <a:lnSpc>
                <a:spcPct val="100000"/>
              </a:lnSpc>
              <a:spcBef>
                <a:spcPts val="0"/>
              </a:spcBef>
              <a:buNone/>
            </a:pPr>
            <a:r>
              <a:rPr lang="en-US" sz="2000" dirty="0"/>
              <a:t>(</a:t>
            </a:r>
            <a:r>
              <a:rPr lang="en-US" sz="2000" dirty="0" err="1"/>
              <a:t>forall</a:t>
            </a:r>
            <a:r>
              <a:rPr lang="en-US" sz="2000" dirty="0"/>
              <a:t> (x y z) (if</a:t>
            </a:r>
          </a:p>
          <a:p>
            <a:pPr marL="0" indent="0">
              <a:lnSpc>
                <a:spcPct val="100000"/>
              </a:lnSpc>
              <a:spcBef>
                <a:spcPts val="0"/>
              </a:spcBef>
              <a:buNone/>
            </a:pPr>
            <a:r>
              <a:rPr lang="en-US" sz="2000" dirty="0"/>
              <a:t>   (and (</a:t>
            </a:r>
            <a:r>
              <a:rPr lang="en-US" sz="2000" dirty="0">
                <a:solidFill>
                  <a:srgbClr val="FFFF00"/>
                </a:solidFill>
              </a:rPr>
              <a:t>individual-of</a:t>
            </a:r>
            <a:r>
              <a:rPr lang="en-US" sz="2000" dirty="0"/>
              <a:t> x </a:t>
            </a:r>
            <a:r>
              <a:rPr lang="en-US" sz="2000" dirty="0" err="1">
                <a:solidFill>
                  <a:srgbClr val="FFC000"/>
                </a:solidFill>
              </a:rPr>
              <a:t>sct</a:t>
            </a:r>
            <a:r>
              <a:rPr lang="en-US" sz="2000" dirty="0">
                <a:solidFill>
                  <a:srgbClr val="FFC000"/>
                </a:solidFill>
              </a:rPr>
              <a:t>-disease</a:t>
            </a:r>
            <a:r>
              <a:rPr lang="en-US" sz="2000" dirty="0"/>
              <a:t>) 		      (exists (p t) (and (</a:t>
            </a:r>
            <a:r>
              <a:rPr lang="en-US" sz="2000" dirty="0">
                <a:solidFill>
                  <a:srgbClr val="92D050"/>
                </a:solidFill>
              </a:rPr>
              <a:t>continuant-part-of</a:t>
            </a:r>
            <a:r>
              <a:rPr lang="en-US" sz="2000" dirty="0"/>
              <a:t> p z t) </a:t>
            </a:r>
          </a:p>
          <a:p>
            <a:pPr marL="0" indent="0">
              <a:lnSpc>
                <a:spcPct val="100000"/>
              </a:lnSpc>
              <a:spcBef>
                <a:spcPts val="0"/>
              </a:spcBef>
              <a:buNone/>
            </a:pPr>
            <a:r>
              <a:rPr lang="en-US" sz="2000" dirty="0"/>
              <a:t>            (</a:t>
            </a:r>
            <a:r>
              <a:rPr lang="en-US" sz="2000" dirty="0" err="1">
                <a:solidFill>
                  <a:srgbClr val="FFC000"/>
                </a:solidFill>
              </a:rPr>
              <a:t>sct</a:t>
            </a:r>
            <a:r>
              <a:rPr lang="en-US" sz="2000" dirty="0">
                <a:solidFill>
                  <a:srgbClr val="FFC000"/>
                </a:solidFill>
              </a:rPr>
              <a:t>-finding-site</a:t>
            </a:r>
            <a:r>
              <a:rPr lang="en-US" sz="2000" dirty="0"/>
              <a:t> x y) 				    (</a:t>
            </a:r>
            <a:r>
              <a:rPr lang="en-US" sz="2000" dirty="0">
                <a:solidFill>
                  <a:srgbClr val="92D050"/>
                </a:solidFill>
              </a:rPr>
              <a:t>located-in</a:t>
            </a:r>
            <a:r>
              <a:rPr lang="en-US" sz="2000" dirty="0"/>
              <a:t> p y t) </a:t>
            </a:r>
          </a:p>
          <a:p>
            <a:pPr marL="0" indent="0">
              <a:lnSpc>
                <a:spcPct val="100000"/>
              </a:lnSpc>
              <a:spcBef>
                <a:spcPts val="0"/>
              </a:spcBef>
              <a:buNone/>
            </a:pPr>
            <a:r>
              <a:rPr lang="en-US" sz="2000" dirty="0"/>
              <a:t>            (</a:t>
            </a:r>
            <a:r>
              <a:rPr lang="en-US" sz="2000" dirty="0">
                <a:solidFill>
                  <a:srgbClr val="FFFF00"/>
                </a:solidFill>
              </a:rPr>
              <a:t>individual-of </a:t>
            </a:r>
            <a:r>
              <a:rPr lang="en-US" sz="2000" dirty="0"/>
              <a:t>y </a:t>
            </a:r>
            <a:r>
              <a:rPr lang="en-US" sz="2000" dirty="0" err="1">
                <a:solidFill>
                  <a:srgbClr val="FFC000"/>
                </a:solidFill>
              </a:rPr>
              <a:t>sct</a:t>
            </a:r>
            <a:r>
              <a:rPr lang="en-US" sz="2000" dirty="0">
                <a:solidFill>
                  <a:srgbClr val="FFC000"/>
                </a:solidFill>
              </a:rPr>
              <a:t>-biliary-tract-structure</a:t>
            </a:r>
            <a:r>
              <a:rPr lang="en-US" sz="2000" dirty="0"/>
              <a:t>) 		    (</a:t>
            </a:r>
            <a:r>
              <a:rPr lang="en-US" sz="2000" dirty="0">
                <a:solidFill>
                  <a:srgbClr val="92D050"/>
                </a:solidFill>
              </a:rPr>
              <a:t>instance-of</a:t>
            </a:r>
            <a:r>
              <a:rPr lang="en-US" sz="2000" dirty="0"/>
              <a:t> z </a:t>
            </a:r>
            <a:r>
              <a:rPr lang="en-US" sz="2000" dirty="0" err="1">
                <a:solidFill>
                  <a:srgbClr val="92D050"/>
                </a:solidFill>
              </a:rPr>
              <a:t>ogms</a:t>
            </a:r>
            <a:r>
              <a:rPr lang="en-US" sz="2000" dirty="0">
                <a:solidFill>
                  <a:srgbClr val="92D050"/>
                </a:solidFill>
              </a:rPr>
              <a:t>-disorder</a:t>
            </a:r>
            <a:r>
              <a:rPr lang="en-US" sz="2000" dirty="0"/>
              <a:t> t)</a:t>
            </a:r>
          </a:p>
          <a:p>
            <a:pPr marL="0" indent="0">
              <a:lnSpc>
                <a:spcPct val="100000"/>
              </a:lnSpc>
              <a:spcBef>
                <a:spcPts val="0"/>
              </a:spcBef>
              <a:buNone/>
            </a:pPr>
            <a:r>
              <a:rPr lang="en-US" sz="2000" dirty="0"/>
              <a:t>            (</a:t>
            </a:r>
            <a:r>
              <a:rPr lang="en-US" sz="2000" dirty="0" err="1">
                <a:solidFill>
                  <a:srgbClr val="FFC000"/>
                </a:solidFill>
              </a:rPr>
              <a:t>sct</a:t>
            </a:r>
            <a:r>
              <a:rPr lang="en-US" sz="2000" dirty="0">
                <a:solidFill>
                  <a:srgbClr val="FFC000"/>
                </a:solidFill>
              </a:rPr>
              <a:t>-associated-morphology</a:t>
            </a:r>
            <a:r>
              <a:rPr lang="en-US" sz="2000" dirty="0"/>
              <a:t> x z) 			    (</a:t>
            </a:r>
            <a:r>
              <a:rPr lang="en-US" sz="2000" dirty="0">
                <a:solidFill>
                  <a:srgbClr val="92D050"/>
                </a:solidFill>
              </a:rPr>
              <a:t>instance-of</a:t>
            </a:r>
            <a:r>
              <a:rPr lang="en-US" sz="2000" dirty="0"/>
              <a:t> y </a:t>
            </a:r>
            <a:r>
              <a:rPr lang="en-US" sz="2000" dirty="0" err="1">
                <a:solidFill>
                  <a:srgbClr val="92D050"/>
                </a:solidFill>
              </a:rPr>
              <a:t>ogms</a:t>
            </a:r>
            <a:r>
              <a:rPr lang="en-US" sz="2000" dirty="0">
                <a:solidFill>
                  <a:srgbClr val="92D050"/>
                </a:solidFill>
              </a:rPr>
              <a:t>-bodily-component</a:t>
            </a:r>
            <a:r>
              <a:rPr lang="en-US" sz="2000" dirty="0"/>
              <a:t> t)))))</a:t>
            </a:r>
          </a:p>
          <a:p>
            <a:pPr marL="0" indent="0">
              <a:lnSpc>
                <a:spcPct val="100000"/>
              </a:lnSpc>
              <a:spcBef>
                <a:spcPts val="0"/>
              </a:spcBef>
              <a:buNone/>
            </a:pPr>
            <a:r>
              <a:rPr lang="en-US" sz="2000" dirty="0"/>
              <a:t>            (</a:t>
            </a:r>
            <a:r>
              <a:rPr lang="en-US" sz="2000" dirty="0">
                <a:solidFill>
                  <a:srgbClr val="FFFF00"/>
                </a:solidFill>
              </a:rPr>
              <a:t>individual-of</a:t>
            </a:r>
            <a:r>
              <a:rPr lang="en-US" sz="2000" dirty="0"/>
              <a:t> z </a:t>
            </a:r>
            <a:r>
              <a:rPr lang="en-US" sz="2000" dirty="0" err="1">
                <a:solidFill>
                  <a:srgbClr val="FFC000"/>
                </a:solidFill>
              </a:rPr>
              <a:t>sct</a:t>
            </a:r>
            <a:r>
              <a:rPr lang="en-US" sz="2000" dirty="0">
                <a:solidFill>
                  <a:srgbClr val="FFC000"/>
                </a:solidFill>
              </a:rPr>
              <a:t>-cholangiocarcinoma</a:t>
            </a:r>
            <a:r>
              <a:rPr lang="en-US" sz="2000" dirty="0"/>
              <a:t>))</a:t>
            </a:r>
          </a:p>
        </p:txBody>
      </p:sp>
      <p:cxnSp>
        <p:nvCxnSpPr>
          <p:cNvPr id="6" name="Straight Connector 5">
            <a:extLst>
              <a:ext uri="{FF2B5EF4-FFF2-40B4-BE49-F238E27FC236}">
                <a16:creationId xmlns:a16="http://schemas.microsoft.com/office/drawing/2014/main" id="{7657B619-D060-4BFD-BF73-3F69508FF092}"/>
              </a:ext>
            </a:extLst>
          </p:cNvPr>
          <p:cNvCxnSpPr>
            <a:cxnSpLocks/>
          </p:cNvCxnSpPr>
          <p:nvPr/>
        </p:nvCxnSpPr>
        <p:spPr>
          <a:xfrm>
            <a:off x="4257675" y="1819275"/>
            <a:ext cx="2514600" cy="11239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8EE1CD4-AEB9-4979-A170-A63CE6C9635B}"/>
              </a:ext>
            </a:extLst>
          </p:cNvPr>
          <p:cNvSpPr txBox="1"/>
          <p:nvPr/>
        </p:nvSpPr>
        <p:spPr>
          <a:xfrm>
            <a:off x="413657" y="3626526"/>
            <a:ext cx="5616538" cy="1569660"/>
          </a:xfrm>
          <a:prstGeom prst="rect">
            <a:avLst/>
          </a:prstGeom>
          <a:noFill/>
        </p:spPr>
        <p:txBody>
          <a:bodyPr wrap="none" rtlCol="0">
            <a:spAutoFit/>
          </a:bodyPr>
          <a:lstStyle/>
          <a:p>
            <a:pPr marL="457200" indent="-457200">
              <a:buFont typeface="+mj-lt"/>
              <a:buAutoNum type="arabicPeriod"/>
            </a:pPr>
            <a:r>
              <a:rPr lang="en-US" sz="2400" dirty="0">
                <a:solidFill>
                  <a:schemeClr val="bg1"/>
                </a:solidFill>
              </a:rPr>
              <a:t>What would x  be in the consequent ?</a:t>
            </a:r>
          </a:p>
          <a:p>
            <a:pPr marL="457200" indent="-457200">
              <a:buFont typeface="+mj-lt"/>
              <a:buAutoNum type="arabicPeriod"/>
            </a:pPr>
            <a:r>
              <a:rPr lang="en-US" sz="2400" dirty="0">
                <a:solidFill>
                  <a:schemeClr val="bg1"/>
                </a:solidFill>
              </a:rPr>
              <a:t>Interpretation of ‘</a:t>
            </a:r>
            <a:r>
              <a:rPr lang="en-US" sz="2400" dirty="0" err="1">
                <a:solidFill>
                  <a:srgbClr val="FFC000"/>
                </a:solidFill>
              </a:rPr>
              <a:t>sct</a:t>
            </a:r>
            <a:r>
              <a:rPr lang="en-US" sz="2400" dirty="0">
                <a:solidFill>
                  <a:srgbClr val="FFC000"/>
                </a:solidFill>
              </a:rPr>
              <a:t>-finding-site</a:t>
            </a:r>
            <a:r>
              <a:rPr lang="en-US" sz="2400" dirty="0">
                <a:solidFill>
                  <a:schemeClr val="bg1"/>
                </a:solidFill>
              </a:rPr>
              <a:t>’:</a:t>
            </a:r>
          </a:p>
          <a:p>
            <a:pPr marL="914400" lvl="1" indent="-457200">
              <a:buFont typeface="Arial" panose="020B0604020202020204" pitchFamily="34" charset="0"/>
              <a:buChar char="•"/>
            </a:pPr>
            <a:r>
              <a:rPr lang="en-US" sz="2400" dirty="0">
                <a:solidFill>
                  <a:schemeClr val="bg1"/>
                </a:solidFill>
              </a:rPr>
              <a:t>Completely inside y?</a:t>
            </a:r>
          </a:p>
          <a:p>
            <a:pPr marL="914400" lvl="1" indent="-457200">
              <a:buFont typeface="Arial" panose="020B0604020202020204" pitchFamily="34" charset="0"/>
              <a:buChar char="•"/>
            </a:pPr>
            <a:r>
              <a:rPr lang="en-US" sz="2400" dirty="0">
                <a:solidFill>
                  <a:schemeClr val="bg1"/>
                </a:solidFill>
              </a:rPr>
              <a:t>Broken through y’s outer boundary?</a:t>
            </a:r>
          </a:p>
        </p:txBody>
      </p:sp>
      <p:sp>
        <p:nvSpPr>
          <p:cNvPr id="2" name="Rectangle 1">
            <a:extLst>
              <a:ext uri="{FF2B5EF4-FFF2-40B4-BE49-F238E27FC236}">
                <a16:creationId xmlns:a16="http://schemas.microsoft.com/office/drawing/2014/main" id="{DA4350F2-6768-4898-8167-2AA31F011BD9}"/>
              </a:ext>
            </a:extLst>
          </p:cNvPr>
          <p:cNvSpPr/>
          <p:nvPr/>
        </p:nvSpPr>
        <p:spPr>
          <a:xfrm>
            <a:off x="5029200" y="1581150"/>
            <a:ext cx="4562475" cy="73830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695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5729-27D4-400E-8D91-3B08D69C367A}"/>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r>
              <a:rPr lang="en-US" dirty="0" err="1"/>
              <a:t>Snomed</a:t>
            </a:r>
            <a:r>
              <a:rPr lang="en-US" dirty="0"/>
              <a:t> CT ‘</a:t>
            </a:r>
            <a:r>
              <a:rPr lang="en-US" dirty="0">
                <a:solidFill>
                  <a:srgbClr val="FFFF00"/>
                </a:solidFill>
              </a:rPr>
              <a:t>disease (disorder)</a:t>
            </a:r>
            <a:r>
              <a:rPr lang="en-US" dirty="0"/>
              <a:t>’</a:t>
            </a:r>
            <a:r>
              <a:rPr lang="en-US" dirty="0">
                <a:sym typeface="Wingdings" panose="05000000000000000000" pitchFamily="2" charset="2"/>
              </a:rPr>
              <a:t> BFO/OGMS translation: main challenges.</a:t>
            </a:r>
            <a:endParaRPr lang="en-US" dirty="0"/>
          </a:p>
        </p:txBody>
      </p:sp>
      <p:sp>
        <p:nvSpPr>
          <p:cNvPr id="3" name="Content Placeholder 2">
            <a:extLst>
              <a:ext uri="{FF2B5EF4-FFF2-40B4-BE49-F238E27FC236}">
                <a16:creationId xmlns:a16="http://schemas.microsoft.com/office/drawing/2014/main" id="{C89AF68C-36AC-429C-B9FB-09277F1DCAAA}"/>
              </a:ext>
            </a:extLst>
          </p:cNvPr>
          <p:cNvSpPr>
            <a:spLocks noGrp="1"/>
          </p:cNvSpPr>
          <p:nvPr>
            <p:ph idx="1"/>
          </p:nvPr>
        </p:nvSpPr>
        <p:spPr>
          <a:xfrm>
            <a:off x="168244" y="1376127"/>
            <a:ext cx="11755170" cy="5481873"/>
          </a:xfrm>
        </p:spPr>
        <p:txBody>
          <a:bodyPr>
            <a:normAutofit fontScale="92500" lnSpcReduction="10000"/>
          </a:bodyPr>
          <a:lstStyle/>
          <a:p>
            <a:r>
              <a:rPr lang="en-US" dirty="0"/>
              <a:t>Only 2% of </a:t>
            </a:r>
            <a:r>
              <a:rPr lang="en-US" dirty="0" err="1"/>
              <a:t>Snomed</a:t>
            </a:r>
            <a:r>
              <a:rPr lang="en-US" dirty="0"/>
              <a:t> CT concepts have text definitions;</a:t>
            </a:r>
          </a:p>
          <a:p>
            <a:r>
              <a:rPr lang="en-US" dirty="0"/>
              <a:t>The fully specified name (FSN) of the majority of concepts lack face value in light of the (sub-)hierarchies they belong to;</a:t>
            </a:r>
          </a:p>
          <a:p>
            <a:r>
              <a:rPr lang="en-US" dirty="0"/>
              <a:t>For some concepts, some terms contradict</a:t>
            </a:r>
          </a:p>
          <a:p>
            <a:pPr marL="0" indent="0">
              <a:spcBef>
                <a:spcPts val="0"/>
              </a:spcBef>
              <a:buNone/>
            </a:pPr>
            <a:r>
              <a:rPr lang="en-US" dirty="0"/>
              <a:t>   what the FSN denotes;</a:t>
            </a:r>
          </a:p>
          <a:p>
            <a:r>
              <a:rPr lang="en-US" dirty="0"/>
              <a:t>Inaccurate descriptions of associative relations:</a:t>
            </a:r>
          </a:p>
          <a:p>
            <a:pPr lvl="1"/>
            <a:r>
              <a:rPr lang="en-US" dirty="0"/>
              <a:t>Well-defined model in terms of own hierarchy</a:t>
            </a:r>
          </a:p>
          <a:p>
            <a:pPr lvl="1"/>
            <a:r>
              <a:rPr lang="en-US" dirty="0"/>
              <a:t>Lots of room for interpretation under BFO/OGMS</a:t>
            </a:r>
          </a:p>
          <a:p>
            <a:r>
              <a:rPr lang="en-US" dirty="0"/>
              <a:t>…</a:t>
            </a:r>
          </a:p>
          <a:p>
            <a:endParaRPr lang="en-US" dirty="0"/>
          </a:p>
          <a:p>
            <a:r>
              <a:rPr lang="en-US" sz="3500" dirty="0"/>
              <a:t>It is feasible, but how big a job?</a:t>
            </a:r>
          </a:p>
          <a:p>
            <a:pPr lvl="1">
              <a:buFont typeface="Wingdings" panose="05000000000000000000" pitchFamily="2" charset="2"/>
              <a:buChar char="à"/>
            </a:pPr>
            <a:r>
              <a:rPr lang="en-US" sz="3500" dirty="0">
                <a:sym typeface="Wingdings" panose="05000000000000000000" pitchFamily="2" charset="2"/>
              </a:rPr>
              <a:t>Relatively straightforward for the antecedent part</a:t>
            </a:r>
          </a:p>
          <a:p>
            <a:pPr lvl="1">
              <a:buFont typeface="Wingdings" panose="05000000000000000000" pitchFamily="2" charset="2"/>
              <a:buChar char="à"/>
            </a:pPr>
            <a:r>
              <a:rPr lang="en-US" sz="3500" dirty="0">
                <a:sym typeface="Wingdings" panose="05000000000000000000" pitchFamily="2" charset="2"/>
              </a:rPr>
              <a:t>Consequent part requires to find patterns!</a:t>
            </a:r>
            <a:endParaRPr lang="en-US" sz="3500"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8444E09B-72B9-497D-B161-5EBFDF70A817}"/>
              </a:ext>
            </a:extLst>
          </p:cNvPr>
          <p:cNvPicPr>
            <a:picLocks noChangeAspect="1"/>
          </p:cNvPicPr>
          <p:nvPr/>
        </p:nvPicPr>
        <p:blipFill>
          <a:blip r:embed="rId2"/>
          <a:stretch>
            <a:fillRect/>
          </a:stretch>
        </p:blipFill>
        <p:spPr>
          <a:xfrm>
            <a:off x="7412949" y="2211354"/>
            <a:ext cx="4510466" cy="3558109"/>
          </a:xfrm>
          <a:prstGeom prst="rect">
            <a:avLst/>
          </a:prstGeom>
        </p:spPr>
      </p:pic>
      <p:sp>
        <p:nvSpPr>
          <p:cNvPr id="6" name="Slide Number Placeholder 1">
            <a:extLst>
              <a:ext uri="{FF2B5EF4-FFF2-40B4-BE49-F238E27FC236}">
                <a16:creationId xmlns:a16="http://schemas.microsoft.com/office/drawing/2014/main" id="{F7EEF51D-6395-4B06-BAED-E2B72650F42F}"/>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22</a:t>
            </a:fld>
            <a:endParaRPr lang="en-US"/>
          </a:p>
        </p:txBody>
      </p:sp>
    </p:spTree>
    <p:extLst>
      <p:ext uri="{BB962C8B-B14F-4D97-AF65-F5344CB8AC3E}">
        <p14:creationId xmlns:p14="http://schemas.microsoft.com/office/powerpoint/2010/main" val="219263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A6DF8-6D6B-4CEF-B8FC-5CC7DCF87B56}"/>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r>
              <a:rPr lang="en-US" dirty="0"/>
              <a:t>1. Disease concepts without attributes</a:t>
            </a:r>
          </a:p>
        </p:txBody>
      </p:sp>
      <p:sp>
        <p:nvSpPr>
          <p:cNvPr id="3" name="Content Placeholder 2">
            <a:extLst>
              <a:ext uri="{FF2B5EF4-FFF2-40B4-BE49-F238E27FC236}">
                <a16:creationId xmlns:a16="http://schemas.microsoft.com/office/drawing/2014/main" id="{E29F6732-8F4C-4B4E-B82D-D55C2E4F7A07}"/>
              </a:ext>
            </a:extLst>
          </p:cNvPr>
          <p:cNvSpPr>
            <a:spLocks noGrp="1"/>
          </p:cNvSpPr>
          <p:nvPr>
            <p:ph idx="1"/>
          </p:nvPr>
        </p:nvSpPr>
        <p:spPr/>
        <p:txBody>
          <a:bodyPr/>
          <a:lstStyle/>
          <a:p>
            <a:r>
              <a:rPr lang="en-US" dirty="0"/>
              <a:t>Roughly 10%.</a:t>
            </a:r>
          </a:p>
          <a:p>
            <a:r>
              <a:rPr lang="en-US" dirty="0"/>
              <a:t>Requires manual inspection (or simple NLP):</a:t>
            </a:r>
          </a:p>
          <a:p>
            <a:pPr lvl="1"/>
            <a:r>
              <a:rPr lang="en-US" dirty="0"/>
              <a:t>‘tumor of …’	</a:t>
            </a:r>
            <a:r>
              <a:rPr lang="en-US" dirty="0">
                <a:sym typeface="Wingdings" panose="05000000000000000000" pitchFamily="2" charset="2"/>
              </a:rPr>
              <a:t>	</a:t>
            </a:r>
            <a:r>
              <a:rPr lang="en-US" dirty="0" err="1">
                <a:sym typeface="Wingdings" panose="05000000000000000000" pitchFamily="2" charset="2"/>
              </a:rPr>
              <a:t>ogms</a:t>
            </a:r>
            <a:r>
              <a:rPr lang="en-US" dirty="0">
                <a:sym typeface="Wingdings" panose="05000000000000000000" pitchFamily="2" charset="2"/>
              </a:rPr>
              <a:t>-disorder</a:t>
            </a:r>
          </a:p>
          <a:p>
            <a:pPr lvl="1"/>
            <a:r>
              <a:rPr lang="en-US" dirty="0">
                <a:sym typeface="Wingdings" panose="05000000000000000000" pitchFamily="2" charset="2"/>
              </a:rPr>
              <a:t>‘chronic …’		</a:t>
            </a:r>
            <a:r>
              <a:rPr lang="en-US" dirty="0" err="1">
                <a:sym typeface="Wingdings" panose="05000000000000000000" pitchFamily="2" charset="2"/>
              </a:rPr>
              <a:t>ogms</a:t>
            </a:r>
            <a:r>
              <a:rPr lang="en-US" dirty="0">
                <a:sym typeface="Wingdings" panose="05000000000000000000" pitchFamily="2" charset="2"/>
              </a:rPr>
              <a:t>-disease-course, or</a:t>
            </a:r>
            <a:endParaRPr lang="en-US" dirty="0"/>
          </a:p>
          <a:p>
            <a:pPr marL="0" indent="0">
              <a:spcBef>
                <a:spcPts val="0"/>
              </a:spcBef>
              <a:buNone/>
            </a:pPr>
            <a:r>
              <a:rPr lang="en-US" sz="2400" dirty="0"/>
              <a:t>				‘</a:t>
            </a:r>
            <a:r>
              <a:rPr lang="en-US" sz="2400" dirty="0" err="1"/>
              <a:t>ogms</a:t>
            </a:r>
            <a:r>
              <a:rPr lang="en-US" sz="2400" dirty="0"/>
              <a:t>-disease </a:t>
            </a:r>
            <a:r>
              <a:rPr lang="en-US" sz="2400" dirty="0" err="1"/>
              <a:t>bfo:has-realization</a:t>
            </a:r>
            <a:r>
              <a:rPr lang="en-US" sz="2400" dirty="0"/>
              <a:t> </a:t>
            </a:r>
            <a:r>
              <a:rPr lang="en-US" sz="2400" dirty="0" err="1"/>
              <a:t>ogms:chronic-disease-course</a:t>
            </a:r>
            <a:r>
              <a:rPr lang="en-US" sz="2400" dirty="0"/>
              <a:t>’</a:t>
            </a:r>
          </a:p>
          <a:p>
            <a:r>
              <a:rPr lang="en-US" dirty="0"/>
              <a:t>Schulz’s reinterpretation proposal won’t change much here:</a:t>
            </a:r>
          </a:p>
          <a:p>
            <a:pPr lvl="1"/>
            <a:r>
              <a:rPr lang="en-US" dirty="0"/>
              <a:t>Some might resolve to part of a disease course,</a:t>
            </a:r>
          </a:p>
          <a:p>
            <a:pPr lvl="1"/>
            <a:r>
              <a:rPr lang="en-US" dirty="0"/>
              <a:t>Some </a:t>
            </a:r>
            <a:r>
              <a:rPr lang="en-US" dirty="0" err="1"/>
              <a:t>Snomed</a:t>
            </a:r>
            <a:r>
              <a:rPr lang="en-US" dirty="0"/>
              <a:t> CT would consider ‘states’, but that is not (yet?) acceptable for BFO.</a:t>
            </a:r>
          </a:p>
        </p:txBody>
      </p:sp>
      <p:sp>
        <p:nvSpPr>
          <p:cNvPr id="4" name="Slide Number Placeholder 1">
            <a:extLst>
              <a:ext uri="{FF2B5EF4-FFF2-40B4-BE49-F238E27FC236}">
                <a16:creationId xmlns:a16="http://schemas.microsoft.com/office/drawing/2014/main" id="{EDC0290E-E3A1-414E-9588-C247893E5AAC}"/>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23</a:t>
            </a:fld>
            <a:endParaRPr lang="en-US"/>
          </a:p>
        </p:txBody>
      </p:sp>
    </p:spTree>
    <p:extLst>
      <p:ext uri="{BB962C8B-B14F-4D97-AF65-F5344CB8AC3E}">
        <p14:creationId xmlns:p14="http://schemas.microsoft.com/office/powerpoint/2010/main" val="808317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853A-0DDF-446D-9925-C6D5E11DB073}"/>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r>
              <a:rPr lang="en-US" dirty="0"/>
              <a:t>2. Finding site (83%)</a:t>
            </a:r>
          </a:p>
        </p:txBody>
      </p:sp>
      <p:sp>
        <p:nvSpPr>
          <p:cNvPr id="3" name="Content Placeholder 2">
            <a:extLst>
              <a:ext uri="{FF2B5EF4-FFF2-40B4-BE49-F238E27FC236}">
                <a16:creationId xmlns:a16="http://schemas.microsoft.com/office/drawing/2014/main" id="{A231B8D0-5A10-4CB6-BB5E-1862A44A02ED}"/>
              </a:ext>
            </a:extLst>
          </p:cNvPr>
          <p:cNvSpPr>
            <a:spLocks noGrp="1"/>
          </p:cNvSpPr>
          <p:nvPr>
            <p:ph idx="1"/>
          </p:nvPr>
        </p:nvSpPr>
        <p:spPr/>
        <p:txBody>
          <a:bodyPr/>
          <a:lstStyle/>
          <a:p>
            <a:r>
              <a:rPr lang="en-US" dirty="0" err="1"/>
              <a:t>bfo:material-entiy</a:t>
            </a:r>
            <a:r>
              <a:rPr lang="en-US" dirty="0"/>
              <a:t> </a:t>
            </a:r>
            <a:r>
              <a:rPr lang="en-US" dirty="0">
                <a:solidFill>
                  <a:srgbClr val="FFC000"/>
                </a:solidFill>
              </a:rPr>
              <a:t>finding-site</a:t>
            </a:r>
            <a:r>
              <a:rPr lang="en-US" dirty="0"/>
              <a:t> </a:t>
            </a:r>
            <a:r>
              <a:rPr lang="en-US" dirty="0" err="1"/>
              <a:t>bfo:material-entiy</a:t>
            </a:r>
            <a:r>
              <a:rPr lang="en-US" dirty="0"/>
              <a:t>  </a:t>
            </a:r>
            <a:r>
              <a:rPr lang="en-US" dirty="0">
                <a:sym typeface="Wingdings" panose="05000000000000000000" pitchFamily="2" charset="2"/>
              </a:rPr>
              <a:t> </a:t>
            </a:r>
            <a:r>
              <a:rPr lang="en-US" dirty="0">
                <a:solidFill>
                  <a:srgbClr val="FFFF00"/>
                </a:solidFill>
                <a:sym typeface="Wingdings" panose="05000000000000000000" pitchFamily="2" charset="2"/>
              </a:rPr>
              <a:t>continuant-part-of</a:t>
            </a:r>
          </a:p>
          <a:p>
            <a:pPr marL="0" indent="0">
              <a:buNone/>
            </a:pPr>
            <a:r>
              <a:rPr lang="en-US" dirty="0"/>
              <a:t>								      </a:t>
            </a:r>
            <a:r>
              <a:rPr lang="en-US" dirty="0">
                <a:solidFill>
                  <a:srgbClr val="FFFF00"/>
                </a:solidFill>
              </a:rPr>
              <a:t>located-in</a:t>
            </a:r>
          </a:p>
          <a:p>
            <a:r>
              <a:rPr lang="en-US" dirty="0" err="1"/>
              <a:t>bfo:material-entiy</a:t>
            </a:r>
            <a:r>
              <a:rPr lang="en-US" dirty="0"/>
              <a:t> </a:t>
            </a:r>
            <a:r>
              <a:rPr lang="en-US" dirty="0">
                <a:solidFill>
                  <a:srgbClr val="FFC000"/>
                </a:solidFill>
              </a:rPr>
              <a:t>finding-site</a:t>
            </a:r>
            <a:r>
              <a:rPr lang="en-US" dirty="0"/>
              <a:t> </a:t>
            </a:r>
            <a:r>
              <a:rPr lang="en-US" dirty="0" err="1"/>
              <a:t>bfo:site</a:t>
            </a:r>
            <a:r>
              <a:rPr lang="en-US" dirty="0"/>
              <a:t>  </a:t>
            </a:r>
            <a:r>
              <a:rPr lang="en-US" dirty="0">
                <a:sym typeface="Wingdings" panose="05000000000000000000" pitchFamily="2" charset="2"/>
              </a:rPr>
              <a:t> </a:t>
            </a:r>
            <a:r>
              <a:rPr lang="en-US" dirty="0">
                <a:solidFill>
                  <a:srgbClr val="FFFF00"/>
                </a:solidFill>
                <a:sym typeface="Wingdings" panose="05000000000000000000" pitchFamily="2" charset="2"/>
              </a:rPr>
              <a:t>located-in</a:t>
            </a:r>
          </a:p>
          <a:p>
            <a:endParaRPr lang="en-US" dirty="0"/>
          </a:p>
          <a:p>
            <a:endParaRPr lang="en-US" dirty="0"/>
          </a:p>
          <a:p>
            <a:r>
              <a:rPr lang="en-US" dirty="0"/>
              <a:t>Exceptions: concurrent use of </a:t>
            </a:r>
            <a:r>
              <a:rPr lang="en-US" dirty="0">
                <a:solidFill>
                  <a:srgbClr val="FFC000"/>
                </a:solidFill>
              </a:rPr>
              <a:t>associated-morphology</a:t>
            </a:r>
            <a:r>
              <a:rPr lang="en-US" dirty="0"/>
              <a:t> with certain ranges!</a:t>
            </a:r>
          </a:p>
        </p:txBody>
      </p:sp>
      <p:sp>
        <p:nvSpPr>
          <p:cNvPr id="4" name="Slide Number Placeholder 1">
            <a:extLst>
              <a:ext uri="{FF2B5EF4-FFF2-40B4-BE49-F238E27FC236}">
                <a16:creationId xmlns:a16="http://schemas.microsoft.com/office/drawing/2014/main" id="{CEC26F44-2506-422F-BFE5-DDBB65253E5D}"/>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24</a:t>
            </a:fld>
            <a:endParaRPr lang="en-US"/>
          </a:p>
        </p:txBody>
      </p:sp>
    </p:spTree>
    <p:extLst>
      <p:ext uri="{BB962C8B-B14F-4D97-AF65-F5344CB8AC3E}">
        <p14:creationId xmlns:p14="http://schemas.microsoft.com/office/powerpoint/2010/main" val="4038232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B1C0D-6CB1-4244-BC6B-657448FD57A1}"/>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r>
              <a:rPr lang="en-US" dirty="0"/>
              <a:t>3. Finding sites for ‘what is not there’ (1) </a:t>
            </a:r>
          </a:p>
        </p:txBody>
      </p:sp>
      <p:sp>
        <p:nvSpPr>
          <p:cNvPr id="3" name="Content Placeholder 2">
            <a:extLst>
              <a:ext uri="{FF2B5EF4-FFF2-40B4-BE49-F238E27FC236}">
                <a16:creationId xmlns:a16="http://schemas.microsoft.com/office/drawing/2014/main" id="{215238CA-15C6-4BF1-B029-79038A0053A6}"/>
              </a:ext>
            </a:extLst>
          </p:cNvPr>
          <p:cNvSpPr>
            <a:spLocks noGrp="1"/>
          </p:cNvSpPr>
          <p:nvPr>
            <p:ph idx="1"/>
          </p:nvPr>
        </p:nvSpPr>
        <p:spPr>
          <a:xfrm>
            <a:off x="168244" y="1376127"/>
            <a:ext cx="11947556" cy="5051833"/>
          </a:xfrm>
        </p:spPr>
        <p:txBody>
          <a:bodyPr>
            <a:noAutofit/>
          </a:bodyPr>
          <a:lstStyle/>
          <a:p>
            <a:pPr marL="0" indent="0">
              <a:lnSpc>
                <a:spcPct val="100000"/>
              </a:lnSpc>
              <a:spcBef>
                <a:spcPts val="0"/>
              </a:spcBef>
              <a:buNone/>
              <a:tabLst>
                <a:tab pos="514350" algn="l"/>
                <a:tab pos="914400" algn="l"/>
                <a:tab pos="1314450" algn="l"/>
                <a:tab pos="2286000" algn="l"/>
              </a:tabLst>
            </a:pPr>
            <a:r>
              <a:rPr lang="en-US" sz="2000" dirty="0" err="1">
                <a:latin typeface="Times New Roman" panose="02020603050405020304" pitchFamily="18" charset="0"/>
                <a:cs typeface="Times New Roman" panose="02020603050405020304" pitchFamily="18" charset="0"/>
              </a:rPr>
              <a:t>EquivalentClasses</a:t>
            </a:r>
            <a:r>
              <a:rPr lang="en-US" sz="2000" dirty="0">
                <a:latin typeface="Times New Roman" panose="02020603050405020304" pitchFamily="18" charset="0"/>
                <a:cs typeface="Times New Roman" panose="02020603050405020304" pitchFamily="18" charset="0"/>
              </a:rPr>
              <a:t>(</a:t>
            </a:r>
          </a:p>
          <a:p>
            <a:pPr marL="0" indent="0">
              <a:lnSpc>
                <a:spcPct val="100000"/>
              </a:lnSpc>
              <a:spcBef>
                <a:spcPts val="0"/>
              </a:spcBef>
              <a:buNone/>
              <a:tabLst>
                <a:tab pos="514350" algn="l"/>
                <a:tab pos="914400" algn="l"/>
                <a:tab pos="1314450" algn="l"/>
                <a:tab pos="2286000" algn="l"/>
              </a:tabLst>
            </a:pPr>
            <a:r>
              <a:rPr lang="en-US" sz="2000" dirty="0">
                <a:latin typeface="Times New Roman" panose="02020603050405020304" pitchFamily="18" charset="0"/>
                <a:cs typeface="Times New Roman" panose="02020603050405020304" pitchFamily="18" charset="0"/>
              </a:rPr>
              <a:t>	:1258935001 |Congenital complete absence of left upper limb (disorder)|</a:t>
            </a:r>
          </a:p>
          <a:p>
            <a:pPr marL="0" indent="0">
              <a:lnSpc>
                <a:spcPct val="100000"/>
              </a:lnSpc>
              <a:spcBef>
                <a:spcPts val="0"/>
              </a:spcBef>
              <a:buNone/>
              <a:tabLst>
                <a:tab pos="514350" algn="l"/>
                <a:tab pos="914400" algn="l"/>
                <a:tab pos="1314450" algn="l"/>
                <a:tab pos="2286000" algn="l"/>
              </a:tabLst>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ObjectIntersectionOf</a:t>
            </a:r>
            <a:r>
              <a:rPr lang="en-US" sz="2000" dirty="0">
                <a:latin typeface="Times New Roman" panose="02020603050405020304" pitchFamily="18" charset="0"/>
                <a:cs typeface="Times New Roman" panose="02020603050405020304" pitchFamily="18" charset="0"/>
              </a:rPr>
              <a:t>(</a:t>
            </a:r>
          </a:p>
          <a:p>
            <a:pPr marL="0" indent="0">
              <a:lnSpc>
                <a:spcPct val="100000"/>
              </a:lnSpc>
              <a:spcBef>
                <a:spcPts val="0"/>
              </a:spcBef>
              <a:buNone/>
              <a:tabLst>
                <a:tab pos="514350" algn="l"/>
                <a:tab pos="914400" algn="l"/>
                <a:tab pos="1314450" algn="l"/>
                <a:tab pos="2286000" algn="l"/>
              </a:tabLst>
            </a:pPr>
            <a:r>
              <a:rPr lang="en-US" sz="2000" dirty="0">
                <a:latin typeface="Times New Roman" panose="02020603050405020304" pitchFamily="18" charset="0"/>
                <a:cs typeface="Times New Roman" panose="02020603050405020304" pitchFamily="18" charset="0"/>
              </a:rPr>
              <a:t>		:64572001 |Disease (disorder)|</a:t>
            </a:r>
          </a:p>
          <a:p>
            <a:pPr marL="0" indent="0">
              <a:lnSpc>
                <a:spcPct val="100000"/>
              </a:lnSpc>
              <a:spcBef>
                <a:spcPts val="0"/>
              </a:spcBef>
              <a:buNone/>
              <a:tabLst>
                <a:tab pos="514350" algn="l"/>
                <a:tab pos="914400" algn="l"/>
                <a:tab pos="1314450" algn="l"/>
                <a:tab pos="2286000" algn="l"/>
              </a:tabLst>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ObjectSomeValuesFrom</a:t>
            </a:r>
            <a:r>
              <a:rPr lang="en-US" sz="2000" dirty="0">
                <a:latin typeface="Times New Roman" panose="02020603050405020304" pitchFamily="18" charset="0"/>
                <a:cs typeface="Times New Roman" panose="02020603050405020304" pitchFamily="18" charset="0"/>
              </a:rPr>
              <a:t>(</a:t>
            </a:r>
          </a:p>
          <a:p>
            <a:pPr marL="0" indent="0">
              <a:lnSpc>
                <a:spcPct val="100000"/>
              </a:lnSpc>
              <a:spcBef>
                <a:spcPts val="0"/>
              </a:spcBef>
              <a:buNone/>
              <a:tabLst>
                <a:tab pos="514350" algn="l"/>
                <a:tab pos="914400" algn="l"/>
                <a:tab pos="1314450" algn="l"/>
                <a:tab pos="2286000" algn="l"/>
              </a:tabLst>
            </a:pPr>
            <a:r>
              <a:rPr lang="en-US" sz="2000" dirty="0">
                <a:latin typeface="Times New Roman" panose="02020603050405020304" pitchFamily="18" charset="0"/>
                <a:cs typeface="Times New Roman" panose="02020603050405020304" pitchFamily="18" charset="0"/>
              </a:rPr>
              <a:t>			:609096000 |Role group (attribute)|</a:t>
            </a:r>
          </a:p>
          <a:p>
            <a:pPr marL="0" indent="0">
              <a:lnSpc>
                <a:spcPct val="100000"/>
              </a:lnSpc>
              <a:spcBef>
                <a:spcPts val="0"/>
              </a:spcBef>
              <a:buNone/>
              <a:tabLst>
                <a:tab pos="514350" algn="l"/>
                <a:tab pos="914400" algn="l"/>
                <a:tab pos="1314450" algn="l"/>
                <a:tab pos="2286000" algn="l"/>
              </a:tabLst>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ObjectIntersectionOf</a:t>
            </a:r>
            <a:r>
              <a:rPr lang="en-US" sz="2000" dirty="0">
                <a:latin typeface="Times New Roman" panose="02020603050405020304" pitchFamily="18" charset="0"/>
                <a:cs typeface="Times New Roman" panose="02020603050405020304" pitchFamily="18" charset="0"/>
              </a:rPr>
              <a:t>(</a:t>
            </a:r>
          </a:p>
          <a:p>
            <a:pPr marL="0" indent="0">
              <a:lnSpc>
                <a:spcPct val="100000"/>
              </a:lnSpc>
              <a:spcBef>
                <a:spcPts val="0"/>
              </a:spcBef>
              <a:buNone/>
              <a:tabLst>
                <a:tab pos="514350" algn="l"/>
                <a:tab pos="914400" algn="l"/>
                <a:tab pos="1314450" algn="l"/>
                <a:tab pos="2286000" algn="l"/>
              </a:tabLst>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ObjectSomeValuesFrom</a:t>
            </a:r>
            <a:r>
              <a:rPr lang="en-US" sz="2000" dirty="0">
                <a:latin typeface="Times New Roman" panose="02020603050405020304" pitchFamily="18" charset="0"/>
                <a:cs typeface="Times New Roman" panose="02020603050405020304" pitchFamily="18" charset="0"/>
              </a:rPr>
              <a:t>(</a:t>
            </a:r>
            <a:r>
              <a:rPr lang="en-US" sz="2000" dirty="0">
                <a:solidFill>
                  <a:srgbClr val="FFC000"/>
                </a:solidFill>
                <a:latin typeface="Times New Roman" panose="02020603050405020304" pitchFamily="18" charset="0"/>
                <a:cs typeface="Times New Roman" panose="02020603050405020304" pitchFamily="18" charset="0"/>
              </a:rPr>
              <a:t>:116676008 |Associated morphology (attribute)|</a:t>
            </a:r>
          </a:p>
          <a:p>
            <a:pPr marL="0" indent="0">
              <a:lnSpc>
                <a:spcPct val="100000"/>
              </a:lnSpc>
              <a:spcBef>
                <a:spcPts val="0"/>
              </a:spcBef>
              <a:buNone/>
              <a:tabLst>
                <a:tab pos="514350" algn="l"/>
                <a:tab pos="914400" algn="l"/>
                <a:tab pos="1314450" algn="l"/>
                <a:tab pos="2286000" algn="l"/>
              </a:tabLst>
            </a:pPr>
            <a:r>
              <a:rPr lang="en-US" sz="2000" dirty="0">
                <a:solidFill>
                  <a:srgbClr val="FFC000"/>
                </a:solidFill>
                <a:latin typeface="Times New Roman" panose="02020603050405020304" pitchFamily="18" charset="0"/>
                <a:cs typeface="Times New Roman" panose="02020603050405020304" pitchFamily="18" charset="0"/>
              </a:rPr>
              <a:t>							    :782173000 |Agenesis (morphologic abnormality)|</a:t>
            </a:r>
            <a:r>
              <a:rPr lang="en-US" sz="2000" dirty="0">
                <a:latin typeface="Times New Roman" panose="02020603050405020304" pitchFamily="18" charset="0"/>
                <a:cs typeface="Times New Roman" panose="02020603050405020304" pitchFamily="18" charset="0"/>
              </a:rPr>
              <a:t>)</a:t>
            </a:r>
          </a:p>
          <a:p>
            <a:pPr marL="0" indent="0">
              <a:lnSpc>
                <a:spcPct val="100000"/>
              </a:lnSpc>
              <a:spcBef>
                <a:spcPts val="0"/>
              </a:spcBef>
              <a:buNone/>
              <a:tabLst>
                <a:tab pos="514350" algn="l"/>
                <a:tab pos="914400" algn="l"/>
                <a:tab pos="1314450" algn="l"/>
                <a:tab pos="2286000" algn="l"/>
              </a:tabLst>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ObjectSomeValuesFrom</a:t>
            </a:r>
            <a:r>
              <a:rPr lang="en-US" sz="2000" dirty="0">
                <a:latin typeface="Times New Roman" panose="02020603050405020304" pitchFamily="18" charset="0"/>
                <a:cs typeface="Times New Roman" panose="02020603050405020304" pitchFamily="18" charset="0"/>
              </a:rPr>
              <a:t>(:246454002 |Occurrence (attribute)|</a:t>
            </a:r>
          </a:p>
          <a:p>
            <a:pPr marL="0" indent="0">
              <a:lnSpc>
                <a:spcPct val="100000"/>
              </a:lnSpc>
              <a:spcBef>
                <a:spcPts val="0"/>
              </a:spcBef>
              <a:buNone/>
              <a:tabLst>
                <a:tab pos="514350" algn="l"/>
                <a:tab pos="914400" algn="l"/>
                <a:tab pos="1314450" algn="l"/>
                <a:tab pos="2286000" algn="l"/>
              </a:tabLst>
            </a:pPr>
            <a:r>
              <a:rPr lang="en-US" sz="2000" dirty="0">
                <a:latin typeface="Times New Roman" panose="02020603050405020304" pitchFamily="18" charset="0"/>
                <a:cs typeface="Times New Roman" panose="02020603050405020304" pitchFamily="18" charset="0"/>
              </a:rPr>
              <a:t>							    :255399007 |Congenital (qualifier value)|)</a:t>
            </a:r>
          </a:p>
          <a:p>
            <a:pPr marL="0" indent="0">
              <a:lnSpc>
                <a:spcPct val="100000"/>
              </a:lnSpc>
              <a:spcBef>
                <a:spcPts val="0"/>
              </a:spcBef>
              <a:buNone/>
              <a:tabLst>
                <a:tab pos="514350" algn="l"/>
                <a:tab pos="914400" algn="l"/>
                <a:tab pos="1314450" algn="l"/>
                <a:tab pos="2286000" algn="l"/>
              </a:tabLst>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ObjectSomeValuesFrom</a:t>
            </a:r>
            <a:r>
              <a:rPr lang="en-US" sz="2000" dirty="0">
                <a:latin typeface="Times New Roman" panose="02020603050405020304" pitchFamily="18" charset="0"/>
                <a:cs typeface="Times New Roman" panose="02020603050405020304" pitchFamily="18" charset="0"/>
              </a:rPr>
              <a:t>(</a:t>
            </a:r>
            <a:r>
              <a:rPr lang="en-US" sz="2000" dirty="0">
                <a:solidFill>
                  <a:srgbClr val="FFC000"/>
                </a:solidFill>
                <a:latin typeface="Times New Roman" panose="02020603050405020304" pitchFamily="18" charset="0"/>
                <a:cs typeface="Times New Roman" panose="02020603050405020304" pitchFamily="18" charset="0"/>
              </a:rPr>
              <a:t>:363698007 |Finding site (attribute)|</a:t>
            </a:r>
          </a:p>
          <a:p>
            <a:pPr marL="0" indent="0">
              <a:lnSpc>
                <a:spcPct val="100000"/>
              </a:lnSpc>
              <a:spcBef>
                <a:spcPts val="0"/>
              </a:spcBef>
              <a:buNone/>
              <a:tabLst>
                <a:tab pos="514350" algn="l"/>
                <a:tab pos="914400" algn="l"/>
                <a:tab pos="1314450" algn="l"/>
                <a:tab pos="2286000" algn="l"/>
              </a:tabLst>
            </a:pPr>
            <a:r>
              <a:rPr lang="en-US" sz="2000" dirty="0">
                <a:solidFill>
                  <a:srgbClr val="FFC000"/>
                </a:solidFill>
                <a:latin typeface="Times New Roman" panose="02020603050405020304" pitchFamily="18" charset="0"/>
                <a:cs typeface="Times New Roman" panose="02020603050405020304" pitchFamily="18" charset="0"/>
              </a:rPr>
              <a:t>							    :362729008 |Entire left upper extremity (body structure)|</a:t>
            </a:r>
            <a:r>
              <a:rPr lang="en-US" sz="2000" dirty="0">
                <a:latin typeface="Times New Roman" panose="02020603050405020304" pitchFamily="18" charset="0"/>
                <a:cs typeface="Times New Roman" panose="02020603050405020304" pitchFamily="18" charset="0"/>
              </a:rPr>
              <a:t>)</a:t>
            </a:r>
          </a:p>
          <a:p>
            <a:pPr marL="0" indent="0">
              <a:lnSpc>
                <a:spcPct val="100000"/>
              </a:lnSpc>
              <a:spcBef>
                <a:spcPts val="0"/>
              </a:spcBef>
              <a:buNone/>
              <a:tabLst>
                <a:tab pos="514350" algn="l"/>
                <a:tab pos="914400" algn="l"/>
                <a:tab pos="1314450" algn="l"/>
                <a:tab pos="2286000" algn="l"/>
              </a:tabLst>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ObjectSomeValuesFrom</a:t>
            </a:r>
            <a:r>
              <a:rPr lang="en-US" sz="2000" dirty="0">
                <a:latin typeface="Times New Roman" panose="02020603050405020304" pitchFamily="18" charset="0"/>
                <a:cs typeface="Times New Roman" panose="02020603050405020304" pitchFamily="18" charset="0"/>
              </a:rPr>
              <a:t>(:370135005 |Pathological process (attribute)|</a:t>
            </a:r>
          </a:p>
          <a:p>
            <a:pPr marL="0" indent="0">
              <a:lnSpc>
                <a:spcPct val="100000"/>
              </a:lnSpc>
              <a:spcBef>
                <a:spcPts val="0"/>
              </a:spcBef>
              <a:buNone/>
              <a:tabLst>
                <a:tab pos="514350" algn="l"/>
                <a:tab pos="914400" algn="l"/>
                <a:tab pos="1314450" algn="l"/>
                <a:tab pos="2286000" algn="l"/>
              </a:tabLst>
            </a:pPr>
            <a:r>
              <a:rPr lang="en-US" sz="2000" dirty="0">
                <a:latin typeface="Times New Roman" panose="02020603050405020304" pitchFamily="18" charset="0"/>
                <a:cs typeface="Times New Roman" panose="02020603050405020304" pitchFamily="18" charset="0"/>
              </a:rPr>
              <a:t>							    :308490002 |Pathological developmental process (qualifier value)|)</a:t>
            </a:r>
          </a:p>
          <a:p>
            <a:pPr marL="0" indent="0">
              <a:lnSpc>
                <a:spcPct val="100000"/>
              </a:lnSpc>
              <a:spcBef>
                <a:spcPts val="0"/>
              </a:spcBef>
              <a:buNone/>
              <a:tabLst>
                <a:tab pos="514350" algn="l"/>
                <a:tab pos="914400" algn="l"/>
                <a:tab pos="1314450" algn="l"/>
                <a:tab pos="2286000" algn="l"/>
              </a:tabLst>
            </a:pPr>
            <a:r>
              <a:rPr lang="en-US" sz="2000" dirty="0">
                <a:latin typeface="Times New Roman" panose="02020603050405020304" pitchFamily="18" charset="0"/>
                <a:cs typeface="Times New Roman" panose="02020603050405020304" pitchFamily="18" charset="0"/>
              </a:rPr>
              <a:t>			))))</a:t>
            </a:r>
          </a:p>
        </p:txBody>
      </p:sp>
      <p:sp>
        <p:nvSpPr>
          <p:cNvPr id="6" name="Slide Number Placeholder 1">
            <a:extLst>
              <a:ext uri="{FF2B5EF4-FFF2-40B4-BE49-F238E27FC236}">
                <a16:creationId xmlns:a16="http://schemas.microsoft.com/office/drawing/2014/main" id="{FCE33170-FC23-48AF-A01F-BDFFFDBA1871}"/>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25</a:t>
            </a:fld>
            <a:endParaRPr lang="en-US"/>
          </a:p>
        </p:txBody>
      </p:sp>
    </p:spTree>
    <p:extLst>
      <p:ext uri="{BB962C8B-B14F-4D97-AF65-F5344CB8AC3E}">
        <p14:creationId xmlns:p14="http://schemas.microsoft.com/office/powerpoint/2010/main" val="2264569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5806-12CE-46E2-9C32-CCDC1242DD2D}"/>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r>
              <a:rPr lang="en-US" dirty="0"/>
              <a:t>3. Finding sites for ‘what is not there’  (2) </a:t>
            </a:r>
          </a:p>
        </p:txBody>
      </p:sp>
      <p:sp>
        <p:nvSpPr>
          <p:cNvPr id="3" name="Content Placeholder 2">
            <a:extLst>
              <a:ext uri="{FF2B5EF4-FFF2-40B4-BE49-F238E27FC236}">
                <a16:creationId xmlns:a16="http://schemas.microsoft.com/office/drawing/2014/main" id="{0A5134EB-3B0E-43B8-8777-FEC6BF2F35E4}"/>
              </a:ext>
            </a:extLst>
          </p:cNvPr>
          <p:cNvSpPr>
            <a:spLocks noGrp="1"/>
          </p:cNvSpPr>
          <p:nvPr>
            <p:ph idx="1"/>
          </p:nvPr>
        </p:nvSpPr>
        <p:spPr/>
        <p:txBody>
          <a:bodyPr/>
          <a:lstStyle/>
          <a:p>
            <a:pPr marL="0" indent="0">
              <a:lnSpc>
                <a:spcPct val="100000"/>
              </a:lnSpc>
              <a:spcBef>
                <a:spcPts val="0"/>
              </a:spcBef>
              <a:buNone/>
            </a:pPr>
            <a:r>
              <a:rPr lang="en-US" dirty="0"/>
              <a:t>(</a:t>
            </a:r>
            <a:r>
              <a:rPr lang="en-US" dirty="0" err="1"/>
              <a:t>forall</a:t>
            </a:r>
            <a:r>
              <a:rPr lang="en-US" dirty="0"/>
              <a:t> (x y z) </a:t>
            </a:r>
          </a:p>
          <a:p>
            <a:pPr marL="0" indent="0">
              <a:lnSpc>
                <a:spcPct val="100000"/>
              </a:lnSpc>
              <a:spcBef>
                <a:spcPts val="0"/>
              </a:spcBef>
              <a:buNone/>
            </a:pPr>
            <a:r>
              <a:rPr lang="en-US" dirty="0"/>
              <a:t>   (if (and (</a:t>
            </a:r>
            <a:r>
              <a:rPr lang="en-US" dirty="0">
                <a:solidFill>
                  <a:srgbClr val="FFFF00"/>
                </a:solidFill>
              </a:rPr>
              <a:t>individual-of</a:t>
            </a:r>
            <a:r>
              <a:rPr lang="en-US" dirty="0"/>
              <a:t> x </a:t>
            </a:r>
            <a:r>
              <a:rPr lang="en-US" dirty="0" err="1">
                <a:solidFill>
                  <a:srgbClr val="FFC000"/>
                </a:solidFill>
              </a:rPr>
              <a:t>sct</a:t>
            </a:r>
            <a:r>
              <a:rPr lang="en-US" dirty="0">
                <a:solidFill>
                  <a:srgbClr val="FFC000"/>
                </a:solidFill>
              </a:rPr>
              <a:t>-disease</a:t>
            </a:r>
            <a:r>
              <a:rPr lang="en-US" dirty="0"/>
              <a:t>)</a:t>
            </a:r>
          </a:p>
          <a:p>
            <a:pPr marL="0" indent="0">
              <a:lnSpc>
                <a:spcPct val="100000"/>
              </a:lnSpc>
              <a:spcBef>
                <a:spcPts val="0"/>
              </a:spcBef>
              <a:buNone/>
            </a:pPr>
            <a:r>
              <a:rPr lang="en-US" dirty="0"/>
              <a:t>                 (</a:t>
            </a:r>
            <a:r>
              <a:rPr lang="en-US" dirty="0" err="1">
                <a:solidFill>
                  <a:srgbClr val="FFC000"/>
                </a:solidFill>
              </a:rPr>
              <a:t>sct</a:t>
            </a:r>
            <a:r>
              <a:rPr lang="en-US" dirty="0">
                <a:solidFill>
                  <a:srgbClr val="FFC000"/>
                </a:solidFill>
              </a:rPr>
              <a:t>-finding-site</a:t>
            </a:r>
            <a:r>
              <a:rPr lang="en-US" dirty="0"/>
              <a:t> x y) </a:t>
            </a:r>
          </a:p>
          <a:p>
            <a:pPr marL="0" indent="0">
              <a:lnSpc>
                <a:spcPct val="100000"/>
              </a:lnSpc>
              <a:spcBef>
                <a:spcPts val="0"/>
              </a:spcBef>
              <a:buNone/>
            </a:pPr>
            <a:r>
              <a:rPr lang="en-US" dirty="0"/>
              <a:t>                 (</a:t>
            </a:r>
            <a:r>
              <a:rPr lang="en-US" dirty="0">
                <a:solidFill>
                  <a:srgbClr val="FFFF00"/>
                </a:solidFill>
              </a:rPr>
              <a:t>individual-of</a:t>
            </a:r>
            <a:r>
              <a:rPr lang="en-US" dirty="0"/>
              <a:t> y </a:t>
            </a:r>
            <a:r>
              <a:rPr lang="en-US" dirty="0" err="1">
                <a:solidFill>
                  <a:srgbClr val="FFC000"/>
                </a:solidFill>
              </a:rPr>
              <a:t>sct</a:t>
            </a:r>
            <a:r>
              <a:rPr lang="en-US" dirty="0">
                <a:solidFill>
                  <a:srgbClr val="FFC000"/>
                </a:solidFill>
              </a:rPr>
              <a:t>-entire-left-upper-extremity</a:t>
            </a:r>
            <a:r>
              <a:rPr lang="en-US" dirty="0"/>
              <a:t>)</a:t>
            </a:r>
          </a:p>
          <a:p>
            <a:pPr marL="0" indent="0">
              <a:lnSpc>
                <a:spcPct val="100000"/>
              </a:lnSpc>
              <a:spcBef>
                <a:spcPts val="0"/>
              </a:spcBef>
              <a:buNone/>
            </a:pPr>
            <a:r>
              <a:rPr lang="en-US" dirty="0"/>
              <a:t>                 (</a:t>
            </a:r>
            <a:r>
              <a:rPr lang="en-US" dirty="0" err="1">
                <a:solidFill>
                  <a:srgbClr val="FFC000"/>
                </a:solidFill>
              </a:rPr>
              <a:t>sct</a:t>
            </a:r>
            <a:r>
              <a:rPr lang="en-US" dirty="0">
                <a:solidFill>
                  <a:srgbClr val="FFC000"/>
                </a:solidFill>
              </a:rPr>
              <a:t>-associated-morphology</a:t>
            </a:r>
            <a:r>
              <a:rPr lang="en-US" dirty="0"/>
              <a:t> x z) </a:t>
            </a:r>
          </a:p>
          <a:p>
            <a:pPr marL="0" indent="0">
              <a:lnSpc>
                <a:spcPct val="100000"/>
              </a:lnSpc>
              <a:spcBef>
                <a:spcPts val="0"/>
              </a:spcBef>
              <a:buNone/>
            </a:pPr>
            <a:r>
              <a:rPr lang="en-US" dirty="0"/>
              <a:t>                 (</a:t>
            </a:r>
            <a:r>
              <a:rPr lang="en-US" dirty="0">
                <a:solidFill>
                  <a:srgbClr val="FFFF00"/>
                </a:solidFill>
              </a:rPr>
              <a:t>individual-of</a:t>
            </a:r>
            <a:r>
              <a:rPr lang="en-US" dirty="0"/>
              <a:t> z </a:t>
            </a:r>
            <a:r>
              <a:rPr lang="en-US" dirty="0" err="1">
                <a:solidFill>
                  <a:srgbClr val="FFC000"/>
                </a:solidFill>
              </a:rPr>
              <a:t>sct</a:t>
            </a:r>
            <a:r>
              <a:rPr lang="en-US" dirty="0">
                <a:solidFill>
                  <a:srgbClr val="FFC000"/>
                </a:solidFill>
              </a:rPr>
              <a:t>-agenesis</a:t>
            </a:r>
            <a:r>
              <a:rPr lang="en-US" dirty="0"/>
              <a:t>))</a:t>
            </a:r>
          </a:p>
          <a:p>
            <a:pPr marL="0" indent="0">
              <a:lnSpc>
                <a:spcPct val="100000"/>
              </a:lnSpc>
              <a:spcBef>
                <a:spcPts val="0"/>
              </a:spcBef>
              <a:buNone/>
            </a:pPr>
            <a:r>
              <a:rPr lang="en-US" dirty="0"/>
              <a:t>       (</a:t>
            </a:r>
            <a:r>
              <a:rPr lang="en-US" dirty="0" err="1"/>
              <a:t>forall</a:t>
            </a:r>
            <a:r>
              <a:rPr lang="en-US" dirty="0"/>
              <a:t> (p t)</a:t>
            </a:r>
          </a:p>
          <a:p>
            <a:pPr marL="0" indent="0">
              <a:lnSpc>
                <a:spcPct val="100000"/>
              </a:lnSpc>
              <a:spcBef>
                <a:spcPts val="0"/>
              </a:spcBef>
              <a:buNone/>
            </a:pPr>
            <a:r>
              <a:rPr lang="en-US" dirty="0"/>
              <a:t>	(if (</a:t>
            </a:r>
            <a:r>
              <a:rPr lang="en-US" dirty="0">
                <a:solidFill>
                  <a:srgbClr val="FFFF00"/>
                </a:solidFill>
              </a:rPr>
              <a:t>is-about</a:t>
            </a:r>
            <a:r>
              <a:rPr lang="en-US" dirty="0"/>
              <a:t> x p)</a:t>
            </a:r>
          </a:p>
          <a:p>
            <a:pPr marL="0" indent="0">
              <a:lnSpc>
                <a:spcPct val="100000"/>
              </a:lnSpc>
              <a:spcBef>
                <a:spcPts val="0"/>
              </a:spcBef>
              <a:buNone/>
            </a:pPr>
            <a:r>
              <a:rPr lang="en-US" dirty="0"/>
              <a:t>	     (not (</a:t>
            </a:r>
            <a:r>
              <a:rPr lang="en-US" dirty="0">
                <a:solidFill>
                  <a:srgbClr val="FFFF00"/>
                </a:solidFill>
              </a:rPr>
              <a:t>proper-continuant-part-of</a:t>
            </a:r>
            <a:r>
              <a:rPr lang="en-US" dirty="0"/>
              <a:t> y p t))))</a:t>
            </a:r>
          </a:p>
          <a:p>
            <a:pPr marL="0" indent="0">
              <a:lnSpc>
                <a:spcPct val="100000"/>
              </a:lnSpc>
              <a:spcBef>
                <a:spcPts val="0"/>
              </a:spcBef>
              <a:buNone/>
            </a:pPr>
            <a:endParaRPr lang="en-US" dirty="0"/>
          </a:p>
          <a:p>
            <a:pPr marL="0" indent="0">
              <a:lnSpc>
                <a:spcPct val="100000"/>
              </a:lnSpc>
              <a:spcBef>
                <a:spcPts val="0"/>
              </a:spcBef>
              <a:buNone/>
            </a:pPr>
            <a:r>
              <a:rPr lang="en-US" dirty="0"/>
              <a:t>Works only for body part types of which an organism has only one instance.</a:t>
            </a:r>
          </a:p>
        </p:txBody>
      </p:sp>
      <p:sp>
        <p:nvSpPr>
          <p:cNvPr id="4" name="Slide Number Placeholder 1">
            <a:extLst>
              <a:ext uri="{FF2B5EF4-FFF2-40B4-BE49-F238E27FC236}">
                <a16:creationId xmlns:a16="http://schemas.microsoft.com/office/drawing/2014/main" id="{94229263-7FAD-47D2-B4EF-38CAC1D77FAA}"/>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26</a:t>
            </a:fld>
            <a:endParaRPr lang="en-US"/>
          </a:p>
        </p:txBody>
      </p:sp>
    </p:spTree>
    <p:extLst>
      <p:ext uri="{BB962C8B-B14F-4D97-AF65-F5344CB8AC3E}">
        <p14:creationId xmlns:p14="http://schemas.microsoft.com/office/powerpoint/2010/main" val="407474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853A-0DDF-446D-9925-C6D5E11DB073}"/>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r>
              <a:rPr lang="en-US" dirty="0"/>
              <a:t>4. Finding site for processes</a:t>
            </a:r>
          </a:p>
        </p:txBody>
      </p:sp>
      <p:sp>
        <p:nvSpPr>
          <p:cNvPr id="3" name="Content Placeholder 2">
            <a:extLst>
              <a:ext uri="{FF2B5EF4-FFF2-40B4-BE49-F238E27FC236}">
                <a16:creationId xmlns:a16="http://schemas.microsoft.com/office/drawing/2014/main" id="{A231B8D0-5A10-4CB6-BB5E-1862A44A02ED}"/>
              </a:ext>
            </a:extLst>
          </p:cNvPr>
          <p:cNvSpPr>
            <a:spLocks noGrp="1"/>
          </p:cNvSpPr>
          <p:nvPr>
            <p:ph idx="1"/>
          </p:nvPr>
        </p:nvSpPr>
        <p:spPr/>
        <p:txBody>
          <a:bodyPr/>
          <a:lstStyle/>
          <a:p>
            <a:r>
              <a:rPr lang="en-US" dirty="0" err="1"/>
              <a:t>Bfo:process</a:t>
            </a:r>
            <a:r>
              <a:rPr lang="en-US" dirty="0"/>
              <a:t> </a:t>
            </a:r>
            <a:r>
              <a:rPr lang="en-US" dirty="0">
                <a:solidFill>
                  <a:srgbClr val="FFC000"/>
                </a:solidFill>
              </a:rPr>
              <a:t>finding-site</a:t>
            </a:r>
            <a:r>
              <a:rPr lang="en-US" dirty="0"/>
              <a:t> </a:t>
            </a:r>
            <a:r>
              <a:rPr lang="en-US" dirty="0" err="1"/>
              <a:t>bfo:site</a:t>
            </a:r>
            <a:r>
              <a:rPr lang="en-US" dirty="0"/>
              <a:t> OR </a:t>
            </a:r>
            <a:r>
              <a:rPr lang="en-US" dirty="0" err="1"/>
              <a:t>bfo:material-entity</a:t>
            </a:r>
            <a:r>
              <a:rPr lang="en-US" dirty="0"/>
              <a:t> </a:t>
            </a:r>
            <a:r>
              <a:rPr lang="en-US" dirty="0">
                <a:sym typeface="Wingdings" panose="05000000000000000000" pitchFamily="2" charset="2"/>
              </a:rPr>
              <a:t> </a:t>
            </a:r>
            <a:r>
              <a:rPr lang="en-US" dirty="0">
                <a:solidFill>
                  <a:srgbClr val="FFFF00"/>
                </a:solidFill>
                <a:sym typeface="Wingdings" panose="05000000000000000000" pitchFamily="2" charset="2"/>
              </a:rPr>
              <a:t>occurs-in</a:t>
            </a:r>
          </a:p>
          <a:p>
            <a:pPr marL="457200" lvl="1" indent="0">
              <a:buNone/>
            </a:pPr>
            <a:r>
              <a:rPr lang="en-US" dirty="0">
                <a:sym typeface="Wingdings" panose="05000000000000000000" pitchFamily="2" charset="2"/>
              </a:rPr>
              <a:t>									     </a:t>
            </a:r>
            <a:r>
              <a:rPr lang="en-US" sz="2800" dirty="0">
                <a:solidFill>
                  <a:srgbClr val="FFFF00"/>
                </a:solidFill>
                <a:sym typeface="Wingdings" panose="05000000000000000000" pitchFamily="2" charset="2"/>
              </a:rPr>
              <a:t>has-participant</a:t>
            </a:r>
          </a:p>
          <a:p>
            <a:r>
              <a:rPr lang="en-US" dirty="0"/>
              <a:t>Which one of the two depends on the type of process.</a:t>
            </a:r>
          </a:p>
          <a:p>
            <a:endParaRPr lang="en-US" dirty="0"/>
          </a:p>
          <a:p>
            <a:endParaRPr lang="en-US" dirty="0"/>
          </a:p>
        </p:txBody>
      </p:sp>
      <p:sp>
        <p:nvSpPr>
          <p:cNvPr id="4" name="Slide Number Placeholder 1">
            <a:extLst>
              <a:ext uri="{FF2B5EF4-FFF2-40B4-BE49-F238E27FC236}">
                <a16:creationId xmlns:a16="http://schemas.microsoft.com/office/drawing/2014/main" id="{CEC26F44-2506-422F-BFE5-DDBB65253E5D}"/>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27</a:t>
            </a:fld>
            <a:endParaRPr lang="en-US"/>
          </a:p>
        </p:txBody>
      </p:sp>
    </p:spTree>
    <p:extLst>
      <p:ext uri="{BB962C8B-B14F-4D97-AF65-F5344CB8AC3E}">
        <p14:creationId xmlns:p14="http://schemas.microsoft.com/office/powerpoint/2010/main" val="919561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E813D2-999C-4B1E-8046-C1D1CFDCE7CB}"/>
              </a:ext>
            </a:extLst>
          </p:cNvPr>
          <p:cNvSpPr/>
          <p:nvPr/>
        </p:nvSpPr>
        <p:spPr>
          <a:xfrm>
            <a:off x="0" y="1300831"/>
            <a:ext cx="12191999" cy="5557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C3853A-0DDF-446D-9925-C6D5E11DB073}"/>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r>
              <a:rPr lang="en-US" dirty="0"/>
              <a:t>5. Multiple finding sites: requires caution for mistakes in </a:t>
            </a:r>
            <a:r>
              <a:rPr lang="en-US" dirty="0" err="1"/>
              <a:t>Snomed</a:t>
            </a:r>
            <a:r>
              <a:rPr lang="en-US" dirty="0"/>
              <a:t> CT</a:t>
            </a:r>
          </a:p>
        </p:txBody>
      </p:sp>
      <p:sp>
        <p:nvSpPr>
          <p:cNvPr id="3" name="Content Placeholder 2">
            <a:extLst>
              <a:ext uri="{FF2B5EF4-FFF2-40B4-BE49-F238E27FC236}">
                <a16:creationId xmlns:a16="http://schemas.microsoft.com/office/drawing/2014/main" id="{A231B8D0-5A10-4CB6-BB5E-1862A44A02ED}"/>
              </a:ext>
            </a:extLst>
          </p:cNvPr>
          <p:cNvSpPr>
            <a:spLocks noGrp="1"/>
          </p:cNvSpPr>
          <p:nvPr>
            <p:ph idx="1"/>
          </p:nvPr>
        </p:nvSpPr>
        <p:spPr/>
        <p:txBody>
          <a:bodyPr/>
          <a:lstStyle/>
          <a:p>
            <a:endParaRPr lang="en-US" dirty="0"/>
          </a:p>
          <a:p>
            <a:endParaRPr lang="en-US" dirty="0"/>
          </a:p>
        </p:txBody>
      </p:sp>
      <p:pic>
        <p:nvPicPr>
          <p:cNvPr id="5" name="Picture 4">
            <a:extLst>
              <a:ext uri="{FF2B5EF4-FFF2-40B4-BE49-F238E27FC236}">
                <a16:creationId xmlns:a16="http://schemas.microsoft.com/office/drawing/2014/main" id="{499373DE-BAD1-44E7-9010-45AF9083841C}"/>
              </a:ext>
            </a:extLst>
          </p:cNvPr>
          <p:cNvPicPr>
            <a:picLocks noChangeAspect="1"/>
          </p:cNvPicPr>
          <p:nvPr/>
        </p:nvPicPr>
        <p:blipFill>
          <a:blip r:embed="rId2"/>
          <a:stretch>
            <a:fillRect/>
          </a:stretch>
        </p:blipFill>
        <p:spPr>
          <a:xfrm>
            <a:off x="14287" y="1403191"/>
            <a:ext cx="9858375" cy="5397519"/>
          </a:xfrm>
          <a:prstGeom prst="rect">
            <a:avLst/>
          </a:prstGeom>
        </p:spPr>
      </p:pic>
      <p:sp>
        <p:nvSpPr>
          <p:cNvPr id="7" name="Arrow: Right 6">
            <a:extLst>
              <a:ext uri="{FF2B5EF4-FFF2-40B4-BE49-F238E27FC236}">
                <a16:creationId xmlns:a16="http://schemas.microsoft.com/office/drawing/2014/main" id="{9DBA941B-0B64-44BB-866F-343664F7831F}"/>
              </a:ext>
            </a:extLst>
          </p:cNvPr>
          <p:cNvSpPr/>
          <p:nvPr/>
        </p:nvSpPr>
        <p:spPr>
          <a:xfrm rot="8062606">
            <a:off x="10146563" y="4838785"/>
            <a:ext cx="885825" cy="3524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B87C44F-0869-4E98-B6FC-8DE9765B2AE5}"/>
              </a:ext>
            </a:extLst>
          </p:cNvPr>
          <p:cNvSpPr txBox="1"/>
          <p:nvPr/>
        </p:nvSpPr>
        <p:spPr>
          <a:xfrm>
            <a:off x="10853257" y="3602035"/>
            <a:ext cx="755335" cy="1569660"/>
          </a:xfrm>
          <a:prstGeom prst="rect">
            <a:avLst/>
          </a:prstGeom>
          <a:noFill/>
        </p:spPr>
        <p:txBody>
          <a:bodyPr wrap="none" rtlCol="0">
            <a:spAutoFit/>
          </a:bodyPr>
          <a:lstStyle/>
          <a:p>
            <a:r>
              <a:rPr lang="en-US" sz="9600" dirty="0">
                <a:solidFill>
                  <a:srgbClr val="FF0000"/>
                </a:solidFill>
                <a:latin typeface="Arial Narrow" panose="020B0606020202030204" pitchFamily="34" charset="0"/>
              </a:rPr>
              <a:t>?</a:t>
            </a:r>
          </a:p>
        </p:txBody>
      </p:sp>
      <p:sp>
        <p:nvSpPr>
          <p:cNvPr id="4" name="Slide Number Placeholder 1">
            <a:extLst>
              <a:ext uri="{FF2B5EF4-FFF2-40B4-BE49-F238E27FC236}">
                <a16:creationId xmlns:a16="http://schemas.microsoft.com/office/drawing/2014/main" id="{CEC26F44-2506-422F-BFE5-DDBB65253E5D}"/>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solidFill>
                  <a:schemeClr val="tx1"/>
                </a:solidFill>
              </a:rPr>
              <a:pPr/>
              <a:t>28</a:t>
            </a:fld>
            <a:endParaRPr lang="en-US">
              <a:solidFill>
                <a:schemeClr val="tx1"/>
              </a:solidFill>
            </a:endParaRPr>
          </a:p>
        </p:txBody>
      </p:sp>
    </p:spTree>
    <p:extLst>
      <p:ext uri="{BB962C8B-B14F-4D97-AF65-F5344CB8AC3E}">
        <p14:creationId xmlns:p14="http://schemas.microsoft.com/office/powerpoint/2010/main" val="155427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3C97-775C-4FB3-9EA2-5470707DCD0A}"/>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r>
              <a:rPr lang="en-US" dirty="0"/>
              <a:t>5. Multiple finding sites: requires caution for mistakes in </a:t>
            </a:r>
            <a:r>
              <a:rPr lang="en-US" dirty="0" err="1"/>
              <a:t>Snomed</a:t>
            </a:r>
            <a:r>
              <a:rPr lang="en-US" dirty="0"/>
              <a:t> CT  (2)</a:t>
            </a:r>
          </a:p>
        </p:txBody>
      </p:sp>
      <p:sp>
        <p:nvSpPr>
          <p:cNvPr id="3" name="Content Placeholder 2">
            <a:extLst>
              <a:ext uri="{FF2B5EF4-FFF2-40B4-BE49-F238E27FC236}">
                <a16:creationId xmlns:a16="http://schemas.microsoft.com/office/drawing/2014/main" id="{48D1F7D2-06B8-4486-A5B7-C985E2BE00E8}"/>
              </a:ext>
            </a:extLst>
          </p:cNvPr>
          <p:cNvSpPr>
            <a:spLocks noGrp="1"/>
          </p:cNvSpPr>
          <p:nvPr>
            <p:ph idx="1"/>
          </p:nvPr>
        </p:nvSpPr>
        <p:spPr/>
        <p:txBody>
          <a:bodyPr>
            <a:normAutofit fontScale="92500" lnSpcReduction="10000"/>
          </a:bodyPr>
          <a:lstStyle/>
          <a:p>
            <a:pPr marL="0" indent="0">
              <a:buNone/>
            </a:pPr>
            <a:r>
              <a:rPr lang="en-US" dirty="0"/>
              <a:t>(</a:t>
            </a:r>
            <a:r>
              <a:rPr lang="en-US" dirty="0" err="1"/>
              <a:t>forall</a:t>
            </a:r>
            <a:r>
              <a:rPr lang="en-US" dirty="0"/>
              <a:t> (x y z)				</a:t>
            </a:r>
          </a:p>
          <a:p>
            <a:pPr marL="0" indent="0">
              <a:buNone/>
            </a:pPr>
            <a:r>
              <a:rPr lang="en-US" dirty="0"/>
              <a:t>    (if (and (individual-of </a:t>
            </a:r>
            <a:r>
              <a:rPr lang="en-US" dirty="0">
                <a:solidFill>
                  <a:srgbClr val="FFFF00"/>
                </a:solidFill>
              </a:rPr>
              <a:t>x</a:t>
            </a:r>
            <a:r>
              <a:rPr lang="en-US" dirty="0"/>
              <a:t> </a:t>
            </a:r>
            <a:r>
              <a:rPr lang="en-US" dirty="0" err="1"/>
              <a:t>sct</a:t>
            </a:r>
            <a:r>
              <a:rPr lang="en-US" dirty="0"/>
              <a:t>-fibrillation)  </a:t>
            </a:r>
          </a:p>
          <a:p>
            <a:pPr marL="0" indent="0">
              <a:buNone/>
            </a:pPr>
            <a:r>
              <a:rPr lang="en-US" dirty="0"/>
              <a:t>   	      (</a:t>
            </a:r>
            <a:r>
              <a:rPr lang="en-US" dirty="0" err="1"/>
              <a:t>sct</a:t>
            </a:r>
            <a:r>
              <a:rPr lang="en-US" dirty="0"/>
              <a:t>-finding-site </a:t>
            </a:r>
            <a:r>
              <a:rPr lang="en-US" dirty="0">
                <a:solidFill>
                  <a:srgbClr val="FFFF00"/>
                </a:solidFill>
              </a:rPr>
              <a:t>x</a:t>
            </a:r>
            <a:r>
              <a:rPr lang="en-US" dirty="0"/>
              <a:t> </a:t>
            </a:r>
            <a:r>
              <a:rPr lang="en-US" dirty="0">
                <a:solidFill>
                  <a:srgbClr val="92D050"/>
                </a:solidFill>
              </a:rPr>
              <a:t>y</a:t>
            </a:r>
            <a:r>
              <a:rPr lang="en-US" dirty="0"/>
              <a:t>)</a:t>
            </a:r>
          </a:p>
          <a:p>
            <a:pPr marL="0" indent="0">
              <a:buNone/>
            </a:pPr>
            <a:r>
              <a:rPr lang="en-US" dirty="0"/>
              <a:t>                  (individual-of </a:t>
            </a:r>
            <a:r>
              <a:rPr lang="en-US" dirty="0">
                <a:solidFill>
                  <a:srgbClr val="92D050"/>
                </a:solidFill>
              </a:rPr>
              <a:t>y</a:t>
            </a:r>
            <a:r>
              <a:rPr lang="en-US" dirty="0"/>
              <a:t> </a:t>
            </a:r>
            <a:r>
              <a:rPr lang="en-US" dirty="0" err="1"/>
              <a:t>sct</a:t>
            </a:r>
            <a:r>
              <a:rPr lang="en-US" dirty="0"/>
              <a:t>-atrial-structure)  </a:t>
            </a:r>
          </a:p>
          <a:p>
            <a:pPr marL="0" indent="0">
              <a:buNone/>
            </a:pPr>
            <a:r>
              <a:rPr lang="en-US" dirty="0"/>
              <a:t>   	      (</a:t>
            </a:r>
            <a:r>
              <a:rPr lang="en-US" dirty="0" err="1"/>
              <a:t>sct</a:t>
            </a:r>
            <a:r>
              <a:rPr lang="en-US" dirty="0"/>
              <a:t>-finding-site </a:t>
            </a:r>
            <a:r>
              <a:rPr lang="en-US" dirty="0">
                <a:solidFill>
                  <a:srgbClr val="FFFF00"/>
                </a:solidFill>
              </a:rPr>
              <a:t>x</a:t>
            </a:r>
            <a:r>
              <a:rPr lang="en-US" dirty="0"/>
              <a:t> </a:t>
            </a:r>
            <a:r>
              <a:rPr lang="en-US" dirty="0">
                <a:solidFill>
                  <a:srgbClr val="FF0000"/>
                </a:solidFill>
              </a:rPr>
              <a:t>z</a:t>
            </a:r>
            <a:r>
              <a:rPr lang="en-US" dirty="0"/>
              <a:t>)</a:t>
            </a:r>
          </a:p>
          <a:p>
            <a:pPr marL="0" indent="0">
              <a:buNone/>
            </a:pPr>
            <a:r>
              <a:rPr lang="en-US" dirty="0"/>
              <a:t>                  (individual-of </a:t>
            </a:r>
            <a:r>
              <a:rPr lang="en-US" dirty="0">
                <a:solidFill>
                  <a:srgbClr val="FF0000"/>
                </a:solidFill>
              </a:rPr>
              <a:t>z</a:t>
            </a:r>
            <a:r>
              <a:rPr lang="en-US" dirty="0"/>
              <a:t> </a:t>
            </a:r>
            <a:r>
              <a:rPr lang="en-US" dirty="0" err="1"/>
              <a:t>sct</a:t>
            </a:r>
            <a:r>
              <a:rPr lang="en-US" dirty="0"/>
              <a:t>-cardiac-conducting-system-structure))</a:t>
            </a:r>
          </a:p>
          <a:p>
            <a:pPr marL="0" indent="0">
              <a:buNone/>
            </a:pPr>
            <a:r>
              <a:rPr lang="en-US" dirty="0"/>
              <a:t>        (exists (do di t1 t2)	</a:t>
            </a:r>
          </a:p>
          <a:p>
            <a:pPr marL="0" indent="0">
              <a:buNone/>
            </a:pPr>
            <a:r>
              <a:rPr lang="en-US" dirty="0"/>
              <a:t>	 (and (instance-of do </a:t>
            </a:r>
            <a:r>
              <a:rPr lang="en-US" dirty="0" err="1"/>
              <a:t>ogms</a:t>
            </a:r>
            <a:r>
              <a:rPr lang="en-US" dirty="0"/>
              <a:t>-disorder t1) (continuant-part-of do </a:t>
            </a:r>
            <a:r>
              <a:rPr lang="en-US" dirty="0">
                <a:solidFill>
                  <a:srgbClr val="FF0000"/>
                </a:solidFill>
              </a:rPr>
              <a:t>z</a:t>
            </a:r>
            <a:r>
              <a:rPr lang="en-US" dirty="0"/>
              <a:t> t1)</a:t>
            </a:r>
          </a:p>
          <a:p>
            <a:pPr marL="0" indent="0">
              <a:buNone/>
            </a:pPr>
            <a:r>
              <a:rPr lang="en-US" dirty="0"/>
              <a:t>	          (instance-of di </a:t>
            </a:r>
            <a:r>
              <a:rPr lang="en-US" dirty="0" err="1"/>
              <a:t>ogms</a:t>
            </a:r>
            <a:r>
              <a:rPr lang="en-US" dirty="0"/>
              <a:t>-disease t1)  (material-basis-of do di t1)</a:t>
            </a:r>
          </a:p>
          <a:p>
            <a:pPr marL="0" indent="0">
              <a:buNone/>
            </a:pPr>
            <a:r>
              <a:rPr lang="en-US" dirty="0"/>
              <a:t>	          (realizes </a:t>
            </a:r>
            <a:r>
              <a:rPr lang="en-US" dirty="0">
                <a:solidFill>
                  <a:srgbClr val="FFFF00"/>
                </a:solidFill>
              </a:rPr>
              <a:t>x</a:t>
            </a:r>
            <a:r>
              <a:rPr lang="en-US" dirty="0"/>
              <a:t> di) </a:t>
            </a:r>
          </a:p>
          <a:p>
            <a:pPr marL="0" indent="0">
              <a:buNone/>
            </a:pPr>
            <a:r>
              <a:rPr lang="en-US" dirty="0"/>
              <a:t>	          (instance-of </a:t>
            </a:r>
            <a:r>
              <a:rPr lang="en-US" dirty="0">
                <a:solidFill>
                  <a:srgbClr val="FFFF00"/>
                </a:solidFill>
              </a:rPr>
              <a:t>x</a:t>
            </a:r>
            <a:r>
              <a:rPr lang="en-US" dirty="0"/>
              <a:t> </a:t>
            </a:r>
            <a:r>
              <a:rPr lang="en-US" dirty="0" err="1"/>
              <a:t>ogms</a:t>
            </a:r>
            <a:r>
              <a:rPr lang="en-US" dirty="0"/>
              <a:t>-pathological-process t2)  (has-participant </a:t>
            </a:r>
            <a:r>
              <a:rPr lang="en-US" dirty="0">
                <a:solidFill>
                  <a:srgbClr val="FFFF00"/>
                </a:solidFill>
              </a:rPr>
              <a:t>x</a:t>
            </a:r>
            <a:r>
              <a:rPr lang="en-US" dirty="0"/>
              <a:t> </a:t>
            </a:r>
            <a:r>
              <a:rPr lang="en-US" dirty="0">
                <a:solidFill>
                  <a:srgbClr val="92D050"/>
                </a:solidFill>
              </a:rPr>
              <a:t>y</a:t>
            </a:r>
            <a:r>
              <a:rPr lang="en-US" dirty="0"/>
              <a:t> t2))))))</a:t>
            </a:r>
          </a:p>
          <a:p>
            <a:pPr marL="0" indent="0">
              <a:buNone/>
            </a:pPr>
            <a:endParaRPr lang="en-US" dirty="0"/>
          </a:p>
        </p:txBody>
      </p:sp>
      <p:sp>
        <p:nvSpPr>
          <p:cNvPr id="4" name="Slide Number Placeholder 1">
            <a:extLst>
              <a:ext uri="{FF2B5EF4-FFF2-40B4-BE49-F238E27FC236}">
                <a16:creationId xmlns:a16="http://schemas.microsoft.com/office/drawing/2014/main" id="{15BAC68A-A659-40C2-BA85-DABF9FB19DEF}"/>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29</a:t>
            </a:fld>
            <a:endParaRPr lang="en-US"/>
          </a:p>
        </p:txBody>
      </p:sp>
    </p:spTree>
    <p:extLst>
      <p:ext uri="{BB962C8B-B14F-4D97-AF65-F5344CB8AC3E}">
        <p14:creationId xmlns:p14="http://schemas.microsoft.com/office/powerpoint/2010/main" val="311782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AEF780-EBDF-9E20-DDE4-F7C79091F71C}"/>
              </a:ext>
            </a:extLst>
          </p:cNvPr>
          <p:cNvSpPr>
            <a:spLocks noGrp="1"/>
          </p:cNvSpPr>
          <p:nvPr>
            <p:ph type="title"/>
          </p:nvPr>
        </p:nvSpPr>
        <p:spPr>
          <a:xfrm>
            <a:off x="67550" y="1040910"/>
            <a:ext cx="2279681" cy="1168890"/>
          </a:xfrm>
          <a:solidFill>
            <a:schemeClr val="accent2">
              <a:lumMod val="50000"/>
            </a:schemeClr>
          </a:solidFill>
        </p:spPr>
        <p:txBody>
          <a:bodyPr>
            <a:normAutofit/>
          </a:bodyPr>
          <a:lstStyle/>
          <a:p>
            <a:r>
              <a:rPr lang="en-AU" dirty="0"/>
              <a:t>S</a:t>
            </a:r>
            <a:r>
              <a:rPr lang="th-TH" dirty="0"/>
              <a:t>N</a:t>
            </a:r>
            <a:r>
              <a:rPr lang="en-US" dirty="0"/>
              <a:t>OMED </a:t>
            </a:r>
            <a:r>
              <a:rPr lang="en-AU" dirty="0"/>
              <a:t>CT</a:t>
            </a:r>
            <a:br>
              <a:rPr lang="en-AU" dirty="0"/>
            </a:br>
            <a:r>
              <a:rPr lang="en-AU" dirty="0"/>
              <a:t>browser</a:t>
            </a:r>
          </a:p>
        </p:txBody>
      </p:sp>
      <p:pic>
        <p:nvPicPr>
          <p:cNvPr id="7" name="Content Placeholder 6">
            <a:extLst>
              <a:ext uri="{FF2B5EF4-FFF2-40B4-BE49-F238E27FC236}">
                <a16:creationId xmlns:a16="http://schemas.microsoft.com/office/drawing/2014/main" id="{6E6F4FB9-0935-456E-A3FE-D0AE95AF3417}"/>
              </a:ext>
            </a:extLst>
          </p:cNvPr>
          <p:cNvPicPr>
            <a:picLocks noGrp="1" noChangeAspect="1"/>
          </p:cNvPicPr>
          <p:nvPr>
            <p:ph idx="1"/>
          </p:nvPr>
        </p:nvPicPr>
        <p:blipFill>
          <a:blip r:embed="rId3"/>
          <a:stretch>
            <a:fillRect/>
          </a:stretch>
        </p:blipFill>
        <p:spPr>
          <a:xfrm>
            <a:off x="2390775" y="821835"/>
            <a:ext cx="9791700" cy="6080832"/>
          </a:xfrm>
          <a:prstGeom prst="rect">
            <a:avLst/>
          </a:prstGeom>
        </p:spPr>
      </p:pic>
      <p:sp>
        <p:nvSpPr>
          <p:cNvPr id="9" name="Rectangle 8">
            <a:extLst>
              <a:ext uri="{FF2B5EF4-FFF2-40B4-BE49-F238E27FC236}">
                <a16:creationId xmlns:a16="http://schemas.microsoft.com/office/drawing/2014/main" id="{5B1E2277-1BA4-423E-8A66-F9C7D3234D08}"/>
              </a:ext>
            </a:extLst>
          </p:cNvPr>
          <p:cNvSpPr/>
          <p:nvPr/>
        </p:nvSpPr>
        <p:spPr>
          <a:xfrm>
            <a:off x="190500" y="2690336"/>
            <a:ext cx="1800225" cy="2585323"/>
          </a:xfrm>
          <a:prstGeom prst="rect">
            <a:avLst/>
          </a:prstGeom>
        </p:spPr>
        <p:txBody>
          <a:bodyPr wrap="square">
            <a:spAutoFit/>
          </a:bodyPr>
          <a:lstStyle/>
          <a:p>
            <a:r>
              <a:rPr lang="en-US" dirty="0">
                <a:solidFill>
                  <a:schemeClr val="bg1"/>
                </a:solidFill>
                <a:hlinkClick r:id="rId4"/>
              </a:rPr>
              <a:t>https://browser.ihtsdotools.org/?perspective=full&amp;conceptId1=404684003&amp;edition=MAIN/2023-06-30&amp;release=&amp;languages=en</a:t>
            </a:r>
            <a:r>
              <a:rPr lang="en-US" dirty="0">
                <a:solidFill>
                  <a:schemeClr val="bg1"/>
                </a:solidFill>
              </a:rPr>
              <a:t> </a:t>
            </a:r>
          </a:p>
        </p:txBody>
      </p:sp>
      <p:sp>
        <p:nvSpPr>
          <p:cNvPr id="6" name="Slide Number Placeholder 1">
            <a:extLst>
              <a:ext uri="{FF2B5EF4-FFF2-40B4-BE49-F238E27FC236}">
                <a16:creationId xmlns:a16="http://schemas.microsoft.com/office/drawing/2014/main" id="{13EC82E1-A9A9-4CEC-8799-2529AD550FAB}"/>
              </a:ext>
            </a:extLst>
          </p:cNvPr>
          <p:cNvSpPr txBox="1">
            <a:spLocks/>
          </p:cNvSpPr>
          <p:nvPr/>
        </p:nvSpPr>
        <p:spPr>
          <a:xfrm>
            <a:off x="87085" y="6503256"/>
            <a:ext cx="321825"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3</a:t>
            </a:fld>
            <a:endParaRPr lang="en-US"/>
          </a:p>
        </p:txBody>
      </p:sp>
    </p:spTree>
    <p:extLst>
      <p:ext uri="{BB962C8B-B14F-4D97-AF65-F5344CB8AC3E}">
        <p14:creationId xmlns:p14="http://schemas.microsoft.com/office/powerpoint/2010/main" val="2199428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B32E-D249-4B25-84A8-5543C3F81AB7}"/>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r>
              <a:rPr lang="en-US" dirty="0"/>
              <a:t>6. Pathological process</a:t>
            </a:r>
          </a:p>
        </p:txBody>
      </p:sp>
      <p:sp>
        <p:nvSpPr>
          <p:cNvPr id="3" name="Content Placeholder 2">
            <a:extLst>
              <a:ext uri="{FF2B5EF4-FFF2-40B4-BE49-F238E27FC236}">
                <a16:creationId xmlns:a16="http://schemas.microsoft.com/office/drawing/2014/main" id="{ACCB0911-82D8-44A0-935D-BE447F7AC746}"/>
              </a:ext>
            </a:extLst>
          </p:cNvPr>
          <p:cNvSpPr>
            <a:spLocks noGrp="1"/>
          </p:cNvSpPr>
          <p:nvPr>
            <p:ph idx="1"/>
          </p:nvPr>
        </p:nvSpPr>
        <p:spPr/>
        <p:txBody>
          <a:bodyPr>
            <a:normAutofit/>
          </a:bodyPr>
          <a:lstStyle/>
          <a:p>
            <a:r>
              <a:rPr lang="en-US" dirty="0"/>
              <a:t>Used in the definition of 17,026 (21%) </a:t>
            </a:r>
            <a:r>
              <a:rPr lang="en-US" i="1" dirty="0" err="1"/>
              <a:t>sct:disorders</a:t>
            </a:r>
            <a:r>
              <a:rPr lang="en-US" dirty="0"/>
              <a:t>, </a:t>
            </a:r>
          </a:p>
          <a:p>
            <a:r>
              <a:rPr lang="en-US" dirty="0"/>
              <a:t>Range of 19 distinct </a:t>
            </a:r>
            <a:r>
              <a:rPr lang="en-US" i="1" dirty="0" err="1"/>
              <a:t>sct:qualifier</a:t>
            </a:r>
            <a:r>
              <a:rPr lang="en-US" i="1" dirty="0"/>
              <a:t> value of 6 sorts:</a:t>
            </a:r>
          </a:p>
          <a:p>
            <a:pPr lvl="1"/>
            <a:r>
              <a:rPr lang="en-US" dirty="0"/>
              <a:t>hypersensitivity including allergy, </a:t>
            </a:r>
          </a:p>
          <a:p>
            <a:pPr lvl="1"/>
            <a:r>
              <a:rPr lang="en-US" dirty="0"/>
              <a:t>maldevelopment, </a:t>
            </a:r>
          </a:p>
          <a:p>
            <a:pPr lvl="1"/>
            <a:r>
              <a:rPr lang="en-US" dirty="0"/>
              <a:t>malignant proliferation of a primary neoplasm, </a:t>
            </a:r>
          </a:p>
          <a:p>
            <a:pPr lvl="1"/>
            <a:r>
              <a:rPr lang="en-US" dirty="0"/>
              <a:t>inflammation, </a:t>
            </a:r>
          </a:p>
          <a:p>
            <a:pPr lvl="1"/>
            <a:r>
              <a:rPr lang="en-US" dirty="0"/>
              <a:t>Infection,</a:t>
            </a:r>
          </a:p>
          <a:p>
            <a:pPr lvl="1"/>
            <a:r>
              <a:rPr lang="en-US" dirty="0"/>
              <a:t>parasitic growth. </a:t>
            </a:r>
          </a:p>
          <a:p>
            <a:r>
              <a:rPr lang="en-US" dirty="0"/>
              <a:t>Only one relatively solid pattern found thus far (next slide). </a:t>
            </a:r>
          </a:p>
        </p:txBody>
      </p:sp>
      <p:sp>
        <p:nvSpPr>
          <p:cNvPr id="4" name="Slide Number Placeholder 1">
            <a:extLst>
              <a:ext uri="{FF2B5EF4-FFF2-40B4-BE49-F238E27FC236}">
                <a16:creationId xmlns:a16="http://schemas.microsoft.com/office/drawing/2014/main" id="{F5D42269-7C88-4448-9A7A-FDEF7D425CCC}"/>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30</a:t>
            </a:fld>
            <a:endParaRPr lang="en-US"/>
          </a:p>
        </p:txBody>
      </p:sp>
    </p:spTree>
    <p:extLst>
      <p:ext uri="{BB962C8B-B14F-4D97-AF65-F5344CB8AC3E}">
        <p14:creationId xmlns:p14="http://schemas.microsoft.com/office/powerpoint/2010/main" val="1091815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B6DF-B083-4730-AF8A-F1144BA71E50}"/>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r>
              <a:rPr lang="en-US" dirty="0"/>
              <a:t>7. Pathological process (attribute) with range infectious process (qualifier value)</a:t>
            </a:r>
          </a:p>
        </p:txBody>
      </p:sp>
      <p:sp>
        <p:nvSpPr>
          <p:cNvPr id="3" name="Content Placeholder 2">
            <a:extLst>
              <a:ext uri="{FF2B5EF4-FFF2-40B4-BE49-F238E27FC236}">
                <a16:creationId xmlns:a16="http://schemas.microsoft.com/office/drawing/2014/main" id="{1F43FD18-6081-49C1-A93D-E77177FDCE2A}"/>
              </a:ext>
            </a:extLst>
          </p:cNvPr>
          <p:cNvSpPr>
            <a:spLocks noGrp="1"/>
          </p:cNvSpPr>
          <p:nvPr>
            <p:ph idx="1"/>
          </p:nvPr>
        </p:nvSpPr>
        <p:spPr/>
        <p:txBody>
          <a:bodyPr/>
          <a:lstStyle/>
          <a:p>
            <a:r>
              <a:rPr lang="en-US" dirty="0"/>
              <a:t>A </a:t>
            </a:r>
            <a:r>
              <a:rPr lang="en-US" dirty="0" err="1"/>
              <a:t>sct:disease</a:t>
            </a:r>
            <a:r>
              <a:rPr lang="en-US" dirty="0"/>
              <a:t> (disorder) may be represented as </a:t>
            </a:r>
            <a:r>
              <a:rPr lang="en-US" dirty="0" err="1"/>
              <a:t>ogms:disease</a:t>
            </a:r>
            <a:r>
              <a:rPr lang="en-US" dirty="0"/>
              <a:t> course IF:</a:t>
            </a:r>
          </a:p>
          <a:p>
            <a:pPr lvl="1"/>
            <a:r>
              <a:rPr lang="en-US" dirty="0"/>
              <a:t>there is only one role group AND</a:t>
            </a:r>
          </a:p>
          <a:p>
            <a:pPr lvl="1"/>
            <a:r>
              <a:rPr lang="en-US" dirty="0"/>
              <a:t>the disorder has </a:t>
            </a:r>
            <a:r>
              <a:rPr lang="en-US" dirty="0" err="1"/>
              <a:t>sct:pathological</a:t>
            </a:r>
            <a:r>
              <a:rPr lang="en-US" dirty="0"/>
              <a:t> process </a:t>
            </a:r>
            <a:r>
              <a:rPr lang="en-US" dirty="0" err="1"/>
              <a:t>sct</a:t>
            </a:r>
            <a:r>
              <a:rPr lang="en-US" dirty="0"/>
              <a:t>-infectious process AND</a:t>
            </a:r>
          </a:p>
          <a:p>
            <a:pPr lvl="1"/>
            <a:r>
              <a:rPr lang="en-US" dirty="0"/>
              <a:t>the disorder has </a:t>
            </a:r>
            <a:r>
              <a:rPr lang="en-US" dirty="0" err="1"/>
              <a:t>sct:causative</a:t>
            </a:r>
            <a:r>
              <a:rPr lang="en-US" dirty="0"/>
              <a:t> agent with range any subtype of virus or bacterium AND</a:t>
            </a:r>
          </a:p>
          <a:p>
            <a:pPr lvl="1"/>
            <a:r>
              <a:rPr lang="en-US" dirty="0"/>
              <a:t>There is NO </a:t>
            </a:r>
            <a:r>
              <a:rPr lang="en-US" dirty="0" err="1"/>
              <a:t>sct:finding</a:t>
            </a:r>
            <a:r>
              <a:rPr lang="en-US" dirty="0"/>
              <a:t> site in the SNOMED CT definition.</a:t>
            </a:r>
          </a:p>
          <a:p>
            <a:pPr lvl="1"/>
            <a:endParaRPr lang="en-US" dirty="0"/>
          </a:p>
          <a:p>
            <a:r>
              <a:rPr lang="en-US" dirty="0"/>
              <a:t>When there is at least one finding site </a:t>
            </a:r>
            <a:r>
              <a:rPr lang="en-US" dirty="0">
                <a:sym typeface="Wingdings" panose="05000000000000000000" pitchFamily="2" charset="2"/>
              </a:rPr>
              <a:t> disease, disease course or pathological process.</a:t>
            </a:r>
            <a:endParaRPr lang="en-US" dirty="0"/>
          </a:p>
        </p:txBody>
      </p:sp>
      <p:sp>
        <p:nvSpPr>
          <p:cNvPr id="4" name="Slide Number Placeholder 1">
            <a:extLst>
              <a:ext uri="{FF2B5EF4-FFF2-40B4-BE49-F238E27FC236}">
                <a16:creationId xmlns:a16="http://schemas.microsoft.com/office/drawing/2014/main" id="{DB6500D1-831A-4775-BB5D-F5D5F9D6FCAE}"/>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31</a:t>
            </a:fld>
            <a:endParaRPr lang="en-US"/>
          </a:p>
        </p:txBody>
      </p:sp>
    </p:spTree>
    <p:extLst>
      <p:ext uri="{BB962C8B-B14F-4D97-AF65-F5344CB8AC3E}">
        <p14:creationId xmlns:p14="http://schemas.microsoft.com/office/powerpoint/2010/main" val="3359397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503D84-1590-434D-8AFF-F9EF6FD5D617}"/>
              </a:ext>
            </a:extLst>
          </p:cNvPr>
          <p:cNvSpPr>
            <a:spLocks noGrp="1"/>
          </p:cNvSpPr>
          <p:nvPr>
            <p:ph idx="1"/>
          </p:nvPr>
        </p:nvSpPr>
        <p:spPr/>
        <p:txBody>
          <a:bodyPr/>
          <a:lstStyle/>
          <a:p>
            <a:r>
              <a:rPr lang="en-US" dirty="0"/>
              <a:t>Feasible but major effort;</a:t>
            </a:r>
          </a:p>
          <a:p>
            <a:r>
              <a:rPr lang="en-US" dirty="0"/>
              <a:t>Best approached for specific applications, one step at a time’</a:t>
            </a:r>
          </a:p>
          <a:p>
            <a:pPr lvl="1"/>
            <a:r>
              <a:rPr lang="en-US" dirty="0"/>
              <a:t>ICBO2023: family history of cholangiocarcinoma;</a:t>
            </a:r>
          </a:p>
          <a:p>
            <a:r>
              <a:rPr lang="en-US" dirty="0"/>
              <a:t>Barriers:</a:t>
            </a:r>
          </a:p>
          <a:p>
            <a:pPr lvl="1"/>
            <a:r>
              <a:rPr lang="en-US" dirty="0"/>
              <a:t>Shaky ontological basis of </a:t>
            </a:r>
            <a:r>
              <a:rPr lang="en-US" dirty="0" err="1"/>
              <a:t>Snomed</a:t>
            </a:r>
            <a:r>
              <a:rPr lang="en-US" dirty="0"/>
              <a:t> CT,</a:t>
            </a:r>
          </a:p>
          <a:p>
            <a:pPr lvl="1"/>
            <a:r>
              <a:rPr lang="en-US" dirty="0"/>
              <a:t>Majority of </a:t>
            </a:r>
            <a:r>
              <a:rPr lang="en-US" dirty="0" err="1"/>
              <a:t>Snomed</a:t>
            </a:r>
            <a:r>
              <a:rPr lang="en-US" dirty="0"/>
              <a:t> CT terms are polysemous from an OGMS perspective.</a:t>
            </a:r>
          </a:p>
          <a:p>
            <a:pPr lvl="1"/>
            <a:r>
              <a:rPr lang="en-US" dirty="0"/>
              <a:t>Indecisiveness of </a:t>
            </a:r>
            <a:r>
              <a:rPr lang="en-US" dirty="0" err="1"/>
              <a:t>Snomed</a:t>
            </a:r>
            <a:r>
              <a:rPr lang="en-US" dirty="0"/>
              <a:t> authors on major changes.</a:t>
            </a:r>
          </a:p>
          <a:p>
            <a:endParaRPr lang="en-US" dirty="0"/>
          </a:p>
        </p:txBody>
      </p:sp>
      <p:sp>
        <p:nvSpPr>
          <p:cNvPr id="3" name="Title 2">
            <a:extLst>
              <a:ext uri="{FF2B5EF4-FFF2-40B4-BE49-F238E27FC236}">
                <a16:creationId xmlns:a16="http://schemas.microsoft.com/office/drawing/2014/main" id="{C1565B59-6842-4428-A5EA-B313A30C8B50}"/>
              </a:ext>
            </a:extLst>
          </p:cNvPr>
          <p:cNvSpPr>
            <a:spLocks noGrp="1"/>
          </p:cNvSpPr>
          <p:nvPr>
            <p:ph type="title"/>
          </p:nvPr>
        </p:nvSpPr>
        <p:spPr>
          <a:xfrm>
            <a:off x="0" y="821836"/>
            <a:ext cx="12192000" cy="481864"/>
          </a:xfrm>
          <a:solidFill>
            <a:schemeClr val="accent2">
              <a:lumMod val="50000"/>
            </a:schemeClr>
          </a:solidFill>
        </p:spPr>
        <p:txBody>
          <a:bodyPr>
            <a:normAutofit fontScale="90000"/>
          </a:bodyPr>
          <a:lstStyle/>
          <a:p>
            <a:r>
              <a:rPr lang="en-US" dirty="0"/>
              <a:t>Conclusion</a:t>
            </a:r>
          </a:p>
        </p:txBody>
      </p:sp>
      <p:sp>
        <p:nvSpPr>
          <p:cNvPr id="6" name="Slide Number Placeholder 1">
            <a:extLst>
              <a:ext uri="{FF2B5EF4-FFF2-40B4-BE49-F238E27FC236}">
                <a16:creationId xmlns:a16="http://schemas.microsoft.com/office/drawing/2014/main" id="{3F8BDB94-40F8-4255-9BB2-7C8EB2756E7F}"/>
              </a:ext>
            </a:extLst>
          </p:cNvPr>
          <p:cNvSpPr txBox="1">
            <a:spLocks/>
          </p:cNvSpPr>
          <p:nvPr/>
        </p:nvSpPr>
        <p:spPr>
          <a:xfrm>
            <a:off x="1" y="6503256"/>
            <a:ext cx="413656"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32</a:t>
            </a:fld>
            <a:endParaRPr lang="en-US"/>
          </a:p>
        </p:txBody>
      </p:sp>
    </p:spTree>
    <p:extLst>
      <p:ext uri="{BB962C8B-B14F-4D97-AF65-F5344CB8AC3E}">
        <p14:creationId xmlns:p14="http://schemas.microsoft.com/office/powerpoint/2010/main" val="48439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D8551F-EB47-40E9-A141-53428D7ADF45}"/>
              </a:ext>
            </a:extLst>
          </p:cNvPr>
          <p:cNvSpPr>
            <a:spLocks noGrp="1"/>
          </p:cNvSpPr>
          <p:nvPr>
            <p:ph type="title"/>
          </p:nvPr>
        </p:nvSpPr>
        <p:spPr>
          <a:xfrm>
            <a:off x="0" y="828636"/>
            <a:ext cx="12153900" cy="760217"/>
          </a:xfrm>
          <a:solidFill>
            <a:schemeClr val="accent2">
              <a:lumMod val="50000"/>
            </a:schemeClr>
          </a:solidFill>
        </p:spPr>
        <p:txBody>
          <a:bodyPr>
            <a:normAutofit fontScale="90000"/>
          </a:bodyPr>
          <a:lstStyle/>
          <a:p>
            <a:r>
              <a:rPr lang="en-US" dirty="0"/>
              <a:t>SNOMED CT’s Description Logic: EL++</a:t>
            </a:r>
            <a:br>
              <a:rPr lang="en-US" dirty="0"/>
            </a:br>
            <a:r>
              <a:rPr lang="en-US" sz="3100" dirty="0"/>
              <a:t>Example: Cholangiocarcinoma of biliary tract       -     asserted</a:t>
            </a:r>
          </a:p>
        </p:txBody>
      </p:sp>
      <p:sp>
        <p:nvSpPr>
          <p:cNvPr id="21" name="TextBox 20">
            <a:extLst>
              <a:ext uri="{FF2B5EF4-FFF2-40B4-BE49-F238E27FC236}">
                <a16:creationId xmlns:a16="http://schemas.microsoft.com/office/drawing/2014/main" id="{C02D633E-5807-4986-80CA-96F3CA4EE84B}"/>
              </a:ext>
            </a:extLst>
          </p:cNvPr>
          <p:cNvSpPr txBox="1"/>
          <p:nvPr/>
        </p:nvSpPr>
        <p:spPr>
          <a:xfrm>
            <a:off x="0" y="1610625"/>
            <a:ext cx="12192000" cy="5262979"/>
          </a:xfrm>
          <a:prstGeom prst="rect">
            <a:avLst/>
          </a:prstGeom>
          <a:solidFill>
            <a:schemeClr val="bg1"/>
          </a:solidFill>
        </p:spPr>
        <p:txBody>
          <a:bodyPr wrap="square" rtlCol="0">
            <a:spAutoFit/>
          </a:bodyPr>
          <a:lstStyle/>
          <a:p>
            <a:r>
              <a:rPr lang="en-US" sz="2400" dirty="0" err="1"/>
              <a:t>EquivalentClasses</a:t>
            </a:r>
            <a:r>
              <a:rPr lang="en-US" sz="2400" dirty="0"/>
              <a:t>(</a:t>
            </a:r>
          </a:p>
          <a:p>
            <a:r>
              <a:rPr lang="en-US" sz="2400" dirty="0"/>
              <a:t>   :312104005 |Cholangiocarcinoma of biliary tract (disorder)|</a:t>
            </a:r>
          </a:p>
          <a:p>
            <a:r>
              <a:rPr lang="en-US" sz="2400" dirty="0"/>
              <a:t>   </a:t>
            </a:r>
            <a:r>
              <a:rPr lang="en-US" sz="2400" dirty="0" err="1"/>
              <a:t>ObjectIntersectionOf</a:t>
            </a:r>
            <a:r>
              <a:rPr lang="en-US" sz="2400" dirty="0"/>
              <a:t>(</a:t>
            </a:r>
          </a:p>
          <a:p>
            <a:r>
              <a:rPr lang="en-US" sz="2400" dirty="0"/>
              <a:t>       :64572001 |Disease (disorder)|</a:t>
            </a:r>
          </a:p>
          <a:p>
            <a:r>
              <a:rPr lang="en-US" sz="2400" dirty="0"/>
              <a:t>       </a:t>
            </a:r>
            <a:r>
              <a:rPr lang="en-US" sz="2400" dirty="0" err="1"/>
              <a:t>ObjectSomeValuesFrom</a:t>
            </a:r>
            <a:r>
              <a:rPr lang="en-US" sz="2400" dirty="0"/>
              <a:t>(</a:t>
            </a:r>
          </a:p>
          <a:p>
            <a:r>
              <a:rPr lang="en-US" sz="2400" dirty="0"/>
              <a:t>          :609096000 |Role group (attribute)|</a:t>
            </a:r>
          </a:p>
          <a:p>
            <a:r>
              <a:rPr lang="en-US" sz="2400" dirty="0"/>
              <a:t>          </a:t>
            </a:r>
            <a:r>
              <a:rPr lang="en-US" sz="2400" dirty="0" err="1"/>
              <a:t>ObjectIntersectionOf</a:t>
            </a:r>
            <a:r>
              <a:rPr lang="en-US" sz="2400" dirty="0"/>
              <a:t>(</a:t>
            </a:r>
          </a:p>
          <a:p>
            <a:r>
              <a:rPr lang="en-US" sz="2400" dirty="0"/>
              <a:t>            </a:t>
            </a:r>
            <a:r>
              <a:rPr lang="en-US" sz="2400" dirty="0" err="1"/>
              <a:t>ObjectSomeValuesFrom</a:t>
            </a:r>
            <a:r>
              <a:rPr lang="en-US" sz="2400" dirty="0"/>
              <a:t>(</a:t>
            </a:r>
          </a:p>
          <a:p>
            <a:r>
              <a:rPr lang="en-US" sz="2400" dirty="0"/>
              <a:t>              :116676008 |Associated morphology (attribute)|</a:t>
            </a:r>
          </a:p>
          <a:p>
            <a:r>
              <a:rPr lang="en-US" sz="2400" dirty="0"/>
              <a:t>              :70179006 |Cholangiocarcinoma (morphologic abnormality)|)</a:t>
            </a:r>
          </a:p>
          <a:p>
            <a:r>
              <a:rPr lang="en-US" sz="2400" dirty="0"/>
              <a:t>            </a:t>
            </a:r>
            <a:r>
              <a:rPr lang="en-US" sz="2400" dirty="0" err="1"/>
              <a:t>ObjectSomeValuesFrom</a:t>
            </a:r>
            <a:r>
              <a:rPr lang="en-US" sz="2400" dirty="0"/>
              <a:t>(</a:t>
            </a:r>
          </a:p>
          <a:p>
            <a:r>
              <a:rPr lang="en-US" sz="2400" dirty="0"/>
              <a:t>              :363698007 |Finding site (attribute)|</a:t>
            </a:r>
          </a:p>
          <a:p>
            <a:r>
              <a:rPr lang="en-US" sz="2400" dirty="0"/>
              <a:t>              :34707002 |Biliary tract structure (body structure)|)))))</a:t>
            </a:r>
          </a:p>
          <a:p>
            <a:endParaRPr lang="en-US" sz="2400" dirty="0"/>
          </a:p>
        </p:txBody>
      </p:sp>
      <p:pic>
        <p:nvPicPr>
          <p:cNvPr id="25" name="Graphic 24">
            <a:extLst>
              <a:ext uri="{FF2B5EF4-FFF2-40B4-BE49-F238E27FC236}">
                <a16:creationId xmlns:a16="http://schemas.microsoft.com/office/drawing/2014/main" id="{361C05CB-0468-4325-840F-1DDF43CEC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4880" y="2348686"/>
            <a:ext cx="9322348" cy="4730742"/>
          </a:xfrm>
          <a:prstGeom prst="rect">
            <a:avLst/>
          </a:prstGeom>
        </p:spPr>
      </p:pic>
      <p:sp>
        <p:nvSpPr>
          <p:cNvPr id="7" name="Slide Number Placeholder 1">
            <a:extLst>
              <a:ext uri="{FF2B5EF4-FFF2-40B4-BE49-F238E27FC236}">
                <a16:creationId xmlns:a16="http://schemas.microsoft.com/office/drawing/2014/main" id="{8CEC3C80-F3A1-4AFA-82E5-43E032210523}"/>
              </a:ext>
            </a:extLst>
          </p:cNvPr>
          <p:cNvSpPr txBox="1">
            <a:spLocks/>
          </p:cNvSpPr>
          <p:nvPr/>
        </p:nvSpPr>
        <p:spPr>
          <a:xfrm>
            <a:off x="87085" y="6503256"/>
            <a:ext cx="321825"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solidFill>
                  <a:schemeClr val="tx1"/>
                </a:solidFill>
              </a:rPr>
              <a:pPr/>
              <a:t>4</a:t>
            </a:fld>
            <a:endParaRPr lang="en-US">
              <a:solidFill>
                <a:schemeClr val="tx1"/>
              </a:solidFill>
            </a:endParaRPr>
          </a:p>
        </p:txBody>
      </p:sp>
    </p:spTree>
    <p:extLst>
      <p:ext uri="{BB962C8B-B14F-4D97-AF65-F5344CB8AC3E}">
        <p14:creationId xmlns:p14="http://schemas.microsoft.com/office/powerpoint/2010/main" val="2685688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9096FF-A88D-4D71-BFFE-E679751412FD}"/>
              </a:ext>
            </a:extLst>
          </p:cNvPr>
          <p:cNvSpPr/>
          <p:nvPr/>
        </p:nvSpPr>
        <p:spPr>
          <a:xfrm>
            <a:off x="0" y="794657"/>
            <a:ext cx="12192000" cy="60633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6D8551F-EB47-40E9-A141-53428D7ADF45}"/>
              </a:ext>
            </a:extLst>
          </p:cNvPr>
          <p:cNvSpPr>
            <a:spLocks noGrp="1"/>
          </p:cNvSpPr>
          <p:nvPr>
            <p:ph type="title"/>
          </p:nvPr>
        </p:nvSpPr>
        <p:spPr>
          <a:xfrm>
            <a:off x="8965324" y="974920"/>
            <a:ext cx="3083801" cy="940966"/>
          </a:xfrm>
          <a:solidFill>
            <a:schemeClr val="accent2">
              <a:lumMod val="50000"/>
            </a:schemeClr>
          </a:solidFill>
        </p:spPr>
        <p:txBody>
          <a:bodyPr>
            <a:normAutofit fontScale="90000"/>
          </a:bodyPr>
          <a:lstStyle/>
          <a:p>
            <a:r>
              <a:rPr lang="en-US" sz="3100" dirty="0"/>
              <a:t>Cholangiocarcinoma of biliary tract</a:t>
            </a:r>
          </a:p>
        </p:txBody>
      </p:sp>
      <p:pic>
        <p:nvPicPr>
          <p:cNvPr id="2" name="Picture 1">
            <a:extLst>
              <a:ext uri="{FF2B5EF4-FFF2-40B4-BE49-F238E27FC236}">
                <a16:creationId xmlns:a16="http://schemas.microsoft.com/office/drawing/2014/main" id="{05F8571C-CD09-4CFC-A968-E498A98523DA}"/>
              </a:ext>
            </a:extLst>
          </p:cNvPr>
          <p:cNvPicPr>
            <a:picLocks noChangeAspect="1"/>
          </p:cNvPicPr>
          <p:nvPr/>
        </p:nvPicPr>
        <p:blipFill>
          <a:blip r:embed="rId3"/>
          <a:stretch>
            <a:fillRect/>
          </a:stretch>
        </p:blipFill>
        <p:spPr>
          <a:xfrm>
            <a:off x="238202" y="968922"/>
            <a:ext cx="8639757" cy="2554671"/>
          </a:xfrm>
          <a:prstGeom prst="rect">
            <a:avLst/>
          </a:prstGeom>
        </p:spPr>
      </p:pic>
      <p:pic>
        <p:nvPicPr>
          <p:cNvPr id="4" name="Picture 3">
            <a:extLst>
              <a:ext uri="{FF2B5EF4-FFF2-40B4-BE49-F238E27FC236}">
                <a16:creationId xmlns:a16="http://schemas.microsoft.com/office/drawing/2014/main" id="{300D0FDE-84D5-44A0-91E7-CD607E3BCBFE}"/>
              </a:ext>
            </a:extLst>
          </p:cNvPr>
          <p:cNvPicPr>
            <a:picLocks noChangeAspect="1"/>
          </p:cNvPicPr>
          <p:nvPr/>
        </p:nvPicPr>
        <p:blipFill>
          <a:blip r:embed="rId4"/>
          <a:stretch>
            <a:fillRect/>
          </a:stretch>
        </p:blipFill>
        <p:spPr>
          <a:xfrm>
            <a:off x="3415282" y="3642029"/>
            <a:ext cx="8633843" cy="3106607"/>
          </a:xfrm>
          <a:prstGeom prst="rect">
            <a:avLst/>
          </a:prstGeom>
        </p:spPr>
      </p:pic>
      <p:sp>
        <p:nvSpPr>
          <p:cNvPr id="7" name="TextBox 6">
            <a:extLst>
              <a:ext uri="{FF2B5EF4-FFF2-40B4-BE49-F238E27FC236}">
                <a16:creationId xmlns:a16="http://schemas.microsoft.com/office/drawing/2014/main" id="{FE9F2E23-ABA2-4F93-B385-F88866567E43}"/>
              </a:ext>
            </a:extLst>
          </p:cNvPr>
          <p:cNvSpPr txBox="1"/>
          <p:nvPr/>
        </p:nvSpPr>
        <p:spPr>
          <a:xfrm>
            <a:off x="3832409" y="1572012"/>
            <a:ext cx="1824410" cy="646331"/>
          </a:xfrm>
          <a:prstGeom prst="rect">
            <a:avLst/>
          </a:prstGeom>
          <a:noFill/>
        </p:spPr>
        <p:txBody>
          <a:bodyPr wrap="none" rtlCol="0">
            <a:spAutoFit/>
          </a:bodyPr>
          <a:lstStyle/>
          <a:p>
            <a:r>
              <a:rPr lang="en-US" sz="3600" dirty="0">
                <a:solidFill>
                  <a:srgbClr val="FF0000"/>
                </a:solidFill>
              </a:rPr>
              <a:t>Asserted</a:t>
            </a:r>
          </a:p>
        </p:txBody>
      </p:sp>
      <p:sp>
        <p:nvSpPr>
          <p:cNvPr id="10" name="TextBox 9">
            <a:extLst>
              <a:ext uri="{FF2B5EF4-FFF2-40B4-BE49-F238E27FC236}">
                <a16:creationId xmlns:a16="http://schemas.microsoft.com/office/drawing/2014/main" id="{C75D7B18-0B62-4685-B0C6-312A5FDFCFDF}"/>
              </a:ext>
            </a:extLst>
          </p:cNvPr>
          <p:cNvSpPr txBox="1"/>
          <p:nvPr/>
        </p:nvSpPr>
        <p:spPr>
          <a:xfrm>
            <a:off x="8652642" y="4221300"/>
            <a:ext cx="1685654" cy="646331"/>
          </a:xfrm>
          <a:prstGeom prst="rect">
            <a:avLst/>
          </a:prstGeom>
          <a:noFill/>
        </p:spPr>
        <p:txBody>
          <a:bodyPr wrap="none" rtlCol="0">
            <a:spAutoFit/>
          </a:bodyPr>
          <a:lstStyle/>
          <a:p>
            <a:r>
              <a:rPr lang="en-US" sz="3600" dirty="0">
                <a:solidFill>
                  <a:srgbClr val="FF0000"/>
                </a:solidFill>
              </a:rPr>
              <a:t>Inferred</a:t>
            </a:r>
          </a:p>
        </p:txBody>
      </p:sp>
      <p:sp>
        <p:nvSpPr>
          <p:cNvPr id="9" name="Slide Number Placeholder 1">
            <a:extLst>
              <a:ext uri="{FF2B5EF4-FFF2-40B4-BE49-F238E27FC236}">
                <a16:creationId xmlns:a16="http://schemas.microsoft.com/office/drawing/2014/main" id="{1E475008-1880-49F5-937E-717463728D84}"/>
              </a:ext>
            </a:extLst>
          </p:cNvPr>
          <p:cNvSpPr txBox="1">
            <a:spLocks/>
          </p:cNvSpPr>
          <p:nvPr/>
        </p:nvSpPr>
        <p:spPr>
          <a:xfrm>
            <a:off x="87085" y="6503256"/>
            <a:ext cx="321825"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solidFill>
                  <a:schemeClr val="tx1"/>
                </a:solidFill>
              </a:rPr>
              <a:pPr/>
              <a:t>5</a:t>
            </a:fld>
            <a:endParaRPr lang="en-US">
              <a:solidFill>
                <a:schemeClr val="tx1"/>
              </a:solidFill>
            </a:endParaRPr>
          </a:p>
        </p:txBody>
      </p:sp>
      <p:cxnSp>
        <p:nvCxnSpPr>
          <p:cNvPr id="11" name="Straight Connector 10">
            <a:extLst>
              <a:ext uri="{FF2B5EF4-FFF2-40B4-BE49-F238E27FC236}">
                <a16:creationId xmlns:a16="http://schemas.microsoft.com/office/drawing/2014/main" id="{AB2C8F6C-B7F4-41F2-8A20-C545ABCBFB81}"/>
              </a:ext>
            </a:extLst>
          </p:cNvPr>
          <p:cNvCxnSpPr/>
          <p:nvPr/>
        </p:nvCxnSpPr>
        <p:spPr>
          <a:xfrm>
            <a:off x="0" y="356713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A83599A-0CCE-4964-987C-51FD0693FA56}"/>
              </a:ext>
            </a:extLst>
          </p:cNvPr>
          <p:cNvSpPr/>
          <p:nvPr/>
        </p:nvSpPr>
        <p:spPr>
          <a:xfrm>
            <a:off x="4774324" y="4221300"/>
            <a:ext cx="3878318" cy="13386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26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2F3E-0ED4-46EF-AC3C-A305F36A1298}"/>
              </a:ext>
            </a:extLst>
          </p:cNvPr>
          <p:cNvSpPr>
            <a:spLocks noGrp="1"/>
          </p:cNvSpPr>
          <p:nvPr>
            <p:ph type="title"/>
          </p:nvPr>
        </p:nvSpPr>
        <p:spPr>
          <a:xfrm>
            <a:off x="0" y="821836"/>
            <a:ext cx="12192000" cy="481864"/>
          </a:xfrm>
          <a:solidFill>
            <a:schemeClr val="accent2">
              <a:lumMod val="50000"/>
            </a:schemeClr>
          </a:solidFill>
        </p:spPr>
        <p:txBody>
          <a:bodyPr>
            <a:noAutofit/>
          </a:bodyPr>
          <a:lstStyle/>
          <a:p>
            <a:pPr algn="ctr"/>
            <a:r>
              <a:rPr lang="en-US" sz="2700" dirty="0"/>
              <a:t>In </a:t>
            </a:r>
            <a:r>
              <a:rPr lang="en-US" sz="2700" dirty="0" err="1"/>
              <a:t>Snomed</a:t>
            </a:r>
            <a:r>
              <a:rPr lang="en-US" sz="2700" dirty="0"/>
              <a:t> CT, all </a:t>
            </a:r>
            <a:r>
              <a:rPr lang="en-US" sz="2700" dirty="0">
                <a:solidFill>
                  <a:srgbClr val="FFFF00"/>
                </a:solidFill>
              </a:rPr>
              <a:t>Disease (disorder) </a:t>
            </a:r>
            <a:r>
              <a:rPr lang="en-US" sz="2700" dirty="0"/>
              <a:t>concepts are subsumed by </a:t>
            </a:r>
            <a:r>
              <a:rPr lang="en-US" sz="2700" dirty="0">
                <a:solidFill>
                  <a:srgbClr val="FFFF00"/>
                </a:solidFill>
              </a:rPr>
              <a:t>Clinical finding (finding)</a:t>
            </a:r>
          </a:p>
        </p:txBody>
      </p:sp>
      <p:sp>
        <p:nvSpPr>
          <p:cNvPr id="3" name="Content Placeholder 2">
            <a:extLst>
              <a:ext uri="{FF2B5EF4-FFF2-40B4-BE49-F238E27FC236}">
                <a16:creationId xmlns:a16="http://schemas.microsoft.com/office/drawing/2014/main" id="{417A2963-946C-4A22-AF4C-A13F374A473B}"/>
              </a:ext>
            </a:extLst>
          </p:cNvPr>
          <p:cNvSpPr>
            <a:spLocks noGrp="1"/>
          </p:cNvSpPr>
          <p:nvPr>
            <p:ph idx="1"/>
          </p:nvPr>
        </p:nvSpPr>
        <p:spPr>
          <a:xfrm>
            <a:off x="244444" y="1480902"/>
            <a:ext cx="5384831" cy="5051833"/>
          </a:xfrm>
        </p:spPr>
        <p:txBody>
          <a:bodyPr>
            <a:normAutofit fontScale="85000" lnSpcReduction="20000"/>
          </a:bodyPr>
          <a:lstStyle/>
          <a:p>
            <a:pPr>
              <a:lnSpc>
                <a:spcPct val="110000"/>
              </a:lnSpc>
            </a:pPr>
            <a:r>
              <a:rPr lang="en-US" sz="3100" b="1" u="sng" dirty="0">
                <a:solidFill>
                  <a:srgbClr val="FFFF00"/>
                </a:solidFill>
              </a:rPr>
              <a:t>Finding</a:t>
            </a:r>
            <a:r>
              <a:rPr lang="en-US" sz="3100" dirty="0"/>
              <a:t>:</a:t>
            </a:r>
          </a:p>
          <a:p>
            <a:pPr>
              <a:lnSpc>
                <a:spcPct val="110000"/>
              </a:lnSpc>
            </a:pPr>
            <a:r>
              <a:rPr lang="en-US" dirty="0"/>
              <a:t>May be normal (but not necessarily)</a:t>
            </a:r>
          </a:p>
          <a:p>
            <a:pPr>
              <a:lnSpc>
                <a:spcPct val="110000"/>
              </a:lnSpc>
            </a:pPr>
            <a:r>
              <a:rPr lang="en-US" dirty="0"/>
              <a:t>May exist only at a single point in time (e.g. a serum sodium level)</a:t>
            </a:r>
          </a:p>
          <a:p>
            <a:pPr>
              <a:lnSpc>
                <a:spcPct val="110000"/>
              </a:lnSpc>
            </a:pPr>
            <a:r>
              <a:rPr lang="en-US" dirty="0"/>
              <a:t>Cannot be temporally separate from the observation (one cannot observe them and say they are absent, nor can they be present when they cannot be observed)</a:t>
            </a:r>
          </a:p>
          <a:p>
            <a:pPr>
              <a:lnSpc>
                <a:spcPct val="110000"/>
              </a:lnSpc>
            </a:pPr>
            <a:r>
              <a:rPr lang="en-US" dirty="0"/>
              <a:t>Cannot be defined only in terms of an underlying pathological process that is present, when the observation itself is not present</a:t>
            </a:r>
          </a:p>
          <a:p>
            <a:pPr>
              <a:lnSpc>
                <a:spcPct val="110000"/>
              </a:lnSpc>
            </a:pPr>
            <a:endParaRPr lang="en-US" dirty="0"/>
          </a:p>
        </p:txBody>
      </p:sp>
      <p:sp>
        <p:nvSpPr>
          <p:cNvPr id="5" name="Content Placeholder 2">
            <a:extLst>
              <a:ext uri="{FF2B5EF4-FFF2-40B4-BE49-F238E27FC236}">
                <a16:creationId xmlns:a16="http://schemas.microsoft.com/office/drawing/2014/main" id="{EA96A2DB-8C88-49B0-A869-2C218954ABA8}"/>
              </a:ext>
            </a:extLst>
          </p:cNvPr>
          <p:cNvSpPr txBox="1">
            <a:spLocks/>
          </p:cNvSpPr>
          <p:nvPr/>
        </p:nvSpPr>
        <p:spPr>
          <a:xfrm>
            <a:off x="6096000" y="1480902"/>
            <a:ext cx="5800725" cy="5051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600" b="1" u="sng">
                <a:solidFill>
                  <a:srgbClr val="FFFF00"/>
                </a:solidFill>
              </a:rPr>
              <a:t>Disorder</a:t>
            </a:r>
            <a:r>
              <a:rPr lang="en-US" sz="2600"/>
              <a:t>:</a:t>
            </a:r>
          </a:p>
          <a:p>
            <a:pPr>
              <a:lnSpc>
                <a:spcPct val="100000"/>
              </a:lnSpc>
            </a:pPr>
            <a:r>
              <a:rPr lang="en-US" sz="2400"/>
              <a:t>Always and necessarily abnormal</a:t>
            </a:r>
          </a:p>
          <a:p>
            <a:pPr>
              <a:lnSpc>
                <a:spcPct val="100000"/>
              </a:lnSpc>
            </a:pPr>
            <a:r>
              <a:rPr lang="en-US" sz="2400"/>
              <a:t>Have temporal persistence (may be under treatment, in remission, or inactive, even though they are still present)</a:t>
            </a:r>
          </a:p>
          <a:p>
            <a:pPr>
              <a:lnSpc>
                <a:spcPct val="100000"/>
              </a:lnSpc>
            </a:pPr>
            <a:r>
              <a:rPr lang="en-US" sz="2400"/>
              <a:t>May be present as a propensity for certain abnormal states to occur, even when treatment mitigates or resolves those abnormal states</a:t>
            </a:r>
          </a:p>
          <a:p>
            <a:pPr>
              <a:lnSpc>
                <a:spcPct val="100000"/>
              </a:lnSpc>
            </a:pPr>
            <a:r>
              <a:rPr lang="en-US" sz="2400"/>
              <a:t>Necessarily have an underlying pathological process</a:t>
            </a:r>
          </a:p>
          <a:p>
            <a:pPr>
              <a:lnSpc>
                <a:spcPct val="100000"/>
              </a:lnSpc>
            </a:pPr>
            <a:endParaRPr lang="en-US" dirty="0"/>
          </a:p>
        </p:txBody>
      </p:sp>
      <p:sp>
        <p:nvSpPr>
          <p:cNvPr id="7" name="Slide Number Placeholder 1">
            <a:extLst>
              <a:ext uri="{FF2B5EF4-FFF2-40B4-BE49-F238E27FC236}">
                <a16:creationId xmlns:a16="http://schemas.microsoft.com/office/drawing/2014/main" id="{C3560E11-1476-453D-AFC9-491B227B86C1}"/>
              </a:ext>
            </a:extLst>
          </p:cNvPr>
          <p:cNvSpPr txBox="1">
            <a:spLocks/>
          </p:cNvSpPr>
          <p:nvPr/>
        </p:nvSpPr>
        <p:spPr>
          <a:xfrm>
            <a:off x="87085" y="6503256"/>
            <a:ext cx="321825"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6</a:t>
            </a:fld>
            <a:endParaRPr lang="en-US"/>
          </a:p>
        </p:txBody>
      </p:sp>
      <p:sp>
        <p:nvSpPr>
          <p:cNvPr id="4" name="Rectangle 3">
            <a:extLst>
              <a:ext uri="{FF2B5EF4-FFF2-40B4-BE49-F238E27FC236}">
                <a16:creationId xmlns:a16="http://schemas.microsoft.com/office/drawing/2014/main" id="{77DCC01F-7214-43D2-86E1-317826A0685A}"/>
              </a:ext>
            </a:extLst>
          </p:cNvPr>
          <p:cNvSpPr/>
          <p:nvPr/>
        </p:nvSpPr>
        <p:spPr>
          <a:xfrm>
            <a:off x="4238625" y="6427740"/>
            <a:ext cx="7915274" cy="369332"/>
          </a:xfrm>
          <a:prstGeom prst="rect">
            <a:avLst/>
          </a:prstGeom>
        </p:spPr>
        <p:txBody>
          <a:bodyPr wrap="square">
            <a:spAutoFit/>
          </a:bodyPr>
          <a:lstStyle/>
          <a:p>
            <a:pPr algn="r"/>
            <a:r>
              <a:rPr lang="en-US" dirty="0">
                <a:hlinkClick r:id="rId2"/>
              </a:rPr>
              <a:t>https://confluence.ihtsdotools.org/display/DOCEG/Clinical+Finding+and+Disorder</a:t>
            </a:r>
            <a:r>
              <a:rPr lang="en-US" dirty="0"/>
              <a:t> </a:t>
            </a:r>
          </a:p>
        </p:txBody>
      </p:sp>
    </p:spTree>
    <p:extLst>
      <p:ext uri="{BB962C8B-B14F-4D97-AF65-F5344CB8AC3E}">
        <p14:creationId xmlns:p14="http://schemas.microsoft.com/office/powerpoint/2010/main" val="3445592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8AC1B47-6631-4F69-8398-1409CF57802C}"/>
              </a:ext>
            </a:extLst>
          </p:cNvPr>
          <p:cNvSpPr>
            <a:spLocks noGrp="1"/>
          </p:cNvSpPr>
          <p:nvPr>
            <p:ph type="title"/>
          </p:nvPr>
        </p:nvSpPr>
        <p:spPr/>
        <p:txBody>
          <a:bodyPr>
            <a:normAutofit fontScale="90000"/>
          </a:bodyPr>
          <a:lstStyle/>
          <a:p>
            <a:r>
              <a:rPr lang="en-US" dirty="0"/>
              <a:t>Finding versus </a:t>
            </a:r>
            <a:r>
              <a:rPr lang="en-US" dirty="0" err="1"/>
              <a:t>diseas</a:t>
            </a:r>
            <a:endParaRPr lang="en-US" dirty="0"/>
          </a:p>
        </p:txBody>
      </p:sp>
      <p:pic>
        <p:nvPicPr>
          <p:cNvPr id="8" name="Picture 7">
            <a:extLst>
              <a:ext uri="{FF2B5EF4-FFF2-40B4-BE49-F238E27FC236}">
                <a16:creationId xmlns:a16="http://schemas.microsoft.com/office/drawing/2014/main" id="{0D5F4955-4246-427C-9D82-8F395A45148A}"/>
              </a:ext>
            </a:extLst>
          </p:cNvPr>
          <p:cNvPicPr>
            <a:picLocks noChangeAspect="1"/>
          </p:cNvPicPr>
          <p:nvPr/>
        </p:nvPicPr>
        <p:blipFill>
          <a:blip r:embed="rId2"/>
          <a:stretch>
            <a:fillRect/>
          </a:stretch>
        </p:blipFill>
        <p:spPr>
          <a:xfrm>
            <a:off x="282544" y="821836"/>
            <a:ext cx="5577496" cy="6036164"/>
          </a:xfrm>
          <a:prstGeom prst="rect">
            <a:avLst/>
          </a:prstGeom>
        </p:spPr>
      </p:pic>
      <p:pic>
        <p:nvPicPr>
          <p:cNvPr id="11" name="Picture 10">
            <a:extLst>
              <a:ext uri="{FF2B5EF4-FFF2-40B4-BE49-F238E27FC236}">
                <a16:creationId xmlns:a16="http://schemas.microsoft.com/office/drawing/2014/main" id="{23E10147-3BA0-411B-8F54-933DCA991B9D}"/>
              </a:ext>
            </a:extLst>
          </p:cNvPr>
          <p:cNvPicPr>
            <a:picLocks noChangeAspect="1"/>
          </p:cNvPicPr>
          <p:nvPr/>
        </p:nvPicPr>
        <p:blipFill>
          <a:blip r:embed="rId3"/>
          <a:stretch>
            <a:fillRect/>
          </a:stretch>
        </p:blipFill>
        <p:spPr>
          <a:xfrm>
            <a:off x="6192525" y="821834"/>
            <a:ext cx="5579099" cy="6036165"/>
          </a:xfrm>
          <a:prstGeom prst="rect">
            <a:avLst/>
          </a:prstGeom>
        </p:spPr>
      </p:pic>
      <p:sp>
        <p:nvSpPr>
          <p:cNvPr id="12" name="Slide Number Placeholder 1">
            <a:extLst>
              <a:ext uri="{FF2B5EF4-FFF2-40B4-BE49-F238E27FC236}">
                <a16:creationId xmlns:a16="http://schemas.microsoft.com/office/drawing/2014/main" id="{58087069-4F09-406C-BB83-B1A6A6BF3A06}"/>
              </a:ext>
            </a:extLst>
          </p:cNvPr>
          <p:cNvSpPr txBox="1">
            <a:spLocks/>
          </p:cNvSpPr>
          <p:nvPr/>
        </p:nvSpPr>
        <p:spPr>
          <a:xfrm>
            <a:off x="11734792" y="6503256"/>
            <a:ext cx="321825"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pPr/>
              <a:t>7</a:t>
            </a:fld>
            <a:endParaRPr lang="en-US"/>
          </a:p>
        </p:txBody>
      </p:sp>
    </p:spTree>
    <p:extLst>
      <p:ext uri="{BB962C8B-B14F-4D97-AF65-F5344CB8AC3E}">
        <p14:creationId xmlns:p14="http://schemas.microsoft.com/office/powerpoint/2010/main" val="316457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AF47-9A86-44B6-880D-D226AE4CD66A}"/>
              </a:ext>
            </a:extLst>
          </p:cNvPr>
          <p:cNvSpPr>
            <a:spLocks noGrp="1"/>
          </p:cNvSpPr>
          <p:nvPr>
            <p:ph type="title"/>
          </p:nvPr>
        </p:nvSpPr>
        <p:spPr>
          <a:xfrm>
            <a:off x="1" y="821836"/>
            <a:ext cx="12192000" cy="481864"/>
          </a:xfrm>
          <a:solidFill>
            <a:schemeClr val="accent2">
              <a:lumMod val="50000"/>
            </a:schemeClr>
          </a:solidFill>
        </p:spPr>
        <p:txBody>
          <a:bodyPr>
            <a:normAutofit fontScale="90000"/>
          </a:bodyPr>
          <a:lstStyle/>
          <a:p>
            <a:pPr algn="ctr"/>
            <a:r>
              <a:rPr lang="en-US" dirty="0"/>
              <a:t>Associative attributes in SNOMED CT concepts subsumed by ‘disease (disorder)’.</a:t>
            </a:r>
          </a:p>
        </p:txBody>
      </p:sp>
      <p:graphicFrame>
        <p:nvGraphicFramePr>
          <p:cNvPr id="6" name="Content Placeholder 5">
            <a:extLst>
              <a:ext uri="{FF2B5EF4-FFF2-40B4-BE49-F238E27FC236}">
                <a16:creationId xmlns:a16="http://schemas.microsoft.com/office/drawing/2014/main" id="{58DE0C8D-59D5-4257-B869-6CD11F26EFEE}"/>
              </a:ext>
            </a:extLst>
          </p:cNvPr>
          <p:cNvGraphicFramePr>
            <a:graphicFrameLocks noGrp="1"/>
          </p:cNvGraphicFramePr>
          <p:nvPr>
            <p:ph idx="1"/>
            <p:extLst>
              <p:ext uri="{D42A27DB-BD31-4B8C-83A1-F6EECF244321}">
                <p14:modId xmlns:p14="http://schemas.microsoft.com/office/powerpoint/2010/main" val="4035713302"/>
              </p:ext>
            </p:extLst>
          </p:nvPr>
        </p:nvGraphicFramePr>
        <p:xfrm>
          <a:off x="0" y="1303701"/>
          <a:ext cx="12192000" cy="5554301"/>
        </p:xfrm>
        <a:graphic>
          <a:graphicData uri="http://schemas.openxmlformats.org/drawingml/2006/table">
            <a:tbl>
              <a:tblPr>
                <a:tableStyleId>{5C22544A-7EE6-4342-B048-85BDC9FD1C3A}</a:tableStyleId>
              </a:tblPr>
              <a:tblGrid>
                <a:gridCol w="2681280">
                  <a:extLst>
                    <a:ext uri="{9D8B030D-6E8A-4147-A177-3AD203B41FA5}">
                      <a16:colId xmlns:a16="http://schemas.microsoft.com/office/drawing/2014/main" val="447248299"/>
                    </a:ext>
                  </a:extLst>
                </a:gridCol>
                <a:gridCol w="1437438">
                  <a:extLst>
                    <a:ext uri="{9D8B030D-6E8A-4147-A177-3AD203B41FA5}">
                      <a16:colId xmlns:a16="http://schemas.microsoft.com/office/drawing/2014/main" val="2723744883"/>
                    </a:ext>
                  </a:extLst>
                </a:gridCol>
                <a:gridCol w="8073282">
                  <a:extLst>
                    <a:ext uri="{9D8B030D-6E8A-4147-A177-3AD203B41FA5}">
                      <a16:colId xmlns:a16="http://schemas.microsoft.com/office/drawing/2014/main" val="371769369"/>
                    </a:ext>
                  </a:extLst>
                </a:gridCol>
              </a:tblGrid>
              <a:tr h="283776">
                <a:tc>
                  <a:txBody>
                    <a:bodyPr/>
                    <a:lstStyle/>
                    <a:p>
                      <a:pPr algn="l" fontAlgn="ctr"/>
                      <a:r>
                        <a:rPr lang="en-US" sz="1800" b="1" u="none" strike="noStrike">
                          <a:effectLst/>
                        </a:rPr>
                        <a:t>Finding site</a:t>
                      </a:r>
                      <a:endParaRPr lang="en-US" sz="1800" b="1"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ctr" fontAlgn="ctr"/>
                      <a:r>
                        <a:rPr lang="en-US" sz="1800" u="none" strike="noStrike">
                          <a:effectLst/>
                        </a:rPr>
                        <a:t>81.12%</a:t>
                      </a:r>
                      <a:endParaRPr lang="en-US" sz="1800" b="0"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just" fontAlgn="ctr"/>
                      <a:r>
                        <a:rPr lang="en-US" sz="1800" u="none" strike="noStrike">
                          <a:effectLst/>
                        </a:rPr>
                        <a:t>specifies the body site affected by a condition.</a:t>
                      </a:r>
                      <a:endParaRPr lang="en-US" sz="1800" b="0" i="0" u="none" strike="noStrike">
                        <a:solidFill>
                          <a:srgbClr val="000000"/>
                        </a:solidFill>
                        <a:effectLst/>
                        <a:latin typeface="Times New Roman" panose="02020603050405020304" pitchFamily="18" charset="0"/>
                      </a:endParaRPr>
                    </a:p>
                  </a:txBody>
                  <a:tcPr marL="182880" marR="182880" marT="2928" marB="0" anchor="ctr"/>
                </a:tc>
                <a:extLst>
                  <a:ext uri="{0D108BD9-81ED-4DB2-BD59-A6C34878D82A}">
                    <a16:rowId xmlns:a16="http://schemas.microsoft.com/office/drawing/2014/main" val="4024103257"/>
                  </a:ext>
                </a:extLst>
              </a:tr>
              <a:tr h="564556">
                <a:tc>
                  <a:txBody>
                    <a:bodyPr/>
                    <a:lstStyle/>
                    <a:p>
                      <a:pPr algn="l" fontAlgn="ctr"/>
                      <a:r>
                        <a:rPr lang="en-US" sz="1800" b="1" u="none" strike="noStrike">
                          <a:effectLst/>
                        </a:rPr>
                        <a:t>Associated morphology</a:t>
                      </a:r>
                      <a:endParaRPr lang="en-US" sz="1800" b="1"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ctr" fontAlgn="ctr"/>
                      <a:r>
                        <a:rPr lang="en-US" sz="1800" u="none" strike="noStrike">
                          <a:effectLst/>
                        </a:rPr>
                        <a:t>67.22%</a:t>
                      </a:r>
                      <a:endParaRPr lang="en-US" sz="1800" b="0"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just" fontAlgn="ctr"/>
                      <a:r>
                        <a:rPr lang="en-US" sz="1800" u="none" strike="noStrike">
                          <a:effectLst/>
                        </a:rPr>
                        <a:t>specifies the morphologic changes seen at the tissue or cellular level that are characteristic features of a disease.</a:t>
                      </a:r>
                      <a:endParaRPr lang="en-US" sz="1800" b="0" i="0" u="none" strike="noStrike">
                        <a:solidFill>
                          <a:srgbClr val="000000"/>
                        </a:solidFill>
                        <a:effectLst/>
                        <a:latin typeface="Times New Roman" panose="02020603050405020304" pitchFamily="18" charset="0"/>
                      </a:endParaRPr>
                    </a:p>
                  </a:txBody>
                  <a:tcPr marL="182880" marR="182880" marT="2928" marB="0" anchor="ctr"/>
                </a:tc>
                <a:extLst>
                  <a:ext uri="{0D108BD9-81ED-4DB2-BD59-A6C34878D82A}">
                    <a16:rowId xmlns:a16="http://schemas.microsoft.com/office/drawing/2014/main" val="20357842"/>
                  </a:ext>
                </a:extLst>
              </a:tr>
              <a:tr h="629436">
                <a:tc>
                  <a:txBody>
                    <a:bodyPr/>
                    <a:lstStyle/>
                    <a:p>
                      <a:pPr algn="l" fontAlgn="ctr"/>
                      <a:r>
                        <a:rPr lang="en-US" sz="1800" b="1" u="none" strike="noStrike" dirty="0">
                          <a:effectLst/>
                        </a:rPr>
                        <a:t>Pathological process</a:t>
                      </a:r>
                      <a:endParaRPr lang="en-US" sz="1800" b="1" i="0" u="none" strike="noStrike" dirty="0">
                        <a:solidFill>
                          <a:srgbClr val="000000"/>
                        </a:solidFill>
                        <a:effectLst/>
                        <a:latin typeface="Times New Roman" panose="02020603050405020304" pitchFamily="18" charset="0"/>
                      </a:endParaRPr>
                    </a:p>
                  </a:txBody>
                  <a:tcPr marL="182880" marR="182880" marT="2928" marB="0" anchor="ctr"/>
                </a:tc>
                <a:tc>
                  <a:txBody>
                    <a:bodyPr/>
                    <a:lstStyle/>
                    <a:p>
                      <a:pPr algn="ctr" fontAlgn="ctr"/>
                      <a:r>
                        <a:rPr lang="en-US" sz="1800" u="none" strike="noStrike">
                          <a:effectLst/>
                        </a:rPr>
                        <a:t>24.53%</a:t>
                      </a:r>
                      <a:endParaRPr lang="en-US" sz="1800" b="0"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just" fontAlgn="ctr"/>
                      <a:r>
                        <a:rPr lang="en-US" sz="1800" u="none" strike="noStrike">
                          <a:effectLst/>
                        </a:rPr>
                        <a:t>provides information about the underlying pathological process of a disorder, i.e. it describes the process that results in the structural or morphologic change.</a:t>
                      </a:r>
                      <a:endParaRPr lang="en-US" sz="1800" b="0" i="0" u="none" strike="noStrike">
                        <a:solidFill>
                          <a:srgbClr val="000000"/>
                        </a:solidFill>
                        <a:effectLst/>
                        <a:latin typeface="Times New Roman" panose="02020603050405020304" pitchFamily="18" charset="0"/>
                      </a:endParaRPr>
                    </a:p>
                  </a:txBody>
                  <a:tcPr marL="182880" marR="182880" marT="2928" marB="0" anchor="ctr"/>
                </a:tc>
                <a:extLst>
                  <a:ext uri="{0D108BD9-81ED-4DB2-BD59-A6C34878D82A}">
                    <a16:rowId xmlns:a16="http://schemas.microsoft.com/office/drawing/2014/main" val="3179190630"/>
                  </a:ext>
                </a:extLst>
              </a:tr>
              <a:tr h="564556">
                <a:tc>
                  <a:txBody>
                    <a:bodyPr/>
                    <a:lstStyle/>
                    <a:p>
                      <a:pPr algn="l" fontAlgn="ctr"/>
                      <a:r>
                        <a:rPr lang="en-US" sz="1800" b="1" u="none" strike="noStrike">
                          <a:effectLst/>
                        </a:rPr>
                        <a:t>Due to</a:t>
                      </a:r>
                      <a:endParaRPr lang="en-US" sz="1800" b="1"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ctr" fontAlgn="ctr"/>
                      <a:r>
                        <a:rPr lang="en-US" sz="1800" u="none" strike="noStrike">
                          <a:effectLst/>
                        </a:rPr>
                        <a:t>20.18%</a:t>
                      </a:r>
                      <a:endParaRPr lang="en-US" sz="1800" b="0"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just" fontAlgn="ctr"/>
                      <a:r>
                        <a:rPr lang="en-US" sz="1800" u="none" strike="noStrike">
                          <a:effectLst/>
                        </a:rPr>
                        <a:t>relates a clinical finding directly to a cause such as another clinical finding or a procedure.</a:t>
                      </a:r>
                      <a:endParaRPr lang="en-US" sz="1800" b="0" i="0" u="none" strike="noStrike">
                        <a:solidFill>
                          <a:srgbClr val="000000"/>
                        </a:solidFill>
                        <a:effectLst/>
                        <a:latin typeface="Times New Roman" panose="02020603050405020304" pitchFamily="18" charset="0"/>
                      </a:endParaRPr>
                    </a:p>
                  </a:txBody>
                  <a:tcPr marL="182880" marR="182880" marT="2928" marB="0" anchor="ctr"/>
                </a:tc>
                <a:extLst>
                  <a:ext uri="{0D108BD9-81ED-4DB2-BD59-A6C34878D82A}">
                    <a16:rowId xmlns:a16="http://schemas.microsoft.com/office/drawing/2014/main" val="225002923"/>
                  </a:ext>
                </a:extLst>
              </a:tr>
              <a:tr h="845335">
                <a:tc>
                  <a:txBody>
                    <a:bodyPr/>
                    <a:lstStyle/>
                    <a:p>
                      <a:pPr algn="l" fontAlgn="ctr"/>
                      <a:r>
                        <a:rPr lang="en-US" sz="1800" b="1" u="none" strike="noStrike">
                          <a:effectLst/>
                        </a:rPr>
                        <a:t>Causative agent</a:t>
                      </a:r>
                      <a:endParaRPr lang="en-US" sz="1800" b="1"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ctr" fontAlgn="ctr"/>
                      <a:r>
                        <a:rPr lang="en-US" sz="1800" u="none" strike="noStrike">
                          <a:effectLst/>
                        </a:rPr>
                        <a:t>18.69%</a:t>
                      </a:r>
                      <a:endParaRPr lang="en-US" sz="1800" b="0"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just" fontAlgn="ctr"/>
                      <a:r>
                        <a:rPr lang="en-US" sz="1800" u="none" strike="noStrike">
                          <a:effectLst/>
                        </a:rPr>
                        <a:t>Identifies the direct causative agent of a disease such as an organism, substance or physical force. (Note: This attribute is not used for vectors, such as mosquitos transmitting malaria).</a:t>
                      </a:r>
                      <a:endParaRPr lang="en-US" sz="1800" b="0" i="0" u="none" strike="noStrike">
                        <a:solidFill>
                          <a:srgbClr val="000000"/>
                        </a:solidFill>
                        <a:effectLst/>
                        <a:latin typeface="Times New Roman" panose="02020603050405020304" pitchFamily="18" charset="0"/>
                      </a:endParaRPr>
                    </a:p>
                  </a:txBody>
                  <a:tcPr marL="182880" marR="182880" marT="2928" marB="0" anchor="ctr"/>
                </a:tc>
                <a:extLst>
                  <a:ext uri="{0D108BD9-81ED-4DB2-BD59-A6C34878D82A}">
                    <a16:rowId xmlns:a16="http://schemas.microsoft.com/office/drawing/2014/main" val="2590209318"/>
                  </a:ext>
                </a:extLst>
              </a:tr>
              <a:tr h="359677">
                <a:tc>
                  <a:txBody>
                    <a:bodyPr/>
                    <a:lstStyle/>
                    <a:p>
                      <a:pPr algn="l" fontAlgn="ctr"/>
                      <a:r>
                        <a:rPr lang="en-US" sz="1800" b="1" u="none" strike="noStrike">
                          <a:effectLst/>
                        </a:rPr>
                        <a:t>Occurrence</a:t>
                      </a:r>
                      <a:endParaRPr lang="en-US" sz="1800" b="1"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ctr" fontAlgn="ctr"/>
                      <a:r>
                        <a:rPr lang="en-US" sz="1800" u="none" strike="noStrike">
                          <a:effectLst/>
                        </a:rPr>
                        <a:t>17.53%</a:t>
                      </a:r>
                      <a:endParaRPr lang="en-US" sz="1800" b="0"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just" fontAlgn="ctr"/>
                      <a:r>
                        <a:rPr lang="en-US" sz="1800" u="none" strike="noStrike" dirty="0">
                          <a:effectLst/>
                        </a:rPr>
                        <a:t>refers to a specific period of life during which a condition first presents.</a:t>
                      </a:r>
                      <a:endParaRPr lang="en-US" sz="1800" b="0" i="0" u="none" strike="noStrike" dirty="0">
                        <a:solidFill>
                          <a:srgbClr val="000000"/>
                        </a:solidFill>
                        <a:effectLst/>
                        <a:latin typeface="Times New Roman" panose="02020603050405020304" pitchFamily="18" charset="0"/>
                      </a:endParaRPr>
                    </a:p>
                  </a:txBody>
                  <a:tcPr marL="182880" marR="182880" marT="2928" marB="0" anchor="ctr"/>
                </a:tc>
                <a:extLst>
                  <a:ext uri="{0D108BD9-81ED-4DB2-BD59-A6C34878D82A}">
                    <a16:rowId xmlns:a16="http://schemas.microsoft.com/office/drawing/2014/main" val="1550797383"/>
                  </a:ext>
                </a:extLst>
              </a:tr>
              <a:tr h="584477">
                <a:tc>
                  <a:txBody>
                    <a:bodyPr/>
                    <a:lstStyle/>
                    <a:p>
                      <a:pPr algn="l" fontAlgn="ctr"/>
                      <a:r>
                        <a:rPr lang="en-US" sz="1800" b="1" u="none" strike="noStrike">
                          <a:effectLst/>
                        </a:rPr>
                        <a:t>Interprets</a:t>
                      </a:r>
                      <a:endParaRPr lang="en-US" sz="1800" b="1"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ctr" fontAlgn="ctr"/>
                      <a:r>
                        <a:rPr lang="en-US" sz="1800" u="none" strike="noStrike">
                          <a:effectLst/>
                        </a:rPr>
                        <a:t>9.26%</a:t>
                      </a:r>
                      <a:endParaRPr lang="en-US" sz="1800" b="0"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just" fontAlgn="ctr"/>
                      <a:r>
                        <a:rPr lang="en-US" sz="1800" u="none" strike="noStrike">
                          <a:effectLst/>
                        </a:rPr>
                        <a:t>refers to the entity being evaluated or interpreted, when an evaluation, interpretation or judgment is intrinsic to the meaning of a concept.</a:t>
                      </a:r>
                      <a:endParaRPr lang="en-US" sz="1800" b="0" i="0" u="none" strike="noStrike">
                        <a:solidFill>
                          <a:srgbClr val="000000"/>
                        </a:solidFill>
                        <a:effectLst/>
                        <a:latin typeface="Times New Roman" panose="02020603050405020304" pitchFamily="18" charset="0"/>
                      </a:endParaRPr>
                    </a:p>
                  </a:txBody>
                  <a:tcPr marL="182880" marR="182880" marT="2928" marB="0" anchor="ctr"/>
                </a:tc>
                <a:extLst>
                  <a:ext uri="{0D108BD9-81ED-4DB2-BD59-A6C34878D82A}">
                    <a16:rowId xmlns:a16="http://schemas.microsoft.com/office/drawing/2014/main" val="39647756"/>
                  </a:ext>
                </a:extLst>
              </a:tr>
              <a:tr h="764315">
                <a:tc>
                  <a:txBody>
                    <a:bodyPr/>
                    <a:lstStyle/>
                    <a:p>
                      <a:pPr algn="l" fontAlgn="ctr"/>
                      <a:r>
                        <a:rPr lang="en-US" sz="1800" b="1" u="none" strike="noStrike">
                          <a:effectLst/>
                        </a:rPr>
                        <a:t>Has interpretation</a:t>
                      </a:r>
                      <a:endParaRPr lang="en-US" sz="1800" b="1"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ctr" fontAlgn="ctr"/>
                      <a:r>
                        <a:rPr lang="en-US" sz="1800" u="none" strike="noStrike">
                          <a:effectLst/>
                        </a:rPr>
                        <a:t>6.83%</a:t>
                      </a:r>
                      <a:endParaRPr lang="en-US" sz="1800" b="0"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just" fontAlgn="ctr"/>
                      <a:r>
                        <a:rPr lang="en-US" sz="1800" u="none" strike="noStrike">
                          <a:effectLst/>
                        </a:rPr>
                        <a:t>when grouped with the attribute interprets, designates the judgment aspect being evaluated or interpreted for a concept. (e.g. presence, absence etc.)</a:t>
                      </a:r>
                      <a:endParaRPr lang="en-US" sz="1800" b="0" i="0" u="none" strike="noStrike">
                        <a:solidFill>
                          <a:srgbClr val="000000"/>
                        </a:solidFill>
                        <a:effectLst/>
                        <a:latin typeface="Times New Roman" panose="02020603050405020304" pitchFamily="18" charset="0"/>
                      </a:endParaRPr>
                    </a:p>
                  </a:txBody>
                  <a:tcPr marL="182880" marR="182880" marT="2928" marB="0" anchor="ctr"/>
                </a:tc>
                <a:extLst>
                  <a:ext uri="{0D108BD9-81ED-4DB2-BD59-A6C34878D82A}">
                    <a16:rowId xmlns:a16="http://schemas.microsoft.com/office/drawing/2014/main" val="1538466913"/>
                  </a:ext>
                </a:extLst>
              </a:tr>
              <a:tr h="283776">
                <a:tc>
                  <a:txBody>
                    <a:bodyPr/>
                    <a:lstStyle/>
                    <a:p>
                      <a:pPr algn="l" fontAlgn="ctr"/>
                      <a:r>
                        <a:rPr lang="en-US" sz="1800" b="1" u="none" strike="noStrike">
                          <a:effectLst/>
                        </a:rPr>
                        <a:t>Clinical course</a:t>
                      </a:r>
                      <a:endParaRPr lang="en-US" sz="1800" b="1"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ctr" fontAlgn="ctr"/>
                      <a:r>
                        <a:rPr lang="en-US" sz="1800" u="none" strike="noStrike">
                          <a:effectLst/>
                        </a:rPr>
                        <a:t>6.27%</a:t>
                      </a:r>
                      <a:endParaRPr lang="en-US" sz="1800" b="0"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just" fontAlgn="ctr"/>
                      <a:r>
                        <a:rPr lang="en-US" sz="1800" u="none" strike="noStrike">
                          <a:effectLst/>
                        </a:rPr>
                        <a:t>represents both the onset and course of a disease.</a:t>
                      </a:r>
                      <a:endParaRPr lang="en-US" sz="1800" b="0" i="0" u="none" strike="noStrike">
                        <a:solidFill>
                          <a:srgbClr val="000000"/>
                        </a:solidFill>
                        <a:effectLst/>
                        <a:latin typeface="Times New Roman" panose="02020603050405020304" pitchFamily="18" charset="0"/>
                      </a:endParaRPr>
                    </a:p>
                  </a:txBody>
                  <a:tcPr marL="182880" marR="182880" marT="2928" marB="0" anchor="ctr"/>
                </a:tc>
                <a:extLst>
                  <a:ext uri="{0D108BD9-81ED-4DB2-BD59-A6C34878D82A}">
                    <a16:rowId xmlns:a16="http://schemas.microsoft.com/office/drawing/2014/main" val="2252443099"/>
                  </a:ext>
                </a:extLst>
              </a:tr>
              <a:tr h="674397">
                <a:tc>
                  <a:txBody>
                    <a:bodyPr/>
                    <a:lstStyle/>
                    <a:p>
                      <a:pPr algn="l" fontAlgn="ctr"/>
                      <a:r>
                        <a:rPr lang="en-US" sz="1800" b="1" u="none" strike="noStrike" dirty="0">
                          <a:effectLst/>
                        </a:rPr>
                        <a:t>Associated with</a:t>
                      </a:r>
                      <a:endParaRPr lang="en-US" sz="1800" b="1" i="0" u="none" strike="noStrike" dirty="0">
                        <a:solidFill>
                          <a:srgbClr val="000000"/>
                        </a:solidFill>
                        <a:effectLst/>
                        <a:latin typeface="Times New Roman" panose="02020603050405020304" pitchFamily="18" charset="0"/>
                      </a:endParaRPr>
                    </a:p>
                  </a:txBody>
                  <a:tcPr marL="182880" marR="182880" marT="2928" marB="0" anchor="ctr"/>
                </a:tc>
                <a:tc>
                  <a:txBody>
                    <a:bodyPr/>
                    <a:lstStyle/>
                    <a:p>
                      <a:pPr algn="ctr" fontAlgn="ctr"/>
                      <a:r>
                        <a:rPr lang="en-US" sz="1800" u="none" strike="noStrike">
                          <a:effectLst/>
                        </a:rPr>
                        <a:t>1.42%</a:t>
                      </a:r>
                      <a:endParaRPr lang="en-US" sz="1800" b="0" i="0" u="none" strike="noStrike">
                        <a:solidFill>
                          <a:srgbClr val="000000"/>
                        </a:solidFill>
                        <a:effectLst/>
                        <a:latin typeface="Times New Roman" panose="02020603050405020304" pitchFamily="18" charset="0"/>
                      </a:endParaRPr>
                    </a:p>
                  </a:txBody>
                  <a:tcPr marL="182880" marR="182880" marT="2928" marB="0" anchor="ctr"/>
                </a:tc>
                <a:tc>
                  <a:txBody>
                    <a:bodyPr/>
                    <a:lstStyle/>
                    <a:p>
                      <a:pPr algn="just" fontAlgn="ctr"/>
                      <a:r>
                        <a:rPr lang="en-US" sz="1800" u="none" strike="noStrike" dirty="0">
                          <a:effectLst/>
                        </a:rPr>
                        <a:t>represents a clinically relevant association between concepts without either asserting or excluding a causal or sequential relationship between the two.</a:t>
                      </a:r>
                      <a:endParaRPr lang="en-US" sz="1800" b="0" i="0" u="none" strike="noStrike" dirty="0">
                        <a:solidFill>
                          <a:srgbClr val="000000"/>
                        </a:solidFill>
                        <a:effectLst/>
                        <a:latin typeface="Times New Roman" panose="02020603050405020304" pitchFamily="18" charset="0"/>
                      </a:endParaRPr>
                    </a:p>
                  </a:txBody>
                  <a:tcPr marL="182880" marR="182880" marT="2928" marB="0" anchor="ctr"/>
                </a:tc>
                <a:extLst>
                  <a:ext uri="{0D108BD9-81ED-4DB2-BD59-A6C34878D82A}">
                    <a16:rowId xmlns:a16="http://schemas.microsoft.com/office/drawing/2014/main" val="3720195139"/>
                  </a:ext>
                </a:extLst>
              </a:tr>
            </a:tbl>
          </a:graphicData>
        </a:graphic>
      </p:graphicFrame>
      <p:sp>
        <p:nvSpPr>
          <p:cNvPr id="7" name="Slide Number Placeholder 1">
            <a:extLst>
              <a:ext uri="{FF2B5EF4-FFF2-40B4-BE49-F238E27FC236}">
                <a16:creationId xmlns:a16="http://schemas.microsoft.com/office/drawing/2014/main" id="{D4618A2A-50FD-4181-A01B-AD86B5174033}"/>
              </a:ext>
            </a:extLst>
          </p:cNvPr>
          <p:cNvSpPr txBox="1">
            <a:spLocks/>
          </p:cNvSpPr>
          <p:nvPr/>
        </p:nvSpPr>
        <p:spPr>
          <a:xfrm>
            <a:off x="10883" y="6546800"/>
            <a:ext cx="321825"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solidFill>
                  <a:schemeClr val="tx1"/>
                </a:solidFill>
              </a:rPr>
              <a:pPr/>
              <a:t>8</a:t>
            </a:fld>
            <a:endParaRPr lang="en-US">
              <a:solidFill>
                <a:schemeClr val="tx1"/>
              </a:solidFill>
            </a:endParaRPr>
          </a:p>
        </p:txBody>
      </p:sp>
    </p:spTree>
    <p:extLst>
      <p:ext uri="{BB962C8B-B14F-4D97-AF65-F5344CB8AC3E}">
        <p14:creationId xmlns:p14="http://schemas.microsoft.com/office/powerpoint/2010/main" val="352072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D20BBE-9EF9-431E-885B-D26AA306DCDD}"/>
              </a:ext>
            </a:extLst>
          </p:cNvPr>
          <p:cNvSpPr/>
          <p:nvPr/>
        </p:nvSpPr>
        <p:spPr>
          <a:xfrm>
            <a:off x="0" y="794657"/>
            <a:ext cx="12192000" cy="60633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FE599B-3057-4AEE-82C5-FD29C146467A}"/>
              </a:ext>
            </a:extLst>
          </p:cNvPr>
          <p:cNvSpPr>
            <a:spLocks noGrp="1"/>
          </p:cNvSpPr>
          <p:nvPr>
            <p:ph type="title"/>
          </p:nvPr>
        </p:nvSpPr>
        <p:spPr>
          <a:xfrm>
            <a:off x="87086" y="938615"/>
            <a:ext cx="2536372" cy="952535"/>
          </a:xfrm>
          <a:solidFill>
            <a:schemeClr val="accent2">
              <a:lumMod val="50000"/>
            </a:schemeClr>
          </a:solidFill>
        </p:spPr>
        <p:txBody>
          <a:bodyPr>
            <a:normAutofit fontScale="90000"/>
          </a:bodyPr>
          <a:lstStyle/>
          <a:p>
            <a:r>
              <a:rPr lang="en-US" dirty="0"/>
              <a:t>Role groups in</a:t>
            </a:r>
            <a:br>
              <a:rPr lang="en-US" dirty="0"/>
            </a:br>
            <a:r>
              <a:rPr lang="en-US" dirty="0" err="1"/>
              <a:t>Snomed</a:t>
            </a:r>
            <a:r>
              <a:rPr lang="en-US" dirty="0"/>
              <a:t> CT (1)</a:t>
            </a:r>
          </a:p>
        </p:txBody>
      </p:sp>
      <p:pic>
        <p:nvPicPr>
          <p:cNvPr id="4" name="Picture 3">
            <a:extLst>
              <a:ext uri="{FF2B5EF4-FFF2-40B4-BE49-F238E27FC236}">
                <a16:creationId xmlns:a16="http://schemas.microsoft.com/office/drawing/2014/main" id="{A313B51D-AAB3-4CD6-9C26-94CB915586D4}"/>
              </a:ext>
            </a:extLst>
          </p:cNvPr>
          <p:cNvPicPr>
            <a:picLocks noChangeAspect="1"/>
          </p:cNvPicPr>
          <p:nvPr/>
        </p:nvPicPr>
        <p:blipFill>
          <a:blip r:embed="rId2"/>
          <a:stretch>
            <a:fillRect/>
          </a:stretch>
        </p:blipFill>
        <p:spPr>
          <a:xfrm>
            <a:off x="21772" y="2947307"/>
            <a:ext cx="8131629" cy="3910693"/>
          </a:xfrm>
          <a:prstGeom prst="rect">
            <a:avLst/>
          </a:prstGeom>
        </p:spPr>
      </p:pic>
      <p:pic>
        <p:nvPicPr>
          <p:cNvPr id="6" name="Picture 5">
            <a:extLst>
              <a:ext uri="{FF2B5EF4-FFF2-40B4-BE49-F238E27FC236}">
                <a16:creationId xmlns:a16="http://schemas.microsoft.com/office/drawing/2014/main" id="{1D27B70C-3898-4A62-8CD1-6CE98A8D46A2}"/>
              </a:ext>
            </a:extLst>
          </p:cNvPr>
          <p:cNvPicPr>
            <a:picLocks noChangeAspect="1"/>
          </p:cNvPicPr>
          <p:nvPr/>
        </p:nvPicPr>
        <p:blipFill>
          <a:blip r:embed="rId3"/>
          <a:stretch>
            <a:fillRect/>
          </a:stretch>
        </p:blipFill>
        <p:spPr>
          <a:xfrm>
            <a:off x="3461652" y="834993"/>
            <a:ext cx="8567057" cy="3067050"/>
          </a:xfrm>
          <a:prstGeom prst="rect">
            <a:avLst/>
          </a:prstGeom>
        </p:spPr>
      </p:pic>
      <p:sp>
        <p:nvSpPr>
          <p:cNvPr id="7" name="Slide Number Placeholder 1">
            <a:extLst>
              <a:ext uri="{FF2B5EF4-FFF2-40B4-BE49-F238E27FC236}">
                <a16:creationId xmlns:a16="http://schemas.microsoft.com/office/drawing/2014/main" id="{9F1C28D6-E5BC-4847-AD4D-531D6DAA70E9}"/>
              </a:ext>
            </a:extLst>
          </p:cNvPr>
          <p:cNvSpPr txBox="1">
            <a:spLocks/>
          </p:cNvSpPr>
          <p:nvPr/>
        </p:nvSpPr>
        <p:spPr>
          <a:xfrm>
            <a:off x="87085" y="6503256"/>
            <a:ext cx="321825" cy="29745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7ECDC2-0AE3-4FA5-B311-2AABFCB25D07}" type="slidenum">
              <a:rPr lang="en-US" smtClean="0">
                <a:solidFill>
                  <a:schemeClr val="tx1"/>
                </a:solidFill>
              </a:rPr>
              <a:pPr/>
              <a:t>9</a:t>
            </a:fld>
            <a:endParaRPr lang="en-US">
              <a:solidFill>
                <a:schemeClr val="tx1"/>
              </a:solidFill>
            </a:endParaRPr>
          </a:p>
        </p:txBody>
      </p:sp>
      <p:sp>
        <p:nvSpPr>
          <p:cNvPr id="9" name="TextBox 8">
            <a:extLst>
              <a:ext uri="{FF2B5EF4-FFF2-40B4-BE49-F238E27FC236}">
                <a16:creationId xmlns:a16="http://schemas.microsoft.com/office/drawing/2014/main" id="{A4A9C053-A697-45CC-982A-2B439E7560DD}"/>
              </a:ext>
            </a:extLst>
          </p:cNvPr>
          <p:cNvSpPr txBox="1"/>
          <p:nvPr/>
        </p:nvSpPr>
        <p:spPr>
          <a:xfrm>
            <a:off x="7268775" y="1831525"/>
            <a:ext cx="1279389" cy="461665"/>
          </a:xfrm>
          <a:prstGeom prst="rect">
            <a:avLst/>
          </a:prstGeom>
          <a:noFill/>
        </p:spPr>
        <p:txBody>
          <a:bodyPr wrap="none" rtlCol="0">
            <a:spAutoFit/>
          </a:bodyPr>
          <a:lstStyle/>
          <a:p>
            <a:r>
              <a:rPr lang="en-US" sz="2400" dirty="0">
                <a:solidFill>
                  <a:srgbClr val="FF0000"/>
                </a:solidFill>
              </a:rPr>
              <a:t>Asserted</a:t>
            </a:r>
          </a:p>
        </p:txBody>
      </p:sp>
      <p:sp>
        <p:nvSpPr>
          <p:cNvPr id="10" name="TextBox 9">
            <a:extLst>
              <a:ext uri="{FF2B5EF4-FFF2-40B4-BE49-F238E27FC236}">
                <a16:creationId xmlns:a16="http://schemas.microsoft.com/office/drawing/2014/main" id="{C5164137-989E-44FA-A4FB-70E7ACD16C83}"/>
              </a:ext>
            </a:extLst>
          </p:cNvPr>
          <p:cNvSpPr txBox="1"/>
          <p:nvPr/>
        </p:nvSpPr>
        <p:spPr>
          <a:xfrm>
            <a:off x="3513203" y="3766458"/>
            <a:ext cx="1279389" cy="461665"/>
          </a:xfrm>
          <a:prstGeom prst="rect">
            <a:avLst/>
          </a:prstGeom>
          <a:noFill/>
        </p:spPr>
        <p:txBody>
          <a:bodyPr wrap="none" rtlCol="0">
            <a:spAutoFit/>
          </a:bodyPr>
          <a:lstStyle/>
          <a:p>
            <a:r>
              <a:rPr lang="en-US" sz="2400" dirty="0">
                <a:solidFill>
                  <a:srgbClr val="FF0000"/>
                </a:solidFill>
              </a:rPr>
              <a:t>Asserted</a:t>
            </a:r>
          </a:p>
        </p:txBody>
      </p:sp>
      <p:grpSp>
        <p:nvGrpSpPr>
          <p:cNvPr id="22" name="Group 21">
            <a:extLst>
              <a:ext uri="{FF2B5EF4-FFF2-40B4-BE49-F238E27FC236}">
                <a16:creationId xmlns:a16="http://schemas.microsoft.com/office/drawing/2014/main" id="{5C8C7160-273E-47A7-BFE6-95373DAC2097}"/>
              </a:ext>
            </a:extLst>
          </p:cNvPr>
          <p:cNvGrpSpPr/>
          <p:nvPr/>
        </p:nvGrpSpPr>
        <p:grpSpPr>
          <a:xfrm>
            <a:off x="1450678" y="1741714"/>
            <a:ext cx="10629582" cy="5100445"/>
            <a:chOff x="1450678" y="1741714"/>
            <a:chExt cx="10629582" cy="5100445"/>
          </a:xfrm>
        </p:grpSpPr>
        <p:sp>
          <p:nvSpPr>
            <p:cNvPr id="11" name="Rectangle 10">
              <a:extLst>
                <a:ext uri="{FF2B5EF4-FFF2-40B4-BE49-F238E27FC236}">
                  <a16:creationId xmlns:a16="http://schemas.microsoft.com/office/drawing/2014/main" id="{E4CCC1E4-5F64-416A-AC71-B92DAA395CAC}"/>
                </a:ext>
              </a:extLst>
            </p:cNvPr>
            <p:cNvSpPr/>
            <p:nvPr/>
          </p:nvSpPr>
          <p:spPr>
            <a:xfrm>
              <a:off x="4792592" y="1741714"/>
              <a:ext cx="7287668" cy="2286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3BA04D-667F-4050-969C-BF94F139DE60}"/>
                </a:ext>
              </a:extLst>
            </p:cNvPr>
            <p:cNvSpPr/>
            <p:nvPr/>
          </p:nvSpPr>
          <p:spPr>
            <a:xfrm>
              <a:off x="1450678" y="5595256"/>
              <a:ext cx="7287668" cy="1246903"/>
            </a:xfrm>
            <a:prstGeom prst="rect">
              <a:avLst/>
            </a:prstGeom>
            <a:noFill/>
            <a:ln w="76200">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533261-4CA2-4BE2-B29D-8EBF9FBC6A9A}"/>
                </a:ext>
              </a:extLst>
            </p:cNvPr>
            <p:cNvSpPr/>
            <p:nvPr/>
          </p:nvSpPr>
          <p:spPr>
            <a:xfrm>
              <a:off x="1809907" y="3784900"/>
              <a:ext cx="1703296" cy="591158"/>
            </a:xfrm>
            <a:prstGeom prst="rect">
              <a:avLst/>
            </a:prstGeom>
            <a:noFill/>
            <a:ln w="76200">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ctor: Elbow 14">
              <a:extLst>
                <a:ext uri="{FF2B5EF4-FFF2-40B4-BE49-F238E27FC236}">
                  <a16:creationId xmlns:a16="http://schemas.microsoft.com/office/drawing/2014/main" id="{34E04FBB-6207-4C38-B6BD-46E5217654C0}"/>
                </a:ext>
              </a:extLst>
            </p:cNvPr>
            <p:cNvCxnSpPr>
              <a:cxnSpLocks/>
              <a:endCxn id="11" idx="1"/>
            </p:cNvCxnSpPr>
            <p:nvPr/>
          </p:nvCxnSpPr>
          <p:spPr>
            <a:xfrm flipV="1">
              <a:off x="3089296" y="2884714"/>
              <a:ext cx="1703296" cy="865903"/>
            </a:xfrm>
            <a:prstGeom prst="bentConnector3">
              <a:avLst>
                <a:gd name="adj1" fmla="val -1767"/>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0BCB56B5-6E38-45DC-B17C-3902EE2241B4}"/>
                </a:ext>
              </a:extLst>
            </p:cNvPr>
            <p:cNvCxnSpPr>
              <a:cxnSpLocks/>
              <a:stCxn id="12" idx="3"/>
            </p:cNvCxnSpPr>
            <p:nvPr/>
          </p:nvCxnSpPr>
          <p:spPr>
            <a:xfrm flipV="1">
              <a:off x="8738346" y="4027714"/>
              <a:ext cx="1853454" cy="2190994"/>
            </a:xfrm>
            <a:prstGeom prst="bent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Arrow: Right 2">
            <a:extLst>
              <a:ext uri="{FF2B5EF4-FFF2-40B4-BE49-F238E27FC236}">
                <a16:creationId xmlns:a16="http://schemas.microsoft.com/office/drawing/2014/main" id="{90739955-EEA3-409B-BD24-7961EF8F51A3}"/>
              </a:ext>
            </a:extLst>
          </p:cNvPr>
          <p:cNvSpPr/>
          <p:nvPr/>
        </p:nvSpPr>
        <p:spPr>
          <a:xfrm rot="18348930">
            <a:off x="4860147" y="3197831"/>
            <a:ext cx="609600" cy="2857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8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C5E0B3"/>
      </a:hlink>
      <a:folHlink>
        <a:srgbClr val="C5E0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3325</Words>
  <Application>Microsoft Office PowerPoint</Application>
  <PresentationFormat>Widescreen</PresentationFormat>
  <Paragraphs>466</Paragraphs>
  <Slides>32</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MS Mincho</vt:lpstr>
      <vt:lpstr>Angsana New</vt:lpstr>
      <vt:lpstr>Arial</vt:lpstr>
      <vt:lpstr>Arial Narrow</vt:lpstr>
      <vt:lpstr>Calibri</vt:lpstr>
      <vt:lpstr>Calibri Light</vt:lpstr>
      <vt:lpstr>Courier New</vt:lpstr>
      <vt:lpstr>Franklin Gothic Book</vt:lpstr>
      <vt:lpstr>Georgia</vt:lpstr>
      <vt:lpstr>Times New Roman</vt:lpstr>
      <vt:lpstr>Wingdings</vt:lpstr>
      <vt:lpstr>Office Theme</vt:lpstr>
      <vt:lpstr>Axiomatizing SNOMED CT disorders:  Should there be room for  interpretation? </vt:lpstr>
      <vt:lpstr>SNOMED CT  structure</vt:lpstr>
      <vt:lpstr>SNOMED CT browser</vt:lpstr>
      <vt:lpstr>SNOMED CT’s Description Logic: EL++ Example: Cholangiocarcinoma of biliary tract       -     asserted</vt:lpstr>
      <vt:lpstr>Cholangiocarcinoma of biliary tract</vt:lpstr>
      <vt:lpstr>In Snomed CT, all Disease (disorder) concepts are subsumed by Clinical finding (finding)</vt:lpstr>
      <vt:lpstr>Finding versus diseas</vt:lpstr>
      <vt:lpstr>Associative attributes in SNOMED CT concepts subsumed by ‘disease (disorder)’.</vt:lpstr>
      <vt:lpstr>Role groups in Snomed CT (1)</vt:lpstr>
      <vt:lpstr>Role groups in Snomed CT (2): consequence by design</vt:lpstr>
      <vt:lpstr>The Basic Formal Ontology (BFO)</vt:lpstr>
      <vt:lpstr>The many faces of ‘BFO’</vt:lpstr>
      <vt:lpstr>The Ontology of General Medical Science (OGMS)</vt:lpstr>
      <vt:lpstr>Core OGMS definitions</vt:lpstr>
      <vt:lpstr>Motivation for Snomed CT ‘+’ BFO/OGMS: terminological richness + ontological rigor</vt:lpstr>
      <vt:lpstr>Third party attempts to map SNOMED CT to BFO/OGMS</vt:lpstr>
      <vt:lpstr>Our proposal: one logical model-theoretic framework</vt:lpstr>
      <vt:lpstr>Snomed CT  BFO/OGMS translation example</vt:lpstr>
      <vt:lpstr>Snomed CT  BFO/OGMS translation example: some specific challenges.</vt:lpstr>
      <vt:lpstr>Snomed CT  BFO/OGMS translation example: some specific challenges.</vt:lpstr>
      <vt:lpstr>Snomed CT  BFO/OGMS translation example: some specific challenges.</vt:lpstr>
      <vt:lpstr>Snomed CT ‘disease (disorder)’ BFO/OGMS translation: main challenges.</vt:lpstr>
      <vt:lpstr>1. Disease concepts without attributes</vt:lpstr>
      <vt:lpstr>2. Finding site (83%)</vt:lpstr>
      <vt:lpstr>3. Finding sites for ‘what is not there’ (1) </vt:lpstr>
      <vt:lpstr>3. Finding sites for ‘what is not there’  (2) </vt:lpstr>
      <vt:lpstr>4. Finding site for processes</vt:lpstr>
      <vt:lpstr>5. Multiple finding sites: requires caution for mistakes in Snomed CT</vt:lpstr>
      <vt:lpstr>5. Multiple finding sites: requires caution for mistakes in Snomed CT  (2)</vt:lpstr>
      <vt:lpstr>6. Pathological process</vt:lpstr>
      <vt:lpstr>7. Pathological process (attribute) with range infectious process (qualifier value)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2023-07-06T20:31:14Z</dcterms:created>
  <dcterms:modified xsi:type="dcterms:W3CDTF">2023-07-18T23:05:07Z</dcterms:modified>
</cp:coreProperties>
</file>