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6" r:id="rId1"/>
  </p:sldMasterIdLst>
  <p:notesMasterIdLst>
    <p:notesMasterId r:id="rId55"/>
  </p:notesMasterIdLst>
  <p:sldIdLst>
    <p:sldId id="692" r:id="rId2"/>
    <p:sldId id="1271" r:id="rId3"/>
    <p:sldId id="1270" r:id="rId4"/>
    <p:sldId id="1276" r:id="rId5"/>
    <p:sldId id="1275" r:id="rId6"/>
    <p:sldId id="1250" r:id="rId7"/>
    <p:sldId id="1294" r:id="rId8"/>
    <p:sldId id="1272" r:id="rId9"/>
    <p:sldId id="1279" r:id="rId10"/>
    <p:sldId id="1277" r:id="rId11"/>
    <p:sldId id="1191" r:id="rId12"/>
    <p:sldId id="1278" r:id="rId13"/>
    <p:sldId id="1097" r:id="rId14"/>
    <p:sldId id="1098" r:id="rId15"/>
    <p:sldId id="1273" r:id="rId16"/>
    <p:sldId id="1280" r:id="rId17"/>
    <p:sldId id="1245" r:id="rId18"/>
    <p:sldId id="895" r:id="rId19"/>
    <p:sldId id="896" r:id="rId20"/>
    <p:sldId id="897" r:id="rId21"/>
    <p:sldId id="1247" r:id="rId22"/>
    <p:sldId id="1274" r:id="rId23"/>
    <p:sldId id="1254" r:id="rId24"/>
    <p:sldId id="1248" r:id="rId25"/>
    <p:sldId id="1255" r:id="rId26"/>
    <p:sldId id="1263" r:id="rId27"/>
    <p:sldId id="1265" r:id="rId28"/>
    <p:sldId id="1266" r:id="rId29"/>
    <p:sldId id="1287" r:id="rId30"/>
    <p:sldId id="1269" r:id="rId31"/>
    <p:sldId id="1264" r:id="rId32"/>
    <p:sldId id="1288" r:id="rId33"/>
    <p:sldId id="1289" r:id="rId34"/>
    <p:sldId id="1290" r:id="rId35"/>
    <p:sldId id="1295" r:id="rId36"/>
    <p:sldId id="1296" r:id="rId37"/>
    <p:sldId id="1297" r:id="rId38"/>
    <p:sldId id="1298" r:id="rId39"/>
    <p:sldId id="1281" r:id="rId40"/>
    <p:sldId id="1291" r:id="rId41"/>
    <p:sldId id="1292" r:id="rId42"/>
    <p:sldId id="1293" r:id="rId43"/>
    <p:sldId id="1286" r:id="rId44"/>
    <p:sldId id="1299" r:id="rId45"/>
    <p:sldId id="1267" r:id="rId46"/>
    <p:sldId id="1300" r:id="rId47"/>
    <p:sldId id="1256" r:id="rId48"/>
    <p:sldId id="1303" r:id="rId49"/>
    <p:sldId id="1301" r:id="rId50"/>
    <p:sldId id="1302" r:id="rId51"/>
    <p:sldId id="1304" r:id="rId52"/>
    <p:sldId id="1305" r:id="rId53"/>
    <p:sldId id="1306" r:id="rId54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16165D"/>
    <a:srgbClr val="04167A"/>
    <a:srgbClr val="051993"/>
    <a:srgbClr val="0033CC"/>
    <a:srgbClr val="A2CCE8"/>
    <a:srgbClr val="AAE600"/>
    <a:srgbClr val="1FE115"/>
    <a:srgbClr val="FF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72" autoAdjust="0"/>
    <p:restoredTop sz="96349" autoAdjust="0"/>
  </p:normalViewPr>
  <p:slideViewPr>
    <p:cSldViewPr>
      <p:cViewPr>
        <p:scale>
          <a:sx n="100" d="100"/>
          <a:sy n="100" d="100"/>
        </p:scale>
        <p:origin x="318" y="4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 smtClean="0"/>
              <a:t>Klik om de opmaakprofielen van de modeltekst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305ACA9-A27D-4159-B806-94BE96EB6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982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8028D2-F1DD-4CEF-968C-AED73AC5BD14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201850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05ACA9-A27D-4159-B806-94BE96EB69B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787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0D39F32-5C15-4A14-AEFC-ABA7FE7E8A03}" type="slidenum">
              <a:rPr lang="en-US" altLang="en-US" sz="1200" b="0"/>
              <a:pPr eaLnBrk="1" hangingPunct="1"/>
              <a:t>27</a:t>
            </a:fld>
            <a:endParaRPr lang="en-US" altLang="en-US" sz="1200" b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31037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0D39F32-5C15-4A14-AEFC-ABA7FE7E8A03}" type="slidenum">
              <a:rPr lang="en-US" altLang="en-US" sz="1200" b="0"/>
              <a:pPr eaLnBrk="1" hangingPunct="1"/>
              <a:t>29</a:t>
            </a:fld>
            <a:endParaRPr lang="en-US" altLang="en-US" sz="1200" b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910592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0D39F32-5C15-4A14-AEFC-ABA7FE7E8A03}" type="slidenum">
              <a:rPr lang="en-US" altLang="en-US" sz="1200" b="0"/>
              <a:pPr eaLnBrk="1" hangingPunct="1"/>
              <a:t>31</a:t>
            </a:fld>
            <a:endParaRPr lang="en-US" altLang="en-US" sz="1200" b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853677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0D39F32-5C15-4A14-AEFC-ABA7FE7E8A03}" type="slidenum">
              <a:rPr lang="en-US" altLang="en-US" sz="1200" b="0"/>
              <a:pPr eaLnBrk="1" hangingPunct="1"/>
              <a:t>33</a:t>
            </a:fld>
            <a:endParaRPr lang="en-US" altLang="en-US" sz="1200" b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623220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6E89B93C-8E15-46DA-A4EB-5308B2F0C1F9}" type="slidenum">
              <a:rPr lang="en-US" altLang="en-US" sz="1200" b="0"/>
              <a:pPr eaLnBrk="1" hangingPunct="1"/>
              <a:t>35</a:t>
            </a:fld>
            <a:endParaRPr lang="en-US" altLang="en-US" sz="1200" b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5087162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F9599FB-FE74-4E8C-8ABD-97654B3FFED8}" type="slidenum">
              <a:rPr lang="en-US" altLang="en-US" sz="1200" b="0"/>
              <a:pPr eaLnBrk="1" hangingPunct="1"/>
              <a:t>36</a:t>
            </a:fld>
            <a:endParaRPr lang="en-US" altLang="en-US" sz="1200" b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5981856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D1B2DC4-15F5-4049-A286-BCBFFF62A5D7}" type="slidenum">
              <a:rPr lang="en-US" altLang="en-US" sz="1200" b="0"/>
              <a:pPr eaLnBrk="1" hangingPunct="1"/>
              <a:t>38</a:t>
            </a:fld>
            <a:endParaRPr lang="en-US" altLang="en-US" sz="1200" b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736607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04DCE6-6BCD-4797-9901-C47B2E4A7664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927124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04DCE6-6BCD-4797-9901-C47B2E4A7664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16857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8028D2-F1DD-4CEF-968C-AED73AC5BD14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3686677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04DCE6-6BCD-4797-9901-C47B2E4A7664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554309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04DCE6-6BCD-4797-9901-C47B2E4A7664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33960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8028D2-F1DD-4CEF-968C-AED73AC5BD14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368775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0D39F32-5C15-4A14-AEFC-ABA7FE7E8A03}" type="slidenum">
              <a:rPr lang="en-US" altLang="en-US" sz="1200" b="0"/>
              <a:pPr eaLnBrk="1" hangingPunct="1"/>
              <a:t>4</a:t>
            </a:fld>
            <a:endParaRPr lang="en-US" altLang="en-US" sz="1200" b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43395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8028D2-F1DD-4CEF-968C-AED73AC5BD14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590932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AE5DE34D-E6E1-42BB-BB87-C0D56FE732F7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11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21927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0E0796-5F2E-462D-89E9-AE798582B1AD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81845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8028D2-F1DD-4CEF-968C-AED73AC5BD14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75526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8028D2-F1DD-4CEF-968C-AED73AC5BD14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569831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504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2825"/>
            <a:ext cx="8686800" cy="117475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553200"/>
            <a:ext cx="19050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F41BC1FE-425B-4D41-9768-47500E60C2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5397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Trebuchet MS"/>
                <a:cs typeface="Trebuchet M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482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0"/>
          <p:cNvCxnSpPr>
            <a:cxnSpLocks noChangeShapeType="1"/>
          </p:cNvCxnSpPr>
          <p:nvPr/>
        </p:nvCxnSpPr>
        <p:spPr bwMode="auto">
          <a:xfrm>
            <a:off x="762000" y="3733800"/>
            <a:ext cx="7772400" cy="1588"/>
          </a:xfrm>
          <a:prstGeom prst="line">
            <a:avLst/>
          </a:prstGeom>
          <a:noFill/>
          <a:ln w="9525">
            <a:solidFill>
              <a:schemeClr val="bg1"/>
            </a:solidFill>
            <a:prstDash val="dot"/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74332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43138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latin typeface="Trebuchet MS"/>
                <a:cs typeface="Trebuchet M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9341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  <a:prstGeom prst="rect">
            <a:avLst/>
          </a:prstGeom>
        </p:spPr>
        <p:txBody>
          <a:bodyPr/>
          <a:lstStyle>
            <a:lvl1pPr algn="ctr">
              <a:defRPr b="0" i="0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953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defRPr b="0" i="1">
                <a:solidFill>
                  <a:schemeClr val="bg1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466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243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599"/>
            <a:ext cx="8229600" cy="100647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15376"/>
            <a:ext cx="4040188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95601"/>
            <a:ext cx="4040188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 b="0" i="0">
                <a:solidFill>
                  <a:schemeClr val="bg1"/>
                </a:solidFill>
                <a:latin typeface="Trebuchet MS"/>
                <a:cs typeface="Trebuchet MS"/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buFontTx/>
              <a:buNone/>
              <a:defRPr sz="1600" b="0" i="1">
                <a:solidFill>
                  <a:schemeClr val="bg1"/>
                </a:solidFill>
                <a:latin typeface="Trebuchet MS"/>
                <a:cs typeface="Trebuchet M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15376"/>
            <a:ext cx="4041775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95601"/>
            <a:ext cx="4041775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FontTx/>
              <a:buNone/>
              <a:defRPr sz="1600" i="1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277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1295400"/>
          </a:xfrm>
          <a:prstGeom prst="rect">
            <a:avLst/>
          </a:prstGeom>
          <a:solidFill>
            <a:srgbClr val="E59C00"/>
          </a:solidFill>
        </p:spPr>
        <p:txBody>
          <a:bodyPr anchor="b"/>
          <a:lstStyle>
            <a:lvl1pPr algn="l">
              <a:defRPr sz="2000" b="1" i="0">
                <a:latin typeface="Trebuchet MS"/>
                <a:cs typeface="Trebuchet M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1"/>
            <a:ext cx="5111750" cy="49530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buClrTx/>
              <a:buFont typeface="Arial"/>
              <a:buChar char="•"/>
              <a:defRPr sz="28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2000" b="0" i="1">
                <a:latin typeface="Trebuchet MS"/>
                <a:cs typeface="Trebuchet M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14600"/>
            <a:ext cx="3008313" cy="350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7853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572000"/>
            <a:ext cx="5334000" cy="566738"/>
          </a:xfrm>
          <a:prstGeom prst="rect">
            <a:avLst/>
          </a:prstGeom>
        </p:spPr>
        <p:txBody>
          <a:bodyPr anchor="b"/>
          <a:lstStyle>
            <a:lvl1pPr algn="ctr">
              <a:defRPr sz="2000" b="0" i="0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143000"/>
            <a:ext cx="5334000" cy="3429000"/>
          </a:xfrm>
          <a:prstGeom prst="rect">
            <a:avLst/>
          </a:prstGeom>
          <a:solidFill>
            <a:schemeClr val="bg2"/>
          </a:solidFill>
          <a:ln w="5080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52400" dist="101600" dir="2700000">
              <a:schemeClr val="tx1">
                <a:alpha val="31000"/>
              </a:schemeClr>
            </a:outerShdw>
          </a:effectLst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138738"/>
            <a:ext cx="5334000" cy="804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47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gradFill rotWithShape="0">
            <a:gsLst>
              <a:gs pos="0">
                <a:srgbClr val="000042"/>
              </a:gs>
              <a:gs pos="100000">
                <a:srgbClr val="151555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solidFill>
            <a:srgbClr val="00004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gradFill rotWithShape="0">
            <a:gsLst>
              <a:gs pos="0">
                <a:srgbClr val="000042"/>
              </a:gs>
              <a:gs pos="100000">
                <a:srgbClr val="151555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8" name="Object 6"/>
          <p:cNvGraphicFramePr>
            <a:graphicFrameLocks noChangeAspect="1"/>
          </p:cNvGraphicFramePr>
          <p:nvPr/>
        </p:nvGraphicFramePr>
        <p:xfrm>
          <a:off x="0" y="0"/>
          <a:ext cx="91440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736" name="Photo Editor-foto" r:id="rId3" imgW="7621064" imgH="1009791" progId="MSPhotoEd.3">
                  <p:embed/>
                </p:oleObj>
              </mc:Choice>
              <mc:Fallback>
                <p:oleObj name="Photo Editor-foto" r:id="rId3" imgW="7621064" imgH="100979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828800" y="71438"/>
            <a:ext cx="41910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New York State </a:t>
            </a:r>
          </a:p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Center of Excellence in Bioinformatics &amp; Life Sciences</a:t>
            </a:r>
          </a:p>
          <a:p>
            <a:pPr algn="l">
              <a:defRPr/>
            </a:pPr>
            <a:endParaRPr lang="nl-BE" sz="800">
              <a:solidFill>
                <a:schemeClr val="bg1"/>
              </a:solidFill>
              <a:latin typeface="Batang" pitchFamily="18" charset="-127"/>
            </a:endParaRPr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152400" y="152400"/>
            <a:ext cx="1752600" cy="838200"/>
            <a:chOff x="720" y="1440"/>
            <a:chExt cx="1104" cy="576"/>
          </a:xfrm>
        </p:grpSpPr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820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1123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1424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AutoShape 12"/>
            <p:cNvSpPr>
              <a:spLocks noChangeArrowheads="1"/>
            </p:cNvSpPr>
            <p:nvPr/>
          </p:nvSpPr>
          <p:spPr bwMode="auto">
            <a:xfrm>
              <a:off x="720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AutoShape 13"/>
            <p:cNvSpPr>
              <a:spLocks noChangeArrowheads="1"/>
            </p:cNvSpPr>
            <p:nvPr/>
          </p:nvSpPr>
          <p:spPr bwMode="auto">
            <a:xfrm>
              <a:off x="1021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AutoShape 14"/>
            <p:cNvSpPr>
              <a:spLocks noChangeArrowheads="1"/>
            </p:cNvSpPr>
            <p:nvPr/>
          </p:nvSpPr>
          <p:spPr bwMode="auto">
            <a:xfrm>
              <a:off x="1324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2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864" y="1440"/>
              <a:ext cx="96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R  </a:t>
              </a:r>
              <a:r>
                <a:rPr lang="nl-BE" sz="1600">
                  <a:solidFill>
                    <a:srgbClr val="153C8B"/>
                  </a:solidFill>
                  <a:latin typeface="Verdana" pitchFamily="34" charset="0"/>
                </a:rPr>
                <a:t> </a:t>
              </a: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T  U</a:t>
              </a:r>
              <a:endParaRPr lang="en-US">
                <a:solidFill>
                  <a:srgbClr val="153C8B"/>
                </a:solidFill>
                <a:latin typeface="Verdana" pitchFamily="34" charset="0"/>
              </a:endParaRPr>
            </a:p>
          </p:txBody>
        </p:sp>
      </p:grp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19" name="Object 20"/>
          <p:cNvGraphicFramePr>
            <a:graphicFrameLocks noChangeAspect="1"/>
          </p:cNvGraphicFramePr>
          <p:nvPr/>
        </p:nvGraphicFramePr>
        <p:xfrm>
          <a:off x="0" y="0"/>
          <a:ext cx="91440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737" name="Photo Editor-foto" r:id="rId5" imgW="7621064" imgH="1009791" progId="MSPhotoEd.3">
                  <p:embed/>
                </p:oleObj>
              </mc:Choice>
              <mc:Fallback>
                <p:oleObj name="Photo Editor-foto" r:id="rId5" imgW="7621064" imgH="100979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1828800" y="71438"/>
            <a:ext cx="41910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New York State </a:t>
            </a:r>
          </a:p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Center of Excellence in Bioinformatics &amp; Life Sciences</a:t>
            </a:r>
          </a:p>
          <a:p>
            <a:pPr algn="l">
              <a:defRPr/>
            </a:pPr>
            <a:endParaRPr lang="nl-BE" sz="800">
              <a:solidFill>
                <a:schemeClr val="bg1"/>
              </a:solidFill>
              <a:latin typeface="Batang" pitchFamily="18" charset="-127"/>
            </a:endParaRPr>
          </a:p>
        </p:txBody>
      </p:sp>
      <p:grpSp>
        <p:nvGrpSpPr>
          <p:cNvPr id="21" name="Group 22"/>
          <p:cNvGrpSpPr>
            <a:grpSpLocks/>
          </p:cNvGrpSpPr>
          <p:nvPr/>
        </p:nvGrpSpPr>
        <p:grpSpPr bwMode="auto">
          <a:xfrm>
            <a:off x="152400" y="152400"/>
            <a:ext cx="1752600" cy="838200"/>
            <a:chOff x="720" y="1440"/>
            <a:chExt cx="1104" cy="576"/>
          </a:xfrm>
        </p:grpSpPr>
        <p:sp>
          <p:nvSpPr>
            <p:cNvPr id="22" name="AutoShape 23"/>
            <p:cNvSpPr>
              <a:spLocks noChangeArrowheads="1"/>
            </p:cNvSpPr>
            <p:nvPr/>
          </p:nvSpPr>
          <p:spPr bwMode="auto">
            <a:xfrm>
              <a:off x="820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AutoShape 24"/>
            <p:cNvSpPr>
              <a:spLocks noChangeArrowheads="1"/>
            </p:cNvSpPr>
            <p:nvPr/>
          </p:nvSpPr>
          <p:spPr bwMode="auto">
            <a:xfrm>
              <a:off x="1123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AutoShape 25"/>
            <p:cNvSpPr>
              <a:spLocks noChangeArrowheads="1"/>
            </p:cNvSpPr>
            <p:nvPr/>
          </p:nvSpPr>
          <p:spPr bwMode="auto">
            <a:xfrm>
              <a:off x="1424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AutoShape 26"/>
            <p:cNvSpPr>
              <a:spLocks noChangeArrowheads="1"/>
            </p:cNvSpPr>
            <p:nvPr/>
          </p:nvSpPr>
          <p:spPr bwMode="auto">
            <a:xfrm>
              <a:off x="720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AutoShape 27"/>
            <p:cNvSpPr>
              <a:spLocks noChangeArrowheads="1"/>
            </p:cNvSpPr>
            <p:nvPr/>
          </p:nvSpPr>
          <p:spPr bwMode="auto">
            <a:xfrm>
              <a:off x="1021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AutoShape 28"/>
            <p:cNvSpPr>
              <a:spLocks noChangeArrowheads="1"/>
            </p:cNvSpPr>
            <p:nvPr/>
          </p:nvSpPr>
          <p:spPr bwMode="auto">
            <a:xfrm>
              <a:off x="1324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2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Rectangle 29"/>
            <p:cNvSpPr>
              <a:spLocks noChangeArrowheads="1"/>
            </p:cNvSpPr>
            <p:nvPr/>
          </p:nvSpPr>
          <p:spPr bwMode="auto">
            <a:xfrm>
              <a:off x="864" y="1440"/>
              <a:ext cx="96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R  </a:t>
              </a:r>
              <a:r>
                <a:rPr lang="nl-BE" sz="1600">
                  <a:solidFill>
                    <a:srgbClr val="153C8B"/>
                  </a:solidFill>
                  <a:latin typeface="Verdana" pitchFamily="34" charset="0"/>
                </a:rPr>
                <a:t> </a:t>
              </a: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T  U</a:t>
              </a:r>
              <a:endParaRPr lang="en-US">
                <a:solidFill>
                  <a:srgbClr val="153C8B"/>
                </a:solidFill>
                <a:latin typeface="Verdana" pitchFamily="34" charset="0"/>
              </a:endParaRPr>
            </a:p>
          </p:txBody>
        </p:sp>
      </p:grpSp>
      <p:sp>
        <p:nvSpPr>
          <p:cNvPr id="29" name="Line 30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2825"/>
            <a:ext cx="8686800" cy="117475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2400" y="1981200"/>
            <a:ext cx="8839200" cy="472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  <p:sp>
        <p:nvSpPr>
          <p:cNvPr id="3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2390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B4125-E3D1-4ED8-8187-4993DEAD49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83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town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 bwMode="auto">
          <a:xfrm>
            <a:off x="0" y="609600"/>
            <a:ext cx="9144000" cy="6248400"/>
          </a:xfrm>
          <a:prstGeom prst="rect">
            <a:avLst/>
          </a:prstGeom>
          <a:solidFill>
            <a:srgbClr val="00206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45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pitchFamily="122" charset="-128"/>
          <a:cs typeface="ＭＳ Ｐゴシック" pitchFamily="122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defRPr sz="2400">
          <a:solidFill>
            <a:schemeClr val="bg1"/>
          </a:solidFill>
          <a:latin typeface="+mn-lt"/>
          <a:ea typeface="ＭＳ Ｐゴシック" pitchFamily="122" charset="-128"/>
          <a:cs typeface="ＭＳ Ｐゴシック" pitchFamily="122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6633"/>
        </a:buClr>
        <a:buSzPct val="80000"/>
        <a:buFont typeface="Times" charset="0"/>
        <a:buChar char="•"/>
        <a:defRPr sz="2400">
          <a:solidFill>
            <a:schemeClr val="bg1"/>
          </a:solidFill>
          <a:latin typeface="+mn-lt"/>
          <a:ea typeface="ＭＳ Ｐゴシック" pitchFamily="12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SzPct val="95000"/>
        <a:buFont typeface="Times" charset="0"/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google.com/imgres?num=10&amp;hl=en&amp;safe=off&amp;tbo=d&amp;biw=1680&amp;bih=858&amp;tbm=isch&amp;tbnid=MlQsapOTswg_pM:&amp;imgrefurl=http://www.firstpersonarts.org/2010-festival/first-taste-dinner-with-soledad-obrien/&amp;docid=bIZwwNlXW_6f7M&amp;imgurl=http://www.firstpersonarts.org/wp-content/uploads/2010/08/Soledad-new-headshot-7-07.jpg&amp;w=2400&amp;h=3000&amp;ei=EzbvUOTBAbO10AGGq4G4BQ&amp;zoom=1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google.com/imgres?num=10&amp;hl=en&amp;safe=off&amp;tbo=d&amp;biw=1680&amp;bih=858&amp;tbm=isch&amp;tbnid=MlQsapOTswg_pM:&amp;imgrefurl=http://www.firstpersonarts.org/2010-festival/first-taste-dinner-with-soledad-obrien/&amp;docid=bIZwwNlXW_6f7M&amp;imgurl=http://www.firstpersonarts.org/wp-content/uploads/2010/08/Soledad-new-headshot-7-07.jpg&amp;w=2400&amp;h=3000&amp;ei=EzbvUOTBAbO10AGGq4G4BQ&amp;zoom=1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Grp="1" noChangeArrowheads="1"/>
          </p:cNvSpPr>
          <p:nvPr>
            <p:ph type="ctrTitle"/>
          </p:nvPr>
        </p:nvSpPr>
        <p:spPr>
          <a:xfrm>
            <a:off x="381000" y="609600"/>
            <a:ext cx="8382000" cy="2043113"/>
          </a:xfrm>
        </p:spPr>
        <p:txBody>
          <a:bodyPr/>
          <a:lstStyle/>
          <a:p>
            <a:pPr>
              <a:tabLst>
                <a:tab pos="5376863" algn="l"/>
              </a:tabLst>
            </a:pPr>
            <a:r>
              <a:rPr lang="en-US" sz="1200" dirty="0" smtClean="0">
                <a:cs typeface="Arial" charset="0"/>
              </a:rPr>
              <a:t/>
            </a:r>
            <a:br>
              <a:rPr lang="en-US" sz="1200" dirty="0" smtClean="0">
                <a:cs typeface="Arial" charset="0"/>
              </a:rPr>
            </a:br>
            <a:r>
              <a:rPr lang="en-US" sz="4400" dirty="0"/>
              <a:t>Ontological Foundations for Tracking Data Quality through the Internet of Things.  </a:t>
            </a:r>
            <a:r>
              <a:rPr lang="en-US" sz="2600" dirty="0"/>
              <a:t/>
            </a:r>
            <a:br>
              <a:rPr lang="en-US" sz="2600" dirty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EFMI STC2016: Transforming Healthcare with the Internet of Things</a:t>
            </a:r>
            <a:br>
              <a:rPr lang="en-US" sz="1800" dirty="0" smtClean="0"/>
            </a:br>
            <a:r>
              <a:rPr lang="en-US" sz="1400" dirty="0" smtClean="0"/>
              <a:t>Paris, France, </a:t>
            </a:r>
            <a:r>
              <a:rPr lang="en-GB" sz="1400" dirty="0" smtClean="0">
                <a:cs typeface="Arial" charset="0"/>
              </a:rPr>
              <a:t>April 17-19, 2016</a:t>
            </a:r>
            <a:br>
              <a:rPr lang="en-GB" sz="1400" dirty="0" smtClean="0">
                <a:cs typeface="Arial" charset="0"/>
              </a:rPr>
            </a:br>
            <a:endParaRPr lang="en-US" sz="1400" dirty="0" smtClean="0">
              <a:cs typeface="Arial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191000"/>
            <a:ext cx="9144000" cy="1600200"/>
          </a:xfrm>
        </p:spPr>
        <p:txBody>
          <a:bodyPr/>
          <a:lstStyle/>
          <a:p>
            <a:pPr defTabSz="566738" eaLnBrk="1" hangingPunct="1">
              <a:lnSpc>
                <a:spcPct val="80000"/>
              </a:lnSpc>
            </a:pPr>
            <a:r>
              <a:rPr lang="en-GB" altLang="ja-JP" sz="2600" b="1" dirty="0" smtClean="0">
                <a:ea typeface="ＭＳ 明朝" pitchFamily="49" charset="-128"/>
              </a:rPr>
              <a:t>Werner </a:t>
            </a:r>
            <a:r>
              <a:rPr lang="en-GB" altLang="ja-JP" sz="2600" b="1" dirty="0" err="1" smtClean="0">
                <a:ea typeface="ＭＳ 明朝" pitchFamily="49" charset="-128"/>
              </a:rPr>
              <a:t>CEUSTERS</a:t>
            </a:r>
            <a:r>
              <a:rPr lang="en-GB" altLang="ja-JP" sz="2600" b="1" baseline="30000" dirty="0" err="1" smtClean="0">
                <a:ea typeface="ＭＳ 明朝" pitchFamily="49" charset="-128"/>
              </a:rPr>
              <a:t>a,b,c,d</a:t>
            </a:r>
            <a:r>
              <a:rPr lang="en-GB" altLang="ja-JP" sz="2600" b="1" dirty="0" smtClean="0">
                <a:ea typeface="ＭＳ 明朝" pitchFamily="49" charset="-128"/>
              </a:rPr>
              <a:t>, MD and Jonathan P </a:t>
            </a:r>
            <a:r>
              <a:rPr lang="en-GB" altLang="ja-JP" sz="2600" b="1" dirty="0" err="1" smtClean="0">
                <a:ea typeface="ＭＳ 明朝" pitchFamily="49" charset="-128"/>
              </a:rPr>
              <a:t>BONA</a:t>
            </a:r>
            <a:r>
              <a:rPr lang="en-GB" altLang="ja-JP" sz="2600" b="1" baseline="30000" dirty="0" err="1" smtClean="0">
                <a:ea typeface="ＭＳ 明朝" pitchFamily="49" charset="-128"/>
              </a:rPr>
              <a:t>c</a:t>
            </a:r>
            <a:r>
              <a:rPr lang="en-GB" altLang="ja-JP" sz="2600" b="1" dirty="0" smtClean="0">
                <a:ea typeface="ＭＳ 明朝" pitchFamily="49" charset="-128"/>
              </a:rPr>
              <a:t>, PhD</a:t>
            </a:r>
          </a:p>
          <a:p>
            <a:pPr defTabSz="566738" eaLnBrk="1" hangingPunct="1">
              <a:lnSpc>
                <a:spcPct val="120000"/>
              </a:lnSpc>
            </a:pPr>
            <a:endParaRPr lang="en-US" altLang="ja-JP" sz="1800" b="1" dirty="0" smtClean="0">
              <a:ea typeface="ＭＳ 明朝" pitchFamily="49" charset="-128"/>
            </a:endParaRP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 smtClean="0">
                <a:ea typeface="ＭＳ 明朝" pitchFamily="49" charset="-128"/>
              </a:rPr>
              <a:t>Ontology Research Group, </a:t>
            </a:r>
            <a:r>
              <a:rPr lang="en-GB" altLang="ja-JP" sz="1800" i="1" dirty="0" err="1" smtClean="0">
                <a:ea typeface="ＭＳ 明朝" pitchFamily="49" charset="-128"/>
              </a:rPr>
              <a:t>Center</a:t>
            </a:r>
            <a:r>
              <a:rPr lang="en-GB" altLang="ja-JP" sz="1800" i="1" dirty="0" smtClean="0">
                <a:ea typeface="ＭＳ 明朝" pitchFamily="49" charset="-128"/>
              </a:rPr>
              <a:t> of Excellence in Bioinformatics and Life </a:t>
            </a:r>
            <a:r>
              <a:rPr lang="en-GB" altLang="ja-JP" sz="1800" i="1" dirty="0" err="1" smtClean="0">
                <a:ea typeface="ＭＳ 明朝" pitchFamily="49" charset="-128"/>
              </a:rPr>
              <a:t>Sciences</a:t>
            </a:r>
            <a:r>
              <a:rPr lang="en-GB" altLang="ja-JP" sz="1800" i="1" baseline="30000" dirty="0" err="1" smtClean="0">
                <a:ea typeface="ＭＳ 明朝" pitchFamily="49" charset="-128"/>
              </a:rPr>
              <a:t>a</a:t>
            </a:r>
            <a:r>
              <a:rPr lang="en-GB" altLang="ja-JP" sz="1800" i="1" dirty="0" smtClean="0">
                <a:ea typeface="ＭＳ 明朝" pitchFamily="49" charset="-128"/>
              </a:rPr>
              <a:t>;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 smtClean="0">
                <a:ea typeface="ＭＳ 明朝" pitchFamily="49" charset="-128"/>
              </a:rPr>
              <a:t>UB Institute for Healthcare </a:t>
            </a:r>
            <a:r>
              <a:rPr lang="en-GB" altLang="ja-JP" sz="1800" i="1" dirty="0" err="1" smtClean="0">
                <a:ea typeface="ＭＳ 明朝" pitchFamily="49" charset="-128"/>
              </a:rPr>
              <a:t>Informatics</a:t>
            </a:r>
            <a:r>
              <a:rPr lang="en-GB" altLang="ja-JP" sz="1800" i="1" baseline="30000" dirty="0" err="1" smtClean="0">
                <a:ea typeface="ＭＳ 明朝" pitchFamily="49" charset="-128"/>
              </a:rPr>
              <a:t>b</a:t>
            </a:r>
            <a:r>
              <a:rPr lang="en-GB" altLang="ja-JP" sz="1800" i="1" dirty="0" smtClean="0">
                <a:ea typeface="ＭＳ 明朝" pitchFamily="49" charset="-128"/>
              </a:rPr>
              <a:t>, 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 smtClean="0">
                <a:ea typeface="ＭＳ 明朝" pitchFamily="49" charset="-128"/>
              </a:rPr>
              <a:t>Departments of Biomedical </a:t>
            </a:r>
            <a:r>
              <a:rPr lang="en-GB" altLang="ja-JP" sz="1800" i="1" dirty="0" err="1" smtClean="0">
                <a:ea typeface="ＭＳ 明朝" pitchFamily="49" charset="-128"/>
              </a:rPr>
              <a:t>Informatics</a:t>
            </a:r>
            <a:r>
              <a:rPr lang="en-GB" altLang="ja-JP" sz="1800" i="1" baseline="30000" dirty="0" err="1" smtClean="0">
                <a:ea typeface="ＭＳ 明朝" pitchFamily="49" charset="-128"/>
              </a:rPr>
              <a:t>c</a:t>
            </a:r>
            <a:r>
              <a:rPr lang="en-GB" altLang="ja-JP" sz="1800" i="1" dirty="0" smtClean="0">
                <a:ea typeface="ＭＳ 明朝" pitchFamily="49" charset="-128"/>
              </a:rPr>
              <a:t> and </a:t>
            </a:r>
            <a:r>
              <a:rPr lang="en-GB" altLang="ja-JP" sz="1800" i="1" dirty="0" err="1" smtClean="0">
                <a:ea typeface="ＭＳ 明朝" pitchFamily="49" charset="-128"/>
              </a:rPr>
              <a:t>Psychiatry</a:t>
            </a:r>
            <a:r>
              <a:rPr lang="en-GB" altLang="ja-JP" sz="1800" i="1" baseline="30000" dirty="0" err="1" smtClean="0">
                <a:ea typeface="ＭＳ 明朝" pitchFamily="49" charset="-128"/>
              </a:rPr>
              <a:t>d</a:t>
            </a:r>
            <a:r>
              <a:rPr lang="en-GB" altLang="ja-JP" sz="1800" i="1" dirty="0" smtClean="0">
                <a:ea typeface="ＭＳ 明朝" pitchFamily="49" charset="-128"/>
              </a:rPr>
              <a:t>, 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 smtClean="0">
                <a:ea typeface="ＭＳ 明朝" pitchFamily="49" charset="-128"/>
              </a:rPr>
              <a:t>University at Buffalo, NY, USA</a:t>
            </a:r>
          </a:p>
          <a:p>
            <a:pPr defTabSz="566738" eaLnBrk="1" hangingPunct="1">
              <a:lnSpc>
                <a:spcPct val="80000"/>
              </a:lnSpc>
            </a:pPr>
            <a:endParaRPr lang="en-US" altLang="ja-JP" sz="2000" i="1" dirty="0" smtClean="0">
              <a:ea typeface="ＭＳ 明朝" pitchFamily="49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to be tracked are </a:t>
            </a:r>
            <a:r>
              <a:rPr lang="en-US" b="1" i="1" u="sng" dirty="0" smtClean="0"/>
              <a:t>particulars</a:t>
            </a:r>
            <a:endParaRPr lang="en-US" b="1" i="1" u="sng" dirty="0"/>
          </a:p>
        </p:txBody>
      </p:sp>
      <p:sp>
        <p:nvSpPr>
          <p:cNvPr id="269325" name="Rectangle 13">
            <a:hlinkClick r:id="rId2"/>
          </p:cNvPr>
          <p:cNvSpPr>
            <a:spLocks noChangeArrowheads="1"/>
          </p:cNvSpPr>
          <p:nvPr/>
        </p:nvSpPr>
        <p:spPr bwMode="auto">
          <a:xfrm>
            <a:off x="0" y="19050"/>
            <a:ext cx="6810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9" tIns="12696" rIns="11109" bIns="12696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12" name="Straight Arrow Connector 11"/>
          <p:cNvCxnSpPr>
            <a:endCxn id="17" idx="2"/>
          </p:cNvCxnSpPr>
          <p:nvPr/>
        </p:nvCxnSpPr>
        <p:spPr bwMode="auto">
          <a:xfrm flipV="1">
            <a:off x="957263" y="2108775"/>
            <a:ext cx="3614381" cy="190125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endCxn id="17" idx="2"/>
          </p:cNvCxnSpPr>
          <p:nvPr/>
        </p:nvCxnSpPr>
        <p:spPr bwMode="auto">
          <a:xfrm flipV="1">
            <a:off x="2752725" y="2108775"/>
            <a:ext cx="1818919" cy="1877437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endCxn id="17" idx="2"/>
          </p:cNvCxnSpPr>
          <p:nvPr/>
        </p:nvCxnSpPr>
        <p:spPr bwMode="auto">
          <a:xfrm flipV="1">
            <a:off x="4514849" y="2108775"/>
            <a:ext cx="56795" cy="185362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endCxn id="17" idx="2"/>
          </p:cNvCxnSpPr>
          <p:nvPr/>
        </p:nvCxnSpPr>
        <p:spPr bwMode="auto">
          <a:xfrm flipH="1" flipV="1">
            <a:off x="4571644" y="2108775"/>
            <a:ext cx="1729143" cy="191077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endCxn id="17" idx="2"/>
          </p:cNvCxnSpPr>
          <p:nvPr/>
        </p:nvCxnSpPr>
        <p:spPr bwMode="auto">
          <a:xfrm flipH="1" flipV="1">
            <a:off x="4571644" y="2108775"/>
            <a:ext cx="3534131" cy="188220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3886200" y="1524000"/>
            <a:ext cx="1370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person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1941" y="2667000"/>
            <a:ext cx="25555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instance of …</a:t>
            </a:r>
            <a:endParaRPr lang="en-US" i="1" dirty="0">
              <a:solidFill>
                <a:schemeClr val="bg1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0" y="35814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869883" y="6381690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particulars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80" y="3609657"/>
            <a:ext cx="8248650" cy="273367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48570" y="1548825"/>
            <a:ext cx="1233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image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95358" y="2450812"/>
            <a:ext cx="2032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universals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7844" y="1561237"/>
            <a:ext cx="35365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… very accurately!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02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2" fill="hold" grpId="0" nodeType="withEffect">
                                  <p:stCondLst>
                                    <p:cond delay="22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7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920750" y="3276600"/>
            <a:ext cx="247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2597150" y="3276600"/>
            <a:ext cx="247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7061200" y="3352800"/>
            <a:ext cx="247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4191000" y="3200400"/>
            <a:ext cx="1123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instanceOf</a:t>
            </a:r>
          </a:p>
        </p:txBody>
      </p:sp>
      <p:sp>
        <p:nvSpPr>
          <p:cNvPr id="56326" name="AutoShap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Referent Tracking</a:t>
            </a:r>
            <a:r>
              <a:rPr lang="en-US" altLang="en-US" sz="3000" dirty="0" smtClean="0"/>
              <a:t/>
            </a:r>
            <a:br>
              <a:rPr lang="en-US" altLang="en-US" sz="3000" dirty="0" smtClean="0"/>
            </a:br>
            <a:r>
              <a:rPr lang="en-US" altLang="en-US" sz="3000" dirty="0" smtClean="0"/>
              <a:t>The importance of time indexing</a:t>
            </a:r>
          </a:p>
        </p:txBody>
      </p:sp>
      <p:sp>
        <p:nvSpPr>
          <p:cNvPr id="56327" name="AutoShape 7"/>
          <p:cNvSpPr>
            <a:spLocks noChangeArrowheads="1"/>
          </p:cNvSpPr>
          <p:nvPr/>
        </p:nvSpPr>
        <p:spPr bwMode="auto">
          <a:xfrm>
            <a:off x="1873250" y="2135188"/>
            <a:ext cx="1276350" cy="7096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/>
              <a:t>material</a:t>
            </a:r>
          </a:p>
          <a:p>
            <a:pPr eaLnBrk="1" hangingPunct="1"/>
            <a:r>
              <a:rPr lang="en-US" altLang="en-US" sz="1800"/>
              <a:t>object</a:t>
            </a:r>
          </a:p>
        </p:txBody>
      </p:sp>
      <p:sp>
        <p:nvSpPr>
          <p:cNvPr id="56328" name="AutoShape 8"/>
          <p:cNvSpPr>
            <a:spLocks noChangeArrowheads="1"/>
          </p:cNvSpPr>
          <p:nvPr/>
        </p:nvSpPr>
        <p:spPr bwMode="auto">
          <a:xfrm>
            <a:off x="4716463" y="2135188"/>
            <a:ext cx="1352550" cy="709612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/>
              <a:t>spacetime</a:t>
            </a:r>
          </a:p>
          <a:p>
            <a:pPr eaLnBrk="1" hangingPunct="1"/>
            <a:r>
              <a:rPr lang="en-US" altLang="en-US" sz="1800"/>
              <a:t>region</a:t>
            </a:r>
          </a:p>
        </p:txBody>
      </p:sp>
      <p:sp>
        <p:nvSpPr>
          <p:cNvPr id="56329" name="AutoShape 9"/>
          <p:cNvSpPr>
            <a:spLocks noChangeArrowheads="1"/>
          </p:cNvSpPr>
          <p:nvPr/>
        </p:nvSpPr>
        <p:spPr bwMode="auto">
          <a:xfrm>
            <a:off x="2193925" y="4302125"/>
            <a:ext cx="633413" cy="4587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/>
              <a:t>me</a:t>
            </a:r>
          </a:p>
        </p:txBody>
      </p:sp>
      <p:sp>
        <p:nvSpPr>
          <p:cNvPr id="56330" name="AutoShape 10"/>
          <p:cNvSpPr>
            <a:spLocks noChangeArrowheads="1"/>
          </p:cNvSpPr>
          <p:nvPr/>
        </p:nvSpPr>
        <p:spPr bwMode="auto">
          <a:xfrm>
            <a:off x="7743825" y="3962400"/>
            <a:ext cx="1371600" cy="11239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9050">
            <a:solidFill>
              <a:srgbClr val="FF6600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/>
              <a:t>some temporal region</a:t>
            </a:r>
          </a:p>
        </p:txBody>
      </p:sp>
      <p:sp>
        <p:nvSpPr>
          <p:cNvPr id="56331" name="AutoShape 11"/>
          <p:cNvSpPr>
            <a:spLocks noChangeArrowheads="1"/>
          </p:cNvSpPr>
          <p:nvPr/>
        </p:nvSpPr>
        <p:spPr bwMode="auto">
          <a:xfrm>
            <a:off x="3681413" y="4143375"/>
            <a:ext cx="642937" cy="7635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9050">
            <a:solidFill>
              <a:srgbClr val="FF6600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/>
              <a:t>my life</a:t>
            </a:r>
          </a:p>
        </p:txBody>
      </p:sp>
      <p:sp>
        <p:nvSpPr>
          <p:cNvPr id="56332" name="AutoShape 12"/>
          <p:cNvSpPr>
            <a:spLocks noChangeArrowheads="1"/>
          </p:cNvSpPr>
          <p:nvPr/>
        </p:nvSpPr>
        <p:spPr bwMode="auto">
          <a:xfrm>
            <a:off x="4867275" y="4135438"/>
            <a:ext cx="1049338" cy="787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9050">
            <a:solidFill>
              <a:srgbClr val="FF6600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/>
              <a:t>my 4D STR</a:t>
            </a:r>
          </a:p>
        </p:txBody>
      </p:sp>
      <p:sp>
        <p:nvSpPr>
          <p:cNvPr id="56333" name="AutoShape 13"/>
          <p:cNvSpPr>
            <a:spLocks noChangeArrowheads="1"/>
          </p:cNvSpPr>
          <p:nvPr/>
        </p:nvSpPr>
        <p:spPr bwMode="auto">
          <a:xfrm>
            <a:off x="4840288" y="5573713"/>
            <a:ext cx="1104900" cy="112236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/>
              <a:t>some spatial</a:t>
            </a:r>
          </a:p>
          <a:p>
            <a:pPr eaLnBrk="1" hangingPunct="1"/>
            <a:r>
              <a:rPr lang="en-US" altLang="en-US" sz="2000"/>
              <a:t>region</a:t>
            </a:r>
          </a:p>
        </p:txBody>
      </p:sp>
      <p:sp>
        <p:nvSpPr>
          <p:cNvPr id="56334" name="AutoShape 14"/>
          <p:cNvSpPr>
            <a:spLocks noChangeArrowheads="1"/>
          </p:cNvSpPr>
          <p:nvPr/>
        </p:nvSpPr>
        <p:spPr bwMode="auto">
          <a:xfrm>
            <a:off x="3441700" y="2286000"/>
            <a:ext cx="1123950" cy="406400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/>
              <a:t>history</a:t>
            </a:r>
          </a:p>
        </p:txBody>
      </p:sp>
      <p:sp>
        <p:nvSpPr>
          <p:cNvPr id="56335" name="AutoShape 15"/>
          <p:cNvSpPr>
            <a:spLocks noChangeArrowheads="1"/>
          </p:cNvSpPr>
          <p:nvPr/>
        </p:nvSpPr>
        <p:spPr bwMode="auto">
          <a:xfrm>
            <a:off x="6503988" y="2135188"/>
            <a:ext cx="1050925" cy="7096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/>
              <a:t>spatial</a:t>
            </a:r>
          </a:p>
          <a:p>
            <a:pPr eaLnBrk="1" hangingPunct="1"/>
            <a:r>
              <a:rPr lang="en-US" altLang="en-US" sz="1800"/>
              <a:t>region</a:t>
            </a:r>
          </a:p>
        </p:txBody>
      </p:sp>
      <p:sp>
        <p:nvSpPr>
          <p:cNvPr id="56336" name="AutoShape 16"/>
          <p:cNvSpPr>
            <a:spLocks noChangeArrowheads="1"/>
          </p:cNvSpPr>
          <p:nvPr/>
        </p:nvSpPr>
        <p:spPr bwMode="auto">
          <a:xfrm>
            <a:off x="7848600" y="2135188"/>
            <a:ext cx="1143000" cy="709612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/>
              <a:t>temporal</a:t>
            </a:r>
          </a:p>
          <a:p>
            <a:pPr eaLnBrk="1" hangingPunct="1"/>
            <a:r>
              <a:rPr lang="en-US" altLang="en-US" sz="1800"/>
              <a:t>region</a:t>
            </a: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0" y="32004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i="1"/>
          </a:p>
        </p:txBody>
      </p:sp>
      <p:sp>
        <p:nvSpPr>
          <p:cNvPr id="56338" name="AutoShape 18"/>
          <p:cNvSpPr>
            <a:spLocks noChangeArrowheads="1"/>
          </p:cNvSpPr>
          <p:nvPr/>
        </p:nvSpPr>
        <p:spPr bwMode="auto">
          <a:xfrm>
            <a:off x="152400" y="2135188"/>
            <a:ext cx="1428750" cy="7096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/>
              <a:t>dependent continuant</a:t>
            </a:r>
          </a:p>
        </p:txBody>
      </p:sp>
      <p:sp>
        <p:nvSpPr>
          <p:cNvPr id="56339" name="AutoShape 19"/>
          <p:cNvSpPr>
            <a:spLocks noChangeArrowheads="1"/>
          </p:cNvSpPr>
          <p:nvPr/>
        </p:nvSpPr>
        <p:spPr bwMode="auto">
          <a:xfrm>
            <a:off x="341313" y="4130675"/>
            <a:ext cx="1050925" cy="7969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/>
              <a:t>some quality</a:t>
            </a:r>
          </a:p>
        </p:txBody>
      </p:sp>
      <p:cxnSp>
        <p:nvCxnSpPr>
          <p:cNvPr id="56340" name="AutoShape 20"/>
          <p:cNvCxnSpPr>
            <a:cxnSpLocks noChangeShapeType="1"/>
            <a:stCxn id="56339" idx="0"/>
            <a:endCxn id="56338" idx="2"/>
          </p:cNvCxnSpPr>
          <p:nvPr/>
        </p:nvCxnSpPr>
        <p:spPr bwMode="auto">
          <a:xfrm flipV="1">
            <a:off x="866775" y="2844800"/>
            <a:ext cx="0" cy="1271588"/>
          </a:xfrm>
          <a:prstGeom prst="straightConnector1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41" name="AutoShape 21"/>
          <p:cNvCxnSpPr>
            <a:cxnSpLocks noChangeShapeType="1"/>
            <a:stCxn id="56329" idx="0"/>
            <a:endCxn id="56327" idx="2"/>
          </p:cNvCxnSpPr>
          <p:nvPr/>
        </p:nvCxnSpPr>
        <p:spPr bwMode="auto">
          <a:xfrm flipV="1">
            <a:off x="2511425" y="2844800"/>
            <a:ext cx="0" cy="1443038"/>
          </a:xfrm>
          <a:prstGeom prst="straightConnector1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42" name="AutoShape 22"/>
          <p:cNvCxnSpPr>
            <a:cxnSpLocks noChangeShapeType="1"/>
            <a:stCxn id="56331" idx="0"/>
            <a:endCxn id="56334" idx="2"/>
          </p:cNvCxnSpPr>
          <p:nvPr/>
        </p:nvCxnSpPr>
        <p:spPr bwMode="auto">
          <a:xfrm flipV="1">
            <a:off x="4003675" y="2692400"/>
            <a:ext cx="0" cy="1441450"/>
          </a:xfrm>
          <a:prstGeom prst="straightConnector1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43" name="AutoShape 23"/>
          <p:cNvCxnSpPr>
            <a:cxnSpLocks noChangeShapeType="1"/>
            <a:stCxn id="56332" idx="0"/>
            <a:endCxn id="56328" idx="2"/>
          </p:cNvCxnSpPr>
          <p:nvPr/>
        </p:nvCxnSpPr>
        <p:spPr bwMode="auto">
          <a:xfrm flipV="1">
            <a:off x="5392738" y="2844800"/>
            <a:ext cx="0" cy="1281113"/>
          </a:xfrm>
          <a:prstGeom prst="straightConnector1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44" name="AutoShape 24"/>
          <p:cNvCxnSpPr>
            <a:cxnSpLocks noChangeShapeType="1"/>
            <a:stCxn id="56330" idx="0"/>
            <a:endCxn id="56336" idx="2"/>
          </p:cNvCxnSpPr>
          <p:nvPr/>
        </p:nvCxnSpPr>
        <p:spPr bwMode="auto">
          <a:xfrm flipH="1" flipV="1">
            <a:off x="8420100" y="2844800"/>
            <a:ext cx="9525" cy="1108075"/>
          </a:xfrm>
          <a:prstGeom prst="straightConnector1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45" name="AutoShape 25"/>
          <p:cNvCxnSpPr>
            <a:cxnSpLocks noChangeShapeType="1"/>
            <a:stCxn id="56329" idx="1"/>
            <a:endCxn id="56339" idx="3"/>
          </p:cNvCxnSpPr>
          <p:nvPr/>
        </p:nvCxnSpPr>
        <p:spPr bwMode="auto">
          <a:xfrm flipH="1" flipV="1">
            <a:off x="1406525" y="4529138"/>
            <a:ext cx="773113" cy="317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46" name="AutoShape 26"/>
          <p:cNvCxnSpPr>
            <a:cxnSpLocks noChangeShapeType="1"/>
            <a:stCxn id="56331" idx="1"/>
            <a:endCxn id="56329" idx="3"/>
          </p:cNvCxnSpPr>
          <p:nvPr/>
        </p:nvCxnSpPr>
        <p:spPr bwMode="auto">
          <a:xfrm flipH="1">
            <a:off x="2841625" y="4525963"/>
            <a:ext cx="830263" cy="6350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47" name="AutoShape 27"/>
          <p:cNvCxnSpPr>
            <a:cxnSpLocks noChangeShapeType="1"/>
            <a:stCxn id="56332" idx="1"/>
            <a:endCxn id="56331" idx="3"/>
          </p:cNvCxnSpPr>
          <p:nvPr/>
        </p:nvCxnSpPr>
        <p:spPr bwMode="auto">
          <a:xfrm flipH="1" flipV="1">
            <a:off x="4333875" y="4525963"/>
            <a:ext cx="523875" cy="317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48" name="AutoShape 28"/>
          <p:cNvCxnSpPr>
            <a:cxnSpLocks noChangeShapeType="1"/>
            <a:stCxn id="56333" idx="0"/>
            <a:endCxn id="56332" idx="2"/>
          </p:cNvCxnSpPr>
          <p:nvPr/>
        </p:nvCxnSpPr>
        <p:spPr bwMode="auto">
          <a:xfrm flipV="1">
            <a:off x="5392738" y="4932363"/>
            <a:ext cx="0" cy="627062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49" name="AutoShape 29"/>
          <p:cNvCxnSpPr>
            <a:cxnSpLocks noChangeShapeType="1"/>
            <a:stCxn id="56330" idx="1"/>
            <a:endCxn id="56332" idx="3"/>
          </p:cNvCxnSpPr>
          <p:nvPr/>
        </p:nvCxnSpPr>
        <p:spPr bwMode="auto">
          <a:xfrm flipH="1">
            <a:off x="5926138" y="4524375"/>
            <a:ext cx="1808162" cy="4763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350" name="Text Box 30"/>
          <p:cNvSpPr txBox="1">
            <a:spLocks noChangeArrowheads="1"/>
          </p:cNvSpPr>
          <p:nvPr/>
        </p:nvSpPr>
        <p:spPr bwMode="auto">
          <a:xfrm>
            <a:off x="3429000" y="5867400"/>
            <a:ext cx="1228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chemeClr val="bg1"/>
                </a:solidFill>
              </a:rPr>
              <a:t>located-in at </a:t>
            </a:r>
            <a:r>
              <a:rPr lang="en-US" altLang="en-US" sz="1400" i="1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56351" name="Text Box 31"/>
          <p:cNvSpPr txBox="1">
            <a:spLocks noChangeArrowheads="1"/>
          </p:cNvSpPr>
          <p:nvPr/>
        </p:nvSpPr>
        <p:spPr bwMode="auto">
          <a:xfrm>
            <a:off x="1439863" y="4724400"/>
            <a:ext cx="657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chemeClr val="bg1"/>
                </a:solidFill>
              </a:rPr>
              <a:t>… at </a:t>
            </a:r>
            <a:r>
              <a:rPr lang="en-US" altLang="en-US" sz="1400" i="1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56352" name="Text Box 32"/>
          <p:cNvSpPr txBox="1">
            <a:spLocks noChangeArrowheads="1"/>
          </p:cNvSpPr>
          <p:nvPr/>
        </p:nvSpPr>
        <p:spPr bwMode="auto">
          <a:xfrm>
            <a:off x="2514600" y="3886200"/>
            <a:ext cx="152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chemeClr val="bg1"/>
                </a:solidFill>
              </a:rPr>
              <a:t>participantOf at t</a:t>
            </a:r>
          </a:p>
        </p:txBody>
      </p:sp>
      <p:sp>
        <p:nvSpPr>
          <p:cNvPr id="56353" name="Text Box 33"/>
          <p:cNvSpPr txBox="1">
            <a:spLocks noChangeArrowheads="1"/>
          </p:cNvSpPr>
          <p:nvPr/>
        </p:nvSpPr>
        <p:spPr bwMode="auto">
          <a:xfrm>
            <a:off x="4191000" y="3886200"/>
            <a:ext cx="8270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chemeClr val="bg1"/>
                </a:solidFill>
              </a:rPr>
              <a:t>occupies</a:t>
            </a:r>
          </a:p>
        </p:txBody>
      </p:sp>
      <p:sp>
        <p:nvSpPr>
          <p:cNvPr id="56354" name="Text Box 34"/>
          <p:cNvSpPr txBox="1">
            <a:spLocks noChangeArrowheads="1"/>
          </p:cNvSpPr>
          <p:nvPr/>
        </p:nvSpPr>
        <p:spPr bwMode="auto">
          <a:xfrm>
            <a:off x="5943600" y="4191000"/>
            <a:ext cx="10334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chemeClr val="bg1"/>
                </a:solidFill>
              </a:rPr>
              <a:t>projectsOn</a:t>
            </a:r>
          </a:p>
        </p:txBody>
      </p:sp>
      <p:sp>
        <p:nvSpPr>
          <p:cNvPr id="56355" name="Text Box 35"/>
          <p:cNvSpPr txBox="1">
            <a:spLocks noChangeArrowheads="1"/>
          </p:cNvSpPr>
          <p:nvPr/>
        </p:nvSpPr>
        <p:spPr bwMode="auto">
          <a:xfrm>
            <a:off x="3886200" y="5029200"/>
            <a:ext cx="16430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chemeClr val="bg1"/>
                </a:solidFill>
              </a:rPr>
              <a:t>projectsOn at </a:t>
            </a:r>
            <a:r>
              <a:rPr lang="en-US" altLang="en-US" sz="1400" i="1">
                <a:solidFill>
                  <a:schemeClr val="bg1"/>
                </a:solidFill>
              </a:rPr>
              <a:t>t</a:t>
            </a:r>
          </a:p>
        </p:txBody>
      </p:sp>
      <p:cxnSp>
        <p:nvCxnSpPr>
          <p:cNvPr id="56356" name="AutoShape 36"/>
          <p:cNvCxnSpPr>
            <a:cxnSpLocks noChangeShapeType="1"/>
            <a:stCxn id="56333" idx="3"/>
            <a:endCxn id="56335" idx="2"/>
          </p:cNvCxnSpPr>
          <p:nvPr/>
        </p:nvCxnSpPr>
        <p:spPr bwMode="auto">
          <a:xfrm flipV="1">
            <a:off x="5959475" y="2844800"/>
            <a:ext cx="1069975" cy="3290888"/>
          </a:xfrm>
          <a:prstGeom prst="bentConnector2">
            <a:avLst/>
          </a:prstGeom>
          <a:noFill/>
          <a:ln w="28575">
            <a:solidFill>
              <a:srgbClr val="FF33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57" name="AutoShape 37"/>
          <p:cNvCxnSpPr>
            <a:cxnSpLocks noChangeShapeType="1"/>
            <a:stCxn id="56329" idx="2"/>
            <a:endCxn id="56333" idx="1"/>
          </p:cNvCxnSpPr>
          <p:nvPr/>
        </p:nvCxnSpPr>
        <p:spPr bwMode="auto">
          <a:xfrm rot="16200000" flipH="1">
            <a:off x="2988469" y="4298156"/>
            <a:ext cx="1360488" cy="2314575"/>
          </a:xfrm>
          <a:prstGeom prst="bentConnector2">
            <a:avLst/>
          </a:prstGeom>
          <a:noFill/>
          <a:ln w="28575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36717" y="569913"/>
            <a:ext cx="2234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continuants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989095" y="566629"/>
            <a:ext cx="2047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6600"/>
                </a:solidFill>
              </a:rPr>
              <a:t>occurrents</a:t>
            </a:r>
            <a:endParaRPr 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98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AutoShape 8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762000"/>
          </a:xfrm>
        </p:spPr>
        <p:txBody>
          <a:bodyPr/>
          <a:lstStyle/>
          <a:p>
            <a:pPr eaLnBrk="1" hangingPunct="1"/>
            <a:r>
              <a:rPr lang="nl-BE" sz="3200" dirty="0" err="1" smtClean="0"/>
              <a:t>Continuants</a:t>
            </a:r>
            <a:r>
              <a:rPr lang="nl-BE" sz="3200" dirty="0" smtClean="0"/>
              <a:t> preserve </a:t>
            </a:r>
            <a:r>
              <a:rPr lang="nl-BE" sz="3200" dirty="0" err="1" smtClean="0"/>
              <a:t>identity</a:t>
            </a:r>
            <a:r>
              <a:rPr lang="nl-BE" sz="3200" dirty="0" smtClean="0"/>
              <a:t> </a:t>
            </a:r>
            <a:r>
              <a:rPr lang="nl-BE" sz="3200" dirty="0" err="1" smtClean="0"/>
              <a:t>while</a:t>
            </a:r>
            <a:r>
              <a:rPr lang="nl-BE" sz="3200" dirty="0" smtClean="0"/>
              <a:t> </a:t>
            </a:r>
            <a:r>
              <a:rPr lang="nl-BE" sz="3200" dirty="0" err="1" smtClean="0"/>
              <a:t>changing</a:t>
            </a:r>
            <a:endParaRPr lang="nl-NL" sz="3200" dirty="0" smtClean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943600" y="1219200"/>
            <a:ext cx="2362200" cy="2209800"/>
            <a:chOff x="3744" y="768"/>
            <a:chExt cx="1488" cy="1392"/>
          </a:xfrm>
        </p:grpSpPr>
        <p:sp>
          <p:nvSpPr>
            <p:cNvPr id="5154" name="Rectangle 3"/>
            <p:cNvSpPr>
              <a:spLocks noChangeArrowheads="1"/>
            </p:cNvSpPr>
            <p:nvPr/>
          </p:nvSpPr>
          <p:spPr bwMode="auto">
            <a:xfrm>
              <a:off x="3744" y="768"/>
              <a:ext cx="1488" cy="139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5125" name="Object 4"/>
            <p:cNvGraphicFramePr>
              <a:graphicFrameLocks noChangeAspect="1"/>
            </p:cNvGraphicFramePr>
            <p:nvPr/>
          </p:nvGraphicFramePr>
          <p:xfrm>
            <a:off x="3936" y="864"/>
            <a:ext cx="1140" cy="1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4722" name="Photo Editor-foto" r:id="rId4" imgW="5447619" imgH="5304762" progId="MSPhotoEd.3">
                    <p:embed/>
                  </p:oleObj>
                </mc:Choice>
                <mc:Fallback>
                  <p:oleObj name="Photo Editor-foto" r:id="rId4" imgW="5447619" imgH="5304762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6" y="864"/>
                          <a:ext cx="1140" cy="111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276600" y="1219200"/>
            <a:ext cx="2362200" cy="2209800"/>
            <a:chOff x="2064" y="768"/>
            <a:chExt cx="1488" cy="1392"/>
          </a:xfrm>
        </p:grpSpPr>
        <p:sp>
          <p:nvSpPr>
            <p:cNvPr id="5153" name="Rectangle 6"/>
            <p:cNvSpPr>
              <a:spLocks noChangeArrowheads="1"/>
            </p:cNvSpPr>
            <p:nvPr/>
          </p:nvSpPr>
          <p:spPr bwMode="auto">
            <a:xfrm>
              <a:off x="2064" y="768"/>
              <a:ext cx="1488" cy="139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200">
                <a:solidFill>
                  <a:srgbClr val="000066"/>
                </a:solidFill>
              </a:endParaRPr>
            </a:p>
          </p:txBody>
        </p:sp>
        <p:graphicFrame>
          <p:nvGraphicFramePr>
            <p:cNvPr id="5124" name="Object 7"/>
            <p:cNvGraphicFramePr>
              <a:graphicFrameLocks noChangeAspect="1"/>
            </p:cNvGraphicFramePr>
            <p:nvPr/>
          </p:nvGraphicFramePr>
          <p:xfrm>
            <a:off x="2208" y="864"/>
            <a:ext cx="1200" cy="11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4723" name="Photo Editor-foto" r:id="rId6" imgW="6428571" imgH="6133333" progId="MSPhotoEd.3">
                    <p:embed/>
                  </p:oleObj>
                </mc:Choice>
                <mc:Fallback>
                  <p:oleObj name="Photo Editor-foto" r:id="rId6" imgW="6428571" imgH="6133333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08" y="864"/>
                          <a:ext cx="1200" cy="1146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981200" y="4114800"/>
            <a:ext cx="6324600" cy="2524125"/>
            <a:chOff x="1248" y="2592"/>
            <a:chExt cx="3984" cy="1590"/>
          </a:xfrm>
        </p:grpSpPr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64" y="2592"/>
              <a:ext cx="1488" cy="1392"/>
              <a:chOff x="2064" y="2592"/>
              <a:chExt cx="1488" cy="1392"/>
            </a:xfrm>
          </p:grpSpPr>
          <p:sp>
            <p:nvSpPr>
              <p:cNvPr id="5152" name="Rectangle 11"/>
              <p:cNvSpPr>
                <a:spLocks noChangeArrowheads="1"/>
              </p:cNvSpPr>
              <p:nvPr/>
            </p:nvSpPr>
            <p:spPr bwMode="auto">
              <a:xfrm>
                <a:off x="2064" y="2592"/>
                <a:ext cx="1488" cy="1392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5123" name="Object 12"/>
              <p:cNvGraphicFramePr>
                <a:graphicFrameLocks noChangeAspect="1"/>
              </p:cNvGraphicFramePr>
              <p:nvPr/>
            </p:nvGraphicFramePr>
            <p:xfrm>
              <a:off x="2208" y="2688"/>
              <a:ext cx="1200" cy="112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4724" name="Photo Editor-foto" r:id="rId8" imgW="1352381" imgH="1267002" progId="MSPhotoEd.3">
                      <p:embed/>
                    </p:oleObj>
                  </mc:Choice>
                  <mc:Fallback>
                    <p:oleObj name="Photo Editor-foto" r:id="rId8" imgW="1352381" imgH="1267002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08" y="2688"/>
                            <a:ext cx="1200" cy="1124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3744" y="2592"/>
              <a:ext cx="1488" cy="1392"/>
              <a:chOff x="3744" y="2592"/>
              <a:chExt cx="1488" cy="1392"/>
            </a:xfrm>
          </p:grpSpPr>
          <p:sp>
            <p:nvSpPr>
              <p:cNvPr id="5151" name="Rectangle 14"/>
              <p:cNvSpPr>
                <a:spLocks noChangeArrowheads="1"/>
              </p:cNvSpPr>
              <p:nvPr/>
            </p:nvSpPr>
            <p:spPr bwMode="auto">
              <a:xfrm>
                <a:off x="3744" y="2592"/>
                <a:ext cx="1488" cy="1392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5122" name="Object 15"/>
              <p:cNvGraphicFramePr>
                <a:graphicFrameLocks noChangeAspect="1"/>
              </p:cNvGraphicFramePr>
              <p:nvPr/>
            </p:nvGraphicFramePr>
            <p:xfrm>
              <a:off x="3883" y="2688"/>
              <a:ext cx="1200" cy="11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4725" name="Photo Editor-foto" r:id="rId10" imgW="1324160" imgH="1267002" progId="MSPhotoEd.3">
                      <p:embed/>
                    </p:oleObj>
                  </mc:Choice>
                  <mc:Fallback>
                    <p:oleObj name="Photo Editor-foto" r:id="rId10" imgW="1324160" imgH="1267002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83" y="2688"/>
                            <a:ext cx="1200" cy="1148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5148" name="Text Box 16"/>
            <p:cNvSpPr txBox="1">
              <a:spLocks noChangeArrowheads="1"/>
            </p:cNvSpPr>
            <p:nvPr/>
          </p:nvSpPr>
          <p:spPr bwMode="auto">
            <a:xfrm>
              <a:off x="2352" y="3888"/>
              <a:ext cx="984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nl-BE" sz="2400" dirty="0">
                  <a:solidFill>
                    <a:schemeClr val="accent2"/>
                  </a:solidFill>
                  <a:cs typeface="Times New Roman" pitchFamily="18" charset="0"/>
                </a:rPr>
                <a:t>caterpillar</a:t>
              </a:r>
              <a:endParaRPr lang="nl-NL" sz="2400" dirty="0">
                <a:solidFill>
                  <a:schemeClr val="accent2"/>
                </a:solidFill>
                <a:cs typeface="Times New Roman" pitchFamily="18" charset="0"/>
              </a:endParaRPr>
            </a:p>
          </p:txBody>
        </p:sp>
        <p:sp>
          <p:nvSpPr>
            <p:cNvPr id="5149" name="Text Box 17"/>
            <p:cNvSpPr txBox="1">
              <a:spLocks noChangeArrowheads="1"/>
            </p:cNvSpPr>
            <p:nvPr/>
          </p:nvSpPr>
          <p:spPr bwMode="auto">
            <a:xfrm>
              <a:off x="4128" y="3888"/>
              <a:ext cx="937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nl-BE" sz="2400" dirty="0">
                  <a:solidFill>
                    <a:schemeClr val="accent2"/>
                  </a:solidFill>
                  <a:cs typeface="Times New Roman" pitchFamily="18" charset="0"/>
                </a:rPr>
                <a:t>butterfly</a:t>
              </a:r>
              <a:endParaRPr lang="nl-NL" sz="2400" dirty="0">
                <a:solidFill>
                  <a:schemeClr val="accent2"/>
                </a:solidFill>
                <a:cs typeface="Times New Roman" pitchFamily="18" charset="0"/>
              </a:endParaRPr>
            </a:p>
          </p:txBody>
        </p:sp>
        <p:sp>
          <p:nvSpPr>
            <p:cNvPr id="5150" name="Text Box 18"/>
            <p:cNvSpPr txBox="1">
              <a:spLocks noChangeArrowheads="1"/>
            </p:cNvSpPr>
            <p:nvPr/>
          </p:nvSpPr>
          <p:spPr bwMode="auto">
            <a:xfrm>
              <a:off x="1248" y="3072"/>
              <a:ext cx="687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nl-BE" sz="2400" dirty="0">
                  <a:solidFill>
                    <a:schemeClr val="accent2"/>
                  </a:solidFill>
                  <a:cs typeface="Times New Roman" pitchFamily="18" charset="0"/>
                </a:rPr>
                <a:t>animal</a:t>
              </a:r>
              <a:endParaRPr lang="nl-NL" sz="2400" dirty="0">
                <a:solidFill>
                  <a:schemeClr val="accent2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304800" y="2146457"/>
            <a:ext cx="8458200" cy="2203450"/>
            <a:chOff x="192" y="1344"/>
            <a:chExt cx="5328" cy="1388"/>
          </a:xfrm>
        </p:grpSpPr>
        <p:sp>
          <p:nvSpPr>
            <p:cNvPr id="5142" name="Line 20"/>
            <p:cNvSpPr>
              <a:spLocks noChangeShapeType="1"/>
            </p:cNvSpPr>
            <p:nvPr/>
          </p:nvSpPr>
          <p:spPr bwMode="auto">
            <a:xfrm>
              <a:off x="1968" y="2496"/>
              <a:ext cx="3552" cy="0"/>
            </a:xfrm>
            <a:prstGeom prst="line">
              <a:avLst/>
            </a:prstGeom>
            <a:noFill/>
            <a:ln w="76200">
              <a:solidFill>
                <a:srgbClr val="0099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3" name="Text Box 21"/>
            <p:cNvSpPr txBox="1">
              <a:spLocks noChangeArrowheads="1"/>
            </p:cNvSpPr>
            <p:nvPr/>
          </p:nvSpPr>
          <p:spPr bwMode="auto">
            <a:xfrm>
              <a:off x="5232" y="1940"/>
              <a:ext cx="223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nl-BE" sz="4000">
                  <a:solidFill>
                    <a:srgbClr val="0099FF"/>
                  </a:solidFill>
                  <a:cs typeface="Times New Roman" pitchFamily="18" charset="0"/>
                </a:rPr>
                <a:t>t</a:t>
              </a:r>
              <a:endParaRPr lang="nl-NL" sz="4000">
                <a:solidFill>
                  <a:srgbClr val="0099FF"/>
                </a:solidFill>
                <a:cs typeface="Times New Roman" pitchFamily="18" charset="0"/>
              </a:endParaRPr>
            </a:p>
          </p:txBody>
        </p:sp>
        <p:sp>
          <p:nvSpPr>
            <p:cNvPr id="5144" name="Text Box 22"/>
            <p:cNvSpPr txBox="1">
              <a:spLocks noChangeArrowheads="1"/>
            </p:cNvSpPr>
            <p:nvPr/>
          </p:nvSpPr>
          <p:spPr bwMode="auto">
            <a:xfrm>
              <a:off x="1248" y="1344"/>
              <a:ext cx="699" cy="5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nl-BE" sz="2400" dirty="0">
                  <a:solidFill>
                    <a:schemeClr val="accent2"/>
                  </a:solidFill>
                  <a:cs typeface="Times New Roman" pitchFamily="18" charset="0"/>
                </a:rPr>
                <a:t>human</a:t>
              </a:r>
            </a:p>
            <a:p>
              <a:pPr algn="l"/>
              <a:r>
                <a:rPr lang="nl-BE" sz="2400" dirty="0">
                  <a:solidFill>
                    <a:schemeClr val="accent2"/>
                  </a:solidFill>
                  <a:cs typeface="Times New Roman" pitchFamily="18" charset="0"/>
                </a:rPr>
                <a:t> being</a:t>
              </a:r>
              <a:endParaRPr lang="nl-NL" sz="2400" dirty="0">
                <a:solidFill>
                  <a:schemeClr val="accent2"/>
                </a:solidFill>
                <a:cs typeface="Times New Roman" pitchFamily="18" charset="0"/>
              </a:endParaRPr>
            </a:p>
          </p:txBody>
        </p:sp>
        <p:sp>
          <p:nvSpPr>
            <p:cNvPr id="5145" name="Text Box 23"/>
            <p:cNvSpPr txBox="1">
              <a:spLocks noChangeArrowheads="1"/>
            </p:cNvSpPr>
            <p:nvPr/>
          </p:nvSpPr>
          <p:spPr bwMode="auto">
            <a:xfrm>
              <a:off x="192" y="2208"/>
              <a:ext cx="814" cy="5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l-BE" sz="2400" dirty="0">
                  <a:solidFill>
                    <a:schemeClr val="accent2"/>
                  </a:solidFill>
                  <a:cs typeface="Times New Roman" pitchFamily="18" charset="0"/>
                </a:rPr>
                <a:t>living</a:t>
              </a:r>
            </a:p>
            <a:p>
              <a:r>
                <a:rPr lang="nl-BE" sz="2400" dirty="0">
                  <a:solidFill>
                    <a:schemeClr val="accent2"/>
                  </a:solidFill>
                  <a:cs typeface="Times New Roman" pitchFamily="18" charset="0"/>
                </a:rPr>
                <a:t>creature</a:t>
              </a:r>
              <a:endParaRPr lang="nl-NL" sz="2400" dirty="0">
                <a:solidFill>
                  <a:schemeClr val="accent2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8" name="Group 24"/>
          <p:cNvGrpSpPr>
            <a:grpSpLocks/>
          </p:cNvGrpSpPr>
          <p:nvPr/>
        </p:nvGrpSpPr>
        <p:grpSpPr bwMode="auto">
          <a:xfrm>
            <a:off x="2819400" y="3137057"/>
            <a:ext cx="2132013" cy="869950"/>
            <a:chOff x="1776" y="1968"/>
            <a:chExt cx="1343" cy="548"/>
          </a:xfrm>
        </p:grpSpPr>
        <p:sp>
          <p:nvSpPr>
            <p:cNvPr id="5138" name="Text Box 25"/>
            <p:cNvSpPr txBox="1">
              <a:spLocks noChangeArrowheads="1"/>
            </p:cNvSpPr>
            <p:nvPr/>
          </p:nvSpPr>
          <p:spPr bwMode="auto">
            <a:xfrm>
              <a:off x="2064" y="1968"/>
              <a:ext cx="3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chemeClr val="bg1"/>
                  </a:solidFill>
                </a:rPr>
                <a:t>me</a:t>
              </a:r>
            </a:p>
          </p:txBody>
        </p:sp>
        <p:grpSp>
          <p:nvGrpSpPr>
            <p:cNvPr id="9" name="Group 26"/>
            <p:cNvGrpSpPr>
              <a:grpSpLocks/>
            </p:cNvGrpSpPr>
            <p:nvPr/>
          </p:nvGrpSpPr>
          <p:grpSpPr bwMode="auto">
            <a:xfrm>
              <a:off x="1776" y="2064"/>
              <a:ext cx="1343" cy="452"/>
              <a:chOff x="1776" y="2064"/>
              <a:chExt cx="1343" cy="452"/>
            </a:xfrm>
          </p:grpSpPr>
          <p:sp>
            <p:nvSpPr>
              <p:cNvPr id="5140" name="Text Box 27"/>
              <p:cNvSpPr txBox="1">
                <a:spLocks noChangeArrowheads="1"/>
              </p:cNvSpPr>
              <p:nvPr/>
            </p:nvSpPr>
            <p:spPr bwMode="auto">
              <a:xfrm>
                <a:off x="2592" y="2064"/>
                <a:ext cx="527" cy="29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nl-BE" sz="2400" dirty="0">
                    <a:solidFill>
                      <a:schemeClr val="accent2"/>
                    </a:solidFill>
                    <a:cs typeface="Times New Roman" pitchFamily="18" charset="0"/>
                  </a:rPr>
                  <a:t>child</a:t>
                </a:r>
                <a:endParaRPr lang="nl-NL" sz="2400" dirty="0">
                  <a:solidFill>
                    <a:schemeClr val="accent2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5141" name="Text Box 28"/>
              <p:cNvSpPr txBox="1">
                <a:spLocks noChangeArrowheads="1"/>
              </p:cNvSpPr>
              <p:nvPr/>
            </p:nvSpPr>
            <p:spPr bwMode="auto">
              <a:xfrm>
                <a:off x="1776" y="2112"/>
                <a:ext cx="846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lang="en-US" sz="1800" dirty="0">
                    <a:solidFill>
                      <a:schemeClr val="bg1"/>
                    </a:solidFill>
                  </a:rPr>
                  <a:t>Instance-of                 </a:t>
                </a:r>
              </a:p>
              <a:p>
                <a:pPr algn="l"/>
                <a:r>
                  <a:rPr lang="en-US" sz="1800" dirty="0">
                    <a:solidFill>
                      <a:schemeClr val="bg1"/>
                    </a:solidFill>
                  </a:rPr>
                  <a:t>in 1960  </a:t>
                </a:r>
              </a:p>
            </p:txBody>
          </p:sp>
        </p:grpSp>
      </p:grpSp>
      <p:grpSp>
        <p:nvGrpSpPr>
          <p:cNvPr id="10" name="Group 29"/>
          <p:cNvGrpSpPr>
            <a:grpSpLocks/>
          </p:cNvGrpSpPr>
          <p:nvPr/>
        </p:nvGrpSpPr>
        <p:grpSpPr bwMode="auto">
          <a:xfrm>
            <a:off x="5638800" y="3137057"/>
            <a:ext cx="2090738" cy="869950"/>
            <a:chOff x="3552" y="1968"/>
            <a:chExt cx="1317" cy="548"/>
          </a:xfrm>
        </p:grpSpPr>
        <p:sp>
          <p:nvSpPr>
            <p:cNvPr id="5135" name="Text Box 30"/>
            <p:cNvSpPr txBox="1">
              <a:spLocks noChangeArrowheads="1"/>
            </p:cNvSpPr>
            <p:nvPr/>
          </p:nvSpPr>
          <p:spPr bwMode="auto">
            <a:xfrm>
              <a:off x="4320" y="2064"/>
              <a:ext cx="549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nl-BE" sz="2400" dirty="0">
                  <a:solidFill>
                    <a:schemeClr val="accent2"/>
                  </a:solidFill>
                  <a:cs typeface="Times New Roman" pitchFamily="18" charset="0"/>
                </a:rPr>
                <a:t>adult</a:t>
              </a:r>
              <a:endParaRPr lang="nl-NL" sz="2400" dirty="0">
                <a:solidFill>
                  <a:schemeClr val="accent2"/>
                </a:solidFill>
                <a:cs typeface="Times New Roman" pitchFamily="18" charset="0"/>
              </a:endParaRPr>
            </a:p>
          </p:txBody>
        </p:sp>
        <p:sp>
          <p:nvSpPr>
            <p:cNvPr id="5136" name="Text Box 31"/>
            <p:cNvSpPr txBox="1">
              <a:spLocks noChangeArrowheads="1"/>
            </p:cNvSpPr>
            <p:nvPr/>
          </p:nvSpPr>
          <p:spPr bwMode="auto">
            <a:xfrm>
              <a:off x="3744" y="1968"/>
              <a:ext cx="3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chemeClr val="bg1"/>
                  </a:solidFill>
                </a:rPr>
                <a:t>me</a:t>
              </a:r>
            </a:p>
          </p:txBody>
        </p:sp>
        <p:sp>
          <p:nvSpPr>
            <p:cNvPr id="5137" name="Text Box 32"/>
            <p:cNvSpPr txBox="1">
              <a:spLocks noChangeArrowheads="1"/>
            </p:cNvSpPr>
            <p:nvPr/>
          </p:nvSpPr>
          <p:spPr bwMode="auto">
            <a:xfrm>
              <a:off x="3552" y="2112"/>
              <a:ext cx="84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sz="1800" dirty="0">
                  <a:solidFill>
                    <a:schemeClr val="bg1"/>
                  </a:solidFill>
                </a:rPr>
                <a:t>Instance-of                 </a:t>
              </a:r>
            </a:p>
            <a:p>
              <a:pPr algn="l"/>
              <a:r>
                <a:rPr lang="en-US" sz="1800" dirty="0">
                  <a:solidFill>
                    <a:schemeClr val="bg1"/>
                  </a:solidFill>
                </a:rPr>
                <a:t>since 1980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174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smtClean="0"/>
              <a:t>Ambiguities: are assertions about particulars or types?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‘</a:t>
            </a:r>
            <a:r>
              <a:rPr lang="en-US" altLang="en-US" i="1" smtClean="0"/>
              <a:t>Persistent idiopathic facial pain (PIFP)</a:t>
            </a:r>
            <a:r>
              <a:rPr lang="en-US" altLang="en-US" smtClean="0"/>
              <a:t>’ </a:t>
            </a:r>
          </a:p>
          <a:p>
            <a:pPr lvl="1">
              <a:buFontTx/>
              <a:buNone/>
            </a:pPr>
            <a:r>
              <a:rPr lang="en-US" altLang="en-US" smtClean="0"/>
              <a:t>= ‘</a:t>
            </a:r>
            <a:r>
              <a:rPr lang="en-US" altLang="en-US" i="1" smtClean="0"/>
              <a:t>persistent facial pain with varying presentations …’</a:t>
            </a:r>
            <a:endParaRPr lang="en-US" altLang="en-US" smtClean="0"/>
          </a:p>
        </p:txBody>
      </p:sp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928688" y="4171950"/>
            <a:ext cx="2366962" cy="2073275"/>
            <a:chOff x="929479" y="4171346"/>
            <a:chExt cx="2366416" cy="2073486"/>
          </a:xfrm>
        </p:grpSpPr>
        <p:cxnSp>
          <p:nvCxnSpPr>
            <p:cNvPr id="24614" name="Straight Arrow Connector 15"/>
            <p:cNvCxnSpPr>
              <a:cxnSpLocks noChangeShapeType="1"/>
              <a:stCxn id="24586" idx="0"/>
              <a:endCxn id="24591" idx="2"/>
            </p:cNvCxnSpPr>
            <p:nvPr/>
          </p:nvCxnSpPr>
          <p:spPr bwMode="auto">
            <a:xfrm flipH="1" flipV="1">
              <a:off x="1305363" y="4171346"/>
              <a:ext cx="195948" cy="1986858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615" name="Straight Arrow Connector 16"/>
            <p:cNvCxnSpPr>
              <a:cxnSpLocks noChangeShapeType="1"/>
              <a:stCxn id="24586" idx="0"/>
              <a:endCxn id="24592" idx="2"/>
            </p:cNvCxnSpPr>
            <p:nvPr/>
          </p:nvCxnSpPr>
          <p:spPr bwMode="auto">
            <a:xfrm flipV="1">
              <a:off x="1501311" y="4171346"/>
              <a:ext cx="1794584" cy="1986858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616" name="TextBox 37"/>
            <p:cNvSpPr txBox="1">
              <a:spLocks noChangeArrowheads="1"/>
            </p:cNvSpPr>
            <p:nvPr/>
          </p:nvSpPr>
          <p:spPr bwMode="auto">
            <a:xfrm>
              <a:off x="929479" y="4572000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FF0000"/>
                  </a:solidFill>
                </a:rPr>
                <a:t>t</a:t>
              </a:r>
              <a:r>
                <a:rPr lang="en-US" altLang="en-US" sz="1600" baseline="-2500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24617" name="TextBox 38"/>
            <p:cNvSpPr txBox="1">
              <a:spLocks noChangeArrowheads="1"/>
            </p:cNvSpPr>
            <p:nvPr/>
          </p:nvSpPr>
          <p:spPr bwMode="auto">
            <a:xfrm>
              <a:off x="951251" y="4920343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FF0000"/>
                  </a:solidFill>
                </a:rPr>
                <a:t>t</a:t>
              </a:r>
              <a:r>
                <a:rPr lang="en-US" altLang="en-US" sz="1600" baseline="-2500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24618" name="TextBox 39"/>
            <p:cNvSpPr txBox="1">
              <a:spLocks noChangeArrowheads="1"/>
            </p:cNvSpPr>
            <p:nvPr/>
          </p:nvSpPr>
          <p:spPr bwMode="auto">
            <a:xfrm>
              <a:off x="963691" y="5212702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FF0000"/>
                  </a:solidFill>
                </a:rPr>
                <a:t>t</a:t>
              </a:r>
              <a:r>
                <a:rPr lang="en-US" altLang="en-US" sz="1600" baseline="-2500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24619" name="TextBox 40"/>
            <p:cNvSpPr txBox="1">
              <a:spLocks noChangeArrowheads="1"/>
            </p:cNvSpPr>
            <p:nvPr/>
          </p:nvSpPr>
          <p:spPr bwMode="auto">
            <a:xfrm>
              <a:off x="2248205" y="5340221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FF0000"/>
                  </a:solidFill>
                </a:rPr>
                <a:t>t</a:t>
              </a:r>
              <a:r>
                <a:rPr lang="en-US" altLang="en-US" sz="1600" baseline="-2500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24620" name="TextBox 41"/>
            <p:cNvSpPr txBox="1">
              <a:spLocks noChangeArrowheads="1"/>
            </p:cNvSpPr>
            <p:nvPr/>
          </p:nvSpPr>
          <p:spPr bwMode="auto">
            <a:xfrm>
              <a:off x="1971397" y="5604588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FF0000"/>
                  </a:solidFill>
                </a:rPr>
                <a:t>t</a:t>
              </a:r>
              <a:r>
                <a:rPr lang="en-US" altLang="en-US" sz="1600" baseline="-2500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24621" name="TextBox 42"/>
            <p:cNvSpPr txBox="1">
              <a:spLocks noChangeArrowheads="1"/>
            </p:cNvSpPr>
            <p:nvPr/>
          </p:nvSpPr>
          <p:spPr bwMode="auto">
            <a:xfrm>
              <a:off x="1694588" y="5906278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FF0000"/>
                  </a:solidFill>
                </a:rPr>
                <a:t>t</a:t>
              </a:r>
              <a:r>
                <a:rPr lang="en-US" altLang="en-US" sz="1600" baseline="-2500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1304925" y="4171950"/>
            <a:ext cx="6491288" cy="2025650"/>
            <a:chOff x="1305363" y="4171346"/>
            <a:chExt cx="6490998" cy="2026833"/>
          </a:xfrm>
        </p:grpSpPr>
        <p:cxnSp>
          <p:nvCxnSpPr>
            <p:cNvPr id="24604" name="Straight Arrow Connector 19"/>
            <p:cNvCxnSpPr>
              <a:cxnSpLocks noChangeShapeType="1"/>
              <a:stCxn id="24588" idx="0"/>
              <a:endCxn id="24591" idx="2"/>
            </p:cNvCxnSpPr>
            <p:nvPr/>
          </p:nvCxnSpPr>
          <p:spPr bwMode="auto">
            <a:xfrm flipH="1" flipV="1">
              <a:off x="1305363" y="4171346"/>
              <a:ext cx="3309240" cy="1986858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605" name="Straight Arrow Connector 22"/>
            <p:cNvCxnSpPr>
              <a:cxnSpLocks noChangeShapeType="1"/>
              <a:stCxn id="24588" idx="0"/>
              <a:endCxn id="24592" idx="2"/>
            </p:cNvCxnSpPr>
            <p:nvPr/>
          </p:nvCxnSpPr>
          <p:spPr bwMode="auto">
            <a:xfrm flipH="1" flipV="1">
              <a:off x="3295895" y="4171346"/>
              <a:ext cx="1318708" cy="1986858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606" name="Straight Arrow Connector 25"/>
            <p:cNvCxnSpPr>
              <a:cxnSpLocks noChangeShapeType="1"/>
              <a:stCxn id="24588" idx="0"/>
              <a:endCxn id="24594" idx="2"/>
            </p:cNvCxnSpPr>
            <p:nvPr/>
          </p:nvCxnSpPr>
          <p:spPr bwMode="auto">
            <a:xfrm flipV="1">
              <a:off x="4614603" y="4171346"/>
              <a:ext cx="926859" cy="1986858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607" name="Straight Arrow Connector 28"/>
            <p:cNvCxnSpPr>
              <a:cxnSpLocks noChangeShapeType="1"/>
              <a:stCxn id="24588" idx="0"/>
              <a:endCxn id="24593" idx="2"/>
            </p:cNvCxnSpPr>
            <p:nvPr/>
          </p:nvCxnSpPr>
          <p:spPr bwMode="auto">
            <a:xfrm flipV="1">
              <a:off x="4614603" y="4171346"/>
              <a:ext cx="3181758" cy="1986858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608" name="TextBox 43"/>
            <p:cNvSpPr txBox="1">
              <a:spLocks noChangeArrowheads="1"/>
            </p:cNvSpPr>
            <p:nvPr/>
          </p:nvSpPr>
          <p:spPr bwMode="auto">
            <a:xfrm>
              <a:off x="3115952" y="5452188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FFC000"/>
                  </a:solidFill>
                </a:rPr>
                <a:t>t</a:t>
              </a:r>
              <a:r>
                <a:rPr lang="en-US" altLang="en-US" sz="1600" baseline="-25000">
                  <a:solidFill>
                    <a:srgbClr val="FFC000"/>
                  </a:solidFill>
                </a:rPr>
                <a:t>1</a:t>
              </a:r>
            </a:p>
          </p:txBody>
        </p:sp>
        <p:sp>
          <p:nvSpPr>
            <p:cNvPr id="24609" name="TextBox 44"/>
            <p:cNvSpPr txBox="1">
              <a:spLocks noChangeArrowheads="1"/>
            </p:cNvSpPr>
            <p:nvPr/>
          </p:nvSpPr>
          <p:spPr bwMode="auto">
            <a:xfrm>
              <a:off x="3417642" y="5669902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FFC000"/>
                  </a:solidFill>
                </a:rPr>
                <a:t>t</a:t>
              </a:r>
              <a:r>
                <a:rPr lang="en-US" altLang="en-US" sz="1600" baseline="-25000">
                  <a:solidFill>
                    <a:srgbClr val="FFC000"/>
                  </a:solidFill>
                </a:rPr>
                <a:t>2</a:t>
              </a:r>
            </a:p>
          </p:txBody>
        </p:sp>
        <p:sp>
          <p:nvSpPr>
            <p:cNvPr id="24610" name="TextBox 45"/>
            <p:cNvSpPr txBox="1">
              <a:spLocks noChangeArrowheads="1"/>
            </p:cNvSpPr>
            <p:nvPr/>
          </p:nvSpPr>
          <p:spPr bwMode="auto">
            <a:xfrm>
              <a:off x="3710001" y="5859625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FFC000"/>
                  </a:solidFill>
                </a:rPr>
                <a:t>t</a:t>
              </a:r>
              <a:r>
                <a:rPr lang="en-US" altLang="en-US" sz="1600" baseline="-25000">
                  <a:solidFill>
                    <a:srgbClr val="FFC000"/>
                  </a:solidFill>
                </a:rPr>
                <a:t>3</a:t>
              </a:r>
            </a:p>
          </p:txBody>
        </p:sp>
        <p:sp>
          <p:nvSpPr>
            <p:cNvPr id="24611" name="TextBox 46"/>
            <p:cNvSpPr txBox="1">
              <a:spLocks noChangeArrowheads="1"/>
            </p:cNvSpPr>
            <p:nvPr/>
          </p:nvSpPr>
          <p:spPr bwMode="auto">
            <a:xfrm>
              <a:off x="3744213" y="4447592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FFC000"/>
                  </a:solidFill>
                </a:rPr>
                <a:t>t</a:t>
              </a:r>
              <a:r>
                <a:rPr lang="en-US" altLang="en-US" sz="1600" baseline="-25000">
                  <a:solidFill>
                    <a:srgbClr val="FFC000"/>
                  </a:solidFill>
                </a:rPr>
                <a:t>1</a:t>
              </a:r>
            </a:p>
          </p:txBody>
        </p:sp>
        <p:sp>
          <p:nvSpPr>
            <p:cNvPr id="24612" name="TextBox 47"/>
            <p:cNvSpPr txBox="1">
              <a:spLocks noChangeArrowheads="1"/>
            </p:cNvSpPr>
            <p:nvPr/>
          </p:nvSpPr>
          <p:spPr bwMode="auto">
            <a:xfrm>
              <a:off x="5464156" y="4394719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FFC000"/>
                  </a:solidFill>
                </a:rPr>
                <a:t>t</a:t>
              </a:r>
              <a:r>
                <a:rPr lang="en-US" altLang="en-US" sz="1600" baseline="-25000">
                  <a:solidFill>
                    <a:srgbClr val="FFC000"/>
                  </a:solidFill>
                </a:rPr>
                <a:t>2</a:t>
              </a:r>
            </a:p>
          </p:txBody>
        </p:sp>
        <p:sp>
          <p:nvSpPr>
            <p:cNvPr id="24613" name="TextBox 48"/>
            <p:cNvSpPr txBox="1">
              <a:spLocks noChangeArrowheads="1"/>
            </p:cNvSpPr>
            <p:nvPr/>
          </p:nvSpPr>
          <p:spPr bwMode="auto">
            <a:xfrm>
              <a:off x="6773552" y="4332515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FFC000"/>
                  </a:solidFill>
                </a:rPr>
                <a:t>t</a:t>
              </a:r>
              <a:r>
                <a:rPr lang="en-US" altLang="en-US" sz="1600" baseline="-25000">
                  <a:solidFill>
                    <a:srgbClr val="FFC000"/>
                  </a:solidFill>
                </a:rPr>
                <a:t>3</a:t>
              </a:r>
            </a:p>
          </p:txBody>
        </p:sp>
      </p:grpSp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1304925" y="4171950"/>
            <a:ext cx="6773863" cy="2057400"/>
            <a:chOff x="1305363" y="4171346"/>
            <a:chExt cx="6773537" cy="2057935"/>
          </a:xfrm>
        </p:grpSpPr>
        <p:cxnSp>
          <p:nvCxnSpPr>
            <p:cNvPr id="24596" name="Straight Arrow Connector 31"/>
            <p:cNvCxnSpPr>
              <a:cxnSpLocks noChangeShapeType="1"/>
              <a:stCxn id="24587" idx="0"/>
              <a:endCxn id="24591" idx="2"/>
            </p:cNvCxnSpPr>
            <p:nvPr/>
          </p:nvCxnSpPr>
          <p:spPr bwMode="auto">
            <a:xfrm flipH="1" flipV="1">
              <a:off x="1305363" y="4171346"/>
              <a:ext cx="6039999" cy="1986858"/>
            </a:xfrm>
            <a:prstGeom prst="straightConnector1">
              <a:avLst/>
            </a:prstGeom>
            <a:noFill/>
            <a:ln w="28575" algn="ctr">
              <a:solidFill>
                <a:srgbClr val="00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97" name="Straight Arrow Connector 34"/>
            <p:cNvCxnSpPr>
              <a:cxnSpLocks noChangeShapeType="1"/>
              <a:stCxn id="24587" idx="0"/>
              <a:endCxn id="24593" idx="2"/>
            </p:cNvCxnSpPr>
            <p:nvPr/>
          </p:nvCxnSpPr>
          <p:spPr bwMode="auto">
            <a:xfrm flipV="1">
              <a:off x="7345362" y="4171346"/>
              <a:ext cx="450999" cy="1986858"/>
            </a:xfrm>
            <a:prstGeom prst="straightConnector1">
              <a:avLst/>
            </a:prstGeom>
            <a:noFill/>
            <a:ln w="28575" algn="ctr">
              <a:solidFill>
                <a:srgbClr val="00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598" name="TextBox 53"/>
            <p:cNvSpPr txBox="1">
              <a:spLocks noChangeArrowheads="1"/>
            </p:cNvSpPr>
            <p:nvPr/>
          </p:nvSpPr>
          <p:spPr bwMode="auto">
            <a:xfrm>
              <a:off x="5740964" y="5623249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00FF00"/>
                  </a:solidFill>
                </a:rPr>
                <a:t>t</a:t>
              </a:r>
              <a:r>
                <a:rPr lang="en-US" altLang="en-US" sz="1600" baseline="-25000">
                  <a:solidFill>
                    <a:srgbClr val="00FF00"/>
                  </a:solidFill>
                </a:rPr>
                <a:t>1</a:t>
              </a:r>
            </a:p>
          </p:txBody>
        </p:sp>
        <p:sp>
          <p:nvSpPr>
            <p:cNvPr id="24599" name="TextBox 54"/>
            <p:cNvSpPr txBox="1">
              <a:spLocks noChangeArrowheads="1"/>
            </p:cNvSpPr>
            <p:nvPr/>
          </p:nvSpPr>
          <p:spPr bwMode="auto">
            <a:xfrm>
              <a:off x="6051985" y="5766318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00FF00"/>
                  </a:solidFill>
                </a:rPr>
                <a:t>t</a:t>
              </a:r>
              <a:r>
                <a:rPr lang="en-US" altLang="en-US" sz="1600" baseline="-25000">
                  <a:solidFill>
                    <a:srgbClr val="00FF00"/>
                  </a:solidFill>
                </a:rPr>
                <a:t>2</a:t>
              </a:r>
            </a:p>
          </p:txBody>
        </p:sp>
        <p:sp>
          <p:nvSpPr>
            <p:cNvPr id="24600" name="TextBox 55"/>
            <p:cNvSpPr txBox="1">
              <a:spLocks noChangeArrowheads="1"/>
            </p:cNvSpPr>
            <p:nvPr/>
          </p:nvSpPr>
          <p:spPr bwMode="auto">
            <a:xfrm>
              <a:off x="6418988" y="5890727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00FF00"/>
                  </a:solidFill>
                </a:rPr>
                <a:t>t</a:t>
              </a:r>
              <a:r>
                <a:rPr lang="en-US" altLang="en-US" sz="1600" baseline="-25000">
                  <a:solidFill>
                    <a:srgbClr val="00FF00"/>
                  </a:solidFill>
                </a:rPr>
                <a:t>3</a:t>
              </a:r>
            </a:p>
          </p:txBody>
        </p:sp>
        <p:sp>
          <p:nvSpPr>
            <p:cNvPr id="24601" name="TextBox 56"/>
            <p:cNvSpPr txBox="1">
              <a:spLocks noChangeArrowheads="1"/>
            </p:cNvSpPr>
            <p:nvPr/>
          </p:nvSpPr>
          <p:spPr bwMode="auto">
            <a:xfrm>
              <a:off x="7756376" y="4550229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00FF00"/>
                  </a:solidFill>
                </a:rPr>
                <a:t>t</a:t>
              </a:r>
              <a:r>
                <a:rPr lang="en-US" altLang="en-US" sz="1600" baseline="-25000">
                  <a:solidFill>
                    <a:srgbClr val="00FF00"/>
                  </a:solidFill>
                </a:rPr>
                <a:t>1</a:t>
              </a:r>
            </a:p>
          </p:txBody>
        </p:sp>
        <p:sp>
          <p:nvSpPr>
            <p:cNvPr id="24602" name="TextBox 57"/>
            <p:cNvSpPr txBox="1">
              <a:spLocks noChangeArrowheads="1"/>
            </p:cNvSpPr>
            <p:nvPr/>
          </p:nvSpPr>
          <p:spPr bwMode="auto">
            <a:xfrm>
              <a:off x="7656850" y="4917232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00FF00"/>
                  </a:solidFill>
                </a:rPr>
                <a:t>t</a:t>
              </a:r>
              <a:r>
                <a:rPr lang="en-US" altLang="en-US" sz="1600" baseline="-25000">
                  <a:solidFill>
                    <a:srgbClr val="00FF00"/>
                  </a:solidFill>
                </a:rPr>
                <a:t>2</a:t>
              </a:r>
            </a:p>
          </p:txBody>
        </p:sp>
        <p:sp>
          <p:nvSpPr>
            <p:cNvPr id="24603" name="TextBox 58"/>
            <p:cNvSpPr txBox="1">
              <a:spLocks noChangeArrowheads="1"/>
            </p:cNvSpPr>
            <p:nvPr/>
          </p:nvSpPr>
          <p:spPr bwMode="auto">
            <a:xfrm>
              <a:off x="7585314" y="5274906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00FF00"/>
                  </a:solidFill>
                </a:rPr>
                <a:t>t</a:t>
              </a:r>
              <a:r>
                <a:rPr lang="en-US" altLang="en-US" sz="1600" baseline="-25000">
                  <a:solidFill>
                    <a:srgbClr val="00FF00"/>
                  </a:solidFill>
                </a:rPr>
                <a:t>3</a:t>
              </a:r>
            </a:p>
          </p:txBody>
        </p:sp>
      </p:grpSp>
      <p:grpSp>
        <p:nvGrpSpPr>
          <p:cNvPr id="5" name="Group 67"/>
          <p:cNvGrpSpPr>
            <a:grpSpLocks/>
          </p:cNvGrpSpPr>
          <p:nvPr/>
        </p:nvGrpSpPr>
        <p:grpSpPr bwMode="auto">
          <a:xfrm>
            <a:off x="114300" y="3340100"/>
            <a:ext cx="8631238" cy="1422400"/>
            <a:chOff x="114992" y="3340349"/>
            <a:chExt cx="8630122" cy="1422728"/>
          </a:xfrm>
        </p:grpSpPr>
        <p:sp>
          <p:nvSpPr>
            <p:cNvPr id="24591" name="TextBox 4"/>
            <p:cNvSpPr txBox="1">
              <a:spLocks noChangeArrowheads="1"/>
            </p:cNvSpPr>
            <p:nvPr/>
          </p:nvSpPr>
          <p:spPr bwMode="auto">
            <a:xfrm>
              <a:off x="525342" y="3340349"/>
              <a:ext cx="1560042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/>
                <a:t>persistent</a:t>
              </a:r>
            </a:p>
            <a:p>
              <a:pPr eaLnBrk="1" hangingPunct="1"/>
              <a:r>
                <a:rPr lang="en-US" altLang="en-US"/>
                <a:t>facial pain</a:t>
              </a:r>
            </a:p>
          </p:txBody>
        </p:sp>
        <p:sp>
          <p:nvSpPr>
            <p:cNvPr id="24592" name="TextBox 5"/>
            <p:cNvSpPr txBox="1">
              <a:spLocks noChangeArrowheads="1"/>
            </p:cNvSpPr>
            <p:nvPr/>
          </p:nvSpPr>
          <p:spPr bwMode="auto">
            <a:xfrm>
              <a:off x="2347141" y="3340349"/>
              <a:ext cx="1897507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/>
                <a:t>presentation </a:t>
              </a:r>
            </a:p>
            <a:p>
              <a:pPr eaLnBrk="1" hangingPunct="1"/>
              <a:r>
                <a:rPr lang="en-US" altLang="en-US"/>
                <a:t>type1</a:t>
              </a:r>
            </a:p>
          </p:txBody>
        </p:sp>
        <p:sp>
          <p:nvSpPr>
            <p:cNvPr id="24593" name="TextBox 6"/>
            <p:cNvSpPr txBox="1">
              <a:spLocks noChangeArrowheads="1"/>
            </p:cNvSpPr>
            <p:nvPr/>
          </p:nvSpPr>
          <p:spPr bwMode="auto">
            <a:xfrm>
              <a:off x="6847607" y="3340349"/>
              <a:ext cx="1897507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/>
                <a:t>presentation </a:t>
              </a:r>
            </a:p>
            <a:p>
              <a:pPr eaLnBrk="1" hangingPunct="1"/>
              <a:r>
                <a:rPr lang="en-US" altLang="en-US"/>
                <a:t>type3</a:t>
              </a:r>
            </a:p>
          </p:txBody>
        </p:sp>
        <p:sp>
          <p:nvSpPr>
            <p:cNvPr id="24594" name="TextBox 7"/>
            <p:cNvSpPr txBox="1">
              <a:spLocks noChangeArrowheads="1"/>
            </p:cNvSpPr>
            <p:nvPr/>
          </p:nvSpPr>
          <p:spPr bwMode="auto">
            <a:xfrm>
              <a:off x="4592708" y="3340349"/>
              <a:ext cx="1897507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/>
                <a:t>presentation </a:t>
              </a:r>
            </a:p>
            <a:p>
              <a:pPr eaLnBrk="1" hangingPunct="1"/>
              <a:r>
                <a:rPr lang="en-US" altLang="en-US"/>
                <a:t>type2</a:t>
              </a:r>
            </a:p>
          </p:txBody>
        </p:sp>
        <p:sp>
          <p:nvSpPr>
            <p:cNvPr id="24595" name="TextBox 65"/>
            <p:cNvSpPr txBox="1">
              <a:spLocks noChangeArrowheads="1"/>
            </p:cNvSpPr>
            <p:nvPr/>
          </p:nvSpPr>
          <p:spPr bwMode="auto">
            <a:xfrm>
              <a:off x="114992" y="4301412"/>
              <a:ext cx="8691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chemeClr val="bg1"/>
                  </a:solidFill>
                </a:rPr>
                <a:t>types</a:t>
              </a:r>
            </a:p>
          </p:txBody>
        </p:sp>
      </p:grpSp>
      <p:grpSp>
        <p:nvGrpSpPr>
          <p:cNvPr id="6" name="Group 68"/>
          <p:cNvGrpSpPr>
            <a:grpSpLocks/>
          </p:cNvGrpSpPr>
          <p:nvPr/>
        </p:nvGrpSpPr>
        <p:grpSpPr bwMode="auto">
          <a:xfrm>
            <a:off x="0" y="5291138"/>
            <a:ext cx="8882063" cy="1328737"/>
            <a:chOff x="0" y="5290457"/>
            <a:chExt cx="8882743" cy="1329412"/>
          </a:xfrm>
        </p:grpSpPr>
        <p:sp>
          <p:nvSpPr>
            <p:cNvPr id="24586" name="TextBox 11"/>
            <p:cNvSpPr txBox="1">
              <a:spLocks noChangeArrowheads="1"/>
            </p:cNvSpPr>
            <p:nvPr/>
          </p:nvSpPr>
          <p:spPr bwMode="auto">
            <a:xfrm>
              <a:off x="874376" y="6158204"/>
              <a:ext cx="125386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FF0000"/>
                  </a:solidFill>
                </a:rPr>
                <a:t>my pain</a:t>
              </a:r>
            </a:p>
          </p:txBody>
        </p:sp>
        <p:sp>
          <p:nvSpPr>
            <p:cNvPr id="24587" name="TextBox 12"/>
            <p:cNvSpPr txBox="1">
              <a:spLocks noChangeArrowheads="1"/>
            </p:cNvSpPr>
            <p:nvPr/>
          </p:nvSpPr>
          <p:spPr bwMode="auto">
            <a:xfrm>
              <a:off x="6735259" y="6158204"/>
              <a:ext cx="122020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00FF00"/>
                  </a:solidFill>
                </a:rPr>
                <a:t>his pain</a:t>
              </a:r>
            </a:p>
          </p:txBody>
        </p:sp>
        <p:sp>
          <p:nvSpPr>
            <p:cNvPr id="24588" name="TextBox 13"/>
            <p:cNvSpPr txBox="1">
              <a:spLocks noChangeArrowheads="1"/>
            </p:cNvSpPr>
            <p:nvPr/>
          </p:nvSpPr>
          <p:spPr bwMode="auto">
            <a:xfrm>
              <a:off x="3973626" y="6158204"/>
              <a:ext cx="12819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FFC000"/>
                  </a:solidFill>
                </a:rPr>
                <a:t>her pain</a:t>
              </a:r>
            </a:p>
          </p:txBody>
        </p:sp>
        <p:cxnSp>
          <p:nvCxnSpPr>
            <p:cNvPr id="24589" name="Straight Connector 63"/>
            <p:cNvCxnSpPr>
              <a:cxnSpLocks noChangeShapeType="1"/>
            </p:cNvCxnSpPr>
            <p:nvPr/>
          </p:nvCxnSpPr>
          <p:spPr bwMode="auto">
            <a:xfrm>
              <a:off x="205273" y="5290457"/>
              <a:ext cx="8677470" cy="47889"/>
            </a:xfrm>
            <a:prstGeom prst="lin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590" name="TextBox 66"/>
            <p:cNvSpPr txBox="1">
              <a:spLocks noChangeArrowheads="1"/>
            </p:cNvSpPr>
            <p:nvPr/>
          </p:nvSpPr>
          <p:spPr bwMode="auto">
            <a:xfrm>
              <a:off x="0" y="5508171"/>
              <a:ext cx="98777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chemeClr val="bg1"/>
                  </a:solidFill>
                </a:rPr>
                <a:t>parti-</a:t>
              </a:r>
            </a:p>
            <a:p>
              <a:pPr eaLnBrk="1" hangingPunct="1"/>
              <a:r>
                <a:rPr lang="en-US" altLang="en-US">
                  <a:solidFill>
                    <a:schemeClr val="bg1"/>
                  </a:solidFill>
                </a:rPr>
                <a:t>culars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675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smtClean="0"/>
              <a:t>Ambiguities: are assertions about particulars or types?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‘</a:t>
            </a:r>
            <a:r>
              <a:rPr lang="en-US" altLang="en-US" i="1" dirty="0" smtClean="0"/>
              <a:t>Persistent idiopathic facial pain (PIFP)</a:t>
            </a:r>
            <a:r>
              <a:rPr lang="en-US" altLang="en-US" dirty="0" smtClean="0"/>
              <a:t>’ </a:t>
            </a:r>
          </a:p>
          <a:p>
            <a:pPr lvl="1">
              <a:buFontTx/>
              <a:buNone/>
            </a:pPr>
            <a:r>
              <a:rPr lang="en-US" altLang="en-US" dirty="0" smtClean="0"/>
              <a:t>= ‘</a:t>
            </a:r>
            <a:r>
              <a:rPr lang="en-US" altLang="en-US" i="1" dirty="0" smtClean="0"/>
              <a:t>persistent facial pain with varying presentations …’</a:t>
            </a:r>
          </a:p>
          <a:p>
            <a:pPr lvl="1">
              <a:buFontTx/>
              <a:buNone/>
            </a:pPr>
            <a:endParaRPr lang="en-US" altLang="en-US" i="1" dirty="0" smtClean="0"/>
          </a:p>
          <a:p>
            <a:pPr lvl="1">
              <a:buFontTx/>
              <a:buNone/>
            </a:pPr>
            <a:endParaRPr lang="en-US" altLang="en-US" i="1" dirty="0" smtClean="0"/>
          </a:p>
          <a:p>
            <a:pPr lvl="1">
              <a:buFontTx/>
              <a:buNone/>
            </a:pPr>
            <a:endParaRPr lang="en-US" altLang="en-US" i="1" dirty="0" smtClean="0"/>
          </a:p>
          <a:p>
            <a:pPr lvl="1">
              <a:buFontTx/>
              <a:buNone/>
            </a:pPr>
            <a:endParaRPr lang="en-US" altLang="en-US" i="1" dirty="0" smtClean="0"/>
          </a:p>
          <a:p>
            <a:pPr lvl="1"/>
            <a:endParaRPr lang="en-US" altLang="en-US" sz="2400" i="1" dirty="0" smtClean="0"/>
          </a:p>
          <a:p>
            <a:pPr lvl="1"/>
            <a:r>
              <a:rPr lang="en-US" altLang="en-US" sz="2400" i="1" dirty="0" smtClean="0"/>
              <a:t>if the description is about types, then the </a:t>
            </a:r>
            <a:r>
              <a:rPr lang="en-US" altLang="en-US" sz="2400" i="1" dirty="0" smtClean="0">
                <a:solidFill>
                  <a:srgbClr val="FF0000"/>
                </a:solidFill>
              </a:rPr>
              <a:t>three</a:t>
            </a:r>
            <a:r>
              <a:rPr lang="en-US" altLang="en-US" sz="2400" i="1" dirty="0" smtClean="0"/>
              <a:t> </a:t>
            </a:r>
            <a:r>
              <a:rPr lang="en-US" altLang="en-US" sz="2400" i="1" dirty="0" smtClean="0">
                <a:solidFill>
                  <a:srgbClr val="FFC000"/>
                </a:solidFill>
              </a:rPr>
              <a:t>particular</a:t>
            </a:r>
            <a:r>
              <a:rPr lang="en-US" altLang="en-US" sz="2400" i="1" dirty="0" smtClean="0"/>
              <a:t> </a:t>
            </a:r>
            <a:r>
              <a:rPr lang="en-US" altLang="en-US" sz="2400" i="1" dirty="0" smtClean="0">
                <a:solidFill>
                  <a:srgbClr val="00FF00"/>
                </a:solidFill>
              </a:rPr>
              <a:t>pains</a:t>
            </a:r>
            <a:r>
              <a:rPr lang="en-US" altLang="en-US" sz="2400" i="1" dirty="0" smtClean="0"/>
              <a:t> fall under PIFP.</a:t>
            </a:r>
          </a:p>
          <a:p>
            <a:pPr lvl="1"/>
            <a:r>
              <a:rPr lang="en-US" altLang="en-US" sz="2400" i="1" dirty="0" smtClean="0"/>
              <a:t>if the description is about (arbitrary) particulars, then only </a:t>
            </a:r>
            <a:r>
              <a:rPr lang="en-US" altLang="en-US" sz="2400" i="1" dirty="0" smtClean="0">
                <a:solidFill>
                  <a:srgbClr val="FFC000"/>
                </a:solidFill>
              </a:rPr>
              <a:t>her pain</a:t>
            </a:r>
            <a:r>
              <a:rPr lang="en-US" altLang="en-US" sz="2400" i="1" dirty="0" smtClean="0"/>
              <a:t> falls under PIFP.</a:t>
            </a:r>
            <a:endParaRPr lang="en-US" altLang="en-US" sz="2400" dirty="0" smtClean="0"/>
          </a:p>
        </p:txBody>
      </p:sp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2743200"/>
            <a:ext cx="4799012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130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Grp="1" noChangeArrowheads="1"/>
          </p:cNvSpPr>
          <p:nvPr>
            <p:ph type="ctrTitle"/>
          </p:nvPr>
        </p:nvSpPr>
        <p:spPr>
          <a:xfrm>
            <a:off x="381000" y="609600"/>
            <a:ext cx="8382000" cy="2043113"/>
          </a:xfrm>
        </p:spPr>
        <p:txBody>
          <a:bodyPr/>
          <a:lstStyle/>
          <a:p>
            <a:pPr>
              <a:tabLst>
                <a:tab pos="5376863" algn="l"/>
              </a:tabLst>
            </a:pPr>
            <a:r>
              <a:rPr lang="en-US" sz="1200" dirty="0" smtClean="0">
                <a:cs typeface="Arial" charset="0"/>
              </a:rPr>
              <a:t/>
            </a:r>
            <a:br>
              <a:rPr lang="en-US" sz="1200" dirty="0" smtClean="0">
                <a:cs typeface="Arial" charset="0"/>
              </a:rPr>
            </a:br>
            <a:r>
              <a:rPr lang="en-US" sz="4400" dirty="0"/>
              <a:t>Ontological Foundations for Tracking </a:t>
            </a:r>
            <a:r>
              <a:rPr lang="en-US" sz="4400" dirty="0">
                <a:solidFill>
                  <a:srgbClr val="FFFF00"/>
                </a:solidFill>
              </a:rPr>
              <a:t>Data Quality </a:t>
            </a:r>
            <a:r>
              <a:rPr lang="en-US" sz="4400" dirty="0"/>
              <a:t>through the Internet of Things.  </a:t>
            </a:r>
            <a:r>
              <a:rPr lang="en-US" sz="2600" dirty="0"/>
              <a:t/>
            </a:r>
            <a:br>
              <a:rPr lang="en-US" sz="2600" dirty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EFMI STC2016: Transforming Healthcare with the Internet of Things</a:t>
            </a:r>
            <a:br>
              <a:rPr lang="en-US" sz="1800" dirty="0" smtClean="0"/>
            </a:br>
            <a:r>
              <a:rPr lang="en-US" sz="1400" dirty="0" smtClean="0"/>
              <a:t>Paris, France, </a:t>
            </a:r>
            <a:r>
              <a:rPr lang="en-GB" sz="1400" dirty="0" smtClean="0">
                <a:cs typeface="Arial" charset="0"/>
              </a:rPr>
              <a:t>April 17-19, 2016</a:t>
            </a:r>
            <a:br>
              <a:rPr lang="en-GB" sz="1400" dirty="0" smtClean="0">
                <a:cs typeface="Arial" charset="0"/>
              </a:rPr>
            </a:br>
            <a:endParaRPr lang="en-US" sz="1400" dirty="0" smtClean="0">
              <a:cs typeface="Arial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191000"/>
            <a:ext cx="9144000" cy="1600200"/>
          </a:xfrm>
        </p:spPr>
        <p:txBody>
          <a:bodyPr/>
          <a:lstStyle/>
          <a:p>
            <a:pPr defTabSz="566738" eaLnBrk="1" hangingPunct="1">
              <a:lnSpc>
                <a:spcPct val="80000"/>
              </a:lnSpc>
            </a:pPr>
            <a:r>
              <a:rPr lang="en-GB" altLang="ja-JP" sz="2600" b="1" dirty="0" smtClean="0">
                <a:ea typeface="ＭＳ 明朝" pitchFamily="49" charset="-128"/>
              </a:rPr>
              <a:t>Werner </a:t>
            </a:r>
            <a:r>
              <a:rPr lang="en-GB" altLang="ja-JP" sz="2600" b="1" dirty="0" err="1" smtClean="0">
                <a:ea typeface="ＭＳ 明朝" pitchFamily="49" charset="-128"/>
              </a:rPr>
              <a:t>CEUSTERS</a:t>
            </a:r>
            <a:r>
              <a:rPr lang="en-GB" altLang="ja-JP" sz="2600" b="1" baseline="30000" dirty="0" err="1" smtClean="0">
                <a:ea typeface="ＭＳ 明朝" pitchFamily="49" charset="-128"/>
              </a:rPr>
              <a:t>a,b,c,d</a:t>
            </a:r>
            <a:r>
              <a:rPr lang="en-GB" altLang="ja-JP" sz="2600" b="1" dirty="0" smtClean="0">
                <a:ea typeface="ＭＳ 明朝" pitchFamily="49" charset="-128"/>
              </a:rPr>
              <a:t>, MD and Jonathan P </a:t>
            </a:r>
            <a:r>
              <a:rPr lang="en-GB" altLang="ja-JP" sz="2600" b="1" dirty="0" err="1" smtClean="0">
                <a:ea typeface="ＭＳ 明朝" pitchFamily="49" charset="-128"/>
              </a:rPr>
              <a:t>BONA</a:t>
            </a:r>
            <a:r>
              <a:rPr lang="en-GB" altLang="ja-JP" sz="2600" b="1" baseline="30000" dirty="0" err="1" smtClean="0">
                <a:ea typeface="ＭＳ 明朝" pitchFamily="49" charset="-128"/>
              </a:rPr>
              <a:t>c</a:t>
            </a:r>
            <a:r>
              <a:rPr lang="en-GB" altLang="ja-JP" sz="2600" b="1" dirty="0" smtClean="0">
                <a:ea typeface="ＭＳ 明朝" pitchFamily="49" charset="-128"/>
              </a:rPr>
              <a:t>, PhD</a:t>
            </a:r>
          </a:p>
          <a:p>
            <a:pPr defTabSz="566738" eaLnBrk="1" hangingPunct="1">
              <a:lnSpc>
                <a:spcPct val="120000"/>
              </a:lnSpc>
            </a:pPr>
            <a:endParaRPr lang="en-US" altLang="ja-JP" sz="1800" b="1" dirty="0" smtClean="0">
              <a:ea typeface="ＭＳ 明朝" pitchFamily="49" charset="-128"/>
            </a:endParaRP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 smtClean="0">
                <a:ea typeface="ＭＳ 明朝" pitchFamily="49" charset="-128"/>
              </a:rPr>
              <a:t>Ontology Research Group, </a:t>
            </a:r>
            <a:r>
              <a:rPr lang="en-GB" altLang="ja-JP" sz="1800" i="1" dirty="0" err="1" smtClean="0">
                <a:ea typeface="ＭＳ 明朝" pitchFamily="49" charset="-128"/>
              </a:rPr>
              <a:t>Center</a:t>
            </a:r>
            <a:r>
              <a:rPr lang="en-GB" altLang="ja-JP" sz="1800" i="1" dirty="0" smtClean="0">
                <a:ea typeface="ＭＳ 明朝" pitchFamily="49" charset="-128"/>
              </a:rPr>
              <a:t> of Excellence in Bioinformatics and Life </a:t>
            </a:r>
            <a:r>
              <a:rPr lang="en-GB" altLang="ja-JP" sz="1800" i="1" dirty="0" err="1" smtClean="0">
                <a:ea typeface="ＭＳ 明朝" pitchFamily="49" charset="-128"/>
              </a:rPr>
              <a:t>Sciences</a:t>
            </a:r>
            <a:r>
              <a:rPr lang="en-GB" altLang="ja-JP" sz="1800" i="1" baseline="30000" dirty="0" err="1" smtClean="0">
                <a:ea typeface="ＭＳ 明朝" pitchFamily="49" charset="-128"/>
              </a:rPr>
              <a:t>a</a:t>
            </a:r>
            <a:r>
              <a:rPr lang="en-GB" altLang="ja-JP" sz="1800" i="1" dirty="0" smtClean="0">
                <a:ea typeface="ＭＳ 明朝" pitchFamily="49" charset="-128"/>
              </a:rPr>
              <a:t>;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 smtClean="0">
                <a:ea typeface="ＭＳ 明朝" pitchFamily="49" charset="-128"/>
              </a:rPr>
              <a:t>UB Institute for Healthcare </a:t>
            </a:r>
            <a:r>
              <a:rPr lang="en-GB" altLang="ja-JP" sz="1800" i="1" dirty="0" err="1" smtClean="0">
                <a:ea typeface="ＭＳ 明朝" pitchFamily="49" charset="-128"/>
              </a:rPr>
              <a:t>Informatics</a:t>
            </a:r>
            <a:r>
              <a:rPr lang="en-GB" altLang="ja-JP" sz="1800" i="1" baseline="30000" dirty="0" err="1" smtClean="0">
                <a:ea typeface="ＭＳ 明朝" pitchFamily="49" charset="-128"/>
              </a:rPr>
              <a:t>b</a:t>
            </a:r>
            <a:r>
              <a:rPr lang="en-GB" altLang="ja-JP" sz="1800" i="1" dirty="0" smtClean="0">
                <a:ea typeface="ＭＳ 明朝" pitchFamily="49" charset="-128"/>
              </a:rPr>
              <a:t>, 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 smtClean="0">
                <a:ea typeface="ＭＳ 明朝" pitchFamily="49" charset="-128"/>
              </a:rPr>
              <a:t>Departments of Biomedical </a:t>
            </a:r>
            <a:r>
              <a:rPr lang="en-GB" altLang="ja-JP" sz="1800" i="1" dirty="0" err="1" smtClean="0">
                <a:ea typeface="ＭＳ 明朝" pitchFamily="49" charset="-128"/>
              </a:rPr>
              <a:t>Informatics</a:t>
            </a:r>
            <a:r>
              <a:rPr lang="en-GB" altLang="ja-JP" sz="1800" i="1" baseline="30000" dirty="0" err="1" smtClean="0">
                <a:ea typeface="ＭＳ 明朝" pitchFamily="49" charset="-128"/>
              </a:rPr>
              <a:t>c</a:t>
            </a:r>
            <a:r>
              <a:rPr lang="en-GB" altLang="ja-JP" sz="1800" i="1" dirty="0" smtClean="0">
                <a:ea typeface="ＭＳ 明朝" pitchFamily="49" charset="-128"/>
              </a:rPr>
              <a:t> and </a:t>
            </a:r>
            <a:r>
              <a:rPr lang="en-GB" altLang="ja-JP" sz="1800" i="1" dirty="0" err="1" smtClean="0">
                <a:ea typeface="ＭＳ 明朝" pitchFamily="49" charset="-128"/>
              </a:rPr>
              <a:t>Psychiatry</a:t>
            </a:r>
            <a:r>
              <a:rPr lang="en-GB" altLang="ja-JP" sz="1800" i="1" baseline="30000" dirty="0" err="1" smtClean="0">
                <a:ea typeface="ＭＳ 明朝" pitchFamily="49" charset="-128"/>
              </a:rPr>
              <a:t>d</a:t>
            </a:r>
            <a:r>
              <a:rPr lang="en-GB" altLang="ja-JP" sz="1800" i="1" dirty="0" smtClean="0">
                <a:ea typeface="ＭＳ 明朝" pitchFamily="49" charset="-128"/>
              </a:rPr>
              <a:t>, 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 smtClean="0">
                <a:ea typeface="ＭＳ 明朝" pitchFamily="49" charset="-128"/>
              </a:rPr>
              <a:t>University at Buffalo, NY, USA</a:t>
            </a:r>
          </a:p>
          <a:p>
            <a:pPr defTabSz="566738" eaLnBrk="1" hangingPunct="1">
              <a:lnSpc>
                <a:spcPct val="80000"/>
              </a:lnSpc>
            </a:pPr>
            <a:endParaRPr lang="en-US" altLang="ja-JP" sz="2000" i="1" dirty="0" smtClean="0">
              <a:ea typeface="ＭＳ 明朝" pitchFamily="49" charset="-128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3048000" y="1524000"/>
            <a:ext cx="3276600" cy="685800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58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6627" name="Picture 2" descr="http://3.bp.blogspot.com/_2cxvSmlPoaM/Ss-JdUAcxwI/AAAAAAAADM4/fOmasxsNiCg/s800/rembrand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28"/>
          <p:cNvSpPr>
            <a:spLocks noChangeArrowheads="1"/>
          </p:cNvSpPr>
          <p:nvPr/>
        </p:nvSpPr>
        <p:spPr bwMode="auto">
          <a:xfrm>
            <a:off x="0" y="4724400"/>
            <a:ext cx="9144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6629" name="Group 22"/>
          <p:cNvGrpSpPr>
            <a:grpSpLocks/>
          </p:cNvGrpSpPr>
          <p:nvPr/>
        </p:nvGrpSpPr>
        <p:grpSpPr bwMode="auto">
          <a:xfrm>
            <a:off x="0" y="0"/>
            <a:ext cx="9144000" cy="1143000"/>
            <a:chOff x="-1" y="0"/>
            <a:chExt cx="9144001" cy="1143000"/>
          </a:xfrm>
        </p:grpSpPr>
        <p:pic>
          <p:nvPicPr>
            <p:cNvPr id="2663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9144001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40" name="Rectangle 21"/>
            <p:cNvSpPr>
              <a:spLocks noChangeArrowheads="1"/>
            </p:cNvSpPr>
            <p:nvPr/>
          </p:nvSpPr>
          <p:spPr bwMode="auto">
            <a:xfrm>
              <a:off x="0" y="990600"/>
              <a:ext cx="91440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6630" name="TextBox 24"/>
          <p:cNvSpPr txBox="1">
            <a:spLocks noChangeArrowheads="1"/>
          </p:cNvSpPr>
          <p:nvPr/>
        </p:nvSpPr>
        <p:spPr bwMode="auto">
          <a:xfrm>
            <a:off x="106363" y="6096000"/>
            <a:ext cx="755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L1</a:t>
            </a:r>
            <a:r>
              <a:rPr lang="en-US" altLang="en-US" baseline="3000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26631" name="TextBox 25"/>
          <p:cNvSpPr txBox="1">
            <a:spLocks noChangeArrowheads="1"/>
          </p:cNvSpPr>
          <p:nvPr/>
        </p:nvSpPr>
        <p:spPr bwMode="auto">
          <a:xfrm>
            <a:off x="152400" y="1371600"/>
            <a:ext cx="663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L2</a:t>
            </a:r>
          </a:p>
        </p:txBody>
      </p:sp>
      <p:sp>
        <p:nvSpPr>
          <p:cNvPr id="26632" name="TextBox 27"/>
          <p:cNvSpPr txBox="1">
            <a:spLocks noChangeArrowheads="1"/>
          </p:cNvSpPr>
          <p:nvPr/>
        </p:nvSpPr>
        <p:spPr bwMode="auto">
          <a:xfrm>
            <a:off x="152400" y="152400"/>
            <a:ext cx="663575" cy="584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L3</a:t>
            </a:r>
          </a:p>
        </p:txBody>
      </p:sp>
      <p:sp>
        <p:nvSpPr>
          <p:cNvPr id="26633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-225425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C0121FBA-3C66-4326-891E-798A141C34E2}" type="slidenum">
              <a:rPr lang="en-US" altLang="en-US" sz="1400" b="0">
                <a:solidFill>
                  <a:schemeClr val="bg1"/>
                </a:solidFill>
              </a:rPr>
              <a:pPr eaLnBrk="1" hangingPunct="1"/>
              <a:t>16</a:t>
            </a:fld>
            <a:endParaRPr lang="en-US" altLang="en-US" sz="1400" b="0">
              <a:solidFill>
                <a:schemeClr val="bg1"/>
              </a:solidFill>
            </a:endParaRPr>
          </a:p>
        </p:txBody>
      </p:sp>
      <p:sp>
        <p:nvSpPr>
          <p:cNvPr id="26634" name="Rectangle 11"/>
          <p:cNvSpPr>
            <a:spLocks noChangeArrowheads="1"/>
          </p:cNvSpPr>
          <p:nvPr/>
        </p:nvSpPr>
        <p:spPr bwMode="auto">
          <a:xfrm>
            <a:off x="914400" y="152400"/>
            <a:ext cx="82296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 smtClean="0"/>
              <a:t>Data </a:t>
            </a:r>
            <a:r>
              <a:rPr lang="en-US" altLang="en-US" i="1" dirty="0" smtClean="0"/>
              <a:t>about</a:t>
            </a:r>
            <a:r>
              <a:rPr lang="en-US" altLang="en-US" dirty="0" smtClean="0"/>
              <a:t> </a:t>
            </a:r>
            <a:r>
              <a:rPr lang="en-US" altLang="en-US" dirty="0"/>
              <a:t>(L1</a:t>
            </a:r>
            <a:r>
              <a:rPr lang="en-US" altLang="en-US" baseline="30000" dirty="0"/>
              <a:t>-</a:t>
            </a:r>
            <a:r>
              <a:rPr lang="en-US" altLang="en-US" dirty="0"/>
              <a:t>), (L2) or (L3) </a:t>
            </a:r>
          </a:p>
        </p:txBody>
      </p:sp>
      <p:sp>
        <p:nvSpPr>
          <p:cNvPr id="26635" name="Rectangle 12"/>
          <p:cNvSpPr>
            <a:spLocks noChangeArrowheads="1"/>
          </p:cNvSpPr>
          <p:nvPr/>
        </p:nvSpPr>
        <p:spPr bwMode="auto">
          <a:xfrm>
            <a:off x="914400" y="1371600"/>
            <a:ext cx="502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FF"/>
                </a:solidFill>
              </a:rPr>
              <a:t>Beliefs </a:t>
            </a:r>
            <a:r>
              <a:rPr lang="en-US" altLang="en-US" i="1">
                <a:solidFill>
                  <a:srgbClr val="FFFFFF"/>
                </a:solidFill>
              </a:rPr>
              <a:t>about</a:t>
            </a:r>
            <a:r>
              <a:rPr lang="en-US" altLang="en-US">
                <a:solidFill>
                  <a:srgbClr val="FFFFFF"/>
                </a:solidFill>
              </a:rPr>
              <a:t> (1) </a:t>
            </a:r>
            <a:endParaRPr lang="en-US" altLang="en-US"/>
          </a:p>
        </p:txBody>
      </p:sp>
      <p:sp>
        <p:nvSpPr>
          <p:cNvPr id="26636" name="Rectangle 13"/>
          <p:cNvSpPr>
            <a:spLocks noChangeArrowheads="1"/>
          </p:cNvSpPr>
          <p:nvPr/>
        </p:nvSpPr>
        <p:spPr bwMode="auto">
          <a:xfrm>
            <a:off x="1066800" y="5562600"/>
            <a:ext cx="8077200" cy="1077913"/>
          </a:xfrm>
          <a:prstGeom prst="rect">
            <a:avLst/>
          </a:prstGeom>
          <a:solidFill>
            <a:srgbClr val="00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>
                <a:solidFill>
                  <a:srgbClr val="FFFFFF"/>
                </a:solidFill>
              </a:rPr>
              <a:t>Entities (particular or generic) with objective existence which are </a:t>
            </a:r>
            <a:r>
              <a:rPr lang="en-US" altLang="en-US" i="1">
                <a:solidFill>
                  <a:srgbClr val="FFFFFF"/>
                </a:solidFill>
              </a:rPr>
              <a:t>not about anything</a:t>
            </a:r>
            <a:endParaRPr lang="en-US" altLang="en-US"/>
          </a:p>
        </p:txBody>
      </p:sp>
      <p:sp>
        <p:nvSpPr>
          <p:cNvPr id="26637" name="Text Box 4"/>
          <p:cNvSpPr txBox="1">
            <a:spLocks noChangeArrowheads="1"/>
          </p:cNvSpPr>
          <p:nvPr/>
        </p:nvSpPr>
        <p:spPr bwMode="auto">
          <a:xfrm rot="2140383">
            <a:off x="5680075" y="1354138"/>
            <a:ext cx="30051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CC99"/>
                </a:solidFill>
              </a:rPr>
              <a:t>Representations</a:t>
            </a:r>
          </a:p>
        </p:txBody>
      </p:sp>
      <p:sp>
        <p:nvSpPr>
          <p:cNvPr id="26638" name="Text Box 5"/>
          <p:cNvSpPr txBox="1">
            <a:spLocks noChangeArrowheads="1"/>
          </p:cNvSpPr>
          <p:nvPr/>
        </p:nvSpPr>
        <p:spPr bwMode="auto">
          <a:xfrm>
            <a:off x="5486400" y="4953000"/>
            <a:ext cx="35480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CC99"/>
                </a:solidFill>
              </a:rPr>
              <a:t>First Order Reality</a:t>
            </a:r>
          </a:p>
        </p:txBody>
      </p:sp>
    </p:spTree>
    <p:extLst>
      <p:ext uri="{BB962C8B-B14F-4D97-AF65-F5344CB8AC3E}">
        <p14:creationId xmlns:p14="http://schemas.microsoft.com/office/powerpoint/2010/main" val="141342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for (health) data quality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228600" y="1676400"/>
            <a:ext cx="89154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u="sng" dirty="0" smtClean="0"/>
              <a:t>Representational dimension: reality </a:t>
            </a:r>
            <a:r>
              <a:rPr lang="en-US" b="1" u="sng" dirty="0" smtClean="0">
                <a:sym typeface="Wingdings" panose="05000000000000000000" pitchFamily="2" charset="2"/>
              </a:rPr>
              <a:t> data</a:t>
            </a:r>
            <a:endParaRPr lang="en-US" b="1" u="sng" dirty="0" smtClean="0"/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accuracy</a:t>
            </a:r>
            <a:r>
              <a:rPr lang="en-US" dirty="0"/>
              <a:t>	</a:t>
            </a:r>
            <a:r>
              <a:rPr lang="en-US" dirty="0" smtClean="0"/>
              <a:t>	precision</a:t>
            </a:r>
            <a:r>
              <a:rPr lang="en-US" dirty="0"/>
              <a:t>	</a:t>
            </a:r>
            <a:r>
              <a:rPr lang="en-US" dirty="0" smtClean="0"/>
              <a:t>   	consistency  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currency	</a:t>
            </a:r>
            <a:r>
              <a:rPr lang="en-US" dirty="0"/>
              <a:t>	</a:t>
            </a:r>
            <a:r>
              <a:rPr lang="en-US" dirty="0" smtClean="0"/>
              <a:t>time-indexing  	granularity</a:t>
            </a:r>
          </a:p>
          <a:p>
            <a:pPr marL="457200" lvl="1" indent="0">
              <a:buNone/>
            </a:pPr>
            <a:r>
              <a:rPr lang="en-US" dirty="0" smtClean="0"/>
              <a:t>	understandability		comprehensiveness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6033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Reality (imagine)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943" y="2010500"/>
            <a:ext cx="7830752" cy="461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060" y="1993857"/>
            <a:ext cx="7814109" cy="4626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= data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Grp="1" noChangeArrowheads="1"/>
          </p:cNvSpPr>
          <p:nvPr>
            <p:ph type="ctrTitle"/>
          </p:nvPr>
        </p:nvSpPr>
        <p:spPr>
          <a:xfrm>
            <a:off x="381000" y="609600"/>
            <a:ext cx="8382000" cy="2043113"/>
          </a:xfrm>
        </p:spPr>
        <p:txBody>
          <a:bodyPr/>
          <a:lstStyle/>
          <a:p>
            <a:pPr>
              <a:tabLst>
                <a:tab pos="5376863" algn="l"/>
              </a:tabLst>
            </a:pPr>
            <a:r>
              <a:rPr lang="en-US" sz="1200" dirty="0" smtClean="0">
                <a:cs typeface="Arial" charset="0"/>
              </a:rPr>
              <a:t/>
            </a:r>
            <a:br>
              <a:rPr lang="en-US" sz="1200" dirty="0" smtClean="0">
                <a:cs typeface="Arial" charset="0"/>
              </a:rPr>
            </a:br>
            <a:r>
              <a:rPr lang="en-US" sz="4400" dirty="0">
                <a:solidFill>
                  <a:srgbClr val="FFFF00"/>
                </a:solidFill>
              </a:rPr>
              <a:t>Ontological</a:t>
            </a:r>
            <a:r>
              <a:rPr lang="en-US" sz="4400" dirty="0"/>
              <a:t> Foundations for Tracking Data Quality through the Internet of Things.  </a:t>
            </a:r>
            <a:r>
              <a:rPr lang="en-US" sz="2600" dirty="0"/>
              <a:t/>
            </a:r>
            <a:br>
              <a:rPr lang="en-US" sz="2600" dirty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EFMI STC2016: Transforming Healthcare with the Internet of Things</a:t>
            </a:r>
            <a:br>
              <a:rPr lang="en-US" sz="1800" dirty="0" smtClean="0"/>
            </a:br>
            <a:r>
              <a:rPr lang="en-US" sz="1400" dirty="0" smtClean="0"/>
              <a:t>Paris, France, </a:t>
            </a:r>
            <a:r>
              <a:rPr lang="en-GB" sz="1400" dirty="0" smtClean="0">
                <a:cs typeface="Arial" charset="0"/>
              </a:rPr>
              <a:t>April 17-19, 2016</a:t>
            </a:r>
            <a:br>
              <a:rPr lang="en-GB" sz="1400" dirty="0" smtClean="0">
                <a:cs typeface="Arial" charset="0"/>
              </a:rPr>
            </a:br>
            <a:endParaRPr lang="en-US" sz="1400" dirty="0" smtClean="0">
              <a:cs typeface="Arial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191000"/>
            <a:ext cx="9144000" cy="1600200"/>
          </a:xfrm>
        </p:spPr>
        <p:txBody>
          <a:bodyPr/>
          <a:lstStyle/>
          <a:p>
            <a:pPr defTabSz="566738" eaLnBrk="1" hangingPunct="1">
              <a:lnSpc>
                <a:spcPct val="80000"/>
              </a:lnSpc>
            </a:pPr>
            <a:r>
              <a:rPr lang="en-GB" altLang="ja-JP" sz="2600" b="1" dirty="0" smtClean="0">
                <a:ea typeface="ＭＳ 明朝" pitchFamily="49" charset="-128"/>
              </a:rPr>
              <a:t>Werner </a:t>
            </a:r>
            <a:r>
              <a:rPr lang="en-GB" altLang="ja-JP" sz="2600" b="1" dirty="0" err="1" smtClean="0">
                <a:ea typeface="ＭＳ 明朝" pitchFamily="49" charset="-128"/>
              </a:rPr>
              <a:t>CEUSTERS</a:t>
            </a:r>
            <a:r>
              <a:rPr lang="en-GB" altLang="ja-JP" sz="2600" b="1" baseline="30000" dirty="0" err="1" smtClean="0">
                <a:ea typeface="ＭＳ 明朝" pitchFamily="49" charset="-128"/>
              </a:rPr>
              <a:t>a,b,c,d</a:t>
            </a:r>
            <a:r>
              <a:rPr lang="en-GB" altLang="ja-JP" sz="2600" b="1" dirty="0" smtClean="0">
                <a:ea typeface="ＭＳ 明朝" pitchFamily="49" charset="-128"/>
              </a:rPr>
              <a:t>, MD and Jonathan P </a:t>
            </a:r>
            <a:r>
              <a:rPr lang="en-GB" altLang="ja-JP" sz="2600" b="1" dirty="0" err="1" smtClean="0">
                <a:ea typeface="ＭＳ 明朝" pitchFamily="49" charset="-128"/>
              </a:rPr>
              <a:t>BONA</a:t>
            </a:r>
            <a:r>
              <a:rPr lang="en-GB" altLang="ja-JP" sz="2600" b="1" baseline="30000" dirty="0" err="1" smtClean="0">
                <a:ea typeface="ＭＳ 明朝" pitchFamily="49" charset="-128"/>
              </a:rPr>
              <a:t>c</a:t>
            </a:r>
            <a:r>
              <a:rPr lang="en-GB" altLang="ja-JP" sz="2600" b="1" dirty="0" smtClean="0">
                <a:ea typeface="ＭＳ 明朝" pitchFamily="49" charset="-128"/>
              </a:rPr>
              <a:t>, PhD</a:t>
            </a:r>
          </a:p>
          <a:p>
            <a:pPr defTabSz="566738" eaLnBrk="1" hangingPunct="1">
              <a:lnSpc>
                <a:spcPct val="120000"/>
              </a:lnSpc>
            </a:pPr>
            <a:endParaRPr lang="en-US" altLang="ja-JP" sz="1800" b="1" dirty="0" smtClean="0">
              <a:ea typeface="ＭＳ 明朝" pitchFamily="49" charset="-128"/>
            </a:endParaRP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 smtClean="0">
                <a:ea typeface="ＭＳ 明朝" pitchFamily="49" charset="-128"/>
              </a:rPr>
              <a:t>Ontology Research Group, </a:t>
            </a:r>
            <a:r>
              <a:rPr lang="en-GB" altLang="ja-JP" sz="1800" i="1" dirty="0" err="1" smtClean="0">
                <a:ea typeface="ＭＳ 明朝" pitchFamily="49" charset="-128"/>
              </a:rPr>
              <a:t>Center</a:t>
            </a:r>
            <a:r>
              <a:rPr lang="en-GB" altLang="ja-JP" sz="1800" i="1" dirty="0" smtClean="0">
                <a:ea typeface="ＭＳ 明朝" pitchFamily="49" charset="-128"/>
              </a:rPr>
              <a:t> of Excellence in Bioinformatics and Life </a:t>
            </a:r>
            <a:r>
              <a:rPr lang="en-GB" altLang="ja-JP" sz="1800" i="1" dirty="0" err="1" smtClean="0">
                <a:ea typeface="ＭＳ 明朝" pitchFamily="49" charset="-128"/>
              </a:rPr>
              <a:t>Sciences</a:t>
            </a:r>
            <a:r>
              <a:rPr lang="en-GB" altLang="ja-JP" sz="1800" i="1" baseline="30000" dirty="0" err="1" smtClean="0">
                <a:ea typeface="ＭＳ 明朝" pitchFamily="49" charset="-128"/>
              </a:rPr>
              <a:t>a</a:t>
            </a:r>
            <a:r>
              <a:rPr lang="en-GB" altLang="ja-JP" sz="1800" i="1" dirty="0" smtClean="0">
                <a:ea typeface="ＭＳ 明朝" pitchFamily="49" charset="-128"/>
              </a:rPr>
              <a:t>;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 smtClean="0">
                <a:ea typeface="ＭＳ 明朝" pitchFamily="49" charset="-128"/>
              </a:rPr>
              <a:t>UB Institute for Healthcare </a:t>
            </a:r>
            <a:r>
              <a:rPr lang="en-GB" altLang="ja-JP" sz="1800" i="1" dirty="0" err="1" smtClean="0">
                <a:ea typeface="ＭＳ 明朝" pitchFamily="49" charset="-128"/>
              </a:rPr>
              <a:t>Informatics</a:t>
            </a:r>
            <a:r>
              <a:rPr lang="en-GB" altLang="ja-JP" sz="1800" i="1" baseline="30000" dirty="0" err="1" smtClean="0">
                <a:ea typeface="ＭＳ 明朝" pitchFamily="49" charset="-128"/>
              </a:rPr>
              <a:t>b</a:t>
            </a:r>
            <a:r>
              <a:rPr lang="en-GB" altLang="ja-JP" sz="1800" i="1" dirty="0" smtClean="0">
                <a:ea typeface="ＭＳ 明朝" pitchFamily="49" charset="-128"/>
              </a:rPr>
              <a:t>, 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 smtClean="0">
                <a:ea typeface="ＭＳ 明朝" pitchFamily="49" charset="-128"/>
              </a:rPr>
              <a:t>Departments of Biomedical </a:t>
            </a:r>
            <a:r>
              <a:rPr lang="en-GB" altLang="ja-JP" sz="1800" i="1" dirty="0" err="1" smtClean="0">
                <a:ea typeface="ＭＳ 明朝" pitchFamily="49" charset="-128"/>
              </a:rPr>
              <a:t>Informatics</a:t>
            </a:r>
            <a:r>
              <a:rPr lang="en-GB" altLang="ja-JP" sz="1800" i="1" baseline="30000" dirty="0" err="1" smtClean="0">
                <a:ea typeface="ＭＳ 明朝" pitchFamily="49" charset="-128"/>
              </a:rPr>
              <a:t>c</a:t>
            </a:r>
            <a:r>
              <a:rPr lang="en-GB" altLang="ja-JP" sz="1800" i="1" dirty="0" smtClean="0">
                <a:ea typeface="ＭＳ 明朝" pitchFamily="49" charset="-128"/>
              </a:rPr>
              <a:t> and </a:t>
            </a:r>
            <a:r>
              <a:rPr lang="en-GB" altLang="ja-JP" sz="1800" i="1" dirty="0" err="1" smtClean="0">
                <a:ea typeface="ＭＳ 明朝" pitchFamily="49" charset="-128"/>
              </a:rPr>
              <a:t>Psychiatry</a:t>
            </a:r>
            <a:r>
              <a:rPr lang="en-GB" altLang="ja-JP" sz="1800" i="1" baseline="30000" dirty="0" err="1" smtClean="0">
                <a:ea typeface="ＭＳ 明朝" pitchFamily="49" charset="-128"/>
              </a:rPr>
              <a:t>d</a:t>
            </a:r>
            <a:r>
              <a:rPr lang="en-GB" altLang="ja-JP" sz="1800" i="1" dirty="0" smtClean="0">
                <a:ea typeface="ＭＳ 明朝" pitchFamily="49" charset="-128"/>
              </a:rPr>
              <a:t>, 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 smtClean="0">
                <a:ea typeface="ＭＳ 明朝" pitchFamily="49" charset="-128"/>
              </a:rPr>
              <a:t>University at Buffalo, NY, USA</a:t>
            </a:r>
          </a:p>
          <a:p>
            <a:pPr defTabSz="566738" eaLnBrk="1" hangingPunct="1">
              <a:lnSpc>
                <a:spcPct val="80000"/>
              </a:lnSpc>
            </a:pPr>
            <a:endParaRPr lang="en-US" altLang="ja-JP" sz="2000" i="1" dirty="0" smtClean="0">
              <a:ea typeface="ＭＳ 明朝" pitchFamily="49" charset="-128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914400" y="838200"/>
            <a:ext cx="3124200" cy="685800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14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382" y="2019159"/>
            <a:ext cx="7839074" cy="461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overlay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for (health) data quality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228600" y="1676400"/>
            <a:ext cx="89154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u="sng" dirty="0" smtClean="0"/>
              <a:t>Representational dimension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accuracy</a:t>
            </a:r>
            <a:r>
              <a:rPr lang="en-US" dirty="0"/>
              <a:t>	</a:t>
            </a:r>
            <a:r>
              <a:rPr lang="en-US" dirty="0" smtClean="0"/>
              <a:t>	precision</a:t>
            </a:r>
            <a:r>
              <a:rPr lang="en-US" dirty="0"/>
              <a:t>	</a:t>
            </a:r>
            <a:r>
              <a:rPr lang="en-US" dirty="0" smtClean="0"/>
              <a:t>   	consistency  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currency	</a:t>
            </a:r>
            <a:r>
              <a:rPr lang="en-US" dirty="0"/>
              <a:t>	</a:t>
            </a:r>
            <a:r>
              <a:rPr lang="en-US" dirty="0" smtClean="0"/>
              <a:t>time-indexing  	granularity</a:t>
            </a:r>
          </a:p>
          <a:p>
            <a:pPr marL="457200" lvl="1" indent="0">
              <a:buNone/>
            </a:pPr>
            <a:r>
              <a:rPr lang="en-US" dirty="0" smtClean="0"/>
              <a:t>	understandability		comprehensiveness </a:t>
            </a:r>
          </a:p>
          <a:p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b="1" u="sng" dirty="0" smtClean="0"/>
              <a:t>Functional dimension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timeliness		relevancy		accessibility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usability		semantic interoperability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reliability		simplicity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69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Grp="1" noChangeArrowheads="1"/>
          </p:cNvSpPr>
          <p:nvPr>
            <p:ph type="ctrTitle"/>
          </p:nvPr>
        </p:nvSpPr>
        <p:spPr>
          <a:xfrm>
            <a:off x="381000" y="609600"/>
            <a:ext cx="8382000" cy="2043113"/>
          </a:xfrm>
        </p:spPr>
        <p:txBody>
          <a:bodyPr/>
          <a:lstStyle/>
          <a:p>
            <a:pPr>
              <a:tabLst>
                <a:tab pos="5376863" algn="l"/>
              </a:tabLst>
            </a:pPr>
            <a:r>
              <a:rPr lang="en-US" sz="1200" dirty="0" smtClean="0">
                <a:cs typeface="Arial" charset="0"/>
              </a:rPr>
              <a:t/>
            </a:r>
            <a:br>
              <a:rPr lang="en-US" sz="1200" dirty="0" smtClean="0">
                <a:cs typeface="Arial" charset="0"/>
              </a:rPr>
            </a:br>
            <a:r>
              <a:rPr lang="en-US" sz="4400" dirty="0"/>
              <a:t>Ontological Foundations for Tracking Data Quality through the </a:t>
            </a:r>
            <a:r>
              <a:rPr lang="en-US" sz="4400" dirty="0">
                <a:solidFill>
                  <a:srgbClr val="FFFF00"/>
                </a:solidFill>
              </a:rPr>
              <a:t>Internet of Things</a:t>
            </a:r>
            <a:r>
              <a:rPr lang="en-US" sz="4400" dirty="0"/>
              <a:t>.  </a:t>
            </a:r>
            <a:r>
              <a:rPr lang="en-US" sz="2600" dirty="0"/>
              <a:t/>
            </a:r>
            <a:br>
              <a:rPr lang="en-US" sz="2600" dirty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EFMI STC2016: Transforming Healthcare with the Internet of Things</a:t>
            </a:r>
            <a:br>
              <a:rPr lang="en-US" sz="1800" dirty="0" smtClean="0"/>
            </a:br>
            <a:r>
              <a:rPr lang="en-US" sz="1400" dirty="0" smtClean="0"/>
              <a:t>Paris, France, </a:t>
            </a:r>
            <a:r>
              <a:rPr lang="en-GB" sz="1400" dirty="0" smtClean="0">
                <a:cs typeface="Arial" charset="0"/>
              </a:rPr>
              <a:t>April 17-19, 2016</a:t>
            </a:r>
            <a:br>
              <a:rPr lang="en-GB" sz="1400" dirty="0" smtClean="0">
                <a:cs typeface="Arial" charset="0"/>
              </a:rPr>
            </a:br>
            <a:endParaRPr lang="en-US" sz="1400" dirty="0" smtClean="0">
              <a:cs typeface="Arial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191000"/>
            <a:ext cx="9144000" cy="1600200"/>
          </a:xfrm>
        </p:spPr>
        <p:txBody>
          <a:bodyPr/>
          <a:lstStyle/>
          <a:p>
            <a:pPr defTabSz="566738" eaLnBrk="1" hangingPunct="1">
              <a:lnSpc>
                <a:spcPct val="80000"/>
              </a:lnSpc>
            </a:pPr>
            <a:r>
              <a:rPr lang="en-GB" altLang="ja-JP" sz="2600" b="1" dirty="0" smtClean="0">
                <a:ea typeface="ＭＳ 明朝" pitchFamily="49" charset="-128"/>
              </a:rPr>
              <a:t>Werner </a:t>
            </a:r>
            <a:r>
              <a:rPr lang="en-GB" altLang="ja-JP" sz="2600" b="1" dirty="0" err="1" smtClean="0">
                <a:ea typeface="ＭＳ 明朝" pitchFamily="49" charset="-128"/>
              </a:rPr>
              <a:t>CEUSTERS</a:t>
            </a:r>
            <a:r>
              <a:rPr lang="en-GB" altLang="ja-JP" sz="2600" b="1" baseline="30000" dirty="0" err="1" smtClean="0">
                <a:ea typeface="ＭＳ 明朝" pitchFamily="49" charset="-128"/>
              </a:rPr>
              <a:t>a,b,c,d</a:t>
            </a:r>
            <a:r>
              <a:rPr lang="en-GB" altLang="ja-JP" sz="2600" b="1" dirty="0" smtClean="0">
                <a:ea typeface="ＭＳ 明朝" pitchFamily="49" charset="-128"/>
              </a:rPr>
              <a:t>, MD and Jonathan P </a:t>
            </a:r>
            <a:r>
              <a:rPr lang="en-GB" altLang="ja-JP" sz="2600" b="1" dirty="0" err="1" smtClean="0">
                <a:ea typeface="ＭＳ 明朝" pitchFamily="49" charset="-128"/>
              </a:rPr>
              <a:t>BONA</a:t>
            </a:r>
            <a:r>
              <a:rPr lang="en-GB" altLang="ja-JP" sz="2600" b="1" baseline="30000" dirty="0" err="1" smtClean="0">
                <a:ea typeface="ＭＳ 明朝" pitchFamily="49" charset="-128"/>
              </a:rPr>
              <a:t>c</a:t>
            </a:r>
            <a:r>
              <a:rPr lang="en-GB" altLang="ja-JP" sz="2600" b="1" dirty="0" smtClean="0">
                <a:ea typeface="ＭＳ 明朝" pitchFamily="49" charset="-128"/>
              </a:rPr>
              <a:t>, PhD</a:t>
            </a:r>
          </a:p>
          <a:p>
            <a:pPr defTabSz="566738" eaLnBrk="1" hangingPunct="1">
              <a:lnSpc>
                <a:spcPct val="120000"/>
              </a:lnSpc>
            </a:pPr>
            <a:endParaRPr lang="en-US" altLang="ja-JP" sz="1800" b="1" dirty="0" smtClean="0">
              <a:ea typeface="ＭＳ 明朝" pitchFamily="49" charset="-128"/>
            </a:endParaRP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 smtClean="0">
                <a:ea typeface="ＭＳ 明朝" pitchFamily="49" charset="-128"/>
              </a:rPr>
              <a:t>Ontology Research Group, </a:t>
            </a:r>
            <a:r>
              <a:rPr lang="en-GB" altLang="ja-JP" sz="1800" i="1" dirty="0" err="1" smtClean="0">
                <a:ea typeface="ＭＳ 明朝" pitchFamily="49" charset="-128"/>
              </a:rPr>
              <a:t>Center</a:t>
            </a:r>
            <a:r>
              <a:rPr lang="en-GB" altLang="ja-JP" sz="1800" i="1" dirty="0" smtClean="0">
                <a:ea typeface="ＭＳ 明朝" pitchFamily="49" charset="-128"/>
              </a:rPr>
              <a:t> of Excellence in Bioinformatics and Life </a:t>
            </a:r>
            <a:r>
              <a:rPr lang="en-GB" altLang="ja-JP" sz="1800" i="1" dirty="0" err="1" smtClean="0">
                <a:ea typeface="ＭＳ 明朝" pitchFamily="49" charset="-128"/>
              </a:rPr>
              <a:t>Sciences</a:t>
            </a:r>
            <a:r>
              <a:rPr lang="en-GB" altLang="ja-JP" sz="1800" i="1" baseline="30000" dirty="0" err="1" smtClean="0">
                <a:ea typeface="ＭＳ 明朝" pitchFamily="49" charset="-128"/>
              </a:rPr>
              <a:t>a</a:t>
            </a:r>
            <a:r>
              <a:rPr lang="en-GB" altLang="ja-JP" sz="1800" i="1" dirty="0" smtClean="0">
                <a:ea typeface="ＭＳ 明朝" pitchFamily="49" charset="-128"/>
              </a:rPr>
              <a:t>;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 smtClean="0">
                <a:ea typeface="ＭＳ 明朝" pitchFamily="49" charset="-128"/>
              </a:rPr>
              <a:t>UB Institute for Healthcare </a:t>
            </a:r>
            <a:r>
              <a:rPr lang="en-GB" altLang="ja-JP" sz="1800" i="1" dirty="0" err="1" smtClean="0">
                <a:ea typeface="ＭＳ 明朝" pitchFamily="49" charset="-128"/>
              </a:rPr>
              <a:t>Informatics</a:t>
            </a:r>
            <a:r>
              <a:rPr lang="en-GB" altLang="ja-JP" sz="1800" i="1" baseline="30000" dirty="0" err="1" smtClean="0">
                <a:ea typeface="ＭＳ 明朝" pitchFamily="49" charset="-128"/>
              </a:rPr>
              <a:t>b</a:t>
            </a:r>
            <a:r>
              <a:rPr lang="en-GB" altLang="ja-JP" sz="1800" i="1" dirty="0" smtClean="0">
                <a:ea typeface="ＭＳ 明朝" pitchFamily="49" charset="-128"/>
              </a:rPr>
              <a:t>, 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 smtClean="0">
                <a:ea typeface="ＭＳ 明朝" pitchFamily="49" charset="-128"/>
              </a:rPr>
              <a:t>Departments of Biomedical </a:t>
            </a:r>
            <a:r>
              <a:rPr lang="en-GB" altLang="ja-JP" sz="1800" i="1" dirty="0" err="1" smtClean="0">
                <a:ea typeface="ＭＳ 明朝" pitchFamily="49" charset="-128"/>
              </a:rPr>
              <a:t>Informatics</a:t>
            </a:r>
            <a:r>
              <a:rPr lang="en-GB" altLang="ja-JP" sz="1800" i="1" baseline="30000" dirty="0" err="1" smtClean="0">
                <a:ea typeface="ＭＳ 明朝" pitchFamily="49" charset="-128"/>
              </a:rPr>
              <a:t>c</a:t>
            </a:r>
            <a:r>
              <a:rPr lang="en-GB" altLang="ja-JP" sz="1800" i="1" dirty="0" smtClean="0">
                <a:ea typeface="ＭＳ 明朝" pitchFamily="49" charset="-128"/>
              </a:rPr>
              <a:t> and </a:t>
            </a:r>
            <a:r>
              <a:rPr lang="en-GB" altLang="ja-JP" sz="1800" i="1" dirty="0" err="1" smtClean="0">
                <a:ea typeface="ＭＳ 明朝" pitchFamily="49" charset="-128"/>
              </a:rPr>
              <a:t>Psychiatry</a:t>
            </a:r>
            <a:r>
              <a:rPr lang="en-GB" altLang="ja-JP" sz="1800" i="1" baseline="30000" dirty="0" err="1" smtClean="0">
                <a:ea typeface="ＭＳ 明朝" pitchFamily="49" charset="-128"/>
              </a:rPr>
              <a:t>d</a:t>
            </a:r>
            <a:r>
              <a:rPr lang="en-GB" altLang="ja-JP" sz="1800" i="1" dirty="0" smtClean="0">
                <a:ea typeface="ＭＳ 明朝" pitchFamily="49" charset="-128"/>
              </a:rPr>
              <a:t>, 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 smtClean="0">
                <a:ea typeface="ＭＳ 明朝" pitchFamily="49" charset="-128"/>
              </a:rPr>
              <a:t>University at Buffalo, NY, USA</a:t>
            </a:r>
          </a:p>
          <a:p>
            <a:pPr defTabSz="566738" eaLnBrk="1" hangingPunct="1">
              <a:lnSpc>
                <a:spcPct val="80000"/>
              </a:lnSpc>
            </a:pPr>
            <a:endParaRPr lang="en-US" altLang="ja-JP" sz="2000" i="1" dirty="0" smtClean="0">
              <a:ea typeface="ＭＳ 明朝" pitchFamily="49" charset="-128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2667000" y="2209800"/>
            <a:ext cx="4572000" cy="685800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42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of Things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828800"/>
            <a:ext cx="86868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i="1" dirty="0" smtClean="0"/>
              <a:t>a </a:t>
            </a:r>
            <a:r>
              <a:rPr lang="en-US" sz="2200" i="1" dirty="0"/>
              <a:t>dynamic global network infrastructure with </a:t>
            </a:r>
            <a:r>
              <a:rPr lang="en-US" sz="2200" i="1" dirty="0" smtClean="0"/>
              <a:t>self-configuring </a:t>
            </a:r>
            <a:r>
              <a:rPr lang="en-US" sz="2200" i="1" dirty="0"/>
              <a:t>capabilities </a:t>
            </a:r>
            <a:r>
              <a:rPr lang="en-US" sz="2200" i="1" dirty="0" smtClean="0"/>
              <a:t>where physical </a:t>
            </a:r>
            <a:r>
              <a:rPr lang="en-US" sz="2200" i="1" dirty="0"/>
              <a:t>and virtual "things" have identities, physical attributes, virtual personalities and use intelligent interfaces, and are seamlessly integrated into the information network</a:t>
            </a:r>
            <a:r>
              <a:rPr lang="en-US" sz="2200" i="1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i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200" i="1" dirty="0" smtClean="0"/>
              <a:t>"</a:t>
            </a:r>
            <a:r>
              <a:rPr lang="en-US" sz="2200" i="1" dirty="0"/>
              <a:t>things" are </a:t>
            </a:r>
            <a:r>
              <a:rPr lang="en-US" sz="2200" i="1" dirty="0" smtClean="0"/>
              <a:t>… </a:t>
            </a:r>
            <a:r>
              <a:rPr lang="en-US" sz="2200" i="1" dirty="0"/>
              <a:t>active participants in </a:t>
            </a:r>
            <a:r>
              <a:rPr lang="en-US" sz="2200" i="1" dirty="0" smtClean="0"/>
              <a:t>… </a:t>
            </a:r>
            <a:r>
              <a:rPr lang="en-US" sz="2200" i="1" dirty="0"/>
              <a:t>processes where they are enabled to interact and communicate among themselves and with the environment by exchanging data and information "sensed" about the environment, while reacting autonomously to the "real/physical world" events and influencing it by running processes that trigger actions and create services with or without direct human intervention.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95800" y="64740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http://cordis.europa.eu/fp7/ict/enet/rfid-iot_en.html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47" y="731065"/>
            <a:ext cx="936171" cy="81915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024383" y="734842"/>
            <a:ext cx="990600" cy="819150"/>
            <a:chOff x="7315200" y="762000"/>
            <a:chExt cx="1096107" cy="890587"/>
          </a:xfrm>
        </p:grpSpPr>
        <p:sp>
          <p:nvSpPr>
            <p:cNvPr id="13" name="Rectangle 12"/>
            <p:cNvSpPr/>
            <p:nvPr/>
          </p:nvSpPr>
          <p:spPr bwMode="auto">
            <a:xfrm>
              <a:off x="7315200" y="762000"/>
              <a:ext cx="1096107" cy="89058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200" y="762000"/>
              <a:ext cx="1096107" cy="8905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792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609600"/>
            <a:ext cx="9144000" cy="6248400"/>
            <a:chOff x="1219200" y="1524000"/>
            <a:chExt cx="6953250" cy="49815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9200" y="1524000"/>
              <a:ext cx="6953250" cy="498157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9200" y="6033770"/>
              <a:ext cx="6924675" cy="466725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3581400" y="6500495"/>
            <a:ext cx="533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http://www.nist.gov/smartspace/index.html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762000"/>
          </a:xfrm>
          <a:solidFill>
            <a:srgbClr val="04167A"/>
          </a:solidFill>
        </p:spPr>
        <p:txBody>
          <a:bodyPr/>
          <a:lstStyle/>
          <a:p>
            <a:pPr algn="l"/>
            <a:r>
              <a:rPr lang="en-US" dirty="0" smtClean="0"/>
              <a:t>NIST: Smart Spaces Project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6946752" y="271145"/>
            <a:ext cx="1933575" cy="971550"/>
            <a:chOff x="6946752" y="271145"/>
            <a:chExt cx="1933575" cy="9715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46752" y="271145"/>
              <a:ext cx="1933575" cy="97155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10400" y="330833"/>
              <a:ext cx="1828799" cy="9118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266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" y="627706"/>
            <a:ext cx="9153525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762000"/>
            <a:ext cx="3314700" cy="762000"/>
          </a:xfrm>
        </p:spPr>
        <p:txBody>
          <a:bodyPr/>
          <a:lstStyle/>
          <a:p>
            <a:r>
              <a:rPr lang="en-US" dirty="0" err="1" smtClean="0"/>
              <a:t>IoT</a:t>
            </a:r>
            <a:r>
              <a:rPr lang="en-US" dirty="0" smtClean="0"/>
              <a:t> for Health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79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Internet of Things:</a:t>
            </a:r>
            <a:br>
              <a:rPr lang="en-US" sz="2800" dirty="0" smtClean="0"/>
            </a:b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828800"/>
            <a:ext cx="86868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i="1" dirty="0" smtClean="0"/>
              <a:t>a </a:t>
            </a:r>
            <a:r>
              <a:rPr lang="en-US" sz="2200" i="1" dirty="0"/>
              <a:t>dynamic global network infrastructure with </a:t>
            </a:r>
            <a:r>
              <a:rPr lang="en-US" sz="2200" i="1" dirty="0" smtClean="0"/>
              <a:t>self-configuring </a:t>
            </a:r>
            <a:r>
              <a:rPr lang="en-US" sz="2200" i="1" dirty="0"/>
              <a:t>capabilities </a:t>
            </a:r>
            <a:r>
              <a:rPr lang="en-US" sz="2200" i="1" dirty="0" smtClean="0"/>
              <a:t>where physical </a:t>
            </a:r>
            <a:r>
              <a:rPr lang="en-US" sz="2200" i="1" dirty="0"/>
              <a:t>and virtual "things" have identities, physical attributes, virtual personalities and use intelligent interfaces, and are seamlessly integrated into the information network</a:t>
            </a:r>
            <a:r>
              <a:rPr lang="en-US" sz="2200" i="1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i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200" i="1" dirty="0" smtClean="0"/>
              <a:t>"</a:t>
            </a:r>
            <a:r>
              <a:rPr lang="en-US" sz="2200" i="1" dirty="0"/>
              <a:t>things" are </a:t>
            </a:r>
            <a:r>
              <a:rPr lang="en-US" sz="2200" i="1" dirty="0" smtClean="0"/>
              <a:t>… </a:t>
            </a:r>
            <a:r>
              <a:rPr lang="en-US" sz="2200" i="1" dirty="0"/>
              <a:t>active participants in </a:t>
            </a:r>
            <a:r>
              <a:rPr lang="en-US" sz="2200" i="1" dirty="0" smtClean="0"/>
              <a:t>… </a:t>
            </a:r>
            <a:r>
              <a:rPr lang="en-US" sz="2200" i="1" dirty="0"/>
              <a:t>processes where they are enabled to interact and communicate among themselves and with the environment by exchanging data and information "sensed" about the environment, while reacting autonomously to the "</a:t>
            </a:r>
            <a:r>
              <a:rPr lang="en-US" sz="2200" i="1" dirty="0">
                <a:solidFill>
                  <a:srgbClr val="FFFF00"/>
                </a:solidFill>
              </a:rPr>
              <a:t>real/physical world</a:t>
            </a:r>
            <a:r>
              <a:rPr lang="en-US" sz="2200" i="1" dirty="0"/>
              <a:t>" events and influencing it by running processes that trigger actions and create services with or without direct human intervention.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95800" y="64740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http://cordis.europa.eu/fp7/ict/enet/rfid-iot_en.html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47" y="731065"/>
            <a:ext cx="936171" cy="81915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024383" y="734842"/>
            <a:ext cx="990600" cy="819150"/>
            <a:chOff x="7315200" y="762000"/>
            <a:chExt cx="1096107" cy="890587"/>
          </a:xfrm>
        </p:grpSpPr>
        <p:sp>
          <p:nvSpPr>
            <p:cNvPr id="9" name="Rectangle 8"/>
            <p:cNvSpPr/>
            <p:nvPr/>
          </p:nvSpPr>
          <p:spPr bwMode="auto">
            <a:xfrm>
              <a:off x="7315200" y="762000"/>
              <a:ext cx="1096107" cy="89058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200" y="762000"/>
              <a:ext cx="1096107" cy="890587"/>
            </a:xfrm>
            <a:prstGeom prst="rect">
              <a:avLst/>
            </a:prstGeom>
          </p:spPr>
        </p:pic>
      </p:grpSp>
      <p:sp>
        <p:nvSpPr>
          <p:cNvPr id="11" name="Rounded Rectangle 10"/>
          <p:cNvSpPr/>
          <p:nvPr/>
        </p:nvSpPr>
        <p:spPr bwMode="auto">
          <a:xfrm>
            <a:off x="1450386" y="5334000"/>
            <a:ext cx="2816814" cy="457200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0" y="1182988"/>
            <a:ext cx="762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FFFF00"/>
                </a:solidFill>
                <a:latin typeface="Georgia" panose="02040502050405020303" pitchFamily="18" charset="0"/>
              </a:rPr>
              <a:t>Similar perspective as Ontological Realism</a:t>
            </a:r>
            <a:endParaRPr lang="en-US" sz="2800" b="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80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UDF-7778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The basis of Ontological Realism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3124200" y="1676400"/>
            <a:ext cx="5791200" cy="4953000"/>
          </a:xfrm>
          <a:solidFill>
            <a:srgbClr val="000000">
              <a:alpha val="50195"/>
            </a:srgb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 altLang="en-US" sz="2800" dirty="0" smtClean="0"/>
              <a:t>There is an external reality which is ‘objectively’ the way it is;</a:t>
            </a:r>
          </a:p>
        </p:txBody>
      </p:sp>
      <p:pic>
        <p:nvPicPr>
          <p:cNvPr id="23556" name="Picture 4" descr="glo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24384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388938" y="6400800"/>
            <a:ext cx="8755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r>
              <a:rPr lang="en-US" altLang="en-US" sz="1200" b="0">
                <a:solidFill>
                  <a:schemeClr val="bg1"/>
                </a:solidFill>
              </a:rPr>
              <a:t>Smith B, Kusnierczyk W, Schober D, Ceusters W. Towards a Reference Terminology for Ontology Research and Development in the Biomedical Domain. Proceedings of KR-MED 2006, Biomedical Ontology in Action, November 8, 2006, Baltimore MD, USA</a:t>
            </a:r>
            <a:r>
              <a:rPr lang="en-US" altLang="en-US" sz="120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346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Internet of Things:</a:t>
            </a:r>
            <a:br>
              <a:rPr lang="en-US" sz="2800" dirty="0" smtClean="0"/>
            </a:br>
            <a:r>
              <a:rPr lang="en-US" sz="2800" dirty="0">
                <a:solidFill>
                  <a:srgbClr val="FFFF00"/>
                </a:solidFill>
              </a:rPr>
              <a:t>Similar </a:t>
            </a:r>
            <a:r>
              <a:rPr lang="en-US" sz="2800" dirty="0" smtClean="0">
                <a:solidFill>
                  <a:srgbClr val="FFFF00"/>
                </a:solidFill>
              </a:rPr>
              <a:t>perspective </a:t>
            </a:r>
            <a:r>
              <a:rPr lang="en-US" sz="2800" dirty="0">
                <a:solidFill>
                  <a:srgbClr val="FFFF00"/>
                </a:solidFill>
              </a:rPr>
              <a:t>as Ontological Realism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828800"/>
            <a:ext cx="86868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i="1" dirty="0" smtClean="0"/>
              <a:t>a </a:t>
            </a:r>
            <a:r>
              <a:rPr lang="en-US" sz="2200" i="1" dirty="0"/>
              <a:t>dynamic global network infrastructure with </a:t>
            </a:r>
            <a:r>
              <a:rPr lang="en-US" sz="2200" i="1" dirty="0" smtClean="0"/>
              <a:t>self-configuring </a:t>
            </a:r>
            <a:r>
              <a:rPr lang="en-US" sz="2200" i="1" dirty="0"/>
              <a:t>capabilities </a:t>
            </a:r>
            <a:r>
              <a:rPr lang="en-US" sz="2200" i="1" dirty="0" smtClean="0"/>
              <a:t>where physical </a:t>
            </a:r>
            <a:r>
              <a:rPr lang="en-US" sz="2200" i="1" dirty="0"/>
              <a:t>and virtual "things" have identities, physical attributes, virtual personalities and use intelligent interfaces, and are seamlessly integrated into the information network</a:t>
            </a:r>
            <a:r>
              <a:rPr lang="en-US" sz="2200" i="1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i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200" i="1" dirty="0" smtClean="0"/>
              <a:t>"</a:t>
            </a:r>
            <a:r>
              <a:rPr lang="en-US" sz="2200" i="1" dirty="0"/>
              <a:t>things" are </a:t>
            </a:r>
            <a:r>
              <a:rPr lang="en-US" sz="2200" i="1" dirty="0" smtClean="0"/>
              <a:t>… </a:t>
            </a:r>
            <a:r>
              <a:rPr lang="en-US" sz="2200" i="1" dirty="0"/>
              <a:t>active participants in </a:t>
            </a:r>
            <a:r>
              <a:rPr lang="en-US" sz="2200" i="1" dirty="0" smtClean="0"/>
              <a:t>… </a:t>
            </a:r>
            <a:r>
              <a:rPr lang="en-US" sz="2200" i="1" dirty="0"/>
              <a:t>processes where they are enabled to interact and communicate among themselves and with the environment by exchanging data and information </a:t>
            </a:r>
            <a:r>
              <a:rPr lang="en-US" sz="2200" i="1" dirty="0">
                <a:solidFill>
                  <a:srgbClr val="FFFF00"/>
                </a:solidFill>
              </a:rPr>
              <a:t>"sensed" about the environment</a:t>
            </a:r>
            <a:r>
              <a:rPr lang="en-US" sz="2200" i="1" dirty="0"/>
              <a:t>, while reacting autonomously to the "</a:t>
            </a:r>
            <a:r>
              <a:rPr lang="en-US" sz="2200" i="1" dirty="0">
                <a:solidFill>
                  <a:srgbClr val="FFFF00"/>
                </a:solidFill>
              </a:rPr>
              <a:t>real/physical world</a:t>
            </a:r>
            <a:r>
              <a:rPr lang="en-US" sz="2200" i="1" dirty="0"/>
              <a:t>" events and influencing it by running processes that trigger actions and create services with or without direct human intervention.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95800" y="64740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http://cordis.europa.eu/fp7/ict/enet/rfid-iot_en.html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609600" y="5029200"/>
            <a:ext cx="4114800" cy="381000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47" y="731065"/>
            <a:ext cx="936171" cy="81915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8024383" y="734842"/>
            <a:ext cx="990600" cy="819150"/>
            <a:chOff x="7315200" y="762000"/>
            <a:chExt cx="1096107" cy="890587"/>
          </a:xfrm>
        </p:grpSpPr>
        <p:sp>
          <p:nvSpPr>
            <p:cNvPr id="17" name="Rectangle 16"/>
            <p:cNvSpPr/>
            <p:nvPr/>
          </p:nvSpPr>
          <p:spPr bwMode="auto">
            <a:xfrm>
              <a:off x="7315200" y="762000"/>
              <a:ext cx="1096107" cy="89058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200" y="762000"/>
              <a:ext cx="1096107" cy="8905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527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UDF-7778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The basis of Ontological Realism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3124200" y="1676400"/>
            <a:ext cx="5791200" cy="4953000"/>
          </a:xfrm>
          <a:solidFill>
            <a:srgbClr val="000000">
              <a:alpha val="50195"/>
            </a:srgb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 altLang="en-US" sz="2800" dirty="0" smtClean="0"/>
              <a:t>There is an external reality which is ‘objectively’ the way it is;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2800" dirty="0" smtClean="0"/>
              <a:t>That reality is accessible to us, and by extension: sensors;</a:t>
            </a:r>
          </a:p>
        </p:txBody>
      </p:sp>
      <p:pic>
        <p:nvPicPr>
          <p:cNvPr id="23556" name="Picture 4" descr="glo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24384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388938" y="6400800"/>
            <a:ext cx="8755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r>
              <a:rPr lang="en-US" altLang="en-US" sz="1200" b="0">
                <a:solidFill>
                  <a:schemeClr val="bg1"/>
                </a:solidFill>
              </a:rPr>
              <a:t>Smith B, Kusnierczyk W, Schober D, Ceusters W. Towards a Reference Terminology for Ontology Research and Development in the Biomedical Domain. Proceedings of KR-MED 2006, Biomedical Ontology in Action, November 8, 2006, Baltimore MD, USA</a:t>
            </a:r>
            <a:r>
              <a:rPr lang="en-US" altLang="en-US" sz="12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3581400" y="3048000"/>
            <a:ext cx="5181600" cy="914400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59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Grp="1" noChangeArrowheads="1"/>
          </p:cNvSpPr>
          <p:nvPr>
            <p:ph type="ctrTitle"/>
          </p:nvPr>
        </p:nvSpPr>
        <p:spPr>
          <a:xfrm>
            <a:off x="381000" y="609600"/>
            <a:ext cx="8382000" cy="2043113"/>
          </a:xfrm>
        </p:spPr>
        <p:txBody>
          <a:bodyPr/>
          <a:lstStyle/>
          <a:p>
            <a:pPr>
              <a:tabLst>
                <a:tab pos="5376863" algn="l"/>
              </a:tabLst>
            </a:pPr>
            <a:r>
              <a:rPr lang="en-US" sz="1200" dirty="0" smtClean="0">
                <a:cs typeface="Arial" charset="0"/>
              </a:rPr>
              <a:t/>
            </a:r>
            <a:br>
              <a:rPr lang="en-US" sz="1200" dirty="0" smtClean="0">
                <a:cs typeface="Arial" charset="0"/>
              </a:rPr>
            </a:br>
            <a:r>
              <a:rPr lang="en-US" sz="4400" dirty="0"/>
              <a:t>Ontological </a:t>
            </a:r>
            <a:r>
              <a:rPr lang="en-US" sz="4400" dirty="0" smtClean="0"/>
              <a:t>Foundations</a:t>
            </a:r>
            <a:endParaRPr lang="en-US" sz="1400" dirty="0" smtClean="0"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676400"/>
            <a:ext cx="3907779" cy="50254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398" y="6336268"/>
            <a:ext cx="39077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MIT Press   2015 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267201" y="1676400"/>
            <a:ext cx="4724400" cy="5025404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None/>
              <a:defRPr sz="24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6633"/>
              </a:buClr>
              <a:buSzPct val="80000"/>
              <a:buFont typeface="Times" charset="0"/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None/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95000"/>
              <a:buFont typeface="Times" charset="0"/>
              <a:buNone/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None/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None/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None/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None/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None/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800" kern="0" dirty="0" smtClean="0"/>
              <a:t>‘</a:t>
            </a:r>
            <a:r>
              <a:rPr lang="en-US" altLang="en-US" sz="3200" i="1" kern="0" dirty="0" smtClean="0">
                <a:solidFill>
                  <a:srgbClr val="FFFF00"/>
                </a:solidFill>
              </a:rPr>
              <a:t>Ontology</a:t>
            </a:r>
            <a:r>
              <a:rPr lang="en-US" altLang="en-US" sz="2800" kern="0" dirty="0" smtClean="0"/>
              <a:t>’</a:t>
            </a:r>
          </a:p>
          <a:p>
            <a:pPr>
              <a:lnSpc>
                <a:spcPct val="90000"/>
              </a:lnSpc>
            </a:pPr>
            <a:endParaRPr lang="en-US" altLang="en-US" sz="1000" b="1" u="sng" kern="0" dirty="0" smtClean="0"/>
          </a:p>
          <a:p>
            <a:pPr marL="457200" indent="-4572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800" b="1" u="sng" kern="0" dirty="0" smtClean="0"/>
              <a:t>As mass noun</a:t>
            </a:r>
            <a:r>
              <a:rPr lang="en-US" altLang="en-US" sz="2800" kern="0" dirty="0" smtClean="0"/>
              <a:t>:</a:t>
            </a:r>
          </a:p>
          <a:p>
            <a:pPr marL="857250" lvl="2" algn="l">
              <a:lnSpc>
                <a:spcPct val="90000"/>
              </a:lnSpc>
            </a:pPr>
            <a:r>
              <a:rPr lang="en-US" altLang="en-US" b="0" kern="0" dirty="0" smtClean="0"/>
              <a:t>the study of what entities exist and how they relate to each other;</a:t>
            </a:r>
          </a:p>
          <a:p>
            <a:pPr marL="457200" indent="-4572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800" b="1" u="sng" kern="0" dirty="0" smtClean="0"/>
              <a:t>As count noun</a:t>
            </a:r>
            <a:r>
              <a:rPr lang="en-US" altLang="en-US" sz="2800" kern="0" dirty="0" smtClean="0"/>
              <a:t>:</a:t>
            </a:r>
          </a:p>
          <a:p>
            <a:pPr marL="800100" lvl="2" algn="l">
              <a:lnSpc>
                <a:spcPct val="90000"/>
              </a:lnSpc>
            </a:pPr>
            <a:r>
              <a:rPr lang="en-US" altLang="en-US" b="0" kern="0" dirty="0" smtClean="0"/>
              <a:t>a representational artifact, comprising a taxonomy as proper part, whose representations are intended to designate some combination of universals, defined classes and certain relations between them.</a:t>
            </a:r>
          </a:p>
        </p:txBody>
      </p:sp>
    </p:spTree>
    <p:extLst>
      <p:ext uri="{BB962C8B-B14F-4D97-AF65-F5344CB8AC3E}">
        <p14:creationId xmlns:p14="http://schemas.microsoft.com/office/powerpoint/2010/main" val="6740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Internet of Things:</a:t>
            </a:r>
            <a:br>
              <a:rPr lang="en-US" sz="2800" dirty="0" smtClean="0"/>
            </a:br>
            <a:r>
              <a:rPr lang="en-US" sz="2800" dirty="0">
                <a:solidFill>
                  <a:srgbClr val="FFFF00"/>
                </a:solidFill>
              </a:rPr>
              <a:t>Similar </a:t>
            </a:r>
            <a:r>
              <a:rPr lang="en-US" sz="2800" dirty="0" smtClean="0">
                <a:solidFill>
                  <a:srgbClr val="FFFF00"/>
                </a:solidFill>
              </a:rPr>
              <a:t>perspective </a:t>
            </a:r>
            <a:r>
              <a:rPr lang="en-US" sz="2800" dirty="0">
                <a:solidFill>
                  <a:srgbClr val="FFFF00"/>
                </a:solidFill>
              </a:rPr>
              <a:t>as Ontological Realism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828800"/>
            <a:ext cx="86868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i="1" dirty="0" smtClean="0"/>
              <a:t>a </a:t>
            </a:r>
            <a:r>
              <a:rPr lang="en-US" sz="2200" i="1" dirty="0"/>
              <a:t>dynamic global network infrastructure with </a:t>
            </a:r>
            <a:r>
              <a:rPr lang="en-US" sz="2200" i="1" dirty="0" smtClean="0">
                <a:solidFill>
                  <a:srgbClr val="FFFF00"/>
                </a:solidFill>
              </a:rPr>
              <a:t>self-configuring </a:t>
            </a:r>
            <a:r>
              <a:rPr lang="en-US" sz="2200" i="1" dirty="0">
                <a:solidFill>
                  <a:srgbClr val="FFFF00"/>
                </a:solidFill>
              </a:rPr>
              <a:t>capabilities </a:t>
            </a:r>
            <a:r>
              <a:rPr lang="en-US" sz="2200" i="1" dirty="0" smtClean="0"/>
              <a:t>where physical </a:t>
            </a:r>
            <a:r>
              <a:rPr lang="en-US" sz="2200" i="1" dirty="0"/>
              <a:t>and virtual "things" have identities, physical attributes, virtual personalities and use intelligent interfaces, and are seamlessly integrated into the information network</a:t>
            </a:r>
            <a:r>
              <a:rPr lang="en-US" sz="2200" i="1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i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200" i="1" dirty="0" smtClean="0"/>
              <a:t>"</a:t>
            </a:r>
            <a:r>
              <a:rPr lang="en-US" sz="2200" i="1" dirty="0"/>
              <a:t>things" are </a:t>
            </a:r>
            <a:r>
              <a:rPr lang="en-US" sz="2200" i="1" dirty="0" smtClean="0"/>
              <a:t>… </a:t>
            </a:r>
            <a:r>
              <a:rPr lang="en-US" sz="2200" i="1" dirty="0"/>
              <a:t>active participants in </a:t>
            </a:r>
            <a:r>
              <a:rPr lang="en-US" sz="2200" i="1" dirty="0" smtClean="0"/>
              <a:t>… </a:t>
            </a:r>
            <a:r>
              <a:rPr lang="en-US" sz="2200" i="1" dirty="0"/>
              <a:t>processes where they are enabled to interact and communicate among themselves and with the environment by exchanging data and information </a:t>
            </a:r>
            <a:r>
              <a:rPr lang="en-US" sz="2200" i="1" dirty="0">
                <a:solidFill>
                  <a:srgbClr val="FFFF00"/>
                </a:solidFill>
              </a:rPr>
              <a:t>"sensed" about the environment</a:t>
            </a:r>
            <a:r>
              <a:rPr lang="en-US" sz="2200" i="1" dirty="0"/>
              <a:t>, while </a:t>
            </a:r>
            <a:r>
              <a:rPr lang="en-US" sz="2200" i="1" dirty="0">
                <a:solidFill>
                  <a:srgbClr val="FFFF00"/>
                </a:solidFill>
              </a:rPr>
              <a:t>reacting autonomously </a:t>
            </a:r>
            <a:r>
              <a:rPr lang="en-US" sz="2200" i="1" dirty="0"/>
              <a:t>to the "</a:t>
            </a:r>
            <a:r>
              <a:rPr lang="en-US" sz="2200" i="1" dirty="0">
                <a:solidFill>
                  <a:srgbClr val="FFFF00"/>
                </a:solidFill>
              </a:rPr>
              <a:t>real/physical world</a:t>
            </a:r>
            <a:r>
              <a:rPr lang="en-US" sz="2200" i="1" dirty="0"/>
              <a:t>" events and influencing it by running processes that trigger actions and create services with or without direct human intervention.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95800" y="64740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http://cordis.europa.eu/fp7/ict/enet/rfid-iot_en.html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" y="1751278"/>
            <a:ext cx="8229600" cy="839521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5562600" y="5029200"/>
            <a:ext cx="3048000" cy="378024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47" y="731065"/>
            <a:ext cx="936171" cy="81915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024383" y="734842"/>
            <a:ext cx="990600" cy="819150"/>
            <a:chOff x="7315200" y="762000"/>
            <a:chExt cx="1096107" cy="890587"/>
          </a:xfrm>
        </p:grpSpPr>
        <p:sp>
          <p:nvSpPr>
            <p:cNvPr id="14" name="Rectangle 13"/>
            <p:cNvSpPr/>
            <p:nvPr/>
          </p:nvSpPr>
          <p:spPr bwMode="auto">
            <a:xfrm>
              <a:off x="7315200" y="762000"/>
              <a:ext cx="1096107" cy="89058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200" y="762000"/>
              <a:ext cx="1096107" cy="8905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791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UDF-7778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The basis of Ontological Realism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3124200" y="1676400"/>
            <a:ext cx="5791200" cy="4953000"/>
          </a:xfrm>
          <a:solidFill>
            <a:srgbClr val="000000">
              <a:alpha val="50195"/>
            </a:srgb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 altLang="en-US" sz="2800" dirty="0" smtClean="0"/>
              <a:t>There is an external reality which is ‘objectively’ the way it is;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2800" dirty="0" smtClean="0"/>
              <a:t>That reality is accessible to us, and </a:t>
            </a:r>
            <a:r>
              <a:rPr lang="en-US" altLang="en-US" sz="2800" dirty="0"/>
              <a:t>by extension: sensors;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2800" dirty="0" err="1" smtClean="0"/>
              <a:t>IoT</a:t>
            </a:r>
            <a:r>
              <a:rPr lang="en-US" altLang="en-US" sz="2800" dirty="0" smtClean="0"/>
              <a:t> agents build in their memories representations of  reality; </a:t>
            </a:r>
          </a:p>
        </p:txBody>
      </p:sp>
      <p:pic>
        <p:nvPicPr>
          <p:cNvPr id="23556" name="Picture 4" descr="glo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24384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388938" y="6400800"/>
            <a:ext cx="8755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r>
              <a:rPr lang="en-US" altLang="en-US" sz="1200" b="0">
                <a:solidFill>
                  <a:schemeClr val="bg1"/>
                </a:solidFill>
              </a:rPr>
              <a:t>Smith B, Kusnierczyk W, Schober D, Ceusters W. Towards a Reference Terminology for Ontology Research and Development in the Biomedical Domain. Proceedings of KR-MED 2006, Biomedical Ontology in Action, November 8, 2006, Baltimore MD, USA</a:t>
            </a:r>
            <a:r>
              <a:rPr lang="en-US" altLang="en-US" sz="12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3048000" y="3962400"/>
            <a:ext cx="5943600" cy="1524000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89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Internet of Things:</a:t>
            </a:r>
            <a:br>
              <a:rPr lang="en-US" sz="2800" dirty="0" smtClean="0"/>
            </a:br>
            <a:r>
              <a:rPr lang="en-US" sz="2800" dirty="0" smtClean="0">
                <a:solidFill>
                  <a:srgbClr val="FFFF00"/>
                </a:solidFill>
              </a:rPr>
              <a:t>Similar perspective </a:t>
            </a:r>
            <a:r>
              <a:rPr lang="en-US" sz="2800" dirty="0">
                <a:solidFill>
                  <a:srgbClr val="FFFF00"/>
                </a:solidFill>
              </a:rPr>
              <a:t>as Ontological Realism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828800"/>
            <a:ext cx="86868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i="1" dirty="0" smtClean="0"/>
              <a:t>a </a:t>
            </a:r>
            <a:r>
              <a:rPr lang="en-US" sz="2200" i="1" dirty="0"/>
              <a:t>dynamic global network infrastructure with </a:t>
            </a:r>
            <a:r>
              <a:rPr lang="en-US" sz="2200" i="1" dirty="0" smtClean="0">
                <a:solidFill>
                  <a:srgbClr val="FFFF00"/>
                </a:solidFill>
              </a:rPr>
              <a:t>self-configuring </a:t>
            </a:r>
            <a:r>
              <a:rPr lang="en-US" sz="2200" i="1" dirty="0">
                <a:solidFill>
                  <a:srgbClr val="FFFF00"/>
                </a:solidFill>
              </a:rPr>
              <a:t>capabilities </a:t>
            </a:r>
            <a:r>
              <a:rPr lang="en-US" sz="2200" i="1" dirty="0" smtClean="0"/>
              <a:t>where physical </a:t>
            </a:r>
            <a:r>
              <a:rPr lang="en-US" sz="2200" i="1" dirty="0"/>
              <a:t>and virtual "things" have identities, physical attributes, virtual personalities and use intelligent interfaces, and are seamlessly integrated into the information network</a:t>
            </a:r>
            <a:r>
              <a:rPr lang="en-US" sz="2200" i="1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i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200" i="1" dirty="0" smtClean="0"/>
              <a:t>"</a:t>
            </a:r>
            <a:r>
              <a:rPr lang="en-US" sz="2200" i="1" dirty="0"/>
              <a:t>things" are </a:t>
            </a:r>
            <a:r>
              <a:rPr lang="en-US" sz="2200" i="1" dirty="0" smtClean="0"/>
              <a:t>… </a:t>
            </a:r>
            <a:r>
              <a:rPr lang="en-US" sz="2200" i="1" dirty="0"/>
              <a:t>active participants in </a:t>
            </a:r>
            <a:r>
              <a:rPr lang="en-US" sz="2200" i="1" dirty="0" smtClean="0"/>
              <a:t>… </a:t>
            </a:r>
            <a:r>
              <a:rPr lang="en-US" sz="2200" i="1" dirty="0"/>
              <a:t>processes where they are enabled </a:t>
            </a:r>
            <a:r>
              <a:rPr lang="en-US" sz="2200" i="1" dirty="0">
                <a:solidFill>
                  <a:srgbClr val="FFFF00"/>
                </a:solidFill>
              </a:rPr>
              <a:t>to interact and communicate among themselves and with the environment</a:t>
            </a:r>
            <a:r>
              <a:rPr lang="en-US" sz="2200" i="1" dirty="0"/>
              <a:t> by exchanging data and information </a:t>
            </a:r>
            <a:r>
              <a:rPr lang="en-US" sz="2200" i="1" dirty="0">
                <a:solidFill>
                  <a:srgbClr val="FFFF00"/>
                </a:solidFill>
              </a:rPr>
              <a:t>"sensed" about the environment</a:t>
            </a:r>
            <a:r>
              <a:rPr lang="en-US" sz="2200" i="1" dirty="0"/>
              <a:t>, while </a:t>
            </a:r>
            <a:r>
              <a:rPr lang="en-US" sz="2200" i="1" dirty="0">
                <a:solidFill>
                  <a:srgbClr val="FFFF00"/>
                </a:solidFill>
              </a:rPr>
              <a:t>reacting autonomously </a:t>
            </a:r>
            <a:r>
              <a:rPr lang="en-US" sz="2200" i="1" dirty="0"/>
              <a:t>to the "</a:t>
            </a:r>
            <a:r>
              <a:rPr lang="en-US" sz="2200" i="1" dirty="0">
                <a:solidFill>
                  <a:srgbClr val="FFFF00"/>
                </a:solidFill>
              </a:rPr>
              <a:t>real/physical world</a:t>
            </a:r>
            <a:r>
              <a:rPr lang="en-US" sz="2200" i="1" dirty="0"/>
              <a:t>" events and influencing it by running processes that trigger actions and create services with or without direct human intervention.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95800" y="64740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http://cordis.europa.eu/fp7/ict/enet/rfid-iot_en.html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533400" y="4343400"/>
            <a:ext cx="8001000" cy="685800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47" y="731065"/>
            <a:ext cx="936171" cy="81915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024383" y="734842"/>
            <a:ext cx="990600" cy="819150"/>
            <a:chOff x="7315200" y="762000"/>
            <a:chExt cx="1096107" cy="890587"/>
          </a:xfrm>
        </p:grpSpPr>
        <p:sp>
          <p:nvSpPr>
            <p:cNvPr id="14" name="Rectangle 13"/>
            <p:cNvSpPr/>
            <p:nvPr/>
          </p:nvSpPr>
          <p:spPr bwMode="auto">
            <a:xfrm>
              <a:off x="7315200" y="762000"/>
              <a:ext cx="1096107" cy="89058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200" y="762000"/>
              <a:ext cx="1096107" cy="8905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784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UDF-7778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The basis of Ontological Realism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3124200" y="1447800"/>
            <a:ext cx="5791200" cy="4953000"/>
          </a:xfrm>
          <a:solidFill>
            <a:srgbClr val="000000">
              <a:alpha val="50195"/>
            </a:srgb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 altLang="en-US" sz="2800" dirty="0" smtClean="0"/>
              <a:t>There is an external reality which is ‘objectively’ the way it is;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2800" dirty="0" smtClean="0"/>
              <a:t>That reality is accessible to us, and </a:t>
            </a:r>
            <a:r>
              <a:rPr lang="en-US" altLang="en-US" sz="2800" dirty="0"/>
              <a:t>by extension: sensors;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2800" dirty="0" err="1" smtClean="0"/>
              <a:t>IoT</a:t>
            </a:r>
            <a:r>
              <a:rPr lang="en-US" altLang="en-US" sz="2800" dirty="0" smtClean="0"/>
              <a:t> agents build in their memories representations of  reality; 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2800" dirty="0" smtClean="0"/>
              <a:t>They </a:t>
            </a:r>
            <a:r>
              <a:rPr lang="en-US" altLang="en-US" sz="2800" dirty="0"/>
              <a:t>communicate with others about what </a:t>
            </a:r>
            <a:r>
              <a:rPr lang="en-US" altLang="en-US" sz="2800" dirty="0" smtClean="0"/>
              <a:t>they sensed to be there.</a:t>
            </a:r>
            <a:endParaRPr lang="en-US" altLang="en-US" sz="2800" dirty="0"/>
          </a:p>
          <a:p>
            <a:pPr marL="533400" indent="-533400">
              <a:buFontTx/>
              <a:buAutoNum type="arabicPeriod"/>
            </a:pPr>
            <a:endParaRPr lang="en-US" altLang="en-US" sz="2800" dirty="0" smtClean="0"/>
          </a:p>
        </p:txBody>
      </p:sp>
      <p:pic>
        <p:nvPicPr>
          <p:cNvPr id="23556" name="Picture 4" descr="glo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24384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388938" y="6400800"/>
            <a:ext cx="8755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r>
              <a:rPr lang="en-US" altLang="en-US" sz="1200" b="0">
                <a:solidFill>
                  <a:schemeClr val="bg1"/>
                </a:solidFill>
              </a:rPr>
              <a:t>Smith B, Kusnierczyk W, Schober D, Ceusters W. Towards a Reference Terminology for Ontology Research and Development in the Biomedical Domain. Proceedings of KR-MED 2006, Biomedical Ontology in Action, November 8, 2006, Baltimore MD, USA</a:t>
            </a:r>
            <a:r>
              <a:rPr lang="en-US" altLang="en-US" sz="12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3048000" y="5029200"/>
            <a:ext cx="5943600" cy="1524000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12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Internet of Things:</a:t>
            </a:r>
            <a:br>
              <a:rPr lang="en-US" sz="2800" dirty="0" smtClean="0"/>
            </a:b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828800"/>
            <a:ext cx="86868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i="1" dirty="0" smtClean="0"/>
              <a:t>a </a:t>
            </a:r>
            <a:r>
              <a:rPr lang="en-US" sz="2200" i="1" dirty="0"/>
              <a:t>dynamic global network infrastructure with </a:t>
            </a:r>
            <a:r>
              <a:rPr lang="en-US" sz="2200" i="1" dirty="0" smtClean="0">
                <a:solidFill>
                  <a:srgbClr val="FFFF00"/>
                </a:solidFill>
              </a:rPr>
              <a:t>self-configuring </a:t>
            </a:r>
            <a:r>
              <a:rPr lang="en-US" sz="2200" i="1" dirty="0">
                <a:solidFill>
                  <a:srgbClr val="FFFF00"/>
                </a:solidFill>
              </a:rPr>
              <a:t>capabilities </a:t>
            </a:r>
            <a:r>
              <a:rPr lang="en-US" sz="2200" i="1" dirty="0" smtClean="0"/>
              <a:t>where physical </a:t>
            </a:r>
            <a:r>
              <a:rPr lang="en-US" sz="2200" i="1" dirty="0"/>
              <a:t>and virtual "things" have </a:t>
            </a:r>
            <a:r>
              <a:rPr lang="en-US" sz="2200" i="1" dirty="0">
                <a:solidFill>
                  <a:srgbClr val="FFFF00"/>
                </a:solidFill>
              </a:rPr>
              <a:t>identities</a:t>
            </a:r>
            <a:r>
              <a:rPr lang="en-US" sz="2200" i="1" dirty="0"/>
              <a:t>, physical attributes, virtual personalities and use intelligent interfaces, and are seamlessly integrated into the information network</a:t>
            </a:r>
            <a:r>
              <a:rPr lang="en-US" sz="2200" i="1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i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200" i="1" dirty="0" smtClean="0"/>
              <a:t>"</a:t>
            </a:r>
            <a:r>
              <a:rPr lang="en-US" sz="2200" i="1" dirty="0"/>
              <a:t>things" are </a:t>
            </a:r>
            <a:r>
              <a:rPr lang="en-US" sz="2200" i="1" dirty="0" smtClean="0"/>
              <a:t>… </a:t>
            </a:r>
            <a:r>
              <a:rPr lang="en-US" sz="2200" i="1" dirty="0"/>
              <a:t>active participants in </a:t>
            </a:r>
            <a:r>
              <a:rPr lang="en-US" sz="2200" i="1" dirty="0" smtClean="0"/>
              <a:t>… </a:t>
            </a:r>
            <a:r>
              <a:rPr lang="en-US" sz="2200" i="1" dirty="0"/>
              <a:t>processes where they are enabled </a:t>
            </a:r>
            <a:r>
              <a:rPr lang="en-US" sz="2200" i="1" dirty="0">
                <a:solidFill>
                  <a:srgbClr val="FFFF00"/>
                </a:solidFill>
              </a:rPr>
              <a:t>to interact and communicate among themselves and with the environment</a:t>
            </a:r>
            <a:r>
              <a:rPr lang="en-US" sz="2200" i="1" dirty="0"/>
              <a:t> by exchanging data and information </a:t>
            </a:r>
            <a:r>
              <a:rPr lang="en-US" sz="2200" i="1" dirty="0">
                <a:solidFill>
                  <a:srgbClr val="FFFF00"/>
                </a:solidFill>
              </a:rPr>
              <a:t>"sensed" about the environment</a:t>
            </a:r>
            <a:r>
              <a:rPr lang="en-US" sz="2200" i="1" dirty="0"/>
              <a:t>, while </a:t>
            </a:r>
            <a:r>
              <a:rPr lang="en-US" sz="2200" i="1" dirty="0">
                <a:solidFill>
                  <a:srgbClr val="FFFF00"/>
                </a:solidFill>
              </a:rPr>
              <a:t>reacting autonomously </a:t>
            </a:r>
            <a:r>
              <a:rPr lang="en-US" sz="2200" i="1" dirty="0"/>
              <a:t>to the "</a:t>
            </a:r>
            <a:r>
              <a:rPr lang="en-US" sz="2200" i="1" dirty="0">
                <a:solidFill>
                  <a:srgbClr val="FFFF00"/>
                </a:solidFill>
              </a:rPr>
              <a:t>real/physical world</a:t>
            </a:r>
            <a:r>
              <a:rPr lang="en-US" sz="2200" i="1" dirty="0"/>
              <a:t>" events and influencing it by running processes that </a:t>
            </a:r>
            <a:r>
              <a:rPr lang="en-US" sz="2200" i="1" dirty="0" smtClean="0"/>
              <a:t>trigger actions and create services with </a:t>
            </a:r>
            <a:r>
              <a:rPr lang="en-US" sz="2200" i="1" dirty="0"/>
              <a:t>or without direct human intervention.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95800" y="64740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http://cordis.europa.eu/fp7/ict/enet/rfid-iot_en.html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7239000" y="2209800"/>
            <a:ext cx="1371600" cy="331014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47" y="731065"/>
            <a:ext cx="936171" cy="81915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024383" y="734842"/>
            <a:ext cx="990600" cy="819150"/>
            <a:chOff x="7315200" y="762000"/>
            <a:chExt cx="1096107" cy="890587"/>
          </a:xfrm>
        </p:grpSpPr>
        <p:sp>
          <p:nvSpPr>
            <p:cNvPr id="14" name="Rectangle 13"/>
            <p:cNvSpPr/>
            <p:nvPr/>
          </p:nvSpPr>
          <p:spPr bwMode="auto">
            <a:xfrm>
              <a:off x="7315200" y="762000"/>
              <a:ext cx="1096107" cy="89058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200" y="762000"/>
              <a:ext cx="1096107" cy="890587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636759" y="1188265"/>
            <a:ext cx="7848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FFFF00"/>
                </a:solidFill>
                <a:latin typeface="Georgia" panose="02040502050405020303" pitchFamily="18" charset="0"/>
              </a:rPr>
              <a:t>Similar perspective as Referent Tracking</a:t>
            </a:r>
            <a:endParaRPr lang="en-US" sz="2800" b="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11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AutoShap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nl-BE" altLang="en-US" dirty="0" err="1" smtClean="0"/>
              <a:t>Denoting</a:t>
            </a:r>
            <a:r>
              <a:rPr lang="nl-BE" altLang="en-US" dirty="0" smtClean="0"/>
              <a:t> </a:t>
            </a:r>
            <a:r>
              <a:rPr lang="nl-BE" altLang="en-US" dirty="0" err="1" smtClean="0"/>
              <a:t>particulars</a:t>
            </a:r>
            <a:endParaRPr lang="en-US" altLang="en-US" sz="2000" dirty="0" smtClean="0"/>
          </a:p>
        </p:txBody>
      </p:sp>
      <p:sp>
        <p:nvSpPr>
          <p:cNvPr id="22530" name="Rectangle 2"/>
          <p:cNvSpPr>
            <a:spLocks noGrp="1" noChangeArrowheads="1"/>
          </p:cNvSpPr>
          <p:nvPr>
            <p:ph idx="1"/>
          </p:nvPr>
        </p:nvSpPr>
        <p:spPr>
          <a:xfrm>
            <a:off x="76200" y="1676400"/>
            <a:ext cx="5410200" cy="49530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nl-NL" altLang="en-US" b="1" u="sng" dirty="0" smtClean="0"/>
              <a:t>explicit</a:t>
            </a:r>
            <a:r>
              <a:rPr lang="nl-NL" altLang="en-US" dirty="0" smtClean="0"/>
              <a:t> </a:t>
            </a:r>
            <a:r>
              <a:rPr lang="nl-BE" altLang="en-US" dirty="0" err="1" smtClean="0"/>
              <a:t>reference</a:t>
            </a:r>
            <a:r>
              <a:rPr lang="nl-BE" altLang="en-US" dirty="0" smtClean="0"/>
              <a:t> </a:t>
            </a:r>
            <a:r>
              <a:rPr lang="nl-NL" altLang="en-US" dirty="0" err="1" smtClean="0"/>
              <a:t>to</a:t>
            </a:r>
            <a:r>
              <a:rPr lang="nl-NL" altLang="en-US" dirty="0" smtClean="0"/>
              <a:t> the </a:t>
            </a:r>
            <a:r>
              <a:rPr lang="nl-NL" altLang="en-US" dirty="0" err="1" smtClean="0"/>
              <a:t>individual</a:t>
            </a:r>
            <a:r>
              <a:rPr lang="nl-NL" altLang="en-US" dirty="0" smtClean="0"/>
              <a:t> </a:t>
            </a:r>
            <a:r>
              <a:rPr lang="nl-NL" altLang="en-US" dirty="0" err="1" smtClean="0"/>
              <a:t>entities</a:t>
            </a:r>
            <a:r>
              <a:rPr lang="nl-NL" altLang="en-US" dirty="0" smtClean="0"/>
              <a:t> relevant </a:t>
            </a:r>
            <a:r>
              <a:rPr lang="nl-NL" altLang="en-US" dirty="0" err="1" smtClean="0"/>
              <a:t>to</a:t>
            </a:r>
            <a:r>
              <a:rPr lang="nl-NL" altLang="en-US" dirty="0" smtClean="0"/>
              <a:t> the accurate </a:t>
            </a:r>
            <a:r>
              <a:rPr lang="nl-NL" altLang="en-US" dirty="0" err="1" smtClean="0"/>
              <a:t>description</a:t>
            </a:r>
            <a:r>
              <a:rPr lang="nl-NL" altLang="en-US" dirty="0" smtClean="0"/>
              <a:t> of </a:t>
            </a:r>
            <a:r>
              <a:rPr lang="nl-NL" altLang="en-US" dirty="0" err="1" smtClean="0"/>
              <a:t>some</a:t>
            </a:r>
            <a:r>
              <a:rPr lang="nl-NL" altLang="en-US" dirty="0" smtClean="0"/>
              <a:t> </a:t>
            </a:r>
            <a:r>
              <a:rPr lang="nl-NL" altLang="en-US" dirty="0" err="1" smtClean="0"/>
              <a:t>portion</a:t>
            </a:r>
            <a:r>
              <a:rPr lang="nl-NL" altLang="en-US" dirty="0" smtClean="0"/>
              <a:t> of </a:t>
            </a:r>
            <a:r>
              <a:rPr lang="nl-NL" altLang="en-US" dirty="0" err="1" smtClean="0"/>
              <a:t>reality</a:t>
            </a:r>
            <a:r>
              <a:rPr lang="nl-BE" altLang="en-US" dirty="0" smtClean="0"/>
              <a:t> 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981200" y="6276975"/>
            <a:ext cx="7162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r>
              <a:rPr lang="en-US" altLang="en-US" sz="1600" b="0">
                <a:solidFill>
                  <a:schemeClr val="bg1"/>
                </a:solidFill>
              </a:rPr>
              <a:t>Ceusters W, Smith B. Strategies for Referent Tracking in Electronic Health Records. J Biomed Inform. 2006 Jun;39(3):362-78.</a:t>
            </a:r>
          </a:p>
        </p:txBody>
      </p:sp>
      <p:sp>
        <p:nvSpPr>
          <p:cNvPr id="22533" name="AutoShape 5" descr="larson-oct-1987"/>
          <p:cNvSpPr>
            <a:spLocks noChangeAspect="1" noChangeArrowheads="1"/>
          </p:cNvSpPr>
          <p:nvPr/>
        </p:nvSpPr>
        <p:spPr bwMode="auto">
          <a:xfrm>
            <a:off x="4419600" y="2971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0387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752600"/>
            <a:ext cx="32099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222460"/>
            <a:ext cx="5140637" cy="271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15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38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38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387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38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nl-BE" altLang="en-US" dirty="0" smtClean="0"/>
              <a:t>Method: IUI </a:t>
            </a:r>
            <a:r>
              <a:rPr lang="nl-BE" altLang="en-US" dirty="0" err="1" smtClean="0"/>
              <a:t>assignment</a:t>
            </a:r>
            <a:endParaRPr lang="en-US" altLang="en-US" dirty="0" smtClean="0"/>
          </a:p>
        </p:txBody>
      </p:sp>
      <p:sp>
        <p:nvSpPr>
          <p:cNvPr id="23557" name="Rectangle 5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5188984" cy="1827677"/>
          </a:xfrm>
        </p:spPr>
        <p:txBody>
          <a:bodyPr/>
          <a:lstStyle/>
          <a:p>
            <a:pPr lvl="1"/>
            <a:endParaRPr lang="nl-BE" altLang="en-US" dirty="0" smtClean="0"/>
          </a:p>
          <a:p>
            <a:pPr marL="114300" lvl="1" indent="0">
              <a:buNone/>
            </a:pPr>
            <a:r>
              <a:rPr lang="nl-BE" altLang="en-US" dirty="0" smtClean="0"/>
              <a:t>Introduce </a:t>
            </a:r>
            <a:r>
              <a:rPr lang="nl-BE" altLang="en-US" dirty="0" err="1" smtClean="0"/>
              <a:t>an</a:t>
            </a:r>
            <a:r>
              <a:rPr lang="nl-BE" altLang="en-US" dirty="0" smtClean="0"/>
              <a:t> </a:t>
            </a:r>
            <a:r>
              <a:rPr lang="nl-BE" altLang="en-US" b="1" i="1" dirty="0" err="1" smtClean="0"/>
              <a:t>Instance</a:t>
            </a:r>
            <a:r>
              <a:rPr lang="nl-BE" altLang="en-US" b="1" i="1" dirty="0" smtClean="0"/>
              <a:t> Unique </a:t>
            </a:r>
            <a:r>
              <a:rPr lang="nl-BE" altLang="en-US" b="1" i="1" dirty="0" err="1" smtClean="0"/>
              <a:t>Identifier</a:t>
            </a:r>
            <a:r>
              <a:rPr lang="nl-NL" altLang="en-US" dirty="0" smtClean="0"/>
              <a:t> </a:t>
            </a:r>
            <a:r>
              <a:rPr lang="nl-BE" altLang="en-US" dirty="0" smtClean="0"/>
              <a:t>(IUI) </a:t>
            </a:r>
            <a:r>
              <a:rPr lang="nl-BE" altLang="en-US" dirty="0" err="1" smtClean="0"/>
              <a:t>for</a:t>
            </a:r>
            <a:r>
              <a:rPr lang="nl-BE" altLang="en-US" dirty="0" smtClean="0"/>
              <a:t> </a:t>
            </a:r>
            <a:r>
              <a:rPr lang="nl-BE" altLang="en-US" dirty="0" err="1" smtClean="0"/>
              <a:t>each</a:t>
            </a:r>
            <a:r>
              <a:rPr lang="nl-BE" altLang="en-US" dirty="0" smtClean="0"/>
              <a:t> relevant </a:t>
            </a:r>
            <a:r>
              <a:rPr lang="nl-BE" altLang="en-US" dirty="0" err="1" smtClean="0"/>
              <a:t>particular</a:t>
            </a:r>
            <a:r>
              <a:rPr lang="nl-BE" altLang="en-US" dirty="0" smtClean="0"/>
              <a:t> (</a:t>
            </a:r>
            <a:r>
              <a:rPr lang="nl-BE" altLang="en-US" dirty="0" err="1" smtClean="0"/>
              <a:t>individual</a:t>
            </a:r>
            <a:r>
              <a:rPr lang="nl-BE" altLang="en-US" dirty="0" smtClean="0"/>
              <a:t>) </a:t>
            </a:r>
            <a:r>
              <a:rPr lang="nl-BE" altLang="en-US" dirty="0" err="1" smtClean="0"/>
              <a:t>entity</a:t>
            </a:r>
            <a:endParaRPr lang="nl-BE" altLang="en-US" dirty="0" smtClean="0"/>
          </a:p>
          <a:p>
            <a:endParaRPr lang="en-US" altLang="en-US" dirty="0" smtClean="0"/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1981200" y="6276975"/>
            <a:ext cx="7162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r>
              <a:rPr lang="en-US" altLang="en-US" sz="1600" b="0">
                <a:solidFill>
                  <a:schemeClr val="bg1"/>
                </a:solidFill>
              </a:rPr>
              <a:t>Ceusters W, Smith B. Strategies for Referent Tracking in Electronic Health Records. J Biomed Inform. 2006 Jun;39(3):362-78.</a:t>
            </a:r>
          </a:p>
        </p:txBody>
      </p:sp>
      <p:sp>
        <p:nvSpPr>
          <p:cNvPr id="23556" name="AutoShape 4" descr="larson-oct-1987"/>
          <p:cNvSpPr>
            <a:spLocks noChangeAspect="1" noChangeArrowheads="1"/>
          </p:cNvSpPr>
          <p:nvPr/>
        </p:nvSpPr>
        <p:spPr bwMode="auto">
          <a:xfrm>
            <a:off x="4419600" y="2971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486400" y="1752600"/>
            <a:ext cx="3209925" cy="4191000"/>
            <a:chOff x="3264" y="1344"/>
            <a:chExt cx="2146" cy="2784"/>
          </a:xfrm>
        </p:grpSpPr>
        <p:pic>
          <p:nvPicPr>
            <p:cNvPr id="23560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1344"/>
              <a:ext cx="2146" cy="2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1" name="WordArt 8"/>
            <p:cNvSpPr>
              <a:spLocks noChangeArrowheads="1" noChangeShapeType="1" noTextEdit="1"/>
            </p:cNvSpPr>
            <p:nvPr/>
          </p:nvSpPr>
          <p:spPr bwMode="auto">
            <a:xfrm>
              <a:off x="3312" y="2160"/>
              <a:ext cx="336" cy="624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55556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 Black" panose="020B0A04020102020204" pitchFamily="34" charset="0"/>
                </a:rPr>
                <a:t>235</a:t>
              </a:r>
            </a:p>
          </p:txBody>
        </p:sp>
        <p:sp>
          <p:nvSpPr>
            <p:cNvPr id="23562" name="Text Box 9"/>
            <p:cNvSpPr txBox="1">
              <a:spLocks noChangeArrowheads="1"/>
            </p:cNvSpPr>
            <p:nvPr/>
          </p:nvSpPr>
          <p:spPr bwMode="auto">
            <a:xfrm>
              <a:off x="4875" y="1920"/>
              <a:ext cx="444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>
                  <a:latin typeface="Arial Unicode MS" panose="020B0604020202020204" pitchFamily="34" charset="-128"/>
                </a:rPr>
                <a:t>78</a:t>
              </a:r>
            </a:p>
          </p:txBody>
        </p:sp>
        <p:sp>
          <p:nvSpPr>
            <p:cNvPr id="23563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4416" y="2400"/>
              <a:ext cx="768" cy="408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 Black" panose="020B0A04020102020204" pitchFamily="34" charset="0"/>
                </a:rPr>
                <a:t>5678</a:t>
              </a:r>
            </a:p>
          </p:txBody>
        </p:sp>
        <p:sp>
          <p:nvSpPr>
            <p:cNvPr id="23564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3792" y="2976"/>
              <a:ext cx="378" cy="48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r>
                <a:rPr lang="en-US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 Black" panose="020B0A04020102020204" pitchFamily="34" charset="0"/>
                </a:rPr>
                <a:t>321</a:t>
              </a:r>
            </a:p>
          </p:txBody>
        </p:sp>
        <p:sp>
          <p:nvSpPr>
            <p:cNvPr id="23565" name="WordArt 12"/>
            <p:cNvSpPr>
              <a:spLocks noChangeArrowheads="1" noChangeShapeType="1" noTextEdit="1"/>
            </p:cNvSpPr>
            <p:nvPr/>
          </p:nvSpPr>
          <p:spPr bwMode="auto">
            <a:xfrm rot="885637">
              <a:off x="3840" y="3216"/>
              <a:ext cx="384" cy="336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47773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 Black" panose="020B0A04020102020204" pitchFamily="34" charset="0"/>
                </a:rPr>
                <a:t>322</a:t>
              </a:r>
            </a:p>
          </p:txBody>
        </p:sp>
        <p:sp>
          <p:nvSpPr>
            <p:cNvPr id="23566" name="WordArt 13"/>
            <p:cNvSpPr>
              <a:spLocks noChangeArrowheads="1" noChangeShapeType="1" noTextEdit="1"/>
            </p:cNvSpPr>
            <p:nvPr/>
          </p:nvSpPr>
          <p:spPr bwMode="auto">
            <a:xfrm rot="1914897">
              <a:off x="4848" y="3264"/>
              <a:ext cx="336" cy="267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11329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 Black" panose="020B0A04020102020204" pitchFamily="34" charset="0"/>
                </a:rPr>
                <a:t>666</a:t>
              </a:r>
            </a:p>
          </p:txBody>
        </p:sp>
        <p:sp>
          <p:nvSpPr>
            <p:cNvPr id="23567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4320" y="3456"/>
              <a:ext cx="336" cy="288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55556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 Black" panose="020B0A04020102020204" pitchFamily="34" charset="0"/>
                </a:rPr>
                <a:t>427</a:t>
              </a:r>
            </a:p>
          </p:txBody>
        </p:sp>
      </p:grpSp>
      <p:pic>
        <p:nvPicPr>
          <p:cNvPr id="204084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752600"/>
            <a:ext cx="32099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3222460"/>
            <a:ext cx="5140637" cy="271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4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0408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0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Internet of Things:</a:t>
            </a:r>
            <a:br>
              <a:rPr lang="en-US" sz="2800" dirty="0" smtClean="0"/>
            </a:b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828800"/>
            <a:ext cx="86868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i="1" dirty="0" smtClean="0"/>
              <a:t>a </a:t>
            </a:r>
            <a:r>
              <a:rPr lang="en-US" sz="2200" i="1" dirty="0"/>
              <a:t>dynamic global network infrastructure with </a:t>
            </a:r>
            <a:r>
              <a:rPr lang="en-US" sz="2200" i="1" dirty="0" smtClean="0">
                <a:solidFill>
                  <a:srgbClr val="FFFF00"/>
                </a:solidFill>
              </a:rPr>
              <a:t>self-configuring </a:t>
            </a:r>
            <a:r>
              <a:rPr lang="en-US" sz="2200" i="1" dirty="0">
                <a:solidFill>
                  <a:srgbClr val="FFFF00"/>
                </a:solidFill>
              </a:rPr>
              <a:t>capabilities </a:t>
            </a:r>
            <a:r>
              <a:rPr lang="en-US" sz="2200" i="1" dirty="0" smtClean="0"/>
              <a:t>where physical </a:t>
            </a:r>
            <a:r>
              <a:rPr lang="en-US" sz="2200" i="1" dirty="0"/>
              <a:t>and virtual "things" have </a:t>
            </a:r>
            <a:r>
              <a:rPr lang="en-US" sz="2200" i="1" dirty="0">
                <a:solidFill>
                  <a:srgbClr val="FFFF00"/>
                </a:solidFill>
              </a:rPr>
              <a:t>identities</a:t>
            </a:r>
            <a:r>
              <a:rPr lang="en-US" sz="2200" i="1" dirty="0"/>
              <a:t>, physical attributes, virtual personalities and use intelligent interfaces, and are seamlessly integrated into the information network</a:t>
            </a:r>
            <a:r>
              <a:rPr lang="en-US" sz="2200" i="1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i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200" i="1" dirty="0" smtClean="0">
                <a:solidFill>
                  <a:srgbClr val="FFFF00"/>
                </a:solidFill>
              </a:rPr>
              <a:t>"</a:t>
            </a:r>
            <a:r>
              <a:rPr lang="en-US" sz="2200" i="1" dirty="0">
                <a:solidFill>
                  <a:srgbClr val="FFFF00"/>
                </a:solidFill>
              </a:rPr>
              <a:t>things" are </a:t>
            </a:r>
            <a:r>
              <a:rPr lang="en-US" sz="2200" i="1" dirty="0" smtClean="0">
                <a:solidFill>
                  <a:srgbClr val="FFFF00"/>
                </a:solidFill>
              </a:rPr>
              <a:t>… </a:t>
            </a:r>
            <a:r>
              <a:rPr lang="en-US" sz="2200" i="1" dirty="0">
                <a:solidFill>
                  <a:srgbClr val="FFFF00"/>
                </a:solidFill>
              </a:rPr>
              <a:t>active participants in </a:t>
            </a:r>
            <a:r>
              <a:rPr lang="en-US" sz="2200" i="1" dirty="0" smtClean="0">
                <a:solidFill>
                  <a:srgbClr val="FFFF00"/>
                </a:solidFill>
              </a:rPr>
              <a:t>… </a:t>
            </a:r>
            <a:r>
              <a:rPr lang="en-US" sz="2200" i="1" dirty="0">
                <a:solidFill>
                  <a:srgbClr val="FFFF00"/>
                </a:solidFill>
              </a:rPr>
              <a:t>processes </a:t>
            </a:r>
            <a:r>
              <a:rPr lang="en-US" sz="2200" i="1" dirty="0"/>
              <a:t>where they are enabled </a:t>
            </a:r>
            <a:r>
              <a:rPr lang="en-US" sz="2200" i="1" dirty="0">
                <a:solidFill>
                  <a:srgbClr val="FFFF00"/>
                </a:solidFill>
              </a:rPr>
              <a:t>to interact and communicate among themselves and with the environment</a:t>
            </a:r>
            <a:r>
              <a:rPr lang="en-US" sz="2200" i="1" dirty="0"/>
              <a:t> by exchanging data and information </a:t>
            </a:r>
            <a:r>
              <a:rPr lang="en-US" sz="2200" i="1" dirty="0">
                <a:solidFill>
                  <a:srgbClr val="FFFF00"/>
                </a:solidFill>
              </a:rPr>
              <a:t>"sensed" about the environment</a:t>
            </a:r>
            <a:r>
              <a:rPr lang="en-US" sz="2200" i="1" dirty="0"/>
              <a:t>, while </a:t>
            </a:r>
            <a:r>
              <a:rPr lang="en-US" sz="2200" i="1" dirty="0">
                <a:solidFill>
                  <a:srgbClr val="FFFF00"/>
                </a:solidFill>
              </a:rPr>
              <a:t>reacting autonomously </a:t>
            </a:r>
            <a:r>
              <a:rPr lang="en-US" sz="2200" i="1" dirty="0"/>
              <a:t>to the "</a:t>
            </a:r>
            <a:r>
              <a:rPr lang="en-US" sz="2200" i="1" dirty="0">
                <a:solidFill>
                  <a:srgbClr val="FFFF00"/>
                </a:solidFill>
              </a:rPr>
              <a:t>real/physical world</a:t>
            </a:r>
            <a:r>
              <a:rPr lang="en-US" sz="2200" i="1" dirty="0"/>
              <a:t>" events and influencing it by running processes that </a:t>
            </a:r>
            <a:r>
              <a:rPr lang="en-US" sz="2200" i="1" dirty="0">
                <a:solidFill>
                  <a:srgbClr val="FFFF00"/>
                </a:solidFill>
              </a:rPr>
              <a:t>trigger actions and create services </a:t>
            </a:r>
            <a:r>
              <a:rPr lang="en-US" sz="2200" i="1" dirty="0"/>
              <a:t>with or without direct human intervention.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95800" y="64740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http://cordis.europa.eu/fp7/ict/enet/rfid-iot_en.html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47" y="731065"/>
            <a:ext cx="936171" cy="81915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024383" y="734842"/>
            <a:ext cx="990600" cy="819150"/>
            <a:chOff x="7315200" y="762000"/>
            <a:chExt cx="1096107" cy="890587"/>
          </a:xfrm>
        </p:grpSpPr>
        <p:sp>
          <p:nvSpPr>
            <p:cNvPr id="14" name="Rectangle 13"/>
            <p:cNvSpPr/>
            <p:nvPr/>
          </p:nvSpPr>
          <p:spPr bwMode="auto">
            <a:xfrm>
              <a:off x="7315200" y="762000"/>
              <a:ext cx="1096107" cy="89058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200" y="762000"/>
              <a:ext cx="1096107" cy="890587"/>
            </a:xfrm>
            <a:prstGeom prst="rect">
              <a:avLst/>
            </a:prstGeom>
          </p:spPr>
        </p:pic>
      </p:grpSp>
      <p:sp>
        <p:nvSpPr>
          <p:cNvPr id="10" name="Rounded Rectangle 9"/>
          <p:cNvSpPr/>
          <p:nvPr/>
        </p:nvSpPr>
        <p:spPr bwMode="auto">
          <a:xfrm>
            <a:off x="533400" y="4038600"/>
            <a:ext cx="6324600" cy="331014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2514600" y="5715000"/>
            <a:ext cx="4495800" cy="331014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6759" y="1188265"/>
            <a:ext cx="7848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FFFF00"/>
                </a:solidFill>
                <a:latin typeface="Georgia" panose="02040502050405020303" pitchFamily="18" charset="0"/>
              </a:rPr>
              <a:t>Similar perspective as Referent Tracking</a:t>
            </a:r>
            <a:endParaRPr lang="en-US" sz="2800" b="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50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Referent Tracking System Components</a:t>
            </a:r>
          </a:p>
        </p:txBody>
      </p:sp>
      <p:sp>
        <p:nvSpPr>
          <p:cNvPr id="11345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Referent Tracking Software</a:t>
            </a:r>
          </a:p>
          <a:p>
            <a:pPr lvl="2" eaLnBrk="1" hangingPunct="1">
              <a:buFontTx/>
              <a:buNone/>
            </a:pPr>
            <a:r>
              <a:rPr lang="en-US" altLang="en-US" smtClean="0"/>
              <a:t>		Manipulation of statements about facts and beliefs </a:t>
            </a:r>
          </a:p>
          <a:p>
            <a:pPr eaLnBrk="1" hangingPunct="1"/>
            <a:r>
              <a:rPr lang="en-US" altLang="en-US" b="1" smtClean="0"/>
              <a:t>Referent Tracking Datastore:</a:t>
            </a:r>
          </a:p>
          <a:p>
            <a:pPr lvl="2" eaLnBrk="1" hangingPunct="1"/>
            <a:r>
              <a:rPr lang="en-US" altLang="en-US" u="sng" smtClean="0"/>
              <a:t>IUI repository</a:t>
            </a:r>
          </a:p>
          <a:p>
            <a:pPr lvl="2" eaLnBrk="1" hangingPunct="1">
              <a:buFontTx/>
              <a:buNone/>
            </a:pPr>
            <a:r>
              <a:rPr lang="en-US" altLang="en-US" smtClean="0"/>
              <a:t>		A collection of globally unique singular identifiers 	denoting particulars</a:t>
            </a:r>
          </a:p>
          <a:p>
            <a:pPr lvl="2" eaLnBrk="1" hangingPunct="1"/>
            <a:r>
              <a:rPr lang="en-US" altLang="en-US" u="sng" smtClean="0"/>
              <a:t>Referent Tracking Database</a:t>
            </a:r>
          </a:p>
          <a:p>
            <a:pPr lvl="2" eaLnBrk="1" hangingPunct="1">
              <a:buFontTx/>
              <a:buNone/>
            </a:pPr>
            <a:r>
              <a:rPr lang="en-US" altLang="en-US" smtClean="0"/>
              <a:t>		A collection of facts and beliefs about the particulars 	denoted in the IUI repository</a:t>
            </a:r>
          </a:p>
        </p:txBody>
      </p:sp>
      <p:sp>
        <p:nvSpPr>
          <p:cNvPr id="1134596" name="AutoShape 4"/>
          <p:cNvSpPr>
            <a:spLocks noChangeArrowheads="1"/>
          </p:cNvSpPr>
          <p:nvPr/>
        </p:nvSpPr>
        <p:spPr bwMode="auto">
          <a:xfrm>
            <a:off x="1208088" y="2209800"/>
            <a:ext cx="652462" cy="138113"/>
          </a:xfrm>
          <a:prstGeom prst="rightArrow">
            <a:avLst>
              <a:gd name="adj1" fmla="val 50000"/>
              <a:gd name="adj2" fmla="val 118103"/>
            </a:avLst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34597" name="AutoShape 5"/>
          <p:cNvSpPr>
            <a:spLocks noChangeArrowheads="1"/>
          </p:cNvSpPr>
          <p:nvPr/>
        </p:nvSpPr>
        <p:spPr bwMode="auto">
          <a:xfrm>
            <a:off x="1208088" y="3429000"/>
            <a:ext cx="652462" cy="138112"/>
          </a:xfrm>
          <a:prstGeom prst="rightArrow">
            <a:avLst>
              <a:gd name="adj1" fmla="val 50000"/>
              <a:gd name="adj2" fmla="val 118104"/>
            </a:avLst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34598" name="AutoShape 6"/>
          <p:cNvSpPr>
            <a:spLocks noChangeArrowheads="1"/>
          </p:cNvSpPr>
          <p:nvPr/>
        </p:nvSpPr>
        <p:spPr bwMode="auto">
          <a:xfrm>
            <a:off x="1208088" y="4419600"/>
            <a:ext cx="652462" cy="138112"/>
          </a:xfrm>
          <a:prstGeom prst="rightArrow">
            <a:avLst>
              <a:gd name="adj1" fmla="val 50000"/>
              <a:gd name="adj2" fmla="val 118104"/>
            </a:avLst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1039813" y="6308725"/>
            <a:ext cx="81041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r>
              <a:rPr lang="en-US" altLang="en-US" sz="1600">
                <a:solidFill>
                  <a:schemeClr val="bg1"/>
                </a:solidFill>
              </a:rPr>
              <a:t>Manzoor S, Ceusters W, Rudnicki R. Implementation of a Referent Tracking System. International Journal of Healthcare Information Systems and Informatics 2007;2(4):41-58. </a:t>
            </a:r>
          </a:p>
        </p:txBody>
      </p:sp>
    </p:spTree>
    <p:extLst>
      <p:ext uri="{BB962C8B-B14F-4D97-AF65-F5344CB8AC3E}">
        <p14:creationId xmlns:p14="http://schemas.microsoft.com/office/powerpoint/2010/main" val="311747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5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4595" grpId="0" build="p"/>
      <p:bldP spid="1134596" grpId="0" animBg="1"/>
      <p:bldP spid="1134597" grpId="0" animBg="1"/>
      <p:bldP spid="113459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Simplified Referent Tracking syntax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76400"/>
            <a:ext cx="8839200" cy="495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From: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‘the nurse took the patient’s temperature’</a:t>
            </a:r>
          </a:p>
          <a:p>
            <a:pPr>
              <a:lnSpc>
                <a:spcPct val="8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(very roughly)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‘#1 is agent of #2 in which participated #3 which inheres in #4’, where</a:t>
            </a:r>
          </a:p>
          <a:p>
            <a:pPr lvl="1">
              <a:lnSpc>
                <a:spcPct val="80000"/>
              </a:lnSpc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8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#1  	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instanceOf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	nurse			since t1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#2  	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instanceOf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	temperature assay 	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#3  	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instanceOf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	temperature		since t2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#4  	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instanceOf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	patient 			since t3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#1  	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agentOf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	#2 			at t4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	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participantOf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	#2 			at t4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#3  	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inheresIn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	#4 			since t2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371600" y="3810000"/>
            <a:ext cx="533400" cy="22098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857500" y="6148388"/>
            <a:ext cx="3552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accent1"/>
                </a:solidFill>
              </a:rPr>
              <a:t>denotators for particulars</a:t>
            </a:r>
          </a:p>
        </p:txBody>
      </p:sp>
      <p:cxnSp>
        <p:nvCxnSpPr>
          <p:cNvPr id="6" name="AutoShape 6"/>
          <p:cNvCxnSpPr>
            <a:cxnSpLocks noChangeShapeType="1"/>
            <a:stCxn id="4" idx="2"/>
            <a:endCxn id="5" idx="1"/>
          </p:cNvCxnSpPr>
          <p:nvPr/>
        </p:nvCxnSpPr>
        <p:spPr bwMode="auto">
          <a:xfrm rot="16200000" flipH="1">
            <a:off x="2069306" y="5588794"/>
            <a:ext cx="357188" cy="1219200"/>
          </a:xfrm>
          <a:prstGeom prst="bentConnector2">
            <a:avLst/>
          </a:prstGeom>
          <a:noFill/>
          <a:ln w="28575">
            <a:solidFill>
              <a:schemeClr val="accent1"/>
            </a:solidFill>
            <a:miter lim="800000"/>
            <a:headE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7778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UDF-7778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The theory:   Ontological Realism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3124200" y="1676400"/>
            <a:ext cx="5791200" cy="4953000"/>
          </a:xfrm>
          <a:solidFill>
            <a:srgbClr val="000000">
              <a:alpha val="50195"/>
            </a:srgb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 altLang="en-US" sz="2800" dirty="0" smtClean="0"/>
              <a:t>There is an external reality which is ‘objectively’ the way it is;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2800" dirty="0" smtClean="0"/>
              <a:t>That reality is accessible to us;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2800" dirty="0" smtClean="0"/>
              <a:t>We build in our brains cognitive representations of  reality; 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2800" dirty="0" smtClean="0"/>
              <a:t>We communicate with others about what is there, and what we believe there is there.</a:t>
            </a:r>
          </a:p>
        </p:txBody>
      </p:sp>
      <p:pic>
        <p:nvPicPr>
          <p:cNvPr id="23556" name="Picture 4" descr="glo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24384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388938" y="6400800"/>
            <a:ext cx="8755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r>
              <a:rPr lang="en-US" altLang="en-US" sz="1200" b="0">
                <a:solidFill>
                  <a:schemeClr val="bg1"/>
                </a:solidFill>
              </a:rPr>
              <a:t>Smith B, Kusnierczyk W, Schober D, Ceusters W. Towards a Reference Terminology for Ontology Research and Development in the Biomedical Domain. Proceedings of KR-MED 2006, Biomedical Ontology in Action, November 8, 2006, Baltimore MD, USA</a:t>
            </a:r>
            <a:r>
              <a:rPr lang="en-US" altLang="en-US" sz="120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916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Simplified Referent Tracking syntax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76400"/>
            <a:ext cx="8839200" cy="495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From: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‘the nurse took the patient’s temperature’</a:t>
            </a:r>
          </a:p>
          <a:p>
            <a:pPr>
              <a:lnSpc>
                <a:spcPct val="8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(very roughly)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‘#1 is agent of #2 in which participated #3 which inheres in #4’, where</a:t>
            </a:r>
          </a:p>
          <a:p>
            <a:pPr lvl="1">
              <a:lnSpc>
                <a:spcPct val="80000"/>
              </a:lnSpc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8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#1  	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instanceOf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	nurse			since t1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#2  	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instanceOf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	temperature assay 	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#3  	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instanceOf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	temperature		since t2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#4  	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instanceOf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	patient 			since t3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#1  	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agentOf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	#2 			at t4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	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participantOf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	#2 			at t4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#3  	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inheresIn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	#4 			since t2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057400" y="3810000"/>
            <a:ext cx="1524000" cy="226218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881437" y="6072188"/>
            <a:ext cx="4881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accent1"/>
                </a:solidFill>
              </a:rPr>
              <a:t>denotators</a:t>
            </a:r>
            <a:r>
              <a:rPr lang="en-US" sz="2400" dirty="0">
                <a:solidFill>
                  <a:schemeClr val="accent1"/>
                </a:solidFill>
              </a:rPr>
              <a:t> for appropriate relations</a:t>
            </a:r>
          </a:p>
        </p:txBody>
      </p:sp>
      <p:cxnSp>
        <p:nvCxnSpPr>
          <p:cNvPr id="8" name="AutoShape 6"/>
          <p:cNvCxnSpPr>
            <a:cxnSpLocks noChangeShapeType="1"/>
            <a:stCxn id="4" idx="2"/>
          </p:cNvCxnSpPr>
          <p:nvPr/>
        </p:nvCxnSpPr>
        <p:spPr bwMode="auto">
          <a:xfrm rot="16200000" flipH="1">
            <a:off x="3236118" y="5655469"/>
            <a:ext cx="304801" cy="1138237"/>
          </a:xfrm>
          <a:prstGeom prst="bentConnector2">
            <a:avLst/>
          </a:prstGeom>
          <a:noFill/>
          <a:ln w="28575">
            <a:solidFill>
              <a:schemeClr val="accent1"/>
            </a:solidFill>
            <a:miter lim="800000"/>
            <a:headE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18244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Simplified Referent Tracking syntax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76400"/>
            <a:ext cx="8839200" cy="495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From: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‘the nurse took the patient’s temperature’</a:t>
            </a:r>
          </a:p>
          <a:p>
            <a:pPr>
              <a:lnSpc>
                <a:spcPct val="8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(very roughly)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‘#1 is agent of #2 in which participated #3 which inheres in #4’, where</a:t>
            </a:r>
          </a:p>
          <a:p>
            <a:pPr lvl="1">
              <a:lnSpc>
                <a:spcPct val="80000"/>
              </a:lnSpc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8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#1  	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instanceOf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	nurse			since t1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#2  	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instanceOf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	temperature assay 	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#3  	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instanceOf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	temperature		since t2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#4  	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instanceOf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	patient 			since t3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#1  	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agentOf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	#2 			at t4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	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participantOf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	#2 			at t4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#3  	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inheresIn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	#4 			since t2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886200" y="3810000"/>
            <a:ext cx="2057400" cy="226218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752227" y="6320135"/>
            <a:ext cx="6324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1"/>
                </a:solidFill>
              </a:rPr>
              <a:t>denotators</a:t>
            </a:r>
            <a:r>
              <a:rPr lang="en-US" sz="2400" dirty="0">
                <a:solidFill>
                  <a:schemeClr val="accent1"/>
                </a:solidFill>
              </a:rPr>
              <a:t> for universals or particulars</a:t>
            </a:r>
          </a:p>
        </p:txBody>
      </p:sp>
      <p:cxnSp>
        <p:nvCxnSpPr>
          <p:cNvPr id="10" name="AutoShape 6"/>
          <p:cNvCxnSpPr>
            <a:cxnSpLocks noChangeShapeType="1"/>
            <a:stCxn id="4" idx="2"/>
            <a:endCxn id="9" idx="0"/>
          </p:cNvCxnSpPr>
          <p:nvPr/>
        </p:nvCxnSpPr>
        <p:spPr bwMode="auto">
          <a:xfrm rot="5400000">
            <a:off x="4790741" y="6195975"/>
            <a:ext cx="247947" cy="373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accent1"/>
            </a:solidFill>
            <a:miter lim="800000"/>
            <a:headE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7603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Simplified Referent Tracking syntax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76400"/>
            <a:ext cx="8839200" cy="495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From: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‘the nurse took the patient’s temperature’</a:t>
            </a:r>
          </a:p>
          <a:p>
            <a:pPr>
              <a:lnSpc>
                <a:spcPct val="8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(very roughly)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‘#1 is agent of #2 in which participated #3 which inheres in #4’, where</a:t>
            </a:r>
          </a:p>
          <a:p>
            <a:pPr lvl="1">
              <a:lnSpc>
                <a:spcPct val="80000"/>
              </a:lnSpc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8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#1  	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instanceOf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	nurse			since t1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#2  	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instanceOf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	temperature assay 	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#3  	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instanceOf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	temperature		since t2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#4  	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instanceOf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	patient 			since t3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#1  	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agentOf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	#2 			at t4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	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participantOf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	#2 			at t4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#3  	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inheresIn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	#4 			since t2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553200" y="3810000"/>
            <a:ext cx="1143000" cy="226218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752227" y="6320135"/>
            <a:ext cx="6324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t</a:t>
            </a:r>
            <a:r>
              <a:rPr lang="en-US" sz="2400" dirty="0" smtClean="0">
                <a:solidFill>
                  <a:schemeClr val="accent1"/>
                </a:solidFill>
              </a:rPr>
              <a:t>ime index when continuants represented</a:t>
            </a:r>
            <a:endParaRPr lang="en-US" sz="2400" dirty="0">
              <a:solidFill>
                <a:schemeClr val="accent1"/>
              </a:solidFill>
            </a:endParaRPr>
          </a:p>
        </p:txBody>
      </p:sp>
      <p:cxnSp>
        <p:nvCxnSpPr>
          <p:cNvPr id="10" name="AutoShape 6"/>
          <p:cNvCxnSpPr>
            <a:cxnSpLocks noChangeShapeType="1"/>
            <a:stCxn id="4" idx="2"/>
            <a:endCxn id="9" idx="0"/>
          </p:cNvCxnSpPr>
          <p:nvPr/>
        </p:nvCxnSpPr>
        <p:spPr bwMode="auto">
          <a:xfrm rot="5400000">
            <a:off x="5895641" y="5091075"/>
            <a:ext cx="247947" cy="2210173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accent1"/>
            </a:solidFill>
            <a:miter lim="800000"/>
            <a:headE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02779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Representation of relation with time intervals</a:t>
            </a:r>
            <a:endParaRPr lang="en-US" dirty="0"/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981200"/>
            <a:ext cx="7315200" cy="4588626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212236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" y="627706"/>
            <a:ext cx="9153525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762000"/>
            <a:ext cx="3314700" cy="762000"/>
          </a:xfrm>
        </p:spPr>
        <p:txBody>
          <a:bodyPr/>
          <a:lstStyle/>
          <a:p>
            <a:r>
              <a:rPr lang="en-US" dirty="0" err="1" smtClean="0"/>
              <a:t>IoT</a:t>
            </a:r>
            <a:r>
              <a:rPr lang="en-US" dirty="0" smtClean="0"/>
              <a:t> for Health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5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" y="627706"/>
            <a:ext cx="9153525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762000"/>
            <a:ext cx="3314700" cy="762000"/>
          </a:xfrm>
        </p:spPr>
        <p:txBody>
          <a:bodyPr/>
          <a:lstStyle/>
          <a:p>
            <a:r>
              <a:rPr lang="en-US" dirty="0" err="1" smtClean="0"/>
              <a:t>IoT</a:t>
            </a:r>
            <a:r>
              <a:rPr lang="en-US" dirty="0" smtClean="0"/>
              <a:t> for Health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024922"/>
            <a:ext cx="3593651" cy="17269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174" y="2565508"/>
            <a:ext cx="3593651" cy="17269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156" y="3587022"/>
            <a:ext cx="3593651" cy="17269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174" y="2565508"/>
            <a:ext cx="3593651" cy="17269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53" y="1754629"/>
            <a:ext cx="3593651" cy="17269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174" y="2565508"/>
            <a:ext cx="3593651" cy="17269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879" y="861400"/>
            <a:ext cx="3593651" cy="17269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174" y="2565508"/>
            <a:ext cx="3593651" cy="17269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619" y="2888414"/>
            <a:ext cx="3593651" cy="17269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693" y="4124904"/>
            <a:ext cx="3593651" cy="17269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070" y="4289788"/>
            <a:ext cx="3593651" cy="17269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130" y="4750544"/>
            <a:ext cx="3593651" cy="17269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920" y="1807334"/>
            <a:ext cx="3593651" cy="17269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155" y="4207346"/>
            <a:ext cx="3593651" cy="17269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" y="2772209"/>
            <a:ext cx="3593651" cy="17269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7191"/>
            <a:ext cx="3593651" cy="17269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837" y="1210109"/>
            <a:ext cx="3593651" cy="172698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156" y="-97356"/>
            <a:ext cx="3593651" cy="172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4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" y="627706"/>
            <a:ext cx="9153525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762000"/>
            <a:ext cx="3314700" cy="762000"/>
          </a:xfrm>
        </p:spPr>
        <p:txBody>
          <a:bodyPr/>
          <a:lstStyle/>
          <a:p>
            <a:r>
              <a:rPr lang="en-US" dirty="0" err="1" smtClean="0"/>
              <a:t>IoT</a:t>
            </a:r>
            <a:r>
              <a:rPr lang="en-US" dirty="0" smtClean="0"/>
              <a:t> for Health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8756" y="-2133600"/>
            <a:ext cx="14149755" cy="93907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62400" y="5267980"/>
            <a:ext cx="5410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http://www.telegraph.co.uk/news/weather/10206640/Eiffel-illuminations-French-landmark-struck-by-lightning-storm.html</a:t>
            </a:r>
          </a:p>
        </p:txBody>
      </p:sp>
    </p:spTree>
    <p:extLst>
      <p:ext uri="{BB962C8B-B14F-4D97-AF65-F5344CB8AC3E}">
        <p14:creationId xmlns:p14="http://schemas.microsoft.com/office/powerpoint/2010/main" val="166162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" y="627706"/>
            <a:ext cx="9153525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762000"/>
            <a:ext cx="3314700" cy="762000"/>
          </a:xfrm>
        </p:spPr>
        <p:txBody>
          <a:bodyPr/>
          <a:lstStyle/>
          <a:p>
            <a:r>
              <a:rPr lang="en-US" dirty="0" err="1" smtClean="0"/>
              <a:t>IoT</a:t>
            </a:r>
            <a:r>
              <a:rPr lang="en-US" dirty="0" smtClean="0"/>
              <a:t> for Health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667000"/>
            <a:ext cx="48006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3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sides of a coin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Multitude of sensors can monitor individual particulars from distinct perspectives, resulting in: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n-US" dirty="0" smtClean="0"/>
              <a:t>vailability of </a:t>
            </a:r>
            <a:r>
              <a:rPr lang="en-US" i="1" u="sng" dirty="0" smtClean="0"/>
              <a:t>distinct</a:t>
            </a:r>
            <a:r>
              <a:rPr lang="en-US" dirty="0" smtClean="0"/>
              <a:t> representations about the </a:t>
            </a:r>
            <a:r>
              <a:rPr lang="en-US" i="1" u="sng" dirty="0" smtClean="0"/>
              <a:t>same</a:t>
            </a:r>
            <a:r>
              <a:rPr lang="en-US" dirty="0" smtClean="0"/>
              <a:t> particulars;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Multitude of </a:t>
            </a:r>
            <a:r>
              <a:rPr lang="en-US" i="1" u="sng" dirty="0"/>
              <a:t>distinct</a:t>
            </a:r>
            <a:r>
              <a:rPr lang="en-US" dirty="0"/>
              <a:t> </a:t>
            </a:r>
            <a:r>
              <a:rPr lang="en-US" dirty="0" smtClean="0"/>
              <a:t>representations about the </a:t>
            </a:r>
            <a:r>
              <a:rPr lang="en-US" i="1" u="sng" dirty="0"/>
              <a:t>same</a:t>
            </a:r>
            <a:r>
              <a:rPr lang="en-US" dirty="0"/>
              <a:t> </a:t>
            </a:r>
            <a:r>
              <a:rPr lang="en-US" dirty="0" smtClean="0"/>
              <a:t>particulars can be used as quality control for the sensor devices.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 Use ontological realism and referent tracking for coherent and consistent representations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 Use reasoners for quality 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73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8686800" cy="762000"/>
          </a:xfrm>
        </p:spPr>
        <p:txBody>
          <a:bodyPr/>
          <a:lstStyle/>
          <a:p>
            <a:r>
              <a:rPr lang="en-US" dirty="0" smtClean="0"/>
              <a:t>Essential Universals and Defined Classes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567042"/>
              </p:ext>
            </p:extLst>
          </p:nvPr>
        </p:nvGraphicFramePr>
        <p:xfrm>
          <a:off x="0" y="1371600"/>
          <a:ext cx="9144000" cy="5486401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590800"/>
                <a:gridCol w="6553200"/>
              </a:tblGrid>
              <a:tr h="249382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Type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Definition (D) or Elucidation (E)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</a:tr>
              <a:tr h="498764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dec"/>
                        </a:tabLst>
                      </a:pPr>
                      <a:r>
                        <a:rPr lang="en-US" sz="1600" cap="small" dirty="0">
                          <a:solidFill>
                            <a:schemeClr val="tx1"/>
                          </a:solidFill>
                          <a:effectLst/>
                        </a:rPr>
                        <a:t>Assay		          </a:t>
                      </a:r>
                      <a:r>
                        <a:rPr lang="en-US" sz="1600" cap="small" dirty="0" smtClean="0">
                          <a:solidFill>
                            <a:schemeClr val="tx1"/>
                          </a:solidFill>
                          <a:effectLst/>
                        </a:rPr>
                        <a:t>      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U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7650" algn="dec"/>
                          <a:tab pos="388620" algn="dec"/>
                        </a:tabLst>
                      </a:pPr>
                      <a:r>
                        <a:rPr lang="en-US" sz="1600" dirty="0">
                          <a:effectLst/>
                        </a:rPr>
                        <a:t>(E) planned </a:t>
                      </a:r>
                      <a:r>
                        <a:rPr lang="en-US" sz="1600" cap="small" dirty="0">
                          <a:effectLst/>
                        </a:rPr>
                        <a:t>process</a:t>
                      </a:r>
                      <a:r>
                        <a:rPr lang="en-US" sz="1600" dirty="0">
                          <a:effectLst/>
                        </a:rPr>
                        <a:t> to produce information about a </a:t>
                      </a:r>
                      <a:r>
                        <a:rPr lang="en-US" sz="1600" cap="small" dirty="0">
                          <a:effectLst/>
                        </a:rPr>
                        <a:t>material entity</a:t>
                      </a:r>
                      <a:r>
                        <a:rPr lang="en-US" sz="1600" dirty="0">
                          <a:effectLst/>
                        </a:rPr>
                        <a:t> by physically examining it or its proxies </a:t>
                      </a:r>
                      <a:r>
                        <a:rPr lang="en-US" sz="1600" dirty="0" smtClean="0">
                          <a:effectLst/>
                        </a:rPr>
                        <a:t>[OBI]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</a:tr>
              <a:tr h="249382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dec"/>
                        </a:tabLst>
                      </a:pPr>
                      <a:r>
                        <a:rPr lang="en-US" sz="1600" cap="small" dirty="0">
                          <a:solidFill>
                            <a:schemeClr val="tx1"/>
                          </a:solidFill>
                          <a:effectLst/>
                        </a:rPr>
                        <a:t>Bodily feature	</a:t>
                      </a:r>
                      <a:r>
                        <a:rPr lang="en-US" sz="1600" cap="small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600" cap="small" dirty="0" smtClean="0">
                          <a:solidFill>
                            <a:schemeClr val="tx1"/>
                          </a:solidFill>
                          <a:effectLst/>
                        </a:rPr>
                        <a:t>   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DC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7650" algn="dec"/>
                          <a:tab pos="388620" algn="dec"/>
                        </a:tabLst>
                      </a:pPr>
                      <a:r>
                        <a:rPr lang="en-US" sz="1600" dirty="0">
                          <a:effectLst/>
                        </a:rPr>
                        <a:t>(D) </a:t>
                      </a:r>
                      <a:r>
                        <a:rPr lang="en-US" sz="1600" cap="small" dirty="0">
                          <a:effectLst/>
                        </a:rPr>
                        <a:t>bodily component</a:t>
                      </a:r>
                      <a:r>
                        <a:rPr lang="en-US" sz="1600" dirty="0">
                          <a:effectLst/>
                        </a:rPr>
                        <a:t>, </a:t>
                      </a:r>
                      <a:r>
                        <a:rPr lang="en-US" sz="1600" cap="small" dirty="0">
                          <a:effectLst/>
                        </a:rPr>
                        <a:t>bodily quality</a:t>
                      </a:r>
                      <a:r>
                        <a:rPr lang="en-US" sz="1600" dirty="0">
                          <a:effectLst/>
                        </a:rPr>
                        <a:t>, or </a:t>
                      </a:r>
                      <a:r>
                        <a:rPr lang="en-US" sz="1600" cap="small" dirty="0">
                          <a:effectLst/>
                        </a:rPr>
                        <a:t>bodily process</a:t>
                      </a:r>
                      <a:r>
                        <a:rPr lang="en-US" sz="1600" dirty="0">
                          <a:effectLst/>
                        </a:rPr>
                        <a:t>. </a:t>
                      </a:r>
                      <a:r>
                        <a:rPr lang="en-US" sz="1600" dirty="0" smtClean="0">
                          <a:effectLst/>
                        </a:rPr>
                        <a:t>[OGMS]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</a:tr>
              <a:tr h="249382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dec"/>
                        </a:tabLst>
                      </a:pPr>
                      <a:r>
                        <a:rPr lang="en-US" sz="1600" cap="small" dirty="0">
                          <a:solidFill>
                            <a:schemeClr val="tx1"/>
                          </a:solidFill>
                          <a:effectLst/>
                        </a:rPr>
                        <a:t>Caregiver             </a:t>
                      </a:r>
                      <a:r>
                        <a:rPr lang="en-US" sz="1600" cap="small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600" cap="small" dirty="0">
                          <a:solidFill>
                            <a:schemeClr val="tx1"/>
                          </a:solidFill>
                          <a:effectLst/>
                        </a:rPr>
                        <a:t>	</a:t>
                      </a:r>
                      <a:r>
                        <a:rPr lang="en-US" sz="1600" cap="small" dirty="0" smtClean="0">
                          <a:solidFill>
                            <a:schemeClr val="tx1"/>
                          </a:solidFill>
                          <a:effectLst/>
                        </a:rPr>
                        <a:t>     DC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7650" algn="dec"/>
                          <a:tab pos="388620" algn="dec"/>
                        </a:tabLst>
                      </a:pPr>
                      <a:r>
                        <a:rPr lang="en-US" sz="1600" dirty="0">
                          <a:effectLst/>
                        </a:rPr>
                        <a:t>(D) </a:t>
                      </a:r>
                      <a:r>
                        <a:rPr lang="en-US" sz="1600" cap="small" dirty="0">
                          <a:effectLst/>
                        </a:rPr>
                        <a:t>Human Being</a:t>
                      </a:r>
                      <a:r>
                        <a:rPr lang="en-US" sz="1600" dirty="0">
                          <a:effectLst/>
                        </a:rPr>
                        <a:t> in which there inheres a </a:t>
                      </a:r>
                      <a:r>
                        <a:rPr lang="en-US" sz="1600" cap="small" dirty="0">
                          <a:effectLst/>
                        </a:rPr>
                        <a:t>Caregiver </a:t>
                      </a:r>
                      <a:r>
                        <a:rPr lang="en-US" sz="1600" cap="small" dirty="0" smtClean="0">
                          <a:effectLst/>
                        </a:rPr>
                        <a:t>Role [</a:t>
                      </a:r>
                      <a:r>
                        <a:rPr lang="en-US" sz="1600" cap="small" dirty="0" err="1" smtClean="0">
                          <a:effectLst/>
                        </a:rPr>
                        <a:t>RemAEO</a:t>
                      </a:r>
                      <a:r>
                        <a:rPr lang="en-US" sz="1600" cap="small" dirty="0" smtClean="0">
                          <a:effectLst/>
                        </a:rPr>
                        <a:t>]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</a:tr>
              <a:tr h="748145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dec"/>
                        </a:tabLst>
                      </a:pPr>
                      <a:r>
                        <a:rPr lang="en-US" sz="1600" cap="small" dirty="0">
                          <a:solidFill>
                            <a:schemeClr val="tx1"/>
                          </a:solidFill>
                          <a:effectLst/>
                        </a:rPr>
                        <a:t>Device 		           </a:t>
                      </a:r>
                      <a:r>
                        <a:rPr lang="en-US" sz="1600" cap="small" dirty="0" smtClean="0">
                          <a:solidFill>
                            <a:schemeClr val="tx1"/>
                          </a:solidFill>
                          <a:effectLst/>
                        </a:rPr>
                        <a:t>   </a:t>
                      </a:r>
                      <a:r>
                        <a:rPr lang="en-US" sz="1600" cap="small" dirty="0" smtClean="0">
                          <a:solidFill>
                            <a:schemeClr val="tx1"/>
                          </a:solidFill>
                          <a:effectLst/>
                        </a:rPr>
                        <a:t>  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U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dec"/>
                        </a:tabLst>
                      </a:pPr>
                      <a:r>
                        <a:rPr lang="en-US" sz="1600" dirty="0">
                          <a:effectLst/>
                        </a:rPr>
                        <a:t>(E) </a:t>
                      </a:r>
                      <a:r>
                        <a:rPr lang="en-US" sz="1600" cap="small" dirty="0">
                          <a:effectLst/>
                        </a:rPr>
                        <a:t>Object</a:t>
                      </a:r>
                      <a:r>
                        <a:rPr lang="en-US" sz="1600" dirty="0">
                          <a:effectLst/>
                        </a:rPr>
                        <a:t> which manifests causal unity via engineered assembly of components &amp; of a type instances of which are maximal relative to this criterion of causal unity. </a:t>
                      </a:r>
                      <a:r>
                        <a:rPr lang="en-US" sz="1600" dirty="0" smtClean="0">
                          <a:effectLst/>
                        </a:rPr>
                        <a:t>[BFO]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</a:tr>
              <a:tr h="74814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0" algn="dec"/>
                        </a:tabLst>
                        <a:defRPr/>
                      </a:pPr>
                      <a:r>
                        <a:rPr lang="en-US" sz="1600" cap="small" dirty="0">
                          <a:solidFill>
                            <a:schemeClr val="tx1"/>
                          </a:solidFill>
                          <a:effectLst/>
                        </a:rPr>
                        <a:t>Interpretive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600" cap="small" dirty="0" smtClean="0">
                          <a:solidFill>
                            <a:schemeClr val="tx1"/>
                          </a:solidFill>
                          <a:effectLst/>
                        </a:rPr>
                        <a:t>process </a:t>
                      </a:r>
                      <a:r>
                        <a:rPr lang="en-US" sz="1600" cap="small" dirty="0" smtClean="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U</a:t>
                      </a:r>
                      <a:endParaRPr lang="en-US" sz="16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dec"/>
                        </a:tabLs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7650" algn="dec"/>
                          <a:tab pos="388620" algn="dec"/>
                        </a:tabLst>
                      </a:pPr>
                      <a:r>
                        <a:rPr lang="en-US" sz="1600" cap="small" dirty="0">
                          <a:effectLst/>
                        </a:rPr>
                        <a:t>(D) cognitive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cap="small" dirty="0">
                          <a:effectLst/>
                        </a:rPr>
                        <a:t>process</a:t>
                      </a:r>
                      <a:r>
                        <a:rPr lang="en-US" sz="1600" dirty="0">
                          <a:effectLst/>
                        </a:rPr>
                        <a:t> (in brains or through software implementations) which brings into being, sustains or destroys </a:t>
                      </a:r>
                      <a:r>
                        <a:rPr lang="en-US" sz="1600" cap="small" dirty="0">
                          <a:effectLst/>
                        </a:rPr>
                        <a:t>cognitive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cap="small" dirty="0">
                          <a:effectLst/>
                        </a:rPr>
                        <a:t>representations</a:t>
                      </a:r>
                      <a:r>
                        <a:rPr lang="en-US" sz="1600" dirty="0">
                          <a:effectLst/>
                        </a:rPr>
                        <a:t> on the basis of an </a:t>
                      </a:r>
                      <a:r>
                        <a:rPr lang="en-US" sz="1600" cap="small" dirty="0">
                          <a:effectLst/>
                        </a:rPr>
                        <a:t>observation </a:t>
                      </a:r>
                      <a:r>
                        <a:rPr lang="en-GB" sz="1600" dirty="0" smtClean="0">
                          <a:effectLst/>
                        </a:rPr>
                        <a:t>[OMH]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</a:tr>
              <a:tr h="748145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dec"/>
                        </a:tabLst>
                      </a:pPr>
                      <a:r>
                        <a:rPr lang="en-US" sz="1600" cap="small" dirty="0" err="1">
                          <a:solidFill>
                            <a:schemeClr val="tx1"/>
                          </a:solidFill>
                          <a:effectLst/>
                        </a:rPr>
                        <a:t>IoT</a:t>
                      </a:r>
                      <a:r>
                        <a:rPr lang="en-US" sz="1600" cap="small" dirty="0">
                          <a:solidFill>
                            <a:schemeClr val="tx1"/>
                          </a:solidFill>
                          <a:effectLst/>
                        </a:rPr>
                        <a:t> for Health   	</a:t>
                      </a:r>
                      <a:r>
                        <a:rPr lang="en-US" sz="1600" cap="small" dirty="0" smtClean="0">
                          <a:solidFill>
                            <a:schemeClr val="tx1"/>
                          </a:solidFill>
                          <a:effectLst/>
                        </a:rPr>
                        <a:t>    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DC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7650" algn="dec"/>
                        </a:tabLst>
                      </a:pPr>
                      <a:r>
                        <a:rPr lang="en-US" sz="1600" dirty="0">
                          <a:effectLst/>
                        </a:rPr>
                        <a:t>(D) </a:t>
                      </a:r>
                      <a:r>
                        <a:rPr lang="en-US" sz="1600" cap="small" dirty="0">
                          <a:effectLst/>
                        </a:rPr>
                        <a:t>Object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cap="small" dirty="0">
                          <a:effectLst/>
                        </a:rPr>
                        <a:t>aggregate</a:t>
                      </a:r>
                      <a:r>
                        <a:rPr lang="en-US" sz="1600" dirty="0">
                          <a:effectLst/>
                        </a:rPr>
                        <a:t> which is part of the </a:t>
                      </a:r>
                      <a:r>
                        <a:rPr lang="en-US" sz="1600" dirty="0" err="1">
                          <a:effectLst/>
                        </a:rPr>
                        <a:t>IoT</a:t>
                      </a:r>
                      <a:r>
                        <a:rPr lang="en-US" sz="1600" dirty="0">
                          <a:effectLst/>
                        </a:rPr>
                        <a:t> and is composed out of </a:t>
                      </a:r>
                      <a:r>
                        <a:rPr lang="en-US" sz="1600" cap="small" dirty="0">
                          <a:effectLst/>
                        </a:rPr>
                        <a:t>Devices</a:t>
                      </a:r>
                      <a:r>
                        <a:rPr lang="en-US" sz="1600" dirty="0">
                          <a:effectLst/>
                        </a:rPr>
                        <a:t> and other </a:t>
                      </a:r>
                      <a:r>
                        <a:rPr lang="en-US" sz="1600" cap="small" dirty="0">
                          <a:effectLst/>
                        </a:rPr>
                        <a:t>Objects</a:t>
                      </a:r>
                      <a:r>
                        <a:rPr lang="en-US" sz="1600" dirty="0">
                          <a:effectLst/>
                        </a:rPr>
                        <a:t> that generate or analyze </a:t>
                      </a:r>
                      <a:r>
                        <a:rPr lang="en-US" sz="1600" cap="small" dirty="0">
                          <a:effectLst/>
                        </a:rPr>
                        <a:t>Observations</a:t>
                      </a:r>
                      <a:r>
                        <a:rPr lang="en-US" sz="1600" dirty="0">
                          <a:effectLst/>
                        </a:rPr>
                        <a:t> within a community of </a:t>
                      </a:r>
                      <a:r>
                        <a:rPr lang="en-US" sz="1600" cap="small" dirty="0">
                          <a:effectLst/>
                        </a:rPr>
                        <a:t>Subjects of Care</a:t>
                      </a:r>
                      <a:r>
                        <a:rPr lang="en-US" sz="1600" dirty="0">
                          <a:effectLst/>
                        </a:rPr>
                        <a:t>. </a:t>
                      </a:r>
                      <a:r>
                        <a:rPr lang="en-US" sz="1600" dirty="0" smtClean="0">
                          <a:effectLst/>
                        </a:rPr>
                        <a:t>[</a:t>
                      </a:r>
                      <a:r>
                        <a:rPr lang="en-US" sz="1600" dirty="0" err="1" smtClean="0">
                          <a:effectLst/>
                        </a:rPr>
                        <a:t>RemAEO</a:t>
                      </a:r>
                      <a:r>
                        <a:rPr lang="en-US" sz="1600" dirty="0" smtClean="0">
                          <a:effectLst/>
                        </a:rPr>
                        <a:t>]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</a:tr>
              <a:tr h="498764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dec"/>
                        </a:tabLst>
                      </a:pPr>
                      <a:r>
                        <a:rPr lang="en-US" sz="1600" cap="small" dirty="0">
                          <a:solidFill>
                            <a:schemeClr val="tx1"/>
                          </a:solidFill>
                          <a:effectLst/>
                        </a:rPr>
                        <a:t>Sensor Device    	 </a:t>
                      </a:r>
                      <a:r>
                        <a:rPr lang="en-US" sz="1600" cap="small" dirty="0" smtClean="0">
                          <a:solidFill>
                            <a:schemeClr val="tx1"/>
                          </a:solidFill>
                          <a:effectLst/>
                        </a:rPr>
                        <a:t>   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DC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dec"/>
                        </a:tabLst>
                      </a:pPr>
                      <a:r>
                        <a:rPr lang="en-US" sz="1600" dirty="0">
                          <a:effectLst/>
                        </a:rPr>
                        <a:t>(D) </a:t>
                      </a:r>
                      <a:r>
                        <a:rPr lang="en-US" sz="1600" cap="small" dirty="0">
                          <a:effectLst/>
                        </a:rPr>
                        <a:t>Device</a:t>
                      </a:r>
                      <a:r>
                        <a:rPr lang="en-US" sz="1600" dirty="0">
                          <a:effectLst/>
                        </a:rPr>
                        <a:t> in which inheres the </a:t>
                      </a:r>
                      <a:r>
                        <a:rPr lang="en-US" sz="1600" cap="small" dirty="0">
                          <a:effectLst/>
                        </a:rPr>
                        <a:t>Functions</a:t>
                      </a:r>
                      <a:r>
                        <a:rPr lang="en-US" sz="1600" dirty="0">
                          <a:effectLst/>
                        </a:rPr>
                        <a:t> to perform </a:t>
                      </a:r>
                      <a:r>
                        <a:rPr lang="en-US" sz="1600" cap="small" dirty="0">
                          <a:effectLst/>
                        </a:rPr>
                        <a:t>Assays</a:t>
                      </a:r>
                      <a:r>
                        <a:rPr lang="en-US" sz="1600" dirty="0">
                          <a:effectLst/>
                        </a:rPr>
                        <a:t> and to generate </a:t>
                      </a:r>
                      <a:r>
                        <a:rPr lang="en-US" sz="1600" cap="small" dirty="0">
                          <a:effectLst/>
                        </a:rPr>
                        <a:t>Observations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</a:tr>
              <a:tr h="4987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0" algn="dec"/>
                        </a:tabLst>
                        <a:defRPr/>
                      </a:pPr>
                      <a:r>
                        <a:rPr lang="en-US" sz="1600" cap="small" dirty="0">
                          <a:solidFill>
                            <a:schemeClr val="tx1"/>
                          </a:solidFill>
                          <a:effectLst/>
                        </a:rPr>
                        <a:t>Site                              </a:t>
                      </a:r>
                      <a:r>
                        <a:rPr lang="en-US" sz="1600" cap="small" dirty="0" smtClean="0">
                          <a:solidFill>
                            <a:schemeClr val="tx1"/>
                          </a:solidFill>
                          <a:effectLst/>
                        </a:rPr>
                        <a:t>    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U</a:t>
                      </a:r>
                      <a:endParaRPr lang="en-US" sz="16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dec"/>
                        </a:tabLs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dec"/>
                        </a:tabLst>
                      </a:pPr>
                      <a:r>
                        <a:rPr lang="en-US" sz="1600" dirty="0">
                          <a:effectLst/>
                        </a:rPr>
                        <a:t>(E) 3-dimensional </a:t>
                      </a:r>
                      <a:r>
                        <a:rPr lang="en-US" sz="1600" cap="small" dirty="0">
                          <a:effectLst/>
                        </a:rPr>
                        <a:t>Immaterial Entity</a:t>
                      </a:r>
                      <a:r>
                        <a:rPr lang="en-US" sz="1600" dirty="0">
                          <a:effectLst/>
                        </a:rPr>
                        <a:t> that is bounded by a </a:t>
                      </a:r>
                      <a:r>
                        <a:rPr lang="en-US" sz="1600" cap="small" dirty="0">
                          <a:effectLst/>
                        </a:rPr>
                        <a:t>material entity</a:t>
                      </a:r>
                      <a:r>
                        <a:rPr lang="en-US" sz="1600" dirty="0">
                          <a:effectLst/>
                        </a:rPr>
                        <a:t> or is a 3-dimensional immaterial part thereof. </a:t>
                      </a:r>
                      <a:r>
                        <a:rPr lang="en-US" sz="1600" dirty="0" smtClean="0">
                          <a:effectLst/>
                        </a:rPr>
                        <a:t>[BFO]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</a:tr>
              <a:tr h="249382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dec"/>
                        </a:tabLst>
                      </a:pPr>
                      <a:r>
                        <a:rPr lang="en-US" sz="1600" cap="small" dirty="0">
                          <a:solidFill>
                            <a:schemeClr val="tx1"/>
                          </a:solidFill>
                          <a:effectLst/>
                        </a:rPr>
                        <a:t>Subject of care	     </a:t>
                      </a:r>
                      <a:r>
                        <a:rPr lang="en-US" sz="1600" cap="small" dirty="0" smtClean="0">
                          <a:solidFill>
                            <a:schemeClr val="tx1"/>
                          </a:solidFill>
                          <a:effectLst/>
                        </a:rPr>
                        <a:t>DC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7650" algn="dec"/>
                          <a:tab pos="388620" algn="dec"/>
                        </a:tabLst>
                      </a:pPr>
                      <a:r>
                        <a:rPr lang="en-US" sz="1600" dirty="0">
                          <a:effectLst/>
                        </a:rPr>
                        <a:t>(D) </a:t>
                      </a:r>
                      <a:r>
                        <a:rPr lang="en-US" sz="1600" cap="small" dirty="0">
                          <a:effectLst/>
                        </a:rPr>
                        <a:t>Human Being</a:t>
                      </a:r>
                      <a:r>
                        <a:rPr lang="en-US" sz="1600" dirty="0">
                          <a:effectLst/>
                        </a:rPr>
                        <a:t> undergoing </a:t>
                      </a:r>
                      <a:r>
                        <a:rPr lang="en-US" sz="1600" cap="small" dirty="0">
                          <a:effectLst/>
                        </a:rPr>
                        <a:t>Acts of Care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GB" sz="1600" dirty="0" smtClean="0">
                          <a:effectLst/>
                        </a:rPr>
                        <a:t>[</a:t>
                      </a:r>
                      <a:r>
                        <a:rPr lang="en-GB" sz="1600" dirty="0" err="1" smtClean="0">
                          <a:effectLst/>
                        </a:rPr>
                        <a:t>RemAEO</a:t>
                      </a:r>
                      <a:r>
                        <a:rPr lang="en-GB" sz="1600" dirty="0" smtClean="0">
                          <a:effectLst/>
                        </a:rPr>
                        <a:t>]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</a:tr>
              <a:tr h="249382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dec"/>
                        </a:tabLst>
                      </a:pPr>
                      <a:r>
                        <a:rPr lang="en-US" sz="1600" cap="small" dirty="0">
                          <a:solidFill>
                            <a:schemeClr val="tx1"/>
                          </a:solidFill>
                          <a:effectLst/>
                        </a:rPr>
                        <a:t>Observation            </a:t>
                      </a:r>
                      <a:r>
                        <a:rPr lang="en-US" sz="1600" cap="small" dirty="0" smtClean="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en-US" sz="1600" cap="small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DC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7650" algn="dec"/>
                          <a:tab pos="388620" algn="dec"/>
                        </a:tabLst>
                      </a:pPr>
                      <a:r>
                        <a:rPr lang="en-US" sz="1600" dirty="0">
                          <a:effectLst/>
                        </a:rPr>
                        <a:t>(D) </a:t>
                      </a:r>
                      <a:r>
                        <a:rPr lang="en-US" sz="1600" cap="small" dirty="0">
                          <a:effectLst/>
                        </a:rPr>
                        <a:t>Representation</a:t>
                      </a:r>
                      <a:r>
                        <a:rPr lang="en-US" sz="1600" dirty="0">
                          <a:effectLst/>
                        </a:rPr>
                        <a:t> resulting from an </a:t>
                      </a:r>
                      <a:r>
                        <a:rPr lang="en-US" sz="1600" cap="small" dirty="0">
                          <a:effectLst/>
                        </a:rPr>
                        <a:t>assay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GB" sz="1600" dirty="0" smtClean="0">
                          <a:effectLst/>
                        </a:rPr>
                        <a:t>[IAO]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</a:tr>
              <a:tr h="498764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dec"/>
                        </a:tabLst>
                      </a:pPr>
                      <a:r>
                        <a:rPr lang="en-US" sz="1600" cap="small" dirty="0">
                          <a:solidFill>
                            <a:schemeClr val="tx1"/>
                          </a:solidFill>
                          <a:effectLst/>
                        </a:rPr>
                        <a:t>Representation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      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DC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7650" algn="dec"/>
                          <a:tab pos="388620" algn="dec"/>
                        </a:tabLst>
                      </a:pPr>
                      <a:r>
                        <a:rPr lang="en-US" sz="1600" dirty="0">
                          <a:effectLst/>
                        </a:rPr>
                        <a:t>(D) </a:t>
                      </a:r>
                      <a:r>
                        <a:rPr lang="en-US" sz="1600" cap="small" dirty="0">
                          <a:effectLst/>
                        </a:rPr>
                        <a:t>Quality</a:t>
                      </a:r>
                      <a:r>
                        <a:rPr lang="en-US" sz="1600" dirty="0">
                          <a:effectLst/>
                        </a:rPr>
                        <a:t> which </a:t>
                      </a:r>
                      <a:r>
                        <a:rPr lang="en-US" sz="1600" dirty="0" err="1">
                          <a:effectLst/>
                        </a:rPr>
                        <a:t>is_about</a:t>
                      </a:r>
                      <a:r>
                        <a:rPr lang="en-US" sz="1600" dirty="0">
                          <a:effectLst/>
                        </a:rPr>
                        <a:t> or is intended to be about a </a:t>
                      </a:r>
                      <a:r>
                        <a:rPr lang="en-US" sz="1600" cap="small" dirty="0">
                          <a:effectLst/>
                        </a:rPr>
                        <a:t>Portion of Reality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smtClean="0">
                          <a:effectLst/>
                        </a:rPr>
                        <a:t>[IAO]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480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r>
              <a:rPr lang="en-US" sz="3200" dirty="0" smtClean="0"/>
              <a:t>The representation: Basic Formal Ontology (BFO)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1447800"/>
            <a:ext cx="9144000" cy="6172200"/>
            <a:chOff x="0" y="1447800"/>
            <a:chExt cx="9144000" cy="6172200"/>
          </a:xfrm>
        </p:grpSpPr>
        <p:pic>
          <p:nvPicPr>
            <p:cNvPr id="4" name="Picture 3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524000"/>
              <a:ext cx="9144000" cy="60960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0" y="1447800"/>
              <a:ext cx="9144000" cy="76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652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68874"/>
            <a:ext cx="8686800" cy="4985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scenario: the players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07" y="3930049"/>
            <a:ext cx="4092973" cy="27247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573" y="4286612"/>
            <a:ext cx="1338905" cy="23681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81174" y="5715000"/>
            <a:ext cx="441146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#1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290604" y="5177655"/>
            <a:ext cx="441146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#2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43289" y="3200400"/>
            <a:ext cx="441146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#3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958909" y="3525386"/>
            <a:ext cx="441146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#4</a:t>
            </a:r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719" y="3308951"/>
            <a:ext cx="1204004" cy="80121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31912" y="3365170"/>
            <a:ext cx="555216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#11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1750" y="3641769"/>
            <a:ext cx="710876" cy="139101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96402" y="6032229"/>
            <a:ext cx="441146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#6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4327768" y="3764268"/>
            <a:ext cx="441146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#9</a:t>
            </a:r>
            <a:endParaRPr lang="en-US" sz="2000" dirty="0"/>
          </a:p>
        </p:txBody>
      </p:sp>
      <p:sp>
        <p:nvSpPr>
          <p:cNvPr id="18" name="Rounded Rectangle 17"/>
          <p:cNvSpPr/>
          <p:nvPr/>
        </p:nvSpPr>
        <p:spPr bwMode="auto">
          <a:xfrm>
            <a:off x="533400" y="1882620"/>
            <a:ext cx="533400" cy="374571"/>
          </a:xfrm>
          <a:prstGeom prst="round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chemeClr val="bg1"/>
                </a:solidFill>
                <a:latin typeface="Times" pitchFamily="122" charset="0"/>
              </a:rPr>
              <a:t>site</a:t>
            </a:r>
            <a:endParaRPr kumimoji="0" lang="en-US" sz="16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" pitchFamily="122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1371599" y="1898005"/>
            <a:ext cx="948505" cy="646986"/>
          </a:xfrm>
          <a:prstGeom prst="round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chemeClr val="bg1"/>
                </a:solidFill>
                <a:latin typeface="Times" pitchFamily="122" charset="0"/>
              </a:rPr>
              <a:t>Subject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bg1"/>
                </a:solidFill>
                <a:latin typeface="Times" pitchFamily="122" charset="0"/>
              </a:rPr>
              <a:t>o</a:t>
            </a: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" pitchFamily="122" charset="0"/>
              </a:rPr>
              <a:t>f care</a:t>
            </a:r>
            <a:endParaRPr kumimoji="0" lang="en-US" sz="16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" pitchFamily="122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2560130" y="1909809"/>
            <a:ext cx="1249870" cy="646986"/>
          </a:xfrm>
          <a:prstGeom prst="round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chemeClr val="bg1"/>
                </a:solidFill>
                <a:latin typeface="Times" pitchFamily="122" charset="0"/>
              </a:rPr>
              <a:t>Bodily component</a:t>
            </a:r>
            <a:endParaRPr kumimoji="0" lang="en-US" sz="16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" pitchFamily="122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3138204" y="2815430"/>
            <a:ext cx="824196" cy="374571"/>
          </a:xfrm>
          <a:prstGeom prst="round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chemeClr val="bg1"/>
                </a:solidFill>
                <a:latin typeface="Times" pitchFamily="122" charset="0"/>
              </a:rPr>
              <a:t>device</a:t>
            </a:r>
            <a:endParaRPr kumimoji="0" lang="en-US" sz="16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" pitchFamily="122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4333410" y="1909809"/>
            <a:ext cx="824196" cy="646986"/>
          </a:xfrm>
          <a:prstGeom prst="round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err="1" smtClean="0">
                <a:solidFill>
                  <a:schemeClr val="bg1"/>
                </a:solidFill>
                <a:latin typeface="Times" pitchFamily="122" charset="0"/>
              </a:rPr>
              <a:t>sensordevice</a:t>
            </a:r>
            <a:endParaRPr kumimoji="0" lang="en-US" sz="16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" pitchFamily="122" charset="0"/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4862125" y="2999423"/>
            <a:ext cx="1096784" cy="374571"/>
          </a:xfrm>
          <a:prstGeom prst="round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chemeClr val="bg1"/>
                </a:solidFill>
                <a:latin typeface="Times" pitchFamily="122" charset="0"/>
              </a:rPr>
              <a:t>caregiver</a:t>
            </a:r>
            <a:endParaRPr kumimoji="0" lang="en-US" sz="16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" pitchFamily="122" charset="0"/>
            </a:endParaRPr>
          </a:p>
        </p:txBody>
      </p:sp>
      <p:cxnSp>
        <p:nvCxnSpPr>
          <p:cNvPr id="26" name="Straight Arrow Connector 25"/>
          <p:cNvCxnSpPr>
            <a:stCxn id="10" idx="0"/>
            <a:endCxn id="18" idx="2"/>
          </p:cNvCxnSpPr>
          <p:nvPr/>
        </p:nvCxnSpPr>
        <p:spPr bwMode="auto">
          <a:xfrm flipV="1">
            <a:off x="663862" y="2257191"/>
            <a:ext cx="136238" cy="94320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Straight Arrow Connector 26"/>
          <p:cNvCxnSpPr>
            <a:stCxn id="8" idx="0"/>
            <a:endCxn id="20" idx="2"/>
          </p:cNvCxnSpPr>
          <p:nvPr/>
        </p:nvCxnSpPr>
        <p:spPr bwMode="auto">
          <a:xfrm flipH="1" flipV="1">
            <a:off x="1845852" y="2544991"/>
            <a:ext cx="255895" cy="317000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/>
          <p:cNvCxnSpPr>
            <a:stCxn id="12" idx="0"/>
            <a:endCxn id="21" idx="2"/>
          </p:cNvCxnSpPr>
          <p:nvPr/>
        </p:nvCxnSpPr>
        <p:spPr bwMode="auto">
          <a:xfrm flipV="1">
            <a:off x="2195721" y="2556795"/>
            <a:ext cx="989344" cy="7521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3" name="Straight Arrow Connector 32"/>
          <p:cNvCxnSpPr>
            <a:stCxn id="9" idx="0"/>
            <a:endCxn id="22" idx="2"/>
          </p:cNvCxnSpPr>
          <p:nvPr/>
        </p:nvCxnSpPr>
        <p:spPr bwMode="auto">
          <a:xfrm flipV="1">
            <a:off x="3511177" y="3190001"/>
            <a:ext cx="39125" cy="198765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/>
          <p:cNvCxnSpPr>
            <a:stCxn id="17" idx="0"/>
            <a:endCxn id="23" idx="2"/>
          </p:cNvCxnSpPr>
          <p:nvPr/>
        </p:nvCxnSpPr>
        <p:spPr bwMode="auto">
          <a:xfrm flipV="1">
            <a:off x="4548341" y="2556795"/>
            <a:ext cx="197167" cy="120747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H="1" flipV="1">
            <a:off x="5178005" y="2168844"/>
            <a:ext cx="1070395" cy="14729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2" name="Straight Arrow Connector 41"/>
          <p:cNvCxnSpPr>
            <a:stCxn id="16" idx="0"/>
            <a:endCxn id="24" idx="2"/>
          </p:cNvCxnSpPr>
          <p:nvPr/>
        </p:nvCxnSpPr>
        <p:spPr bwMode="auto">
          <a:xfrm flipV="1">
            <a:off x="5216975" y="3373994"/>
            <a:ext cx="193542" cy="265823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7137375" y="2362200"/>
            <a:ext cx="17491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FF0000"/>
                </a:solidFill>
              </a:rPr>
              <a:t>instanceOf</a:t>
            </a:r>
            <a:r>
              <a:rPr lang="en-US" sz="1800" dirty="0" smtClean="0">
                <a:solidFill>
                  <a:srgbClr val="FF0000"/>
                </a:solidFill>
              </a:rPr>
              <a:t> at </a:t>
            </a:r>
            <a:r>
              <a:rPr lang="en-US" sz="1800" dirty="0" err="1" smtClean="0">
                <a:solidFill>
                  <a:srgbClr val="FF0000"/>
                </a:solidFill>
              </a:rPr>
              <a:t>t</a:t>
            </a:r>
            <a:r>
              <a:rPr lang="en-US" sz="1800" baseline="-25000" dirty="0" err="1" smtClean="0">
                <a:solidFill>
                  <a:srgbClr val="FF0000"/>
                </a:solidFill>
              </a:rPr>
              <a:t>x</a:t>
            </a:r>
            <a:endParaRPr lang="en-US" sz="1800" baseline="-25000" dirty="0">
              <a:solidFill>
                <a:srgbClr val="FF0000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 bwMode="auto">
          <a:xfrm flipH="1" flipV="1">
            <a:off x="7108547" y="1909809"/>
            <a:ext cx="28828" cy="10896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30222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68874"/>
            <a:ext cx="8686800" cy="4985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scenario: the temperature assay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07" y="3930049"/>
            <a:ext cx="4092973" cy="27247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573" y="4286612"/>
            <a:ext cx="1338905" cy="23681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81174" y="5715000"/>
            <a:ext cx="441146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#1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1750" y="3641769"/>
            <a:ext cx="710876" cy="139101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89310" y="4210125"/>
            <a:ext cx="441146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#6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3483863" y="4057220"/>
            <a:ext cx="441146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#9</a:t>
            </a:r>
            <a:endParaRPr lang="en-US" sz="2000" dirty="0"/>
          </a:p>
        </p:txBody>
      </p:sp>
      <p:sp>
        <p:nvSpPr>
          <p:cNvPr id="21" name="Rounded Rectangle 20"/>
          <p:cNvSpPr/>
          <p:nvPr/>
        </p:nvSpPr>
        <p:spPr bwMode="auto">
          <a:xfrm>
            <a:off x="2560130" y="1909809"/>
            <a:ext cx="1249870" cy="374571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0" dirty="0" smtClean="0">
                <a:solidFill>
                  <a:schemeClr val="tx1"/>
                </a:solidFill>
                <a:latin typeface="Times" pitchFamily="122" charset="0"/>
              </a:rPr>
              <a:t>assay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cxnSp>
        <p:nvCxnSpPr>
          <p:cNvPr id="37" name="Straight Arrow Connector 36"/>
          <p:cNvCxnSpPr>
            <a:stCxn id="31" idx="2"/>
            <a:endCxn id="17" idx="0"/>
          </p:cNvCxnSpPr>
          <p:nvPr/>
        </p:nvCxnSpPr>
        <p:spPr bwMode="auto">
          <a:xfrm>
            <a:off x="3185066" y="3105361"/>
            <a:ext cx="519370" cy="95185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0" name="Straight Arrow Connector 39"/>
          <p:cNvCxnSpPr>
            <a:stCxn id="31" idx="0"/>
          </p:cNvCxnSpPr>
          <p:nvPr/>
        </p:nvCxnSpPr>
        <p:spPr bwMode="auto">
          <a:xfrm flipH="1" flipV="1">
            <a:off x="3185065" y="2284381"/>
            <a:ext cx="1" cy="4208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2964492" y="2705251"/>
            <a:ext cx="44114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#7</a:t>
            </a:r>
            <a:endParaRPr lang="en-US" sz="2000" dirty="0"/>
          </a:p>
        </p:txBody>
      </p:sp>
      <p:cxnSp>
        <p:nvCxnSpPr>
          <p:cNvPr id="34" name="Straight Arrow Connector 33"/>
          <p:cNvCxnSpPr>
            <a:stCxn id="31" idx="2"/>
            <a:endCxn id="8" idx="0"/>
          </p:cNvCxnSpPr>
          <p:nvPr/>
        </p:nvCxnSpPr>
        <p:spPr bwMode="auto">
          <a:xfrm flipH="1">
            <a:off x="2101747" y="3105361"/>
            <a:ext cx="1083319" cy="260963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8" name="Straight Arrow Connector 37"/>
          <p:cNvCxnSpPr>
            <a:stCxn id="31" idx="3"/>
            <a:endCxn id="6" idx="0"/>
          </p:cNvCxnSpPr>
          <p:nvPr/>
        </p:nvCxnSpPr>
        <p:spPr bwMode="auto">
          <a:xfrm>
            <a:off x="3405639" y="2905306"/>
            <a:ext cx="1585387" cy="138130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3273847" y="2275804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FF00"/>
                </a:solidFill>
              </a:rPr>
              <a:t>instanceOf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36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assertions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151757"/>
              </p:ext>
            </p:extLst>
          </p:nvPr>
        </p:nvGraphicFramePr>
        <p:xfrm>
          <a:off x="161924" y="1524000"/>
          <a:ext cx="8763001" cy="521208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130708"/>
                <a:gridCol w="7632293"/>
              </a:tblGrid>
              <a:tr h="0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dec"/>
                        </a:tabLs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#100: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0" algn="dec"/>
                        </a:tabLst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#101:</a:t>
                      </a:r>
                    </a:p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dec"/>
                        </a:tabLs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#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102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: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0" algn="dec"/>
                        </a:tabLst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#103:</a:t>
                      </a:r>
                    </a:p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dec"/>
                        </a:tabLs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#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104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: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0" algn="dec"/>
                        </a:tabLst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#105:</a:t>
                      </a:r>
                    </a:p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dec"/>
                        </a:tabLs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#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106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: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0" algn="dec"/>
                        </a:tabLst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#107:</a:t>
                      </a:r>
                    </a:p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dec"/>
                        </a:tabLs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#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108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: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0" algn="dec"/>
                        </a:tabLst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#109:</a:t>
                      </a:r>
                    </a:p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dec"/>
                        </a:tabLs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#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110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: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0" algn="dec"/>
                        </a:tabLst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#111:</a:t>
                      </a:r>
                    </a:p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dec"/>
                        </a:tabLs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#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112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: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0" algn="dec"/>
                        </a:tabLst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#113:</a:t>
                      </a:r>
                    </a:p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dec"/>
                        </a:tabLs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#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114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: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0" algn="dec"/>
                        </a:tabLst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#115:</a:t>
                      </a:r>
                    </a:p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dec"/>
                        </a:tabLs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#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116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: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0" algn="dec"/>
                        </a:tabLst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#117:</a:t>
                      </a:r>
                    </a:p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dec"/>
                        </a:tabLs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#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118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: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dec"/>
                        </a:tabLs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#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1 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	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instanceOf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   		</a:t>
                      </a:r>
                      <a:r>
                        <a:rPr lang="en-US" sz="1800" cap="small" dirty="0" smtClean="0">
                          <a:solidFill>
                            <a:schemeClr val="tx1"/>
                          </a:solidFill>
                          <a:effectLst/>
                        </a:rPr>
                        <a:t>Human </a:t>
                      </a:r>
                      <a:r>
                        <a:rPr lang="en-US" sz="1800" cap="small" dirty="0">
                          <a:solidFill>
                            <a:schemeClr val="tx1"/>
                          </a:solidFill>
                          <a:effectLst/>
                        </a:rPr>
                        <a:t>Being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   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		since 		t1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0" algn="dec"/>
                        </a:tabLst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#1  	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instanceOf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 			</a:t>
                      </a:r>
                      <a:r>
                        <a:rPr lang="en-US" sz="1800" cap="small" dirty="0" err="1" smtClean="0">
                          <a:solidFill>
                            <a:schemeClr val="tx1"/>
                          </a:solidFill>
                          <a:effectLst/>
                        </a:rPr>
                        <a:t>SubjectOfCare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   	since 		t2</a:t>
                      </a:r>
                    </a:p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dec"/>
                        </a:tabLs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#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2 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	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instanceOf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   		</a:t>
                      </a:r>
                      <a:r>
                        <a:rPr lang="en-US" sz="1800" cap="small" dirty="0" smtClean="0">
                          <a:solidFill>
                            <a:schemeClr val="tx1"/>
                          </a:solidFill>
                          <a:effectLst/>
                        </a:rPr>
                        <a:t>Device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               		includes 	t2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0" algn="dec"/>
                        </a:tabLst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#2  	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locatedOn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      		#1                       		since 		t2</a:t>
                      </a:r>
                    </a:p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dec"/>
                        </a:tabLs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#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4 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	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instanceOf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   		</a:t>
                      </a:r>
                      <a:r>
                        <a:rPr lang="en-US" sz="1800" cap="small" dirty="0" smtClean="0">
                          <a:solidFill>
                            <a:schemeClr val="tx1"/>
                          </a:solidFill>
                          <a:effectLst/>
                        </a:rPr>
                        <a:t>Sensor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cap="small" dirty="0">
                          <a:solidFill>
                            <a:schemeClr val="tx1"/>
                          </a:solidFill>
                          <a:effectLst/>
                        </a:rPr>
                        <a:t>Device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  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	includes 	t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0" algn="dec"/>
                        </a:tabLst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#4  	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locatedIn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       		#3                    		includes 	t</a:t>
                      </a:r>
                    </a:p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dec"/>
                        </a:tabLs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#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3 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	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instanceOf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   		</a:t>
                      </a:r>
                      <a:r>
                        <a:rPr lang="en-US" sz="1800" cap="small" dirty="0" smtClean="0">
                          <a:solidFill>
                            <a:schemeClr val="tx1"/>
                          </a:solidFill>
                          <a:effectLst/>
                        </a:rPr>
                        <a:t>Site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                      		includes 	t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0" algn="dec"/>
                        </a:tabLst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#4  	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partOf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           		#5                    		includes 	t</a:t>
                      </a:r>
                    </a:p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dec"/>
                        </a:tabLs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#5  	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instanceOf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   		</a:t>
                      </a:r>
                      <a:r>
                        <a:rPr lang="en-US" sz="1800" cap="small" dirty="0" err="1" smtClean="0">
                          <a:solidFill>
                            <a:schemeClr val="tx1"/>
                          </a:solidFill>
                          <a:effectLst/>
                        </a:rPr>
                        <a:t>IoT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cap="small" dirty="0">
                          <a:solidFill>
                            <a:schemeClr val="tx1"/>
                          </a:solidFill>
                          <a:effectLst/>
                        </a:rPr>
                        <a:t>For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cap="small" dirty="0">
                          <a:solidFill>
                            <a:schemeClr val="tx1"/>
                          </a:solidFill>
                          <a:effectLst/>
                        </a:rPr>
                        <a:t>Health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	includes 	t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0" algn="dec"/>
                        </a:tabLst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#2  	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locatedIn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       		#3                    		since 		t3</a:t>
                      </a:r>
                    </a:p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dec"/>
                        </a:tabLs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#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4 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	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authorOf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     	 	#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109                    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		at 			t3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0" algn="dec"/>
                        </a:tabLst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#6  	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instanceOf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    		</a:t>
                      </a:r>
                      <a:r>
                        <a:rPr lang="en-US" sz="1800" cap="small" dirty="0" smtClean="0">
                          <a:solidFill>
                            <a:schemeClr val="tx1"/>
                          </a:solidFill>
                          <a:effectLst/>
                        </a:rPr>
                        <a:t>Caregiver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     		includes 	t</a:t>
                      </a:r>
                    </a:p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dec"/>
                        </a:tabLs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#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7  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instanceOf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   		</a:t>
                      </a:r>
                      <a:r>
                        <a:rPr lang="en-US" sz="1800" cap="small" dirty="0" smtClean="0">
                          <a:solidFill>
                            <a:schemeClr val="tx1"/>
                          </a:solidFill>
                          <a:effectLst/>
                        </a:rPr>
                        <a:t>Assay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0" algn="dec"/>
                        </a:tabLst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#1  	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specifiedInputOf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     #7         				during 		t4</a:t>
                      </a:r>
                    </a:p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dec"/>
                        </a:tabLs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#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6 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	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participantOf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  		#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7                    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		during 		t4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0" algn="dec"/>
                        </a:tabLst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#9  	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participantOf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  		#7                  			during 		t4</a:t>
                      </a:r>
                    </a:p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dec"/>
                        </a:tabLs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#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9 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	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instanceOf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  		</a:t>
                      </a:r>
                      <a:r>
                        <a:rPr lang="en-US" sz="1800" cap="small" dirty="0" smtClean="0">
                          <a:solidFill>
                            <a:schemeClr val="tx1"/>
                          </a:solidFill>
                          <a:effectLst/>
                        </a:rPr>
                        <a:t>Sensor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cap="small" dirty="0">
                          <a:solidFill>
                            <a:schemeClr val="tx1"/>
                          </a:solidFill>
                          <a:effectLst/>
                        </a:rPr>
                        <a:t>Device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	includes 	t4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0" algn="dec"/>
                        </a:tabLst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#9  	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locatedIn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        		#3                  			at 			t6</a:t>
                      </a:r>
                    </a:p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dec"/>
                        </a:tabLs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#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9 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	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partOf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          			#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5                       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		since 		t5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382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and 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/>
              <a:t>Related research: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A lot of reported research on privacy and security re </a:t>
            </a:r>
            <a:r>
              <a:rPr lang="en-US" sz="2000" dirty="0" err="1" smtClean="0"/>
              <a:t>IoT</a:t>
            </a:r>
            <a:r>
              <a:rPr lang="en-US" sz="2000" dirty="0" smtClean="0"/>
              <a:t> for Health, but not on data quality or anomaly detection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Use of ontology for </a:t>
            </a:r>
            <a:r>
              <a:rPr lang="en-US" sz="2000" dirty="0" err="1" smtClean="0"/>
              <a:t>IoT</a:t>
            </a:r>
            <a:r>
              <a:rPr lang="en-US" sz="2000" dirty="0" smtClean="0"/>
              <a:t> for Health is reported on, but again mainly for security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Ontology for biomedical informatics in general is very popular, but data quality </a:t>
            </a:r>
          </a:p>
          <a:p>
            <a:r>
              <a:rPr lang="en-US" b="1" u="sng" dirty="0" smtClean="0"/>
              <a:t>Limitations for the applicability of our approach: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Required BFO compatible ontologies are available, but refinement is needed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High threshold for becoming proficient in OR and 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Limitations of the (too) popular OWL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Need for higher order reasoners.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2620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BFO as basis for other ontologies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1"/>
            <a:ext cx="9155430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0" y="1905000"/>
            <a:ext cx="1027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BFO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15200" y="5029200"/>
            <a:ext cx="1438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OGMS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58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BFO and Ontology of Biomedical Investigations (OBI)</a:t>
            </a:r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197416" y="2241608"/>
            <a:ext cx="8757941" cy="3434903"/>
            <a:chOff x="-43869" y="1788923"/>
            <a:chExt cx="9215110" cy="3264932"/>
          </a:xfrm>
        </p:grpSpPr>
        <p:sp>
          <p:nvSpPr>
            <p:cNvPr id="38" name="TextBox 37"/>
            <p:cNvSpPr txBox="1"/>
            <p:nvPr/>
          </p:nvSpPr>
          <p:spPr>
            <a:xfrm>
              <a:off x="1772345" y="3173248"/>
              <a:ext cx="945621" cy="49732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txBody>
            <a:bodyPr wrap="non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chemeClr val="bg1"/>
                  </a:solidFill>
                  <a:latin typeface="Calibri"/>
                </a:rPr>
                <a:t>specimen</a:t>
              </a: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chemeClr val="bg1"/>
                  </a:solidFill>
                  <a:latin typeface="Calibri"/>
                </a:rPr>
                <a:t>collecting</a:t>
              </a:r>
              <a:endParaRPr lang="en-US" sz="140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093313" y="3173248"/>
              <a:ext cx="1025232" cy="49732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txBody>
            <a:bodyPr wrap="non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Calibri"/>
                </a:rPr>
                <a:t>m</a:t>
              </a:r>
              <a:r>
                <a:rPr lang="en-US" sz="1400" dirty="0" smtClean="0">
                  <a:solidFill>
                    <a:schemeClr val="bg1"/>
                  </a:solidFill>
                  <a:latin typeface="Calibri"/>
                </a:rPr>
                <a:t>aterial</a:t>
              </a: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chemeClr val="bg1"/>
                  </a:solidFill>
                  <a:latin typeface="Calibri"/>
                </a:rPr>
                <a:t>processing</a:t>
              </a:r>
              <a:endParaRPr lang="en-US" sz="140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741624" y="3280970"/>
              <a:ext cx="617595" cy="29254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txBody>
            <a:bodyPr wrap="non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chemeClr val="bg1"/>
                  </a:solidFill>
                  <a:latin typeface="Calibri"/>
                </a:rPr>
                <a:t>assay</a:t>
              </a:r>
              <a:endParaRPr lang="en-US" sz="140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63022" y="3173248"/>
              <a:ext cx="1025232" cy="49732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txBody>
            <a:bodyPr wrap="non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Calibri"/>
                </a:rPr>
                <a:t>d</a:t>
              </a:r>
              <a:r>
                <a:rPr lang="en-US" sz="1400" dirty="0" smtClean="0">
                  <a:solidFill>
                    <a:schemeClr val="bg1"/>
                  </a:solidFill>
                  <a:latin typeface="Calibri"/>
                </a:rPr>
                <a:t>ata</a:t>
              </a: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chemeClr val="bg1"/>
                  </a:solidFill>
                  <a:latin typeface="Calibri"/>
                </a:rPr>
                <a:t>processing</a:t>
              </a:r>
              <a:endParaRPr lang="en-US" sz="140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201128" y="3065526"/>
              <a:ext cx="1295507" cy="70211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txBody>
            <a:bodyPr wrap="non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Calibri"/>
                </a:rPr>
                <a:t>d</a:t>
              </a:r>
              <a:r>
                <a:rPr lang="en-US" sz="1400" dirty="0" smtClean="0">
                  <a:solidFill>
                    <a:schemeClr val="bg1"/>
                  </a:solidFill>
                  <a:latin typeface="Calibri"/>
                </a:rPr>
                <a:t>rawing a </a:t>
              </a: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chemeClr val="bg1"/>
                  </a:solidFill>
                  <a:latin typeface="Calibri"/>
                </a:rPr>
                <a:t>conclusion</a:t>
              </a: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Calibri"/>
                </a:rPr>
                <a:t>b</a:t>
              </a:r>
              <a:r>
                <a:rPr lang="en-US" sz="1400" dirty="0" smtClean="0">
                  <a:solidFill>
                    <a:schemeClr val="bg1"/>
                  </a:solidFill>
                  <a:latin typeface="Calibri"/>
                </a:rPr>
                <a:t>ased on data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442448" y="4664248"/>
              <a:ext cx="941506" cy="292547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00FF"/>
              </a:solidFill>
              <a:headEnd type="none" w="med" len="med"/>
              <a:tailEnd type="arrow" w="med" len="med"/>
            </a:ln>
          </p:spPr>
          <p:txBody>
            <a:bodyPr wrap="non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chemeClr val="bg1"/>
                  </a:solidFill>
                  <a:latin typeface="Calibri"/>
                </a:rPr>
                <a:t>specimen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792541" y="4556526"/>
              <a:ext cx="983066" cy="497329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00FF"/>
              </a:solidFill>
              <a:headEnd type="none" w="med" len="med"/>
              <a:tailEnd type="arrow" w="med" len="med"/>
            </a:ln>
          </p:spPr>
          <p:txBody>
            <a:bodyPr wrap="non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chemeClr val="bg1"/>
                  </a:solidFill>
                  <a:latin typeface="Calibri"/>
                </a:rPr>
                <a:t>processed</a:t>
              </a: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chemeClr val="bg1"/>
                  </a:solidFill>
                  <a:latin typeface="Calibri"/>
                </a:rPr>
                <a:t>specimen</a:t>
              </a:r>
              <a:endParaRPr lang="en-US" sz="140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182432" y="4664248"/>
              <a:ext cx="944069" cy="292547"/>
            </a:xfrm>
            <a:prstGeom prst="rect">
              <a:avLst/>
            </a:prstGeom>
            <a:solidFill>
              <a:srgbClr val="16165D"/>
            </a:solidFill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txBody>
            <a:bodyPr wrap="non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Calibri"/>
                </a:rPr>
                <a:t>d</a:t>
              </a:r>
              <a:r>
                <a:rPr lang="en-US" sz="1400" dirty="0" smtClean="0">
                  <a:solidFill>
                    <a:schemeClr val="bg1"/>
                  </a:solidFill>
                  <a:latin typeface="Calibri"/>
                </a:rPr>
                <a:t>ata item</a:t>
              </a:r>
              <a:endParaRPr lang="en-US" sz="140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532144" y="4664248"/>
              <a:ext cx="944069" cy="292547"/>
            </a:xfrm>
            <a:prstGeom prst="rect">
              <a:avLst/>
            </a:prstGeom>
            <a:solidFill>
              <a:srgbClr val="16165D"/>
            </a:solidFill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txBody>
            <a:bodyPr wrap="non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Calibri"/>
                </a:rPr>
                <a:t>d</a:t>
              </a:r>
              <a:r>
                <a:rPr lang="en-US" sz="1400" dirty="0" smtClean="0">
                  <a:solidFill>
                    <a:schemeClr val="bg1"/>
                  </a:solidFill>
                  <a:latin typeface="Calibri"/>
                </a:rPr>
                <a:t>ata item</a:t>
              </a:r>
              <a:endParaRPr lang="en-US" sz="140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870540" y="4556526"/>
              <a:ext cx="1300701" cy="497329"/>
            </a:xfrm>
            <a:prstGeom prst="rect">
              <a:avLst/>
            </a:prstGeom>
            <a:solidFill>
              <a:srgbClr val="16165D"/>
            </a:solidFill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txBody>
            <a:bodyPr wrap="non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chemeClr val="bg1"/>
                  </a:solidFill>
                  <a:latin typeface="Calibri"/>
                </a:rPr>
                <a:t>information</a:t>
              </a: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Calibri"/>
                </a:rPr>
                <a:t>c</a:t>
              </a:r>
              <a:r>
                <a:rPr lang="en-US" sz="1400" dirty="0" smtClean="0">
                  <a:solidFill>
                    <a:schemeClr val="bg1"/>
                  </a:solidFill>
                  <a:latin typeface="Calibri"/>
                </a:rPr>
                <a:t>ontent entity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181884" y="4556526"/>
              <a:ext cx="851436" cy="497329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00FF"/>
              </a:solidFill>
              <a:headEnd type="none" w="med" len="med"/>
              <a:tailEnd type="arrow" w="med" len="med"/>
            </a:ln>
          </p:spPr>
          <p:txBody>
            <a:bodyPr wrap="non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Calibri"/>
                </a:rPr>
                <a:t>m</a:t>
              </a:r>
              <a:r>
                <a:rPr lang="en-US" sz="1400" dirty="0" smtClean="0">
                  <a:solidFill>
                    <a:schemeClr val="bg1"/>
                  </a:solidFill>
                  <a:latin typeface="Calibri"/>
                </a:rPr>
                <a:t>aterial</a:t>
              </a: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chemeClr val="bg1"/>
                  </a:solidFill>
                  <a:latin typeface="Calibri"/>
                </a:rPr>
                <a:t>entity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766442" y="1835089"/>
              <a:ext cx="957428" cy="702112"/>
            </a:xfrm>
            <a:prstGeom prst="rect">
              <a:avLst/>
            </a:prstGeom>
            <a:solidFill>
              <a:srgbClr val="16165D"/>
            </a:solidFill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txBody>
            <a:bodyPr wrap="non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chemeClr val="bg1"/>
                  </a:solidFill>
                  <a:latin typeface="Calibri"/>
                </a:rPr>
                <a:t>specimen</a:t>
              </a: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Calibri"/>
                </a:rPr>
                <a:t>c</a:t>
              </a:r>
              <a:r>
                <a:rPr lang="en-US" sz="1400" dirty="0" smtClean="0">
                  <a:solidFill>
                    <a:schemeClr val="bg1"/>
                  </a:solidFill>
                  <a:latin typeface="Calibri"/>
                </a:rPr>
                <a:t>ollection</a:t>
              </a: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chemeClr val="bg1"/>
                  </a:solidFill>
                  <a:latin typeface="Calibri"/>
                </a:rPr>
                <a:t>objective</a:t>
              </a:r>
              <a:endParaRPr lang="en-US" sz="140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917695" y="1835089"/>
              <a:ext cx="1376468" cy="702112"/>
            </a:xfrm>
            <a:prstGeom prst="rect">
              <a:avLst/>
            </a:prstGeom>
            <a:solidFill>
              <a:srgbClr val="16165D"/>
            </a:solidFill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txBody>
            <a:bodyPr wrap="non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Calibri"/>
                </a:rPr>
                <a:t>m</a:t>
              </a:r>
              <a:r>
                <a:rPr lang="en-US" sz="1400" dirty="0" smtClean="0">
                  <a:solidFill>
                    <a:schemeClr val="bg1"/>
                  </a:solidFill>
                  <a:latin typeface="Calibri"/>
                </a:rPr>
                <a:t>aterial</a:t>
              </a: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Calibri"/>
                </a:rPr>
                <a:t>t</a:t>
              </a:r>
              <a:r>
                <a:rPr lang="en-US" sz="1400" dirty="0" smtClean="0">
                  <a:solidFill>
                    <a:schemeClr val="bg1"/>
                  </a:solidFill>
                  <a:latin typeface="Calibri"/>
                </a:rPr>
                <a:t>ransformation</a:t>
              </a: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chemeClr val="bg1"/>
                  </a:solidFill>
                  <a:latin typeface="Calibri"/>
                </a:rPr>
                <a:t>objective</a:t>
              </a:r>
              <a:endParaRPr lang="en-US" sz="140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593197" y="1942811"/>
              <a:ext cx="914452" cy="497329"/>
            </a:xfrm>
            <a:prstGeom prst="rect">
              <a:avLst/>
            </a:prstGeom>
            <a:solidFill>
              <a:srgbClr val="16165D"/>
            </a:solidFill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txBody>
            <a:bodyPr wrap="non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Calibri"/>
                </a:rPr>
                <a:t>a</a:t>
              </a:r>
              <a:r>
                <a:rPr lang="en-US" sz="1400" dirty="0" smtClean="0">
                  <a:solidFill>
                    <a:schemeClr val="bg1"/>
                  </a:solidFill>
                  <a:latin typeface="Calibri"/>
                </a:rPr>
                <a:t>ssay</a:t>
              </a: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chemeClr val="bg1"/>
                  </a:solidFill>
                  <a:latin typeface="Calibri"/>
                </a:rPr>
                <a:t>objective</a:t>
              </a:r>
              <a:endParaRPr lang="en-US" sz="140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687404" y="1835089"/>
              <a:ext cx="1376468" cy="702112"/>
            </a:xfrm>
            <a:prstGeom prst="rect">
              <a:avLst/>
            </a:prstGeom>
            <a:solidFill>
              <a:srgbClr val="16165D"/>
            </a:solidFill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txBody>
            <a:bodyPr wrap="non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Calibri"/>
                </a:rPr>
                <a:t>d</a:t>
              </a:r>
              <a:r>
                <a:rPr lang="en-US" sz="1400" dirty="0" smtClean="0">
                  <a:solidFill>
                    <a:schemeClr val="bg1"/>
                  </a:solidFill>
                  <a:latin typeface="Calibri"/>
                </a:rPr>
                <a:t>ata</a:t>
              </a: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Calibri"/>
                </a:rPr>
                <a:t>t</a:t>
              </a:r>
              <a:r>
                <a:rPr lang="en-US" sz="1400" dirty="0" smtClean="0">
                  <a:solidFill>
                    <a:schemeClr val="bg1"/>
                  </a:solidFill>
                  <a:latin typeface="Calibri"/>
                </a:rPr>
                <a:t>ransformation</a:t>
              </a: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chemeClr val="bg1"/>
                  </a:solidFill>
                  <a:latin typeface="Calibri"/>
                </a:rPr>
                <a:t>objective</a:t>
              </a:r>
              <a:endParaRPr lang="en-US" sz="140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71026" y="3265581"/>
              <a:ext cx="873094" cy="32180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txBody>
            <a:bodyPr wrap="non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chemeClr val="bg1"/>
                  </a:solidFill>
                  <a:latin typeface="Calibri"/>
                </a:rPr>
                <a:t>process</a:t>
              </a:r>
              <a:endParaRPr lang="en-US" sz="1600" b="1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-43869" y="1788923"/>
              <a:ext cx="1322762" cy="789876"/>
            </a:xfrm>
            <a:prstGeom prst="rect">
              <a:avLst/>
            </a:prstGeom>
            <a:solidFill>
              <a:srgbClr val="16165D"/>
            </a:solidFill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txBody>
            <a:bodyPr wrap="non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Calibri"/>
                </a:rPr>
                <a:t>o</a:t>
              </a:r>
              <a:r>
                <a:rPr lang="en-US" sz="1600" b="1" dirty="0" smtClean="0">
                  <a:solidFill>
                    <a:schemeClr val="bg1"/>
                  </a:solidFill>
                  <a:latin typeface="Calibri"/>
                </a:rPr>
                <a:t>bjective</a:t>
              </a: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Calibri"/>
                </a:rPr>
                <a:t>s</a:t>
              </a:r>
              <a:r>
                <a:rPr lang="en-US" sz="1600" b="1" dirty="0" smtClean="0">
                  <a:solidFill>
                    <a:schemeClr val="bg1"/>
                  </a:solidFill>
                  <a:latin typeface="Calibri"/>
                </a:rPr>
                <a:t>pecification</a:t>
              </a: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chemeClr val="bg1"/>
                  </a:solidFill>
                  <a:latin typeface="Calibri"/>
                </a:rPr>
                <a:t>(ICE)</a:t>
              </a:r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 flipH="1">
              <a:off x="2240185" y="2606582"/>
              <a:ext cx="9940" cy="55621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1699592" y="3836000"/>
              <a:ext cx="437321" cy="618722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H="1">
              <a:off x="3600958" y="2606582"/>
              <a:ext cx="9940" cy="55621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flipH="1">
              <a:off x="5045451" y="2606582"/>
              <a:ext cx="9940" cy="55621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H="1">
              <a:off x="6370667" y="2606582"/>
              <a:ext cx="9940" cy="55621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>
              <a:off x="2296390" y="3837656"/>
              <a:ext cx="406583" cy="61541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V="1">
              <a:off x="7241504" y="3836000"/>
              <a:ext cx="437321" cy="618722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V="1">
              <a:off x="5895217" y="3836000"/>
              <a:ext cx="437321" cy="618722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V="1">
              <a:off x="4608130" y="3836000"/>
              <a:ext cx="437321" cy="618722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V="1">
              <a:off x="3176890" y="3836000"/>
              <a:ext cx="437321" cy="618722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6492073" y="3837656"/>
              <a:ext cx="406583" cy="61541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>
              <a:off x="5135766" y="3837656"/>
              <a:ext cx="406583" cy="61541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3813182" y="3837656"/>
              <a:ext cx="406583" cy="61541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7848881" y="3837656"/>
              <a:ext cx="406583" cy="61541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1808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Grp="1" noChangeArrowheads="1"/>
          </p:cNvSpPr>
          <p:nvPr>
            <p:ph type="ctrTitle"/>
          </p:nvPr>
        </p:nvSpPr>
        <p:spPr>
          <a:xfrm>
            <a:off x="381000" y="609600"/>
            <a:ext cx="8382000" cy="2043113"/>
          </a:xfrm>
        </p:spPr>
        <p:txBody>
          <a:bodyPr/>
          <a:lstStyle/>
          <a:p>
            <a:pPr>
              <a:tabLst>
                <a:tab pos="5376863" algn="l"/>
              </a:tabLst>
            </a:pPr>
            <a:r>
              <a:rPr lang="en-US" sz="1200" dirty="0" smtClean="0">
                <a:cs typeface="Arial" charset="0"/>
              </a:rPr>
              <a:t/>
            </a:r>
            <a:br>
              <a:rPr lang="en-US" sz="1200" dirty="0" smtClean="0">
                <a:cs typeface="Arial" charset="0"/>
              </a:rPr>
            </a:br>
            <a:r>
              <a:rPr lang="en-US" sz="4400" dirty="0"/>
              <a:t>Ontological Foundations for </a:t>
            </a:r>
            <a:r>
              <a:rPr lang="en-US" sz="4400" dirty="0">
                <a:solidFill>
                  <a:srgbClr val="FFFF00"/>
                </a:solidFill>
              </a:rPr>
              <a:t>Tracking</a:t>
            </a:r>
            <a:r>
              <a:rPr lang="en-US" sz="4400" dirty="0"/>
              <a:t> Data Quality through the Internet of Things.  </a:t>
            </a:r>
            <a:r>
              <a:rPr lang="en-US" sz="2600" dirty="0"/>
              <a:t/>
            </a:r>
            <a:br>
              <a:rPr lang="en-US" sz="2600" dirty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EFMI STC2016: Transforming Healthcare with the Internet of Things</a:t>
            </a:r>
            <a:br>
              <a:rPr lang="en-US" sz="1800" dirty="0" smtClean="0"/>
            </a:br>
            <a:r>
              <a:rPr lang="en-US" sz="1400" dirty="0" smtClean="0"/>
              <a:t>Paris, France, </a:t>
            </a:r>
            <a:r>
              <a:rPr lang="en-GB" sz="1400" dirty="0" smtClean="0">
                <a:cs typeface="Arial" charset="0"/>
              </a:rPr>
              <a:t>April 17-19, 2016</a:t>
            </a:r>
            <a:br>
              <a:rPr lang="en-GB" sz="1400" dirty="0" smtClean="0">
                <a:cs typeface="Arial" charset="0"/>
              </a:rPr>
            </a:br>
            <a:endParaRPr lang="en-US" sz="1400" dirty="0" smtClean="0">
              <a:cs typeface="Arial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191000"/>
            <a:ext cx="9144000" cy="1600200"/>
          </a:xfrm>
        </p:spPr>
        <p:txBody>
          <a:bodyPr/>
          <a:lstStyle/>
          <a:p>
            <a:pPr defTabSz="566738" eaLnBrk="1" hangingPunct="1">
              <a:lnSpc>
                <a:spcPct val="80000"/>
              </a:lnSpc>
            </a:pPr>
            <a:r>
              <a:rPr lang="en-GB" altLang="ja-JP" sz="2600" b="1" dirty="0" smtClean="0">
                <a:ea typeface="ＭＳ 明朝" pitchFamily="49" charset="-128"/>
              </a:rPr>
              <a:t>Werner </a:t>
            </a:r>
            <a:r>
              <a:rPr lang="en-GB" altLang="ja-JP" sz="2600" b="1" dirty="0" err="1" smtClean="0">
                <a:ea typeface="ＭＳ 明朝" pitchFamily="49" charset="-128"/>
              </a:rPr>
              <a:t>CEUSTERS</a:t>
            </a:r>
            <a:r>
              <a:rPr lang="en-GB" altLang="ja-JP" sz="2600" b="1" baseline="30000" dirty="0" err="1" smtClean="0">
                <a:ea typeface="ＭＳ 明朝" pitchFamily="49" charset="-128"/>
              </a:rPr>
              <a:t>a,b,c,d</a:t>
            </a:r>
            <a:r>
              <a:rPr lang="en-GB" altLang="ja-JP" sz="2600" b="1" dirty="0" smtClean="0">
                <a:ea typeface="ＭＳ 明朝" pitchFamily="49" charset="-128"/>
              </a:rPr>
              <a:t>, MD and Jonathan P </a:t>
            </a:r>
            <a:r>
              <a:rPr lang="en-GB" altLang="ja-JP" sz="2600" b="1" dirty="0" err="1" smtClean="0">
                <a:ea typeface="ＭＳ 明朝" pitchFamily="49" charset="-128"/>
              </a:rPr>
              <a:t>BONA</a:t>
            </a:r>
            <a:r>
              <a:rPr lang="en-GB" altLang="ja-JP" sz="2600" b="1" baseline="30000" dirty="0" err="1" smtClean="0">
                <a:ea typeface="ＭＳ 明朝" pitchFamily="49" charset="-128"/>
              </a:rPr>
              <a:t>c</a:t>
            </a:r>
            <a:r>
              <a:rPr lang="en-GB" altLang="ja-JP" sz="2600" b="1" dirty="0" smtClean="0">
                <a:ea typeface="ＭＳ 明朝" pitchFamily="49" charset="-128"/>
              </a:rPr>
              <a:t>, PhD</a:t>
            </a:r>
          </a:p>
          <a:p>
            <a:pPr defTabSz="566738" eaLnBrk="1" hangingPunct="1">
              <a:lnSpc>
                <a:spcPct val="120000"/>
              </a:lnSpc>
            </a:pPr>
            <a:endParaRPr lang="en-US" altLang="ja-JP" sz="1800" b="1" dirty="0" smtClean="0">
              <a:ea typeface="ＭＳ 明朝" pitchFamily="49" charset="-128"/>
            </a:endParaRP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 smtClean="0">
                <a:ea typeface="ＭＳ 明朝" pitchFamily="49" charset="-128"/>
              </a:rPr>
              <a:t>Ontology Research Group, </a:t>
            </a:r>
            <a:r>
              <a:rPr lang="en-GB" altLang="ja-JP" sz="1800" i="1" dirty="0" err="1" smtClean="0">
                <a:ea typeface="ＭＳ 明朝" pitchFamily="49" charset="-128"/>
              </a:rPr>
              <a:t>Center</a:t>
            </a:r>
            <a:r>
              <a:rPr lang="en-GB" altLang="ja-JP" sz="1800" i="1" dirty="0" smtClean="0">
                <a:ea typeface="ＭＳ 明朝" pitchFamily="49" charset="-128"/>
              </a:rPr>
              <a:t> of Excellence in Bioinformatics and Life </a:t>
            </a:r>
            <a:r>
              <a:rPr lang="en-GB" altLang="ja-JP" sz="1800" i="1" dirty="0" err="1" smtClean="0">
                <a:ea typeface="ＭＳ 明朝" pitchFamily="49" charset="-128"/>
              </a:rPr>
              <a:t>Sciences</a:t>
            </a:r>
            <a:r>
              <a:rPr lang="en-GB" altLang="ja-JP" sz="1800" i="1" baseline="30000" dirty="0" err="1" smtClean="0">
                <a:ea typeface="ＭＳ 明朝" pitchFamily="49" charset="-128"/>
              </a:rPr>
              <a:t>a</a:t>
            </a:r>
            <a:r>
              <a:rPr lang="en-GB" altLang="ja-JP" sz="1800" i="1" dirty="0" smtClean="0">
                <a:ea typeface="ＭＳ 明朝" pitchFamily="49" charset="-128"/>
              </a:rPr>
              <a:t>;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 smtClean="0">
                <a:ea typeface="ＭＳ 明朝" pitchFamily="49" charset="-128"/>
              </a:rPr>
              <a:t>UB Institute for Healthcare </a:t>
            </a:r>
            <a:r>
              <a:rPr lang="en-GB" altLang="ja-JP" sz="1800" i="1" dirty="0" err="1" smtClean="0">
                <a:ea typeface="ＭＳ 明朝" pitchFamily="49" charset="-128"/>
              </a:rPr>
              <a:t>Informatics</a:t>
            </a:r>
            <a:r>
              <a:rPr lang="en-GB" altLang="ja-JP" sz="1800" i="1" baseline="30000" dirty="0" err="1" smtClean="0">
                <a:ea typeface="ＭＳ 明朝" pitchFamily="49" charset="-128"/>
              </a:rPr>
              <a:t>b</a:t>
            </a:r>
            <a:r>
              <a:rPr lang="en-GB" altLang="ja-JP" sz="1800" i="1" dirty="0" smtClean="0">
                <a:ea typeface="ＭＳ 明朝" pitchFamily="49" charset="-128"/>
              </a:rPr>
              <a:t>, 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 smtClean="0">
                <a:ea typeface="ＭＳ 明朝" pitchFamily="49" charset="-128"/>
              </a:rPr>
              <a:t>Departments of Biomedical </a:t>
            </a:r>
            <a:r>
              <a:rPr lang="en-GB" altLang="ja-JP" sz="1800" i="1" dirty="0" err="1" smtClean="0">
                <a:ea typeface="ＭＳ 明朝" pitchFamily="49" charset="-128"/>
              </a:rPr>
              <a:t>Informatics</a:t>
            </a:r>
            <a:r>
              <a:rPr lang="en-GB" altLang="ja-JP" sz="1800" i="1" baseline="30000" dirty="0" err="1" smtClean="0">
                <a:ea typeface="ＭＳ 明朝" pitchFamily="49" charset="-128"/>
              </a:rPr>
              <a:t>c</a:t>
            </a:r>
            <a:r>
              <a:rPr lang="en-GB" altLang="ja-JP" sz="1800" i="1" dirty="0" smtClean="0">
                <a:ea typeface="ＭＳ 明朝" pitchFamily="49" charset="-128"/>
              </a:rPr>
              <a:t> and </a:t>
            </a:r>
            <a:r>
              <a:rPr lang="en-GB" altLang="ja-JP" sz="1800" i="1" dirty="0" err="1" smtClean="0">
                <a:ea typeface="ＭＳ 明朝" pitchFamily="49" charset="-128"/>
              </a:rPr>
              <a:t>Psychiatry</a:t>
            </a:r>
            <a:r>
              <a:rPr lang="en-GB" altLang="ja-JP" sz="1800" i="1" baseline="30000" dirty="0" err="1" smtClean="0">
                <a:ea typeface="ＭＳ 明朝" pitchFamily="49" charset="-128"/>
              </a:rPr>
              <a:t>d</a:t>
            </a:r>
            <a:r>
              <a:rPr lang="en-GB" altLang="ja-JP" sz="1800" i="1" dirty="0" smtClean="0">
                <a:ea typeface="ＭＳ 明朝" pitchFamily="49" charset="-128"/>
              </a:rPr>
              <a:t>, 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 smtClean="0">
                <a:ea typeface="ＭＳ 明朝" pitchFamily="49" charset="-128"/>
              </a:rPr>
              <a:t>University at Buffalo, NY, USA</a:t>
            </a:r>
          </a:p>
          <a:p>
            <a:pPr defTabSz="566738" eaLnBrk="1" hangingPunct="1">
              <a:lnSpc>
                <a:spcPct val="80000"/>
              </a:lnSpc>
            </a:pPr>
            <a:endParaRPr lang="en-US" altLang="ja-JP" sz="2000" i="1" dirty="0" smtClean="0">
              <a:ea typeface="ＭＳ 明朝" pitchFamily="49" charset="-128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685800" y="1524000"/>
            <a:ext cx="2362200" cy="685800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78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to be tracked are </a:t>
            </a:r>
            <a:r>
              <a:rPr lang="en-US" b="1" i="1" u="sng" dirty="0" smtClean="0"/>
              <a:t>particulars</a:t>
            </a:r>
            <a:endParaRPr lang="en-US" b="1" i="1" u="sng" dirty="0"/>
          </a:p>
        </p:txBody>
      </p:sp>
      <p:sp>
        <p:nvSpPr>
          <p:cNvPr id="269325" name="Rectangle 13">
            <a:hlinkClick r:id="rId2"/>
          </p:cNvPr>
          <p:cNvSpPr>
            <a:spLocks noChangeArrowheads="1"/>
          </p:cNvSpPr>
          <p:nvPr/>
        </p:nvSpPr>
        <p:spPr bwMode="auto">
          <a:xfrm>
            <a:off x="0" y="19050"/>
            <a:ext cx="6810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9" tIns="12696" rIns="11109" bIns="12696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12" name="Straight Arrow Connector 11"/>
          <p:cNvCxnSpPr>
            <a:endCxn id="17" idx="2"/>
          </p:cNvCxnSpPr>
          <p:nvPr/>
        </p:nvCxnSpPr>
        <p:spPr bwMode="auto">
          <a:xfrm flipV="1">
            <a:off x="957263" y="2108775"/>
            <a:ext cx="3614381" cy="190125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endCxn id="17" idx="2"/>
          </p:cNvCxnSpPr>
          <p:nvPr/>
        </p:nvCxnSpPr>
        <p:spPr bwMode="auto">
          <a:xfrm flipV="1">
            <a:off x="2752725" y="2108775"/>
            <a:ext cx="1818919" cy="1877437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endCxn id="17" idx="2"/>
          </p:cNvCxnSpPr>
          <p:nvPr/>
        </p:nvCxnSpPr>
        <p:spPr bwMode="auto">
          <a:xfrm flipV="1">
            <a:off x="4514849" y="2108775"/>
            <a:ext cx="56795" cy="185362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endCxn id="17" idx="2"/>
          </p:cNvCxnSpPr>
          <p:nvPr/>
        </p:nvCxnSpPr>
        <p:spPr bwMode="auto">
          <a:xfrm flipH="1" flipV="1">
            <a:off x="4571644" y="2108775"/>
            <a:ext cx="1729143" cy="191077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endCxn id="17" idx="2"/>
          </p:cNvCxnSpPr>
          <p:nvPr/>
        </p:nvCxnSpPr>
        <p:spPr bwMode="auto">
          <a:xfrm flipH="1" flipV="1">
            <a:off x="4571644" y="2108775"/>
            <a:ext cx="3534131" cy="188220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3886200" y="1524000"/>
            <a:ext cx="1370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person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1941" y="2667000"/>
            <a:ext cx="25555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instance of …</a:t>
            </a:r>
            <a:endParaRPr lang="en-US" i="1" dirty="0">
              <a:solidFill>
                <a:schemeClr val="bg1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0" y="35814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869883" y="6381690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particulars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80" y="3609657"/>
            <a:ext cx="8248650" cy="27336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95358" y="2450812"/>
            <a:ext cx="2032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universals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6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4-Indianapolis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25571</TotalTime>
  <Words>2745</Words>
  <Application>Microsoft Office PowerPoint</Application>
  <PresentationFormat>On-screen Show (4:3)</PresentationFormat>
  <Paragraphs>493</Paragraphs>
  <Slides>53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9" baseType="lpstr">
      <vt:lpstr>Arial Unicode MS</vt:lpstr>
      <vt:lpstr>Batang</vt:lpstr>
      <vt:lpstr>MS Mincho</vt:lpstr>
      <vt:lpstr>MS Mincho</vt:lpstr>
      <vt:lpstr>MS PGothic</vt:lpstr>
      <vt:lpstr>Arial</vt:lpstr>
      <vt:lpstr>Arial Black</vt:lpstr>
      <vt:lpstr>Calibri</vt:lpstr>
      <vt:lpstr>Georgia</vt:lpstr>
      <vt:lpstr>Times</vt:lpstr>
      <vt:lpstr>Times New Roman</vt:lpstr>
      <vt:lpstr>Trebuchet MS</vt:lpstr>
      <vt:lpstr>Verdana</vt:lpstr>
      <vt:lpstr>Wingdings</vt:lpstr>
      <vt:lpstr>2014-Indianapolis</vt:lpstr>
      <vt:lpstr>Photo Editor-foto</vt:lpstr>
      <vt:lpstr> Ontological Foundations for Tracking Data Quality through the Internet of Things.    EFMI STC2016: Transforming Healthcare with the Internet of Things Paris, France, April 17-19, 2016 </vt:lpstr>
      <vt:lpstr> Ontological Foundations for Tracking Data Quality through the Internet of Things.    EFMI STC2016: Transforming Healthcare with the Internet of Things Paris, France, April 17-19, 2016 </vt:lpstr>
      <vt:lpstr> Ontological Foundations</vt:lpstr>
      <vt:lpstr>The theory:   Ontological Realism</vt:lpstr>
      <vt:lpstr>The representation: Basic Formal Ontology (BFO)</vt:lpstr>
      <vt:lpstr>BFO as basis for other ontologies </vt:lpstr>
      <vt:lpstr>BFO and Ontology of Biomedical Investigations (OBI)</vt:lpstr>
      <vt:lpstr> Ontological Foundations for Tracking Data Quality through the Internet of Things.    EFMI STC2016: Transforming Healthcare with the Internet of Things Paris, France, April 17-19, 2016 </vt:lpstr>
      <vt:lpstr>What is to be tracked are particulars</vt:lpstr>
      <vt:lpstr>What is to be tracked are particulars</vt:lpstr>
      <vt:lpstr>Referent Tracking The importance of time indexing</vt:lpstr>
      <vt:lpstr>Continuants preserve identity while changing</vt:lpstr>
      <vt:lpstr>Ambiguities: are assertions about particulars or types?</vt:lpstr>
      <vt:lpstr>Ambiguities: are assertions about particulars or types?</vt:lpstr>
      <vt:lpstr> Ontological Foundations for Tracking Data Quality through the Internet of Things.    EFMI STC2016: Transforming Healthcare with the Internet of Things Paris, France, April 17-19, 2016 </vt:lpstr>
      <vt:lpstr>PowerPoint Presentation</vt:lpstr>
      <vt:lpstr>Requirements for (health) data quality</vt:lpstr>
      <vt:lpstr>Reality (imagine)</vt:lpstr>
      <vt:lpstr>Map = data</vt:lpstr>
      <vt:lpstr>Map overlay</vt:lpstr>
      <vt:lpstr>Requirements for (health) data quality</vt:lpstr>
      <vt:lpstr> Ontological Foundations for Tracking Data Quality through the Internet of Things.    EFMI STC2016: Transforming Healthcare with the Internet of Things Paris, France, April 17-19, 2016 </vt:lpstr>
      <vt:lpstr>Internet of Things</vt:lpstr>
      <vt:lpstr>NIST: Smart Spaces Project</vt:lpstr>
      <vt:lpstr>IoT for Health</vt:lpstr>
      <vt:lpstr>Internet of Things: </vt:lpstr>
      <vt:lpstr>The basis of Ontological Realism</vt:lpstr>
      <vt:lpstr>Internet of Things: Similar perspective as Ontological Realism</vt:lpstr>
      <vt:lpstr>The basis of Ontological Realism</vt:lpstr>
      <vt:lpstr>Internet of Things: Similar perspective as Ontological Realism</vt:lpstr>
      <vt:lpstr>The basis of Ontological Realism</vt:lpstr>
      <vt:lpstr>Internet of Things: Similar perspective as Ontological Realism</vt:lpstr>
      <vt:lpstr>The basis of Ontological Realism</vt:lpstr>
      <vt:lpstr>Internet of Things: </vt:lpstr>
      <vt:lpstr>Denoting particulars</vt:lpstr>
      <vt:lpstr>Method: IUI assignment</vt:lpstr>
      <vt:lpstr>Internet of Things: </vt:lpstr>
      <vt:lpstr>Referent Tracking System Components</vt:lpstr>
      <vt:lpstr>Simplified Referent Tracking syntax</vt:lpstr>
      <vt:lpstr>Simplified Referent Tracking syntax</vt:lpstr>
      <vt:lpstr>Simplified Referent Tracking syntax</vt:lpstr>
      <vt:lpstr>Simplified Referent Tracking syntax</vt:lpstr>
      <vt:lpstr>Representation of relation with time intervals</vt:lpstr>
      <vt:lpstr>IoT for Health</vt:lpstr>
      <vt:lpstr>IoT for Health</vt:lpstr>
      <vt:lpstr>IoT for Health</vt:lpstr>
      <vt:lpstr>IoT for Health</vt:lpstr>
      <vt:lpstr>Two sides of a coin</vt:lpstr>
      <vt:lpstr>Essential Universals and Defined Classes</vt:lpstr>
      <vt:lpstr>Example scenario: the players</vt:lpstr>
      <vt:lpstr>Example scenario: the temperature assay</vt:lpstr>
      <vt:lpstr>Further assertions</vt:lpstr>
      <vt:lpstr>Discussion and conclusion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seannos</dc:creator>
  <cp:lastModifiedBy>Werner Ceusters</cp:lastModifiedBy>
  <cp:revision>1110</cp:revision>
  <dcterms:created xsi:type="dcterms:W3CDTF">1601-01-01T00:00:00Z</dcterms:created>
  <dcterms:modified xsi:type="dcterms:W3CDTF">2016-04-14T21:01:00Z</dcterms:modified>
</cp:coreProperties>
</file>