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35" r:id="rId2"/>
  </p:sldMasterIdLst>
  <p:notesMasterIdLst>
    <p:notesMasterId r:id="rId31"/>
  </p:notesMasterIdLst>
  <p:handoutMasterIdLst>
    <p:handoutMasterId r:id="rId32"/>
  </p:handoutMasterIdLst>
  <p:sldIdLst>
    <p:sldId id="1369" r:id="rId3"/>
    <p:sldId id="1375" r:id="rId4"/>
    <p:sldId id="1370" r:id="rId5"/>
    <p:sldId id="1372" r:id="rId6"/>
    <p:sldId id="1373" r:id="rId7"/>
    <p:sldId id="1593" r:id="rId8"/>
    <p:sldId id="1591" r:id="rId9"/>
    <p:sldId id="1042" r:id="rId10"/>
    <p:sldId id="1243" r:id="rId11"/>
    <p:sldId id="1592" r:id="rId12"/>
    <p:sldId id="1238" r:id="rId13"/>
    <p:sldId id="716" r:id="rId14"/>
    <p:sldId id="723" r:id="rId15"/>
    <p:sldId id="1594" r:id="rId16"/>
    <p:sldId id="1319" r:id="rId17"/>
    <p:sldId id="1374" r:id="rId18"/>
    <p:sldId id="1377" r:id="rId19"/>
    <p:sldId id="728" r:id="rId20"/>
    <p:sldId id="736" r:id="rId21"/>
    <p:sldId id="1376" r:id="rId22"/>
    <p:sldId id="1595" r:id="rId23"/>
    <p:sldId id="1596" r:id="rId24"/>
    <p:sldId id="1597" r:id="rId25"/>
    <p:sldId id="1602" r:id="rId26"/>
    <p:sldId id="1598" r:id="rId27"/>
    <p:sldId id="1599" r:id="rId28"/>
    <p:sldId id="1600" r:id="rId29"/>
    <p:sldId id="1601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A22"/>
    <a:srgbClr val="A2CCE8"/>
    <a:srgbClr val="FF0000"/>
    <a:srgbClr val="FF6600"/>
    <a:srgbClr val="1FE115"/>
    <a:srgbClr val="00359E"/>
    <a:srgbClr val="000000"/>
    <a:srgbClr val="92D050"/>
    <a:srgbClr val="AAE600"/>
    <a:srgbClr val="161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119" autoAdjust="0"/>
  </p:normalViewPr>
  <p:slideViewPr>
    <p:cSldViewPr>
      <p:cViewPr varScale="1">
        <p:scale>
          <a:sx n="100" d="100"/>
          <a:sy n="100" d="100"/>
        </p:scale>
        <p:origin x="10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83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79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89B93C-8E15-46DA-A4EB-5308B2F0C1F9}" type="slidenum">
              <a:rPr lang="en-US" altLang="en-US" sz="1200" b="0"/>
              <a:pPr eaLnBrk="1" hangingPunct="1"/>
              <a:t>12</a:t>
            </a:fld>
            <a:endParaRPr lang="en-US" altLang="en-US" sz="1200" b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002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B2B8E-C326-4B2B-BA48-B5BD4CED868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121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4DC7B7-652D-4189-99DB-859766A86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57200" indent="-457200" algn="ctr">
              <a:buClr>
                <a:schemeClr val="bg1"/>
              </a:buClr>
              <a:buFont typeface="+mj-lt"/>
              <a:buAutoNum type="arabicPeriod"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4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79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45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76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47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85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02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921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03263"/>
            <a:ext cx="5486400" cy="118427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553200"/>
            <a:ext cx="6400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86865A-AA7B-49E1-99FB-BC053C9956B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4048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81313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68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293531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referent-tracking.com/RTU/papers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219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October 24, 2022 - Ontology Day</a:t>
            </a:r>
            <a:br>
              <a:rPr lang="en-US" sz="2400" dirty="0"/>
            </a:br>
            <a:br>
              <a:rPr lang="en-US" sz="2000" dirty="0"/>
            </a:br>
            <a:br>
              <a:rPr lang="en-US" sz="4400" dirty="0"/>
            </a:br>
            <a:r>
              <a:rPr lang="en-US" sz="4000" dirty="0"/>
              <a:t>Mutualistic integration of </a:t>
            </a:r>
            <a:br>
              <a:rPr lang="en-US" sz="4000" dirty="0"/>
            </a:br>
            <a:r>
              <a:rPr lang="en-US" sz="4000" dirty="0"/>
              <a:t>Referent Tracking and </a:t>
            </a:r>
            <a:br>
              <a:rPr lang="en-US" sz="4000" dirty="0"/>
            </a:br>
            <a:r>
              <a:rPr lang="en-US" sz="4000" dirty="0"/>
              <a:t>BFO2020-style FOL axiomatization</a:t>
            </a:r>
            <a:br>
              <a:rPr lang="en-US" sz="4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9144000" cy="1219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2B29-5776-46C2-A1E6-303DB6E8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as proxies for particulars:</a:t>
            </a:r>
            <a:br>
              <a:rPr lang="en-US" altLang="en-US" dirty="0"/>
            </a:br>
            <a:r>
              <a:rPr lang="en-US" altLang="en-US" dirty="0"/>
              <a:t>a very bad practice !!!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75D8EC-0EA8-4C6B-8D5F-C08356782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677" y="4206296"/>
            <a:ext cx="4246051" cy="2042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87C3-DF88-40B0-9DBF-2054F689DD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D7597-EB18-48B3-989A-47AE439A2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4206297"/>
            <a:ext cx="4295775" cy="2042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F38CAD-68BD-424E-9E40-B9F205DA5AB2}"/>
              </a:ext>
            </a:extLst>
          </p:cNvPr>
          <p:cNvSpPr txBox="1"/>
          <p:nvPr/>
        </p:nvSpPr>
        <p:spPr>
          <a:xfrm>
            <a:off x="914400" y="2227634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References on the basis of types only cannot always differentiate between distinct configurations of the intended referents!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717D-6470-443D-B372-2B0363416F94}"/>
              </a:ext>
            </a:extLst>
          </p:cNvPr>
          <p:cNvSpPr txBox="1"/>
          <p:nvPr/>
        </p:nvSpPr>
        <p:spPr>
          <a:xfrm>
            <a:off x="609600" y="6258580"/>
            <a:ext cx="31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Two tumors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D6672-8B39-4549-AE94-4E1310E0ABC1}"/>
              </a:ext>
            </a:extLst>
          </p:cNvPr>
          <p:cNvSpPr txBox="1"/>
          <p:nvPr/>
        </p:nvSpPr>
        <p:spPr>
          <a:xfrm>
            <a:off x="5156403" y="6225972"/>
            <a:ext cx="31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One tumor</a:t>
            </a:r>
          </a:p>
        </p:txBody>
      </p:sp>
    </p:spTree>
    <p:extLst>
      <p:ext uri="{BB962C8B-B14F-4D97-AF65-F5344CB8AC3E}">
        <p14:creationId xmlns:p14="http://schemas.microsoft.com/office/powerpoint/2010/main" val="219730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723900"/>
            <a:ext cx="9144000" cy="647700"/>
          </a:xfrm>
        </p:spPr>
        <p:txBody>
          <a:bodyPr/>
          <a:lstStyle/>
          <a:p>
            <a:r>
              <a:rPr lang="en-US" altLang="en-US" sz="2800" dirty="0"/>
              <a:t>Not only medical records but also many biomedical terminologies suffer from an unwarranted focus on types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1181100"/>
          </a:xfrm>
        </p:spPr>
        <p:txBody>
          <a:bodyPr/>
          <a:lstStyle/>
          <a:p>
            <a:r>
              <a:rPr lang="en-US" altLang="en-US"/>
              <a:t>‘</a:t>
            </a:r>
            <a:r>
              <a:rPr lang="en-US" altLang="en-US" i="1"/>
              <a:t>Persistent idiopathic facial pain (PIFP)</a:t>
            </a:r>
            <a:r>
              <a:rPr lang="en-US" altLang="en-US"/>
              <a:t>’ </a:t>
            </a:r>
          </a:p>
          <a:p>
            <a:pPr lvl="1">
              <a:buFontTx/>
              <a:buNone/>
            </a:pPr>
            <a:r>
              <a:rPr lang="en-US" altLang="en-US"/>
              <a:t>= ‘</a:t>
            </a:r>
            <a:r>
              <a:rPr lang="en-US" altLang="en-US" i="1"/>
              <a:t>persistent facial pain with varying presentations …’</a:t>
            </a: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12FA2-C668-48F7-82C9-627A0BF2E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147C1-3962-4448-8581-F5FEAB4E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7543800" cy="29281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904503-6CE2-4E55-BCC1-8BF3C4B7993A}"/>
              </a:ext>
            </a:extLst>
          </p:cNvPr>
          <p:cNvSpPr txBox="1"/>
          <p:nvPr/>
        </p:nvSpPr>
        <p:spPr>
          <a:xfrm>
            <a:off x="988294" y="6075975"/>
            <a:ext cx="716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Which of the three instances of pain qualify for PIFP?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Depends on the definition’s interpretation: about types or about particulars?</a:t>
            </a:r>
          </a:p>
        </p:txBody>
      </p:sp>
    </p:spTree>
    <p:extLst>
      <p:ext uri="{BB962C8B-B14F-4D97-AF65-F5344CB8AC3E}">
        <p14:creationId xmlns:p14="http://schemas.microsoft.com/office/powerpoint/2010/main" val="82161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 dirty="0"/>
              <a:t>Essence of Referent Tracking</a:t>
            </a:r>
            <a:endParaRPr lang="en-US" altLang="en-US" sz="20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0292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nl-NL" altLang="en-US" b="1" dirty="0"/>
              <a:t>	</a:t>
            </a:r>
            <a:r>
              <a:rPr lang="nl-NL" altLang="en-US" b="1" u="sng" dirty="0"/>
              <a:t>explicit</a:t>
            </a:r>
            <a:r>
              <a:rPr lang="nl-NL" altLang="en-US" dirty="0"/>
              <a:t> </a:t>
            </a:r>
            <a:r>
              <a:rPr lang="nl-BE" altLang="en-US" dirty="0" err="1"/>
              <a:t>reference</a:t>
            </a:r>
            <a:r>
              <a:rPr lang="nl-BE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the </a:t>
            </a:r>
            <a:r>
              <a:rPr lang="nl-NL" altLang="en-US" dirty="0" err="1">
                <a:solidFill>
                  <a:srgbClr val="FFFF00"/>
                </a:solidFill>
              </a:rPr>
              <a:t>individual</a:t>
            </a:r>
            <a:r>
              <a:rPr lang="nl-NL" altLang="en-US" dirty="0">
                <a:solidFill>
                  <a:srgbClr val="FFFF00"/>
                </a:solidFill>
              </a:rPr>
              <a:t> </a:t>
            </a:r>
            <a:r>
              <a:rPr lang="nl-NL" altLang="en-US" dirty="0" err="1">
                <a:solidFill>
                  <a:srgbClr val="FFFF00"/>
                </a:solidFill>
              </a:rPr>
              <a:t>entities</a:t>
            </a:r>
            <a:r>
              <a:rPr lang="nl-NL" altLang="en-US" dirty="0">
                <a:solidFill>
                  <a:srgbClr val="FFFF00"/>
                </a:solidFill>
              </a:rPr>
              <a:t> </a:t>
            </a:r>
          </a:p>
          <a:p>
            <a:pPr marL="609600" indent="-609600">
              <a:buFontTx/>
              <a:buNone/>
            </a:pPr>
            <a:r>
              <a:rPr lang="nl-NL" altLang="en-US" dirty="0">
                <a:solidFill>
                  <a:srgbClr val="FFFF00"/>
                </a:solidFill>
              </a:rPr>
              <a:t>	</a:t>
            </a:r>
            <a:r>
              <a:rPr lang="nl-NL" altLang="en-US" dirty="0"/>
              <a:t>relevant </a:t>
            </a:r>
            <a:r>
              <a:rPr lang="nl-NL" altLang="en-US" dirty="0" err="1"/>
              <a:t>to</a:t>
            </a:r>
            <a:r>
              <a:rPr lang="nl-NL" altLang="en-US" dirty="0"/>
              <a:t> the accurate </a:t>
            </a:r>
            <a:r>
              <a:rPr lang="nl-NL" altLang="en-US" dirty="0" err="1"/>
              <a:t>description</a:t>
            </a:r>
            <a:r>
              <a:rPr lang="nl-NL" altLang="en-US" dirty="0"/>
              <a:t> of </a:t>
            </a:r>
            <a:r>
              <a:rPr lang="nl-NL" altLang="en-US" dirty="0" err="1"/>
              <a:t>some</a:t>
            </a:r>
            <a:r>
              <a:rPr lang="nl-NL" altLang="en-US" dirty="0"/>
              <a:t> </a:t>
            </a:r>
          </a:p>
          <a:p>
            <a:pPr marL="609600" indent="-609600">
              <a:buFontTx/>
              <a:buNone/>
            </a:pPr>
            <a:r>
              <a:rPr lang="nl-NL" altLang="en-US" dirty="0"/>
              <a:t>			</a:t>
            </a:r>
            <a:r>
              <a:rPr lang="nl-NL" altLang="en-US" dirty="0" err="1">
                <a:solidFill>
                  <a:srgbClr val="FFFF00"/>
                </a:solidFill>
              </a:rPr>
              <a:t>portion</a:t>
            </a:r>
            <a:r>
              <a:rPr lang="nl-NL" altLang="en-US" dirty="0">
                <a:solidFill>
                  <a:srgbClr val="FFFF00"/>
                </a:solidFill>
              </a:rPr>
              <a:t> of </a:t>
            </a:r>
            <a:r>
              <a:rPr lang="nl-NL" altLang="en-US" dirty="0" err="1">
                <a:solidFill>
                  <a:srgbClr val="FFFF00"/>
                </a:solidFill>
              </a:rPr>
              <a:t>reality</a:t>
            </a:r>
            <a:r>
              <a:rPr lang="nl-BE" altLang="en-US" dirty="0"/>
              <a:t>, ...</a:t>
            </a:r>
          </a:p>
          <a:p>
            <a:pPr marL="990600" lvl="1" indent="-533400">
              <a:buFontTx/>
              <a:buNone/>
            </a:pPr>
            <a:endParaRPr lang="nl-BE" alt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22533" name="AutoShape 5" descr="larson-oct-1987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387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09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3505200" y="2286000"/>
            <a:ext cx="2362200" cy="457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505200" y="2286000"/>
            <a:ext cx="4648200" cy="457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505200" y="2286000"/>
            <a:ext cx="2971800" cy="1676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Left Brace 14"/>
          <p:cNvSpPr/>
          <p:nvPr/>
        </p:nvSpPr>
        <p:spPr bwMode="auto">
          <a:xfrm>
            <a:off x="4925983" y="1928984"/>
            <a:ext cx="422564" cy="3481216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0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81200"/>
            <a:ext cx="88392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/>
              <a:t>There is for any particular only one identifier within all systems in which the entity is represented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IUI = Instance Unique Identifier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19236"/>
            <a:ext cx="8763000" cy="992460"/>
          </a:xfrm>
        </p:spPr>
        <p:txBody>
          <a:bodyPr/>
          <a:lstStyle/>
          <a:p>
            <a:pPr algn="ctr"/>
            <a:r>
              <a:rPr lang="en-US" dirty="0"/>
              <a:t>             there is for any particular only one identifier within a given representation system</a:t>
            </a:r>
          </a:p>
          <a:p>
            <a:endParaRPr lang="en-US" dirty="0"/>
          </a:p>
          <a:p>
            <a:pPr marL="182880" indent="0"/>
            <a:r>
              <a:rPr lang="en-US" dirty="0"/>
              <a:t>Basic rule for RT-based information systems: </a:t>
            </a:r>
          </a:p>
          <a:p>
            <a:pPr marL="182880" indent="0"/>
            <a:r>
              <a:rPr lang="en-US" dirty="0">
                <a:solidFill>
                  <a:srgbClr val="FFFF00"/>
                </a:solidFill>
              </a:rPr>
              <a:t>accept only assertions about explicitly identified particulars!</a:t>
            </a: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3543300" y="2781301"/>
            <a:ext cx="381000" cy="24384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 flipV="1">
            <a:off x="2667000" y="1066800"/>
            <a:ext cx="381000" cy="41910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350940"/>
            <a:ext cx="8686800" cy="457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/>
              <a:t>Globally and Singularly Unique Identifier for a Particular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14D28-DD4C-44EA-9711-22E3E826D031}"/>
              </a:ext>
            </a:extLst>
          </p:cNvPr>
          <p:cNvSpPr/>
          <p:nvPr/>
        </p:nvSpPr>
        <p:spPr bwMode="auto">
          <a:xfrm>
            <a:off x="381000" y="5562600"/>
            <a:ext cx="8686800" cy="99246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8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D3A7-B1E6-4C0E-BEDA-2F32DA6B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 analogue for 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47F0-3A39-4F57-A2C7-38C9D34F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677" y="2042103"/>
            <a:ext cx="4295774" cy="1219200"/>
          </a:xfrm>
          <a:ln w="1905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1600" dirty="0"/>
              <a:t>part-of(</a:t>
            </a:r>
            <a:r>
              <a:rPr lang="en-US" sz="1600" dirty="0">
                <a:solidFill>
                  <a:srgbClr val="A2CCE8"/>
                </a:solidFill>
              </a:rPr>
              <a:t>this-4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A2CCE8"/>
                </a:solidFill>
              </a:rPr>
              <a:t>this-1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A2CCE8"/>
                </a:solidFill>
              </a:rPr>
              <a:t>date1</a:t>
            </a:r>
            <a:r>
              <a:rPr lang="en-US" sz="1600" dirty="0"/>
              <a:t>)</a:t>
            </a:r>
          </a:p>
          <a:p>
            <a:pPr algn="ctr"/>
            <a:r>
              <a:rPr lang="en-US" sz="1600" dirty="0"/>
              <a:t>instance-of(</a:t>
            </a:r>
            <a:r>
              <a:rPr lang="en-US" sz="1600" dirty="0">
                <a:solidFill>
                  <a:srgbClr val="A2CCE8"/>
                </a:solidFill>
              </a:rPr>
              <a:t>this-4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FF00"/>
                </a:solidFill>
              </a:rPr>
              <a:t>benign-tumor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A2CCE8"/>
                </a:solidFill>
              </a:rPr>
              <a:t>date-1</a:t>
            </a:r>
            <a:r>
              <a:rPr lang="en-US" sz="1600" dirty="0"/>
              <a:t>)</a:t>
            </a:r>
          </a:p>
          <a:p>
            <a:pPr algn="ctr"/>
            <a:r>
              <a:rPr lang="en-US" sz="1600" dirty="0"/>
              <a:t>instance-of(</a:t>
            </a:r>
            <a:r>
              <a:rPr lang="en-US" sz="1600" dirty="0">
                <a:solidFill>
                  <a:srgbClr val="A2CCE8"/>
                </a:solidFill>
              </a:rPr>
              <a:t>this-4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FF00"/>
                </a:solidFill>
              </a:rPr>
              <a:t>malignant-tumor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A2CCE8"/>
                </a:solidFill>
              </a:rPr>
              <a:t>date-2</a:t>
            </a:r>
            <a:r>
              <a:rPr lang="en-US" sz="1600" dirty="0"/>
              <a:t>)</a:t>
            </a:r>
          </a:p>
          <a:p>
            <a:pPr algn="ctr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AC1B5-A165-4E7E-AE29-E73D065ACE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A5E206-7479-4E55-9075-91F2FFAD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7" y="3733800"/>
            <a:ext cx="4295773" cy="2042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09E7C1-3796-468D-90BC-442CE8BA7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3733801"/>
            <a:ext cx="4295775" cy="2042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4E2294-B1CB-4297-9619-F72123FECC21}"/>
              </a:ext>
            </a:extLst>
          </p:cNvPr>
          <p:cNvSpPr txBox="1">
            <a:spLocks/>
          </p:cNvSpPr>
          <p:nvPr/>
        </p:nvSpPr>
        <p:spPr>
          <a:xfrm>
            <a:off x="209550" y="2038350"/>
            <a:ext cx="4295775" cy="121920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sz="1600" kern="0" dirty="0"/>
              <a:t>part-of(</a:t>
            </a:r>
            <a:r>
              <a:rPr lang="en-US" sz="1600" kern="0" dirty="0">
                <a:solidFill>
                  <a:srgbClr val="A2CCE8"/>
                </a:solidFill>
              </a:rPr>
              <a:t>this-4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this-1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date1</a:t>
            </a:r>
            <a:r>
              <a:rPr lang="en-US" sz="1600" kern="0" dirty="0"/>
              <a:t>)</a:t>
            </a:r>
          </a:p>
          <a:p>
            <a:pPr algn="ctr"/>
            <a:r>
              <a:rPr lang="en-US" sz="1600" kern="0" dirty="0"/>
              <a:t>part-of(</a:t>
            </a:r>
            <a:r>
              <a:rPr lang="en-US" sz="1600" kern="0" dirty="0">
                <a:solidFill>
                  <a:srgbClr val="A2CCE8"/>
                </a:solidFill>
              </a:rPr>
              <a:t>this-5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this-1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date2</a:t>
            </a:r>
            <a:r>
              <a:rPr lang="en-US" sz="1600" kern="0" dirty="0"/>
              <a:t>)</a:t>
            </a:r>
          </a:p>
          <a:p>
            <a:pPr algn="ctr"/>
            <a:r>
              <a:rPr lang="en-US" sz="1600" kern="0" dirty="0"/>
              <a:t>instance-of(</a:t>
            </a:r>
            <a:r>
              <a:rPr lang="en-US" sz="1600" kern="0" dirty="0">
                <a:solidFill>
                  <a:srgbClr val="A2CCE8"/>
                </a:solidFill>
              </a:rPr>
              <a:t>this-4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FFFF00"/>
                </a:solidFill>
              </a:rPr>
              <a:t>benign-tumor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date-1</a:t>
            </a:r>
            <a:r>
              <a:rPr lang="en-US" sz="1600" kern="0" dirty="0"/>
              <a:t>)</a:t>
            </a:r>
          </a:p>
          <a:p>
            <a:pPr algn="ctr"/>
            <a:r>
              <a:rPr lang="en-US" sz="1600" kern="0" dirty="0"/>
              <a:t>instance-of(</a:t>
            </a:r>
            <a:r>
              <a:rPr lang="en-US" sz="1600" kern="0" dirty="0">
                <a:solidFill>
                  <a:srgbClr val="A2CCE8"/>
                </a:solidFill>
              </a:rPr>
              <a:t>this-5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FFFF00"/>
                </a:solidFill>
              </a:rPr>
              <a:t>malignant-tumor</a:t>
            </a:r>
            <a:r>
              <a:rPr lang="en-US" sz="1600" kern="0" dirty="0"/>
              <a:t>, </a:t>
            </a:r>
            <a:r>
              <a:rPr lang="en-US" sz="1600" kern="0" dirty="0">
                <a:solidFill>
                  <a:srgbClr val="A2CCE8"/>
                </a:solidFill>
              </a:rPr>
              <a:t>date-2</a:t>
            </a:r>
            <a:r>
              <a:rPr lang="en-US" sz="1600" kern="0" dirty="0"/>
              <a:t>)</a:t>
            </a:r>
          </a:p>
          <a:p>
            <a:pPr algn="ctr"/>
            <a:endParaRPr lang="en-US" sz="160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D4576-8FBB-4E58-85CD-A32D0E850FCA}"/>
              </a:ext>
            </a:extLst>
          </p:cNvPr>
          <p:cNvSpPr/>
          <p:nvPr/>
        </p:nvSpPr>
        <p:spPr bwMode="auto">
          <a:xfrm>
            <a:off x="4505325" y="2057400"/>
            <a:ext cx="133352" cy="3718503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5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Essentials of Referent Tracking  </a:t>
            </a:r>
            <a:endParaRPr lang="nl-NL" altLang="en-US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Deciding what particulars should receive a universally unique identifier (IUI);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Finding out whether or not a particular has already been assigned an IUI (each particular should receive maximally one IUI);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Generating an IUI;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Using IUIs in information systems, i.e. issues concerning the syntax and semantics of statements containing IUIs;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Determining the truth values of statements in which IUIs are used;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Correcting errors in the assignment of IUIs and in other assertions in tuples.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491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784-36F7-4CC4-A3FA-A15FA125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43DDF-2122-412E-9856-FD6E8D15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52B22-F083-44EA-A868-5F534CE4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427"/>
            <a:ext cx="6976961" cy="6209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9ACF5-4EC2-4FD9-89AB-940BEA7B9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486" y="648426"/>
            <a:ext cx="2157514" cy="62095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4340A6-D9A1-4F77-8A97-9C547B046187}"/>
              </a:ext>
            </a:extLst>
          </p:cNvPr>
          <p:cNvSpPr/>
          <p:nvPr/>
        </p:nvSpPr>
        <p:spPr>
          <a:xfrm>
            <a:off x="402380" y="3753212"/>
            <a:ext cx="6172200" cy="107721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http://www.referent-tracking.com/RTU/papers.html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81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34E05-A756-4EF8-978E-73DE1646E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Reasoning support with mutual benefits</a:t>
            </a:r>
            <a:br>
              <a:rPr lang="en-US" dirty="0"/>
            </a:br>
            <a:r>
              <a:rPr lang="en-US" sz="1800" dirty="0"/>
              <a:t>(just one example of each)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F5EFE8-9C1C-4131-BC01-5FA95E922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752600"/>
          </a:xfrm>
        </p:spPr>
        <p:txBody>
          <a:bodyPr/>
          <a:lstStyle/>
          <a:p>
            <a:pPr marL="457200" indent="-457200" algn="l">
              <a:buAutoNum type="arabicParenR"/>
            </a:pPr>
            <a:r>
              <a:rPr lang="en-US" dirty="0"/>
              <a:t>Axioms help identify errors in (combinations of) assertions.</a:t>
            </a:r>
          </a:p>
          <a:p>
            <a:pPr marL="457200" indent="-457200" algn="l">
              <a:buAutoNum type="arabicParenR"/>
            </a:pPr>
            <a:endParaRPr lang="en-US" dirty="0"/>
          </a:p>
          <a:p>
            <a:pPr marL="457200" indent="-457200" algn="l">
              <a:buAutoNum type="arabicParenR"/>
            </a:pPr>
            <a:r>
              <a:rPr lang="en-US" dirty="0"/>
              <a:t>Assertions help identify poorly informative axioms in ontologies.</a:t>
            </a:r>
          </a:p>
          <a:p>
            <a:pPr marL="457200" indent="-457200" algn="l">
              <a:buAutoNum type="arabicParenR"/>
            </a:pPr>
            <a:endParaRPr lang="en-US" dirty="0"/>
          </a:p>
          <a:p>
            <a:pPr marL="457200" indent="-457200" algn="l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0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Referent Tracking assertions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55D5D-2597-447C-A0E1-179074B76642}"/>
              </a:ext>
            </a:extLst>
          </p:cNvPr>
          <p:cNvSpPr txBox="1"/>
          <p:nvPr/>
        </p:nvSpPr>
        <p:spPr>
          <a:xfrm>
            <a:off x="438370" y="6076122"/>
            <a:ext cx="826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Note: RT tuples in this and next slide follow the BFO 2.0 conventions, NOT BFO2020!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A829A-78C0-4AA1-97A3-E9C25B64B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7E1DBB-D5CF-405F-A26E-266434A087D6}"/>
              </a:ext>
            </a:extLst>
          </p:cNvPr>
          <p:cNvSpPr txBox="1">
            <a:spLocks/>
          </p:cNvSpPr>
          <p:nvPr/>
        </p:nvSpPr>
        <p:spPr>
          <a:xfrm>
            <a:off x="-228600" y="2133600"/>
            <a:ext cx="8839200" cy="2743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lvl="1" indent="0">
              <a:buFont typeface="Times" charset="0"/>
              <a:buNone/>
            </a:pPr>
            <a:r>
              <a:rPr lang="en-US" kern="0" dirty="0"/>
              <a:t>		#1	</a:t>
            </a:r>
            <a:r>
              <a:rPr lang="en-US" kern="0" dirty="0" err="1"/>
              <a:t>participantOf</a:t>
            </a:r>
            <a:r>
              <a:rPr lang="en-US" kern="0" dirty="0"/>
              <a:t>   	#2	at		t1</a:t>
            </a:r>
          </a:p>
          <a:p>
            <a:pPr marL="0" lvl="1" indent="0">
              <a:buFont typeface="Times" charset="0"/>
              <a:buNone/>
            </a:pPr>
            <a:r>
              <a:rPr lang="en-US" kern="0" dirty="0"/>
              <a:t>		#2	</a:t>
            </a:r>
            <a:r>
              <a:rPr lang="en-US" kern="0" dirty="0" err="1"/>
              <a:t>instanceOf</a:t>
            </a:r>
            <a:r>
              <a:rPr lang="en-US" kern="0" dirty="0"/>
              <a:t>		</a:t>
            </a:r>
            <a:r>
              <a:rPr lang="en-US" kern="0" dirty="0" err="1"/>
              <a:t>DiagnosticProcess</a:t>
            </a:r>
            <a:endParaRPr lang="en-US" kern="0" dirty="0"/>
          </a:p>
          <a:p>
            <a:pPr marL="0" lvl="1" indent="0">
              <a:buFont typeface="Times" charset="0"/>
              <a:buNone/>
            </a:pPr>
            <a:r>
              <a:rPr lang="en-US" kern="0" dirty="0"/>
              <a:t>		#1	</a:t>
            </a:r>
            <a:r>
              <a:rPr lang="en-US" kern="0" dirty="0" err="1"/>
              <a:t>participantOf</a:t>
            </a:r>
            <a:r>
              <a:rPr lang="en-US" kern="0" dirty="0"/>
              <a:t>   	#3	at		t2</a:t>
            </a:r>
          </a:p>
          <a:p>
            <a:pPr marL="0" lvl="1" indent="0">
              <a:buFont typeface="Times" charset="0"/>
              <a:buNone/>
            </a:pPr>
            <a:r>
              <a:rPr lang="en-US" kern="0" dirty="0"/>
              <a:t>		#3	</a:t>
            </a:r>
            <a:r>
              <a:rPr lang="en-US" kern="0" dirty="0" err="1"/>
              <a:t>instanceOf</a:t>
            </a:r>
            <a:r>
              <a:rPr lang="en-US" kern="0" dirty="0"/>
              <a:t>		History</a:t>
            </a:r>
          </a:p>
          <a:p>
            <a:pPr marL="0" lvl="1" indent="0">
              <a:buFont typeface="Times" charset="0"/>
              <a:buNone/>
            </a:pPr>
            <a:r>
              <a:rPr lang="en-US" kern="0" dirty="0"/>
              <a:t>		#1	</a:t>
            </a:r>
            <a:r>
              <a:rPr lang="en-US" kern="0" dirty="0" err="1"/>
              <a:t>participantOf</a:t>
            </a:r>
            <a:r>
              <a:rPr lang="en-US" kern="0" dirty="0"/>
              <a:t>   	#4	at		t3</a:t>
            </a:r>
          </a:p>
          <a:p>
            <a:pPr marL="0" lvl="1" indent="0">
              <a:buFont typeface="Times" charset="0"/>
              <a:buNone/>
            </a:pPr>
            <a:r>
              <a:rPr lang="en-US" kern="0" dirty="0"/>
              <a:t>		#4	</a:t>
            </a:r>
            <a:r>
              <a:rPr lang="en-US" kern="0" dirty="0" err="1"/>
              <a:t>instanceOf</a:t>
            </a:r>
            <a:r>
              <a:rPr lang="en-US" kern="0" dirty="0"/>
              <a:t>		</a:t>
            </a:r>
            <a:r>
              <a:rPr lang="en-US" kern="0" dirty="0" err="1"/>
              <a:t>SurgicalProcedure</a:t>
            </a:r>
            <a:endParaRPr lang="en-US" kern="0" dirty="0"/>
          </a:p>
          <a:p>
            <a:pPr marL="0" lvl="1" indent="0">
              <a:buFont typeface="Times" charset="0"/>
              <a:buNone/>
            </a:pPr>
            <a:r>
              <a:rPr lang="en-US" kern="0" dirty="0"/>
              <a:t>		#4	</a:t>
            </a:r>
            <a:r>
              <a:rPr lang="en-US" kern="0" dirty="0" err="1"/>
              <a:t>precededBy</a:t>
            </a:r>
            <a:r>
              <a:rPr lang="en-US" kern="0" dirty="0"/>
              <a:t>		#2</a:t>
            </a:r>
          </a:p>
          <a:p>
            <a:pPr marL="0" lvl="1" indent="0">
              <a:buFont typeface="Times" charset="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7375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Capacities for reasoners</a:t>
            </a:r>
            <a:br>
              <a:rPr lang="en-US" dirty="0"/>
            </a:br>
            <a:r>
              <a:rPr lang="en-US" sz="2400" dirty="0"/>
              <a:t>Axioms </a:t>
            </a:r>
            <a:r>
              <a:rPr lang="en-US" sz="2400" dirty="0">
                <a:sym typeface="Wingdings" panose="05000000000000000000" pitchFamily="2" charset="2"/>
              </a:rPr>
              <a:t> benefit for RT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1336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		#1	</a:t>
            </a:r>
            <a:r>
              <a:rPr lang="en-US" dirty="0" err="1"/>
              <a:t>participantOf</a:t>
            </a:r>
            <a:r>
              <a:rPr lang="en-US" dirty="0"/>
              <a:t>   	#2	at		t1</a:t>
            </a:r>
          </a:p>
          <a:p>
            <a:pPr marL="0" lvl="1" indent="0">
              <a:buNone/>
            </a:pPr>
            <a:r>
              <a:rPr lang="en-US" dirty="0"/>
              <a:t>		#2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DiagnosticProcess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	#1	</a:t>
            </a:r>
            <a:r>
              <a:rPr lang="en-US" dirty="0" err="1"/>
              <a:t>participantOf</a:t>
            </a:r>
            <a:r>
              <a:rPr lang="en-US" dirty="0"/>
              <a:t>   	#3	at		t2</a:t>
            </a:r>
          </a:p>
          <a:p>
            <a:pPr marL="0" lvl="1" indent="0">
              <a:buNone/>
            </a:pPr>
            <a:r>
              <a:rPr lang="en-US" dirty="0"/>
              <a:t>		#3	</a:t>
            </a:r>
            <a:r>
              <a:rPr lang="en-US" dirty="0" err="1"/>
              <a:t>instanceOf</a:t>
            </a:r>
            <a:r>
              <a:rPr lang="en-US" dirty="0"/>
              <a:t>		History</a:t>
            </a:r>
          </a:p>
          <a:p>
            <a:pPr marL="0" lvl="1" indent="0">
              <a:buNone/>
            </a:pPr>
            <a:r>
              <a:rPr lang="en-US" dirty="0"/>
              <a:t>		#1	</a:t>
            </a:r>
            <a:r>
              <a:rPr lang="en-US" dirty="0" err="1"/>
              <a:t>participantOf</a:t>
            </a:r>
            <a:r>
              <a:rPr lang="en-US" dirty="0"/>
              <a:t>   	#4	at		t3</a:t>
            </a:r>
          </a:p>
          <a:p>
            <a:pPr marL="0" lvl="1" indent="0">
              <a:buNone/>
            </a:pPr>
            <a:r>
              <a:rPr lang="en-US" dirty="0"/>
              <a:t>		#4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/>
              <a:t>SurgicalProcedure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		#4	</a:t>
            </a:r>
            <a:r>
              <a:rPr lang="en-US" dirty="0" err="1"/>
              <a:t>precededBy</a:t>
            </a:r>
            <a:r>
              <a:rPr lang="en-US" dirty="0"/>
              <a:t>		#2</a:t>
            </a:r>
          </a:p>
          <a:p>
            <a:pPr marL="0" lvl="1" indent="0">
              <a:buNone/>
            </a:pPr>
            <a:r>
              <a:rPr lang="en-US" dirty="0"/>
              <a:t>		#4	</a:t>
            </a:r>
            <a:r>
              <a:rPr lang="en-US" dirty="0" err="1"/>
              <a:t>occurrentPartOf</a:t>
            </a:r>
            <a:r>
              <a:rPr lang="en-US" dirty="0"/>
              <a:t>	#3</a:t>
            </a:r>
          </a:p>
          <a:p>
            <a:pPr marL="0" lvl="1" indent="0">
              <a:buNone/>
            </a:pPr>
            <a:r>
              <a:rPr lang="en-US" dirty="0"/>
              <a:t>		t3	</a:t>
            </a:r>
            <a:r>
              <a:rPr lang="en-US" dirty="0" err="1"/>
              <a:t>temporalPartOf</a:t>
            </a:r>
            <a:r>
              <a:rPr lang="en-US" dirty="0"/>
              <a:t>	t2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 flipV="1">
            <a:off x="1596044" y="5181600"/>
            <a:ext cx="42672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1596044" y="3886200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V="1">
            <a:off x="1596044" y="3038302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V="1">
            <a:off x="1596044" y="3495502"/>
            <a:ext cx="6858000" cy="39069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1596044" y="5626331"/>
            <a:ext cx="42672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1016924" y="3048000"/>
            <a:ext cx="422564" cy="1295400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Left Brace 14"/>
          <p:cNvSpPr/>
          <p:nvPr/>
        </p:nvSpPr>
        <p:spPr bwMode="auto">
          <a:xfrm>
            <a:off x="981135" y="5181600"/>
            <a:ext cx="422564" cy="90193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Curved Right Arrow 20"/>
          <p:cNvSpPr/>
          <p:nvPr/>
        </p:nvSpPr>
        <p:spPr bwMode="auto">
          <a:xfrm>
            <a:off x="228600" y="3581400"/>
            <a:ext cx="533400" cy="2133600"/>
          </a:xfrm>
          <a:prstGeom prst="curvedRightArrow">
            <a:avLst>
              <a:gd name="adj1" fmla="val 21833"/>
              <a:gd name="adj2" fmla="val 50000"/>
              <a:gd name="adj3" fmla="val 25000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5AF6-AEB7-4460-9637-804522C59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Basics of Referent Tracking (RT)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RT and BFO2020 axiomatization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D4B2C-06F7-47E4-A91B-6C74E9BCF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58CF-4B50-4467-8644-0C146572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BFO2020 axiomatization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E1713-1F31-422F-BD1F-A947E10E7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(in CLIF):</a:t>
            </a:r>
          </a:p>
          <a:p>
            <a:endParaRPr lang="en-US" dirty="0"/>
          </a:p>
          <a:p>
            <a:r>
              <a:rPr lang="en-US" sz="2000" dirty="0"/>
              <a:t>(</a:t>
            </a:r>
            <a:r>
              <a:rPr lang="en-US" sz="2000" dirty="0" err="1"/>
              <a:t>cl:comment</a:t>
            </a:r>
            <a:r>
              <a:rPr lang="en-US" sz="2000" dirty="0"/>
              <a:t> "Definition of specifically dependent continuant. [akq-1]"    </a:t>
            </a:r>
          </a:p>
          <a:p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err="1"/>
              <a:t>forall</a:t>
            </a:r>
            <a:r>
              <a:rPr lang="en-US" sz="2000" dirty="0"/>
              <a:t> (s)     </a:t>
            </a:r>
          </a:p>
          <a:p>
            <a:r>
              <a:rPr lang="en-US" sz="2000" dirty="0"/>
              <a:t>	(</a:t>
            </a:r>
            <a:r>
              <a:rPr lang="en-US" sz="2000" dirty="0" err="1"/>
              <a:t>iff</a:t>
            </a:r>
            <a:r>
              <a:rPr lang="en-US" sz="2000" dirty="0"/>
              <a:t>   (exists (t) </a:t>
            </a:r>
          </a:p>
          <a:p>
            <a:r>
              <a:rPr lang="en-US" sz="2000" dirty="0"/>
              <a:t>		    (instance-of s specifically-dependent-continuant t))      </a:t>
            </a:r>
          </a:p>
          <a:p>
            <a:r>
              <a:rPr lang="en-US" sz="2000" dirty="0"/>
              <a:t>		(exists (c t) </a:t>
            </a:r>
          </a:p>
          <a:p>
            <a:r>
              <a:rPr lang="en-US" sz="2000" dirty="0"/>
              <a:t>		      (and  (instance-of s continuant t) </a:t>
            </a:r>
          </a:p>
          <a:p>
            <a:r>
              <a:rPr lang="en-US" sz="2000" dirty="0"/>
              <a:t>			   (instance-of c independent-continuant t)</a:t>
            </a:r>
          </a:p>
          <a:p>
            <a:r>
              <a:rPr lang="en-US" sz="2000" dirty="0"/>
              <a:t>		               (not (instance-of c spatial-region t))</a:t>
            </a:r>
          </a:p>
          <a:p>
            <a:r>
              <a:rPr lang="en-US" sz="2000" dirty="0"/>
              <a:t>        		   (specifically-depends-on s c))))))</a:t>
            </a:r>
          </a:p>
        </p:txBody>
      </p:sp>
    </p:spTree>
    <p:extLst>
      <p:ext uri="{BB962C8B-B14F-4D97-AF65-F5344CB8AC3E}">
        <p14:creationId xmlns:p14="http://schemas.microsoft.com/office/powerpoint/2010/main" val="220274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4DD4-8114-483D-8A34-CA32196E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Parser: </a:t>
            </a:r>
            <a:br>
              <a:rPr lang="en-US" dirty="0"/>
            </a:br>
            <a:r>
              <a:rPr lang="en-US" dirty="0"/>
              <a:t>converts FOL </a:t>
            </a:r>
            <a:r>
              <a:rPr lang="en-US" dirty="0">
                <a:sym typeface="Wingdings" panose="05000000000000000000" pitchFamily="2" charset="2"/>
              </a:rPr>
              <a:t> CNF </a:t>
            </a:r>
            <a:r>
              <a:rPr lang="en-US" dirty="0"/>
              <a:t> Kowalski-rules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26C64-6A2D-4BFA-A81C-E9E9FF00B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r>
              <a:rPr lang="en-US" sz="1800" dirty="0"/>
              <a:t>% Definition of specifically dependent continuant. [akq-1]</a:t>
            </a:r>
          </a:p>
          <a:p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r(469,1,[138],[],"akq-1",kow(if([[instance-</a:t>
            </a:r>
            <a:r>
              <a:rPr lang="en-US" sz="1800" dirty="0" err="1"/>
              <a:t>of,B,specifically</a:t>
            </a:r>
            <a:r>
              <a:rPr lang="en-US" sz="1800" dirty="0"/>
              <a:t>-dependent-</a:t>
            </a:r>
            <a:r>
              <a:rPr lang="en-US" sz="1800" dirty="0" err="1"/>
              <a:t>continuant,A</a:t>
            </a:r>
            <a:r>
              <a:rPr lang="en-US" sz="1800" dirty="0"/>
              <a:t>]]),then([instance-</a:t>
            </a:r>
            <a:r>
              <a:rPr lang="en-US" sz="1800" dirty="0" err="1"/>
              <a:t>of,B,continuant</a:t>
            </a:r>
            <a:r>
              <a:rPr lang="en-US" sz="1800" dirty="0"/>
              <a:t>,[e,138,[B]]]))).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r(470,1,[137,138],[],"akq-1",kow(if([[instance-</a:t>
            </a:r>
            <a:r>
              <a:rPr lang="en-US" sz="1800" dirty="0" err="1"/>
              <a:t>of,B,specifically</a:t>
            </a:r>
            <a:r>
              <a:rPr lang="en-US" sz="1800" dirty="0"/>
              <a:t>-dependent-</a:t>
            </a:r>
            <a:r>
              <a:rPr lang="en-US" sz="1800" dirty="0" err="1"/>
              <a:t>continuant,A</a:t>
            </a:r>
            <a:r>
              <a:rPr lang="en-US" sz="1800" dirty="0"/>
              <a:t>]]),then([instance-of,[e,137,[B]],independent-continuant,[e,138,[B]]]))).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r(471,2,[],[137,138],"akq-1",kow(if([[instance-</a:t>
            </a:r>
            <a:r>
              <a:rPr lang="en-US" sz="1800" dirty="0" err="1"/>
              <a:t>of,B,specifically</a:t>
            </a:r>
            <a:r>
              <a:rPr lang="en-US" sz="1800" dirty="0"/>
              <a:t>-dependent-</a:t>
            </a:r>
            <a:r>
              <a:rPr lang="en-US" sz="1800" dirty="0" err="1"/>
              <a:t>continuant,A</a:t>
            </a:r>
            <a:r>
              <a:rPr lang="en-US" sz="1800" dirty="0"/>
              <a:t>],[instance-of,[e,137,[B]],spatial-region,[e,138,[B]]]]),false)).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r(472,1,[137],[],"akq-1",kow(if([[instance-</a:t>
            </a:r>
            <a:r>
              <a:rPr lang="en-US" sz="1800" dirty="0" err="1"/>
              <a:t>of,B,specifically</a:t>
            </a:r>
            <a:r>
              <a:rPr lang="en-US" sz="1800" dirty="0"/>
              <a:t>-dependent-</a:t>
            </a:r>
            <a:r>
              <a:rPr lang="en-US" sz="1800" dirty="0" err="1"/>
              <a:t>continuant,A</a:t>
            </a:r>
            <a:r>
              <a:rPr lang="en-US" sz="1800" dirty="0"/>
              <a:t>]]),then([specifically-depends-</a:t>
            </a:r>
            <a:r>
              <a:rPr lang="en-US" sz="1800" dirty="0" err="1"/>
              <a:t>on,B</a:t>
            </a:r>
            <a:r>
              <a:rPr lang="en-US" sz="1800" dirty="0"/>
              <a:t>,[e,137,[B]]]))).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r(473,3,[139],[],"akq-1",kow(if([[instance-</a:t>
            </a:r>
            <a:r>
              <a:rPr lang="en-US" sz="1800" dirty="0" err="1"/>
              <a:t>of,A,independent</a:t>
            </a:r>
            <a:r>
              <a:rPr lang="en-US" sz="1800" dirty="0"/>
              <a:t>-</a:t>
            </a:r>
            <a:r>
              <a:rPr lang="en-US" sz="1800" dirty="0" err="1"/>
              <a:t>continuant,B</a:t>
            </a:r>
            <a:r>
              <a:rPr lang="en-US" sz="1800" dirty="0"/>
              <a:t>],[instance-</a:t>
            </a:r>
            <a:r>
              <a:rPr lang="en-US" sz="1800" dirty="0" err="1"/>
              <a:t>of,C,continuant,B</a:t>
            </a:r>
            <a:r>
              <a:rPr lang="en-US" sz="1800" dirty="0"/>
              <a:t>],[specifically-depends-</a:t>
            </a:r>
            <a:r>
              <a:rPr lang="en-US" sz="1800" dirty="0" err="1"/>
              <a:t>on,C,A</a:t>
            </a:r>
            <a:r>
              <a:rPr lang="en-US" sz="1800" dirty="0"/>
              <a:t>]]),</a:t>
            </a:r>
            <a:r>
              <a:rPr lang="en-US" sz="1800" dirty="0" err="1"/>
              <a:t>then_or</a:t>
            </a:r>
            <a:r>
              <a:rPr lang="en-US" sz="1800" dirty="0"/>
              <a:t>([[instance-</a:t>
            </a:r>
            <a:r>
              <a:rPr lang="en-US" sz="1800" dirty="0" err="1"/>
              <a:t>of,A,spatial</a:t>
            </a:r>
            <a:r>
              <a:rPr lang="en-US" sz="1800" dirty="0"/>
              <a:t>-</a:t>
            </a:r>
            <a:r>
              <a:rPr lang="en-US" sz="1800" dirty="0" err="1"/>
              <a:t>region,B</a:t>
            </a:r>
            <a:r>
              <a:rPr lang="en-US" sz="1800" dirty="0"/>
              <a:t>],[instance-</a:t>
            </a:r>
            <a:r>
              <a:rPr lang="en-US" sz="1800" dirty="0" err="1"/>
              <a:t>of,C,specifically</a:t>
            </a:r>
            <a:r>
              <a:rPr lang="en-US" sz="1800" dirty="0"/>
              <a:t>-dependent-continuant,[e,139,[C]]]]))).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919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8854-183D-4A7C-88A8-62302A92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80A4C-215A-49DC-AC2A-8D66AA24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Kowalski-rule base from axiomatized ontologies,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Assertions in referent tracking style: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t([</a:t>
            </a:r>
            <a:r>
              <a:rPr lang="en-US" sz="1800" dirty="0" err="1"/>
              <a:t>true,instance</a:t>
            </a:r>
            <a:r>
              <a:rPr lang="en-US" sz="1800" dirty="0"/>
              <a:t>-of, john, object, t]).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t([</a:t>
            </a:r>
            <a:r>
              <a:rPr lang="en-US" sz="1800" dirty="0" err="1"/>
              <a:t>true,proper</a:t>
            </a:r>
            <a:r>
              <a:rPr lang="en-US" sz="1800" dirty="0"/>
              <a:t>-continuant-part-of, tumor-of-john, john, t1]).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t([</a:t>
            </a:r>
            <a:r>
              <a:rPr lang="en-US" sz="1800" dirty="0" err="1"/>
              <a:t>true,instance</a:t>
            </a:r>
            <a:r>
              <a:rPr lang="en-US" sz="1800" dirty="0"/>
              <a:t>-of, tumor-of-john, benign-tumor, t1]).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t([</a:t>
            </a:r>
            <a:r>
              <a:rPr lang="en-US" sz="1800" dirty="0" err="1"/>
              <a:t>true,instance</a:t>
            </a:r>
            <a:r>
              <a:rPr lang="en-US" sz="1800" dirty="0"/>
              <a:t>-of, tumor-of-john, cancer, t2]).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42967A6-6E2F-4B50-BE26-A8FFBFC4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74" y="4587297"/>
            <a:ext cx="4246051" cy="20421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49626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8568-4E3C-42FE-BF7B-5E573B3F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Reasoner at work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40BF-2C5B-4A52-A495-DF9D71B9E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/>
              <a:t>BFO2020 Style CLIF reasoner, Version Oct22, 2022</a:t>
            </a:r>
          </a:p>
          <a:p>
            <a:r>
              <a:rPr lang="en-US" sz="1000" dirty="0"/>
              <a:t>Copyright: Werner Ceusters. All rights reserved.</a:t>
            </a:r>
          </a:p>
          <a:p>
            <a:r>
              <a:rPr lang="en-US" sz="1000" dirty="0"/>
              <a:t>PRE-PROCESSING</a:t>
            </a:r>
          </a:p>
          <a:p>
            <a:r>
              <a:rPr lang="en-US" sz="1000" dirty="0"/>
              <a:t>Checking start conditions ...OK!</a:t>
            </a:r>
          </a:p>
          <a:p>
            <a:r>
              <a:rPr lang="en-US" sz="1000" dirty="0"/>
              <a:t>Optimizing Kowalski input ...</a:t>
            </a:r>
          </a:p>
          <a:p>
            <a:r>
              <a:rPr lang="en-US" sz="1000" dirty="0"/>
              <a:t>Reading data input ...</a:t>
            </a:r>
          </a:p>
          <a:p>
            <a:r>
              <a:rPr lang="en-US" sz="1000" dirty="0"/>
              <a:t>Total facts: 4</a:t>
            </a:r>
          </a:p>
          <a:p>
            <a:endParaRPr lang="en-US" sz="1000" dirty="0"/>
          </a:p>
          <a:p>
            <a:r>
              <a:rPr lang="en-US" sz="1000" dirty="0"/>
              <a:t>REASONING</a:t>
            </a:r>
          </a:p>
          <a:p>
            <a:endParaRPr lang="en-US" sz="1000" dirty="0"/>
          </a:p>
          <a:p>
            <a:r>
              <a:rPr lang="en-US" sz="1000" dirty="0"/>
              <a:t>modus </a:t>
            </a:r>
            <a:r>
              <a:rPr lang="en-US" sz="1000" dirty="0" err="1"/>
              <a:t>ponendo</a:t>
            </a:r>
            <a:r>
              <a:rPr lang="en-US" sz="1000" dirty="0"/>
              <a:t> ponens ...</a:t>
            </a:r>
          </a:p>
          <a:p>
            <a:r>
              <a:rPr lang="en-US" sz="1000" dirty="0"/>
              <a:t>Total facts: 316</a:t>
            </a:r>
          </a:p>
          <a:p>
            <a:r>
              <a:rPr lang="en-US" sz="1000" dirty="0"/>
              <a:t>modus </a:t>
            </a:r>
            <a:r>
              <a:rPr lang="en-US" sz="1000" dirty="0" err="1"/>
              <a:t>ponendo</a:t>
            </a:r>
            <a:r>
              <a:rPr lang="en-US" sz="1000" dirty="0"/>
              <a:t> tollens ...</a:t>
            </a:r>
          </a:p>
          <a:p>
            <a:r>
              <a:rPr lang="en-US" sz="1000" dirty="0"/>
              <a:t>% 1,240,643 inferences, 0.188 CPU in 0.183 seconds (102% CPU, 6616763 Lips)</a:t>
            </a:r>
          </a:p>
          <a:p>
            <a:endParaRPr lang="en-US" sz="1000" dirty="0"/>
          </a:p>
          <a:p>
            <a:r>
              <a:rPr lang="en-US" sz="1000" dirty="0"/>
              <a:t>Listing remaining alternatives ...</a:t>
            </a:r>
          </a:p>
          <a:p>
            <a:r>
              <a:rPr lang="en-US" sz="1000" dirty="0"/>
              <a:t>modus </a:t>
            </a:r>
            <a:r>
              <a:rPr lang="en-US" sz="1000" dirty="0" err="1"/>
              <a:t>tollendo</a:t>
            </a:r>
            <a:r>
              <a:rPr lang="en-US" sz="1000" dirty="0"/>
              <a:t> ponens ...</a:t>
            </a:r>
          </a:p>
        </p:txBody>
      </p:sp>
    </p:spTree>
    <p:extLst>
      <p:ext uri="{BB962C8B-B14F-4D97-AF65-F5344CB8AC3E}">
        <p14:creationId xmlns:p14="http://schemas.microsoft.com/office/powerpoint/2010/main" val="1027989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8568-4E3C-42FE-BF7B-5E573B3F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oh bugger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40BF-2C5B-4A52-A495-DF9D71B9E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/>
              <a:t>BFO2020 Style CLIF reasoner, Version Oct22, 2022</a:t>
            </a:r>
          </a:p>
          <a:p>
            <a:r>
              <a:rPr lang="en-US" sz="1000" dirty="0"/>
              <a:t>Copyright: Werner Ceusters. All rights reserved.</a:t>
            </a:r>
          </a:p>
          <a:p>
            <a:r>
              <a:rPr lang="en-US" sz="1000" dirty="0"/>
              <a:t>PRE-PROCESSING</a:t>
            </a:r>
          </a:p>
          <a:p>
            <a:r>
              <a:rPr lang="en-US" sz="1000" dirty="0"/>
              <a:t>Checking start conditions ...OK!</a:t>
            </a:r>
          </a:p>
          <a:p>
            <a:r>
              <a:rPr lang="en-US" sz="1000" dirty="0"/>
              <a:t>Optimizing Kowalski input ...</a:t>
            </a:r>
          </a:p>
          <a:p>
            <a:r>
              <a:rPr lang="en-US" sz="1000" dirty="0"/>
              <a:t>Reading data input ...</a:t>
            </a:r>
          </a:p>
          <a:p>
            <a:r>
              <a:rPr lang="en-US" sz="1000" dirty="0"/>
              <a:t>Total facts: 4</a:t>
            </a:r>
          </a:p>
          <a:p>
            <a:endParaRPr lang="en-US" sz="1000" dirty="0"/>
          </a:p>
          <a:p>
            <a:r>
              <a:rPr lang="en-US" sz="1000" dirty="0"/>
              <a:t>REASONING</a:t>
            </a:r>
          </a:p>
          <a:p>
            <a:endParaRPr lang="en-US" sz="1000" dirty="0"/>
          </a:p>
          <a:p>
            <a:r>
              <a:rPr lang="en-US" sz="1000" dirty="0"/>
              <a:t>modus </a:t>
            </a:r>
            <a:r>
              <a:rPr lang="en-US" sz="1000" dirty="0" err="1"/>
              <a:t>ponendo</a:t>
            </a:r>
            <a:r>
              <a:rPr lang="en-US" sz="1000" dirty="0"/>
              <a:t> ponens ...</a:t>
            </a:r>
          </a:p>
          <a:p>
            <a:r>
              <a:rPr lang="en-US" sz="1000" dirty="0"/>
              <a:t>Total facts: 316</a:t>
            </a:r>
          </a:p>
          <a:p>
            <a:r>
              <a:rPr lang="en-US" sz="1000" dirty="0"/>
              <a:t>modus </a:t>
            </a:r>
            <a:r>
              <a:rPr lang="en-US" sz="1000" dirty="0" err="1"/>
              <a:t>ponendo</a:t>
            </a:r>
            <a:r>
              <a:rPr lang="en-US" sz="1000" dirty="0"/>
              <a:t> tollens ...</a:t>
            </a:r>
          </a:p>
          <a:p>
            <a:r>
              <a:rPr lang="en-US" sz="1000" dirty="0"/>
              <a:t>% 1,240,643 inferences, 0.188 CPU in 0.183 seconds (102% CPU, 6616763 Lips)</a:t>
            </a:r>
          </a:p>
          <a:p>
            <a:endParaRPr lang="en-US" sz="1000" dirty="0"/>
          </a:p>
          <a:p>
            <a:r>
              <a:rPr lang="en-US" sz="1000" dirty="0"/>
              <a:t>Listing remaining alternatives ...</a:t>
            </a:r>
          </a:p>
          <a:p>
            <a:r>
              <a:rPr lang="en-US" sz="1000" dirty="0"/>
              <a:t>modus </a:t>
            </a:r>
            <a:r>
              <a:rPr lang="en-US" sz="1000" dirty="0" err="1"/>
              <a:t>tollendo</a:t>
            </a:r>
            <a:r>
              <a:rPr lang="en-US" sz="1000" dirty="0"/>
              <a:t> ponens ...</a:t>
            </a:r>
          </a:p>
          <a:p>
            <a:endParaRPr lang="en-US" sz="1000" dirty="0"/>
          </a:p>
          <a:p>
            <a:r>
              <a:rPr lang="en-US" sz="1000" dirty="0">
                <a:solidFill>
                  <a:srgbClr val="FFFF00"/>
                </a:solidFill>
              </a:rPr>
              <a:t>INCONSISTENCY FOUND: []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Rule: 128</a:t>
            </a:r>
          </a:p>
          <a:p>
            <a:r>
              <a:rPr lang="en-US" sz="1000" dirty="0">
                <a:solidFill>
                  <a:srgbClr val="FFFF00"/>
                </a:solidFill>
              </a:rPr>
              <a:t>Axiom: ilw-1</a:t>
            </a:r>
          </a:p>
          <a:p>
            <a:r>
              <a:rPr lang="en-US" sz="1000" dirty="0">
                <a:solidFill>
                  <a:srgbClr val="FFFF00"/>
                </a:solidFill>
              </a:rPr>
              <a:t>[]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Inconsistent facts: [[specifically-depends-</a:t>
            </a:r>
            <a:r>
              <a:rPr lang="en-US" sz="1000" dirty="0" err="1">
                <a:solidFill>
                  <a:srgbClr val="FFFF00"/>
                </a:solidFill>
              </a:rPr>
              <a:t>on,tumor</a:t>
            </a:r>
            <a:r>
              <a:rPr lang="en-US" sz="1000" dirty="0">
                <a:solidFill>
                  <a:srgbClr val="FFFF00"/>
                </a:solidFill>
              </a:rPr>
              <a:t>-of-john,[e,137,[tumor-of-john]]],[instance-of,tumor-of-john,independent-continuant,t1]]</a:t>
            </a:r>
          </a:p>
          <a:p>
            <a:r>
              <a:rPr lang="en-US" sz="1000" dirty="0">
                <a:solidFill>
                  <a:srgbClr val="FFFF00"/>
                </a:solidFill>
              </a:rPr>
              <a:t>Saving inconsistency proof to CLIFreasoner-inconsistency-proof.csv</a:t>
            </a:r>
          </a:p>
          <a:p>
            <a:r>
              <a:rPr lang="en-US" sz="1000" dirty="0">
                <a:solidFill>
                  <a:srgbClr val="FFFF00"/>
                </a:solidFill>
              </a:rPr>
              <a:t>Writing </a:t>
            </a:r>
            <a:r>
              <a:rPr lang="en-US" sz="1000" dirty="0" err="1">
                <a:solidFill>
                  <a:srgbClr val="FFFF00"/>
                </a:solidFill>
              </a:rPr>
              <a:t>skolem</a:t>
            </a:r>
            <a:r>
              <a:rPr lang="en-US" sz="1000" dirty="0">
                <a:solidFill>
                  <a:srgbClr val="FFFF00"/>
                </a:solidFill>
              </a:rPr>
              <a:t> constants to CLIFreasoner-skolems.txt</a:t>
            </a:r>
          </a:p>
          <a:p>
            <a:r>
              <a:rPr lang="en-US" sz="1000" dirty="0">
                <a:solidFill>
                  <a:srgbClr val="FFFF00"/>
                </a:solidFill>
              </a:rPr>
              <a:t>Press any character key to finish.</a:t>
            </a:r>
          </a:p>
        </p:txBody>
      </p:sp>
    </p:spTree>
    <p:extLst>
      <p:ext uri="{BB962C8B-B14F-4D97-AF65-F5344CB8AC3E}">
        <p14:creationId xmlns:p14="http://schemas.microsoft.com/office/powerpoint/2010/main" val="37482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E58D-EF29-491D-8401-2D1C2356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Inconsistency proof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BEF9D9-9477-4B6C-A768-4F16AA64D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656140"/>
              </p:ext>
            </p:extLst>
          </p:nvPr>
        </p:nvGraphicFramePr>
        <p:xfrm>
          <a:off x="228600" y="1600200"/>
          <a:ext cx="8686799" cy="3090048"/>
        </p:xfrm>
        <a:graphic>
          <a:graphicData uri="http://schemas.openxmlformats.org/drawingml/2006/table">
            <a:tbl>
              <a:tblPr/>
              <a:tblGrid>
                <a:gridCol w="548820">
                  <a:extLst>
                    <a:ext uri="{9D8B030D-6E8A-4147-A177-3AD203B41FA5}">
                      <a16:colId xmlns:a16="http://schemas.microsoft.com/office/drawing/2014/main" val="2137885827"/>
                    </a:ext>
                  </a:extLst>
                </a:gridCol>
                <a:gridCol w="548820">
                  <a:extLst>
                    <a:ext uri="{9D8B030D-6E8A-4147-A177-3AD203B41FA5}">
                      <a16:colId xmlns:a16="http://schemas.microsoft.com/office/drawing/2014/main" val="3855317240"/>
                    </a:ext>
                  </a:extLst>
                </a:gridCol>
                <a:gridCol w="1188360">
                  <a:extLst>
                    <a:ext uri="{9D8B030D-6E8A-4147-A177-3AD203B41FA5}">
                      <a16:colId xmlns:a16="http://schemas.microsoft.com/office/drawing/2014/main" val="28912204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2501750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586769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88700096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0839887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2284526"/>
                    </a:ext>
                  </a:extLst>
                </a:gridCol>
                <a:gridCol w="1003538">
                  <a:extLst>
                    <a:ext uri="{9D8B030D-6E8A-4147-A177-3AD203B41FA5}">
                      <a16:colId xmlns:a16="http://schemas.microsoft.com/office/drawing/2014/main" val="3600472120"/>
                    </a:ext>
                  </a:extLst>
                </a:gridCol>
                <a:gridCol w="503085">
                  <a:extLst>
                    <a:ext uri="{9D8B030D-6E8A-4147-A177-3AD203B41FA5}">
                      <a16:colId xmlns:a16="http://schemas.microsoft.com/office/drawing/2014/main" val="1526776179"/>
                    </a:ext>
                  </a:extLst>
                </a:gridCol>
                <a:gridCol w="334437">
                  <a:extLst>
                    <a:ext uri="{9D8B030D-6E8A-4147-A177-3AD203B41FA5}">
                      <a16:colId xmlns:a16="http://schemas.microsoft.com/office/drawing/2014/main" val="3478219534"/>
                    </a:ext>
                  </a:extLst>
                </a:gridCol>
                <a:gridCol w="368739">
                  <a:extLst>
                    <a:ext uri="{9D8B030D-6E8A-4147-A177-3AD203B41FA5}">
                      <a16:colId xmlns:a16="http://schemas.microsoft.com/office/drawing/2014/main" val="1419888520"/>
                    </a:ext>
                  </a:extLst>
                </a:gridCol>
              </a:tblGrid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FactID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T/F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predicate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Arg1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Arg2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Arg3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Rule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Axiom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Triggers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A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828086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inconsistency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ilw-1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50179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specifically-depends-on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sk25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akq-1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85016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specifically-dependent-continuant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qix-1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425909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independent-continuant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faf-1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97950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realizable-entity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fxd-1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38797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disposition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ogms-dis-2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61952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material-entity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ogms-diso-2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49647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disorder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ogms-btu-2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64799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disease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ogms-can-2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37496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84" marR="8584" marT="8584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cancer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unmarked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input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63418"/>
                  </a:ext>
                </a:extLst>
              </a:tr>
              <a:tr h="171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84" marR="8584" marT="8584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instance-of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tumor-of-john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benign-tumor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unmarked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input</a:t>
                      </a: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4" marR="8584" marT="858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39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63CD7EB-08E3-4CBA-96FB-8804C8E9BA87}"/>
              </a:ext>
            </a:extLst>
          </p:cNvPr>
          <p:cNvSpPr/>
          <p:nvPr/>
        </p:nvSpPr>
        <p:spPr>
          <a:xfrm>
            <a:off x="152399" y="4847272"/>
            <a:ext cx="876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(</a:t>
            </a:r>
            <a:r>
              <a:rPr lang="en-US" sz="1400" b="0" dirty="0" err="1">
                <a:solidFill>
                  <a:schemeClr val="bg1"/>
                </a:solidFill>
              </a:rPr>
              <a:t>cl:comment</a:t>
            </a:r>
            <a:r>
              <a:rPr lang="en-US" sz="1400" b="0" dirty="0">
                <a:solidFill>
                  <a:schemeClr val="bg1"/>
                </a:solidFill>
              </a:rPr>
              <a:t> "Any continuant that doesn't s-depend or g-depend on something is an </a:t>
            </a:r>
            <a:r>
              <a:rPr lang="en-US" sz="1400" b="0" dirty="0" err="1">
                <a:solidFill>
                  <a:schemeClr val="bg1"/>
                </a:solidFill>
              </a:rPr>
              <a:t>independant</a:t>
            </a:r>
            <a:r>
              <a:rPr lang="en-US" sz="1400" b="0" dirty="0">
                <a:solidFill>
                  <a:schemeClr val="bg1"/>
                </a:solidFill>
              </a:rPr>
              <a:t> continuant [ilw-1]"    </a:t>
            </a:r>
          </a:p>
          <a:p>
            <a:pPr algn="l"/>
            <a:endParaRPr lang="en-US" sz="1400" b="0" dirty="0">
              <a:solidFill>
                <a:schemeClr val="bg1"/>
              </a:solidFill>
            </a:endParaRP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(</a:t>
            </a:r>
            <a:r>
              <a:rPr lang="en-US" sz="1400" b="0" dirty="0" err="1">
                <a:solidFill>
                  <a:schemeClr val="bg1"/>
                </a:solidFill>
              </a:rPr>
              <a:t>forall</a:t>
            </a:r>
            <a:r>
              <a:rPr lang="en-US" sz="1400" b="0" dirty="0">
                <a:solidFill>
                  <a:schemeClr val="bg1"/>
                </a:solidFill>
              </a:rPr>
              <a:t> (c1)    </a:t>
            </a: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      (</a:t>
            </a:r>
            <a:r>
              <a:rPr lang="en-US" sz="1400" b="0" dirty="0" err="1">
                <a:solidFill>
                  <a:schemeClr val="bg1"/>
                </a:solidFill>
              </a:rPr>
              <a:t>iff</a:t>
            </a:r>
            <a:r>
              <a:rPr lang="en-US" sz="1400" b="0" dirty="0">
                <a:solidFill>
                  <a:schemeClr val="bg1"/>
                </a:solidFill>
              </a:rPr>
              <a:t> (exists (t) (instance-of c1 independent-continuant t))</a:t>
            </a: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            (and   (exists (t) (instance-of c1 continuant t))       </a:t>
            </a: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                      (not    (exists (c2 t)    (or (specifically-depends-on c1 c2)          </a:t>
            </a:r>
          </a:p>
          <a:p>
            <a:pPr algn="l"/>
            <a:r>
              <a:rPr lang="en-US" sz="1400" b="0" dirty="0">
                <a:solidFill>
                  <a:schemeClr val="bg1"/>
                </a:solidFill>
              </a:rPr>
              <a:t> 		               (generically-depends-on c1 c2 t))))))))</a:t>
            </a:r>
          </a:p>
        </p:txBody>
      </p:sp>
    </p:spTree>
    <p:extLst>
      <p:ext uri="{BB962C8B-B14F-4D97-AF65-F5344CB8AC3E}">
        <p14:creationId xmlns:p14="http://schemas.microsoft.com/office/powerpoint/2010/main" val="397119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5BD7-918A-4BA6-8464-203D8D34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OGMS fragment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A60B-C5A0-400D-A067-407622B19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/>
              <a:t> (</a:t>
            </a:r>
            <a:r>
              <a:rPr lang="en-US" sz="1600" dirty="0" err="1"/>
              <a:t>cl:comment</a:t>
            </a:r>
            <a:r>
              <a:rPr lang="en-US" sz="1600" dirty="0"/>
              <a:t> "diseases are dispositions [ogms-dis-2]"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(</a:t>
            </a:r>
            <a:r>
              <a:rPr lang="en-US" sz="1600" dirty="0" err="1"/>
              <a:t>forall</a:t>
            </a:r>
            <a:r>
              <a:rPr lang="en-US" sz="1600" dirty="0"/>
              <a:t> (t x)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(if (instance-of x disease t)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 (instance-of x disposition t))))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  (</a:t>
            </a:r>
            <a:r>
              <a:rPr lang="en-US" sz="1600" dirty="0" err="1"/>
              <a:t>cl:comment</a:t>
            </a:r>
            <a:r>
              <a:rPr lang="en-US" sz="1600" dirty="0"/>
              <a:t> "cancer is a disease [ogms-can-2]"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(</a:t>
            </a:r>
            <a:r>
              <a:rPr lang="en-US" sz="1600" dirty="0" err="1"/>
              <a:t>forall</a:t>
            </a:r>
            <a:r>
              <a:rPr lang="en-US" sz="1600" dirty="0"/>
              <a:t> (t x)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(if (instance-of x cancer t)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 (instance-of x disease t))))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  (</a:t>
            </a:r>
            <a:r>
              <a:rPr lang="en-US" sz="1600" dirty="0" err="1"/>
              <a:t>cl:comment</a:t>
            </a:r>
            <a:r>
              <a:rPr lang="en-US" sz="1600" dirty="0"/>
              <a:t> "benign tumors are disorders [ogms-btu-2]"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(</a:t>
            </a:r>
            <a:r>
              <a:rPr lang="en-US" sz="1600" dirty="0" err="1"/>
              <a:t>forall</a:t>
            </a:r>
            <a:r>
              <a:rPr lang="en-US" sz="1600" dirty="0"/>
              <a:t> (t x)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(if (instance-of x benign-tumor t)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 (instance-of x disorder t))))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  (</a:t>
            </a:r>
            <a:r>
              <a:rPr lang="en-US" sz="1600" dirty="0" err="1"/>
              <a:t>cl:comment</a:t>
            </a:r>
            <a:r>
              <a:rPr lang="en-US" sz="1600" dirty="0"/>
              <a:t> "disorders are material entities [ogms-diso-2]"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(</a:t>
            </a:r>
            <a:r>
              <a:rPr lang="en-US" sz="1600" dirty="0" err="1"/>
              <a:t>forall</a:t>
            </a:r>
            <a:r>
              <a:rPr lang="en-US" sz="1600" dirty="0"/>
              <a:t> (t x)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(if (instance-of x disorder t)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  (instance-of x material-entity t))))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B95E8-16F6-4DF5-B670-937CB9E12C4C}"/>
              </a:ext>
            </a:extLst>
          </p:cNvPr>
          <p:cNvSpPr txBox="1"/>
          <p:nvPr/>
        </p:nvSpPr>
        <p:spPr>
          <a:xfrm flipH="1">
            <a:off x="6477000" y="1981200"/>
            <a:ext cx="2514600" cy="32316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From BFO: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sz="2000" b="0" dirty="0">
                <a:solidFill>
                  <a:schemeClr val="bg1"/>
                </a:solidFill>
              </a:rPr>
              <a:t>Dispositions, being SDCs, s-depend on something and therefor cannot be independent continuants, i.e. what material-entities are.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D7FE3-146D-4630-99E2-063E839746B1}"/>
              </a:ext>
            </a:extLst>
          </p:cNvPr>
          <p:cNvSpPr/>
          <p:nvPr/>
        </p:nvSpPr>
        <p:spPr bwMode="auto">
          <a:xfrm>
            <a:off x="228600" y="1676400"/>
            <a:ext cx="5181600" cy="23622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7A760-8C34-4E00-B1FE-6BD090847B66}"/>
              </a:ext>
            </a:extLst>
          </p:cNvPr>
          <p:cNvSpPr/>
          <p:nvPr/>
        </p:nvSpPr>
        <p:spPr bwMode="auto">
          <a:xfrm>
            <a:off x="228600" y="4143375"/>
            <a:ext cx="5867400" cy="23622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5DF8E52-FAE5-4668-801E-9183581ECE8A}"/>
              </a:ext>
            </a:extLst>
          </p:cNvPr>
          <p:cNvSpPr/>
          <p:nvPr/>
        </p:nvSpPr>
        <p:spPr bwMode="auto">
          <a:xfrm rot="16200000">
            <a:off x="2171700" y="2724151"/>
            <a:ext cx="3048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0224A3C-E1CC-482C-BE7B-F92CC1732672}"/>
              </a:ext>
            </a:extLst>
          </p:cNvPr>
          <p:cNvSpPr/>
          <p:nvPr/>
        </p:nvSpPr>
        <p:spPr bwMode="auto">
          <a:xfrm rot="5400000" flipV="1">
            <a:off x="3390900" y="5143500"/>
            <a:ext cx="3048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CD79F27-50AD-46AA-8F7C-5302612EEF42}"/>
              </a:ext>
            </a:extLst>
          </p:cNvPr>
          <p:cNvSpPr/>
          <p:nvPr/>
        </p:nvSpPr>
        <p:spPr bwMode="auto">
          <a:xfrm rot="1378014" flipV="1">
            <a:off x="5540536" y="2888985"/>
            <a:ext cx="786608" cy="24381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70F33F-5E6F-40C9-AB4D-FF5ABE1A5697}"/>
              </a:ext>
            </a:extLst>
          </p:cNvPr>
          <p:cNvSpPr/>
          <p:nvPr/>
        </p:nvSpPr>
        <p:spPr bwMode="auto">
          <a:xfrm rot="19064930" flipV="1">
            <a:off x="6185237" y="5538204"/>
            <a:ext cx="786608" cy="24381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9AAB-698B-471E-9098-D1187966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609600"/>
            <a:ext cx="8686800" cy="762000"/>
          </a:xfrm>
        </p:spPr>
        <p:txBody>
          <a:bodyPr/>
          <a:lstStyle/>
          <a:p>
            <a:r>
              <a:rPr lang="en-US" dirty="0"/>
              <a:t>Identification of non-informative axioms</a:t>
            </a:r>
            <a:br>
              <a:rPr lang="en-US" dirty="0"/>
            </a:br>
            <a:r>
              <a:rPr lang="en-US" sz="2400" dirty="0"/>
              <a:t>RT </a:t>
            </a:r>
            <a:r>
              <a:rPr lang="en-US" sz="2400" dirty="0">
                <a:sym typeface="Wingdings" panose="05000000000000000000" pitchFamily="2" charset="2"/>
              </a:rPr>
              <a:t> benefit for axiomatization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C8216-891D-4187-92F8-4294BD5D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dirty="0"/>
              <a:t>sk54	[e,9,[[e,97,[room1,[e,90,[my-brain,room1,t2]],[e,91,[my-brain,room1,t2]]]]]]</a:t>
            </a:r>
          </a:p>
          <a:p>
            <a:r>
              <a:rPr lang="en-US" sz="1000" dirty="0"/>
              <a:t>sk53	[e,97,[room1,[e,90,[my-brain,room1,t2]],[e,91,[my-brain,room1,t2]]]]</a:t>
            </a:r>
          </a:p>
          <a:p>
            <a:r>
              <a:rPr lang="en-US" sz="1000" dirty="0"/>
              <a:t>sk52	[e,9,[[e,97,[room2,[e,87,[[e,90,[me,room2,t2]],[e,91,[me,room2,t2]]]],[e,91,[me,room2,t2]]]]]]</a:t>
            </a:r>
          </a:p>
          <a:p>
            <a:r>
              <a:rPr lang="en-US" sz="1000" dirty="0"/>
              <a:t>sk51	[e,97,[room2,[e,87,[[e,90,[me,room2,t2]],[e,91,[me,room2,t2]]]],[e,91,[me,room2,t2]]]]</a:t>
            </a:r>
          </a:p>
          <a:p>
            <a:r>
              <a:rPr lang="en-US" sz="1000" dirty="0"/>
              <a:t>sk50	[e,9,[[e,109,[[e,61,[[e,20,[me]]]],[e,62,[[e,20,[me]]]]]]]]</a:t>
            </a:r>
          </a:p>
          <a:p>
            <a:r>
              <a:rPr lang="en-US" sz="1000" dirty="0"/>
              <a:t>sk49	[e,109,[[e,61,[[e,20,[me]]]],[e,62,[[e,20,[me]]]]]]</a:t>
            </a:r>
          </a:p>
          <a:p>
            <a:r>
              <a:rPr lang="en-US" sz="1000" dirty="0"/>
              <a:t>sk48	[e,9,[[e,114,[[e,20,[me]],[e,100,[[e,20,[me]]]]]]]]</a:t>
            </a:r>
          </a:p>
          <a:p>
            <a:r>
              <a:rPr lang="en-US" sz="1000" dirty="0"/>
              <a:t>sk47	[e,114,[[e,20,[me]],[e,100,[[e,20,[me]]]]]]</a:t>
            </a:r>
          </a:p>
          <a:p>
            <a:r>
              <a:rPr lang="en-US" sz="1000" dirty="0"/>
              <a:t>sk46	[e,159,[[e,146,[t2]],[e,146,[t2]]]]</a:t>
            </a:r>
          </a:p>
          <a:p>
            <a:r>
              <a:rPr lang="en-US" sz="1000" dirty="0"/>
              <a:t>sk45	[e,159,[[e,10,[me]],[e,10,[me]]]]</a:t>
            </a:r>
          </a:p>
          <a:p>
            <a:r>
              <a:rPr lang="en-US" sz="1000" dirty="0"/>
              <a:t>sk44	[e,52,[[e,20,[me]],[e,20,[me]]]]</a:t>
            </a:r>
          </a:p>
          <a:p>
            <a:r>
              <a:rPr lang="en-US" sz="1000" dirty="0"/>
              <a:t>sk43	[e,53,[[e,45,[[e,20,[me]]]],[e,45,[[e,20,[me]]]]]]</a:t>
            </a:r>
          </a:p>
          <a:p>
            <a:r>
              <a:rPr lang="en-US" sz="1000" dirty="0"/>
              <a:t>sk42	[e,4,[room2,room2,t2]]</a:t>
            </a:r>
          </a:p>
          <a:p>
            <a:r>
              <a:rPr lang="en-US" sz="1000" dirty="0"/>
              <a:t>sk41	[e,4,[room1,room1,t2]]</a:t>
            </a:r>
          </a:p>
          <a:p>
            <a:r>
              <a:rPr lang="en-US" sz="1000" dirty="0"/>
              <a:t>sk40	[e,4,[my-</a:t>
            </a:r>
            <a:r>
              <a:rPr lang="en-US" sz="1000" dirty="0" err="1"/>
              <a:t>brain,my</a:t>
            </a:r>
            <a:r>
              <a:rPr lang="en-US" sz="1000" dirty="0"/>
              <a:t>-brain,[e,91,[me,room2,t2]]]]</a:t>
            </a:r>
          </a:p>
          <a:p>
            <a:r>
              <a:rPr lang="en-US" sz="1000" dirty="0"/>
              <a:t>sk39	[e,4,[my-brain,my-brain,t2]]</a:t>
            </a:r>
          </a:p>
          <a:p>
            <a:r>
              <a:rPr lang="en-US" sz="1000" dirty="0"/>
              <a:t>sk38	[e,9,[t2]]</a:t>
            </a:r>
          </a:p>
          <a:p>
            <a:r>
              <a:rPr lang="en-US" sz="1000" dirty="0"/>
              <a:t>sk37	[e,9,[[e,91,[me,room2,t2]]]]</a:t>
            </a:r>
          </a:p>
          <a:p>
            <a:r>
              <a:rPr lang="en-US" sz="1000" dirty="0"/>
              <a:t>sk36	[e,9,[[e,91,[my-brain,room1,t2]]]]</a:t>
            </a:r>
          </a:p>
          <a:p>
            <a:r>
              <a:rPr lang="en-US" sz="1000" dirty="0"/>
              <a:t>sk35	[e,9,[[e,146,[t2]]]]</a:t>
            </a:r>
          </a:p>
          <a:p>
            <a:r>
              <a:rPr lang="en-US" sz="1000" dirty="0"/>
              <a:t>sk34	[e,9,[[e,104,[t2]]]]</a:t>
            </a:r>
          </a:p>
          <a:p>
            <a:r>
              <a:rPr lang="en-US" sz="1000" dirty="0"/>
              <a:t>sk33	[e,9,[[e,26,[room2]]]]</a:t>
            </a:r>
          </a:p>
          <a:p>
            <a:r>
              <a:rPr lang="en-US" sz="1000" dirty="0"/>
              <a:t>sk32	[e,9,[[e,26,[room1]]]]</a:t>
            </a:r>
          </a:p>
          <a:p>
            <a:r>
              <a:rPr lang="en-US" sz="1000" dirty="0"/>
              <a:t>sk31	[e,9,[[e,10,[me]]]]</a:t>
            </a:r>
          </a:p>
          <a:p>
            <a:r>
              <a:rPr lang="en-US" sz="1000" dirty="0"/>
              <a:t>sk30	[e,9,[[e,154,[t2,[e,144,[t2]]]]]]</a:t>
            </a:r>
          </a:p>
          <a:p>
            <a:r>
              <a:rPr lang="en-US" sz="1000" dirty="0"/>
              <a:t>sk29	[e,9,[[e,111,[[e,90,[me,room2,t2]]]]]]</a:t>
            </a:r>
          </a:p>
          <a:p>
            <a:r>
              <a:rPr lang="en-US" sz="1000" dirty="0"/>
              <a:t>sk28	[e,9,[[e,46,[[e,20,[me]]]]]]</a:t>
            </a:r>
          </a:p>
          <a:p>
            <a:r>
              <a:rPr lang="en-US" sz="1000" dirty="0"/>
              <a:t>sk27	[e,9,[[e,62,[[e,20,[me]]]]]]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62A33-B026-4371-ADBF-76DA006FC1FF}"/>
              </a:ext>
            </a:extLst>
          </p:cNvPr>
          <p:cNvSpPr txBox="1"/>
          <p:nvPr/>
        </p:nvSpPr>
        <p:spPr>
          <a:xfrm>
            <a:off x="3810000" y="2629406"/>
            <a:ext cx="4917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Generation of </a:t>
            </a:r>
            <a:r>
              <a:rPr lang="en-US" b="0" dirty="0" err="1">
                <a:solidFill>
                  <a:schemeClr val="bg1"/>
                </a:solidFill>
              </a:rPr>
              <a:t>skolem</a:t>
            </a:r>
            <a:r>
              <a:rPr lang="en-US" b="0" dirty="0">
                <a:solidFill>
                  <a:schemeClr val="bg1"/>
                </a:solidFill>
              </a:rPr>
              <a:t> constants from </a:t>
            </a:r>
            <a:r>
              <a:rPr lang="en-US" b="0" dirty="0" err="1">
                <a:solidFill>
                  <a:schemeClr val="bg1"/>
                </a:solidFill>
              </a:rPr>
              <a:t>skolem</a:t>
            </a:r>
            <a:r>
              <a:rPr lang="en-US" b="0" dirty="0">
                <a:solidFill>
                  <a:schemeClr val="bg1"/>
                </a:solidFill>
              </a:rPr>
              <a:t> functions: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Some are created in abundance, e.g. [e,9,… ]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949840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9C1F-BC4B-42FF-8862-5BB278E1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500" dirty="0"/>
              <a:t>There is always something that exists [nis-1]</a:t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43EB2-042C-41A1-8668-A2451148C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r>
              <a:rPr lang="en-US" dirty="0"/>
              <a:t>	(if (instance-of t temporal-region t)      </a:t>
            </a:r>
          </a:p>
          <a:p>
            <a:r>
              <a:rPr lang="en-US" dirty="0"/>
              <a:t>	    (exists (u </a:t>
            </a:r>
            <a:r>
              <a:rPr lang="en-US" dirty="0" err="1"/>
              <a:t>i</a:t>
            </a:r>
            <a:r>
              <a:rPr lang="en-US" dirty="0"/>
              <a:t>)      </a:t>
            </a:r>
          </a:p>
          <a:p>
            <a:r>
              <a:rPr lang="en-US" dirty="0"/>
              <a:t>		 (and	(not (= </a:t>
            </a:r>
            <a:r>
              <a:rPr lang="en-US" dirty="0" err="1"/>
              <a:t>i</a:t>
            </a:r>
            <a:r>
              <a:rPr lang="en-US" dirty="0"/>
              <a:t> t)) (universal u) (particular </a:t>
            </a:r>
            <a:r>
              <a:rPr lang="en-US" dirty="0" err="1"/>
              <a:t>i</a:t>
            </a:r>
            <a:r>
              <a:rPr lang="en-US" dirty="0"/>
              <a:t>)        		        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endParaRPr lang="en-US" dirty="0"/>
          </a:p>
          <a:p>
            <a:r>
              <a:rPr lang="en-US" sz="1800" dirty="0"/>
              <a:t>r(63,1,[8,</a:t>
            </a:r>
            <a:r>
              <a:rPr lang="en-US" sz="1800" dirty="0">
                <a:solidFill>
                  <a:srgbClr val="FFFF00"/>
                </a:solidFill>
              </a:rPr>
              <a:t>9</a:t>
            </a:r>
            <a:r>
              <a:rPr lang="en-US" sz="1800" dirty="0"/>
              <a:t>],[],"nis-1",kow(if([[instance-</a:t>
            </a:r>
            <a:r>
              <a:rPr lang="en-US" sz="1800" dirty="0" err="1"/>
              <a:t>of,A,temporal</a:t>
            </a:r>
            <a:r>
              <a:rPr lang="en-US" sz="1800" dirty="0"/>
              <a:t>-</a:t>
            </a:r>
            <a:r>
              <a:rPr lang="en-US" sz="1800" dirty="0" err="1"/>
              <a:t>region,A</a:t>
            </a:r>
            <a:r>
              <a:rPr lang="en-US" sz="1800" dirty="0"/>
              <a:t>]]),then([instance-of,[e,</a:t>
            </a:r>
            <a:r>
              <a:rPr lang="en-US" sz="1800" dirty="0">
                <a:solidFill>
                  <a:srgbClr val="FFFF00"/>
                </a:solidFill>
              </a:rPr>
              <a:t>9</a:t>
            </a:r>
            <a:r>
              <a:rPr lang="en-US" sz="1800" dirty="0"/>
              <a:t>,[A]],[e,8,[A]],A]))).</a:t>
            </a:r>
          </a:p>
          <a:p>
            <a:r>
              <a:rPr lang="en-US" sz="1800" dirty="0"/>
              <a:t>r(64,1,[</a:t>
            </a:r>
            <a:r>
              <a:rPr lang="en-US" sz="1800" dirty="0">
                <a:solidFill>
                  <a:srgbClr val="FFFF00"/>
                </a:solidFill>
              </a:rPr>
              <a:t>9</a:t>
            </a:r>
            <a:r>
              <a:rPr lang="en-US" sz="1800" dirty="0"/>
              <a:t>],[],"nis-1",kow(if([[instance-</a:t>
            </a:r>
            <a:r>
              <a:rPr lang="en-US" sz="1800" dirty="0" err="1"/>
              <a:t>of,A,temporal</a:t>
            </a:r>
            <a:r>
              <a:rPr lang="en-US" sz="1800" dirty="0"/>
              <a:t>-</a:t>
            </a:r>
            <a:r>
              <a:rPr lang="en-US" sz="1800" dirty="0" err="1"/>
              <a:t>region,A</a:t>
            </a:r>
            <a:r>
              <a:rPr lang="en-US" sz="1800" dirty="0"/>
              <a:t>]]),then([particular,[e,9,[A]]]))).</a:t>
            </a:r>
          </a:p>
          <a:p>
            <a:r>
              <a:rPr lang="en-US" sz="1800" dirty="0"/>
              <a:t>r(65,1,[8],[],"nis-1",kow(if([[instance-</a:t>
            </a:r>
            <a:r>
              <a:rPr lang="en-US" sz="1800" dirty="0" err="1"/>
              <a:t>of,A,temporal</a:t>
            </a:r>
            <a:r>
              <a:rPr lang="en-US" sz="1800" dirty="0"/>
              <a:t>-</a:t>
            </a:r>
            <a:r>
              <a:rPr lang="en-US" sz="1800" dirty="0" err="1"/>
              <a:t>region,A</a:t>
            </a:r>
            <a:r>
              <a:rPr lang="en-US" sz="1800" dirty="0"/>
              <a:t>]]),then([universal,[e,8,[A]]]))).</a:t>
            </a:r>
          </a:p>
          <a:p>
            <a:r>
              <a:rPr lang="en-US" sz="1800" dirty="0"/>
              <a:t>r(66,2,[],[</a:t>
            </a:r>
            <a:r>
              <a:rPr lang="en-US" sz="1800" dirty="0">
                <a:solidFill>
                  <a:srgbClr val="FFFF00"/>
                </a:solidFill>
              </a:rPr>
              <a:t>9</a:t>
            </a:r>
            <a:r>
              <a:rPr lang="en-US" sz="1800" dirty="0"/>
              <a:t>],"nis-1",kow(if([[identical,[e,9,[A]],A],[instance-</a:t>
            </a:r>
            <a:r>
              <a:rPr lang="en-US" sz="1800" dirty="0" err="1"/>
              <a:t>of,A,temporal</a:t>
            </a:r>
            <a:r>
              <a:rPr lang="en-US" sz="1800" dirty="0"/>
              <a:t>-</a:t>
            </a:r>
            <a:r>
              <a:rPr lang="en-US" sz="1800" dirty="0" err="1"/>
              <a:t>region,A</a:t>
            </a:r>
            <a:r>
              <a:rPr lang="en-US" sz="1800" dirty="0"/>
              <a:t>]]),false)).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0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027054-7AFD-4C3B-9E2F-7FE4CA22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‘referent tracking’?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24052-4492-4323-9699-CA00721C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general: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referent</a:t>
            </a:r>
            <a:r>
              <a:rPr lang="en-US" dirty="0"/>
              <a:t>’: 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an entity denoted by some reference in a representation;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reference</a:t>
            </a:r>
            <a:r>
              <a:rPr lang="en-US" dirty="0"/>
              <a:t>’: </a:t>
            </a: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 representation that denotes some entity;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referent tracking</a:t>
            </a:r>
            <a:r>
              <a:rPr lang="en-US" dirty="0"/>
              <a:t>’: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keeping track of how entities stand in relation to each other by keeping track of how their references are used in representations.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5F8CA-079F-4F42-919B-BF6123A03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8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863C-FCFB-4E73-85CB-59F50E27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issues 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FB83-8744-4B54-91CA-EEFDA376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Various forms with non-standard definitions: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Co-reference 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Anaphora resolution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I bought two fish, removed their scales, and ate them</a:t>
            </a:r>
            <a:r>
              <a:rPr lang="en-US" dirty="0"/>
              <a:t>’.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Jane was in the library. When Suzy came in, she laughed</a:t>
            </a:r>
            <a:r>
              <a:rPr lang="en-US" dirty="0"/>
              <a:t>.’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Margaret saw the diamond sparkling in the sun and adored its beauty</a:t>
            </a:r>
            <a:r>
              <a:rPr lang="en-US" dirty="0"/>
              <a:t>’.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 What was eaten? Who laughed? The beauty of what was adored?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A87B2-DF2A-48B7-A248-920003CAAB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1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C77B-3E0A-474B-9FB9-9442635F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issues in EHRs: the ‘problem list’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D4182-9ED6-4F65-9028-308A791BAF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116">
            <a:extLst>
              <a:ext uri="{FF2B5EF4-FFF2-40B4-BE49-F238E27FC236}">
                <a16:creationId xmlns:a16="http://schemas.microsoft.com/office/drawing/2014/main" id="{081D2BD1-FAEA-46C4-9DA6-933601FAEAC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00200"/>
            <a:ext cx="7848600" cy="4816475"/>
            <a:chOff x="576" y="1104"/>
            <a:chExt cx="4944" cy="3034"/>
          </a:xfrm>
        </p:grpSpPr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id="{0656D228-770E-4702-AB9E-163229BDA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78" name="Text Box 8">
                <a:extLst>
                  <a:ext uri="{FF2B5EF4-FFF2-40B4-BE49-F238E27FC236}">
                    <a16:creationId xmlns:a16="http://schemas.microsoft.com/office/drawing/2014/main" id="{D959CBD3-06C0-4446-85D6-E9A696218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79" name="Text Box 9">
                <a:extLst>
                  <a:ext uri="{FF2B5EF4-FFF2-40B4-BE49-F238E27FC236}">
                    <a16:creationId xmlns:a16="http://schemas.microsoft.com/office/drawing/2014/main" id="{1FE7D21B-3A4A-4C70-9B5F-5818A39A6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80" name="Text Box 10">
                <a:extLst>
                  <a:ext uri="{FF2B5EF4-FFF2-40B4-BE49-F238E27FC236}">
                    <a16:creationId xmlns:a16="http://schemas.microsoft.com/office/drawing/2014/main" id="{DAA3ACB0-D31F-4D40-96B2-F7D94CECB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81" name="Text Box 11">
                <a:extLst>
                  <a:ext uri="{FF2B5EF4-FFF2-40B4-BE49-F238E27FC236}">
                    <a16:creationId xmlns:a16="http://schemas.microsoft.com/office/drawing/2014/main" id="{B653CDD8-47D2-4E31-96BF-80ED0C974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7A0D3C06-3E72-422E-B56F-C861F2674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74" name="Text Box 16">
                <a:extLst>
                  <a:ext uri="{FF2B5EF4-FFF2-40B4-BE49-F238E27FC236}">
                    <a16:creationId xmlns:a16="http://schemas.microsoft.com/office/drawing/2014/main" id="{827E2879-526F-4E9C-ABB7-04B2BD3C8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75" name="Text Box 17">
                <a:extLst>
                  <a:ext uri="{FF2B5EF4-FFF2-40B4-BE49-F238E27FC236}">
                    <a16:creationId xmlns:a16="http://schemas.microsoft.com/office/drawing/2014/main" id="{75B29A8E-BA68-446B-983E-BE244E681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04/07/1990</a:t>
                </a:r>
                <a:endParaRPr lang="nl-NL" altLang="en-US" sz="1400"/>
              </a:p>
            </p:txBody>
          </p:sp>
          <p:sp>
            <p:nvSpPr>
              <p:cNvPr id="76" name="Text Box 18">
                <a:extLst>
                  <a:ext uri="{FF2B5EF4-FFF2-40B4-BE49-F238E27FC236}">
                    <a16:creationId xmlns:a16="http://schemas.microsoft.com/office/drawing/2014/main" id="{5FF99176-57DA-48B3-83A7-27B622B04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81134009</a:t>
                </a:r>
              </a:p>
            </p:txBody>
          </p:sp>
          <p:sp>
            <p:nvSpPr>
              <p:cNvPr id="77" name="Text Box 19">
                <a:extLst>
                  <a:ext uri="{FF2B5EF4-FFF2-40B4-BE49-F238E27FC236}">
                    <a16:creationId xmlns:a16="http://schemas.microsoft.com/office/drawing/2014/main" id="{EA846D81-2790-4337-B28D-ADDDE867D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Fracture, closed, spiral</a:t>
                </a:r>
                <a:endParaRPr lang="nl-NL" altLang="en-US" sz="1400"/>
              </a:p>
            </p:txBody>
          </p: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1CFA78FD-2629-4D45-93F6-AC755BA40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70" name="Text Box 21">
                <a:extLst>
                  <a:ext uri="{FF2B5EF4-FFF2-40B4-BE49-F238E27FC236}">
                    <a16:creationId xmlns:a16="http://schemas.microsoft.com/office/drawing/2014/main" id="{2BEBF6B7-A07E-4266-B64A-84406BC171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71" name="Text Box 22">
                <a:extLst>
                  <a:ext uri="{FF2B5EF4-FFF2-40B4-BE49-F238E27FC236}">
                    <a16:creationId xmlns:a16="http://schemas.microsoft.com/office/drawing/2014/main" id="{7FDA56DE-203D-4D97-A05B-69DD6F7C0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72" name="Text Box 23">
                <a:extLst>
                  <a:ext uri="{FF2B5EF4-FFF2-40B4-BE49-F238E27FC236}">
                    <a16:creationId xmlns:a16="http://schemas.microsoft.com/office/drawing/2014/main" id="{7C202088-449F-484F-91ED-5A71834E8A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73" name="Text Box 24">
                <a:extLst>
                  <a:ext uri="{FF2B5EF4-FFF2-40B4-BE49-F238E27FC236}">
                    <a16:creationId xmlns:a16="http://schemas.microsoft.com/office/drawing/2014/main" id="{A8B6A3A4-EC75-4489-8D23-D7DFC5FDCD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89A09427-B3C4-4E3F-8595-167D2C99A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66" name="Text Box 26">
                <a:extLst>
                  <a:ext uri="{FF2B5EF4-FFF2-40B4-BE49-F238E27FC236}">
                    <a16:creationId xmlns:a16="http://schemas.microsoft.com/office/drawing/2014/main" id="{B750963F-6830-49DF-91F4-5D33361AD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67" name="Text Box 27">
                <a:extLst>
                  <a:ext uri="{FF2B5EF4-FFF2-40B4-BE49-F238E27FC236}">
                    <a16:creationId xmlns:a16="http://schemas.microsoft.com/office/drawing/2014/main" id="{6CF5638D-3F03-4D04-B7C5-E70F9798A6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12/07/1990</a:t>
                </a:r>
                <a:endParaRPr lang="nl-NL" altLang="en-US" sz="1400"/>
              </a:p>
            </p:txBody>
          </p:sp>
          <p:sp>
            <p:nvSpPr>
              <p:cNvPr id="68" name="Text Box 28">
                <a:extLst>
                  <a:ext uri="{FF2B5EF4-FFF2-40B4-BE49-F238E27FC236}">
                    <a16:creationId xmlns:a16="http://schemas.microsoft.com/office/drawing/2014/main" id="{C8F45FEE-3C7F-4A47-A2B9-3452ABCC8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69" name="Text Box 29">
                <a:extLst>
                  <a:ext uri="{FF2B5EF4-FFF2-40B4-BE49-F238E27FC236}">
                    <a16:creationId xmlns:a16="http://schemas.microsoft.com/office/drawing/2014/main" id="{1C43E72D-100F-4E17-B8D3-C2EC351E0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sp>
          <p:nvSpPr>
            <p:cNvPr id="10" name="Text Box 31">
              <a:extLst>
                <a:ext uri="{FF2B5EF4-FFF2-40B4-BE49-F238E27FC236}">
                  <a16:creationId xmlns:a16="http://schemas.microsoft.com/office/drawing/2014/main" id="{8B31DF5E-CBA2-40DF-973D-0B8D23BE6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5572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id="{DF84DF6E-A2DC-475E-BDCF-D2FCD7AA6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04/07/1990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2" name="Text Box 33">
              <a:extLst>
                <a:ext uri="{FF2B5EF4-FFF2-40B4-BE49-F238E27FC236}">
                  <a16:creationId xmlns:a16="http://schemas.microsoft.com/office/drawing/2014/main" id="{5359FFC2-F47A-4998-9C3A-8C19F94D0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79001</a:t>
              </a:r>
              <a:endParaRPr lang="nl-NL" altLang="en-US" sz="1400"/>
            </a:p>
          </p:txBody>
        </p:sp>
        <p:sp>
          <p:nvSpPr>
            <p:cNvPr id="13" name="Text Box 34">
              <a:extLst>
                <a:ext uri="{FF2B5EF4-FFF2-40B4-BE49-F238E27FC236}">
                  <a16:creationId xmlns:a16="http://schemas.microsoft.com/office/drawing/2014/main" id="{33BC0853-5BCD-47CE-9708-A9D2561D4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Essential hypertension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14" name="Text Box 36">
              <a:extLst>
                <a:ext uri="{FF2B5EF4-FFF2-40B4-BE49-F238E27FC236}">
                  <a16:creationId xmlns:a16="http://schemas.microsoft.com/office/drawing/2014/main" id="{29B08D87-EEB8-4D15-A075-1698A4352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15" name="Text Box 37">
              <a:extLst>
                <a:ext uri="{FF2B5EF4-FFF2-40B4-BE49-F238E27FC236}">
                  <a16:creationId xmlns:a16="http://schemas.microsoft.com/office/drawing/2014/main" id="{D0688547-19FE-4223-AE77-13AD9DFCB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24/12/1991</a:t>
              </a:r>
              <a:endParaRPr lang="nl-NL" altLang="en-US" sz="1400"/>
            </a:p>
          </p:txBody>
        </p:sp>
        <p:sp>
          <p:nvSpPr>
            <p:cNvPr id="16" name="Text Box 38">
              <a:extLst>
                <a:ext uri="{FF2B5EF4-FFF2-40B4-BE49-F238E27FC236}">
                  <a16:creationId xmlns:a16="http://schemas.microsoft.com/office/drawing/2014/main" id="{3EF596B8-52FC-4223-862A-0EE438220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255174002</a:t>
              </a:r>
            </a:p>
          </p:txBody>
        </p: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ADADF467-0522-4056-843C-585EA2507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benign polyp of biliary tract</a:t>
              </a:r>
            </a:p>
          </p:txBody>
        </p:sp>
        <p:sp>
          <p:nvSpPr>
            <p:cNvPr id="18" name="Text Box 41">
              <a:extLst>
                <a:ext uri="{FF2B5EF4-FFF2-40B4-BE49-F238E27FC236}">
                  <a16:creationId xmlns:a16="http://schemas.microsoft.com/office/drawing/2014/main" id="{B9C299BE-87F9-4515-886A-9250D627A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2309</a:t>
              </a:r>
              <a:endParaRPr lang="nl-NL" altLang="en-US" sz="1400"/>
            </a:p>
          </p:txBody>
        </p:sp>
        <p:sp>
          <p:nvSpPr>
            <p:cNvPr id="19" name="Text Box 42">
              <a:extLst>
                <a:ext uri="{FF2B5EF4-FFF2-40B4-BE49-F238E27FC236}">
                  <a16:creationId xmlns:a16="http://schemas.microsoft.com/office/drawing/2014/main" id="{B5830255-0DB6-413E-9BA9-E7F971FF3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21/03/1992</a:t>
              </a:r>
              <a:endParaRPr lang="nl-NL" altLang="en-US" sz="1400"/>
            </a:p>
            <a:p>
              <a:pPr eaLnBrk="1" hangingPunct="1"/>
              <a:endParaRPr lang="nl-NL" altLang="en-US" sz="1400"/>
            </a:p>
          </p:txBody>
        </p:sp>
        <p:sp>
          <p:nvSpPr>
            <p:cNvPr id="20" name="Text Box 43">
              <a:extLst>
                <a:ext uri="{FF2B5EF4-FFF2-40B4-BE49-F238E27FC236}">
                  <a16:creationId xmlns:a16="http://schemas.microsoft.com/office/drawing/2014/main" id="{4EED1EFB-01C3-4EF2-A366-2B52A6994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26442006</a:t>
              </a:r>
            </a:p>
            <a:p>
              <a:pPr eaLnBrk="1" hangingPunct="1"/>
              <a:endParaRPr lang="nl-NL" altLang="en-US" sz="1400"/>
            </a:p>
          </p:txBody>
        </p:sp>
        <p:sp>
          <p:nvSpPr>
            <p:cNvPr id="21" name="Text Box 44">
              <a:extLst>
                <a:ext uri="{FF2B5EF4-FFF2-40B4-BE49-F238E27FC236}">
                  <a16:creationId xmlns:a16="http://schemas.microsoft.com/office/drawing/2014/main" id="{653893FB-26ED-4A0A-A186-2A1380693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closed fracture of shaft of femur</a:t>
              </a:r>
            </a:p>
            <a:p>
              <a:pPr eaLnBrk="1" hangingPunct="1"/>
              <a:endParaRPr lang="nl-NL" altLang="en-US" sz="1400"/>
            </a:p>
          </p:txBody>
        </p:sp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id="{1B348D90-1C03-4B64-B0FD-DFC7C2A51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62" name="Text Box 46">
                <a:extLst>
                  <a:ext uri="{FF2B5EF4-FFF2-40B4-BE49-F238E27FC236}">
                    <a16:creationId xmlns:a16="http://schemas.microsoft.com/office/drawing/2014/main" id="{8B001B32-0E7E-4587-8439-4BCACECF89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2309</a:t>
                </a:r>
                <a:endParaRPr lang="nl-NL" altLang="en-US" sz="1400"/>
              </a:p>
            </p:txBody>
          </p:sp>
          <p:sp>
            <p:nvSpPr>
              <p:cNvPr id="63" name="Text Box 47">
                <a:extLst>
                  <a:ext uri="{FF2B5EF4-FFF2-40B4-BE49-F238E27FC236}">
                    <a16:creationId xmlns:a16="http://schemas.microsoft.com/office/drawing/2014/main" id="{4FE6402F-3666-4B85-A70F-999D6DC0E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21/03/1992</a:t>
                </a:r>
                <a:endParaRPr lang="nl-NL" altLang="en-US" sz="1400"/>
              </a:p>
            </p:txBody>
          </p:sp>
          <p:sp>
            <p:nvSpPr>
              <p:cNvPr id="64" name="Text Box 48">
                <a:extLst>
                  <a:ext uri="{FF2B5EF4-FFF2-40B4-BE49-F238E27FC236}">
                    <a16:creationId xmlns:a16="http://schemas.microsoft.com/office/drawing/2014/main" id="{133E5CCB-0423-42F5-8DF3-52376E23BC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65" name="Text Box 49">
                <a:extLst>
                  <a:ext uri="{FF2B5EF4-FFF2-40B4-BE49-F238E27FC236}">
                    <a16:creationId xmlns:a16="http://schemas.microsoft.com/office/drawing/2014/main" id="{0FBDB4E7-A966-4C91-A224-82058F2C7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23" name="Group 50">
              <a:extLst>
                <a:ext uri="{FF2B5EF4-FFF2-40B4-BE49-F238E27FC236}">
                  <a16:creationId xmlns:a16="http://schemas.microsoft.com/office/drawing/2014/main" id="{49FDE7AA-08E6-4C18-ACD8-C94E0BA76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58" name="Text Box 51">
                <a:extLst>
                  <a:ext uri="{FF2B5EF4-FFF2-40B4-BE49-F238E27FC236}">
                    <a16:creationId xmlns:a16="http://schemas.microsoft.com/office/drawing/2014/main" id="{2726238F-8A2A-4482-A9E7-0BB331B26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47804</a:t>
                </a:r>
                <a:endParaRPr lang="nl-NL" altLang="en-US" sz="1400"/>
              </a:p>
            </p:txBody>
          </p:sp>
          <p:sp>
            <p:nvSpPr>
              <p:cNvPr id="59" name="Text Box 52">
                <a:extLst>
                  <a:ext uri="{FF2B5EF4-FFF2-40B4-BE49-F238E27FC236}">
                    <a16:creationId xmlns:a16="http://schemas.microsoft.com/office/drawing/2014/main" id="{DCF2EAB3-B265-4216-987B-115B0D213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03/04/1993</a:t>
                </a:r>
                <a:endParaRPr lang="nl-NL" altLang="en-US" sz="1400"/>
              </a:p>
            </p:txBody>
          </p:sp>
          <p:sp>
            <p:nvSpPr>
              <p:cNvPr id="60" name="Text Box 53">
                <a:extLst>
                  <a:ext uri="{FF2B5EF4-FFF2-40B4-BE49-F238E27FC236}">
                    <a16:creationId xmlns:a16="http://schemas.microsoft.com/office/drawing/2014/main" id="{5AA37113-1796-48E3-ACC8-894F5D15F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58298795</a:t>
                </a:r>
                <a:endParaRPr lang="nl-NL" altLang="en-US" sz="1400"/>
              </a:p>
            </p:txBody>
          </p:sp>
          <p:sp>
            <p:nvSpPr>
              <p:cNvPr id="61" name="Text Box 54">
                <a:extLst>
                  <a:ext uri="{FF2B5EF4-FFF2-40B4-BE49-F238E27FC236}">
                    <a16:creationId xmlns:a16="http://schemas.microsoft.com/office/drawing/2014/main" id="{7D29CC32-34FF-43DD-8496-3942D694F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Other lesion on other specified region</a:t>
                </a:r>
                <a:endParaRPr lang="nl-NL" altLang="en-US" sz="1400"/>
              </a:p>
            </p:txBody>
          </p:sp>
        </p:grpSp>
        <p:grpSp>
          <p:nvGrpSpPr>
            <p:cNvPr id="24" name="Group 55">
              <a:extLst>
                <a:ext uri="{FF2B5EF4-FFF2-40B4-BE49-F238E27FC236}">
                  <a16:creationId xmlns:a16="http://schemas.microsoft.com/office/drawing/2014/main" id="{412FB3C9-6D36-47F8-98BF-B4FB0E8A0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54" name="Text Box 56">
                <a:extLst>
                  <a:ext uri="{FF2B5EF4-FFF2-40B4-BE49-F238E27FC236}">
                    <a16:creationId xmlns:a16="http://schemas.microsoft.com/office/drawing/2014/main" id="{5013643B-14FD-405D-AECF-E271B63A9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55" name="Text Box 57">
                <a:extLst>
                  <a:ext uri="{FF2B5EF4-FFF2-40B4-BE49-F238E27FC236}">
                    <a16:creationId xmlns:a16="http://schemas.microsoft.com/office/drawing/2014/main" id="{1595E56A-96CE-48D0-95EA-818E6385A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17/05/1993</a:t>
                </a:r>
                <a:endParaRPr lang="nl-NL" altLang="en-US" sz="1400"/>
              </a:p>
            </p:txBody>
          </p:sp>
          <p:sp>
            <p:nvSpPr>
              <p:cNvPr id="56" name="Text Box 58">
                <a:extLst>
                  <a:ext uri="{FF2B5EF4-FFF2-40B4-BE49-F238E27FC236}">
                    <a16:creationId xmlns:a16="http://schemas.microsoft.com/office/drawing/2014/main" id="{AE5957D8-B175-43DA-A280-37D18A658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57" name="Text Box 59">
                <a:extLst>
                  <a:ext uri="{FF2B5EF4-FFF2-40B4-BE49-F238E27FC236}">
                    <a16:creationId xmlns:a16="http://schemas.microsoft.com/office/drawing/2014/main" id="{AE470630-7C36-477A-B339-81ADEC6CAC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42666B61-63AA-42A0-BB6B-0697F1CCE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50" name="Text Box 61">
                <a:extLst>
                  <a:ext uri="{FF2B5EF4-FFF2-40B4-BE49-F238E27FC236}">
                    <a16:creationId xmlns:a16="http://schemas.microsoft.com/office/drawing/2014/main" id="{2D90EE2A-F2F8-4DD4-8B85-94C04C0FE4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51" name="Text Box 62">
                <a:extLst>
                  <a:ext uri="{FF2B5EF4-FFF2-40B4-BE49-F238E27FC236}">
                    <a16:creationId xmlns:a16="http://schemas.microsoft.com/office/drawing/2014/main" id="{8A4148B4-A57E-487D-AB45-0B33429D6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52" name="Text Box 63">
                <a:extLst>
                  <a:ext uri="{FF2B5EF4-FFF2-40B4-BE49-F238E27FC236}">
                    <a16:creationId xmlns:a16="http://schemas.microsoft.com/office/drawing/2014/main" id="{FAC36C96-1A70-4BE8-91A2-33CF34172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2909872</a:t>
                </a:r>
                <a:endParaRPr lang="nl-NL" altLang="en-US" sz="1400"/>
              </a:p>
            </p:txBody>
          </p:sp>
          <p:sp>
            <p:nvSpPr>
              <p:cNvPr id="53" name="Text Box 64">
                <a:extLst>
                  <a:ext uri="{FF2B5EF4-FFF2-40B4-BE49-F238E27FC236}">
                    <a16:creationId xmlns:a16="http://schemas.microsoft.com/office/drawing/2014/main" id="{9C714B72-6706-48AA-B753-ED907B61B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Closed fracture of radial head</a:t>
                </a:r>
                <a:endParaRPr lang="nl-NL" altLang="en-US" sz="1400"/>
              </a:p>
            </p:txBody>
          </p:sp>
        </p:grpSp>
        <p:grpSp>
          <p:nvGrpSpPr>
            <p:cNvPr id="26" name="Group 65">
              <a:extLst>
                <a:ext uri="{FF2B5EF4-FFF2-40B4-BE49-F238E27FC236}">
                  <a16:creationId xmlns:a16="http://schemas.microsoft.com/office/drawing/2014/main" id="{AC5B02BF-B2D2-422D-BED2-B71E4F91B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46" name="Text Box 66">
                <a:extLst>
                  <a:ext uri="{FF2B5EF4-FFF2-40B4-BE49-F238E27FC236}">
                    <a16:creationId xmlns:a16="http://schemas.microsoft.com/office/drawing/2014/main" id="{2AA79A59-2B75-44FD-9E59-5DB09E834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298</a:t>
                </a:r>
                <a:endParaRPr lang="nl-NL" altLang="en-US" sz="1400"/>
              </a:p>
            </p:txBody>
          </p:sp>
          <p:sp>
            <p:nvSpPr>
              <p:cNvPr id="47" name="Text Box 67">
                <a:extLst>
                  <a:ext uri="{FF2B5EF4-FFF2-40B4-BE49-F238E27FC236}">
                    <a16:creationId xmlns:a16="http://schemas.microsoft.com/office/drawing/2014/main" id="{25BC1997-FA9B-4764-9346-6EEA2A491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22/08/1993</a:t>
                </a:r>
                <a:endParaRPr lang="nl-NL" altLang="en-US" sz="1400"/>
              </a:p>
            </p:txBody>
          </p:sp>
          <p:sp>
            <p:nvSpPr>
              <p:cNvPr id="48" name="Text Box 68">
                <a:extLst>
                  <a:ext uri="{FF2B5EF4-FFF2-40B4-BE49-F238E27FC236}">
                    <a16:creationId xmlns:a16="http://schemas.microsoft.com/office/drawing/2014/main" id="{56D33185-77DE-45B6-ADE5-55B933DB5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9001224</a:t>
                </a:r>
                <a:endParaRPr lang="nl-NL" altLang="en-US" sz="1400"/>
              </a:p>
            </p:txBody>
          </p:sp>
          <p:sp>
            <p:nvSpPr>
              <p:cNvPr id="49" name="Text Box 69">
                <a:extLst>
                  <a:ext uri="{FF2B5EF4-FFF2-40B4-BE49-F238E27FC236}">
                    <a16:creationId xmlns:a16="http://schemas.microsoft.com/office/drawing/2014/main" id="{71CEF065-9B04-4CF1-8ED9-3673960E17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Accident in public building (supermarket)</a:t>
                </a:r>
                <a:endParaRPr lang="nl-NL" altLang="en-US" sz="1400"/>
              </a:p>
            </p:txBody>
          </p:sp>
        </p:grpSp>
        <p:grpSp>
          <p:nvGrpSpPr>
            <p:cNvPr id="27" name="Group 70">
              <a:extLst>
                <a:ext uri="{FF2B5EF4-FFF2-40B4-BE49-F238E27FC236}">
                  <a16:creationId xmlns:a16="http://schemas.microsoft.com/office/drawing/2014/main" id="{95B3566A-55C4-4B5C-8A27-48E2577061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42" name="Text Box 71">
                <a:extLst>
                  <a:ext uri="{FF2B5EF4-FFF2-40B4-BE49-F238E27FC236}">
                    <a16:creationId xmlns:a16="http://schemas.microsoft.com/office/drawing/2014/main" id="{3ABEA8B0-020C-45C8-9B47-9EABE0988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43" name="Text Box 72">
                <a:extLst>
                  <a:ext uri="{FF2B5EF4-FFF2-40B4-BE49-F238E27FC236}">
                    <a16:creationId xmlns:a16="http://schemas.microsoft.com/office/drawing/2014/main" id="{63A519DF-EC55-46BC-BB55-45DCD00F9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44" name="Text Box 73">
                <a:extLst>
                  <a:ext uri="{FF2B5EF4-FFF2-40B4-BE49-F238E27FC236}">
                    <a16:creationId xmlns:a16="http://schemas.microsoft.com/office/drawing/2014/main" id="{449E9565-7386-44C3-94E4-A40A8C79DF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26442006</a:t>
                </a:r>
              </a:p>
            </p:txBody>
          </p:sp>
          <p:sp>
            <p:nvSpPr>
              <p:cNvPr id="45" name="Text Box 74">
                <a:extLst>
                  <a:ext uri="{FF2B5EF4-FFF2-40B4-BE49-F238E27FC236}">
                    <a16:creationId xmlns:a16="http://schemas.microsoft.com/office/drawing/2014/main" id="{616BC050-85E6-4E9E-92FA-15F8FC2858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NL" altLang="en-US" sz="1400"/>
                  <a:t>closed fracture of shaft of femur</a:t>
                </a:r>
              </a:p>
            </p:txBody>
          </p:sp>
        </p:grpSp>
        <p:grpSp>
          <p:nvGrpSpPr>
            <p:cNvPr id="28" name="Group 75">
              <a:extLst>
                <a:ext uri="{FF2B5EF4-FFF2-40B4-BE49-F238E27FC236}">
                  <a16:creationId xmlns:a16="http://schemas.microsoft.com/office/drawing/2014/main" id="{5EB20FB6-673E-4CC0-B26B-159CF1F3F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8" name="Text Box 76">
                <a:extLst>
                  <a:ext uri="{FF2B5EF4-FFF2-40B4-BE49-F238E27FC236}">
                    <a16:creationId xmlns:a16="http://schemas.microsoft.com/office/drawing/2014/main" id="{9A5B4612-5FCD-483E-81A8-C353E3BF3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5572</a:t>
                </a:r>
                <a:endParaRPr lang="nl-NL" altLang="en-US" sz="1400"/>
              </a:p>
            </p:txBody>
          </p:sp>
          <p:sp>
            <p:nvSpPr>
              <p:cNvPr id="39" name="Text Box 77">
                <a:extLst>
                  <a:ext uri="{FF2B5EF4-FFF2-40B4-BE49-F238E27FC236}">
                    <a16:creationId xmlns:a16="http://schemas.microsoft.com/office/drawing/2014/main" id="{80776FA1-4815-47CF-932B-815A3BC0B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01/04/1997</a:t>
                </a:r>
                <a:endParaRPr lang="nl-NL" altLang="en-US" sz="1400"/>
              </a:p>
            </p:txBody>
          </p:sp>
          <p:sp>
            <p:nvSpPr>
              <p:cNvPr id="40" name="Text Box 78">
                <a:extLst>
                  <a:ext uri="{FF2B5EF4-FFF2-40B4-BE49-F238E27FC236}">
                    <a16:creationId xmlns:a16="http://schemas.microsoft.com/office/drawing/2014/main" id="{9AD38A85-5F25-4473-8694-E6DC4C9F7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79001</a:t>
                </a:r>
                <a:endParaRPr lang="nl-NL" altLang="en-US" sz="1400"/>
              </a:p>
            </p:txBody>
          </p:sp>
          <p:sp>
            <p:nvSpPr>
              <p:cNvPr id="41" name="Text Box 79">
                <a:extLst>
                  <a:ext uri="{FF2B5EF4-FFF2-40B4-BE49-F238E27FC236}">
                    <a16:creationId xmlns:a16="http://schemas.microsoft.com/office/drawing/2014/main" id="{BCD92D33-9EE7-49A5-AF39-526CFEACA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400"/>
                  <a:t>Essential hypertension</a:t>
                </a:r>
                <a:endParaRPr lang="nl-NL" altLang="en-US" sz="1400"/>
              </a:p>
            </p:txBody>
          </p:sp>
        </p:grpSp>
        <p:grpSp>
          <p:nvGrpSpPr>
            <p:cNvPr id="29" name="Group 12">
              <a:extLst>
                <a:ext uri="{FF2B5EF4-FFF2-40B4-BE49-F238E27FC236}">
                  <a16:creationId xmlns:a16="http://schemas.microsoft.com/office/drawing/2014/main" id="{47F30CC4-D7A4-47D2-A285-A6A7F0DB3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4FF41C35-9FD4-4D05-9EDC-FED6940B1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 dirty="0">
                    <a:solidFill>
                      <a:schemeClr val="bg1"/>
                    </a:solidFill>
                  </a:rPr>
                  <a:t>PtID</a:t>
                </a:r>
                <a:endParaRPr lang="nl-NL" altLang="en-US" sz="1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AF3DF81F-89EB-48F8-8072-D7D806DCB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Date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 Box 6">
                <a:extLst>
                  <a:ext uri="{FF2B5EF4-FFF2-40B4-BE49-F238E27FC236}">
                    <a16:creationId xmlns:a16="http://schemas.microsoft.com/office/drawing/2014/main" id="{B9FBF7B9-9FAA-4436-A729-AFB2F93E72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ObsCode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EA3CD3B2-7555-4CF1-8E82-1D1A1B983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nl-BE" altLang="en-US" sz="1800" b="1">
                    <a:solidFill>
                      <a:schemeClr val="bg1"/>
                    </a:solidFill>
                  </a:rPr>
                  <a:t>Narrative</a:t>
                </a:r>
                <a:endParaRPr lang="nl-NL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 Box 112">
              <a:extLst>
                <a:ext uri="{FF2B5EF4-FFF2-40B4-BE49-F238E27FC236}">
                  <a16:creationId xmlns:a16="http://schemas.microsoft.com/office/drawing/2014/main" id="{2B2A337F-ED9E-4673-BD26-7E9772926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0939</a:t>
              </a:r>
              <a:endParaRPr lang="nl-NL" altLang="en-US" sz="1400"/>
            </a:p>
          </p:txBody>
        </p:sp>
        <p:sp>
          <p:nvSpPr>
            <p:cNvPr id="31" name="Text Box 113">
              <a:extLst>
                <a:ext uri="{FF2B5EF4-FFF2-40B4-BE49-F238E27FC236}">
                  <a16:creationId xmlns:a16="http://schemas.microsoft.com/office/drawing/2014/main" id="{15B56CA6-B5D2-40AD-9359-2A0ED82DF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BE" altLang="en-US" sz="1400"/>
                <a:t>20/12/1998</a:t>
              </a:r>
              <a:endParaRPr lang="nl-NL" altLang="en-US" sz="1400"/>
            </a:p>
          </p:txBody>
        </p:sp>
        <p:sp>
          <p:nvSpPr>
            <p:cNvPr id="32" name="Text Box 114">
              <a:extLst>
                <a:ext uri="{FF2B5EF4-FFF2-40B4-BE49-F238E27FC236}">
                  <a16:creationId xmlns:a16="http://schemas.microsoft.com/office/drawing/2014/main" id="{532C9DB4-71A5-46D9-BE5D-21A87AA3E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255087006</a:t>
              </a:r>
            </a:p>
          </p:txBody>
        </p:sp>
        <p:sp>
          <p:nvSpPr>
            <p:cNvPr id="33" name="Text Box 115">
              <a:extLst>
                <a:ext uri="{FF2B5EF4-FFF2-40B4-BE49-F238E27FC236}">
                  <a16:creationId xmlns:a16="http://schemas.microsoft.com/office/drawing/2014/main" id="{3998B831-B23A-457F-A8B7-58FE84E2B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nl-NL" altLang="en-US" sz="1400"/>
                <a:t>malignant polyp of biliary 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4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8F53-EA7D-4F72-B1BD-20E9C08B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 analogue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B4843-F80B-413E-A574-B6E7C5F8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has-disorder(</a:t>
            </a:r>
            <a:r>
              <a:rPr lang="en-US" dirty="0">
                <a:solidFill>
                  <a:srgbClr val="A2CCE8"/>
                </a:solidFill>
              </a:rPr>
              <a:t>john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fracture</a:t>
            </a:r>
            <a:r>
              <a:rPr lang="en-US" dirty="0"/>
              <a:t>, </a:t>
            </a:r>
            <a:r>
              <a:rPr lang="en-US" dirty="0">
                <a:solidFill>
                  <a:srgbClr val="A2CCE8"/>
                </a:solidFill>
              </a:rPr>
              <a:t>date1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C000"/>
                </a:solidFill>
              </a:rPr>
              <a:t> or?</a:t>
            </a:r>
          </a:p>
          <a:p>
            <a:r>
              <a:rPr lang="en-US" dirty="0"/>
              <a:t>has-diagnosis(</a:t>
            </a:r>
            <a:r>
              <a:rPr lang="en-US" dirty="0">
                <a:solidFill>
                  <a:srgbClr val="A2CCE8"/>
                </a:solidFill>
              </a:rPr>
              <a:t>john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fracture</a:t>
            </a:r>
            <a:r>
              <a:rPr lang="en-US" dirty="0"/>
              <a:t>, </a:t>
            </a:r>
            <a:r>
              <a:rPr lang="en-US" dirty="0">
                <a:solidFill>
                  <a:srgbClr val="A2CCE8"/>
                </a:solidFill>
              </a:rPr>
              <a:t>date1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812E7-73CC-48B0-9447-E15BEDA2FF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037DC-4382-4DC4-95DC-623FFD2A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29000"/>
            <a:ext cx="7086600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12B88-2BBE-4B9D-B5B8-803AA70665A0}"/>
              </a:ext>
            </a:extLst>
          </p:cNvPr>
          <p:cNvSpPr txBox="1"/>
          <p:nvPr/>
        </p:nvSpPr>
        <p:spPr>
          <a:xfrm>
            <a:off x="5817005" y="1676400"/>
            <a:ext cx="3107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To what entity precisely is ‘</a:t>
            </a:r>
            <a:r>
              <a:rPr lang="en-US" sz="2800" b="0" dirty="0">
                <a:solidFill>
                  <a:srgbClr val="FFFF00"/>
                </a:solidFill>
              </a:rPr>
              <a:t>fracture</a:t>
            </a:r>
            <a:r>
              <a:rPr lang="en-US" sz="2800" b="0" dirty="0">
                <a:solidFill>
                  <a:schemeClr val="bg1"/>
                </a:solidFill>
              </a:rPr>
              <a:t>’ ascribed?</a:t>
            </a:r>
          </a:p>
        </p:txBody>
      </p:sp>
    </p:spTree>
    <p:extLst>
      <p:ext uri="{BB962C8B-B14F-4D97-AF65-F5344CB8AC3E}">
        <p14:creationId xmlns:p14="http://schemas.microsoft.com/office/powerpoint/2010/main" val="33838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B14-2973-49EB-8484-3124708A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09477-EF36-49C5-9065-04FF30D5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956D3-3F19-4BFC-90C3-4C84A82A6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315B4-5EDB-4127-BD0D-1F20925F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Common practice:</a:t>
            </a:r>
            <a:br>
              <a:rPr lang="en-US" altLang="en-US" dirty="0"/>
            </a:br>
            <a:r>
              <a:rPr lang="en-US" altLang="en-US" dirty="0"/>
              <a:t>types as proxies for particulars (1)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16280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16280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726112" y="5943600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1122363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371475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054056" y="3622675"/>
            <a:ext cx="23019" cy="2320925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2057400" y="59436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79884" idx="0"/>
            <a:endCxn id="79885" idx="2"/>
          </p:cNvCxnSpPr>
          <p:nvPr/>
        </p:nvCxnSpPr>
        <p:spPr bwMode="auto">
          <a:xfrm flipV="1">
            <a:off x="2579688" y="3803650"/>
            <a:ext cx="1535112" cy="2139950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3342188" y="5715000"/>
            <a:ext cx="2326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324600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3101975" y="6207919"/>
            <a:ext cx="2624137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3342186" y="6324600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  <a:stCxn id="79884" idx="0"/>
            <a:endCxn id="79880" idx="2"/>
          </p:cNvCxnSpPr>
          <p:nvPr/>
        </p:nvCxnSpPr>
        <p:spPr bwMode="auto">
          <a:xfrm flipH="1" flipV="1">
            <a:off x="1779588" y="3805238"/>
            <a:ext cx="800100" cy="2138362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3343A-8456-4206-ADE0-F030A33C8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ED2BE9D-12D5-4EB2-AF16-51D51D7788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2400" y="6481313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6A1B3-2856-46CF-A624-BFDFC80A431C}"/>
              </a:ext>
            </a:extLst>
          </p:cNvPr>
          <p:cNvSpPr/>
          <p:nvPr/>
        </p:nvSpPr>
        <p:spPr bwMode="auto">
          <a:xfrm>
            <a:off x="914400" y="2133600"/>
            <a:ext cx="8001000" cy="207645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What you see in the record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AC0578-9244-4AB4-8F2D-4A03514D530B}"/>
              </a:ext>
            </a:extLst>
          </p:cNvPr>
          <p:cNvSpPr/>
          <p:nvPr/>
        </p:nvSpPr>
        <p:spPr bwMode="auto">
          <a:xfrm>
            <a:off x="457200" y="2133600"/>
            <a:ext cx="8610600" cy="456033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What might be the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F5F74-955F-490B-A7C2-BB98DA1599FF}"/>
              </a:ext>
            </a:extLst>
          </p:cNvPr>
          <p:cNvSpPr txBox="1"/>
          <p:nvPr/>
        </p:nvSpPr>
        <p:spPr>
          <a:xfrm>
            <a:off x="1756772" y="38216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t1			t2</a:t>
            </a:r>
          </a:p>
        </p:txBody>
      </p:sp>
    </p:spTree>
    <p:extLst>
      <p:ext uri="{BB962C8B-B14F-4D97-AF65-F5344CB8AC3E}">
        <p14:creationId xmlns:p14="http://schemas.microsoft.com/office/powerpoint/2010/main" val="29248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  <p:bldP spid="79877" grpId="0"/>
      <p:bldP spid="79879" grpId="0" animBg="1"/>
      <p:bldP spid="79881" grpId="0"/>
      <p:bldP spid="79883" grpId="0" animBg="1"/>
      <p:bldP spid="79884" grpId="0" animBg="1"/>
      <p:bldP spid="79887" grpId="0"/>
      <p:bldP spid="79890" grpId="0"/>
      <p:bldP spid="3" grpId="0" animBg="1"/>
      <p:bldP spid="3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practice:</a:t>
            </a:r>
            <a:br>
              <a:rPr lang="en-US" altLang="en-US" dirty="0"/>
            </a:br>
            <a:r>
              <a:rPr lang="en-US" altLang="en-US" dirty="0"/>
              <a:t>types as proxies for particulars (2)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37235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37235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925344" y="5795962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523875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152400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253288" y="3622675"/>
            <a:ext cx="0" cy="217328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658813" y="53340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20" idx="0"/>
            <a:endCxn id="79885" idx="2"/>
          </p:cNvCxnSpPr>
          <p:nvPr/>
        </p:nvCxnSpPr>
        <p:spPr bwMode="auto">
          <a:xfrm flipH="1" flipV="1">
            <a:off x="4114800" y="3803650"/>
            <a:ext cx="1" cy="2328069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1788024" y="5279232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500813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1703388" y="5598319"/>
            <a:ext cx="4221956" cy="46196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4762205" y="6417697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</p:cNvCxnSpPr>
          <p:nvPr/>
        </p:nvCxnSpPr>
        <p:spPr bwMode="auto">
          <a:xfrm flipH="1" flipV="1">
            <a:off x="1181100" y="3805238"/>
            <a:ext cx="1" cy="174783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592862" y="6131719"/>
            <a:ext cx="1043877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this-5</a:t>
            </a:r>
          </a:p>
        </p:txBody>
      </p:sp>
      <p:cxnSp>
        <p:nvCxnSpPr>
          <p:cNvPr id="29" name="AutoShape 16"/>
          <p:cNvCxnSpPr>
            <a:cxnSpLocks noChangeShapeType="1"/>
            <a:stCxn id="20" idx="3"/>
            <a:endCxn id="79879" idx="1"/>
          </p:cNvCxnSpPr>
          <p:nvPr/>
        </p:nvCxnSpPr>
        <p:spPr bwMode="auto">
          <a:xfrm flipV="1">
            <a:off x="4636739" y="6060281"/>
            <a:ext cx="1288605" cy="333048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79911-E35B-4216-87F5-11495ADA4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914EAC67-E800-43B0-81B1-51FD9A0EC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2400" y="6481313"/>
            <a:ext cx="304800" cy="296174"/>
          </a:xfrm>
        </p:spPr>
        <p:txBody>
          <a:bodyPr/>
          <a:lstStyle/>
          <a:p>
            <a:fld id="{7C5DB68A-9D44-4073-920F-D08D647C06A7}" type="slidenum">
              <a:rPr lang="en-US" smtClean="0"/>
              <a:t>9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BFE77E-E23B-4FA9-85F7-F9362DF029C8}"/>
              </a:ext>
            </a:extLst>
          </p:cNvPr>
          <p:cNvSpPr/>
          <p:nvPr/>
        </p:nvSpPr>
        <p:spPr bwMode="auto">
          <a:xfrm>
            <a:off x="304800" y="2133600"/>
            <a:ext cx="8610600" cy="207645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What you see in the record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C1592-EF71-4A66-B621-DED7811F74C9}"/>
              </a:ext>
            </a:extLst>
          </p:cNvPr>
          <p:cNvSpPr/>
          <p:nvPr/>
        </p:nvSpPr>
        <p:spPr bwMode="auto">
          <a:xfrm>
            <a:off x="152400" y="2133600"/>
            <a:ext cx="8915400" cy="456033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What might also be the case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5C1226-1977-40A6-8CD8-E524334A4A15}"/>
              </a:ext>
            </a:extLst>
          </p:cNvPr>
          <p:cNvSpPr txBox="1"/>
          <p:nvPr/>
        </p:nvSpPr>
        <p:spPr>
          <a:xfrm>
            <a:off x="1191812" y="3840718"/>
            <a:ext cx="25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t1		     	t2</a:t>
            </a:r>
          </a:p>
        </p:txBody>
      </p:sp>
    </p:spTree>
    <p:extLst>
      <p:ext uri="{BB962C8B-B14F-4D97-AF65-F5344CB8AC3E}">
        <p14:creationId xmlns:p14="http://schemas.microsoft.com/office/powerpoint/2010/main" val="25628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  <p:bldP spid="79877" grpId="0"/>
      <p:bldP spid="79879" grpId="0" animBg="1"/>
      <p:bldP spid="79881" grpId="0"/>
      <p:bldP spid="79883" grpId="0" animBg="1"/>
      <p:bldP spid="79884" grpId="0" animBg="1"/>
      <p:bldP spid="79887" grpId="0"/>
      <p:bldP spid="79890" grpId="0"/>
      <p:bldP spid="20" grpId="0" animBg="1"/>
      <p:bldP spid="23" grpId="0" animBg="1"/>
      <p:bldP spid="23" grpId="1" animBg="1"/>
      <p:bldP spid="24" grpId="0" animBg="1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44375</TotalTime>
  <Words>2905</Words>
  <Application>Microsoft Office PowerPoint</Application>
  <PresentationFormat>On-screen Show (4:3)</PresentationFormat>
  <Paragraphs>480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Batang</vt:lpstr>
      <vt:lpstr>ＭＳ 明朝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Office Theme</vt:lpstr>
      <vt:lpstr>Photo Editor-foto</vt:lpstr>
      <vt:lpstr>October 24, 2022 - Ontology Day   Mutualistic integration of  Referent Tracking and  BFO2020-style FOL axiomatization    </vt:lpstr>
      <vt:lpstr>1. Basics of Referent Tracking (RT)  2. RT and BFO2020 axiomatization</vt:lpstr>
      <vt:lpstr>What is ‘referent tracking’?</vt:lpstr>
      <vt:lpstr>RT issues in language</vt:lpstr>
      <vt:lpstr>RT issues in EHRs: the ‘problem list’</vt:lpstr>
      <vt:lpstr>Predicate logic analogue</vt:lpstr>
      <vt:lpstr>PowerPoint Presentation</vt:lpstr>
      <vt:lpstr>Common practice: types as proxies for particulars (1)</vt:lpstr>
      <vt:lpstr>Common practice: types as proxies for particulars (2)</vt:lpstr>
      <vt:lpstr>Types as proxies for particulars: a very bad practice !!!</vt:lpstr>
      <vt:lpstr>Not only medical records but also many biomedical terminologies suffer from an unwarranted focus on types</vt:lpstr>
      <vt:lpstr>Essence of Referent Tracking</vt:lpstr>
      <vt:lpstr>IUI = Instance Unique Identifier</vt:lpstr>
      <vt:lpstr>Predicate logic analogue for RT</vt:lpstr>
      <vt:lpstr>Essentials of Referent Tracking  </vt:lpstr>
      <vt:lpstr>PowerPoint Presentation</vt:lpstr>
      <vt:lpstr>Reasoning support with mutual benefits (just one example of each) </vt:lpstr>
      <vt:lpstr>Examples of Referent Tracking assertions</vt:lpstr>
      <vt:lpstr>Capacities for reasoners Axioms  benefit for RT</vt:lpstr>
      <vt:lpstr>BFO2020 axiomatization</vt:lpstr>
      <vt:lpstr>Parser:  converts FOL  CNF  Kowalski-rules</vt:lpstr>
      <vt:lpstr>Reasoner input</vt:lpstr>
      <vt:lpstr>Reasoner at work …</vt:lpstr>
      <vt:lpstr>… oh bugger</vt:lpstr>
      <vt:lpstr>Inconsistency proof</vt:lpstr>
      <vt:lpstr>Relevant OGMS fragment</vt:lpstr>
      <vt:lpstr>Identification of non-informative axioms RT  benefit for axiomatization</vt:lpstr>
      <vt:lpstr>There is always something that exists [nis-1]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1509</cp:revision>
  <dcterms:created xsi:type="dcterms:W3CDTF">1601-01-01T00:00:00Z</dcterms:created>
  <dcterms:modified xsi:type="dcterms:W3CDTF">2022-10-23T19:25:23Z</dcterms:modified>
</cp:coreProperties>
</file>