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45"/>
  </p:notesMasterIdLst>
  <p:handoutMasterIdLst>
    <p:handoutMasterId r:id="rId46"/>
  </p:handoutMasterIdLst>
  <p:sldIdLst>
    <p:sldId id="1369" r:id="rId2"/>
    <p:sldId id="1397" r:id="rId3"/>
    <p:sldId id="1372" r:id="rId4"/>
    <p:sldId id="1373" r:id="rId5"/>
    <p:sldId id="1374" r:id="rId6"/>
    <p:sldId id="1388" r:id="rId7"/>
    <p:sldId id="1376" r:id="rId8"/>
    <p:sldId id="1375" r:id="rId9"/>
    <p:sldId id="1377" r:id="rId10"/>
    <p:sldId id="1378" r:id="rId11"/>
    <p:sldId id="1379" r:id="rId12"/>
    <p:sldId id="1389" r:id="rId13"/>
    <p:sldId id="1391" r:id="rId14"/>
    <p:sldId id="1392" r:id="rId15"/>
    <p:sldId id="1393" r:id="rId16"/>
    <p:sldId id="1398" r:id="rId17"/>
    <p:sldId id="1380" r:id="rId18"/>
    <p:sldId id="1387" r:id="rId19"/>
    <p:sldId id="1381" r:id="rId20"/>
    <p:sldId id="1382" r:id="rId21"/>
    <p:sldId id="1383" r:id="rId22"/>
    <p:sldId id="1384" r:id="rId23"/>
    <p:sldId id="1385" r:id="rId24"/>
    <p:sldId id="1370" r:id="rId25"/>
    <p:sldId id="1371" r:id="rId26"/>
    <p:sldId id="1399" r:id="rId27"/>
    <p:sldId id="1400" r:id="rId28"/>
    <p:sldId id="1396" r:id="rId29"/>
    <p:sldId id="1401" r:id="rId30"/>
    <p:sldId id="1402" r:id="rId31"/>
    <p:sldId id="1403" r:id="rId32"/>
    <p:sldId id="1405" r:id="rId33"/>
    <p:sldId id="1406" r:id="rId34"/>
    <p:sldId id="1407" r:id="rId35"/>
    <p:sldId id="1408" r:id="rId36"/>
    <p:sldId id="1409" r:id="rId37"/>
    <p:sldId id="1416" r:id="rId38"/>
    <p:sldId id="1410" r:id="rId39"/>
    <p:sldId id="1411" r:id="rId40"/>
    <p:sldId id="1413" r:id="rId41"/>
    <p:sldId id="1414" r:id="rId42"/>
    <p:sldId id="1412" r:id="rId43"/>
    <p:sldId id="1415" r:id="rId4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92D050"/>
    <a:srgbClr val="DE6A22"/>
    <a:srgbClr val="FF0000"/>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2108" autoAdjust="0"/>
  </p:normalViewPr>
  <p:slideViewPr>
    <p:cSldViewPr>
      <p:cViewPr varScale="1">
        <p:scale>
          <a:sx n="110" d="100"/>
          <a:sy n="110" d="100"/>
        </p:scale>
        <p:origin x="7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73DCFF-AFC6-4919-BA1A-C3B5CF15FBC4}" type="datetimeFigureOut">
              <a:rPr lang="en-US" smtClean="0"/>
              <a:t>19/04/2018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MEDICAL INFORMATICS </a:t>
            </a:r>
            <a:r>
              <a:rPr lang="en-US" sz="2400" dirty="0" smtClean="0"/>
              <a:t>EUROPE </a:t>
            </a:r>
            <a:r>
              <a:rPr lang="en-US" sz="2400" dirty="0"/>
              <a:t>2018</a:t>
            </a:r>
            <a:br>
              <a:rPr lang="en-US" sz="2400" dirty="0"/>
            </a:br>
            <a:r>
              <a:rPr lang="en-US" sz="2400" dirty="0"/>
              <a:t>April 25, 2018,  Gothenburg, Sweden.</a:t>
            </a:r>
            <a:r>
              <a:rPr lang="en-US" sz="4400" dirty="0" smtClean="0"/>
              <a:t/>
            </a:r>
            <a:br>
              <a:rPr lang="en-US" sz="4400" dirty="0" smtClean="0"/>
            </a:br>
            <a:r>
              <a:rPr lang="en-US" sz="4400" dirty="0"/>
              <a:t/>
            </a:r>
            <a:br>
              <a:rPr lang="en-US" sz="4400" dirty="0"/>
            </a:br>
            <a:r>
              <a:rPr lang="en-US" sz="4400" dirty="0" smtClean="0"/>
              <a:t>On </a:t>
            </a:r>
            <a:r>
              <a:rPr lang="en-US" sz="4400" dirty="0"/>
              <a:t>Defining Bruxism</a:t>
            </a:r>
            <a:r>
              <a:rPr lang="en-US" sz="2800" dirty="0"/>
              <a:t/>
            </a:r>
            <a:br>
              <a:rPr lang="en-US" sz="2800" dirty="0"/>
            </a:br>
            <a:r>
              <a:rPr lang="en-US" sz="1400" dirty="0" smtClean="0"/>
              <a:t/>
            </a:r>
            <a:br>
              <a:rPr lang="en-US" sz="1400" dirty="0" smtClean="0"/>
            </a:b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a:t>
            </a:r>
            <a:r>
              <a:rPr lang="en-GB" altLang="ja-JP" sz="2800" b="1" baseline="30000" dirty="0" smtClean="0">
                <a:ea typeface="ＭＳ 明朝" panose="02020609040205080304" pitchFamily="49" charset="-128"/>
              </a:rPr>
              <a:t>1,2</a:t>
            </a:r>
            <a:r>
              <a:rPr lang="en-GB" altLang="ja-JP" sz="2800" b="1" dirty="0" smtClean="0">
                <a:ea typeface="ＭＳ 明朝" panose="02020609040205080304" pitchFamily="49" charset="-128"/>
              </a:rPr>
              <a:t> and Barry SMITH</a:t>
            </a:r>
            <a:r>
              <a:rPr lang="en-GB" altLang="ja-JP" sz="2800" b="1" baseline="30000" dirty="0" smtClean="0">
                <a:ea typeface="ＭＳ 明朝" panose="02020609040205080304" pitchFamily="49" charset="-128"/>
              </a:rPr>
              <a:t>1,3</a:t>
            </a:r>
          </a:p>
          <a:p>
            <a:pPr defTabSz="566738">
              <a:lnSpc>
                <a:spcPct val="80000"/>
              </a:lnSpc>
            </a:pPr>
            <a:endParaRPr lang="en-US" altLang="ja-JP" sz="1800" i="1" baseline="30000" dirty="0" smtClean="0">
              <a:ea typeface="ＭＳ 明朝" panose="02020609040205080304" pitchFamily="49" charset="-128"/>
            </a:endParaRPr>
          </a:p>
          <a:p>
            <a:pPr defTabSz="566738"/>
            <a:r>
              <a:rPr lang="en-GB" sz="1800" i="1" baseline="30000" dirty="0" smtClean="0"/>
              <a:t>1</a:t>
            </a:r>
            <a:r>
              <a:rPr lang="en-GB" sz="1800" i="1" dirty="0" smtClean="0"/>
              <a:t> Department </a:t>
            </a:r>
            <a:r>
              <a:rPr lang="en-GB" sz="1800" i="1" dirty="0"/>
              <a:t>of </a:t>
            </a:r>
            <a:r>
              <a:rPr lang="en-GB" sz="1800" i="1" dirty="0" smtClean="0"/>
              <a:t>Biomedical Informatics, University at Buffalo, USA</a:t>
            </a:r>
          </a:p>
          <a:p>
            <a:pPr defTabSz="566738"/>
            <a:r>
              <a:rPr lang="en-GB" sz="1800" i="1" baseline="30000" dirty="0" smtClean="0"/>
              <a:t>2</a:t>
            </a:r>
            <a:r>
              <a:rPr lang="en-GB" sz="1800" i="1" dirty="0" smtClean="0"/>
              <a:t> Department </a:t>
            </a:r>
            <a:r>
              <a:rPr lang="en-GB" sz="1800" i="1" dirty="0"/>
              <a:t>of Psychiatry</a:t>
            </a:r>
            <a:r>
              <a:rPr lang="en-GB" sz="1800" i="1" dirty="0" smtClean="0"/>
              <a:t>, University at Buffalo, USA</a:t>
            </a:r>
          </a:p>
          <a:p>
            <a:pPr defTabSz="566738"/>
            <a:r>
              <a:rPr lang="en-GB" sz="1800" i="1" baseline="30000" dirty="0" smtClean="0"/>
              <a:t>3 </a:t>
            </a:r>
            <a:r>
              <a:rPr lang="en-GB" sz="1800" i="1" dirty="0" smtClean="0"/>
              <a:t>Department of Philosophy, University at Buffalo.</a:t>
            </a:r>
            <a:endParaRPr lang="en-GB" sz="1800" i="1" dirty="0"/>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yet seemingly hard to grasp …</a:t>
            </a:r>
            <a:endParaRPr lang="en-US" dirty="0"/>
          </a:p>
        </p:txBody>
      </p:sp>
      <p:sp>
        <p:nvSpPr>
          <p:cNvPr id="3" name="Content Placeholder 2"/>
          <p:cNvSpPr>
            <a:spLocks noGrp="1"/>
          </p:cNvSpPr>
          <p:nvPr>
            <p:ph idx="1"/>
          </p:nvPr>
        </p:nvSpPr>
        <p:spPr/>
        <p:txBody>
          <a:bodyPr/>
          <a:lstStyle/>
          <a:p>
            <a:endParaRPr lang="en-US" dirty="0"/>
          </a:p>
        </p:txBody>
      </p:sp>
      <p:grpSp>
        <p:nvGrpSpPr>
          <p:cNvPr id="12" name="Group 11"/>
          <p:cNvGrpSpPr/>
          <p:nvPr/>
        </p:nvGrpSpPr>
        <p:grpSpPr>
          <a:xfrm>
            <a:off x="0" y="1524000"/>
            <a:ext cx="9144000" cy="1943273"/>
            <a:chOff x="0" y="2933527"/>
            <a:chExt cx="9144000" cy="1943273"/>
          </a:xfrm>
        </p:grpSpPr>
        <p:sp>
          <p:nvSpPr>
            <p:cNvPr id="11" name="Rectangle 10"/>
            <p:cNvSpPr/>
            <p:nvPr/>
          </p:nvSpPr>
          <p:spPr bwMode="auto">
            <a:xfrm>
              <a:off x="0" y="2933527"/>
              <a:ext cx="9144000" cy="19432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0" name="Group 9"/>
            <p:cNvGrpSpPr/>
            <p:nvPr/>
          </p:nvGrpSpPr>
          <p:grpSpPr>
            <a:xfrm>
              <a:off x="0" y="2933527"/>
              <a:ext cx="9144000" cy="1857548"/>
              <a:chOff x="0" y="2933527"/>
              <a:chExt cx="9144000" cy="1857548"/>
            </a:xfrm>
          </p:grpSpPr>
          <p:pic>
            <p:nvPicPr>
              <p:cNvPr id="4" name="Picture 3"/>
              <p:cNvPicPr>
                <a:picLocks noChangeAspect="1"/>
              </p:cNvPicPr>
              <p:nvPr/>
            </p:nvPicPr>
            <p:blipFill>
              <a:blip r:embed="rId2"/>
              <a:stretch>
                <a:fillRect/>
              </a:stretch>
            </p:blipFill>
            <p:spPr>
              <a:xfrm>
                <a:off x="0" y="2933527"/>
                <a:ext cx="9144000" cy="990946"/>
              </a:xfrm>
              <a:prstGeom prst="rect">
                <a:avLst/>
              </a:prstGeom>
            </p:spPr>
          </p:pic>
          <p:pic>
            <p:nvPicPr>
              <p:cNvPr id="5" name="Picture 4"/>
              <p:cNvPicPr>
                <a:picLocks noChangeAspect="1"/>
              </p:cNvPicPr>
              <p:nvPr/>
            </p:nvPicPr>
            <p:blipFill>
              <a:blip r:embed="rId3"/>
              <a:stretch>
                <a:fillRect/>
              </a:stretch>
            </p:blipFill>
            <p:spPr>
              <a:xfrm>
                <a:off x="4962525" y="3502561"/>
                <a:ext cx="2595562" cy="383639"/>
              </a:xfrm>
              <a:prstGeom prst="rect">
                <a:avLst/>
              </a:prstGeom>
            </p:spPr>
          </p:pic>
          <p:pic>
            <p:nvPicPr>
              <p:cNvPr id="6" name="Picture 5"/>
              <p:cNvPicPr>
                <a:picLocks noChangeAspect="1"/>
              </p:cNvPicPr>
              <p:nvPr/>
            </p:nvPicPr>
            <p:blipFill>
              <a:blip r:embed="rId4"/>
              <a:stretch>
                <a:fillRect/>
              </a:stretch>
            </p:blipFill>
            <p:spPr>
              <a:xfrm>
                <a:off x="304800" y="3924300"/>
                <a:ext cx="7048500" cy="335211"/>
              </a:xfrm>
              <a:prstGeom prst="rect">
                <a:avLst/>
              </a:prstGeom>
            </p:spPr>
          </p:pic>
          <p:pic>
            <p:nvPicPr>
              <p:cNvPr id="7" name="Picture 6"/>
              <p:cNvPicPr>
                <a:picLocks noChangeAspect="1"/>
              </p:cNvPicPr>
              <p:nvPr/>
            </p:nvPicPr>
            <p:blipFill>
              <a:blip r:embed="rId5"/>
              <a:stretch>
                <a:fillRect/>
              </a:stretch>
            </p:blipFill>
            <p:spPr>
              <a:xfrm>
                <a:off x="7331556" y="3929150"/>
                <a:ext cx="1431443" cy="298972"/>
              </a:xfrm>
              <a:prstGeom prst="rect">
                <a:avLst/>
              </a:prstGeom>
            </p:spPr>
          </p:pic>
          <p:pic>
            <p:nvPicPr>
              <p:cNvPr id="8" name="Picture 7"/>
              <p:cNvPicPr>
                <a:picLocks noChangeAspect="1"/>
              </p:cNvPicPr>
              <p:nvPr/>
            </p:nvPicPr>
            <p:blipFill>
              <a:blip r:embed="rId6"/>
              <a:stretch>
                <a:fillRect/>
              </a:stretch>
            </p:blipFill>
            <p:spPr>
              <a:xfrm>
                <a:off x="304800" y="4257675"/>
                <a:ext cx="6086475" cy="533400"/>
              </a:xfrm>
              <a:prstGeom prst="rect">
                <a:avLst/>
              </a:prstGeom>
            </p:spPr>
          </p:pic>
          <p:sp>
            <p:nvSpPr>
              <p:cNvPr id="9" name="TextBox 8"/>
              <p:cNvSpPr txBox="1"/>
              <p:nvPr/>
            </p:nvSpPr>
            <p:spPr>
              <a:xfrm>
                <a:off x="3228065" y="2959298"/>
                <a:ext cx="2783134" cy="292388"/>
              </a:xfrm>
              <a:prstGeom prst="rect">
                <a:avLst/>
              </a:prstGeom>
              <a:noFill/>
            </p:spPr>
            <p:txBody>
              <a:bodyPr wrap="none" rtlCol="0">
                <a:spAutoFit/>
              </a:bodyPr>
              <a:lstStyle/>
              <a:p>
                <a:r>
                  <a:rPr lang="en-US" sz="1300" b="0" dirty="0" smtClean="0">
                    <a:solidFill>
                      <a:schemeClr val="tx1"/>
                    </a:solidFill>
                    <a:latin typeface="AVGmdBU" panose="02000600000000000000" pitchFamily="2" charset="-128"/>
                    <a:ea typeface="AVGmdBU" panose="02000600000000000000" pitchFamily="2" charset="-128"/>
                  </a:rPr>
                  <a:t>Methods </a:t>
                </a:r>
                <a:r>
                  <a:rPr lang="en-US" sz="1300" b="0" dirty="0" err="1" smtClean="0">
                    <a:solidFill>
                      <a:schemeClr val="tx1"/>
                    </a:solidFill>
                    <a:latin typeface="AVGmdBU" panose="02000600000000000000" pitchFamily="2" charset="-128"/>
                    <a:ea typeface="AVGmdBU" panose="02000600000000000000" pitchFamily="2" charset="-128"/>
                  </a:rPr>
                  <a:t>Inf</a:t>
                </a:r>
                <a:r>
                  <a:rPr lang="en-US" sz="1300" b="0" dirty="0" smtClean="0">
                    <a:solidFill>
                      <a:schemeClr val="tx1"/>
                    </a:solidFill>
                    <a:latin typeface="AVGmdBU" panose="02000600000000000000" pitchFamily="2" charset="-128"/>
                    <a:ea typeface="AVGmdBU" panose="02000600000000000000" pitchFamily="2" charset="-128"/>
                  </a:rPr>
                  <a:t> Med 2011; 50: 203-216</a:t>
                </a:r>
                <a:endParaRPr lang="en-US" sz="1300" b="0" dirty="0">
                  <a:solidFill>
                    <a:schemeClr val="tx1"/>
                  </a:solidFill>
                  <a:latin typeface="AVGmdBU" panose="02000600000000000000" pitchFamily="2" charset="-128"/>
                  <a:ea typeface="AVGmdBU" panose="02000600000000000000" pitchFamily="2" charset="-128"/>
                </a:endParaRPr>
              </a:p>
            </p:txBody>
          </p:sp>
        </p:grpSp>
      </p:grpSp>
      <p:pic>
        <p:nvPicPr>
          <p:cNvPr id="13" name="Picture 12"/>
          <p:cNvPicPr>
            <a:picLocks noChangeAspect="1"/>
          </p:cNvPicPr>
          <p:nvPr/>
        </p:nvPicPr>
        <p:blipFill>
          <a:blip r:embed="rId7"/>
          <a:stretch>
            <a:fillRect/>
          </a:stretch>
        </p:blipFill>
        <p:spPr>
          <a:xfrm>
            <a:off x="0" y="3460938"/>
            <a:ext cx="9191632" cy="3375546"/>
          </a:xfrm>
          <a:prstGeom prst="rect">
            <a:avLst/>
          </a:prstGeom>
        </p:spPr>
      </p:pic>
      <p:sp>
        <p:nvSpPr>
          <p:cNvPr id="15" name="Rectangle 14"/>
          <p:cNvSpPr/>
          <p:nvPr/>
        </p:nvSpPr>
        <p:spPr bwMode="auto">
          <a:xfrm>
            <a:off x="0" y="3460938"/>
            <a:ext cx="1981200" cy="648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7" name="Group 16"/>
          <p:cNvGrpSpPr/>
          <p:nvPr/>
        </p:nvGrpSpPr>
        <p:grpSpPr>
          <a:xfrm>
            <a:off x="63213" y="3471319"/>
            <a:ext cx="1841787" cy="529896"/>
            <a:chOff x="63213" y="3604669"/>
            <a:chExt cx="1841787" cy="529896"/>
          </a:xfrm>
        </p:grpSpPr>
        <p:sp>
          <p:nvSpPr>
            <p:cNvPr id="14" name="TextBox 13"/>
            <p:cNvSpPr txBox="1"/>
            <p:nvPr/>
          </p:nvSpPr>
          <p:spPr>
            <a:xfrm>
              <a:off x="63213" y="3604669"/>
              <a:ext cx="1354858" cy="461665"/>
            </a:xfrm>
            <a:prstGeom prst="rect">
              <a:avLst/>
            </a:prstGeom>
            <a:noFill/>
          </p:spPr>
          <p:txBody>
            <a:bodyPr wrap="none" rtlCol="0">
              <a:spAutoFit/>
            </a:bodyPr>
            <a:lstStyle/>
            <a:p>
              <a:r>
                <a:rPr lang="en-US" sz="2400" dirty="0" smtClean="0">
                  <a:solidFill>
                    <a:srgbClr val="FF0000"/>
                  </a:solidFill>
                </a:rPr>
                <a:t>Page 205</a:t>
              </a:r>
              <a:endParaRPr lang="en-US" sz="2400" dirty="0">
                <a:solidFill>
                  <a:srgbClr val="FF0000"/>
                </a:solidFill>
              </a:endParaRPr>
            </a:p>
          </p:txBody>
        </p:sp>
        <p:sp>
          <p:nvSpPr>
            <p:cNvPr id="16" name="Right Arrow 15"/>
            <p:cNvSpPr/>
            <p:nvPr/>
          </p:nvSpPr>
          <p:spPr bwMode="auto">
            <a:xfrm>
              <a:off x="152400" y="4023890"/>
              <a:ext cx="1752600" cy="11067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8" name="Slide Number Placeholder 17"/>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3829766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could the distinction account for it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41610416"/>
              </p:ext>
            </p:extLst>
          </p:nvPr>
        </p:nvGraphicFramePr>
        <p:xfrm>
          <a:off x="2771774" y="1752600"/>
          <a:ext cx="6296025" cy="4907280"/>
        </p:xfrm>
        <a:graphic>
          <a:graphicData uri="http://schemas.openxmlformats.org/drawingml/2006/table">
            <a:tbl>
              <a:tblPr firstRow="1" bandRow="1">
                <a:tableStyleId>{5C22544A-7EE6-4342-B048-85BDC9FD1C3A}</a:tableStyleId>
              </a:tblPr>
              <a:tblGrid>
                <a:gridCol w="3019426"/>
                <a:gridCol w="3276599"/>
              </a:tblGrid>
              <a:tr h="370840">
                <a:tc>
                  <a:txBody>
                    <a:bodyPr/>
                    <a:lstStyle/>
                    <a:p>
                      <a:pPr algn="ctr"/>
                      <a:r>
                        <a:rPr lang="en-US" sz="3200" dirty="0" smtClean="0"/>
                        <a:t>Continuant</a:t>
                      </a:r>
                      <a:endParaRPr lang="en-US" sz="320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smtClean="0"/>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70840">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smtClean="0">
                        <a:solidFill>
                          <a:schemeClr val="bg1"/>
                        </a:solidFill>
                      </a:endParaRPr>
                    </a:p>
                    <a:p>
                      <a:pPr algn="ctr"/>
                      <a:endParaRPr lang="en-US" sz="1600" dirty="0" smtClean="0">
                        <a:solidFill>
                          <a:schemeClr val="bg1"/>
                        </a:solidFill>
                      </a:endParaRPr>
                    </a:p>
                    <a:p>
                      <a:pPr algn="ctr"/>
                      <a:endParaRPr lang="en-US" sz="3200" dirty="0" smtClean="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6" name="Straight Connector 25"/>
          <p:cNvCxnSpPr/>
          <p:nvPr/>
        </p:nvCxnSpPr>
        <p:spPr bwMode="auto">
          <a:xfrm flipH="1">
            <a:off x="2771774" y="2362200"/>
            <a:ext cx="6285866"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771774" y="1752600"/>
            <a:ext cx="1" cy="6096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21" name="Rounded Rectangle 20"/>
          <p:cNvSpPr/>
          <p:nvPr/>
        </p:nvSpPr>
        <p:spPr bwMode="auto">
          <a:xfrm>
            <a:off x="6498748" y="4953000"/>
            <a:ext cx="2097088" cy="11925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Reversible Process</a:t>
            </a:r>
            <a:endParaRPr kumimoji="0" lang="en-US" b="0" i="0" u="none" strike="noStrike" cap="none" normalizeH="0" baseline="0" dirty="0">
              <a:ln>
                <a:noFill/>
              </a:ln>
              <a:solidFill>
                <a:schemeClr val="bg1"/>
              </a:solidFill>
              <a:effectLst/>
              <a:latin typeface="Times" pitchFamily="122" charset="0"/>
            </a:endParaRPr>
          </a:p>
        </p:txBody>
      </p:sp>
      <p:sp>
        <p:nvSpPr>
          <p:cNvPr id="22" name="Rounded Rectangle 21"/>
          <p:cNvSpPr/>
          <p:nvPr/>
        </p:nvSpPr>
        <p:spPr bwMode="auto">
          <a:xfrm>
            <a:off x="6400800" y="2748973"/>
            <a:ext cx="2195036" cy="12306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Irreversible Process</a:t>
            </a:r>
            <a:endParaRPr kumimoji="0" lang="en-US" b="0" i="0" u="none" strike="noStrike" cap="none" normalizeH="0" baseline="0" dirty="0">
              <a:ln>
                <a:noFill/>
              </a:ln>
              <a:solidFill>
                <a:schemeClr val="bg1"/>
              </a:solidFill>
              <a:effectLst/>
              <a:latin typeface="Times" pitchFamily="122" charset="0"/>
            </a:endParaRPr>
          </a:p>
        </p:txBody>
      </p:sp>
      <p:sp>
        <p:nvSpPr>
          <p:cNvPr id="5" name="Rectangle 4"/>
          <p:cNvSpPr/>
          <p:nvPr/>
        </p:nvSpPr>
        <p:spPr>
          <a:xfrm>
            <a:off x="320198" y="2748973"/>
            <a:ext cx="5166201" cy="2554545"/>
          </a:xfrm>
          <a:prstGeom prst="rect">
            <a:avLst/>
          </a:prstGeom>
        </p:spPr>
        <p:txBody>
          <a:bodyPr wrap="square">
            <a:spAutoFit/>
          </a:bodyPr>
          <a:lstStyle/>
          <a:p>
            <a:pPr algn="l"/>
            <a:r>
              <a:rPr lang="en-US" b="0" i="1" dirty="0" smtClean="0">
                <a:solidFill>
                  <a:schemeClr val="bg1"/>
                </a:solidFill>
                <a:latin typeface="Minion-Regular"/>
              </a:rPr>
              <a:t>‘the </a:t>
            </a:r>
            <a:r>
              <a:rPr lang="en-US" b="0" i="1" dirty="0">
                <a:solidFill>
                  <a:schemeClr val="bg1"/>
                </a:solidFill>
                <a:latin typeface="Minion-Regular"/>
              </a:rPr>
              <a:t>distinction between</a:t>
            </a:r>
          </a:p>
          <a:p>
            <a:pPr algn="l"/>
            <a:r>
              <a:rPr lang="en-US" b="0" i="1" dirty="0">
                <a:solidFill>
                  <a:schemeClr val="bg1"/>
                </a:solidFill>
                <a:latin typeface="Minion-Regular"/>
              </a:rPr>
              <a:t>continuants and </a:t>
            </a:r>
            <a:r>
              <a:rPr lang="en-US" b="0" i="1" dirty="0" err="1">
                <a:solidFill>
                  <a:schemeClr val="bg1"/>
                </a:solidFill>
                <a:latin typeface="Minion-Regular"/>
              </a:rPr>
              <a:t>occurrents</a:t>
            </a:r>
            <a:r>
              <a:rPr lang="en-US" b="0" i="1" dirty="0">
                <a:solidFill>
                  <a:schemeClr val="bg1"/>
                </a:solidFill>
                <a:latin typeface="Minion-Regular"/>
              </a:rPr>
              <a:t> does </a:t>
            </a:r>
            <a:r>
              <a:rPr lang="en-US" b="0" i="1" dirty="0" smtClean="0">
                <a:solidFill>
                  <a:schemeClr val="bg1"/>
                </a:solidFill>
                <a:latin typeface="Minion-Regular"/>
              </a:rPr>
              <a:t>not account </a:t>
            </a:r>
            <a:r>
              <a:rPr lang="en-US" b="0" i="1" dirty="0">
                <a:solidFill>
                  <a:schemeClr val="bg1"/>
                </a:solidFill>
                <a:latin typeface="Minion-Regular"/>
              </a:rPr>
              <a:t>for the contrast between reversible</a:t>
            </a:r>
          </a:p>
          <a:p>
            <a:pPr algn="l"/>
            <a:r>
              <a:rPr lang="en-US" b="0" i="1" dirty="0">
                <a:solidFill>
                  <a:schemeClr val="bg1"/>
                </a:solidFill>
                <a:latin typeface="Minion-Regular"/>
              </a:rPr>
              <a:t>and irreversible </a:t>
            </a:r>
            <a:r>
              <a:rPr lang="en-US" b="0" i="1" dirty="0" smtClean="0">
                <a:solidFill>
                  <a:schemeClr val="bg1"/>
                </a:solidFill>
                <a:latin typeface="Minion-Regular"/>
              </a:rPr>
              <a:t>processes’</a:t>
            </a:r>
            <a:endParaRPr lang="en-US" i="1" dirty="0">
              <a:solidFill>
                <a:schemeClr val="bg1"/>
              </a:solidFill>
            </a:endParaRPr>
          </a:p>
        </p:txBody>
      </p:sp>
      <p:sp>
        <p:nvSpPr>
          <p:cNvPr id="7" name="Rectangle 6"/>
          <p:cNvSpPr/>
          <p:nvPr/>
        </p:nvSpPr>
        <p:spPr>
          <a:xfrm>
            <a:off x="152400" y="5422106"/>
            <a:ext cx="5410200" cy="954107"/>
          </a:xfrm>
          <a:prstGeom prst="rect">
            <a:avLst/>
          </a:prstGeom>
        </p:spPr>
        <p:txBody>
          <a:bodyPr wrap="square">
            <a:spAutoFit/>
          </a:bodyPr>
          <a:lstStyle/>
          <a:p>
            <a:pPr algn="r"/>
            <a:r>
              <a:rPr lang="en-US" sz="1400" dirty="0" err="1">
                <a:solidFill>
                  <a:schemeClr val="bg1"/>
                </a:solidFill>
                <a:ea typeface="Times New Roman" panose="02020603050405020304" pitchFamily="18" charset="0"/>
              </a:rPr>
              <a:t>Maojo</a:t>
            </a:r>
            <a:r>
              <a:rPr lang="en-US" sz="1400" dirty="0">
                <a:solidFill>
                  <a:schemeClr val="bg1"/>
                </a:solidFill>
                <a:ea typeface="Times New Roman" panose="02020603050405020304" pitchFamily="18" charset="0"/>
              </a:rPr>
              <a:t> V, Crespo J, Garcia-</a:t>
            </a:r>
            <a:r>
              <a:rPr lang="en-US" sz="1400" dirty="0" err="1">
                <a:solidFill>
                  <a:schemeClr val="bg1"/>
                </a:solidFill>
                <a:ea typeface="Times New Roman" panose="02020603050405020304" pitchFamily="18" charset="0"/>
              </a:rPr>
              <a:t>Remesal</a:t>
            </a:r>
            <a:r>
              <a:rPr lang="en-US" sz="1400" dirty="0">
                <a:solidFill>
                  <a:schemeClr val="bg1"/>
                </a:solidFill>
                <a:ea typeface="Times New Roman" panose="02020603050405020304" pitchFamily="18" charset="0"/>
              </a:rPr>
              <a:t> M, de la </a:t>
            </a:r>
            <a:r>
              <a:rPr lang="en-US" sz="1400" dirty="0" err="1">
                <a:solidFill>
                  <a:schemeClr val="bg1"/>
                </a:solidFill>
                <a:ea typeface="Times New Roman" panose="02020603050405020304" pitchFamily="18" charset="0"/>
              </a:rPr>
              <a:t>Iglesia</a:t>
            </a:r>
            <a:r>
              <a:rPr lang="en-US" sz="1400" dirty="0">
                <a:solidFill>
                  <a:schemeClr val="bg1"/>
                </a:solidFill>
                <a:ea typeface="Times New Roman" panose="02020603050405020304" pitchFamily="18" charset="0"/>
              </a:rPr>
              <a:t> D, Pérez-Rey D, </a:t>
            </a:r>
            <a:r>
              <a:rPr lang="en-US" sz="1400" dirty="0" err="1">
                <a:solidFill>
                  <a:schemeClr val="bg1"/>
                </a:solidFill>
                <a:ea typeface="Times New Roman" panose="02020603050405020304" pitchFamily="18" charset="0"/>
              </a:rPr>
              <a:t>Kulikowski</a:t>
            </a:r>
            <a:r>
              <a:rPr lang="en-US" sz="1400" dirty="0">
                <a:solidFill>
                  <a:schemeClr val="bg1"/>
                </a:solidFill>
                <a:ea typeface="Times New Roman" panose="02020603050405020304" pitchFamily="18" charset="0"/>
              </a:rPr>
              <a:t> C. </a:t>
            </a:r>
            <a:endParaRPr lang="en-US" sz="1400" dirty="0" smtClean="0">
              <a:solidFill>
                <a:schemeClr val="bg1"/>
              </a:solidFill>
              <a:ea typeface="Times New Roman" panose="02020603050405020304" pitchFamily="18" charset="0"/>
            </a:endParaRPr>
          </a:p>
          <a:p>
            <a:pPr algn="r"/>
            <a:r>
              <a:rPr lang="en-US" sz="1400" dirty="0" smtClean="0">
                <a:solidFill>
                  <a:schemeClr val="bg1"/>
                </a:solidFill>
                <a:ea typeface="Times New Roman" panose="02020603050405020304" pitchFamily="18" charset="0"/>
              </a:rPr>
              <a:t>Biomedical </a:t>
            </a:r>
            <a:r>
              <a:rPr lang="en-US" sz="1400" dirty="0">
                <a:solidFill>
                  <a:schemeClr val="bg1"/>
                </a:solidFill>
                <a:ea typeface="Times New Roman" panose="02020603050405020304" pitchFamily="18" charset="0"/>
              </a:rPr>
              <a:t>Ontologies: Toward scientific debate. </a:t>
            </a:r>
            <a:endParaRPr lang="en-US" sz="1400" dirty="0" smtClean="0">
              <a:solidFill>
                <a:schemeClr val="bg1"/>
              </a:solidFill>
              <a:ea typeface="Times New Roman" panose="02020603050405020304" pitchFamily="18" charset="0"/>
            </a:endParaRPr>
          </a:p>
          <a:p>
            <a:pPr algn="r"/>
            <a:r>
              <a:rPr lang="de-DE" sz="1400" dirty="0" smtClean="0">
                <a:solidFill>
                  <a:schemeClr val="bg1"/>
                </a:solidFill>
                <a:ea typeface="Times New Roman" panose="02020603050405020304" pitchFamily="18" charset="0"/>
              </a:rPr>
              <a:t>Methods </a:t>
            </a:r>
            <a:r>
              <a:rPr lang="de-DE" sz="1400" dirty="0">
                <a:solidFill>
                  <a:schemeClr val="bg1"/>
                </a:solidFill>
                <a:ea typeface="Times New Roman" panose="02020603050405020304" pitchFamily="18" charset="0"/>
              </a:rPr>
              <a:t>Inf Med 2011; 50 (3</a:t>
            </a:r>
            <a:r>
              <a:rPr lang="de-DE" sz="1400" dirty="0" smtClean="0">
                <a:solidFill>
                  <a:schemeClr val="bg1"/>
                </a:solidFill>
                <a:ea typeface="Times New Roman" panose="02020603050405020304" pitchFamily="18" charset="0"/>
              </a:rPr>
              <a:t>):203-216. </a:t>
            </a:r>
            <a:endParaRPr lang="en-US" sz="1400" dirty="0">
              <a:solidFill>
                <a:schemeClr val="bg1"/>
              </a:solidFill>
            </a:endParaRPr>
          </a:p>
        </p:txBody>
      </p:sp>
      <p:sp>
        <p:nvSpPr>
          <p:cNvPr id="3" name="Slide Number Placeholder 2"/>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90514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248400" y="5257800"/>
            <a:ext cx="2133600" cy="1143000"/>
          </a:xfrm>
          <a:prstGeom prst="rect">
            <a:avLst/>
          </a:prstGeom>
          <a:solidFill>
            <a:srgbClr val="FF0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22" charset="0"/>
              </a:rPr>
              <a:t>My teeth grinding</a:t>
            </a:r>
            <a:endParaRPr kumimoji="0" lang="en-US" sz="2800" b="0" i="0" u="none" strike="noStrike" cap="none" normalizeH="0" baseline="0" dirty="0">
              <a:ln>
                <a:noFill/>
              </a:ln>
              <a:solidFill>
                <a:schemeClr val="tx1"/>
              </a:solidFill>
              <a:effectLst/>
              <a:latin typeface="Times" pitchFamily="122" charset="0"/>
            </a:endParaRPr>
          </a:p>
        </p:txBody>
      </p:sp>
      <p:sp>
        <p:nvSpPr>
          <p:cNvPr id="12" name="Rounded Rectangle 11"/>
          <p:cNvSpPr/>
          <p:nvPr/>
        </p:nvSpPr>
        <p:spPr bwMode="auto">
          <a:xfrm>
            <a:off x="5867400" y="2667000"/>
            <a:ext cx="28956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Teeth grinding</a:t>
            </a:r>
            <a:endParaRPr kumimoji="0" lang="en-US" b="0" i="0" u="none" strike="noStrike" cap="none" normalizeH="0" baseline="0" dirty="0">
              <a:ln>
                <a:noFill/>
              </a:ln>
              <a:solidFill>
                <a:schemeClr val="bg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500" dirty="0" smtClean="0"/>
              <a:t>Be careful with naming </a:t>
            </a:r>
            <a:r>
              <a:rPr lang="en-US" sz="3500" u="sng" dirty="0" err="1" smtClean="0"/>
              <a:t>occurrent</a:t>
            </a:r>
            <a:r>
              <a:rPr lang="en-US" sz="3500" dirty="0" smtClean="0"/>
              <a:t> particulars!</a:t>
            </a:r>
            <a:endParaRPr lang="en-US" sz="3500" dirty="0"/>
          </a:p>
        </p:txBody>
      </p:sp>
      <p:sp>
        <p:nvSpPr>
          <p:cNvPr id="5" name="Content Placeholder 4"/>
          <p:cNvSpPr>
            <a:spLocks noGrp="1"/>
          </p:cNvSpPr>
          <p:nvPr>
            <p:ph idx="1"/>
          </p:nvPr>
        </p:nvSpPr>
        <p:spPr>
          <a:xfrm>
            <a:off x="228600" y="1905000"/>
            <a:ext cx="4823236" cy="4724400"/>
          </a:xfrm>
        </p:spPr>
        <p:txBody>
          <a:bodyPr/>
          <a:lstStyle/>
          <a:p>
            <a:pPr marL="0" indent="0"/>
            <a:r>
              <a:rPr lang="en-US" dirty="0" smtClean="0"/>
              <a:t>Which teeth grinding am I referring to?</a:t>
            </a:r>
          </a:p>
          <a:p>
            <a:r>
              <a:rPr lang="en-US" dirty="0" smtClean="0"/>
              <a:t>Yesterdays?  </a:t>
            </a:r>
          </a:p>
          <a:p>
            <a:r>
              <a:rPr lang="en-US" dirty="0" smtClean="0"/>
              <a:t>This one?</a:t>
            </a:r>
            <a:endParaRPr lang="en-US" dirty="0"/>
          </a:p>
        </p:txBody>
      </p:sp>
      <p:cxnSp>
        <p:nvCxnSpPr>
          <p:cNvPr id="17" name="Straight Arrow Connector 16"/>
          <p:cNvCxnSpPr>
            <a:stCxn id="14" idx="0"/>
            <a:endCxn id="12" idx="2"/>
          </p:cNvCxnSpPr>
          <p:nvPr/>
        </p:nvCxnSpPr>
        <p:spPr bwMode="auto">
          <a:xfrm flipV="1">
            <a:off x="7315200" y="3352800"/>
            <a:ext cx="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9" name="TextBox 18"/>
          <p:cNvSpPr txBox="1"/>
          <p:nvPr/>
        </p:nvSpPr>
        <p:spPr>
          <a:xfrm>
            <a:off x="7315200" y="4041010"/>
            <a:ext cx="1374094" cy="830997"/>
          </a:xfrm>
          <a:prstGeom prst="rect">
            <a:avLst/>
          </a:prstGeom>
          <a:noFill/>
        </p:spPr>
        <p:txBody>
          <a:bodyPr wrap="none" rtlCol="0">
            <a:spAutoFit/>
          </a:bodyPr>
          <a:lstStyle/>
          <a:p>
            <a:r>
              <a:rPr lang="en-US" sz="2400" dirty="0" smtClean="0">
                <a:solidFill>
                  <a:schemeClr val="bg1"/>
                </a:solidFill>
              </a:rPr>
              <a:t>Instance </a:t>
            </a:r>
          </a:p>
          <a:p>
            <a:r>
              <a:rPr lang="en-US" sz="2400" dirty="0" smtClean="0">
                <a:solidFill>
                  <a:schemeClr val="bg1"/>
                </a:solidFill>
              </a:rPr>
              <a:t>of</a:t>
            </a:r>
          </a:p>
        </p:txBody>
      </p:sp>
      <p:sp>
        <p:nvSpPr>
          <p:cNvPr id="4" name="Rectangle 3"/>
          <p:cNvSpPr/>
          <p:nvPr/>
        </p:nvSpPr>
        <p:spPr>
          <a:xfrm>
            <a:off x="5938090" y="1517021"/>
            <a:ext cx="2161746" cy="584775"/>
          </a:xfrm>
          <a:prstGeom prst="rect">
            <a:avLst/>
          </a:prstGeom>
        </p:spPr>
        <p:txBody>
          <a:bodyPr wrap="none">
            <a:spAutoFit/>
          </a:bodyPr>
          <a:lstStyle/>
          <a:p>
            <a:r>
              <a:rPr lang="en-US" dirty="0" err="1" smtClean="0">
                <a:solidFill>
                  <a:schemeClr val="bg1"/>
                </a:solidFill>
              </a:rPr>
              <a:t>Occurrents</a:t>
            </a:r>
            <a:endParaRPr lang="en-US" dirty="0">
              <a:solidFill>
                <a:schemeClr val="bg1"/>
              </a:solidFill>
            </a:endParaRPr>
          </a:p>
        </p:txBody>
      </p:sp>
      <p:sp>
        <p:nvSpPr>
          <p:cNvPr id="3" name="Slide Number Placeholder 2"/>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384982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096000" y="5334000"/>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22" charset="0"/>
              </a:rPr>
              <a:t>#1</a:t>
            </a:r>
            <a:endParaRPr kumimoji="0" lang="en-US" sz="2800" b="0" i="0" u="none" strike="noStrike" cap="none" normalizeH="0" baseline="0" dirty="0">
              <a:ln>
                <a:noFill/>
              </a:ln>
              <a:solidFill>
                <a:schemeClr val="tx1"/>
              </a:solidFill>
              <a:effectLst/>
              <a:latin typeface="Times" pitchFamily="122" charset="0"/>
            </a:endParaRPr>
          </a:p>
        </p:txBody>
      </p:sp>
      <p:sp>
        <p:nvSpPr>
          <p:cNvPr id="12" name="Rounded Rectangle 11"/>
          <p:cNvSpPr/>
          <p:nvPr/>
        </p:nvSpPr>
        <p:spPr bwMode="auto">
          <a:xfrm>
            <a:off x="5867400" y="2667000"/>
            <a:ext cx="28956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Teeth grinding</a:t>
            </a:r>
            <a:endParaRPr kumimoji="0" lang="en-US" b="0" i="0" u="none" strike="noStrike" cap="none" normalizeH="0" baseline="0" dirty="0">
              <a:ln>
                <a:noFill/>
              </a:ln>
              <a:solidFill>
                <a:schemeClr val="bg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smtClean="0"/>
              <a:t>Therefor: use instance unique identifiers (IUI)</a:t>
            </a:r>
            <a:endParaRPr lang="en-US" sz="3400" dirty="0"/>
          </a:p>
        </p:txBody>
      </p:sp>
      <p:sp>
        <p:nvSpPr>
          <p:cNvPr id="4" name="Rectangle 3"/>
          <p:cNvSpPr/>
          <p:nvPr/>
        </p:nvSpPr>
        <p:spPr>
          <a:xfrm>
            <a:off x="5938090" y="1517021"/>
            <a:ext cx="2161746" cy="584775"/>
          </a:xfrm>
          <a:prstGeom prst="rect">
            <a:avLst/>
          </a:prstGeom>
        </p:spPr>
        <p:txBody>
          <a:bodyPr wrap="none">
            <a:spAutoFit/>
          </a:bodyPr>
          <a:lstStyle/>
          <a:p>
            <a:r>
              <a:rPr lang="en-US" dirty="0" err="1" smtClean="0">
                <a:solidFill>
                  <a:schemeClr val="bg1"/>
                </a:solidFill>
              </a:rPr>
              <a:t>Occurrents</a:t>
            </a:r>
            <a:endParaRPr lang="en-US" dirty="0">
              <a:solidFill>
                <a:schemeClr val="bg1"/>
              </a:solidFill>
            </a:endParaRPr>
          </a:p>
        </p:txBody>
      </p:sp>
      <p:cxnSp>
        <p:nvCxnSpPr>
          <p:cNvPr id="9" name="Straight Connector 8"/>
          <p:cNvCxnSpPr/>
          <p:nvPr/>
        </p:nvCxnSpPr>
        <p:spPr bwMode="auto">
          <a:xfrm>
            <a:off x="5638800" y="1752600"/>
            <a:ext cx="23611" cy="49530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11" name="Rectangle 10"/>
          <p:cNvSpPr/>
          <p:nvPr/>
        </p:nvSpPr>
        <p:spPr>
          <a:xfrm>
            <a:off x="990600" y="1548825"/>
            <a:ext cx="2348721" cy="584775"/>
          </a:xfrm>
          <a:prstGeom prst="rect">
            <a:avLst/>
          </a:prstGeom>
        </p:spPr>
        <p:txBody>
          <a:bodyPr wrap="none">
            <a:spAutoFit/>
          </a:bodyPr>
          <a:lstStyle/>
          <a:p>
            <a:r>
              <a:rPr lang="en-US" dirty="0" smtClean="0">
                <a:solidFill>
                  <a:schemeClr val="bg1"/>
                </a:solidFill>
              </a:rPr>
              <a:t>Continuants</a:t>
            </a:r>
            <a:endParaRPr lang="en-US" dirty="0">
              <a:solidFill>
                <a:schemeClr val="bg1"/>
              </a:solidFill>
            </a:endParaRPr>
          </a:p>
        </p:txBody>
      </p:sp>
      <p:cxnSp>
        <p:nvCxnSpPr>
          <p:cNvPr id="13" name="Straight Connector 12"/>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15" name="Rectangle 14"/>
          <p:cNvSpPr/>
          <p:nvPr/>
        </p:nvSpPr>
        <p:spPr bwMode="auto">
          <a:xfrm>
            <a:off x="3305175" y="5334000"/>
            <a:ext cx="1981200" cy="1371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a:solidFill>
                  <a:schemeClr val="tx1"/>
                </a:solidFill>
                <a:latin typeface="Times" pitchFamily="122" charset="0"/>
              </a:rPr>
              <a:t>My left maxillary first molar</a:t>
            </a:r>
          </a:p>
        </p:txBody>
      </p:sp>
      <p:sp>
        <p:nvSpPr>
          <p:cNvPr id="16" name="Rounded Rectangle 15"/>
          <p:cNvSpPr/>
          <p:nvPr/>
        </p:nvSpPr>
        <p:spPr bwMode="auto">
          <a:xfrm>
            <a:off x="3581400" y="2667000"/>
            <a:ext cx="13716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Tooth</a:t>
            </a:r>
            <a:endParaRPr kumimoji="0" lang="en-US" b="0" i="0" u="none" strike="noStrike" cap="none" normalizeH="0" baseline="0" dirty="0">
              <a:ln>
                <a:noFill/>
              </a:ln>
              <a:solidFill>
                <a:schemeClr val="bg1"/>
              </a:solidFill>
              <a:effectLst/>
              <a:latin typeface="Times" pitchFamily="122" charset="0"/>
            </a:endParaRPr>
          </a:p>
        </p:txBody>
      </p:sp>
      <p:cxnSp>
        <p:nvCxnSpPr>
          <p:cNvPr id="18" name="Straight Arrow Connector 17"/>
          <p:cNvCxnSpPr>
            <a:stCxn id="14" idx="0"/>
            <a:endCxn id="12" idx="2"/>
          </p:cNvCxnSpPr>
          <p:nvPr/>
        </p:nvCxnSpPr>
        <p:spPr bwMode="auto">
          <a:xfrm flipV="1">
            <a:off x="6438900" y="3352800"/>
            <a:ext cx="87630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0" name="Straight Arrow Connector 19"/>
          <p:cNvCxnSpPr/>
          <p:nvPr/>
        </p:nvCxnSpPr>
        <p:spPr bwMode="auto">
          <a:xfrm flipV="1">
            <a:off x="4267200" y="3352800"/>
            <a:ext cx="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6741206" y="4429125"/>
            <a:ext cx="1374094" cy="830997"/>
          </a:xfrm>
          <a:prstGeom prst="rect">
            <a:avLst/>
          </a:prstGeom>
          <a:noFill/>
        </p:spPr>
        <p:txBody>
          <a:bodyPr wrap="none" rtlCol="0">
            <a:spAutoFit/>
          </a:bodyPr>
          <a:lstStyle/>
          <a:p>
            <a:r>
              <a:rPr lang="en-US" sz="2400" dirty="0" smtClean="0">
                <a:solidFill>
                  <a:schemeClr val="bg1"/>
                </a:solidFill>
              </a:rPr>
              <a:t>Instance </a:t>
            </a:r>
          </a:p>
          <a:p>
            <a:r>
              <a:rPr lang="en-US" sz="2400" dirty="0" smtClean="0">
                <a:solidFill>
                  <a:schemeClr val="bg1"/>
                </a:solidFill>
              </a:rPr>
              <a:t>of</a:t>
            </a:r>
          </a:p>
        </p:txBody>
      </p:sp>
      <p:sp>
        <p:nvSpPr>
          <p:cNvPr id="24" name="TextBox 23"/>
          <p:cNvSpPr txBox="1"/>
          <p:nvPr/>
        </p:nvSpPr>
        <p:spPr>
          <a:xfrm>
            <a:off x="4208252" y="4013626"/>
            <a:ext cx="1441421" cy="1200329"/>
          </a:xfrm>
          <a:prstGeom prst="rect">
            <a:avLst/>
          </a:prstGeom>
          <a:noFill/>
        </p:spPr>
        <p:txBody>
          <a:bodyPr wrap="none" rtlCol="0">
            <a:spAutoFit/>
          </a:bodyPr>
          <a:lstStyle/>
          <a:p>
            <a:r>
              <a:rPr lang="en-US" sz="2400" dirty="0" smtClean="0">
                <a:solidFill>
                  <a:schemeClr val="bg1"/>
                </a:solidFill>
              </a:rPr>
              <a:t>Instance </a:t>
            </a:r>
          </a:p>
          <a:p>
            <a:r>
              <a:rPr lang="en-US" sz="2400" dirty="0">
                <a:solidFill>
                  <a:schemeClr val="bg1"/>
                </a:solidFill>
              </a:rPr>
              <a:t>o</a:t>
            </a:r>
            <a:r>
              <a:rPr lang="en-US" sz="2400" dirty="0" smtClean="0">
                <a:solidFill>
                  <a:schemeClr val="bg1"/>
                </a:solidFill>
              </a:rPr>
              <a:t>f</a:t>
            </a:r>
          </a:p>
          <a:p>
            <a:r>
              <a:rPr lang="en-US" sz="2400" dirty="0">
                <a:solidFill>
                  <a:schemeClr val="bg1"/>
                </a:solidFill>
              </a:rPr>
              <a:t>a</a:t>
            </a:r>
            <a:r>
              <a:rPr lang="en-US" sz="2400" dirty="0" smtClean="0">
                <a:solidFill>
                  <a:schemeClr val="bg1"/>
                </a:solidFill>
              </a:rPr>
              <a:t>t t1 &amp; t2</a:t>
            </a:r>
          </a:p>
        </p:txBody>
      </p:sp>
      <p:sp>
        <p:nvSpPr>
          <p:cNvPr id="26" name="Rectangle 25"/>
          <p:cNvSpPr/>
          <p:nvPr/>
        </p:nvSpPr>
        <p:spPr bwMode="auto">
          <a:xfrm>
            <a:off x="8077200" y="5334000"/>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22" charset="0"/>
              </a:rPr>
              <a:t>#2</a:t>
            </a:r>
            <a:endParaRPr kumimoji="0" lang="en-US" sz="2800" b="0" i="0" u="none" strike="noStrike" cap="none" normalizeH="0" baseline="0" dirty="0">
              <a:ln>
                <a:noFill/>
              </a:ln>
              <a:solidFill>
                <a:schemeClr val="tx1"/>
              </a:solidFill>
              <a:effectLst/>
              <a:latin typeface="Times" pitchFamily="122" charset="0"/>
            </a:endParaRPr>
          </a:p>
        </p:txBody>
      </p:sp>
      <p:cxnSp>
        <p:nvCxnSpPr>
          <p:cNvPr id="27" name="Straight Arrow Connector 26"/>
          <p:cNvCxnSpPr>
            <a:stCxn id="26" idx="0"/>
            <a:endCxn id="12" idx="2"/>
          </p:cNvCxnSpPr>
          <p:nvPr/>
        </p:nvCxnSpPr>
        <p:spPr bwMode="auto">
          <a:xfrm flipH="1" flipV="1">
            <a:off x="7315200" y="3352800"/>
            <a:ext cx="110490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Elbow Connector 30"/>
          <p:cNvCxnSpPr>
            <a:stCxn id="15" idx="3"/>
            <a:endCxn id="14" idx="2"/>
          </p:cNvCxnSpPr>
          <p:nvPr/>
        </p:nvCxnSpPr>
        <p:spPr bwMode="auto">
          <a:xfrm flipV="1">
            <a:off x="5286375" y="5791200"/>
            <a:ext cx="1152525" cy="228600"/>
          </a:xfrm>
          <a:prstGeom prst="bentConnector2">
            <a:avLst/>
          </a:prstGeom>
          <a:solidFill>
            <a:schemeClr val="accent1"/>
          </a:solidFill>
          <a:ln w="38100" cap="flat" cmpd="sng" algn="ctr">
            <a:solidFill>
              <a:schemeClr val="bg1"/>
            </a:solidFill>
            <a:prstDash val="solid"/>
            <a:round/>
            <a:headEnd type="none" w="med" len="med"/>
            <a:tailEnd type="triangle"/>
          </a:ln>
          <a:effectLst/>
        </p:spPr>
      </p:cxnSp>
      <p:cxnSp>
        <p:nvCxnSpPr>
          <p:cNvPr id="32" name="Elbow Connector 31"/>
          <p:cNvCxnSpPr>
            <a:endCxn id="26" idx="2"/>
          </p:cNvCxnSpPr>
          <p:nvPr/>
        </p:nvCxnSpPr>
        <p:spPr bwMode="auto">
          <a:xfrm flipV="1">
            <a:off x="5276850" y="5791200"/>
            <a:ext cx="3143250" cy="647699"/>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34" name="TextBox 33"/>
          <p:cNvSpPr txBox="1"/>
          <p:nvPr/>
        </p:nvSpPr>
        <p:spPr>
          <a:xfrm>
            <a:off x="5410200" y="6019800"/>
            <a:ext cx="3733800" cy="461665"/>
          </a:xfrm>
          <a:prstGeom prst="rect">
            <a:avLst/>
          </a:prstGeom>
          <a:noFill/>
        </p:spPr>
        <p:txBody>
          <a:bodyPr wrap="square" rtlCol="0">
            <a:spAutoFit/>
          </a:bodyPr>
          <a:lstStyle/>
          <a:p>
            <a:r>
              <a:rPr lang="en-US" sz="2400" dirty="0" smtClean="0">
                <a:solidFill>
                  <a:schemeClr val="bg1"/>
                </a:solidFill>
              </a:rPr>
              <a:t>Participant in</a:t>
            </a:r>
          </a:p>
        </p:txBody>
      </p:sp>
      <p:sp>
        <p:nvSpPr>
          <p:cNvPr id="35" name="TextBox 34"/>
          <p:cNvSpPr txBox="1"/>
          <p:nvPr/>
        </p:nvSpPr>
        <p:spPr>
          <a:xfrm>
            <a:off x="6410325" y="5674668"/>
            <a:ext cx="876300" cy="461665"/>
          </a:xfrm>
          <a:prstGeom prst="rect">
            <a:avLst/>
          </a:prstGeom>
          <a:noFill/>
        </p:spPr>
        <p:txBody>
          <a:bodyPr wrap="square" rtlCol="0">
            <a:spAutoFit/>
          </a:bodyPr>
          <a:lstStyle/>
          <a:p>
            <a:r>
              <a:rPr lang="en-US" sz="2400" dirty="0">
                <a:solidFill>
                  <a:schemeClr val="bg1"/>
                </a:solidFill>
              </a:rPr>
              <a:t>a</a:t>
            </a:r>
            <a:r>
              <a:rPr lang="en-US" sz="2400" dirty="0" smtClean="0">
                <a:solidFill>
                  <a:schemeClr val="bg1"/>
                </a:solidFill>
              </a:rPr>
              <a:t>t t1</a:t>
            </a:r>
          </a:p>
        </p:txBody>
      </p:sp>
      <p:sp>
        <p:nvSpPr>
          <p:cNvPr id="36" name="TextBox 35"/>
          <p:cNvSpPr txBox="1"/>
          <p:nvPr/>
        </p:nvSpPr>
        <p:spPr>
          <a:xfrm>
            <a:off x="8353425" y="5674668"/>
            <a:ext cx="876300" cy="461665"/>
          </a:xfrm>
          <a:prstGeom prst="rect">
            <a:avLst/>
          </a:prstGeom>
          <a:noFill/>
        </p:spPr>
        <p:txBody>
          <a:bodyPr wrap="square" rtlCol="0">
            <a:spAutoFit/>
          </a:bodyPr>
          <a:lstStyle/>
          <a:p>
            <a:r>
              <a:rPr lang="en-US" sz="2400" dirty="0">
                <a:solidFill>
                  <a:schemeClr val="bg1"/>
                </a:solidFill>
              </a:rPr>
              <a:t>a</a:t>
            </a:r>
            <a:r>
              <a:rPr lang="en-US" sz="2400" dirty="0" smtClean="0">
                <a:solidFill>
                  <a:schemeClr val="bg1"/>
                </a:solidFill>
              </a:rPr>
              <a:t>t t2</a:t>
            </a:r>
          </a:p>
        </p:txBody>
      </p:sp>
      <p:sp>
        <p:nvSpPr>
          <p:cNvPr id="3" name="Slide Number Placeholder 2"/>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42641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par>
                                <p:cTn id="17" presetID="22" presetClass="entr" presetSubtype="2"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par>
                                <p:cTn id="26" presetID="22" presetClass="entr" presetSubtype="2"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right)">
                                      <p:cBhvr>
                                        <p:cTn id="28" dur="500"/>
                                        <p:tgtEl>
                                          <p:spTgt spid="3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4"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3228975" y="5238749"/>
            <a:ext cx="2133600" cy="1579006"/>
          </a:xfrm>
          <a:prstGeom prst="rect">
            <a:avLst/>
          </a:prstGeom>
          <a:solidFill>
            <a:srgbClr val="FF0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6096000" y="5334000"/>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22" charset="0"/>
              </a:rPr>
              <a:t>#1</a:t>
            </a:r>
            <a:endParaRPr kumimoji="0" lang="en-US" sz="2800" b="0" i="0" u="none" strike="noStrike" cap="none" normalizeH="0" baseline="0" dirty="0">
              <a:ln>
                <a:noFill/>
              </a:ln>
              <a:solidFill>
                <a:schemeClr val="tx1"/>
              </a:solidFill>
              <a:effectLst/>
              <a:latin typeface="Times" pitchFamily="122" charset="0"/>
            </a:endParaRPr>
          </a:p>
        </p:txBody>
      </p:sp>
      <p:sp>
        <p:nvSpPr>
          <p:cNvPr id="12" name="Rounded Rectangle 11"/>
          <p:cNvSpPr/>
          <p:nvPr/>
        </p:nvSpPr>
        <p:spPr bwMode="auto">
          <a:xfrm>
            <a:off x="5867400" y="2667000"/>
            <a:ext cx="28956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Teeth grinding</a:t>
            </a:r>
            <a:endParaRPr kumimoji="0" lang="en-US" b="0" i="0" u="none" strike="noStrike" cap="none" normalizeH="0" baseline="0" dirty="0">
              <a:ln>
                <a:noFill/>
              </a:ln>
              <a:solidFill>
                <a:schemeClr val="bg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a:t>Be careful with naming </a:t>
            </a:r>
            <a:r>
              <a:rPr lang="en-US" sz="3400" u="sng" dirty="0" smtClean="0"/>
              <a:t>continuant</a:t>
            </a:r>
            <a:r>
              <a:rPr lang="en-US" sz="3400" dirty="0" smtClean="0"/>
              <a:t> particulars</a:t>
            </a:r>
            <a:r>
              <a:rPr lang="en-US" sz="3400" dirty="0"/>
              <a:t>!</a:t>
            </a:r>
          </a:p>
        </p:txBody>
      </p:sp>
      <p:sp>
        <p:nvSpPr>
          <p:cNvPr id="4" name="Rectangle 3"/>
          <p:cNvSpPr/>
          <p:nvPr/>
        </p:nvSpPr>
        <p:spPr>
          <a:xfrm>
            <a:off x="5938090" y="1517021"/>
            <a:ext cx="2161746" cy="584775"/>
          </a:xfrm>
          <a:prstGeom prst="rect">
            <a:avLst/>
          </a:prstGeom>
        </p:spPr>
        <p:txBody>
          <a:bodyPr wrap="none">
            <a:spAutoFit/>
          </a:bodyPr>
          <a:lstStyle/>
          <a:p>
            <a:r>
              <a:rPr lang="en-US" dirty="0" err="1" smtClean="0">
                <a:solidFill>
                  <a:schemeClr val="bg1"/>
                </a:solidFill>
              </a:rPr>
              <a:t>Occurrents</a:t>
            </a:r>
            <a:endParaRPr lang="en-US" dirty="0">
              <a:solidFill>
                <a:schemeClr val="bg1"/>
              </a:solidFill>
            </a:endParaRPr>
          </a:p>
        </p:txBody>
      </p:sp>
      <p:cxnSp>
        <p:nvCxnSpPr>
          <p:cNvPr id="9" name="Straight Connector 8"/>
          <p:cNvCxnSpPr/>
          <p:nvPr/>
        </p:nvCxnSpPr>
        <p:spPr bwMode="auto">
          <a:xfrm>
            <a:off x="5638800" y="1752600"/>
            <a:ext cx="23611" cy="49530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11" name="Rectangle 10"/>
          <p:cNvSpPr/>
          <p:nvPr/>
        </p:nvSpPr>
        <p:spPr>
          <a:xfrm>
            <a:off x="990600" y="1548825"/>
            <a:ext cx="2348721" cy="584775"/>
          </a:xfrm>
          <a:prstGeom prst="rect">
            <a:avLst/>
          </a:prstGeom>
        </p:spPr>
        <p:txBody>
          <a:bodyPr wrap="none">
            <a:spAutoFit/>
          </a:bodyPr>
          <a:lstStyle/>
          <a:p>
            <a:r>
              <a:rPr lang="en-US" dirty="0" smtClean="0">
                <a:solidFill>
                  <a:schemeClr val="bg1"/>
                </a:solidFill>
              </a:rPr>
              <a:t>Continuants</a:t>
            </a:r>
            <a:endParaRPr lang="en-US" dirty="0">
              <a:solidFill>
                <a:schemeClr val="bg1"/>
              </a:solidFill>
            </a:endParaRPr>
          </a:p>
        </p:txBody>
      </p:sp>
      <p:cxnSp>
        <p:nvCxnSpPr>
          <p:cNvPr id="13" name="Straight Connector 12"/>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15" name="Rectangle 14"/>
          <p:cNvSpPr/>
          <p:nvPr/>
        </p:nvSpPr>
        <p:spPr bwMode="auto">
          <a:xfrm>
            <a:off x="3305175" y="5334000"/>
            <a:ext cx="1981200" cy="1371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a:solidFill>
                  <a:schemeClr val="tx1"/>
                </a:solidFill>
                <a:latin typeface="Times" pitchFamily="122" charset="0"/>
              </a:rPr>
              <a:t>My left maxillary first molar</a:t>
            </a:r>
          </a:p>
        </p:txBody>
      </p:sp>
      <p:sp>
        <p:nvSpPr>
          <p:cNvPr id="16" name="Rounded Rectangle 15"/>
          <p:cNvSpPr/>
          <p:nvPr/>
        </p:nvSpPr>
        <p:spPr bwMode="auto">
          <a:xfrm>
            <a:off x="3581400" y="2667000"/>
            <a:ext cx="13716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Tooth</a:t>
            </a:r>
            <a:endParaRPr kumimoji="0" lang="en-US" b="0" i="0" u="none" strike="noStrike" cap="none" normalizeH="0" baseline="0" dirty="0">
              <a:ln>
                <a:noFill/>
              </a:ln>
              <a:solidFill>
                <a:schemeClr val="bg1"/>
              </a:solidFill>
              <a:effectLst/>
              <a:latin typeface="Times" pitchFamily="122" charset="0"/>
            </a:endParaRPr>
          </a:p>
        </p:txBody>
      </p:sp>
      <p:cxnSp>
        <p:nvCxnSpPr>
          <p:cNvPr id="18" name="Straight Arrow Connector 17"/>
          <p:cNvCxnSpPr>
            <a:stCxn id="14" idx="0"/>
            <a:endCxn id="12" idx="2"/>
          </p:cNvCxnSpPr>
          <p:nvPr/>
        </p:nvCxnSpPr>
        <p:spPr bwMode="auto">
          <a:xfrm flipV="1">
            <a:off x="6438900" y="3352800"/>
            <a:ext cx="87630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0" name="Straight Arrow Connector 19"/>
          <p:cNvCxnSpPr/>
          <p:nvPr/>
        </p:nvCxnSpPr>
        <p:spPr bwMode="auto">
          <a:xfrm flipV="1">
            <a:off x="4267200" y="3352800"/>
            <a:ext cx="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6741206" y="4429125"/>
            <a:ext cx="1374094" cy="830997"/>
          </a:xfrm>
          <a:prstGeom prst="rect">
            <a:avLst/>
          </a:prstGeom>
          <a:noFill/>
        </p:spPr>
        <p:txBody>
          <a:bodyPr wrap="none" rtlCol="0">
            <a:spAutoFit/>
          </a:bodyPr>
          <a:lstStyle/>
          <a:p>
            <a:r>
              <a:rPr lang="en-US" sz="2400" dirty="0" smtClean="0">
                <a:solidFill>
                  <a:schemeClr val="bg1"/>
                </a:solidFill>
              </a:rPr>
              <a:t>Instance </a:t>
            </a:r>
          </a:p>
          <a:p>
            <a:r>
              <a:rPr lang="en-US" sz="2400" dirty="0" smtClean="0">
                <a:solidFill>
                  <a:schemeClr val="bg1"/>
                </a:solidFill>
              </a:rPr>
              <a:t>of</a:t>
            </a:r>
          </a:p>
        </p:txBody>
      </p:sp>
      <p:sp>
        <p:nvSpPr>
          <p:cNvPr id="24" name="TextBox 23"/>
          <p:cNvSpPr txBox="1"/>
          <p:nvPr/>
        </p:nvSpPr>
        <p:spPr>
          <a:xfrm>
            <a:off x="4208252" y="4013626"/>
            <a:ext cx="1441421" cy="1200329"/>
          </a:xfrm>
          <a:prstGeom prst="rect">
            <a:avLst/>
          </a:prstGeom>
          <a:noFill/>
        </p:spPr>
        <p:txBody>
          <a:bodyPr wrap="none" rtlCol="0">
            <a:spAutoFit/>
          </a:bodyPr>
          <a:lstStyle/>
          <a:p>
            <a:r>
              <a:rPr lang="en-US" sz="2400" dirty="0" smtClean="0">
                <a:solidFill>
                  <a:schemeClr val="bg1"/>
                </a:solidFill>
              </a:rPr>
              <a:t>Instance </a:t>
            </a:r>
          </a:p>
          <a:p>
            <a:r>
              <a:rPr lang="en-US" sz="2400" dirty="0">
                <a:solidFill>
                  <a:schemeClr val="bg1"/>
                </a:solidFill>
              </a:rPr>
              <a:t>o</a:t>
            </a:r>
            <a:r>
              <a:rPr lang="en-US" sz="2400" dirty="0" smtClean="0">
                <a:solidFill>
                  <a:schemeClr val="bg1"/>
                </a:solidFill>
              </a:rPr>
              <a:t>f</a:t>
            </a:r>
          </a:p>
          <a:p>
            <a:r>
              <a:rPr lang="en-US" sz="2400" dirty="0">
                <a:solidFill>
                  <a:schemeClr val="bg1"/>
                </a:solidFill>
              </a:rPr>
              <a:t>a</a:t>
            </a:r>
            <a:r>
              <a:rPr lang="en-US" sz="2400" dirty="0" smtClean="0">
                <a:solidFill>
                  <a:schemeClr val="bg1"/>
                </a:solidFill>
              </a:rPr>
              <a:t>t t1 &amp; t2</a:t>
            </a:r>
          </a:p>
        </p:txBody>
      </p:sp>
      <p:sp>
        <p:nvSpPr>
          <p:cNvPr id="26" name="Rectangle 25"/>
          <p:cNvSpPr/>
          <p:nvPr/>
        </p:nvSpPr>
        <p:spPr bwMode="auto">
          <a:xfrm>
            <a:off x="8077200" y="5334000"/>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22" charset="0"/>
              </a:rPr>
              <a:t>#2</a:t>
            </a:r>
            <a:endParaRPr kumimoji="0" lang="en-US" sz="2800" b="0" i="0" u="none" strike="noStrike" cap="none" normalizeH="0" baseline="0" dirty="0">
              <a:ln>
                <a:noFill/>
              </a:ln>
              <a:solidFill>
                <a:schemeClr val="tx1"/>
              </a:solidFill>
              <a:effectLst/>
              <a:latin typeface="Times" pitchFamily="122" charset="0"/>
            </a:endParaRPr>
          </a:p>
        </p:txBody>
      </p:sp>
      <p:cxnSp>
        <p:nvCxnSpPr>
          <p:cNvPr id="27" name="Straight Arrow Connector 26"/>
          <p:cNvCxnSpPr>
            <a:stCxn id="26" idx="0"/>
            <a:endCxn id="12" idx="2"/>
          </p:cNvCxnSpPr>
          <p:nvPr/>
        </p:nvCxnSpPr>
        <p:spPr bwMode="auto">
          <a:xfrm flipH="1" flipV="1">
            <a:off x="7315200" y="3352800"/>
            <a:ext cx="110490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Elbow Connector 30"/>
          <p:cNvCxnSpPr>
            <a:stCxn id="15" idx="3"/>
            <a:endCxn id="14" idx="2"/>
          </p:cNvCxnSpPr>
          <p:nvPr/>
        </p:nvCxnSpPr>
        <p:spPr bwMode="auto">
          <a:xfrm flipV="1">
            <a:off x="5286375" y="5791200"/>
            <a:ext cx="1152525" cy="228600"/>
          </a:xfrm>
          <a:prstGeom prst="bentConnector2">
            <a:avLst/>
          </a:prstGeom>
          <a:solidFill>
            <a:schemeClr val="accent1"/>
          </a:solidFill>
          <a:ln w="38100" cap="flat" cmpd="sng" algn="ctr">
            <a:solidFill>
              <a:schemeClr val="bg1"/>
            </a:solidFill>
            <a:prstDash val="solid"/>
            <a:round/>
            <a:headEnd type="none" w="med" len="med"/>
            <a:tailEnd type="triangle"/>
          </a:ln>
          <a:effectLst/>
        </p:spPr>
      </p:cxnSp>
      <p:cxnSp>
        <p:nvCxnSpPr>
          <p:cNvPr id="32" name="Elbow Connector 31"/>
          <p:cNvCxnSpPr>
            <a:endCxn id="26" idx="2"/>
          </p:cNvCxnSpPr>
          <p:nvPr/>
        </p:nvCxnSpPr>
        <p:spPr bwMode="auto">
          <a:xfrm flipV="1">
            <a:off x="5276850" y="5791200"/>
            <a:ext cx="3143250" cy="647699"/>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34" name="TextBox 33"/>
          <p:cNvSpPr txBox="1"/>
          <p:nvPr/>
        </p:nvSpPr>
        <p:spPr>
          <a:xfrm>
            <a:off x="5410200" y="6019800"/>
            <a:ext cx="3733800" cy="461665"/>
          </a:xfrm>
          <a:prstGeom prst="rect">
            <a:avLst/>
          </a:prstGeom>
          <a:noFill/>
        </p:spPr>
        <p:txBody>
          <a:bodyPr wrap="square" rtlCol="0">
            <a:spAutoFit/>
          </a:bodyPr>
          <a:lstStyle/>
          <a:p>
            <a:r>
              <a:rPr lang="en-US" sz="2400" dirty="0" smtClean="0">
                <a:solidFill>
                  <a:schemeClr val="bg1"/>
                </a:solidFill>
              </a:rPr>
              <a:t>Participant in</a:t>
            </a:r>
          </a:p>
        </p:txBody>
      </p:sp>
      <p:sp>
        <p:nvSpPr>
          <p:cNvPr id="35" name="TextBox 34"/>
          <p:cNvSpPr txBox="1"/>
          <p:nvPr/>
        </p:nvSpPr>
        <p:spPr>
          <a:xfrm>
            <a:off x="6410325" y="5674668"/>
            <a:ext cx="876300" cy="461665"/>
          </a:xfrm>
          <a:prstGeom prst="rect">
            <a:avLst/>
          </a:prstGeom>
          <a:noFill/>
        </p:spPr>
        <p:txBody>
          <a:bodyPr wrap="square" rtlCol="0">
            <a:spAutoFit/>
          </a:bodyPr>
          <a:lstStyle/>
          <a:p>
            <a:r>
              <a:rPr lang="en-US" sz="2400" dirty="0">
                <a:solidFill>
                  <a:schemeClr val="bg1"/>
                </a:solidFill>
              </a:rPr>
              <a:t>a</a:t>
            </a:r>
            <a:r>
              <a:rPr lang="en-US" sz="2400" dirty="0" smtClean="0">
                <a:solidFill>
                  <a:schemeClr val="bg1"/>
                </a:solidFill>
              </a:rPr>
              <a:t>t t1</a:t>
            </a:r>
          </a:p>
        </p:txBody>
      </p:sp>
      <p:sp>
        <p:nvSpPr>
          <p:cNvPr id="36" name="TextBox 35"/>
          <p:cNvSpPr txBox="1"/>
          <p:nvPr/>
        </p:nvSpPr>
        <p:spPr>
          <a:xfrm>
            <a:off x="8353425" y="5674668"/>
            <a:ext cx="876300" cy="461665"/>
          </a:xfrm>
          <a:prstGeom prst="rect">
            <a:avLst/>
          </a:prstGeom>
          <a:noFill/>
        </p:spPr>
        <p:txBody>
          <a:bodyPr wrap="square" rtlCol="0">
            <a:spAutoFit/>
          </a:bodyPr>
          <a:lstStyle/>
          <a:p>
            <a:r>
              <a:rPr lang="en-US" sz="2400" dirty="0">
                <a:solidFill>
                  <a:schemeClr val="bg1"/>
                </a:solidFill>
              </a:rPr>
              <a:t>a</a:t>
            </a:r>
            <a:r>
              <a:rPr lang="en-US" sz="2400" dirty="0" smtClean="0">
                <a:solidFill>
                  <a:schemeClr val="bg1"/>
                </a:solidFill>
              </a:rPr>
              <a:t>t t2</a:t>
            </a:r>
          </a:p>
        </p:txBody>
      </p:sp>
      <p:sp>
        <p:nvSpPr>
          <p:cNvPr id="22" name="Rounded Rectangle 21"/>
          <p:cNvSpPr/>
          <p:nvPr/>
        </p:nvSpPr>
        <p:spPr bwMode="auto">
          <a:xfrm>
            <a:off x="1576185" y="2667000"/>
            <a:ext cx="1728989" cy="1066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Piece of enamel</a:t>
            </a:r>
            <a:endParaRPr kumimoji="0" lang="en-US" b="0" i="0" u="none" strike="noStrike" cap="none" normalizeH="0" baseline="0" dirty="0">
              <a:ln>
                <a:noFill/>
              </a:ln>
              <a:solidFill>
                <a:schemeClr val="bg1"/>
              </a:solidFill>
              <a:effectLst/>
              <a:latin typeface="Times" pitchFamily="122" charset="0"/>
            </a:endParaRPr>
          </a:p>
        </p:txBody>
      </p:sp>
      <p:cxnSp>
        <p:nvCxnSpPr>
          <p:cNvPr id="28" name="Elbow Connector 27"/>
          <p:cNvCxnSpPr>
            <a:stCxn id="15" idx="1"/>
            <a:endCxn id="22" idx="2"/>
          </p:cNvCxnSpPr>
          <p:nvPr/>
        </p:nvCxnSpPr>
        <p:spPr bwMode="auto">
          <a:xfrm rot="10800000">
            <a:off x="2440681" y="3733800"/>
            <a:ext cx="864495" cy="2286000"/>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29" name="TextBox 28"/>
          <p:cNvSpPr txBox="1"/>
          <p:nvPr/>
        </p:nvSpPr>
        <p:spPr>
          <a:xfrm>
            <a:off x="2413340" y="3895634"/>
            <a:ext cx="1374094" cy="1200329"/>
          </a:xfrm>
          <a:prstGeom prst="rect">
            <a:avLst/>
          </a:prstGeom>
          <a:noFill/>
        </p:spPr>
        <p:txBody>
          <a:bodyPr wrap="none" rtlCol="0">
            <a:spAutoFit/>
          </a:bodyPr>
          <a:lstStyle/>
          <a:p>
            <a:r>
              <a:rPr lang="en-US" sz="2400" dirty="0" smtClean="0">
                <a:solidFill>
                  <a:schemeClr val="bg1"/>
                </a:solidFill>
              </a:rPr>
              <a:t>Instance </a:t>
            </a:r>
          </a:p>
          <a:p>
            <a:r>
              <a:rPr lang="en-US" sz="2400" dirty="0">
                <a:solidFill>
                  <a:schemeClr val="bg1"/>
                </a:solidFill>
              </a:rPr>
              <a:t>o</a:t>
            </a:r>
            <a:r>
              <a:rPr lang="en-US" sz="2400" dirty="0" smtClean="0">
                <a:solidFill>
                  <a:schemeClr val="bg1"/>
                </a:solidFill>
              </a:rPr>
              <a:t>f</a:t>
            </a:r>
          </a:p>
          <a:p>
            <a:r>
              <a:rPr lang="en-US" sz="2400" dirty="0">
                <a:solidFill>
                  <a:schemeClr val="bg1"/>
                </a:solidFill>
              </a:rPr>
              <a:t>a</a:t>
            </a:r>
            <a:r>
              <a:rPr lang="en-US" sz="2400" dirty="0" smtClean="0">
                <a:solidFill>
                  <a:schemeClr val="bg1"/>
                </a:solidFill>
              </a:rPr>
              <a:t>t t0</a:t>
            </a:r>
          </a:p>
        </p:txBody>
      </p:sp>
      <p:sp>
        <p:nvSpPr>
          <p:cNvPr id="7" name="TextBox 6"/>
          <p:cNvSpPr txBox="1"/>
          <p:nvPr/>
        </p:nvSpPr>
        <p:spPr>
          <a:xfrm>
            <a:off x="152400" y="3962400"/>
            <a:ext cx="1981201" cy="2677656"/>
          </a:xfrm>
          <a:prstGeom prst="rect">
            <a:avLst/>
          </a:prstGeom>
          <a:solidFill>
            <a:schemeClr val="bg1"/>
          </a:solidFill>
        </p:spPr>
        <p:txBody>
          <a:bodyPr wrap="square" rtlCol="0">
            <a:spAutoFit/>
          </a:bodyPr>
          <a:lstStyle/>
          <a:p>
            <a:r>
              <a:rPr lang="en-US" sz="2400" dirty="0" smtClean="0"/>
              <a:t>Continuants can change whereas </a:t>
            </a:r>
            <a:r>
              <a:rPr lang="en-US" sz="2400" dirty="0" err="1" smtClean="0"/>
              <a:t>occurrents</a:t>
            </a:r>
            <a:r>
              <a:rPr lang="en-US" sz="2400" dirty="0" smtClean="0"/>
              <a:t> never change, because they </a:t>
            </a:r>
            <a:r>
              <a:rPr lang="en-US" sz="2400" i="1" u="sng" dirty="0" smtClean="0"/>
              <a:t>are</a:t>
            </a:r>
            <a:r>
              <a:rPr lang="en-US" sz="2400" dirty="0" smtClean="0"/>
              <a:t> changes.</a:t>
            </a:r>
            <a:endParaRPr lang="en-US" sz="2400" dirty="0"/>
          </a:p>
        </p:txBody>
      </p:sp>
      <p:sp>
        <p:nvSpPr>
          <p:cNvPr id="3" name="Slide Number Placeholder 2"/>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19533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096000" y="5334000"/>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22" charset="0"/>
              </a:rPr>
              <a:t>#1</a:t>
            </a:r>
            <a:endParaRPr kumimoji="0" lang="en-US" sz="2800" b="0" i="0" u="none" strike="noStrike" cap="none" normalizeH="0" baseline="0" dirty="0">
              <a:ln>
                <a:noFill/>
              </a:ln>
              <a:solidFill>
                <a:schemeClr val="tx1"/>
              </a:solidFill>
              <a:effectLst/>
              <a:latin typeface="Times" pitchFamily="122" charset="0"/>
            </a:endParaRPr>
          </a:p>
        </p:txBody>
      </p:sp>
      <p:sp>
        <p:nvSpPr>
          <p:cNvPr id="12" name="Rounded Rectangle 11"/>
          <p:cNvSpPr/>
          <p:nvPr/>
        </p:nvSpPr>
        <p:spPr bwMode="auto">
          <a:xfrm>
            <a:off x="5867400" y="2667000"/>
            <a:ext cx="28956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Teeth grinding</a:t>
            </a:r>
            <a:endParaRPr kumimoji="0" lang="en-US" b="0" i="0" u="none" strike="noStrike" cap="none" normalizeH="0" baseline="0" dirty="0">
              <a:ln>
                <a:noFill/>
              </a:ln>
              <a:solidFill>
                <a:schemeClr val="bg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a:t>Therefor: use instance unique identifiers (IUI)</a:t>
            </a:r>
          </a:p>
        </p:txBody>
      </p:sp>
      <p:sp>
        <p:nvSpPr>
          <p:cNvPr id="4" name="Rectangle 3"/>
          <p:cNvSpPr/>
          <p:nvPr/>
        </p:nvSpPr>
        <p:spPr>
          <a:xfrm>
            <a:off x="5938090" y="1517021"/>
            <a:ext cx="2161746" cy="584775"/>
          </a:xfrm>
          <a:prstGeom prst="rect">
            <a:avLst/>
          </a:prstGeom>
        </p:spPr>
        <p:txBody>
          <a:bodyPr wrap="none">
            <a:spAutoFit/>
          </a:bodyPr>
          <a:lstStyle/>
          <a:p>
            <a:r>
              <a:rPr lang="en-US" dirty="0" err="1" smtClean="0">
                <a:solidFill>
                  <a:schemeClr val="bg1"/>
                </a:solidFill>
              </a:rPr>
              <a:t>Occurrents</a:t>
            </a:r>
            <a:endParaRPr lang="en-US" dirty="0">
              <a:solidFill>
                <a:schemeClr val="bg1"/>
              </a:solidFill>
            </a:endParaRPr>
          </a:p>
        </p:txBody>
      </p:sp>
      <p:cxnSp>
        <p:nvCxnSpPr>
          <p:cNvPr id="9" name="Straight Connector 8"/>
          <p:cNvCxnSpPr/>
          <p:nvPr/>
        </p:nvCxnSpPr>
        <p:spPr bwMode="auto">
          <a:xfrm>
            <a:off x="5638800" y="1752600"/>
            <a:ext cx="23611" cy="49530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11" name="Rectangle 10"/>
          <p:cNvSpPr/>
          <p:nvPr/>
        </p:nvSpPr>
        <p:spPr>
          <a:xfrm>
            <a:off x="990600" y="1548825"/>
            <a:ext cx="2348721" cy="584775"/>
          </a:xfrm>
          <a:prstGeom prst="rect">
            <a:avLst/>
          </a:prstGeom>
        </p:spPr>
        <p:txBody>
          <a:bodyPr wrap="none">
            <a:spAutoFit/>
          </a:bodyPr>
          <a:lstStyle/>
          <a:p>
            <a:r>
              <a:rPr lang="en-US" dirty="0" smtClean="0">
                <a:solidFill>
                  <a:schemeClr val="bg1"/>
                </a:solidFill>
              </a:rPr>
              <a:t>Continuants</a:t>
            </a:r>
            <a:endParaRPr lang="en-US" dirty="0">
              <a:solidFill>
                <a:schemeClr val="bg1"/>
              </a:solidFill>
            </a:endParaRPr>
          </a:p>
        </p:txBody>
      </p:sp>
      <p:cxnSp>
        <p:nvCxnSpPr>
          <p:cNvPr id="13" name="Straight Connector 12"/>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15" name="Rectangle 14"/>
          <p:cNvSpPr/>
          <p:nvPr/>
        </p:nvSpPr>
        <p:spPr bwMode="auto">
          <a:xfrm>
            <a:off x="4162424" y="5819684"/>
            <a:ext cx="838201" cy="52396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#3</a:t>
            </a:r>
            <a:endParaRPr lang="en-US" sz="2800" b="0" dirty="0">
              <a:solidFill>
                <a:schemeClr val="tx1"/>
              </a:solidFill>
              <a:latin typeface="Times" pitchFamily="122" charset="0"/>
            </a:endParaRPr>
          </a:p>
        </p:txBody>
      </p:sp>
      <p:sp>
        <p:nvSpPr>
          <p:cNvPr id="16" name="Rounded Rectangle 15"/>
          <p:cNvSpPr/>
          <p:nvPr/>
        </p:nvSpPr>
        <p:spPr bwMode="auto">
          <a:xfrm>
            <a:off x="3881120" y="2529278"/>
            <a:ext cx="13716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Tooth</a:t>
            </a:r>
            <a:endParaRPr kumimoji="0" lang="en-US" b="0" i="0" u="none" strike="noStrike" cap="none" normalizeH="0" baseline="0" dirty="0">
              <a:ln>
                <a:noFill/>
              </a:ln>
              <a:solidFill>
                <a:schemeClr val="bg1"/>
              </a:solidFill>
              <a:effectLst/>
              <a:latin typeface="Times" pitchFamily="122" charset="0"/>
            </a:endParaRPr>
          </a:p>
        </p:txBody>
      </p:sp>
      <p:cxnSp>
        <p:nvCxnSpPr>
          <p:cNvPr id="18" name="Straight Arrow Connector 17"/>
          <p:cNvCxnSpPr>
            <a:stCxn id="14" idx="0"/>
            <a:endCxn id="12" idx="2"/>
          </p:cNvCxnSpPr>
          <p:nvPr/>
        </p:nvCxnSpPr>
        <p:spPr bwMode="auto">
          <a:xfrm flipV="1">
            <a:off x="6438900" y="3352800"/>
            <a:ext cx="87630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0" name="Straight Arrow Connector 19"/>
          <p:cNvCxnSpPr>
            <a:stCxn id="15" idx="0"/>
            <a:endCxn id="25" idx="2"/>
          </p:cNvCxnSpPr>
          <p:nvPr/>
        </p:nvCxnSpPr>
        <p:spPr bwMode="auto">
          <a:xfrm flipH="1" flipV="1">
            <a:off x="4572000" y="4728593"/>
            <a:ext cx="9525" cy="109109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6741206" y="4429125"/>
            <a:ext cx="1374094" cy="830997"/>
          </a:xfrm>
          <a:prstGeom prst="rect">
            <a:avLst/>
          </a:prstGeom>
          <a:noFill/>
        </p:spPr>
        <p:txBody>
          <a:bodyPr wrap="none" rtlCol="0">
            <a:spAutoFit/>
          </a:bodyPr>
          <a:lstStyle/>
          <a:p>
            <a:r>
              <a:rPr lang="en-US" sz="2400" dirty="0" smtClean="0">
                <a:solidFill>
                  <a:schemeClr val="bg1"/>
                </a:solidFill>
              </a:rPr>
              <a:t>Instance </a:t>
            </a:r>
          </a:p>
          <a:p>
            <a:r>
              <a:rPr lang="en-US" sz="2400" dirty="0" smtClean="0">
                <a:solidFill>
                  <a:schemeClr val="bg1"/>
                </a:solidFill>
              </a:rPr>
              <a:t>of</a:t>
            </a:r>
          </a:p>
        </p:txBody>
      </p:sp>
      <p:sp>
        <p:nvSpPr>
          <p:cNvPr id="24" name="TextBox 23"/>
          <p:cNvSpPr txBox="1"/>
          <p:nvPr/>
        </p:nvSpPr>
        <p:spPr>
          <a:xfrm>
            <a:off x="3644559" y="4828995"/>
            <a:ext cx="1860891" cy="830997"/>
          </a:xfrm>
          <a:prstGeom prst="rect">
            <a:avLst/>
          </a:prstGeom>
          <a:noFill/>
        </p:spPr>
        <p:txBody>
          <a:bodyPr wrap="square" rtlCol="0">
            <a:spAutoFit/>
          </a:bodyPr>
          <a:lstStyle/>
          <a:p>
            <a:r>
              <a:rPr lang="en-US" sz="2400" dirty="0" smtClean="0">
                <a:solidFill>
                  <a:schemeClr val="bg1"/>
                </a:solidFill>
              </a:rPr>
              <a:t>Instance of </a:t>
            </a:r>
          </a:p>
          <a:p>
            <a:r>
              <a:rPr lang="en-US" sz="2400" dirty="0">
                <a:solidFill>
                  <a:schemeClr val="bg1"/>
                </a:solidFill>
              </a:rPr>
              <a:t>a</a:t>
            </a:r>
            <a:r>
              <a:rPr lang="en-US" sz="2400" dirty="0" smtClean="0">
                <a:solidFill>
                  <a:schemeClr val="bg1"/>
                </a:solidFill>
              </a:rPr>
              <a:t>t t1 &amp; t2</a:t>
            </a:r>
          </a:p>
        </p:txBody>
      </p:sp>
      <p:sp>
        <p:nvSpPr>
          <p:cNvPr id="26" name="Rectangle 25"/>
          <p:cNvSpPr/>
          <p:nvPr/>
        </p:nvSpPr>
        <p:spPr bwMode="auto">
          <a:xfrm>
            <a:off x="8077200" y="5334000"/>
            <a:ext cx="685800" cy="4572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22" charset="0"/>
              </a:rPr>
              <a:t>#2</a:t>
            </a:r>
            <a:endParaRPr kumimoji="0" lang="en-US" sz="2800" b="0" i="0" u="none" strike="noStrike" cap="none" normalizeH="0" baseline="0" dirty="0">
              <a:ln>
                <a:noFill/>
              </a:ln>
              <a:solidFill>
                <a:schemeClr val="tx1"/>
              </a:solidFill>
              <a:effectLst/>
              <a:latin typeface="Times" pitchFamily="122" charset="0"/>
            </a:endParaRPr>
          </a:p>
        </p:txBody>
      </p:sp>
      <p:cxnSp>
        <p:nvCxnSpPr>
          <p:cNvPr id="27" name="Straight Arrow Connector 26"/>
          <p:cNvCxnSpPr>
            <a:stCxn id="26" idx="0"/>
            <a:endCxn id="12" idx="2"/>
          </p:cNvCxnSpPr>
          <p:nvPr/>
        </p:nvCxnSpPr>
        <p:spPr bwMode="auto">
          <a:xfrm flipH="1" flipV="1">
            <a:off x="7315200" y="3352800"/>
            <a:ext cx="1104900" cy="1981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Elbow Connector 30"/>
          <p:cNvCxnSpPr>
            <a:stCxn id="15" idx="3"/>
            <a:endCxn id="14" idx="2"/>
          </p:cNvCxnSpPr>
          <p:nvPr/>
        </p:nvCxnSpPr>
        <p:spPr bwMode="auto">
          <a:xfrm flipV="1">
            <a:off x="5000625" y="5791200"/>
            <a:ext cx="1438275" cy="29046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cxnSp>
        <p:nvCxnSpPr>
          <p:cNvPr id="32" name="Elbow Connector 31"/>
          <p:cNvCxnSpPr>
            <a:stCxn id="15" idx="2"/>
            <a:endCxn id="26" idx="2"/>
          </p:cNvCxnSpPr>
          <p:nvPr/>
        </p:nvCxnSpPr>
        <p:spPr bwMode="auto">
          <a:xfrm rot="5400000" flipH="1" flipV="1">
            <a:off x="6224587" y="4148137"/>
            <a:ext cx="552450" cy="3838575"/>
          </a:xfrm>
          <a:prstGeom prst="bentConnector3">
            <a:avLst>
              <a:gd name="adj1" fmla="val -41379"/>
            </a:avLst>
          </a:prstGeom>
          <a:solidFill>
            <a:schemeClr val="accent1"/>
          </a:solidFill>
          <a:ln w="38100" cap="flat" cmpd="sng" algn="ctr">
            <a:solidFill>
              <a:schemeClr val="bg1"/>
            </a:solidFill>
            <a:prstDash val="solid"/>
            <a:round/>
            <a:headEnd type="none" w="med" len="med"/>
            <a:tailEnd type="triangle"/>
          </a:ln>
          <a:effectLst/>
        </p:spPr>
      </p:cxnSp>
      <p:sp>
        <p:nvSpPr>
          <p:cNvPr id="34" name="TextBox 33"/>
          <p:cNvSpPr txBox="1"/>
          <p:nvPr/>
        </p:nvSpPr>
        <p:spPr>
          <a:xfrm>
            <a:off x="5410200" y="6019800"/>
            <a:ext cx="3733800" cy="461665"/>
          </a:xfrm>
          <a:prstGeom prst="rect">
            <a:avLst/>
          </a:prstGeom>
          <a:noFill/>
        </p:spPr>
        <p:txBody>
          <a:bodyPr wrap="square" rtlCol="0">
            <a:spAutoFit/>
          </a:bodyPr>
          <a:lstStyle/>
          <a:p>
            <a:r>
              <a:rPr lang="en-US" sz="2400" dirty="0" smtClean="0">
                <a:solidFill>
                  <a:schemeClr val="bg1"/>
                </a:solidFill>
              </a:rPr>
              <a:t>Participant in</a:t>
            </a:r>
          </a:p>
        </p:txBody>
      </p:sp>
      <p:sp>
        <p:nvSpPr>
          <p:cNvPr id="35" name="TextBox 34"/>
          <p:cNvSpPr txBox="1"/>
          <p:nvPr/>
        </p:nvSpPr>
        <p:spPr>
          <a:xfrm>
            <a:off x="6410325" y="5674668"/>
            <a:ext cx="876300" cy="461665"/>
          </a:xfrm>
          <a:prstGeom prst="rect">
            <a:avLst/>
          </a:prstGeom>
          <a:noFill/>
        </p:spPr>
        <p:txBody>
          <a:bodyPr wrap="square" rtlCol="0">
            <a:spAutoFit/>
          </a:bodyPr>
          <a:lstStyle/>
          <a:p>
            <a:r>
              <a:rPr lang="en-US" sz="2400" dirty="0">
                <a:solidFill>
                  <a:schemeClr val="bg1"/>
                </a:solidFill>
              </a:rPr>
              <a:t>a</a:t>
            </a:r>
            <a:r>
              <a:rPr lang="en-US" sz="2400" dirty="0" smtClean="0">
                <a:solidFill>
                  <a:schemeClr val="bg1"/>
                </a:solidFill>
              </a:rPr>
              <a:t>t t1</a:t>
            </a:r>
          </a:p>
        </p:txBody>
      </p:sp>
      <p:sp>
        <p:nvSpPr>
          <p:cNvPr id="36" name="TextBox 35"/>
          <p:cNvSpPr txBox="1"/>
          <p:nvPr/>
        </p:nvSpPr>
        <p:spPr>
          <a:xfrm>
            <a:off x="8353425" y="5674668"/>
            <a:ext cx="876300" cy="461665"/>
          </a:xfrm>
          <a:prstGeom prst="rect">
            <a:avLst/>
          </a:prstGeom>
          <a:noFill/>
        </p:spPr>
        <p:txBody>
          <a:bodyPr wrap="square" rtlCol="0">
            <a:spAutoFit/>
          </a:bodyPr>
          <a:lstStyle/>
          <a:p>
            <a:r>
              <a:rPr lang="en-US" sz="2400" dirty="0">
                <a:solidFill>
                  <a:schemeClr val="bg1"/>
                </a:solidFill>
              </a:rPr>
              <a:t>a</a:t>
            </a:r>
            <a:r>
              <a:rPr lang="en-US" sz="2400" dirty="0" smtClean="0">
                <a:solidFill>
                  <a:schemeClr val="bg1"/>
                </a:solidFill>
              </a:rPr>
              <a:t>t t2</a:t>
            </a:r>
          </a:p>
        </p:txBody>
      </p:sp>
      <p:sp>
        <p:nvSpPr>
          <p:cNvPr id="22" name="Rounded Rectangle 21"/>
          <p:cNvSpPr/>
          <p:nvPr/>
        </p:nvSpPr>
        <p:spPr bwMode="auto">
          <a:xfrm>
            <a:off x="1776210" y="2514600"/>
            <a:ext cx="1728989" cy="1143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Piece of enamel</a:t>
            </a:r>
            <a:endParaRPr kumimoji="0" lang="en-US" b="0" i="0" u="none" strike="noStrike" cap="none" normalizeH="0" baseline="0" dirty="0">
              <a:ln>
                <a:noFill/>
              </a:ln>
              <a:solidFill>
                <a:schemeClr val="bg1"/>
              </a:solidFill>
              <a:effectLst/>
              <a:latin typeface="Times" pitchFamily="122" charset="0"/>
            </a:endParaRPr>
          </a:p>
        </p:txBody>
      </p:sp>
      <p:cxnSp>
        <p:nvCxnSpPr>
          <p:cNvPr id="28" name="Elbow Connector 27"/>
          <p:cNvCxnSpPr>
            <a:stCxn id="15" idx="1"/>
            <a:endCxn id="22" idx="2"/>
          </p:cNvCxnSpPr>
          <p:nvPr/>
        </p:nvCxnSpPr>
        <p:spPr bwMode="auto">
          <a:xfrm rot="10800000">
            <a:off x="2640706" y="3657601"/>
            <a:ext cx="1521719" cy="242406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29" name="TextBox 28"/>
          <p:cNvSpPr txBox="1"/>
          <p:nvPr/>
        </p:nvSpPr>
        <p:spPr>
          <a:xfrm>
            <a:off x="1831560" y="4828994"/>
            <a:ext cx="1630576" cy="830997"/>
          </a:xfrm>
          <a:prstGeom prst="rect">
            <a:avLst/>
          </a:prstGeom>
          <a:noFill/>
        </p:spPr>
        <p:txBody>
          <a:bodyPr wrap="none" rtlCol="0">
            <a:spAutoFit/>
          </a:bodyPr>
          <a:lstStyle/>
          <a:p>
            <a:r>
              <a:rPr lang="en-US" sz="2400" dirty="0" smtClean="0">
                <a:solidFill>
                  <a:schemeClr val="bg1"/>
                </a:solidFill>
              </a:rPr>
              <a:t>Instance of</a:t>
            </a:r>
          </a:p>
          <a:p>
            <a:r>
              <a:rPr lang="en-US" sz="2400" dirty="0">
                <a:solidFill>
                  <a:schemeClr val="bg1"/>
                </a:solidFill>
              </a:rPr>
              <a:t>a</a:t>
            </a:r>
            <a:r>
              <a:rPr lang="en-US" sz="2400" dirty="0" smtClean="0">
                <a:solidFill>
                  <a:schemeClr val="bg1"/>
                </a:solidFill>
              </a:rPr>
              <a:t>t t0</a:t>
            </a:r>
          </a:p>
        </p:txBody>
      </p:sp>
      <p:sp>
        <p:nvSpPr>
          <p:cNvPr id="25" name="Rounded Rectangle 24"/>
          <p:cNvSpPr/>
          <p:nvPr/>
        </p:nvSpPr>
        <p:spPr bwMode="auto">
          <a:xfrm>
            <a:off x="3576637" y="3852474"/>
            <a:ext cx="1990726" cy="87611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400" b="0" dirty="0">
                <a:solidFill>
                  <a:schemeClr val="bg1"/>
                </a:solidFill>
                <a:latin typeface="Times" pitchFamily="122" charset="0"/>
              </a:rPr>
              <a:t>left maxillary first molar</a:t>
            </a:r>
          </a:p>
        </p:txBody>
      </p:sp>
      <p:cxnSp>
        <p:nvCxnSpPr>
          <p:cNvPr id="38" name="Straight Arrow Connector 37"/>
          <p:cNvCxnSpPr>
            <a:stCxn id="25" idx="0"/>
            <a:endCxn id="16" idx="2"/>
          </p:cNvCxnSpPr>
          <p:nvPr/>
        </p:nvCxnSpPr>
        <p:spPr bwMode="auto">
          <a:xfrm flipH="1" flipV="1">
            <a:off x="4566920" y="3215078"/>
            <a:ext cx="5080" cy="63739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42" name="TextBox 41"/>
          <p:cNvSpPr txBox="1"/>
          <p:nvPr/>
        </p:nvSpPr>
        <p:spPr>
          <a:xfrm>
            <a:off x="4574519" y="3290968"/>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43" name="Rounded Rectangle 42"/>
          <p:cNvSpPr/>
          <p:nvPr/>
        </p:nvSpPr>
        <p:spPr bwMode="auto">
          <a:xfrm>
            <a:off x="76201" y="2514600"/>
            <a:ext cx="1495020" cy="1143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Times" pitchFamily="122" charset="0"/>
              </a:rPr>
              <a:t>Human</a:t>
            </a:r>
          </a:p>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being</a:t>
            </a:r>
            <a:endParaRPr kumimoji="0" lang="en-US" b="0" i="0" u="none" strike="noStrike" cap="none" normalizeH="0" baseline="0" dirty="0">
              <a:ln>
                <a:noFill/>
              </a:ln>
              <a:solidFill>
                <a:schemeClr val="bg1"/>
              </a:solidFill>
              <a:effectLst/>
              <a:latin typeface="Times" pitchFamily="122" charset="0"/>
            </a:endParaRPr>
          </a:p>
        </p:txBody>
      </p:sp>
      <p:sp>
        <p:nvSpPr>
          <p:cNvPr id="44" name="Rectangle 43"/>
          <p:cNvSpPr/>
          <p:nvPr/>
        </p:nvSpPr>
        <p:spPr bwMode="auto">
          <a:xfrm>
            <a:off x="100445" y="5729241"/>
            <a:ext cx="1409066" cy="94778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Werner</a:t>
            </a:r>
          </a:p>
          <a:p>
            <a:pPr eaLnBrk="0" hangingPunct="0"/>
            <a:r>
              <a:rPr lang="en-US" sz="2800" b="0" dirty="0" smtClean="0">
                <a:solidFill>
                  <a:schemeClr val="tx1"/>
                </a:solidFill>
                <a:latin typeface="Times" pitchFamily="122" charset="0"/>
              </a:rPr>
              <a:t>Ceusters</a:t>
            </a:r>
            <a:endParaRPr lang="en-US" sz="2800" b="0" dirty="0">
              <a:solidFill>
                <a:schemeClr val="tx1"/>
              </a:solidFill>
              <a:latin typeface="Times" pitchFamily="122" charset="0"/>
            </a:endParaRPr>
          </a:p>
        </p:txBody>
      </p:sp>
      <p:cxnSp>
        <p:nvCxnSpPr>
          <p:cNvPr id="45" name="Straight Arrow Connector 44"/>
          <p:cNvCxnSpPr>
            <a:stCxn id="44" idx="0"/>
            <a:endCxn id="43" idx="2"/>
          </p:cNvCxnSpPr>
          <p:nvPr/>
        </p:nvCxnSpPr>
        <p:spPr bwMode="auto">
          <a:xfrm flipV="1">
            <a:off x="804978" y="3657600"/>
            <a:ext cx="18733" cy="207164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54" name="TextBox 53"/>
          <p:cNvSpPr txBox="1"/>
          <p:nvPr/>
        </p:nvSpPr>
        <p:spPr>
          <a:xfrm>
            <a:off x="-3803" y="4824621"/>
            <a:ext cx="1630576" cy="830997"/>
          </a:xfrm>
          <a:prstGeom prst="rect">
            <a:avLst/>
          </a:prstGeom>
          <a:noFill/>
        </p:spPr>
        <p:txBody>
          <a:bodyPr wrap="none" rtlCol="0">
            <a:spAutoFit/>
          </a:bodyPr>
          <a:lstStyle/>
          <a:p>
            <a:r>
              <a:rPr lang="en-US" sz="2400" dirty="0" smtClean="0">
                <a:solidFill>
                  <a:schemeClr val="bg1"/>
                </a:solidFill>
              </a:rPr>
              <a:t>Instance of</a:t>
            </a:r>
          </a:p>
          <a:p>
            <a:r>
              <a:rPr lang="en-US" sz="2400" dirty="0">
                <a:solidFill>
                  <a:schemeClr val="bg1"/>
                </a:solidFill>
              </a:rPr>
              <a:t>a</a:t>
            </a:r>
            <a:r>
              <a:rPr lang="en-US" sz="2400" dirty="0" smtClean="0">
                <a:solidFill>
                  <a:schemeClr val="bg1"/>
                </a:solidFill>
              </a:rPr>
              <a:t>t t0, t1, t2</a:t>
            </a:r>
          </a:p>
        </p:txBody>
      </p:sp>
      <p:cxnSp>
        <p:nvCxnSpPr>
          <p:cNvPr id="55" name="Elbow Connector 54"/>
          <p:cNvCxnSpPr>
            <a:stCxn id="15" idx="2"/>
            <a:endCxn id="44" idx="3"/>
          </p:cNvCxnSpPr>
          <p:nvPr/>
        </p:nvCxnSpPr>
        <p:spPr bwMode="auto">
          <a:xfrm rot="5400000" flipH="1">
            <a:off x="2975259" y="4737385"/>
            <a:ext cx="140517" cy="3072014"/>
          </a:xfrm>
          <a:prstGeom prst="bentConnector4">
            <a:avLst>
              <a:gd name="adj1" fmla="val -162685"/>
              <a:gd name="adj2" fmla="val 87207"/>
            </a:avLst>
          </a:prstGeom>
          <a:solidFill>
            <a:schemeClr val="accent1"/>
          </a:solidFill>
          <a:ln w="38100" cap="flat" cmpd="sng" algn="ctr">
            <a:solidFill>
              <a:schemeClr val="bg1"/>
            </a:solidFill>
            <a:prstDash val="solid"/>
            <a:round/>
            <a:headEnd type="none" w="med" len="med"/>
            <a:tailEnd type="triangle"/>
          </a:ln>
          <a:effectLst/>
        </p:spPr>
      </p:cxnSp>
      <p:sp>
        <p:nvSpPr>
          <p:cNvPr id="60" name="TextBox 59"/>
          <p:cNvSpPr txBox="1"/>
          <p:nvPr/>
        </p:nvSpPr>
        <p:spPr>
          <a:xfrm>
            <a:off x="1905000" y="6105525"/>
            <a:ext cx="2052435" cy="830997"/>
          </a:xfrm>
          <a:prstGeom prst="rect">
            <a:avLst/>
          </a:prstGeom>
          <a:noFill/>
        </p:spPr>
        <p:txBody>
          <a:bodyPr wrap="square" rtlCol="0">
            <a:spAutoFit/>
          </a:bodyPr>
          <a:lstStyle/>
          <a:p>
            <a:r>
              <a:rPr lang="en-US" sz="2400" dirty="0" smtClean="0">
                <a:solidFill>
                  <a:schemeClr val="bg1"/>
                </a:solidFill>
              </a:rPr>
              <a:t>Part of at </a:t>
            </a:r>
          </a:p>
          <a:p>
            <a:r>
              <a:rPr lang="en-US" sz="2400" dirty="0" smtClean="0">
                <a:solidFill>
                  <a:schemeClr val="bg1"/>
                </a:solidFill>
              </a:rPr>
              <a:t>t0, t1, t2</a:t>
            </a:r>
          </a:p>
        </p:txBody>
      </p:sp>
      <p:sp>
        <p:nvSpPr>
          <p:cNvPr id="3" name="Slide Number Placeholder 2"/>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16531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right)">
                                      <p:cBhvr>
                                        <p:cTn id="7" dur="500"/>
                                        <p:tgtEl>
                                          <p:spTgt spid="5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right)">
                                      <p:cBhvr>
                                        <p:cTn id="10" dur="500"/>
                                        <p:tgtEl>
                                          <p:spTgt spid="6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right)">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down)">
                                      <p:cBhvr>
                                        <p:cTn id="18" dur="500"/>
                                        <p:tgtEl>
                                          <p:spTgt spid="54"/>
                                        </p:tgtEl>
                                      </p:cBhvr>
                                    </p:animEffect>
                                  </p:childTnLst>
                                </p:cTn>
                              </p:par>
                              <p:par>
                                <p:cTn id="19" presetID="22" presetClass="entr" presetSubtype="4"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4"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Talk overview</a:t>
            </a:r>
            <a:endParaRPr lang="en-US" sz="4800" dirty="0"/>
          </a:p>
        </p:txBody>
      </p:sp>
      <p:sp>
        <p:nvSpPr>
          <p:cNvPr id="5" name="Content Placeholder 4"/>
          <p:cNvSpPr>
            <a:spLocks noGrp="1"/>
          </p:cNvSpPr>
          <p:nvPr>
            <p:ph idx="1"/>
          </p:nvPr>
        </p:nvSpPr>
        <p:spPr>
          <a:xfrm>
            <a:off x="228600" y="2133600"/>
            <a:ext cx="8686800" cy="4495800"/>
          </a:xfrm>
        </p:spPr>
        <p:txBody>
          <a:bodyPr/>
          <a:lstStyle/>
          <a:p>
            <a:pPr marL="800100" indent="-800100">
              <a:buFont typeface="+mj-lt"/>
              <a:buAutoNum type="arabicPeriod"/>
            </a:pPr>
            <a:r>
              <a:rPr lang="en-US" sz="3600" dirty="0" smtClean="0"/>
              <a:t> </a:t>
            </a:r>
          </a:p>
          <a:p>
            <a:pPr marL="800100" indent="-800100">
              <a:buFont typeface="+mj-lt"/>
              <a:buAutoNum type="arabicPeriod"/>
            </a:pPr>
            <a:r>
              <a:rPr lang="en-US" sz="3600" dirty="0" smtClean="0"/>
              <a:t>Why bruxism experts clenched their teeth and damaged their ecological foot print;</a:t>
            </a:r>
          </a:p>
        </p:txBody>
      </p:sp>
      <p:sp>
        <p:nvSpPr>
          <p:cNvPr id="2" name="Slide Number Placeholder 1"/>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362253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Bruxism experts clench their teeth</a:t>
            </a:r>
            <a:endParaRPr lang="en-US" dirty="0"/>
          </a:p>
        </p:txBody>
      </p:sp>
      <p:pic>
        <p:nvPicPr>
          <p:cNvPr id="5" name="Picture 4"/>
          <p:cNvPicPr>
            <a:picLocks noChangeAspect="1"/>
          </p:cNvPicPr>
          <p:nvPr/>
        </p:nvPicPr>
        <p:blipFill>
          <a:blip r:embed="rId2"/>
          <a:stretch>
            <a:fillRect/>
          </a:stretch>
        </p:blipFill>
        <p:spPr>
          <a:xfrm>
            <a:off x="200023" y="5148493"/>
            <a:ext cx="8791576" cy="1185632"/>
          </a:xfrm>
          <a:prstGeom prst="rect">
            <a:avLst/>
          </a:prstGeom>
        </p:spPr>
      </p:pic>
      <p:pic>
        <p:nvPicPr>
          <p:cNvPr id="6" name="Picture 5"/>
          <p:cNvPicPr>
            <a:picLocks noChangeAspect="1"/>
          </p:cNvPicPr>
          <p:nvPr/>
        </p:nvPicPr>
        <p:blipFill>
          <a:blip r:embed="rId3"/>
          <a:stretch>
            <a:fillRect/>
          </a:stretch>
        </p:blipFill>
        <p:spPr>
          <a:xfrm>
            <a:off x="200024" y="2788675"/>
            <a:ext cx="8791575" cy="1126852"/>
          </a:xfrm>
          <a:prstGeom prst="rect">
            <a:avLst/>
          </a:prstGeom>
        </p:spPr>
      </p:pic>
      <p:pic>
        <p:nvPicPr>
          <p:cNvPr id="7" name="Picture 6"/>
          <p:cNvPicPr>
            <a:picLocks noChangeAspect="1"/>
          </p:cNvPicPr>
          <p:nvPr/>
        </p:nvPicPr>
        <p:blipFill>
          <a:blip r:embed="rId4"/>
          <a:stretch>
            <a:fillRect/>
          </a:stretch>
        </p:blipFill>
        <p:spPr>
          <a:xfrm>
            <a:off x="200023" y="3973346"/>
            <a:ext cx="8791576" cy="1117941"/>
          </a:xfrm>
          <a:prstGeom prst="rect">
            <a:avLst/>
          </a:prstGeom>
        </p:spPr>
      </p:pic>
      <p:pic>
        <p:nvPicPr>
          <p:cNvPr id="9" name="Picture 8"/>
          <p:cNvPicPr>
            <a:picLocks noChangeAspect="1"/>
          </p:cNvPicPr>
          <p:nvPr/>
        </p:nvPicPr>
        <p:blipFill>
          <a:blip r:embed="rId5"/>
          <a:stretch>
            <a:fillRect/>
          </a:stretch>
        </p:blipFill>
        <p:spPr>
          <a:xfrm>
            <a:off x="200025" y="1659777"/>
            <a:ext cx="8791575" cy="1080603"/>
          </a:xfrm>
          <a:prstGeom prst="rect">
            <a:avLst/>
          </a:prstGeom>
        </p:spPr>
      </p:pic>
      <p:sp>
        <p:nvSpPr>
          <p:cNvPr id="3" name="Slide Number Placeholder 2"/>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3792609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fighting who? </a:t>
            </a:r>
            <a:r>
              <a:rPr lang="en-US" sz="1800" dirty="0" smtClean="0"/>
              <a:t>(alphabetically, </a:t>
            </a:r>
            <a:r>
              <a:rPr lang="en-US" sz="1800" dirty="0" smtClean="0">
                <a:solidFill>
                  <a:srgbClr val="FFFF00"/>
                </a:solidFill>
              </a:rPr>
              <a:t>first author</a:t>
            </a:r>
            <a:r>
              <a:rPr lang="en-US" sz="1800" dirty="0" smtClean="0"/>
              <a:t>)</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1995152"/>
              </p:ext>
            </p:extLst>
          </p:nvPr>
        </p:nvGraphicFramePr>
        <p:xfrm>
          <a:off x="228600" y="1514475"/>
          <a:ext cx="8686800" cy="4992624"/>
        </p:xfrm>
        <a:graphic>
          <a:graphicData uri="http://schemas.openxmlformats.org/drawingml/2006/table">
            <a:tbl>
              <a:tblPr firstRow="1" bandRow="1">
                <a:tableStyleId>{5C22544A-7EE6-4342-B048-85BDC9FD1C3A}</a:tableStyleId>
              </a:tblPr>
              <a:tblGrid>
                <a:gridCol w="609600"/>
                <a:gridCol w="2209800"/>
                <a:gridCol w="1905000"/>
                <a:gridCol w="1905000"/>
                <a:gridCol w="2057400"/>
              </a:tblGrid>
              <a:tr h="356616">
                <a:tc>
                  <a:txBody>
                    <a:bodyPr/>
                    <a:lstStyle/>
                    <a:p>
                      <a:pPr algn="ctr"/>
                      <a:endParaRPr lang="en-US" sz="2000" dirty="0">
                        <a:solidFill>
                          <a:schemeClr val="bg1"/>
                        </a:solidFill>
                      </a:endParaRPr>
                    </a:p>
                  </a:txBody>
                  <a:tcPr marL="0" marR="0" marT="0" marB="0">
                    <a:noFill/>
                  </a:tcPr>
                </a:tc>
                <a:tc>
                  <a:txBody>
                    <a:bodyPr/>
                    <a:lstStyle/>
                    <a:p>
                      <a:pPr algn="ctr"/>
                      <a:r>
                        <a:rPr lang="en-US" sz="2000" dirty="0" smtClean="0">
                          <a:solidFill>
                            <a:schemeClr val="bg1"/>
                          </a:solidFill>
                        </a:rPr>
                        <a:t>P1</a:t>
                      </a:r>
                      <a:endParaRPr lang="en-US" sz="2000" dirty="0">
                        <a:solidFill>
                          <a:schemeClr val="bg1"/>
                        </a:solidFill>
                      </a:endParaRPr>
                    </a:p>
                  </a:txBody>
                  <a:tcPr marL="0" marR="0" marT="0" marB="0">
                    <a:noFill/>
                  </a:tcPr>
                </a:tc>
                <a:tc>
                  <a:txBody>
                    <a:bodyPr/>
                    <a:lstStyle/>
                    <a:p>
                      <a:pPr algn="ctr"/>
                      <a:r>
                        <a:rPr lang="en-US" sz="2000" dirty="0" smtClean="0">
                          <a:solidFill>
                            <a:schemeClr val="bg1"/>
                          </a:solidFill>
                        </a:rPr>
                        <a:t>P2</a:t>
                      </a:r>
                      <a:endParaRPr lang="en-US" sz="2000" dirty="0">
                        <a:solidFill>
                          <a:schemeClr val="bg1"/>
                        </a:solidFill>
                      </a:endParaRPr>
                    </a:p>
                  </a:txBody>
                  <a:tcPr marL="0" marR="0" marT="0" marB="0">
                    <a:noFill/>
                  </a:tcPr>
                </a:tc>
                <a:tc>
                  <a:txBody>
                    <a:bodyPr/>
                    <a:lstStyle/>
                    <a:p>
                      <a:pPr algn="ctr"/>
                      <a:r>
                        <a:rPr lang="en-US" sz="2000" dirty="0" smtClean="0">
                          <a:solidFill>
                            <a:schemeClr val="bg1"/>
                          </a:solidFill>
                        </a:rPr>
                        <a:t>P3</a:t>
                      </a:r>
                      <a:endParaRPr lang="en-US" sz="2000" dirty="0">
                        <a:solidFill>
                          <a:schemeClr val="bg1"/>
                        </a:solidFill>
                      </a:endParaRPr>
                    </a:p>
                  </a:txBody>
                  <a:tcPr marL="0" marR="0" marT="0" marB="0">
                    <a:noFill/>
                  </a:tcPr>
                </a:tc>
                <a:tc>
                  <a:txBody>
                    <a:bodyPr/>
                    <a:lstStyle/>
                    <a:p>
                      <a:pPr algn="ctr"/>
                      <a:r>
                        <a:rPr lang="en-US" sz="2000" dirty="0" smtClean="0">
                          <a:solidFill>
                            <a:schemeClr val="bg1"/>
                          </a:solidFill>
                        </a:rPr>
                        <a:t>P4</a:t>
                      </a:r>
                      <a:endParaRPr lang="en-US" sz="2000" dirty="0">
                        <a:solidFill>
                          <a:schemeClr val="bg1"/>
                        </a:solidFill>
                      </a:endParaRPr>
                    </a:p>
                  </a:txBody>
                  <a:tcPr marL="0" marR="0" marT="0" marB="0">
                    <a:noFill/>
                  </a:tcPr>
                </a:tc>
              </a:tr>
              <a:tr h="3566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1</a:t>
                      </a:r>
                    </a:p>
                  </a:txBody>
                  <a:tcPr marL="0" marR="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err="1" smtClean="0">
                          <a:solidFill>
                            <a:schemeClr val="bg1"/>
                          </a:solidFill>
                        </a:rPr>
                        <a:t>Ahlberg</a:t>
                      </a:r>
                      <a:r>
                        <a:rPr lang="en-US" sz="2000" dirty="0" smtClean="0">
                          <a:solidFill>
                            <a:schemeClr val="bg1"/>
                          </a:solidFill>
                        </a:rPr>
                        <a:t> J</a:t>
                      </a: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Ahlberg</a:t>
                      </a:r>
                      <a:r>
                        <a:rPr lang="en-US" sz="2000" dirty="0" smtClean="0">
                          <a:solidFill>
                            <a:schemeClr val="bg1"/>
                          </a:solidFill>
                        </a:rPr>
                        <a:t> J</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2</a:t>
                      </a:r>
                    </a:p>
                  </a:txBody>
                  <a:tcPr marL="0" marR="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r>
                        <a:rPr lang="en-US" sz="2000" dirty="0" smtClean="0">
                          <a:solidFill>
                            <a:schemeClr val="bg1"/>
                          </a:solidFill>
                        </a:rPr>
                        <a:t>De </a:t>
                      </a:r>
                      <a:r>
                        <a:rPr lang="en-US" sz="2000" dirty="0" err="1" smtClean="0">
                          <a:solidFill>
                            <a:schemeClr val="bg1"/>
                          </a:solidFill>
                        </a:rPr>
                        <a:t>Laat</a:t>
                      </a:r>
                      <a:r>
                        <a:rPr lang="en-US" sz="2000" dirty="0" smtClean="0">
                          <a:solidFill>
                            <a:schemeClr val="bg1"/>
                          </a:solidFill>
                        </a:rPr>
                        <a:t> A</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3</a:t>
                      </a:r>
                    </a:p>
                  </a:txBody>
                  <a:tcPr marL="0" marR="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De </a:t>
                      </a:r>
                      <a:r>
                        <a:rPr lang="en-US" sz="2000" dirty="0" err="1" smtClean="0">
                          <a:solidFill>
                            <a:schemeClr val="bg1"/>
                          </a:solidFill>
                        </a:rPr>
                        <a:t>Leeuw</a:t>
                      </a:r>
                      <a:r>
                        <a:rPr lang="en-US" sz="2000" dirty="0" smtClean="0">
                          <a:solidFill>
                            <a:schemeClr val="bg1"/>
                          </a:solidFill>
                        </a:rPr>
                        <a:t> R</a:t>
                      </a: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algn="ctr"/>
                      <a:r>
                        <a:rPr lang="en-US" sz="2000" dirty="0" smtClean="0">
                          <a:solidFill>
                            <a:schemeClr val="bg1"/>
                          </a:solidFill>
                        </a:rPr>
                        <a:t>4</a:t>
                      </a: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Glaros</a:t>
                      </a:r>
                      <a:r>
                        <a:rPr lang="en-US" sz="2000" dirty="0" smtClean="0">
                          <a:solidFill>
                            <a:schemeClr val="bg1"/>
                          </a:solidFill>
                        </a:rPr>
                        <a:t> AG</a:t>
                      </a:r>
                      <a:endParaRPr lang="en-US" sz="2000" dirty="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algn="ctr"/>
                      <a:r>
                        <a:rPr lang="en-US" sz="2000" dirty="0" smtClean="0">
                          <a:solidFill>
                            <a:schemeClr val="bg1"/>
                          </a:solidFill>
                        </a:rPr>
                        <a:t>5</a:t>
                      </a:r>
                      <a:endParaRPr lang="en-US" sz="2000" dirty="0">
                        <a:solidFill>
                          <a:schemeClr val="bg1"/>
                        </a:solidFill>
                      </a:endParaRPr>
                    </a:p>
                  </a:txBody>
                  <a:tcPr marL="0" marR="0" marT="0" marB="0">
                    <a:noFill/>
                  </a:tcPr>
                </a:tc>
                <a:tc>
                  <a:txBody>
                    <a:bodyPr/>
                    <a:lstStyle/>
                    <a:p>
                      <a:pPr algn="ctr"/>
                      <a:r>
                        <a:rPr lang="en-US" sz="2000" dirty="0" smtClean="0">
                          <a:solidFill>
                            <a:schemeClr val="bg1"/>
                          </a:solidFill>
                        </a:rPr>
                        <a:t>Kato T</a:t>
                      </a:r>
                      <a:endParaRPr lang="en-US" sz="2000" dirty="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algn="ctr"/>
                      <a:r>
                        <a:rPr lang="en-US" sz="2000" dirty="0" smtClean="0">
                          <a:solidFill>
                            <a:schemeClr val="bg1"/>
                          </a:solidFill>
                        </a:rPr>
                        <a:t>6</a:t>
                      </a: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Koyano</a:t>
                      </a:r>
                      <a:r>
                        <a:rPr lang="en-US" sz="2000" dirty="0" smtClean="0">
                          <a:solidFill>
                            <a:schemeClr val="bg1"/>
                          </a:solidFill>
                        </a:rPr>
                        <a:t> K</a:t>
                      </a:r>
                      <a:endParaRPr lang="en-US" sz="2000" dirty="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algn="ctr"/>
                      <a:r>
                        <a:rPr lang="en-US" sz="2000" dirty="0" smtClean="0">
                          <a:solidFill>
                            <a:schemeClr val="bg1"/>
                          </a:solidFill>
                        </a:rPr>
                        <a:t>7</a:t>
                      </a: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Lavigne</a:t>
                      </a:r>
                      <a:r>
                        <a:rPr lang="en-US" sz="2000" dirty="0" smtClean="0">
                          <a:solidFill>
                            <a:schemeClr val="bg1"/>
                          </a:solidFill>
                        </a:rPr>
                        <a:t> GJ</a:t>
                      </a:r>
                      <a:endParaRPr lang="en-US" sz="2000" dirty="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algn="ctr"/>
                      <a:r>
                        <a:rPr lang="en-US" sz="2000" dirty="0" smtClean="0">
                          <a:solidFill>
                            <a:schemeClr val="bg1"/>
                          </a:solidFill>
                        </a:rPr>
                        <a:t>8</a:t>
                      </a:r>
                      <a:endParaRPr lang="en-US" sz="2000" dirty="0">
                        <a:solidFill>
                          <a:schemeClr val="bg1"/>
                        </a:solidFill>
                      </a:endParaRPr>
                    </a:p>
                  </a:txBody>
                  <a:tcPr marL="0" marR="0" marT="0" marB="0">
                    <a:noFill/>
                  </a:tcPr>
                </a:tc>
                <a:tc>
                  <a:txBody>
                    <a:bodyPr/>
                    <a:lstStyle/>
                    <a:p>
                      <a:pPr algn="ctr"/>
                      <a:r>
                        <a:rPr lang="en-US" sz="2000" dirty="0" err="1" smtClean="0">
                          <a:solidFill>
                            <a:srgbClr val="FFFF00"/>
                          </a:solidFill>
                        </a:rPr>
                        <a:t>Lobbezoo</a:t>
                      </a:r>
                      <a:r>
                        <a:rPr lang="en-US" sz="2000" dirty="0" smtClean="0">
                          <a:solidFill>
                            <a:srgbClr val="FFFF00"/>
                          </a:solidFill>
                        </a:rPr>
                        <a:t> F</a:t>
                      </a:r>
                      <a:endParaRPr lang="en-US" sz="2000" dirty="0">
                        <a:solidFill>
                          <a:srgbClr val="FFFF00"/>
                        </a:solidFill>
                      </a:endParaRPr>
                    </a:p>
                  </a:txBody>
                  <a:tcPr marL="0" marR="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err="1" smtClean="0">
                          <a:solidFill>
                            <a:schemeClr val="bg1"/>
                          </a:solidFill>
                        </a:rPr>
                        <a:t>Lobbezoo</a:t>
                      </a:r>
                      <a:r>
                        <a:rPr lang="en-US" sz="2000" dirty="0" smtClean="0">
                          <a:solidFill>
                            <a:schemeClr val="bg1"/>
                          </a:solidFill>
                        </a:rPr>
                        <a:t> F</a:t>
                      </a: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err="1" smtClean="0">
                          <a:solidFill>
                            <a:schemeClr val="bg1"/>
                          </a:solidFill>
                        </a:rPr>
                        <a:t>Lobbezoo</a:t>
                      </a:r>
                      <a:r>
                        <a:rPr lang="en-US" sz="2000" dirty="0" smtClean="0">
                          <a:solidFill>
                            <a:schemeClr val="bg1"/>
                          </a:solidFill>
                        </a:rPr>
                        <a:t> F</a:t>
                      </a:r>
                    </a:p>
                  </a:txBody>
                  <a:tcPr marL="0" marR="0" marT="0" marB="0">
                    <a:noFill/>
                  </a:tcPr>
                </a:tc>
              </a:tr>
              <a:tr h="356616">
                <a:tc>
                  <a:txBody>
                    <a:bodyPr/>
                    <a:lstStyle/>
                    <a:p>
                      <a:pPr algn="ctr"/>
                      <a:r>
                        <a:rPr lang="en-US" sz="2000" dirty="0" smtClean="0">
                          <a:solidFill>
                            <a:schemeClr val="bg1"/>
                          </a:solidFill>
                        </a:rPr>
                        <a:t>9</a:t>
                      </a: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Manfredini</a:t>
                      </a:r>
                      <a:r>
                        <a:rPr lang="en-US" sz="2000" dirty="0" smtClean="0">
                          <a:solidFill>
                            <a:schemeClr val="bg1"/>
                          </a:solidFill>
                        </a:rPr>
                        <a:t> D</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algn="ctr"/>
                      <a:r>
                        <a:rPr lang="en-US" sz="2000" dirty="0" err="1" smtClean="0">
                          <a:solidFill>
                            <a:srgbClr val="FFFF00"/>
                          </a:solidFill>
                        </a:rPr>
                        <a:t>Manfredini</a:t>
                      </a:r>
                      <a:r>
                        <a:rPr lang="en-US" sz="2000" dirty="0" smtClean="0">
                          <a:solidFill>
                            <a:srgbClr val="FFFF00"/>
                          </a:solidFill>
                        </a:rPr>
                        <a:t> D</a:t>
                      </a:r>
                      <a:endParaRPr lang="en-US" sz="2000" dirty="0">
                        <a:solidFill>
                          <a:srgbClr val="FFFF00"/>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algn="ctr"/>
                      <a:r>
                        <a:rPr lang="en-US" sz="2000" dirty="0" smtClean="0">
                          <a:solidFill>
                            <a:schemeClr val="bg1"/>
                          </a:solidFill>
                        </a:rPr>
                        <a:t>10</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algn="ctr"/>
                      <a:r>
                        <a:rPr lang="en-US" sz="2000" dirty="0" smtClean="0">
                          <a:solidFill>
                            <a:srgbClr val="FFFF00"/>
                          </a:solidFill>
                        </a:rPr>
                        <a:t>Raphael KG</a:t>
                      </a:r>
                      <a:endParaRPr lang="en-US" sz="2000" dirty="0">
                        <a:solidFill>
                          <a:srgbClr val="FFFF00"/>
                        </a:solidFill>
                      </a:endParaRP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algn="ctr"/>
                      <a:r>
                        <a:rPr lang="en-US" sz="2000" dirty="0" smtClean="0">
                          <a:solidFill>
                            <a:srgbClr val="FFFF00"/>
                          </a:solidFill>
                        </a:rPr>
                        <a:t>Raphael KG</a:t>
                      </a:r>
                      <a:endParaRPr lang="en-US" sz="2000" dirty="0">
                        <a:solidFill>
                          <a:srgbClr val="FFFF00"/>
                        </a:solidFill>
                      </a:endParaRPr>
                    </a:p>
                  </a:txBody>
                  <a:tcPr marL="0" marR="0" marT="0" marB="0">
                    <a:noFill/>
                  </a:tcPr>
                </a:tc>
              </a:tr>
              <a:tr h="356616">
                <a:tc>
                  <a:txBody>
                    <a:bodyPr/>
                    <a:lstStyle/>
                    <a:p>
                      <a:pPr algn="ctr"/>
                      <a:r>
                        <a:rPr lang="en-US" sz="2000" dirty="0" smtClean="0">
                          <a:solidFill>
                            <a:schemeClr val="bg1"/>
                          </a:solidFill>
                        </a:rPr>
                        <a:t>11</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Santiago V</a:t>
                      </a: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Santiago V</a:t>
                      </a:r>
                    </a:p>
                  </a:txBody>
                  <a:tcPr marL="0" marR="0" marT="0" marB="0">
                    <a:noFill/>
                  </a:tcPr>
                </a:tc>
              </a:tr>
              <a:tr h="356616">
                <a:tc>
                  <a:txBody>
                    <a:bodyPr/>
                    <a:lstStyle/>
                    <a:p>
                      <a:pPr algn="ctr"/>
                      <a:r>
                        <a:rPr lang="en-US" sz="2000" dirty="0" smtClean="0">
                          <a:solidFill>
                            <a:schemeClr val="bg1"/>
                          </a:solidFill>
                        </a:rPr>
                        <a:t>12</a:t>
                      </a: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Svensson</a:t>
                      </a:r>
                      <a:r>
                        <a:rPr lang="en-US" sz="2000" baseline="0" dirty="0" smtClean="0">
                          <a:solidFill>
                            <a:schemeClr val="bg1"/>
                          </a:solidFill>
                        </a:rPr>
                        <a:t> P</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r h="356616">
                <a:tc>
                  <a:txBody>
                    <a:bodyPr/>
                    <a:lstStyle/>
                    <a:p>
                      <a:pPr algn="ctr"/>
                      <a:r>
                        <a:rPr lang="en-US" sz="2000" dirty="0" smtClean="0">
                          <a:solidFill>
                            <a:schemeClr val="bg1"/>
                          </a:solidFill>
                        </a:rPr>
                        <a:t>13</a:t>
                      </a: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Winocur</a:t>
                      </a:r>
                      <a:r>
                        <a:rPr lang="en-US" sz="2000" dirty="0" smtClean="0">
                          <a:solidFill>
                            <a:schemeClr val="bg1"/>
                          </a:solidFill>
                        </a:rPr>
                        <a:t> E</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c>
                  <a:txBody>
                    <a:bodyPr/>
                    <a:lstStyle/>
                    <a:p>
                      <a:pPr algn="ctr"/>
                      <a:r>
                        <a:rPr lang="en-US" sz="2000" dirty="0" err="1" smtClean="0">
                          <a:solidFill>
                            <a:schemeClr val="bg1"/>
                          </a:solidFill>
                        </a:rPr>
                        <a:t>Winocur</a:t>
                      </a:r>
                      <a:r>
                        <a:rPr lang="en-US" sz="2000" dirty="0" smtClean="0">
                          <a:solidFill>
                            <a:schemeClr val="bg1"/>
                          </a:solidFill>
                        </a:rPr>
                        <a:t> E</a:t>
                      </a:r>
                      <a:endParaRPr lang="en-US" sz="2000" dirty="0">
                        <a:solidFill>
                          <a:schemeClr val="bg1"/>
                        </a:solidFill>
                      </a:endParaRPr>
                    </a:p>
                  </a:txBody>
                  <a:tcPr marL="0" marR="0" marT="0" marB="0">
                    <a:noFill/>
                  </a:tcPr>
                </a:tc>
                <a:tc>
                  <a:txBody>
                    <a:bodyPr/>
                    <a:lstStyle/>
                    <a:p>
                      <a:pPr algn="ctr"/>
                      <a:endParaRPr lang="en-US" sz="2000" dirty="0">
                        <a:solidFill>
                          <a:schemeClr val="bg1"/>
                        </a:solidFill>
                      </a:endParaRPr>
                    </a:p>
                  </a:txBody>
                  <a:tcPr marL="0" marR="0" marT="0" marB="0">
                    <a:noFill/>
                  </a:tcPr>
                </a:tc>
              </a:tr>
            </a:tbl>
          </a:graphicData>
        </a:graphic>
      </p:graphicFrame>
      <p:sp>
        <p:nvSpPr>
          <p:cNvPr id="3" name="Slide Number Placeholder 2"/>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3993817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analysis</a:t>
            </a:r>
            <a:endParaRPr lang="en-US" dirty="0"/>
          </a:p>
        </p:txBody>
      </p:sp>
      <p:pic>
        <p:nvPicPr>
          <p:cNvPr id="4" name="Picture 3"/>
          <p:cNvPicPr>
            <a:picLocks noChangeAspect="1"/>
          </p:cNvPicPr>
          <p:nvPr/>
        </p:nvPicPr>
        <p:blipFill>
          <a:blip r:embed="rId2"/>
          <a:stretch>
            <a:fillRect/>
          </a:stretch>
        </p:blipFill>
        <p:spPr>
          <a:xfrm>
            <a:off x="152400" y="1524000"/>
            <a:ext cx="8839200" cy="5181600"/>
          </a:xfrm>
          <a:prstGeom prst="rect">
            <a:avLst/>
          </a:prstGeom>
        </p:spPr>
      </p:pic>
      <p:sp>
        <p:nvSpPr>
          <p:cNvPr id="5" name="Rectangle 4"/>
          <p:cNvSpPr/>
          <p:nvPr/>
        </p:nvSpPr>
        <p:spPr bwMode="auto">
          <a:xfrm>
            <a:off x="200025" y="1552575"/>
            <a:ext cx="2133600" cy="5105400"/>
          </a:xfrm>
          <a:prstGeom prst="rect">
            <a:avLst/>
          </a:prstGeom>
          <a:solidFill>
            <a:srgbClr val="92D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2409825" y="155257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581525" y="1571625"/>
            <a:ext cx="2133600" cy="5105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6791325" y="157162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p:cNvSpPr txBox="1"/>
          <p:nvPr/>
        </p:nvSpPr>
        <p:spPr>
          <a:xfrm>
            <a:off x="1073688" y="6120825"/>
            <a:ext cx="7103227" cy="584775"/>
          </a:xfrm>
          <a:prstGeom prst="rect">
            <a:avLst/>
          </a:prstGeom>
          <a:noFill/>
        </p:spPr>
        <p:txBody>
          <a:bodyPr wrap="none" rtlCol="0">
            <a:spAutoFit/>
          </a:bodyPr>
          <a:lstStyle/>
          <a:p>
            <a:r>
              <a:rPr lang="en-US" dirty="0" smtClean="0"/>
              <a:t>P1  		  P2	   	      P3			P4</a:t>
            </a:r>
            <a:endParaRPr lang="en-US" dirty="0"/>
          </a:p>
        </p:txBody>
      </p:sp>
      <p:sp>
        <p:nvSpPr>
          <p:cNvPr id="3" name="Slide Number Placeholder 2"/>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2248247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Talk overview</a:t>
            </a:r>
            <a:endParaRPr lang="en-US" sz="4800" dirty="0"/>
          </a:p>
        </p:txBody>
      </p:sp>
      <p:sp>
        <p:nvSpPr>
          <p:cNvPr id="5" name="Content Placeholder 4"/>
          <p:cNvSpPr>
            <a:spLocks noGrp="1"/>
          </p:cNvSpPr>
          <p:nvPr>
            <p:ph idx="1"/>
          </p:nvPr>
        </p:nvSpPr>
        <p:spPr>
          <a:xfrm>
            <a:off x="228600" y="2133600"/>
            <a:ext cx="8686800" cy="4495800"/>
          </a:xfrm>
        </p:spPr>
        <p:txBody>
          <a:bodyPr/>
          <a:lstStyle/>
          <a:p>
            <a:pPr marL="800100" indent="-800100">
              <a:buFont typeface="+mj-lt"/>
              <a:buAutoNum type="arabicPeriod"/>
            </a:pPr>
            <a:r>
              <a:rPr lang="en-US" sz="3600" dirty="0" smtClean="0"/>
              <a:t>Ontology 1.00000001;</a:t>
            </a:r>
          </a:p>
          <a:p>
            <a:pPr marL="800100" indent="-800100">
              <a:buFont typeface="+mj-lt"/>
              <a:buAutoNum type="arabicPeriod"/>
            </a:pPr>
            <a:r>
              <a:rPr lang="en-US" sz="3600" dirty="0" smtClean="0"/>
              <a:t>Why bruxism experts clenched their teeth and damaged their ecological foot print;</a:t>
            </a:r>
          </a:p>
          <a:p>
            <a:pPr marL="800100" indent="-800100">
              <a:buFont typeface="+mj-lt"/>
              <a:buAutoNum type="arabicPeriod"/>
            </a:pPr>
            <a:r>
              <a:rPr lang="en-US" sz="3600" dirty="0" smtClean="0"/>
              <a:t>How ontology 1.00000001 could have saved trees.</a:t>
            </a:r>
            <a:endParaRPr lang="en-US" sz="3600" dirty="0"/>
          </a:p>
        </p:txBody>
      </p:sp>
      <p:sp>
        <p:nvSpPr>
          <p:cNvPr id="2" name="Slide Number Placeholder 1"/>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1275263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analysis</a:t>
            </a:r>
            <a:endParaRPr lang="en-US" dirty="0"/>
          </a:p>
        </p:txBody>
      </p:sp>
      <p:pic>
        <p:nvPicPr>
          <p:cNvPr id="4" name="Picture 3"/>
          <p:cNvPicPr>
            <a:picLocks noChangeAspect="1"/>
          </p:cNvPicPr>
          <p:nvPr/>
        </p:nvPicPr>
        <p:blipFill>
          <a:blip r:embed="rId2"/>
          <a:stretch>
            <a:fillRect/>
          </a:stretch>
        </p:blipFill>
        <p:spPr>
          <a:xfrm>
            <a:off x="152400" y="1524000"/>
            <a:ext cx="8839200" cy="5181600"/>
          </a:xfrm>
          <a:prstGeom prst="rect">
            <a:avLst/>
          </a:prstGeom>
        </p:spPr>
      </p:pic>
      <p:sp>
        <p:nvSpPr>
          <p:cNvPr id="5" name="Rectangle 4"/>
          <p:cNvSpPr/>
          <p:nvPr/>
        </p:nvSpPr>
        <p:spPr bwMode="auto">
          <a:xfrm>
            <a:off x="200025" y="1552575"/>
            <a:ext cx="2133600" cy="5105400"/>
          </a:xfrm>
          <a:prstGeom prst="rect">
            <a:avLst/>
          </a:prstGeom>
          <a:solidFill>
            <a:srgbClr val="92D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Rectangle 5"/>
          <p:cNvSpPr/>
          <p:nvPr/>
        </p:nvSpPr>
        <p:spPr bwMode="auto">
          <a:xfrm>
            <a:off x="2409825" y="155257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581525" y="1571625"/>
            <a:ext cx="2133600" cy="5105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6791325" y="157162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219075" y="1971675"/>
            <a:ext cx="2066925" cy="6096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362200" y="1971675"/>
            <a:ext cx="2133600" cy="6096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2362200" y="2581275"/>
            <a:ext cx="2133600" cy="2286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Elbow Connector 11"/>
          <p:cNvCxnSpPr>
            <a:stCxn id="10" idx="2"/>
            <a:endCxn id="3" idx="2"/>
          </p:cNvCxnSpPr>
          <p:nvPr/>
        </p:nvCxnSpPr>
        <p:spPr bwMode="auto">
          <a:xfrm rot="5400000" flipH="1">
            <a:off x="2226469" y="1607344"/>
            <a:ext cx="228600" cy="2176462"/>
          </a:xfrm>
          <a:prstGeom prst="bentConnector3">
            <a:avLst>
              <a:gd name="adj1" fmla="val -270833"/>
            </a:avLst>
          </a:prstGeom>
          <a:solidFill>
            <a:schemeClr val="accent1"/>
          </a:solidFill>
          <a:ln w="57150" cap="flat" cmpd="sng" algn="ctr">
            <a:solidFill>
              <a:schemeClr val="accent2"/>
            </a:solidFill>
            <a:prstDash val="solid"/>
            <a:round/>
            <a:headEnd type="none" w="med" len="med"/>
            <a:tailEnd type="triangle"/>
          </a:ln>
          <a:effectLst/>
        </p:spPr>
      </p:cxnSp>
      <p:sp>
        <p:nvSpPr>
          <p:cNvPr id="15" name="TextBox 14"/>
          <p:cNvSpPr txBox="1"/>
          <p:nvPr/>
        </p:nvSpPr>
        <p:spPr>
          <a:xfrm>
            <a:off x="1320543" y="2898487"/>
            <a:ext cx="1930913" cy="584775"/>
          </a:xfrm>
          <a:prstGeom prst="rect">
            <a:avLst/>
          </a:prstGeom>
          <a:noFill/>
        </p:spPr>
        <p:txBody>
          <a:bodyPr wrap="none" rtlCol="0">
            <a:spAutoFit/>
          </a:bodyPr>
          <a:lstStyle/>
          <a:p>
            <a:r>
              <a:rPr lang="en-US" dirty="0" smtClean="0"/>
              <a:t>refutation</a:t>
            </a:r>
            <a:endParaRPr lang="en-US" dirty="0"/>
          </a:p>
        </p:txBody>
      </p:sp>
      <p:sp>
        <p:nvSpPr>
          <p:cNvPr id="16" name="TextBox 15"/>
          <p:cNvSpPr txBox="1"/>
          <p:nvPr/>
        </p:nvSpPr>
        <p:spPr>
          <a:xfrm>
            <a:off x="1073688" y="6120825"/>
            <a:ext cx="7103227" cy="584775"/>
          </a:xfrm>
          <a:prstGeom prst="rect">
            <a:avLst/>
          </a:prstGeom>
          <a:noFill/>
        </p:spPr>
        <p:txBody>
          <a:bodyPr wrap="none" rtlCol="0">
            <a:spAutoFit/>
          </a:bodyPr>
          <a:lstStyle/>
          <a:p>
            <a:r>
              <a:rPr lang="en-US" dirty="0" smtClean="0"/>
              <a:t>P1  		  P2	   	      P3			P4</a:t>
            </a:r>
            <a:endParaRPr lang="en-US" dirty="0"/>
          </a:p>
        </p:txBody>
      </p:sp>
      <p:sp>
        <p:nvSpPr>
          <p:cNvPr id="11" name="Slide Number Placeholder 10"/>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2104453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analysis</a:t>
            </a:r>
            <a:endParaRPr lang="en-US" dirty="0"/>
          </a:p>
        </p:txBody>
      </p:sp>
      <p:pic>
        <p:nvPicPr>
          <p:cNvPr id="4" name="Picture 3"/>
          <p:cNvPicPr>
            <a:picLocks noChangeAspect="1"/>
          </p:cNvPicPr>
          <p:nvPr/>
        </p:nvPicPr>
        <p:blipFill>
          <a:blip r:embed="rId2"/>
          <a:stretch>
            <a:fillRect/>
          </a:stretch>
        </p:blipFill>
        <p:spPr>
          <a:xfrm>
            <a:off x="152400" y="1524000"/>
            <a:ext cx="8839200" cy="5181600"/>
          </a:xfrm>
          <a:prstGeom prst="rect">
            <a:avLst/>
          </a:prstGeom>
        </p:spPr>
      </p:pic>
      <p:sp>
        <p:nvSpPr>
          <p:cNvPr id="5" name="Rectangle 4"/>
          <p:cNvSpPr/>
          <p:nvPr/>
        </p:nvSpPr>
        <p:spPr bwMode="auto">
          <a:xfrm>
            <a:off x="200025" y="1552575"/>
            <a:ext cx="2133600" cy="5105400"/>
          </a:xfrm>
          <a:prstGeom prst="rect">
            <a:avLst/>
          </a:prstGeom>
          <a:solidFill>
            <a:srgbClr val="92D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Rectangle 5"/>
          <p:cNvSpPr/>
          <p:nvPr/>
        </p:nvSpPr>
        <p:spPr bwMode="auto">
          <a:xfrm>
            <a:off x="2409825" y="155257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581525" y="1571625"/>
            <a:ext cx="2133600" cy="5105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6791325" y="157162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362200" y="1971675"/>
            <a:ext cx="2133600" cy="6096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4572000" y="1971674"/>
            <a:ext cx="2133600" cy="466725"/>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Elbow Connector 11"/>
          <p:cNvCxnSpPr>
            <a:stCxn id="10" idx="2"/>
            <a:endCxn id="9" idx="2"/>
          </p:cNvCxnSpPr>
          <p:nvPr/>
        </p:nvCxnSpPr>
        <p:spPr bwMode="auto">
          <a:xfrm rot="5400000">
            <a:off x="4462462" y="1404937"/>
            <a:ext cx="142876" cy="2209800"/>
          </a:xfrm>
          <a:prstGeom prst="bentConnector3">
            <a:avLst>
              <a:gd name="adj1" fmla="val 773329"/>
            </a:avLst>
          </a:prstGeom>
          <a:solidFill>
            <a:schemeClr val="accent1"/>
          </a:solidFill>
          <a:ln w="57150" cap="flat" cmpd="sng" algn="ctr">
            <a:solidFill>
              <a:schemeClr val="accent2"/>
            </a:solidFill>
            <a:prstDash val="solid"/>
            <a:round/>
            <a:headEnd type="none" w="med" len="med"/>
            <a:tailEnd type="triangle"/>
          </a:ln>
          <a:effectLst/>
        </p:spPr>
      </p:cxnSp>
      <p:sp>
        <p:nvSpPr>
          <p:cNvPr id="15" name="TextBox 14"/>
          <p:cNvSpPr txBox="1"/>
          <p:nvPr/>
        </p:nvSpPr>
        <p:spPr>
          <a:xfrm>
            <a:off x="3579107" y="2977574"/>
            <a:ext cx="2023887" cy="584775"/>
          </a:xfrm>
          <a:prstGeom prst="rect">
            <a:avLst/>
          </a:prstGeom>
          <a:noFill/>
        </p:spPr>
        <p:txBody>
          <a:bodyPr wrap="none" rtlCol="0">
            <a:spAutoFit/>
          </a:bodyPr>
          <a:lstStyle/>
          <a:p>
            <a:r>
              <a:rPr lang="en-US" dirty="0" smtClean="0"/>
              <a:t>agreement</a:t>
            </a:r>
            <a:endParaRPr lang="en-US" dirty="0"/>
          </a:p>
        </p:txBody>
      </p:sp>
      <p:sp>
        <p:nvSpPr>
          <p:cNvPr id="18" name="TextBox 17"/>
          <p:cNvSpPr txBox="1"/>
          <p:nvPr/>
        </p:nvSpPr>
        <p:spPr>
          <a:xfrm>
            <a:off x="1073688" y="6120825"/>
            <a:ext cx="7103227" cy="584775"/>
          </a:xfrm>
          <a:prstGeom prst="rect">
            <a:avLst/>
          </a:prstGeom>
          <a:noFill/>
        </p:spPr>
        <p:txBody>
          <a:bodyPr wrap="none" rtlCol="0">
            <a:spAutoFit/>
          </a:bodyPr>
          <a:lstStyle/>
          <a:p>
            <a:r>
              <a:rPr lang="en-US" dirty="0" smtClean="0"/>
              <a:t>P1  		  P2	   	      P3			P4</a:t>
            </a:r>
            <a:endParaRPr lang="en-US" dirty="0"/>
          </a:p>
        </p:txBody>
      </p:sp>
      <p:sp>
        <p:nvSpPr>
          <p:cNvPr id="3" name="Slide Number Placeholder 2"/>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3969864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analysis</a:t>
            </a:r>
            <a:endParaRPr lang="en-US" dirty="0"/>
          </a:p>
        </p:txBody>
      </p:sp>
      <p:pic>
        <p:nvPicPr>
          <p:cNvPr id="4" name="Picture 3"/>
          <p:cNvPicPr>
            <a:picLocks noChangeAspect="1"/>
          </p:cNvPicPr>
          <p:nvPr/>
        </p:nvPicPr>
        <p:blipFill>
          <a:blip r:embed="rId2"/>
          <a:stretch>
            <a:fillRect/>
          </a:stretch>
        </p:blipFill>
        <p:spPr>
          <a:xfrm>
            <a:off x="152400" y="1524000"/>
            <a:ext cx="8839200" cy="5181600"/>
          </a:xfrm>
          <a:prstGeom prst="rect">
            <a:avLst/>
          </a:prstGeom>
        </p:spPr>
      </p:pic>
      <p:sp>
        <p:nvSpPr>
          <p:cNvPr id="5" name="Rectangle 4"/>
          <p:cNvSpPr/>
          <p:nvPr/>
        </p:nvSpPr>
        <p:spPr bwMode="auto">
          <a:xfrm>
            <a:off x="200025" y="1552575"/>
            <a:ext cx="2133600" cy="5105400"/>
          </a:xfrm>
          <a:prstGeom prst="rect">
            <a:avLst/>
          </a:prstGeom>
          <a:solidFill>
            <a:srgbClr val="92D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Rectangle 5"/>
          <p:cNvSpPr/>
          <p:nvPr/>
        </p:nvSpPr>
        <p:spPr bwMode="auto">
          <a:xfrm>
            <a:off x="2409825" y="155257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581525" y="1571625"/>
            <a:ext cx="2133600" cy="5105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6791325" y="157162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2419350" y="2124074"/>
            <a:ext cx="2095500" cy="923925"/>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2390775" y="1726913"/>
            <a:ext cx="2133600" cy="244762"/>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Elbow Connector 11"/>
          <p:cNvCxnSpPr>
            <a:stCxn id="10" idx="3"/>
            <a:endCxn id="3" idx="2"/>
          </p:cNvCxnSpPr>
          <p:nvPr/>
        </p:nvCxnSpPr>
        <p:spPr bwMode="auto">
          <a:xfrm flipH="1">
            <a:off x="3467100" y="1849294"/>
            <a:ext cx="1057275" cy="1198705"/>
          </a:xfrm>
          <a:prstGeom prst="bentConnector4">
            <a:avLst>
              <a:gd name="adj1" fmla="val -73874"/>
              <a:gd name="adj2" fmla="val 135758"/>
            </a:avLst>
          </a:prstGeom>
          <a:solidFill>
            <a:schemeClr val="accent1"/>
          </a:solidFill>
          <a:ln w="57150" cap="flat" cmpd="sng" algn="ctr">
            <a:solidFill>
              <a:schemeClr val="accent2"/>
            </a:solidFill>
            <a:prstDash val="solid"/>
            <a:round/>
            <a:headEnd type="none" w="med" len="med"/>
            <a:tailEnd type="triangle"/>
          </a:ln>
          <a:effectLst/>
        </p:spPr>
      </p:cxnSp>
      <p:sp>
        <p:nvSpPr>
          <p:cNvPr id="15" name="TextBox 14"/>
          <p:cNvSpPr txBox="1"/>
          <p:nvPr/>
        </p:nvSpPr>
        <p:spPr>
          <a:xfrm>
            <a:off x="5299695" y="2143124"/>
            <a:ext cx="2190023" cy="584775"/>
          </a:xfrm>
          <a:prstGeom prst="rect">
            <a:avLst/>
          </a:prstGeom>
          <a:noFill/>
        </p:spPr>
        <p:txBody>
          <a:bodyPr wrap="none" rtlCol="0">
            <a:spAutoFit/>
          </a:bodyPr>
          <a:lstStyle/>
          <a:p>
            <a:r>
              <a:rPr lang="en-US" dirty="0" smtClean="0"/>
              <a:t>elaboration</a:t>
            </a:r>
            <a:endParaRPr lang="en-US" dirty="0"/>
          </a:p>
        </p:txBody>
      </p:sp>
      <p:sp>
        <p:nvSpPr>
          <p:cNvPr id="25" name="TextBox 24"/>
          <p:cNvSpPr txBox="1"/>
          <p:nvPr/>
        </p:nvSpPr>
        <p:spPr>
          <a:xfrm>
            <a:off x="1073688" y="6120825"/>
            <a:ext cx="7103227" cy="584775"/>
          </a:xfrm>
          <a:prstGeom prst="rect">
            <a:avLst/>
          </a:prstGeom>
          <a:noFill/>
        </p:spPr>
        <p:txBody>
          <a:bodyPr wrap="none" rtlCol="0">
            <a:spAutoFit/>
          </a:bodyPr>
          <a:lstStyle/>
          <a:p>
            <a:r>
              <a:rPr lang="en-US" dirty="0" smtClean="0"/>
              <a:t>P1  		  P2	   	      P3			P4</a:t>
            </a:r>
            <a:endParaRPr lang="en-US" dirty="0"/>
          </a:p>
        </p:txBody>
      </p:sp>
      <p:sp>
        <p:nvSpPr>
          <p:cNvPr id="9" name="Slide Number Placeholder 8"/>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130748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analysis</a:t>
            </a:r>
            <a:endParaRPr lang="en-US" dirty="0"/>
          </a:p>
        </p:txBody>
      </p:sp>
      <p:pic>
        <p:nvPicPr>
          <p:cNvPr id="4" name="Picture 3"/>
          <p:cNvPicPr>
            <a:picLocks noChangeAspect="1"/>
          </p:cNvPicPr>
          <p:nvPr/>
        </p:nvPicPr>
        <p:blipFill>
          <a:blip r:embed="rId2"/>
          <a:stretch>
            <a:fillRect/>
          </a:stretch>
        </p:blipFill>
        <p:spPr>
          <a:xfrm>
            <a:off x="152400" y="1524000"/>
            <a:ext cx="8839200" cy="5181600"/>
          </a:xfrm>
          <a:prstGeom prst="rect">
            <a:avLst/>
          </a:prstGeom>
        </p:spPr>
      </p:pic>
      <p:sp>
        <p:nvSpPr>
          <p:cNvPr id="5" name="Rectangle 4"/>
          <p:cNvSpPr/>
          <p:nvPr/>
        </p:nvSpPr>
        <p:spPr bwMode="auto">
          <a:xfrm>
            <a:off x="200025" y="1552575"/>
            <a:ext cx="2133600" cy="5105400"/>
          </a:xfrm>
          <a:prstGeom prst="rect">
            <a:avLst/>
          </a:prstGeom>
          <a:solidFill>
            <a:srgbClr val="92D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Rectangle 5"/>
          <p:cNvSpPr/>
          <p:nvPr/>
        </p:nvSpPr>
        <p:spPr bwMode="auto">
          <a:xfrm>
            <a:off x="2409825" y="155257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581525" y="1571625"/>
            <a:ext cx="2133600" cy="5105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6791325" y="1571625"/>
            <a:ext cx="2133600" cy="51054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2409825" y="3778537"/>
            <a:ext cx="2066925" cy="6096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219075" y="1982642"/>
            <a:ext cx="2133600" cy="684357"/>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Elbow Connector 11"/>
          <p:cNvCxnSpPr>
            <a:stCxn id="10" idx="2"/>
            <a:endCxn id="3" idx="2"/>
          </p:cNvCxnSpPr>
          <p:nvPr/>
        </p:nvCxnSpPr>
        <p:spPr bwMode="auto">
          <a:xfrm rot="16200000" flipH="1">
            <a:off x="1504012" y="2448861"/>
            <a:ext cx="1721138" cy="2157413"/>
          </a:xfrm>
          <a:prstGeom prst="bentConnector3">
            <a:avLst>
              <a:gd name="adj1" fmla="val 113282"/>
            </a:avLst>
          </a:prstGeom>
          <a:solidFill>
            <a:schemeClr val="accent1"/>
          </a:solidFill>
          <a:ln w="57150" cap="flat" cmpd="sng" algn="ctr">
            <a:solidFill>
              <a:schemeClr val="accent2"/>
            </a:solidFill>
            <a:prstDash val="solid"/>
            <a:round/>
            <a:headEnd type="none" w="med" len="med"/>
            <a:tailEnd type="triangle"/>
          </a:ln>
          <a:effectLst/>
        </p:spPr>
      </p:cxnSp>
      <p:sp>
        <p:nvSpPr>
          <p:cNvPr id="15" name="TextBox 14"/>
          <p:cNvSpPr txBox="1"/>
          <p:nvPr/>
        </p:nvSpPr>
        <p:spPr>
          <a:xfrm>
            <a:off x="1282603" y="3068490"/>
            <a:ext cx="2121094" cy="584775"/>
          </a:xfrm>
          <a:prstGeom prst="rect">
            <a:avLst/>
          </a:prstGeom>
          <a:noFill/>
        </p:spPr>
        <p:txBody>
          <a:bodyPr wrap="none" rtlCol="0">
            <a:spAutoFit/>
          </a:bodyPr>
          <a:lstStyle/>
          <a:p>
            <a:r>
              <a:rPr lang="en-US" dirty="0" smtClean="0"/>
              <a:t>elucidation</a:t>
            </a:r>
            <a:endParaRPr lang="en-US" dirty="0"/>
          </a:p>
        </p:txBody>
      </p:sp>
      <p:sp>
        <p:nvSpPr>
          <p:cNvPr id="16" name="TextBox 15"/>
          <p:cNvSpPr txBox="1"/>
          <p:nvPr/>
        </p:nvSpPr>
        <p:spPr>
          <a:xfrm>
            <a:off x="1073688" y="6120825"/>
            <a:ext cx="7103227" cy="584775"/>
          </a:xfrm>
          <a:prstGeom prst="rect">
            <a:avLst/>
          </a:prstGeom>
          <a:noFill/>
        </p:spPr>
        <p:txBody>
          <a:bodyPr wrap="none" rtlCol="0">
            <a:spAutoFit/>
          </a:bodyPr>
          <a:lstStyle/>
          <a:p>
            <a:r>
              <a:rPr lang="en-US" dirty="0" smtClean="0"/>
              <a:t>P1  		  P2	   	      P3			P4</a:t>
            </a:r>
            <a:endParaRPr lang="en-US" dirty="0"/>
          </a:p>
        </p:txBody>
      </p:sp>
      <p:sp>
        <p:nvSpPr>
          <p:cNvPr id="9" name="Slide Number Placeholder 8"/>
          <p:cNvSpPr>
            <a:spLocks noGrp="1"/>
          </p:cNvSpPr>
          <p:nvPr>
            <p:ph type="sldNum" sz="quarter" idx="3"/>
          </p:nvPr>
        </p:nvSpPr>
        <p:spPr/>
        <p:txBody>
          <a:bodyPr/>
          <a:lstStyle/>
          <a:p>
            <a:fld id="{7C5DB68A-9D44-4073-920F-D08D647C06A7}" type="slidenum">
              <a:rPr lang="en-US" smtClean="0"/>
              <a:t>23</a:t>
            </a:fld>
            <a:endParaRPr lang="en-US" dirty="0"/>
          </a:p>
        </p:txBody>
      </p:sp>
    </p:spTree>
    <p:extLst>
      <p:ext uri="{BB962C8B-B14F-4D97-AF65-F5344CB8AC3E}">
        <p14:creationId xmlns:p14="http://schemas.microsoft.com/office/powerpoint/2010/main" val="305126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definition for Bruxism in P1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Bruxism is a repetitive jaw-muscle activity </a:t>
            </a:r>
            <a:r>
              <a:rPr lang="en-US" i="1" dirty="0" smtClean="0"/>
              <a:t>characterized by </a:t>
            </a:r>
          </a:p>
          <a:p>
            <a:pPr lvl="1">
              <a:buFont typeface="Arial" panose="020B0604020202020204" pitchFamily="34" charset="0"/>
              <a:buChar char="•"/>
            </a:pPr>
            <a:r>
              <a:rPr lang="en-US" i="1" dirty="0" smtClean="0"/>
              <a:t>clenching </a:t>
            </a:r>
            <a:r>
              <a:rPr lang="en-US" i="1" dirty="0"/>
              <a:t>or grinding of the </a:t>
            </a:r>
            <a:r>
              <a:rPr lang="en-US" i="1" dirty="0" smtClean="0"/>
              <a:t>teeth and/or </a:t>
            </a:r>
          </a:p>
          <a:p>
            <a:pPr lvl="1">
              <a:buFont typeface="Arial" panose="020B0604020202020204" pitchFamily="34" charset="0"/>
              <a:buChar char="•"/>
            </a:pPr>
            <a:r>
              <a:rPr lang="en-US" i="1" dirty="0" smtClean="0"/>
              <a:t>by </a:t>
            </a:r>
            <a:r>
              <a:rPr lang="en-US" i="1" dirty="0"/>
              <a:t>bracing or thrusting of the mandible.</a:t>
            </a:r>
          </a:p>
          <a:p>
            <a:pPr>
              <a:buFont typeface="Arial" panose="020B0604020202020204" pitchFamily="34" charset="0"/>
              <a:buChar char="•"/>
            </a:pPr>
            <a:r>
              <a:rPr lang="en-US" i="1" dirty="0"/>
              <a:t>Bruxism has two distinct circadian manifestations:</a:t>
            </a:r>
          </a:p>
          <a:p>
            <a:pPr>
              <a:buFont typeface="Arial" panose="020B0604020202020204" pitchFamily="34" charset="0"/>
              <a:buChar char="•"/>
            </a:pPr>
            <a:r>
              <a:rPr lang="en-US" i="1" dirty="0"/>
              <a:t>it can occur </a:t>
            </a:r>
            <a:endParaRPr lang="en-US" i="1" dirty="0" smtClean="0"/>
          </a:p>
          <a:p>
            <a:pPr lvl="1">
              <a:buFont typeface="Arial" panose="020B0604020202020204" pitchFamily="34" charset="0"/>
              <a:buChar char="•"/>
            </a:pPr>
            <a:r>
              <a:rPr lang="en-US" i="1" dirty="0" smtClean="0"/>
              <a:t>during </a:t>
            </a:r>
            <a:r>
              <a:rPr lang="en-US" i="1" dirty="0"/>
              <a:t>sleep (indicated </a:t>
            </a:r>
            <a:r>
              <a:rPr lang="en-US" i="1" dirty="0" smtClean="0"/>
              <a:t>as sleep </a:t>
            </a:r>
            <a:r>
              <a:rPr lang="en-US" i="1" dirty="0"/>
              <a:t>bruxism) or </a:t>
            </a:r>
            <a:endParaRPr lang="en-US" i="1" dirty="0" smtClean="0"/>
          </a:p>
          <a:p>
            <a:pPr lvl="1">
              <a:buFont typeface="Arial" panose="020B0604020202020204" pitchFamily="34" charset="0"/>
              <a:buChar char="•"/>
            </a:pPr>
            <a:r>
              <a:rPr lang="en-US" i="1" dirty="0" smtClean="0"/>
              <a:t>during </a:t>
            </a:r>
            <a:r>
              <a:rPr lang="en-US" i="1" dirty="0"/>
              <a:t>wakefulness (</a:t>
            </a:r>
            <a:r>
              <a:rPr lang="en-US" i="1" dirty="0" smtClean="0"/>
              <a:t>indicated as </a:t>
            </a:r>
            <a:r>
              <a:rPr lang="en-US" i="1" dirty="0"/>
              <a:t>awake bruxism).</a:t>
            </a:r>
          </a:p>
        </p:txBody>
      </p:sp>
      <p:sp>
        <p:nvSpPr>
          <p:cNvPr id="4" name="Rectangle 3"/>
          <p:cNvSpPr/>
          <p:nvPr/>
        </p:nvSpPr>
        <p:spPr>
          <a:xfrm>
            <a:off x="1333500" y="6096000"/>
            <a:ext cx="7696200" cy="738664"/>
          </a:xfrm>
          <a:prstGeom prst="rect">
            <a:avLst/>
          </a:prstGeom>
        </p:spPr>
        <p:txBody>
          <a:bodyPr wrap="square">
            <a:spAutoFit/>
          </a:bodyPr>
          <a:lstStyle/>
          <a:p>
            <a:pPr algn="r"/>
            <a:r>
              <a:rPr lang="en-US" sz="1400" b="0" dirty="0" err="1" smtClean="0">
                <a:solidFill>
                  <a:schemeClr val="bg1"/>
                </a:solidFill>
              </a:rPr>
              <a:t>Lobbezoo</a:t>
            </a:r>
            <a:r>
              <a:rPr lang="en-US" sz="1400" b="0" dirty="0" smtClean="0">
                <a:solidFill>
                  <a:schemeClr val="bg1"/>
                </a:solidFill>
              </a:rPr>
              <a:t> </a:t>
            </a:r>
            <a:r>
              <a:rPr lang="en-US" sz="1400" b="0" dirty="0">
                <a:solidFill>
                  <a:schemeClr val="bg1"/>
                </a:solidFill>
              </a:rPr>
              <a:t>F, </a:t>
            </a:r>
            <a:r>
              <a:rPr lang="en-US" sz="1400" b="0" dirty="0" err="1">
                <a:solidFill>
                  <a:schemeClr val="bg1"/>
                </a:solidFill>
              </a:rPr>
              <a:t>Ahlberg</a:t>
            </a:r>
            <a:r>
              <a:rPr lang="en-US" sz="1400" b="0" dirty="0">
                <a:solidFill>
                  <a:schemeClr val="bg1"/>
                </a:solidFill>
              </a:rPr>
              <a:t> J, </a:t>
            </a:r>
            <a:r>
              <a:rPr lang="en-US" sz="1400" b="0" dirty="0" err="1">
                <a:solidFill>
                  <a:schemeClr val="bg1"/>
                </a:solidFill>
              </a:rPr>
              <a:t>Glaros</a:t>
            </a:r>
            <a:r>
              <a:rPr lang="en-US" sz="1400" b="0" dirty="0">
                <a:solidFill>
                  <a:schemeClr val="bg1"/>
                </a:solidFill>
              </a:rPr>
              <a:t> AG, Kato T, </a:t>
            </a:r>
            <a:r>
              <a:rPr lang="en-US" sz="1400" b="0" dirty="0" err="1">
                <a:solidFill>
                  <a:schemeClr val="bg1"/>
                </a:solidFill>
              </a:rPr>
              <a:t>Koyano</a:t>
            </a:r>
            <a:r>
              <a:rPr lang="en-US" sz="1400" b="0" dirty="0">
                <a:solidFill>
                  <a:schemeClr val="bg1"/>
                </a:solidFill>
              </a:rPr>
              <a:t> K, </a:t>
            </a:r>
            <a:r>
              <a:rPr lang="en-US" sz="1400" b="0" dirty="0" err="1">
                <a:solidFill>
                  <a:schemeClr val="bg1"/>
                </a:solidFill>
              </a:rPr>
              <a:t>Lavigne</a:t>
            </a:r>
            <a:r>
              <a:rPr lang="en-US" sz="1400" b="0" dirty="0">
                <a:solidFill>
                  <a:schemeClr val="bg1"/>
                </a:solidFill>
              </a:rPr>
              <a:t> GJ, et al. </a:t>
            </a:r>
            <a:endParaRPr lang="en-US" sz="1400" b="0" dirty="0" smtClean="0">
              <a:solidFill>
                <a:schemeClr val="bg1"/>
              </a:solidFill>
            </a:endParaRPr>
          </a:p>
          <a:p>
            <a:pPr algn="r"/>
            <a:r>
              <a:rPr lang="en-US" sz="1400" b="0" dirty="0" smtClean="0">
                <a:solidFill>
                  <a:schemeClr val="bg1"/>
                </a:solidFill>
              </a:rPr>
              <a:t>Bruxism </a:t>
            </a:r>
            <a:r>
              <a:rPr lang="en-US" sz="1400" b="0" dirty="0">
                <a:solidFill>
                  <a:schemeClr val="bg1"/>
                </a:solidFill>
              </a:rPr>
              <a:t>defined and graded: an international consensus. </a:t>
            </a:r>
            <a:endParaRPr lang="en-US" sz="1400" b="0" dirty="0" smtClean="0">
              <a:solidFill>
                <a:schemeClr val="bg1"/>
              </a:solidFill>
            </a:endParaRPr>
          </a:p>
          <a:p>
            <a:pPr algn="r"/>
            <a:r>
              <a:rPr lang="en-US" sz="1400" b="0" dirty="0" smtClean="0">
                <a:solidFill>
                  <a:schemeClr val="bg1"/>
                </a:solidFill>
              </a:rPr>
              <a:t>J </a:t>
            </a:r>
            <a:r>
              <a:rPr lang="en-US" sz="1400" b="0" dirty="0">
                <a:solidFill>
                  <a:schemeClr val="bg1"/>
                </a:solidFill>
              </a:rPr>
              <a:t>Oral </a:t>
            </a:r>
            <a:r>
              <a:rPr lang="en-US" sz="1400" b="0" dirty="0" err="1">
                <a:solidFill>
                  <a:schemeClr val="bg1"/>
                </a:solidFill>
              </a:rPr>
              <a:t>Rehabil</a:t>
            </a:r>
            <a:r>
              <a:rPr lang="en-US" sz="1400" b="0" dirty="0">
                <a:solidFill>
                  <a:schemeClr val="bg1"/>
                </a:solidFill>
              </a:rPr>
              <a:t>. 2013 Jan;40(1):2-4. </a:t>
            </a:r>
          </a:p>
        </p:txBody>
      </p:sp>
      <p:sp>
        <p:nvSpPr>
          <p:cNvPr id="5" name="Slide Number Placeholder 4"/>
          <p:cNvSpPr>
            <a:spLocks noGrp="1"/>
          </p:cNvSpPr>
          <p:nvPr>
            <p:ph type="sldNum" sz="quarter" idx="3"/>
          </p:nvPr>
        </p:nvSpPr>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3450869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grading system in P1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Diagnostic </a:t>
            </a:r>
            <a:r>
              <a:rPr lang="en-US" dirty="0"/>
              <a:t>grading system of </a:t>
            </a:r>
            <a:endParaRPr lang="en-US" dirty="0" smtClean="0"/>
          </a:p>
          <a:p>
            <a:pPr lvl="1">
              <a:buFont typeface="Arial" panose="020B0604020202020204" pitchFamily="34" charset="0"/>
              <a:buChar char="•"/>
            </a:pPr>
            <a:r>
              <a:rPr lang="en-US" dirty="0" smtClean="0"/>
              <a:t>‘</a:t>
            </a:r>
            <a:r>
              <a:rPr lang="en-US" dirty="0"/>
              <a:t>possible’,</a:t>
            </a:r>
          </a:p>
          <a:p>
            <a:pPr lvl="1">
              <a:buFont typeface="Arial" panose="020B0604020202020204" pitchFamily="34" charset="0"/>
              <a:buChar char="•"/>
            </a:pPr>
            <a:r>
              <a:rPr lang="en-US" dirty="0"/>
              <a:t>‘probable’ and </a:t>
            </a:r>
            <a:endParaRPr lang="en-US" dirty="0" smtClean="0"/>
          </a:p>
          <a:p>
            <a:pPr lvl="1">
              <a:buFont typeface="Arial" panose="020B0604020202020204" pitchFamily="34" charset="0"/>
              <a:buChar char="•"/>
            </a:pPr>
            <a:r>
              <a:rPr lang="en-US" dirty="0" smtClean="0"/>
              <a:t>‘definite’,</a:t>
            </a:r>
          </a:p>
          <a:p>
            <a:pPr>
              <a:buFont typeface="Arial" panose="020B0604020202020204" pitchFamily="34" charset="0"/>
              <a:buChar char="•"/>
            </a:pPr>
            <a:r>
              <a:rPr lang="en-US" dirty="0" smtClean="0"/>
              <a:t>both for </a:t>
            </a:r>
          </a:p>
          <a:p>
            <a:pPr lvl="1">
              <a:buFont typeface="Arial" panose="020B0604020202020204" pitchFamily="34" charset="0"/>
              <a:buChar char="•"/>
            </a:pPr>
            <a:r>
              <a:rPr lang="en-US" dirty="0"/>
              <a:t>s</a:t>
            </a:r>
            <a:r>
              <a:rPr lang="en-US" dirty="0" smtClean="0"/>
              <a:t>leep bruxism, and </a:t>
            </a:r>
          </a:p>
          <a:p>
            <a:pPr lvl="1">
              <a:buFont typeface="Arial" panose="020B0604020202020204" pitchFamily="34" charset="0"/>
              <a:buChar char="•"/>
            </a:pPr>
            <a:r>
              <a:rPr lang="en-US" dirty="0" smtClean="0"/>
              <a:t>awake bruxism</a:t>
            </a:r>
          </a:p>
          <a:p>
            <a:pPr>
              <a:buFont typeface="Arial" panose="020B0604020202020204" pitchFamily="34" charset="0"/>
              <a:buChar char="•"/>
            </a:pPr>
            <a:r>
              <a:rPr lang="en-US" dirty="0" smtClean="0"/>
              <a:t>both for</a:t>
            </a:r>
            <a:endParaRPr lang="en-US" dirty="0"/>
          </a:p>
          <a:p>
            <a:pPr lvl="1">
              <a:buFont typeface="Arial" panose="020B0604020202020204" pitchFamily="34" charset="0"/>
              <a:buChar char="•"/>
            </a:pPr>
            <a:r>
              <a:rPr lang="en-US" dirty="0" smtClean="0"/>
              <a:t>clinical purposes, and </a:t>
            </a:r>
          </a:p>
          <a:p>
            <a:pPr lvl="1">
              <a:buFont typeface="Arial" panose="020B0604020202020204" pitchFamily="34" charset="0"/>
              <a:buChar char="•"/>
            </a:pPr>
            <a:r>
              <a:rPr lang="en-US" dirty="0" smtClean="0"/>
              <a:t>research </a:t>
            </a:r>
            <a:r>
              <a:rPr lang="en-US" dirty="0"/>
              <a:t>purposes.</a:t>
            </a:r>
          </a:p>
        </p:txBody>
      </p:sp>
      <p:sp>
        <p:nvSpPr>
          <p:cNvPr id="6" name="Rectangle 5"/>
          <p:cNvSpPr/>
          <p:nvPr/>
        </p:nvSpPr>
        <p:spPr>
          <a:xfrm>
            <a:off x="1333500" y="6096000"/>
            <a:ext cx="7696200" cy="738664"/>
          </a:xfrm>
          <a:prstGeom prst="rect">
            <a:avLst/>
          </a:prstGeom>
        </p:spPr>
        <p:txBody>
          <a:bodyPr wrap="square">
            <a:spAutoFit/>
          </a:bodyPr>
          <a:lstStyle/>
          <a:p>
            <a:pPr algn="r"/>
            <a:r>
              <a:rPr lang="en-US" sz="1400" b="0" dirty="0" err="1" smtClean="0">
                <a:solidFill>
                  <a:schemeClr val="bg1"/>
                </a:solidFill>
              </a:rPr>
              <a:t>Lobbezoo</a:t>
            </a:r>
            <a:r>
              <a:rPr lang="en-US" sz="1400" b="0" dirty="0" smtClean="0">
                <a:solidFill>
                  <a:schemeClr val="bg1"/>
                </a:solidFill>
              </a:rPr>
              <a:t> </a:t>
            </a:r>
            <a:r>
              <a:rPr lang="en-US" sz="1400" b="0" dirty="0">
                <a:solidFill>
                  <a:schemeClr val="bg1"/>
                </a:solidFill>
              </a:rPr>
              <a:t>F, </a:t>
            </a:r>
            <a:r>
              <a:rPr lang="en-US" sz="1400" b="0" dirty="0" err="1">
                <a:solidFill>
                  <a:schemeClr val="bg1"/>
                </a:solidFill>
              </a:rPr>
              <a:t>Ahlberg</a:t>
            </a:r>
            <a:r>
              <a:rPr lang="en-US" sz="1400" b="0" dirty="0">
                <a:solidFill>
                  <a:schemeClr val="bg1"/>
                </a:solidFill>
              </a:rPr>
              <a:t> J, </a:t>
            </a:r>
            <a:r>
              <a:rPr lang="en-US" sz="1400" b="0" dirty="0" err="1">
                <a:solidFill>
                  <a:schemeClr val="bg1"/>
                </a:solidFill>
              </a:rPr>
              <a:t>Glaros</a:t>
            </a:r>
            <a:r>
              <a:rPr lang="en-US" sz="1400" b="0" dirty="0">
                <a:solidFill>
                  <a:schemeClr val="bg1"/>
                </a:solidFill>
              </a:rPr>
              <a:t> AG, Kato T, </a:t>
            </a:r>
            <a:r>
              <a:rPr lang="en-US" sz="1400" b="0" dirty="0" err="1">
                <a:solidFill>
                  <a:schemeClr val="bg1"/>
                </a:solidFill>
              </a:rPr>
              <a:t>Koyano</a:t>
            </a:r>
            <a:r>
              <a:rPr lang="en-US" sz="1400" b="0" dirty="0">
                <a:solidFill>
                  <a:schemeClr val="bg1"/>
                </a:solidFill>
              </a:rPr>
              <a:t> K, </a:t>
            </a:r>
            <a:r>
              <a:rPr lang="en-US" sz="1400" b="0" dirty="0" err="1">
                <a:solidFill>
                  <a:schemeClr val="bg1"/>
                </a:solidFill>
              </a:rPr>
              <a:t>Lavigne</a:t>
            </a:r>
            <a:r>
              <a:rPr lang="en-US" sz="1400" b="0" dirty="0">
                <a:solidFill>
                  <a:schemeClr val="bg1"/>
                </a:solidFill>
              </a:rPr>
              <a:t> GJ, et al. </a:t>
            </a:r>
            <a:endParaRPr lang="en-US" sz="1400" b="0" dirty="0" smtClean="0">
              <a:solidFill>
                <a:schemeClr val="bg1"/>
              </a:solidFill>
            </a:endParaRPr>
          </a:p>
          <a:p>
            <a:pPr algn="r"/>
            <a:r>
              <a:rPr lang="en-US" sz="1400" b="0" dirty="0" smtClean="0">
                <a:solidFill>
                  <a:schemeClr val="bg1"/>
                </a:solidFill>
              </a:rPr>
              <a:t>Bruxism </a:t>
            </a:r>
            <a:r>
              <a:rPr lang="en-US" sz="1400" b="0" dirty="0">
                <a:solidFill>
                  <a:schemeClr val="bg1"/>
                </a:solidFill>
              </a:rPr>
              <a:t>defined and graded: an international consensus. </a:t>
            </a:r>
            <a:endParaRPr lang="en-US" sz="1400" b="0" dirty="0" smtClean="0">
              <a:solidFill>
                <a:schemeClr val="bg1"/>
              </a:solidFill>
            </a:endParaRPr>
          </a:p>
          <a:p>
            <a:pPr algn="r"/>
            <a:r>
              <a:rPr lang="en-US" sz="1400" b="0" dirty="0" smtClean="0">
                <a:solidFill>
                  <a:schemeClr val="bg1"/>
                </a:solidFill>
              </a:rPr>
              <a:t>J </a:t>
            </a:r>
            <a:r>
              <a:rPr lang="en-US" sz="1400" b="0" dirty="0">
                <a:solidFill>
                  <a:schemeClr val="bg1"/>
                </a:solidFill>
              </a:rPr>
              <a:t>Oral </a:t>
            </a:r>
            <a:r>
              <a:rPr lang="en-US" sz="1400" b="0" dirty="0" err="1">
                <a:solidFill>
                  <a:schemeClr val="bg1"/>
                </a:solidFill>
              </a:rPr>
              <a:t>Rehabil</a:t>
            </a:r>
            <a:r>
              <a:rPr lang="en-US" sz="1400" b="0" dirty="0">
                <a:solidFill>
                  <a:schemeClr val="bg1"/>
                </a:solidFill>
              </a:rPr>
              <a:t>. 2013 Jan;40(1):2-4. </a:t>
            </a:r>
          </a:p>
        </p:txBody>
      </p:sp>
      <p:sp>
        <p:nvSpPr>
          <p:cNvPr id="4" name="Slide Number Placeholder 3"/>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841544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of the debate (1)</a:t>
            </a:r>
            <a:endParaRPr lang="en-US" dirty="0"/>
          </a:p>
        </p:txBody>
      </p:sp>
      <p:sp>
        <p:nvSpPr>
          <p:cNvPr id="3" name="Content Placeholder 2"/>
          <p:cNvSpPr>
            <a:spLocks noGrp="1"/>
          </p:cNvSpPr>
          <p:nvPr>
            <p:ph idx="1"/>
          </p:nvPr>
        </p:nvSpPr>
        <p:spPr>
          <a:xfrm>
            <a:off x="228600" y="1524000"/>
            <a:ext cx="8915400" cy="4953000"/>
          </a:xfrm>
        </p:spPr>
        <p:txBody>
          <a:bodyPr/>
          <a:lstStyle/>
          <a:p>
            <a:pPr marL="457200" indent="-457200">
              <a:buFont typeface="+mj-lt"/>
              <a:buAutoNum type="arabicPeriod"/>
            </a:pPr>
            <a:r>
              <a:rPr lang="en-US" u="sng" dirty="0" smtClean="0"/>
              <a:t>P2 reconsiders P1:</a:t>
            </a:r>
            <a:endParaRPr lang="en-US" u="sng" dirty="0"/>
          </a:p>
          <a:p>
            <a:pPr marL="628650" lvl="1" indent="-171450"/>
            <a:r>
              <a:rPr lang="en-US" sz="2200" dirty="0" smtClean="0"/>
              <a:t>Proposing a diagnostic grading system implies that bruxism is a disorder, where the definition does not say it is.</a:t>
            </a:r>
          </a:p>
          <a:p>
            <a:pPr marL="628650" lvl="1" indent="-171450"/>
            <a:r>
              <a:rPr lang="en-US" sz="2200" dirty="0"/>
              <a:t>Bruxism is best viewed as quantifiable activity occurring on a </a:t>
            </a:r>
            <a:r>
              <a:rPr lang="en-US" sz="2200" dirty="0" smtClean="0"/>
              <a:t>continuum.</a:t>
            </a:r>
          </a:p>
          <a:p>
            <a:pPr marL="457200" indent="-457200">
              <a:buFont typeface="+mj-lt"/>
              <a:buAutoNum type="arabicPeriod"/>
            </a:pPr>
            <a:r>
              <a:rPr lang="en-US" u="sng" dirty="0" smtClean="0"/>
              <a:t>P3 challenges P2, defending P1:</a:t>
            </a:r>
          </a:p>
          <a:p>
            <a:pPr marL="628650" lvl="1" indent="-171450"/>
            <a:r>
              <a:rPr lang="en-US" sz="2200" dirty="0" smtClean="0"/>
              <a:t>P2 is too </a:t>
            </a:r>
            <a:r>
              <a:rPr lang="en-US" sz="2200" dirty="0"/>
              <a:t>strongly oriented towards the definition of bruxism as a </a:t>
            </a:r>
            <a:r>
              <a:rPr lang="en-US" sz="2200" dirty="0" smtClean="0"/>
              <a:t>behavior. </a:t>
            </a:r>
          </a:p>
          <a:p>
            <a:pPr marL="628650" lvl="1" indent="-171450"/>
            <a:r>
              <a:rPr lang="en-US" sz="2200" dirty="0" smtClean="0"/>
              <a:t>All </a:t>
            </a:r>
            <a:r>
              <a:rPr lang="en-US" sz="2200" dirty="0"/>
              <a:t>bruxism forms may potentially be a phenomenon without any clinical consequences or a </a:t>
            </a:r>
            <a:r>
              <a:rPr lang="en-US" sz="2200" dirty="0" smtClean="0"/>
              <a:t>treatment/prevention-demanding disorder.</a:t>
            </a:r>
          </a:p>
          <a:p>
            <a:pPr marL="628650" lvl="1" indent="-171450"/>
            <a:r>
              <a:rPr lang="en-US" sz="2200" dirty="0"/>
              <a:t>B</a:t>
            </a:r>
            <a:r>
              <a:rPr lang="en-US" sz="2200" dirty="0" smtClean="0"/>
              <a:t>ruxism </a:t>
            </a:r>
            <a:r>
              <a:rPr lang="en-US" sz="2200" dirty="0"/>
              <a:t>should be viewed as a </a:t>
            </a:r>
            <a:r>
              <a:rPr lang="en-US" sz="2200" dirty="0" smtClean="0"/>
              <a:t>disorder, </a:t>
            </a:r>
            <a:r>
              <a:rPr lang="en-US" sz="2200" dirty="0"/>
              <a:t>viz. a condition that requires to be managed or prevented, only when it has </a:t>
            </a:r>
            <a:r>
              <a:rPr lang="en-US" sz="2200" dirty="0" smtClean="0"/>
              <a:t>consequences.</a:t>
            </a:r>
            <a:endParaRPr lang="en-US" sz="2200" dirty="0"/>
          </a:p>
        </p:txBody>
      </p:sp>
      <p:sp>
        <p:nvSpPr>
          <p:cNvPr id="4" name="Slide Number Placeholder 3"/>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4537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of the debate (2)</a:t>
            </a:r>
            <a:endParaRPr lang="en-US" dirty="0"/>
          </a:p>
        </p:txBody>
      </p:sp>
      <p:sp>
        <p:nvSpPr>
          <p:cNvPr id="3" name="Content Placeholder 2"/>
          <p:cNvSpPr>
            <a:spLocks noGrp="1"/>
          </p:cNvSpPr>
          <p:nvPr>
            <p:ph idx="1"/>
          </p:nvPr>
        </p:nvSpPr>
        <p:spPr>
          <a:xfrm>
            <a:off x="228600" y="1524000"/>
            <a:ext cx="8915400" cy="4953000"/>
          </a:xfrm>
        </p:spPr>
        <p:txBody>
          <a:bodyPr/>
          <a:lstStyle/>
          <a:p>
            <a:pPr marL="457200" indent="-457200">
              <a:buFont typeface="+mj-lt"/>
              <a:buAutoNum type="arabicPeriod"/>
            </a:pPr>
            <a:r>
              <a:rPr lang="en-US" u="sng" dirty="0" smtClean="0"/>
              <a:t>P4 claims P3 misunderstands:</a:t>
            </a:r>
            <a:endParaRPr lang="en-US" u="sng" dirty="0"/>
          </a:p>
          <a:p>
            <a:pPr marL="628650" lvl="1" indent="-171450"/>
            <a:r>
              <a:rPr lang="en-US" sz="2200" dirty="0"/>
              <a:t>The primary issue raised in their letter may </a:t>
            </a:r>
            <a:r>
              <a:rPr lang="en-US" sz="2200" dirty="0" smtClean="0"/>
              <a:t>derive from </a:t>
            </a:r>
            <a:r>
              <a:rPr lang="en-US" sz="2200" dirty="0"/>
              <a:t>a semantic misunderstanding</a:t>
            </a:r>
            <a:r>
              <a:rPr lang="en-US" sz="2200" dirty="0" smtClean="0"/>
              <a:t>.</a:t>
            </a:r>
          </a:p>
          <a:p>
            <a:pPr marL="628650" lvl="1" indent="-171450"/>
            <a:endParaRPr lang="en-US" sz="2200" dirty="0" smtClean="0"/>
          </a:p>
          <a:p>
            <a:pPr marL="457200" indent="-457200">
              <a:buFont typeface="+mj-lt"/>
              <a:buAutoNum type="arabicPeriod"/>
            </a:pPr>
            <a:r>
              <a:rPr lang="en-US" sz="2200" u="sng" dirty="0" smtClean="0"/>
              <a:t>P4 clarifies P2:</a:t>
            </a:r>
            <a:endParaRPr lang="en-US" sz="2200" u="sng" dirty="0"/>
          </a:p>
          <a:p>
            <a:pPr marL="628650" lvl="1" indent="-171450"/>
            <a:r>
              <a:rPr lang="en-US" sz="2200" dirty="0" smtClean="0"/>
              <a:t>Bruxism </a:t>
            </a:r>
            <a:r>
              <a:rPr lang="en-US" sz="2200" dirty="0"/>
              <a:t>is a continuously distributed </a:t>
            </a:r>
            <a:r>
              <a:rPr lang="en-US" sz="2200" dirty="0" smtClean="0"/>
              <a:t>behavior. </a:t>
            </a:r>
          </a:p>
          <a:p>
            <a:pPr marL="628650" lvl="1" indent="-171450"/>
            <a:r>
              <a:rPr lang="en-US" sz="2200" dirty="0"/>
              <a:t>Stating that (sleep) bruxism is a </a:t>
            </a:r>
            <a:r>
              <a:rPr lang="en-US" sz="2200" dirty="0" smtClean="0"/>
              <a:t>‘behavior’ </a:t>
            </a:r>
            <a:r>
              <a:rPr lang="en-US" sz="2200" dirty="0"/>
              <a:t>in no way precludes the possibility (at some to-be-specified and validated cut point) of it being more than a behavior, either a risk factor or </a:t>
            </a:r>
            <a:r>
              <a:rPr lang="en-US" sz="2200" dirty="0" smtClean="0"/>
              <a:t>disorder</a:t>
            </a:r>
            <a:r>
              <a:rPr lang="en-US" sz="2200" dirty="0"/>
              <a:t>.</a:t>
            </a:r>
            <a:endParaRPr lang="en-US" sz="2200" dirty="0" smtClean="0"/>
          </a:p>
        </p:txBody>
      </p:sp>
      <p:sp>
        <p:nvSpPr>
          <p:cNvPr id="4" name="Slide Number Placeholder 3"/>
          <p:cNvSpPr>
            <a:spLocks noGrp="1"/>
          </p:cNvSpPr>
          <p:nvPr>
            <p:ph type="sldNum" sz="quarter" idx="3"/>
          </p:nvPr>
        </p:nvSpPr>
        <p:spPr/>
        <p:txBody>
          <a:bodyPr/>
          <a:lstStyle/>
          <a:p>
            <a:fld id="{7C5DB68A-9D44-4073-920F-D08D647C06A7}" type="slidenum">
              <a:rPr lang="en-US" smtClean="0"/>
              <a:t>27</a:t>
            </a:fld>
            <a:endParaRPr lang="en-US" dirty="0"/>
          </a:p>
        </p:txBody>
      </p:sp>
    </p:spTree>
    <p:extLst>
      <p:ext uri="{BB962C8B-B14F-4D97-AF65-F5344CB8AC3E}">
        <p14:creationId xmlns:p14="http://schemas.microsoft.com/office/powerpoint/2010/main" val="3911774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Talk overview</a:t>
            </a:r>
            <a:endParaRPr lang="en-US" sz="4800" dirty="0"/>
          </a:p>
        </p:txBody>
      </p:sp>
      <p:sp>
        <p:nvSpPr>
          <p:cNvPr id="5" name="Content Placeholder 4"/>
          <p:cNvSpPr>
            <a:spLocks noGrp="1"/>
          </p:cNvSpPr>
          <p:nvPr>
            <p:ph idx="1"/>
          </p:nvPr>
        </p:nvSpPr>
        <p:spPr>
          <a:xfrm>
            <a:off x="228600" y="2133600"/>
            <a:ext cx="8686800" cy="4495800"/>
          </a:xfrm>
        </p:spPr>
        <p:txBody>
          <a:bodyPr/>
          <a:lstStyle/>
          <a:p>
            <a:pPr marL="800100" indent="-800100">
              <a:buFont typeface="+mj-lt"/>
              <a:buAutoNum type="arabicPeriod"/>
            </a:pPr>
            <a:r>
              <a:rPr lang="en-US" sz="3600" dirty="0" smtClean="0"/>
              <a:t> </a:t>
            </a:r>
          </a:p>
          <a:p>
            <a:pPr marL="800100" indent="-800100">
              <a:buFont typeface="+mj-lt"/>
              <a:buAutoNum type="arabicPeriod"/>
            </a:pPr>
            <a:r>
              <a:rPr lang="en-US" sz="3600" dirty="0" smtClean="0"/>
              <a:t> </a:t>
            </a:r>
          </a:p>
          <a:p>
            <a:pPr marL="800100" indent="-800100">
              <a:buFont typeface="+mj-lt"/>
              <a:buAutoNum type="arabicPeriod"/>
            </a:pPr>
            <a:r>
              <a:rPr lang="en-US" sz="3600" dirty="0" smtClean="0"/>
              <a:t>How ontology 1.00000001 could have saved trees.</a:t>
            </a:r>
            <a:endParaRPr lang="en-US" sz="3600" dirty="0"/>
          </a:p>
        </p:txBody>
      </p:sp>
      <p:sp>
        <p:nvSpPr>
          <p:cNvPr id="2" name="Slide Number Placeholder 1"/>
          <p:cNvSpPr>
            <a:spLocks noGrp="1"/>
          </p:cNvSpPr>
          <p:nvPr>
            <p:ph type="sldNum" sz="quarter" idx="3"/>
          </p:nvPr>
        </p:nvSpPr>
        <p:spPr/>
        <p:txBody>
          <a:bodyPr/>
          <a:lstStyle/>
          <a:p>
            <a:fld id="{7C5DB68A-9D44-4073-920F-D08D647C06A7}" type="slidenum">
              <a:rPr lang="en-US" smtClean="0"/>
              <a:t>28</a:t>
            </a:fld>
            <a:endParaRPr lang="en-US" dirty="0"/>
          </a:p>
        </p:txBody>
      </p:sp>
    </p:spTree>
    <p:extLst>
      <p:ext uri="{BB962C8B-B14F-4D97-AF65-F5344CB8AC3E}">
        <p14:creationId xmlns:p14="http://schemas.microsoft.com/office/powerpoint/2010/main" val="57500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particular / type distinction</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smtClean="0"/>
              <a:t>Examples:</a:t>
            </a:r>
          </a:p>
          <a:p>
            <a:pPr marL="571500" lvl="1" indent="-228600">
              <a:buFont typeface="Arial" panose="020B0604020202020204" pitchFamily="34" charset="0"/>
              <a:buChar char="•"/>
            </a:pPr>
            <a:r>
              <a:rPr lang="en-US" i="1" dirty="0" smtClean="0"/>
              <a:t>Bruxism </a:t>
            </a:r>
            <a:r>
              <a:rPr lang="en-US" i="1" dirty="0"/>
              <a:t>is a continuously distributed </a:t>
            </a:r>
            <a:r>
              <a:rPr lang="en-US" i="1" dirty="0" smtClean="0"/>
              <a:t>behavior </a:t>
            </a:r>
            <a:r>
              <a:rPr lang="en-US" dirty="0" smtClean="0"/>
              <a:t>[P4</a:t>
            </a:r>
            <a:r>
              <a:rPr lang="en-US" dirty="0"/>
              <a:t>, p802] </a:t>
            </a:r>
            <a:endParaRPr lang="en-US" dirty="0" smtClean="0"/>
          </a:p>
          <a:p>
            <a:pPr marL="571500" lvl="1" indent="-228600">
              <a:buFont typeface="Arial" panose="020B0604020202020204" pitchFamily="34" charset="0"/>
              <a:buChar char="•"/>
            </a:pPr>
            <a:r>
              <a:rPr lang="en-US" i="1" dirty="0" smtClean="0"/>
              <a:t>Sleep </a:t>
            </a:r>
            <a:r>
              <a:rPr lang="en-US" i="1" dirty="0"/>
              <a:t>Bruxism is best viewed as quantifiable activity occurring on a </a:t>
            </a:r>
            <a:r>
              <a:rPr lang="en-US" i="1" dirty="0" smtClean="0"/>
              <a:t>continuum </a:t>
            </a:r>
            <a:r>
              <a:rPr lang="en-US" dirty="0" smtClean="0"/>
              <a:t>[P2</a:t>
            </a:r>
            <a:r>
              <a:rPr lang="en-US" dirty="0"/>
              <a:t>, p795]. </a:t>
            </a:r>
            <a:endParaRPr lang="en-US" dirty="0" smtClean="0"/>
          </a:p>
        </p:txBody>
      </p:sp>
      <p:sp>
        <p:nvSpPr>
          <p:cNvPr id="4" name="Slide Number Placeholder 3"/>
          <p:cNvSpPr>
            <a:spLocks noGrp="1"/>
          </p:cNvSpPr>
          <p:nvPr>
            <p:ph type="sldNum" sz="quarter" idx="3"/>
          </p:nvPr>
        </p:nvSpPr>
        <p:spPr/>
        <p:txBody>
          <a:bodyPr/>
          <a:lstStyle/>
          <a:p>
            <a:fld id="{7C5DB68A-9D44-4073-920F-D08D647C06A7}" type="slidenum">
              <a:rPr lang="en-US" smtClean="0"/>
              <a:t>29</a:t>
            </a:fld>
            <a:endParaRPr lang="en-US" dirty="0"/>
          </a:p>
        </p:txBody>
      </p:sp>
    </p:spTree>
    <p:extLst>
      <p:ext uri="{BB962C8B-B14F-4D97-AF65-F5344CB8AC3E}">
        <p14:creationId xmlns:p14="http://schemas.microsoft.com/office/powerpoint/2010/main" val="222377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599"/>
            <a:ext cx="9144000" cy="6248969"/>
          </a:xfrm>
        </p:spPr>
      </p:pic>
      <p:sp>
        <p:nvSpPr>
          <p:cNvPr id="4" name="Title 3"/>
          <p:cNvSpPr>
            <a:spLocks noGrp="1"/>
          </p:cNvSpPr>
          <p:nvPr>
            <p:ph type="title"/>
          </p:nvPr>
        </p:nvSpPr>
        <p:spPr>
          <a:xfrm>
            <a:off x="0" y="600075"/>
            <a:ext cx="9144000" cy="762000"/>
          </a:xfrm>
          <a:solidFill>
            <a:schemeClr val="accent6">
              <a:lumMod val="75000"/>
            </a:schemeClr>
          </a:solidFill>
        </p:spPr>
        <p:txBody>
          <a:bodyPr/>
          <a:lstStyle/>
          <a:p>
            <a:r>
              <a:rPr lang="en-US" b="1" dirty="0" smtClean="0"/>
              <a:t>Ontology isn’t just about this …</a:t>
            </a:r>
            <a:endParaRPr lang="en-US" b="1" dirty="0"/>
          </a:p>
        </p:txBody>
      </p:sp>
      <p:sp>
        <p:nvSpPr>
          <p:cNvPr id="2" name="Slide Number Placeholder 1"/>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263298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particular / type distinction</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smtClean="0"/>
              <a:t>Examples:</a:t>
            </a:r>
          </a:p>
          <a:p>
            <a:pPr marL="571500" lvl="1" indent="-228600">
              <a:buFont typeface="Arial" panose="020B0604020202020204" pitchFamily="34" charset="0"/>
              <a:buChar char="•"/>
            </a:pPr>
            <a:r>
              <a:rPr lang="en-US" i="1" dirty="0" smtClean="0"/>
              <a:t>Bruxism </a:t>
            </a:r>
            <a:r>
              <a:rPr lang="en-US" i="1" dirty="0"/>
              <a:t>is a continuously distributed </a:t>
            </a:r>
            <a:r>
              <a:rPr lang="en-US" i="1" dirty="0" smtClean="0"/>
              <a:t>behavior </a:t>
            </a:r>
            <a:r>
              <a:rPr lang="en-US" dirty="0" smtClean="0"/>
              <a:t>[P4</a:t>
            </a:r>
            <a:r>
              <a:rPr lang="en-US" dirty="0"/>
              <a:t>, p802] </a:t>
            </a:r>
            <a:endParaRPr lang="en-US" dirty="0" smtClean="0"/>
          </a:p>
          <a:p>
            <a:pPr marL="571500" lvl="1" indent="-228600">
              <a:buFont typeface="Arial" panose="020B0604020202020204" pitchFamily="34" charset="0"/>
              <a:buChar char="•"/>
            </a:pPr>
            <a:r>
              <a:rPr lang="en-US" i="1" dirty="0" smtClean="0"/>
              <a:t>Sleep </a:t>
            </a:r>
            <a:r>
              <a:rPr lang="en-US" i="1" dirty="0"/>
              <a:t>Bruxism is best viewed as quantifiable activity occurring on a </a:t>
            </a:r>
            <a:r>
              <a:rPr lang="en-US" i="1" dirty="0" smtClean="0"/>
              <a:t>continuum </a:t>
            </a:r>
            <a:r>
              <a:rPr lang="en-US" dirty="0" smtClean="0"/>
              <a:t>[P2</a:t>
            </a:r>
            <a:r>
              <a:rPr lang="en-US" dirty="0"/>
              <a:t>, p795]. </a:t>
            </a:r>
            <a:endParaRPr lang="en-US" dirty="0" smtClean="0"/>
          </a:p>
          <a:p>
            <a:pPr marL="171450" indent="-228600">
              <a:buFont typeface="Arial" panose="020B0604020202020204" pitchFamily="34" charset="0"/>
              <a:buChar char="•"/>
            </a:pPr>
            <a:r>
              <a:rPr lang="en-US" dirty="0" smtClean="0"/>
              <a:t>These are statements about types:</a:t>
            </a:r>
            <a:endParaRPr lang="en-US" dirty="0"/>
          </a:p>
        </p:txBody>
      </p:sp>
      <p:sp>
        <p:nvSpPr>
          <p:cNvPr id="4" name="Rounded Rectangle 3"/>
          <p:cNvSpPr/>
          <p:nvPr/>
        </p:nvSpPr>
        <p:spPr bwMode="auto">
          <a:xfrm>
            <a:off x="5915025" y="4010025"/>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Behavior</a:t>
            </a:r>
            <a:endParaRPr kumimoji="0" lang="en-US" b="0" i="0" u="none" strike="noStrike" cap="none" normalizeH="0" baseline="0" dirty="0">
              <a:ln>
                <a:noFill/>
              </a:ln>
              <a:solidFill>
                <a:schemeClr val="bg1"/>
              </a:solidFill>
              <a:effectLst/>
              <a:latin typeface="Times" pitchFamily="122" charset="0"/>
            </a:endParaRPr>
          </a:p>
        </p:txBody>
      </p:sp>
      <p:cxnSp>
        <p:nvCxnSpPr>
          <p:cNvPr id="5" name="Straight Arrow Connector 4"/>
          <p:cNvCxnSpPr>
            <a:stCxn id="7" idx="3"/>
            <a:endCxn id="4" idx="1"/>
          </p:cNvCxnSpPr>
          <p:nvPr/>
        </p:nvCxnSpPr>
        <p:spPr bwMode="auto">
          <a:xfrm>
            <a:off x="3352800" y="4352925"/>
            <a:ext cx="2562225"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TextBox 5"/>
          <p:cNvSpPr txBox="1"/>
          <p:nvPr/>
        </p:nvSpPr>
        <p:spPr>
          <a:xfrm>
            <a:off x="4242979" y="3895725"/>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7" name="Rounded Rectangle 6"/>
          <p:cNvSpPr/>
          <p:nvPr/>
        </p:nvSpPr>
        <p:spPr bwMode="auto">
          <a:xfrm>
            <a:off x="1371600" y="4010025"/>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Bruxism</a:t>
            </a:r>
            <a:endParaRPr kumimoji="0" lang="en-US" b="0" i="0" u="none" strike="noStrike" cap="none" normalizeH="0" baseline="0" dirty="0">
              <a:ln>
                <a:noFill/>
              </a:ln>
              <a:solidFill>
                <a:schemeClr val="bg1"/>
              </a:solidFill>
              <a:effectLst/>
              <a:latin typeface="Times" pitchFamily="122" charset="0"/>
            </a:endParaRPr>
          </a:p>
        </p:txBody>
      </p:sp>
      <p:sp>
        <p:nvSpPr>
          <p:cNvPr id="8" name="Slide Number Placeholder 7"/>
          <p:cNvSpPr>
            <a:spLocks noGrp="1"/>
          </p:cNvSpPr>
          <p:nvPr>
            <p:ph type="sldNum" sz="quarter" idx="3"/>
          </p:nvPr>
        </p:nvSpPr>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1337953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particular / type distinction</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smtClean="0"/>
              <a:t>Examples:</a:t>
            </a:r>
          </a:p>
          <a:p>
            <a:pPr marL="571500" lvl="1" indent="-228600">
              <a:buFont typeface="Arial" panose="020B0604020202020204" pitchFamily="34" charset="0"/>
              <a:buChar char="•"/>
            </a:pPr>
            <a:r>
              <a:rPr lang="en-US" i="1" dirty="0" smtClean="0"/>
              <a:t>Bruxism </a:t>
            </a:r>
            <a:r>
              <a:rPr lang="en-US" i="1" dirty="0"/>
              <a:t>is a continuously distributed </a:t>
            </a:r>
            <a:r>
              <a:rPr lang="en-US" i="1" dirty="0" smtClean="0"/>
              <a:t>behavior </a:t>
            </a:r>
            <a:r>
              <a:rPr lang="en-US" dirty="0" smtClean="0"/>
              <a:t>[P4</a:t>
            </a:r>
            <a:r>
              <a:rPr lang="en-US" dirty="0"/>
              <a:t>, p802] </a:t>
            </a:r>
            <a:endParaRPr lang="en-US" dirty="0" smtClean="0"/>
          </a:p>
          <a:p>
            <a:pPr marL="571500" lvl="1" indent="-228600">
              <a:buFont typeface="Arial" panose="020B0604020202020204" pitchFamily="34" charset="0"/>
              <a:buChar char="•"/>
            </a:pPr>
            <a:r>
              <a:rPr lang="en-US" i="1" dirty="0" smtClean="0"/>
              <a:t>Sleep </a:t>
            </a:r>
            <a:r>
              <a:rPr lang="en-US" i="1" dirty="0"/>
              <a:t>Bruxism is best viewed as quantifiable activity occurring on a </a:t>
            </a:r>
            <a:r>
              <a:rPr lang="en-US" i="1" dirty="0" smtClean="0"/>
              <a:t>continuum </a:t>
            </a:r>
            <a:r>
              <a:rPr lang="en-US" dirty="0" smtClean="0"/>
              <a:t>[P2</a:t>
            </a:r>
            <a:r>
              <a:rPr lang="en-US" dirty="0"/>
              <a:t>, p795]. </a:t>
            </a:r>
            <a:endParaRPr lang="en-US" dirty="0" smtClean="0"/>
          </a:p>
          <a:p>
            <a:pPr marL="171450" indent="-228600">
              <a:buFont typeface="Arial" panose="020B0604020202020204" pitchFamily="34" charset="0"/>
              <a:buChar char="•"/>
            </a:pPr>
            <a:r>
              <a:rPr lang="en-US" dirty="0" smtClean="0"/>
              <a:t>These are statements about types:</a:t>
            </a:r>
            <a:endParaRPr lang="en-US" dirty="0"/>
          </a:p>
        </p:txBody>
      </p:sp>
      <p:sp>
        <p:nvSpPr>
          <p:cNvPr id="4" name="Rounded Rectangle 3"/>
          <p:cNvSpPr/>
          <p:nvPr/>
        </p:nvSpPr>
        <p:spPr bwMode="auto">
          <a:xfrm>
            <a:off x="5915025" y="4010025"/>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Behavior</a:t>
            </a:r>
            <a:endParaRPr kumimoji="0" lang="en-US" b="0" i="0" u="none" strike="noStrike" cap="none" normalizeH="0" baseline="0" dirty="0">
              <a:ln>
                <a:noFill/>
              </a:ln>
              <a:solidFill>
                <a:schemeClr val="bg1"/>
              </a:solidFill>
              <a:effectLst/>
              <a:latin typeface="Times" pitchFamily="122" charset="0"/>
            </a:endParaRPr>
          </a:p>
        </p:txBody>
      </p:sp>
      <p:cxnSp>
        <p:nvCxnSpPr>
          <p:cNvPr id="5" name="Straight Arrow Connector 4"/>
          <p:cNvCxnSpPr>
            <a:stCxn id="7" idx="3"/>
            <a:endCxn id="4" idx="1"/>
          </p:cNvCxnSpPr>
          <p:nvPr/>
        </p:nvCxnSpPr>
        <p:spPr bwMode="auto">
          <a:xfrm>
            <a:off x="3352800" y="4352925"/>
            <a:ext cx="2562225"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7" name="Rounded Rectangle 6"/>
          <p:cNvSpPr/>
          <p:nvPr/>
        </p:nvSpPr>
        <p:spPr bwMode="auto">
          <a:xfrm>
            <a:off x="1371600" y="4010025"/>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Bruxism</a:t>
            </a:r>
            <a:endParaRPr kumimoji="0" lang="en-US" b="0" i="0" u="none" strike="noStrike" cap="none" normalizeH="0" baseline="0" dirty="0">
              <a:ln>
                <a:noFill/>
              </a:ln>
              <a:solidFill>
                <a:schemeClr val="bg1"/>
              </a:solidFill>
              <a:effectLst/>
              <a:latin typeface="Times" pitchFamily="122" charset="0"/>
            </a:endParaRPr>
          </a:p>
        </p:txBody>
      </p:sp>
      <p:sp>
        <p:nvSpPr>
          <p:cNvPr id="8" name="TextBox 7"/>
          <p:cNvSpPr txBox="1"/>
          <p:nvPr/>
        </p:nvSpPr>
        <p:spPr>
          <a:xfrm>
            <a:off x="4242979" y="3895725"/>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9" name="Rectangle 8"/>
          <p:cNvSpPr/>
          <p:nvPr/>
        </p:nvSpPr>
        <p:spPr bwMode="auto">
          <a:xfrm>
            <a:off x="1491345" y="6098439"/>
            <a:ext cx="1728355" cy="595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#4</a:t>
            </a:r>
            <a:endParaRPr lang="en-US" sz="2800" b="0" dirty="0">
              <a:solidFill>
                <a:schemeClr val="tx1"/>
              </a:solidFill>
              <a:latin typeface="Times" pitchFamily="122" charset="0"/>
            </a:endParaRPr>
          </a:p>
        </p:txBody>
      </p:sp>
      <p:cxnSp>
        <p:nvCxnSpPr>
          <p:cNvPr id="10" name="Straight Arrow Connector 9"/>
          <p:cNvCxnSpPr>
            <a:stCxn id="9" idx="0"/>
            <a:endCxn id="7" idx="2"/>
          </p:cNvCxnSpPr>
          <p:nvPr/>
        </p:nvCxnSpPr>
        <p:spPr bwMode="auto">
          <a:xfrm flipV="1">
            <a:off x="2355523" y="4695825"/>
            <a:ext cx="6677" cy="14026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TextBox 10"/>
          <p:cNvSpPr txBox="1"/>
          <p:nvPr/>
        </p:nvSpPr>
        <p:spPr>
          <a:xfrm>
            <a:off x="682735" y="5200947"/>
            <a:ext cx="1630575" cy="461665"/>
          </a:xfrm>
          <a:prstGeom prst="rect">
            <a:avLst/>
          </a:prstGeom>
          <a:noFill/>
        </p:spPr>
        <p:txBody>
          <a:bodyPr wrap="none" rtlCol="0">
            <a:spAutoFit/>
          </a:bodyPr>
          <a:lstStyle/>
          <a:p>
            <a:r>
              <a:rPr lang="en-US" sz="2400" dirty="0" smtClean="0">
                <a:solidFill>
                  <a:schemeClr val="bg1"/>
                </a:solidFill>
              </a:rPr>
              <a:t>Instance of</a:t>
            </a:r>
          </a:p>
        </p:txBody>
      </p:sp>
      <p:sp>
        <p:nvSpPr>
          <p:cNvPr id="16" name="TextBox 15"/>
          <p:cNvSpPr txBox="1"/>
          <p:nvPr/>
        </p:nvSpPr>
        <p:spPr>
          <a:xfrm>
            <a:off x="3464221" y="5654338"/>
            <a:ext cx="5252377" cy="954107"/>
          </a:xfrm>
          <a:prstGeom prst="rect">
            <a:avLst/>
          </a:prstGeom>
          <a:noFill/>
        </p:spPr>
        <p:txBody>
          <a:bodyPr wrap="square" rtlCol="0">
            <a:spAutoFit/>
          </a:bodyPr>
          <a:lstStyle/>
          <a:p>
            <a:r>
              <a:rPr lang="en-US" sz="2800" b="0" dirty="0" smtClean="0">
                <a:solidFill>
                  <a:schemeClr val="bg1"/>
                </a:solidFill>
              </a:rPr>
              <a:t>John’s #4 = John’s repetitive jaw muscle activity of last night</a:t>
            </a:r>
            <a:endParaRPr lang="en-US" sz="2800" b="0" dirty="0">
              <a:solidFill>
                <a:schemeClr val="bg1"/>
              </a:solidFill>
            </a:endParaRPr>
          </a:p>
        </p:txBody>
      </p:sp>
      <p:sp>
        <p:nvSpPr>
          <p:cNvPr id="17" name="Slide Number Placeholder 16"/>
          <p:cNvSpPr>
            <a:spLocks noGrp="1"/>
          </p:cNvSpPr>
          <p:nvPr>
            <p:ph type="sldNum" sz="quarter" idx="3"/>
          </p:nvPr>
        </p:nvSpPr>
        <p:spPr/>
        <p:txBody>
          <a:bodyPr/>
          <a:lstStyle/>
          <a:p>
            <a:fld id="{7C5DB68A-9D44-4073-920F-D08D647C06A7}" type="slidenum">
              <a:rPr lang="en-US" smtClean="0"/>
              <a:t>31</a:t>
            </a:fld>
            <a:endParaRPr lang="en-US" dirty="0"/>
          </a:p>
        </p:txBody>
      </p:sp>
    </p:spTree>
    <p:extLst>
      <p:ext uri="{BB962C8B-B14F-4D97-AF65-F5344CB8AC3E}">
        <p14:creationId xmlns:p14="http://schemas.microsoft.com/office/powerpoint/2010/main" val="1060733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particular / type distinction</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smtClean="0"/>
              <a:t>Examples:</a:t>
            </a:r>
          </a:p>
          <a:p>
            <a:pPr marL="571500" lvl="1" indent="-228600">
              <a:buFont typeface="Arial" panose="020B0604020202020204" pitchFamily="34" charset="0"/>
              <a:buChar char="•"/>
            </a:pPr>
            <a:r>
              <a:rPr lang="en-US" i="1" dirty="0" smtClean="0"/>
              <a:t>Bruxism </a:t>
            </a:r>
            <a:r>
              <a:rPr lang="en-US" i="1" dirty="0"/>
              <a:t>is a continuously distributed </a:t>
            </a:r>
            <a:r>
              <a:rPr lang="en-US" i="1" dirty="0" smtClean="0"/>
              <a:t>behavior </a:t>
            </a:r>
            <a:r>
              <a:rPr lang="en-US" dirty="0" smtClean="0"/>
              <a:t>[P4</a:t>
            </a:r>
            <a:r>
              <a:rPr lang="en-US" dirty="0"/>
              <a:t>, p802] </a:t>
            </a:r>
            <a:endParaRPr lang="en-US" dirty="0" smtClean="0"/>
          </a:p>
          <a:p>
            <a:pPr marL="571500" lvl="1" indent="-228600">
              <a:buFont typeface="Arial" panose="020B0604020202020204" pitchFamily="34" charset="0"/>
              <a:buChar char="•"/>
            </a:pPr>
            <a:r>
              <a:rPr lang="en-US" i="1" dirty="0" smtClean="0"/>
              <a:t>Sleep </a:t>
            </a:r>
            <a:r>
              <a:rPr lang="en-US" i="1" dirty="0"/>
              <a:t>Bruxism is best viewed as quantifiable activity occurring on a </a:t>
            </a:r>
            <a:r>
              <a:rPr lang="en-US" i="1" dirty="0" smtClean="0"/>
              <a:t>continuum </a:t>
            </a:r>
            <a:r>
              <a:rPr lang="en-US" dirty="0" smtClean="0"/>
              <a:t>[P2</a:t>
            </a:r>
            <a:r>
              <a:rPr lang="en-US" dirty="0"/>
              <a:t>, p795]. </a:t>
            </a:r>
            <a:endParaRPr lang="en-US" dirty="0" smtClean="0"/>
          </a:p>
          <a:p>
            <a:pPr marL="171450" indent="-228600">
              <a:buFont typeface="Arial" panose="020B0604020202020204" pitchFamily="34" charset="0"/>
              <a:buChar char="•"/>
            </a:pPr>
            <a:r>
              <a:rPr lang="en-US" dirty="0" smtClean="0"/>
              <a:t>These are statements about types:</a:t>
            </a:r>
            <a:endParaRPr lang="en-US" dirty="0"/>
          </a:p>
        </p:txBody>
      </p:sp>
      <p:sp>
        <p:nvSpPr>
          <p:cNvPr id="4" name="Rounded Rectangle 3"/>
          <p:cNvSpPr/>
          <p:nvPr/>
        </p:nvSpPr>
        <p:spPr bwMode="auto">
          <a:xfrm>
            <a:off x="5915025" y="4010025"/>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Behavior</a:t>
            </a:r>
            <a:endParaRPr kumimoji="0" lang="en-US" b="0" i="0" u="none" strike="noStrike" cap="none" normalizeH="0" baseline="0" dirty="0">
              <a:ln>
                <a:noFill/>
              </a:ln>
              <a:solidFill>
                <a:schemeClr val="bg1"/>
              </a:solidFill>
              <a:effectLst/>
              <a:latin typeface="Times" pitchFamily="122" charset="0"/>
            </a:endParaRPr>
          </a:p>
        </p:txBody>
      </p:sp>
      <p:cxnSp>
        <p:nvCxnSpPr>
          <p:cNvPr id="5" name="Straight Arrow Connector 4"/>
          <p:cNvCxnSpPr>
            <a:stCxn id="7" idx="3"/>
            <a:endCxn id="4" idx="1"/>
          </p:cNvCxnSpPr>
          <p:nvPr/>
        </p:nvCxnSpPr>
        <p:spPr bwMode="auto">
          <a:xfrm>
            <a:off x="3352800" y="4352925"/>
            <a:ext cx="2562225"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7" name="Rounded Rectangle 6"/>
          <p:cNvSpPr/>
          <p:nvPr/>
        </p:nvSpPr>
        <p:spPr bwMode="auto">
          <a:xfrm>
            <a:off x="1371600" y="4010025"/>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Bruxism</a:t>
            </a:r>
            <a:endParaRPr kumimoji="0" lang="en-US" b="0" i="0" u="none" strike="noStrike" cap="none" normalizeH="0" baseline="0" dirty="0">
              <a:ln>
                <a:noFill/>
              </a:ln>
              <a:solidFill>
                <a:schemeClr val="bg1"/>
              </a:solidFill>
              <a:effectLst/>
              <a:latin typeface="Times" pitchFamily="122" charset="0"/>
            </a:endParaRPr>
          </a:p>
        </p:txBody>
      </p:sp>
      <p:sp>
        <p:nvSpPr>
          <p:cNvPr id="8" name="TextBox 7"/>
          <p:cNvSpPr txBox="1"/>
          <p:nvPr/>
        </p:nvSpPr>
        <p:spPr>
          <a:xfrm>
            <a:off x="4242979" y="3895725"/>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9" name="Rectangle 8"/>
          <p:cNvSpPr/>
          <p:nvPr/>
        </p:nvSpPr>
        <p:spPr bwMode="auto">
          <a:xfrm>
            <a:off x="1491345" y="6098439"/>
            <a:ext cx="1728355" cy="595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#4</a:t>
            </a:r>
            <a:endParaRPr lang="en-US" sz="2800" b="0" dirty="0">
              <a:solidFill>
                <a:schemeClr val="tx1"/>
              </a:solidFill>
              <a:latin typeface="Times" pitchFamily="122" charset="0"/>
            </a:endParaRPr>
          </a:p>
        </p:txBody>
      </p:sp>
      <p:cxnSp>
        <p:nvCxnSpPr>
          <p:cNvPr id="10" name="Straight Arrow Connector 9"/>
          <p:cNvCxnSpPr>
            <a:stCxn id="9" idx="0"/>
            <a:endCxn id="7" idx="2"/>
          </p:cNvCxnSpPr>
          <p:nvPr/>
        </p:nvCxnSpPr>
        <p:spPr bwMode="auto">
          <a:xfrm flipV="1">
            <a:off x="2355523" y="4695825"/>
            <a:ext cx="6677" cy="140261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TextBox 10"/>
          <p:cNvSpPr txBox="1"/>
          <p:nvPr/>
        </p:nvSpPr>
        <p:spPr>
          <a:xfrm>
            <a:off x="682735" y="5200947"/>
            <a:ext cx="1630575" cy="461665"/>
          </a:xfrm>
          <a:prstGeom prst="rect">
            <a:avLst/>
          </a:prstGeom>
          <a:noFill/>
        </p:spPr>
        <p:txBody>
          <a:bodyPr wrap="none" rtlCol="0">
            <a:spAutoFit/>
          </a:bodyPr>
          <a:lstStyle/>
          <a:p>
            <a:r>
              <a:rPr lang="en-US" sz="2400" dirty="0" smtClean="0">
                <a:solidFill>
                  <a:schemeClr val="bg1"/>
                </a:solidFill>
              </a:rPr>
              <a:t>Instance of</a:t>
            </a:r>
          </a:p>
        </p:txBody>
      </p:sp>
      <p:sp>
        <p:nvSpPr>
          <p:cNvPr id="6" name="Left-Right-Up Arrow 5"/>
          <p:cNvSpPr/>
          <p:nvPr/>
        </p:nvSpPr>
        <p:spPr bwMode="auto">
          <a:xfrm rot="8323829">
            <a:off x="3256520" y="4863731"/>
            <a:ext cx="1371600" cy="1066800"/>
          </a:xfrm>
          <a:prstGeom prst="leftRigh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Elbow Connector 11"/>
          <p:cNvCxnSpPr>
            <a:stCxn id="9" idx="3"/>
            <a:endCxn id="4" idx="2"/>
          </p:cNvCxnSpPr>
          <p:nvPr/>
        </p:nvCxnSpPr>
        <p:spPr bwMode="auto">
          <a:xfrm flipV="1">
            <a:off x="3219700" y="4695825"/>
            <a:ext cx="3685925" cy="1700294"/>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15" name="TextBox 14"/>
          <p:cNvSpPr txBox="1"/>
          <p:nvPr/>
        </p:nvSpPr>
        <p:spPr>
          <a:xfrm>
            <a:off x="4590895" y="5912694"/>
            <a:ext cx="1630575" cy="461665"/>
          </a:xfrm>
          <a:prstGeom prst="rect">
            <a:avLst/>
          </a:prstGeom>
          <a:noFill/>
        </p:spPr>
        <p:txBody>
          <a:bodyPr wrap="none" rtlCol="0">
            <a:spAutoFit/>
          </a:bodyPr>
          <a:lstStyle/>
          <a:p>
            <a:r>
              <a:rPr lang="en-US" sz="2400" dirty="0" smtClean="0">
                <a:solidFill>
                  <a:schemeClr val="bg1"/>
                </a:solidFill>
              </a:rPr>
              <a:t>Instance of</a:t>
            </a:r>
          </a:p>
        </p:txBody>
      </p:sp>
      <p:sp>
        <p:nvSpPr>
          <p:cNvPr id="16" name="Slide Number Placeholder 15"/>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3238039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Ignoring</a:t>
            </a:r>
            <a:r>
              <a:rPr lang="en-US" dirty="0" smtClean="0"/>
              <a:t> the particular / type distinction</a:t>
            </a:r>
            <a:endParaRPr lang="en-US" dirty="0"/>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i="1" dirty="0" smtClean="0"/>
              <a:t>Bruxism </a:t>
            </a:r>
            <a:r>
              <a:rPr lang="en-US" i="1" dirty="0"/>
              <a:t>is a continuously distributed </a:t>
            </a:r>
            <a:r>
              <a:rPr lang="en-US" i="1" dirty="0" smtClean="0"/>
              <a:t>behavior </a:t>
            </a:r>
            <a:r>
              <a:rPr lang="en-US" dirty="0" smtClean="0"/>
              <a:t>[P4</a:t>
            </a:r>
            <a:r>
              <a:rPr lang="en-US" dirty="0"/>
              <a:t>, p802] </a:t>
            </a:r>
            <a:endParaRPr lang="en-US" dirty="0" smtClean="0"/>
          </a:p>
        </p:txBody>
      </p:sp>
      <p:sp>
        <p:nvSpPr>
          <p:cNvPr id="4" name="Rounded Rectangle 3"/>
          <p:cNvSpPr/>
          <p:nvPr/>
        </p:nvSpPr>
        <p:spPr bwMode="auto">
          <a:xfrm>
            <a:off x="5915024" y="2438400"/>
            <a:ext cx="2619375" cy="17145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Continuously distributed behavior</a:t>
            </a:r>
            <a:endParaRPr kumimoji="0" lang="en-US" b="0" i="0" u="none" strike="noStrike" cap="none" normalizeH="0" baseline="0" dirty="0">
              <a:ln>
                <a:noFill/>
              </a:ln>
              <a:solidFill>
                <a:schemeClr val="bg1"/>
              </a:solidFill>
              <a:effectLst/>
              <a:latin typeface="Times" pitchFamily="122" charset="0"/>
            </a:endParaRPr>
          </a:p>
        </p:txBody>
      </p:sp>
      <p:cxnSp>
        <p:nvCxnSpPr>
          <p:cNvPr id="5" name="Straight Arrow Connector 4"/>
          <p:cNvCxnSpPr>
            <a:stCxn id="6" idx="3"/>
            <a:endCxn id="4" idx="1"/>
          </p:cNvCxnSpPr>
          <p:nvPr/>
        </p:nvCxnSpPr>
        <p:spPr bwMode="auto">
          <a:xfrm>
            <a:off x="3352799" y="3295650"/>
            <a:ext cx="2562225"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Rounded Rectangle 5"/>
          <p:cNvSpPr/>
          <p:nvPr/>
        </p:nvSpPr>
        <p:spPr bwMode="auto">
          <a:xfrm>
            <a:off x="1371599" y="2952750"/>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Bruxism</a:t>
            </a:r>
            <a:endParaRPr kumimoji="0" lang="en-US" b="0" i="0" u="none" strike="noStrike" cap="none" normalizeH="0" baseline="0" dirty="0">
              <a:ln>
                <a:noFill/>
              </a:ln>
              <a:solidFill>
                <a:schemeClr val="bg1"/>
              </a:solidFill>
              <a:effectLst/>
              <a:latin typeface="Times" pitchFamily="122" charset="0"/>
            </a:endParaRPr>
          </a:p>
        </p:txBody>
      </p:sp>
      <p:sp>
        <p:nvSpPr>
          <p:cNvPr id="7" name="TextBox 6"/>
          <p:cNvSpPr txBox="1"/>
          <p:nvPr/>
        </p:nvSpPr>
        <p:spPr>
          <a:xfrm>
            <a:off x="4270528" y="2721917"/>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8" name="Rectangle 7"/>
          <p:cNvSpPr/>
          <p:nvPr/>
        </p:nvSpPr>
        <p:spPr bwMode="auto">
          <a:xfrm>
            <a:off x="1498022" y="5334000"/>
            <a:ext cx="1728355" cy="595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#4</a:t>
            </a:r>
            <a:endParaRPr lang="en-US" sz="2800" b="0" dirty="0">
              <a:solidFill>
                <a:schemeClr val="tx1"/>
              </a:solidFill>
              <a:latin typeface="Times" pitchFamily="122" charset="0"/>
            </a:endParaRPr>
          </a:p>
        </p:txBody>
      </p:sp>
      <p:cxnSp>
        <p:nvCxnSpPr>
          <p:cNvPr id="9" name="Straight Arrow Connector 8"/>
          <p:cNvCxnSpPr>
            <a:stCxn id="8" idx="0"/>
            <a:endCxn id="6" idx="2"/>
          </p:cNvCxnSpPr>
          <p:nvPr/>
        </p:nvCxnSpPr>
        <p:spPr bwMode="auto">
          <a:xfrm flipH="1" flipV="1">
            <a:off x="2362199" y="3638550"/>
            <a:ext cx="1" cy="169545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TextBox 9"/>
          <p:cNvSpPr txBox="1"/>
          <p:nvPr/>
        </p:nvSpPr>
        <p:spPr>
          <a:xfrm>
            <a:off x="682574" y="4155727"/>
            <a:ext cx="1630575" cy="461665"/>
          </a:xfrm>
          <a:prstGeom prst="rect">
            <a:avLst/>
          </a:prstGeom>
          <a:noFill/>
        </p:spPr>
        <p:txBody>
          <a:bodyPr wrap="none" rtlCol="0">
            <a:spAutoFit/>
          </a:bodyPr>
          <a:lstStyle/>
          <a:p>
            <a:r>
              <a:rPr lang="en-US" sz="2400" dirty="0" smtClean="0">
                <a:solidFill>
                  <a:schemeClr val="bg1"/>
                </a:solidFill>
              </a:rPr>
              <a:t>Instance of</a:t>
            </a:r>
          </a:p>
        </p:txBody>
      </p:sp>
      <p:cxnSp>
        <p:nvCxnSpPr>
          <p:cNvPr id="11" name="Elbow Connector 10"/>
          <p:cNvCxnSpPr>
            <a:stCxn id="8" idx="3"/>
            <a:endCxn id="4" idx="2"/>
          </p:cNvCxnSpPr>
          <p:nvPr/>
        </p:nvCxnSpPr>
        <p:spPr bwMode="auto">
          <a:xfrm flipV="1">
            <a:off x="3226377" y="4152900"/>
            <a:ext cx="3998335" cy="1478780"/>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12" name="TextBox 11"/>
          <p:cNvSpPr txBox="1"/>
          <p:nvPr/>
        </p:nvSpPr>
        <p:spPr>
          <a:xfrm>
            <a:off x="255749" y="5991497"/>
            <a:ext cx="4114800" cy="707886"/>
          </a:xfrm>
          <a:prstGeom prst="rect">
            <a:avLst/>
          </a:prstGeom>
          <a:noFill/>
        </p:spPr>
        <p:txBody>
          <a:bodyPr wrap="square" rtlCol="0">
            <a:spAutoFit/>
          </a:bodyPr>
          <a:lstStyle/>
          <a:p>
            <a:r>
              <a:rPr lang="en-US" sz="2000" b="0" dirty="0" smtClean="0">
                <a:solidFill>
                  <a:schemeClr val="bg1"/>
                </a:solidFill>
              </a:rPr>
              <a:t>John’s #4 = John’s repetitive jaw muscle activity of last night</a:t>
            </a:r>
            <a:endParaRPr lang="en-US" sz="2000" b="0" dirty="0">
              <a:solidFill>
                <a:schemeClr val="bg1"/>
              </a:solidFill>
            </a:endParaRPr>
          </a:p>
        </p:txBody>
      </p:sp>
      <p:sp>
        <p:nvSpPr>
          <p:cNvPr id="13" name="TextBox 12"/>
          <p:cNvSpPr txBox="1"/>
          <p:nvPr/>
        </p:nvSpPr>
        <p:spPr>
          <a:xfrm>
            <a:off x="3478913" y="4950512"/>
            <a:ext cx="3493264" cy="707886"/>
          </a:xfrm>
          <a:prstGeom prst="rect">
            <a:avLst/>
          </a:prstGeom>
          <a:noFill/>
        </p:spPr>
        <p:txBody>
          <a:bodyPr wrap="none" rtlCol="0">
            <a:spAutoFit/>
          </a:bodyPr>
          <a:lstStyle/>
          <a:p>
            <a:r>
              <a:rPr lang="en-US" sz="4000" dirty="0" smtClean="0">
                <a:solidFill>
                  <a:schemeClr val="bg1"/>
                </a:solidFill>
              </a:rPr>
              <a:t>Instance of ???</a:t>
            </a:r>
          </a:p>
        </p:txBody>
      </p:sp>
      <p:sp>
        <p:nvSpPr>
          <p:cNvPr id="24" name="Slide Number Placeholder 23"/>
          <p:cNvSpPr>
            <a:spLocks noGrp="1"/>
          </p:cNvSpPr>
          <p:nvPr>
            <p:ph type="sldNum" sz="quarter" idx="3"/>
          </p:nvPr>
        </p:nvSpPr>
        <p:spPr/>
        <p:txBody>
          <a:bodyPr/>
          <a:lstStyle/>
          <a:p>
            <a:fld id="{7C5DB68A-9D44-4073-920F-D08D647C06A7}" type="slidenum">
              <a:rPr lang="en-US" smtClean="0"/>
              <a:t>33</a:t>
            </a:fld>
            <a:endParaRPr lang="en-US" dirty="0"/>
          </a:p>
        </p:txBody>
      </p:sp>
    </p:spTree>
    <p:extLst>
      <p:ext uri="{BB962C8B-B14F-4D97-AF65-F5344CB8AC3E}">
        <p14:creationId xmlns:p14="http://schemas.microsoft.com/office/powerpoint/2010/main" val="394491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Ignoring</a:t>
            </a:r>
            <a:r>
              <a:rPr lang="en-US" dirty="0" smtClean="0"/>
              <a:t> the particular / type distinction</a:t>
            </a:r>
            <a:endParaRPr lang="en-US" dirty="0"/>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i="1" dirty="0" smtClean="0"/>
              <a:t>Bruxism </a:t>
            </a:r>
            <a:r>
              <a:rPr lang="en-US" i="1" dirty="0"/>
              <a:t>is a continuously distributed </a:t>
            </a:r>
            <a:r>
              <a:rPr lang="en-US" i="1" dirty="0" smtClean="0"/>
              <a:t>behavior </a:t>
            </a:r>
            <a:r>
              <a:rPr lang="en-US" dirty="0" smtClean="0"/>
              <a:t>[P4</a:t>
            </a:r>
            <a:r>
              <a:rPr lang="en-US" dirty="0"/>
              <a:t>, p802] </a:t>
            </a:r>
            <a:endParaRPr lang="en-US" dirty="0" smtClean="0"/>
          </a:p>
        </p:txBody>
      </p:sp>
      <p:sp>
        <p:nvSpPr>
          <p:cNvPr id="4" name="Rounded Rectangle 3"/>
          <p:cNvSpPr/>
          <p:nvPr/>
        </p:nvSpPr>
        <p:spPr bwMode="auto">
          <a:xfrm>
            <a:off x="5915024" y="2438400"/>
            <a:ext cx="2619375" cy="17145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Continuously distributed behavior</a:t>
            </a:r>
            <a:endParaRPr kumimoji="0" lang="en-US" b="0" i="0" u="none" strike="noStrike" cap="none" normalizeH="0" baseline="0" dirty="0">
              <a:ln>
                <a:noFill/>
              </a:ln>
              <a:solidFill>
                <a:schemeClr val="bg1"/>
              </a:solidFill>
              <a:effectLst/>
              <a:latin typeface="Times" pitchFamily="122" charset="0"/>
            </a:endParaRPr>
          </a:p>
        </p:txBody>
      </p:sp>
      <p:cxnSp>
        <p:nvCxnSpPr>
          <p:cNvPr id="5" name="Straight Arrow Connector 4"/>
          <p:cNvCxnSpPr>
            <a:stCxn id="6" idx="3"/>
            <a:endCxn id="4" idx="1"/>
          </p:cNvCxnSpPr>
          <p:nvPr/>
        </p:nvCxnSpPr>
        <p:spPr bwMode="auto">
          <a:xfrm>
            <a:off x="3352799" y="3295650"/>
            <a:ext cx="2562225"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Rounded Rectangle 5"/>
          <p:cNvSpPr/>
          <p:nvPr/>
        </p:nvSpPr>
        <p:spPr bwMode="auto">
          <a:xfrm>
            <a:off x="1371599" y="2952750"/>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Bruxism</a:t>
            </a:r>
            <a:endParaRPr kumimoji="0" lang="en-US" b="0" i="0" u="none" strike="noStrike" cap="none" normalizeH="0" baseline="0" dirty="0">
              <a:ln>
                <a:noFill/>
              </a:ln>
              <a:solidFill>
                <a:schemeClr val="bg1"/>
              </a:solidFill>
              <a:effectLst/>
              <a:latin typeface="Times" pitchFamily="122" charset="0"/>
            </a:endParaRPr>
          </a:p>
        </p:txBody>
      </p:sp>
      <p:sp>
        <p:nvSpPr>
          <p:cNvPr id="7" name="TextBox 6"/>
          <p:cNvSpPr txBox="1"/>
          <p:nvPr/>
        </p:nvSpPr>
        <p:spPr>
          <a:xfrm>
            <a:off x="4270528" y="2721917"/>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8" name="Rectangle 7"/>
          <p:cNvSpPr/>
          <p:nvPr/>
        </p:nvSpPr>
        <p:spPr bwMode="auto">
          <a:xfrm>
            <a:off x="1498022" y="5334000"/>
            <a:ext cx="1728355" cy="595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#4</a:t>
            </a:r>
            <a:endParaRPr lang="en-US" sz="2800" b="0" dirty="0">
              <a:solidFill>
                <a:schemeClr val="tx1"/>
              </a:solidFill>
              <a:latin typeface="Times" pitchFamily="122" charset="0"/>
            </a:endParaRPr>
          </a:p>
        </p:txBody>
      </p:sp>
      <p:cxnSp>
        <p:nvCxnSpPr>
          <p:cNvPr id="9" name="Straight Arrow Connector 8"/>
          <p:cNvCxnSpPr>
            <a:stCxn id="8" idx="0"/>
            <a:endCxn id="6" idx="2"/>
          </p:cNvCxnSpPr>
          <p:nvPr/>
        </p:nvCxnSpPr>
        <p:spPr bwMode="auto">
          <a:xfrm flipH="1" flipV="1">
            <a:off x="2362199" y="3638550"/>
            <a:ext cx="1" cy="169545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TextBox 9"/>
          <p:cNvSpPr txBox="1"/>
          <p:nvPr/>
        </p:nvSpPr>
        <p:spPr>
          <a:xfrm>
            <a:off x="682574" y="4155727"/>
            <a:ext cx="1630575" cy="461665"/>
          </a:xfrm>
          <a:prstGeom prst="rect">
            <a:avLst/>
          </a:prstGeom>
          <a:noFill/>
        </p:spPr>
        <p:txBody>
          <a:bodyPr wrap="none" rtlCol="0">
            <a:spAutoFit/>
          </a:bodyPr>
          <a:lstStyle/>
          <a:p>
            <a:r>
              <a:rPr lang="en-US" sz="2400" dirty="0" smtClean="0">
                <a:solidFill>
                  <a:schemeClr val="bg1"/>
                </a:solidFill>
              </a:rPr>
              <a:t>Instance of</a:t>
            </a:r>
          </a:p>
        </p:txBody>
      </p:sp>
      <p:sp>
        <p:nvSpPr>
          <p:cNvPr id="12" name="TextBox 11"/>
          <p:cNvSpPr txBox="1"/>
          <p:nvPr/>
        </p:nvSpPr>
        <p:spPr>
          <a:xfrm>
            <a:off x="255749" y="5991497"/>
            <a:ext cx="4114800" cy="707886"/>
          </a:xfrm>
          <a:prstGeom prst="rect">
            <a:avLst/>
          </a:prstGeom>
          <a:noFill/>
        </p:spPr>
        <p:txBody>
          <a:bodyPr wrap="square" rtlCol="0">
            <a:spAutoFit/>
          </a:bodyPr>
          <a:lstStyle/>
          <a:p>
            <a:r>
              <a:rPr lang="en-US" sz="2000" b="0" dirty="0" smtClean="0">
                <a:solidFill>
                  <a:schemeClr val="bg1"/>
                </a:solidFill>
              </a:rPr>
              <a:t>John’s #4 = John’s repetitive jaw muscle activity of last night</a:t>
            </a:r>
            <a:endParaRPr lang="en-US" sz="2000" b="0" dirty="0">
              <a:solidFill>
                <a:schemeClr val="bg1"/>
              </a:solidFill>
            </a:endParaRPr>
          </a:p>
        </p:txBody>
      </p:sp>
      <p:sp>
        <p:nvSpPr>
          <p:cNvPr id="14" name="Oval 13"/>
          <p:cNvSpPr/>
          <p:nvPr/>
        </p:nvSpPr>
        <p:spPr bwMode="auto">
          <a:xfrm>
            <a:off x="944874" y="2687081"/>
            <a:ext cx="2868453" cy="1240483"/>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949646" y="4749225"/>
            <a:ext cx="3528530" cy="584775"/>
          </a:xfrm>
          <a:prstGeom prst="rect">
            <a:avLst/>
          </a:prstGeom>
          <a:solidFill>
            <a:srgbClr val="1FE115"/>
          </a:solidFill>
          <a:ln>
            <a:solidFill>
              <a:srgbClr val="1FE115"/>
            </a:solidFill>
          </a:ln>
        </p:spPr>
        <p:txBody>
          <a:bodyPr wrap="none" rtlCol="0">
            <a:spAutoFit/>
          </a:bodyPr>
          <a:lstStyle/>
          <a:p>
            <a:r>
              <a:rPr lang="en-US" dirty="0" smtClean="0">
                <a:solidFill>
                  <a:schemeClr val="tx1"/>
                </a:solidFill>
              </a:rPr>
              <a:t>Type of particulars</a:t>
            </a:r>
            <a:endParaRPr lang="en-US" dirty="0">
              <a:solidFill>
                <a:schemeClr val="tx1"/>
              </a:solidFill>
            </a:endParaRPr>
          </a:p>
        </p:txBody>
      </p:sp>
      <p:cxnSp>
        <p:nvCxnSpPr>
          <p:cNvPr id="17" name="Straight Arrow Connector 16"/>
          <p:cNvCxnSpPr/>
          <p:nvPr/>
        </p:nvCxnSpPr>
        <p:spPr bwMode="auto">
          <a:xfrm flipH="1" flipV="1">
            <a:off x="3226377" y="3927564"/>
            <a:ext cx="812223" cy="85725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21" name="Slide Number Placeholder 20"/>
          <p:cNvSpPr>
            <a:spLocks noGrp="1"/>
          </p:cNvSpPr>
          <p:nvPr>
            <p:ph type="sldNum" sz="quarter" idx="3"/>
          </p:nvPr>
        </p:nvSpPr>
        <p:spPr/>
        <p:txBody>
          <a:bodyPr/>
          <a:lstStyle/>
          <a:p>
            <a:fld id="{7C5DB68A-9D44-4073-920F-D08D647C06A7}" type="slidenum">
              <a:rPr lang="en-US" smtClean="0"/>
              <a:t>34</a:t>
            </a:fld>
            <a:endParaRPr lang="en-US" dirty="0"/>
          </a:p>
        </p:txBody>
      </p:sp>
    </p:spTree>
    <p:extLst>
      <p:ext uri="{BB962C8B-B14F-4D97-AF65-F5344CB8AC3E}">
        <p14:creationId xmlns:p14="http://schemas.microsoft.com/office/powerpoint/2010/main" val="4116085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Ignoring</a:t>
            </a:r>
            <a:r>
              <a:rPr lang="en-US" dirty="0" smtClean="0"/>
              <a:t> the particular / type distinction</a:t>
            </a:r>
            <a:endParaRPr lang="en-US" dirty="0"/>
          </a:p>
        </p:txBody>
      </p:sp>
      <p:sp>
        <p:nvSpPr>
          <p:cNvPr id="3" name="Content Placeholder 2"/>
          <p:cNvSpPr>
            <a:spLocks noGrp="1"/>
          </p:cNvSpPr>
          <p:nvPr>
            <p:ph idx="1"/>
          </p:nvPr>
        </p:nvSpPr>
        <p:spPr>
          <a:xfrm>
            <a:off x="228600" y="1676400"/>
            <a:ext cx="8763000" cy="4953000"/>
          </a:xfrm>
        </p:spPr>
        <p:txBody>
          <a:bodyPr/>
          <a:lstStyle/>
          <a:p>
            <a:pPr marL="171450" indent="-228600">
              <a:buFont typeface="Arial" panose="020B0604020202020204" pitchFamily="34" charset="0"/>
              <a:buChar char="•"/>
            </a:pPr>
            <a:r>
              <a:rPr lang="en-US" i="1" dirty="0" smtClean="0"/>
              <a:t>Bruxism </a:t>
            </a:r>
            <a:r>
              <a:rPr lang="en-US" i="1" dirty="0"/>
              <a:t>is a continuously distributed </a:t>
            </a:r>
            <a:r>
              <a:rPr lang="en-US" i="1" dirty="0" smtClean="0"/>
              <a:t>behavior </a:t>
            </a:r>
            <a:r>
              <a:rPr lang="en-US" dirty="0" smtClean="0"/>
              <a:t>[P4</a:t>
            </a:r>
            <a:r>
              <a:rPr lang="en-US" dirty="0"/>
              <a:t>, p802] </a:t>
            </a:r>
            <a:endParaRPr lang="en-US" dirty="0" smtClean="0"/>
          </a:p>
        </p:txBody>
      </p:sp>
      <p:sp>
        <p:nvSpPr>
          <p:cNvPr id="4" name="Rounded Rectangle 3"/>
          <p:cNvSpPr/>
          <p:nvPr/>
        </p:nvSpPr>
        <p:spPr bwMode="auto">
          <a:xfrm>
            <a:off x="5915024" y="2438400"/>
            <a:ext cx="2619375" cy="17145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Continuously distributed behavior</a:t>
            </a:r>
            <a:endParaRPr kumimoji="0" lang="en-US" b="0" i="0" u="none" strike="noStrike" cap="none" normalizeH="0" baseline="0" dirty="0">
              <a:ln>
                <a:noFill/>
              </a:ln>
              <a:solidFill>
                <a:schemeClr val="bg1"/>
              </a:solidFill>
              <a:effectLst/>
              <a:latin typeface="Times" pitchFamily="122" charset="0"/>
            </a:endParaRPr>
          </a:p>
        </p:txBody>
      </p:sp>
      <p:cxnSp>
        <p:nvCxnSpPr>
          <p:cNvPr id="5" name="Straight Arrow Connector 4"/>
          <p:cNvCxnSpPr>
            <a:stCxn id="6" idx="3"/>
            <a:endCxn id="4" idx="1"/>
          </p:cNvCxnSpPr>
          <p:nvPr/>
        </p:nvCxnSpPr>
        <p:spPr bwMode="auto">
          <a:xfrm>
            <a:off x="3352799" y="3295650"/>
            <a:ext cx="2562225"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Rounded Rectangle 5"/>
          <p:cNvSpPr/>
          <p:nvPr/>
        </p:nvSpPr>
        <p:spPr bwMode="auto">
          <a:xfrm>
            <a:off x="1371599" y="2952750"/>
            <a:ext cx="1981200" cy="6858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pitchFamily="122" charset="0"/>
              </a:rPr>
              <a:t>Bruxism</a:t>
            </a:r>
            <a:endParaRPr kumimoji="0" lang="en-US" b="0" i="0" u="none" strike="noStrike" cap="none" normalizeH="0" baseline="0" dirty="0">
              <a:ln>
                <a:noFill/>
              </a:ln>
              <a:solidFill>
                <a:schemeClr val="bg1"/>
              </a:solidFill>
              <a:effectLst/>
              <a:latin typeface="Times" pitchFamily="122" charset="0"/>
            </a:endParaRPr>
          </a:p>
        </p:txBody>
      </p:sp>
      <p:sp>
        <p:nvSpPr>
          <p:cNvPr id="7" name="TextBox 6"/>
          <p:cNvSpPr txBox="1"/>
          <p:nvPr/>
        </p:nvSpPr>
        <p:spPr>
          <a:xfrm>
            <a:off x="4270528" y="2721917"/>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8" name="Rectangle 7"/>
          <p:cNvSpPr/>
          <p:nvPr/>
        </p:nvSpPr>
        <p:spPr bwMode="auto">
          <a:xfrm>
            <a:off x="1498022" y="5334000"/>
            <a:ext cx="1728355" cy="595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#4</a:t>
            </a:r>
            <a:endParaRPr lang="en-US" sz="2800" b="0" dirty="0">
              <a:solidFill>
                <a:schemeClr val="tx1"/>
              </a:solidFill>
              <a:latin typeface="Times" pitchFamily="122" charset="0"/>
            </a:endParaRPr>
          </a:p>
        </p:txBody>
      </p:sp>
      <p:cxnSp>
        <p:nvCxnSpPr>
          <p:cNvPr id="9" name="Straight Arrow Connector 8"/>
          <p:cNvCxnSpPr>
            <a:stCxn id="8" idx="0"/>
            <a:endCxn id="6" idx="2"/>
          </p:cNvCxnSpPr>
          <p:nvPr/>
        </p:nvCxnSpPr>
        <p:spPr bwMode="auto">
          <a:xfrm flipH="1" flipV="1">
            <a:off x="2362199" y="3638550"/>
            <a:ext cx="1" cy="169545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TextBox 9"/>
          <p:cNvSpPr txBox="1"/>
          <p:nvPr/>
        </p:nvSpPr>
        <p:spPr>
          <a:xfrm>
            <a:off x="682574" y="4155727"/>
            <a:ext cx="1630575" cy="461665"/>
          </a:xfrm>
          <a:prstGeom prst="rect">
            <a:avLst/>
          </a:prstGeom>
          <a:noFill/>
        </p:spPr>
        <p:txBody>
          <a:bodyPr wrap="none" rtlCol="0">
            <a:spAutoFit/>
          </a:bodyPr>
          <a:lstStyle/>
          <a:p>
            <a:r>
              <a:rPr lang="en-US" sz="2400" dirty="0" smtClean="0">
                <a:solidFill>
                  <a:schemeClr val="bg1"/>
                </a:solidFill>
              </a:rPr>
              <a:t>Instance of</a:t>
            </a:r>
          </a:p>
        </p:txBody>
      </p:sp>
      <p:sp>
        <p:nvSpPr>
          <p:cNvPr id="12" name="TextBox 11"/>
          <p:cNvSpPr txBox="1"/>
          <p:nvPr/>
        </p:nvSpPr>
        <p:spPr>
          <a:xfrm>
            <a:off x="255749" y="5991497"/>
            <a:ext cx="4114800" cy="707886"/>
          </a:xfrm>
          <a:prstGeom prst="rect">
            <a:avLst/>
          </a:prstGeom>
          <a:noFill/>
        </p:spPr>
        <p:txBody>
          <a:bodyPr wrap="square" rtlCol="0">
            <a:spAutoFit/>
          </a:bodyPr>
          <a:lstStyle/>
          <a:p>
            <a:r>
              <a:rPr lang="en-US" sz="2000" b="0" dirty="0" smtClean="0">
                <a:solidFill>
                  <a:schemeClr val="bg1"/>
                </a:solidFill>
              </a:rPr>
              <a:t>John’s #4 = John’s repetitive jaw muscle activity of last night</a:t>
            </a:r>
            <a:endParaRPr lang="en-US" sz="2000" b="0" dirty="0">
              <a:solidFill>
                <a:schemeClr val="bg1"/>
              </a:solidFill>
            </a:endParaRPr>
          </a:p>
        </p:txBody>
      </p:sp>
      <p:sp>
        <p:nvSpPr>
          <p:cNvPr id="14" name="Oval 13"/>
          <p:cNvSpPr/>
          <p:nvPr/>
        </p:nvSpPr>
        <p:spPr bwMode="auto">
          <a:xfrm>
            <a:off x="5790485" y="2368416"/>
            <a:ext cx="2868453" cy="1270027"/>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783490" y="5410095"/>
            <a:ext cx="2502609" cy="584775"/>
          </a:xfrm>
          <a:prstGeom prst="rect">
            <a:avLst/>
          </a:prstGeom>
          <a:solidFill>
            <a:srgbClr val="1FE115"/>
          </a:solidFill>
          <a:ln>
            <a:solidFill>
              <a:srgbClr val="1FE115"/>
            </a:solidFill>
          </a:ln>
        </p:spPr>
        <p:txBody>
          <a:bodyPr wrap="none" rtlCol="0">
            <a:spAutoFit/>
          </a:bodyPr>
          <a:lstStyle/>
          <a:p>
            <a:r>
              <a:rPr lang="en-US" dirty="0" smtClean="0">
                <a:solidFill>
                  <a:schemeClr val="tx1"/>
                </a:solidFill>
              </a:rPr>
              <a:t>Type of types</a:t>
            </a:r>
            <a:endParaRPr lang="en-US" dirty="0">
              <a:solidFill>
                <a:schemeClr val="tx1"/>
              </a:solidFill>
            </a:endParaRPr>
          </a:p>
        </p:txBody>
      </p:sp>
      <p:cxnSp>
        <p:nvCxnSpPr>
          <p:cNvPr id="17" name="Straight Arrow Connector 16"/>
          <p:cNvCxnSpPr/>
          <p:nvPr/>
        </p:nvCxnSpPr>
        <p:spPr bwMode="auto">
          <a:xfrm flipV="1">
            <a:off x="5410200" y="3581400"/>
            <a:ext cx="914400" cy="1828696"/>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16" name="Slide Number Placeholder 15"/>
          <p:cNvSpPr>
            <a:spLocks noGrp="1"/>
          </p:cNvSpPr>
          <p:nvPr>
            <p:ph type="sldNum" sz="quarter" idx="3"/>
          </p:nvPr>
        </p:nvSpPr>
        <p:spPr/>
        <p:txBody>
          <a:bodyPr/>
          <a:lstStyle/>
          <a:p>
            <a:fld id="{7C5DB68A-9D44-4073-920F-D08D647C06A7}" type="slidenum">
              <a:rPr lang="en-US" smtClean="0"/>
              <a:t>35</a:t>
            </a:fld>
            <a:endParaRPr lang="en-US" dirty="0"/>
          </a:p>
        </p:txBody>
      </p:sp>
    </p:spTree>
    <p:extLst>
      <p:ext uri="{BB962C8B-B14F-4D97-AF65-F5344CB8AC3E}">
        <p14:creationId xmlns:p14="http://schemas.microsoft.com/office/powerpoint/2010/main" val="2665869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whose particulars are distributed over a continuum (1)</a:t>
            </a:r>
            <a:endParaRPr lang="en-US" dirty="0"/>
          </a:p>
        </p:txBody>
      </p:sp>
      <p:sp>
        <p:nvSpPr>
          <p:cNvPr id="30" name="TextBox 29"/>
          <p:cNvSpPr txBox="1"/>
          <p:nvPr/>
        </p:nvSpPr>
        <p:spPr>
          <a:xfrm>
            <a:off x="3651727" y="2209800"/>
            <a:ext cx="1783950"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Body temperature</a:t>
            </a:r>
          </a:p>
        </p:txBody>
      </p:sp>
      <p:sp>
        <p:nvSpPr>
          <p:cNvPr id="31" name="TextBox 30"/>
          <p:cNvSpPr txBox="1"/>
          <p:nvPr/>
        </p:nvSpPr>
        <p:spPr>
          <a:xfrm>
            <a:off x="1345024" y="3502979"/>
            <a:ext cx="1789272"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Pathologically low</a:t>
            </a:r>
          </a:p>
          <a:p>
            <a:pPr algn="ctr"/>
            <a:r>
              <a:rPr lang="en-US" sz="1600" dirty="0">
                <a:solidFill>
                  <a:schemeClr val="bg1"/>
                </a:solidFill>
              </a:rPr>
              <a:t>body temperature</a:t>
            </a:r>
          </a:p>
        </p:txBody>
      </p:sp>
      <p:sp>
        <p:nvSpPr>
          <p:cNvPr id="32" name="TextBox 31"/>
          <p:cNvSpPr txBox="1"/>
          <p:nvPr/>
        </p:nvSpPr>
        <p:spPr>
          <a:xfrm>
            <a:off x="3661345" y="3489321"/>
            <a:ext cx="1761508"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Normal</a:t>
            </a:r>
          </a:p>
          <a:p>
            <a:pPr algn="ctr"/>
            <a:r>
              <a:rPr lang="en-US" sz="1600" dirty="0">
                <a:solidFill>
                  <a:schemeClr val="bg1"/>
                </a:solidFill>
              </a:rPr>
              <a:t>body temperature</a:t>
            </a:r>
          </a:p>
        </p:txBody>
      </p:sp>
      <p:sp>
        <p:nvSpPr>
          <p:cNvPr id="33" name="TextBox 32"/>
          <p:cNvSpPr txBox="1"/>
          <p:nvPr/>
        </p:nvSpPr>
        <p:spPr>
          <a:xfrm>
            <a:off x="5921288" y="3487199"/>
            <a:ext cx="1869422"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Pathologically high</a:t>
            </a:r>
          </a:p>
          <a:p>
            <a:pPr algn="ctr"/>
            <a:r>
              <a:rPr lang="en-US" sz="1600" dirty="0">
                <a:solidFill>
                  <a:schemeClr val="bg1"/>
                </a:solidFill>
              </a:rPr>
              <a:t>body temperature</a:t>
            </a:r>
          </a:p>
        </p:txBody>
      </p:sp>
      <p:sp>
        <p:nvSpPr>
          <p:cNvPr id="34" name="TextBox 33"/>
          <p:cNvSpPr txBox="1"/>
          <p:nvPr/>
        </p:nvSpPr>
        <p:spPr>
          <a:xfrm>
            <a:off x="1039704"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35.2°C BT</a:t>
            </a:r>
          </a:p>
        </p:txBody>
      </p:sp>
      <p:sp>
        <p:nvSpPr>
          <p:cNvPr id="35" name="TextBox 34"/>
          <p:cNvSpPr txBox="1"/>
          <p:nvPr/>
        </p:nvSpPr>
        <p:spPr>
          <a:xfrm>
            <a:off x="2207551"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35.8°C BT</a:t>
            </a:r>
          </a:p>
        </p:txBody>
      </p:sp>
      <p:sp>
        <p:nvSpPr>
          <p:cNvPr id="36" name="TextBox 35"/>
          <p:cNvSpPr txBox="1"/>
          <p:nvPr/>
        </p:nvSpPr>
        <p:spPr>
          <a:xfrm>
            <a:off x="3375398" y="4786334"/>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36.9°C </a:t>
            </a:r>
            <a:r>
              <a:rPr lang="en-US" sz="1600" dirty="0">
                <a:solidFill>
                  <a:schemeClr val="bg1"/>
                </a:solidFill>
              </a:rPr>
              <a:t>BT</a:t>
            </a:r>
          </a:p>
        </p:txBody>
      </p:sp>
      <p:sp>
        <p:nvSpPr>
          <p:cNvPr id="38" name="TextBox 37"/>
          <p:cNvSpPr txBox="1"/>
          <p:nvPr/>
        </p:nvSpPr>
        <p:spPr>
          <a:xfrm>
            <a:off x="4543245"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37.2°C BT</a:t>
            </a:r>
          </a:p>
        </p:txBody>
      </p:sp>
      <p:sp>
        <p:nvSpPr>
          <p:cNvPr id="41" name="TextBox 40"/>
          <p:cNvSpPr txBox="1"/>
          <p:nvPr/>
        </p:nvSpPr>
        <p:spPr>
          <a:xfrm>
            <a:off x="5711092" y="4786334"/>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38.9°C </a:t>
            </a:r>
            <a:r>
              <a:rPr lang="en-US" sz="1600" dirty="0">
                <a:solidFill>
                  <a:schemeClr val="bg1"/>
                </a:solidFill>
              </a:rPr>
              <a:t>BT</a:t>
            </a:r>
          </a:p>
        </p:txBody>
      </p:sp>
      <p:sp>
        <p:nvSpPr>
          <p:cNvPr id="42" name="TextBox 41"/>
          <p:cNvSpPr txBox="1"/>
          <p:nvPr/>
        </p:nvSpPr>
        <p:spPr>
          <a:xfrm>
            <a:off x="6904225" y="4782036"/>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40.2°C </a:t>
            </a:r>
            <a:r>
              <a:rPr lang="en-US" sz="1600" dirty="0">
                <a:solidFill>
                  <a:schemeClr val="bg1"/>
                </a:solidFill>
              </a:rPr>
              <a:t>BT</a:t>
            </a:r>
          </a:p>
        </p:txBody>
      </p:sp>
      <p:cxnSp>
        <p:nvCxnSpPr>
          <p:cNvPr id="45" name="Straight Arrow Connector 44"/>
          <p:cNvCxnSpPr>
            <a:stCxn id="31" idx="0"/>
            <a:endCxn id="30" idx="2"/>
          </p:cNvCxnSpPr>
          <p:nvPr/>
        </p:nvCxnSpPr>
        <p:spPr>
          <a:xfrm flipV="1">
            <a:off x="2239660" y="2548354"/>
            <a:ext cx="2304042" cy="9546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0"/>
            <a:endCxn id="31" idx="2"/>
          </p:cNvCxnSpPr>
          <p:nvPr/>
        </p:nvCxnSpPr>
        <p:spPr>
          <a:xfrm flipV="1">
            <a:off x="1588092" y="4087754"/>
            <a:ext cx="651568" cy="6985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1" idx="2"/>
          </p:cNvCxnSpPr>
          <p:nvPr/>
        </p:nvCxnSpPr>
        <p:spPr>
          <a:xfrm flipH="1" flipV="1">
            <a:off x="2239660" y="4087754"/>
            <a:ext cx="516279" cy="6985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0"/>
            <a:endCxn id="32" idx="2"/>
          </p:cNvCxnSpPr>
          <p:nvPr/>
        </p:nvCxnSpPr>
        <p:spPr>
          <a:xfrm flipV="1">
            <a:off x="3923786" y="4074096"/>
            <a:ext cx="618313" cy="7122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0"/>
            <a:endCxn id="32" idx="2"/>
          </p:cNvCxnSpPr>
          <p:nvPr/>
        </p:nvCxnSpPr>
        <p:spPr>
          <a:xfrm flipH="1" flipV="1">
            <a:off x="4542099" y="4074096"/>
            <a:ext cx="549534" cy="7122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0"/>
            <a:endCxn id="33" idx="2"/>
          </p:cNvCxnSpPr>
          <p:nvPr/>
        </p:nvCxnSpPr>
        <p:spPr>
          <a:xfrm flipV="1">
            <a:off x="6259480" y="4071974"/>
            <a:ext cx="596519" cy="7143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0"/>
            <a:endCxn id="33" idx="2"/>
          </p:cNvCxnSpPr>
          <p:nvPr/>
        </p:nvCxnSpPr>
        <p:spPr>
          <a:xfrm flipH="1" flipV="1">
            <a:off x="6855999" y="4071974"/>
            <a:ext cx="596614" cy="7100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0"/>
            <a:endCxn id="30" idx="2"/>
          </p:cNvCxnSpPr>
          <p:nvPr/>
        </p:nvCxnSpPr>
        <p:spPr>
          <a:xfrm flipH="1" flipV="1">
            <a:off x="4543702" y="2548354"/>
            <a:ext cx="2312297" cy="9388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0"/>
            <a:endCxn id="30" idx="2"/>
          </p:cNvCxnSpPr>
          <p:nvPr/>
        </p:nvCxnSpPr>
        <p:spPr>
          <a:xfrm flipV="1">
            <a:off x="4542099" y="2548354"/>
            <a:ext cx="1603" cy="9409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47892" y="2795763"/>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55" name="TextBox 54"/>
          <p:cNvSpPr txBox="1"/>
          <p:nvPr/>
        </p:nvSpPr>
        <p:spPr>
          <a:xfrm>
            <a:off x="3200618" y="4087754"/>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71" name="Slide Number Placeholder 70"/>
          <p:cNvSpPr>
            <a:spLocks noGrp="1"/>
          </p:cNvSpPr>
          <p:nvPr>
            <p:ph type="sldNum" sz="quarter" idx="3"/>
          </p:nvPr>
        </p:nvSpPr>
        <p:spPr/>
        <p:txBody>
          <a:bodyPr/>
          <a:lstStyle/>
          <a:p>
            <a:fld id="{7C5DB68A-9D44-4073-920F-D08D647C06A7}" type="slidenum">
              <a:rPr lang="en-US" smtClean="0"/>
              <a:t>36</a:t>
            </a:fld>
            <a:endParaRPr lang="en-US" dirty="0"/>
          </a:p>
        </p:txBody>
      </p:sp>
    </p:spTree>
    <p:extLst>
      <p:ext uri="{BB962C8B-B14F-4D97-AF65-F5344CB8AC3E}">
        <p14:creationId xmlns:p14="http://schemas.microsoft.com/office/powerpoint/2010/main" val="3689574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whose particulars are distributed over a continuum (1)</a:t>
            </a:r>
            <a:endParaRPr lang="en-US" dirty="0"/>
          </a:p>
        </p:txBody>
      </p:sp>
      <p:sp>
        <p:nvSpPr>
          <p:cNvPr id="30" name="TextBox 29"/>
          <p:cNvSpPr txBox="1"/>
          <p:nvPr/>
        </p:nvSpPr>
        <p:spPr>
          <a:xfrm>
            <a:off x="3651727" y="2209800"/>
            <a:ext cx="1783950"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Body temperature</a:t>
            </a:r>
          </a:p>
        </p:txBody>
      </p:sp>
      <p:sp>
        <p:nvSpPr>
          <p:cNvPr id="31" name="TextBox 30"/>
          <p:cNvSpPr txBox="1"/>
          <p:nvPr/>
        </p:nvSpPr>
        <p:spPr>
          <a:xfrm>
            <a:off x="1345024" y="3502979"/>
            <a:ext cx="1789272"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Pathologically low</a:t>
            </a:r>
          </a:p>
          <a:p>
            <a:pPr algn="ctr"/>
            <a:r>
              <a:rPr lang="en-US" sz="1600" dirty="0">
                <a:solidFill>
                  <a:schemeClr val="bg1"/>
                </a:solidFill>
              </a:rPr>
              <a:t>body temperature</a:t>
            </a:r>
          </a:p>
        </p:txBody>
      </p:sp>
      <p:sp>
        <p:nvSpPr>
          <p:cNvPr id="32" name="TextBox 31"/>
          <p:cNvSpPr txBox="1"/>
          <p:nvPr/>
        </p:nvSpPr>
        <p:spPr>
          <a:xfrm>
            <a:off x="3661345" y="3489321"/>
            <a:ext cx="1761508"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Normal</a:t>
            </a:r>
          </a:p>
          <a:p>
            <a:pPr algn="ctr"/>
            <a:r>
              <a:rPr lang="en-US" sz="1600" dirty="0">
                <a:solidFill>
                  <a:schemeClr val="bg1"/>
                </a:solidFill>
              </a:rPr>
              <a:t>body temperature</a:t>
            </a:r>
          </a:p>
        </p:txBody>
      </p:sp>
      <p:sp>
        <p:nvSpPr>
          <p:cNvPr id="33" name="TextBox 32"/>
          <p:cNvSpPr txBox="1"/>
          <p:nvPr/>
        </p:nvSpPr>
        <p:spPr>
          <a:xfrm>
            <a:off x="5921288" y="3487199"/>
            <a:ext cx="1869422"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Pathologically high</a:t>
            </a:r>
          </a:p>
          <a:p>
            <a:pPr algn="ctr"/>
            <a:r>
              <a:rPr lang="en-US" sz="1600" dirty="0">
                <a:solidFill>
                  <a:schemeClr val="bg1"/>
                </a:solidFill>
              </a:rPr>
              <a:t>body temperature</a:t>
            </a:r>
          </a:p>
        </p:txBody>
      </p:sp>
      <p:sp>
        <p:nvSpPr>
          <p:cNvPr id="34" name="TextBox 33"/>
          <p:cNvSpPr txBox="1"/>
          <p:nvPr/>
        </p:nvSpPr>
        <p:spPr>
          <a:xfrm>
            <a:off x="1039704"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35.2°C BT</a:t>
            </a:r>
          </a:p>
        </p:txBody>
      </p:sp>
      <p:sp>
        <p:nvSpPr>
          <p:cNvPr id="35" name="TextBox 34"/>
          <p:cNvSpPr txBox="1"/>
          <p:nvPr/>
        </p:nvSpPr>
        <p:spPr>
          <a:xfrm>
            <a:off x="2207551"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35.8°C BT</a:t>
            </a:r>
          </a:p>
        </p:txBody>
      </p:sp>
      <p:sp>
        <p:nvSpPr>
          <p:cNvPr id="36" name="TextBox 35"/>
          <p:cNvSpPr txBox="1"/>
          <p:nvPr/>
        </p:nvSpPr>
        <p:spPr>
          <a:xfrm>
            <a:off x="3375398" y="4786334"/>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36.9°C </a:t>
            </a:r>
            <a:r>
              <a:rPr lang="en-US" sz="1600" dirty="0">
                <a:solidFill>
                  <a:schemeClr val="bg1"/>
                </a:solidFill>
              </a:rPr>
              <a:t>BT</a:t>
            </a:r>
          </a:p>
        </p:txBody>
      </p:sp>
      <p:sp>
        <p:nvSpPr>
          <p:cNvPr id="38" name="TextBox 37"/>
          <p:cNvSpPr txBox="1"/>
          <p:nvPr/>
        </p:nvSpPr>
        <p:spPr>
          <a:xfrm>
            <a:off x="4543245"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37.2°C BT</a:t>
            </a:r>
          </a:p>
        </p:txBody>
      </p:sp>
      <p:sp>
        <p:nvSpPr>
          <p:cNvPr id="41" name="TextBox 40"/>
          <p:cNvSpPr txBox="1"/>
          <p:nvPr/>
        </p:nvSpPr>
        <p:spPr>
          <a:xfrm>
            <a:off x="5711092" y="4786334"/>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38.9°C </a:t>
            </a:r>
            <a:r>
              <a:rPr lang="en-US" sz="1600" dirty="0">
                <a:solidFill>
                  <a:schemeClr val="bg1"/>
                </a:solidFill>
              </a:rPr>
              <a:t>BT</a:t>
            </a:r>
          </a:p>
        </p:txBody>
      </p:sp>
      <p:sp>
        <p:nvSpPr>
          <p:cNvPr id="42" name="TextBox 41"/>
          <p:cNvSpPr txBox="1"/>
          <p:nvPr/>
        </p:nvSpPr>
        <p:spPr>
          <a:xfrm>
            <a:off x="6904225" y="4782036"/>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40.2°C </a:t>
            </a:r>
            <a:r>
              <a:rPr lang="en-US" sz="1600" dirty="0">
                <a:solidFill>
                  <a:schemeClr val="bg1"/>
                </a:solidFill>
              </a:rPr>
              <a:t>BT</a:t>
            </a:r>
          </a:p>
        </p:txBody>
      </p:sp>
      <p:cxnSp>
        <p:nvCxnSpPr>
          <p:cNvPr id="45" name="Straight Arrow Connector 44"/>
          <p:cNvCxnSpPr>
            <a:stCxn id="31" idx="0"/>
            <a:endCxn id="30" idx="2"/>
          </p:cNvCxnSpPr>
          <p:nvPr/>
        </p:nvCxnSpPr>
        <p:spPr>
          <a:xfrm flipV="1">
            <a:off x="2239660" y="2548354"/>
            <a:ext cx="2304042" cy="9546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0"/>
            <a:endCxn id="31" idx="2"/>
          </p:cNvCxnSpPr>
          <p:nvPr/>
        </p:nvCxnSpPr>
        <p:spPr>
          <a:xfrm flipV="1">
            <a:off x="1588092" y="4087754"/>
            <a:ext cx="651568" cy="6985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1" idx="2"/>
          </p:cNvCxnSpPr>
          <p:nvPr/>
        </p:nvCxnSpPr>
        <p:spPr>
          <a:xfrm flipH="1" flipV="1">
            <a:off x="2239660" y="4087754"/>
            <a:ext cx="516279" cy="6985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0"/>
            <a:endCxn id="32" idx="2"/>
          </p:cNvCxnSpPr>
          <p:nvPr/>
        </p:nvCxnSpPr>
        <p:spPr>
          <a:xfrm flipV="1">
            <a:off x="3923786" y="4074096"/>
            <a:ext cx="618313" cy="7122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0"/>
            <a:endCxn id="32" idx="2"/>
          </p:cNvCxnSpPr>
          <p:nvPr/>
        </p:nvCxnSpPr>
        <p:spPr>
          <a:xfrm flipH="1" flipV="1">
            <a:off x="4542099" y="4074096"/>
            <a:ext cx="549534" cy="7122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0"/>
            <a:endCxn id="33" idx="2"/>
          </p:cNvCxnSpPr>
          <p:nvPr/>
        </p:nvCxnSpPr>
        <p:spPr>
          <a:xfrm flipV="1">
            <a:off x="6259480" y="4071974"/>
            <a:ext cx="596519" cy="7143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0"/>
            <a:endCxn id="33" idx="2"/>
          </p:cNvCxnSpPr>
          <p:nvPr/>
        </p:nvCxnSpPr>
        <p:spPr>
          <a:xfrm flipH="1" flipV="1">
            <a:off x="6855999" y="4071974"/>
            <a:ext cx="596614" cy="7100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0"/>
            <a:endCxn id="30" idx="2"/>
          </p:cNvCxnSpPr>
          <p:nvPr/>
        </p:nvCxnSpPr>
        <p:spPr>
          <a:xfrm flipH="1" flipV="1">
            <a:off x="4543702" y="2548354"/>
            <a:ext cx="2312297" cy="9388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0"/>
            <a:endCxn id="30" idx="2"/>
          </p:cNvCxnSpPr>
          <p:nvPr/>
        </p:nvCxnSpPr>
        <p:spPr>
          <a:xfrm flipV="1">
            <a:off x="4542099" y="2548354"/>
            <a:ext cx="1603" cy="9409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47892" y="2795763"/>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55" name="TextBox 54"/>
          <p:cNvSpPr txBox="1"/>
          <p:nvPr/>
        </p:nvSpPr>
        <p:spPr>
          <a:xfrm>
            <a:off x="3200618" y="4087754"/>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56" name="TextBox 55"/>
          <p:cNvSpPr txBox="1"/>
          <p:nvPr/>
        </p:nvSpPr>
        <p:spPr>
          <a:xfrm>
            <a:off x="4250576" y="5164249"/>
            <a:ext cx="1595309" cy="461665"/>
          </a:xfrm>
          <a:prstGeom prst="rect">
            <a:avLst/>
          </a:prstGeom>
          <a:noFill/>
        </p:spPr>
        <p:txBody>
          <a:bodyPr wrap="none" rtlCol="0">
            <a:spAutoFit/>
          </a:bodyPr>
          <a:lstStyle/>
          <a:p>
            <a:r>
              <a:rPr lang="en-US" sz="2400" dirty="0">
                <a:solidFill>
                  <a:schemeClr val="bg1"/>
                </a:solidFill>
              </a:rPr>
              <a:t>i</a:t>
            </a:r>
            <a:r>
              <a:rPr lang="en-US" sz="2400" dirty="0" smtClean="0">
                <a:solidFill>
                  <a:schemeClr val="bg1"/>
                </a:solidFill>
              </a:rPr>
              <a:t>nstance of</a:t>
            </a:r>
          </a:p>
        </p:txBody>
      </p:sp>
      <p:sp>
        <p:nvSpPr>
          <p:cNvPr id="57" name="Rectangle 56"/>
          <p:cNvSpPr/>
          <p:nvPr/>
        </p:nvSpPr>
        <p:spPr bwMode="auto">
          <a:xfrm>
            <a:off x="3789696" y="6085469"/>
            <a:ext cx="1728355" cy="59535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#24</a:t>
            </a:r>
            <a:endParaRPr lang="en-US" sz="2800" b="0" dirty="0">
              <a:solidFill>
                <a:schemeClr val="tx1"/>
              </a:solidFill>
              <a:latin typeface="Times" pitchFamily="122" charset="0"/>
            </a:endParaRPr>
          </a:p>
        </p:txBody>
      </p:sp>
      <p:cxnSp>
        <p:nvCxnSpPr>
          <p:cNvPr id="58" name="Straight Arrow Connector 57"/>
          <p:cNvCxnSpPr>
            <a:stCxn id="57" idx="0"/>
            <a:endCxn id="34" idx="2"/>
          </p:cNvCxnSpPr>
          <p:nvPr/>
        </p:nvCxnSpPr>
        <p:spPr>
          <a:xfrm flipH="1" flipV="1">
            <a:off x="1588092" y="5124888"/>
            <a:ext cx="3065782" cy="96058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7" idx="0"/>
          </p:cNvCxnSpPr>
          <p:nvPr/>
        </p:nvCxnSpPr>
        <p:spPr>
          <a:xfrm flipH="1" flipV="1">
            <a:off x="3923786" y="5134194"/>
            <a:ext cx="730088" cy="9512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7" idx="0"/>
          </p:cNvCxnSpPr>
          <p:nvPr/>
        </p:nvCxnSpPr>
        <p:spPr>
          <a:xfrm flipV="1">
            <a:off x="4653874" y="5134194"/>
            <a:ext cx="2626297" cy="9512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20500" y="5463442"/>
            <a:ext cx="1159293" cy="461665"/>
          </a:xfrm>
          <a:prstGeom prst="rect">
            <a:avLst/>
          </a:prstGeom>
          <a:noFill/>
        </p:spPr>
        <p:txBody>
          <a:bodyPr wrap="none" rtlCol="0">
            <a:spAutoFit/>
          </a:bodyPr>
          <a:lstStyle/>
          <a:p>
            <a:r>
              <a:rPr lang="en-US" sz="2400" dirty="0" smtClean="0">
                <a:solidFill>
                  <a:schemeClr val="bg1"/>
                </a:solidFill>
              </a:rPr>
              <a:t>… at t1</a:t>
            </a:r>
          </a:p>
        </p:txBody>
      </p:sp>
      <p:sp>
        <p:nvSpPr>
          <p:cNvPr id="69" name="TextBox 68"/>
          <p:cNvSpPr txBox="1"/>
          <p:nvPr/>
        </p:nvSpPr>
        <p:spPr>
          <a:xfrm>
            <a:off x="2979096" y="5191735"/>
            <a:ext cx="1159293" cy="461665"/>
          </a:xfrm>
          <a:prstGeom prst="rect">
            <a:avLst/>
          </a:prstGeom>
          <a:noFill/>
        </p:spPr>
        <p:txBody>
          <a:bodyPr wrap="none" rtlCol="0">
            <a:spAutoFit/>
          </a:bodyPr>
          <a:lstStyle/>
          <a:p>
            <a:r>
              <a:rPr lang="en-US" sz="2400" dirty="0" smtClean="0">
                <a:solidFill>
                  <a:schemeClr val="bg1"/>
                </a:solidFill>
              </a:rPr>
              <a:t>… at t2</a:t>
            </a:r>
          </a:p>
        </p:txBody>
      </p:sp>
      <p:sp>
        <p:nvSpPr>
          <p:cNvPr id="70" name="TextBox 69"/>
          <p:cNvSpPr txBox="1"/>
          <p:nvPr/>
        </p:nvSpPr>
        <p:spPr>
          <a:xfrm>
            <a:off x="6276352" y="5422567"/>
            <a:ext cx="1159293" cy="461665"/>
          </a:xfrm>
          <a:prstGeom prst="rect">
            <a:avLst/>
          </a:prstGeom>
          <a:noFill/>
        </p:spPr>
        <p:txBody>
          <a:bodyPr wrap="none" rtlCol="0">
            <a:spAutoFit/>
          </a:bodyPr>
          <a:lstStyle/>
          <a:p>
            <a:r>
              <a:rPr lang="en-US" sz="2400" dirty="0" smtClean="0">
                <a:solidFill>
                  <a:schemeClr val="bg1"/>
                </a:solidFill>
              </a:rPr>
              <a:t>… at t3</a:t>
            </a:r>
          </a:p>
        </p:txBody>
      </p:sp>
      <p:sp>
        <p:nvSpPr>
          <p:cNvPr id="3" name="Slide Number Placeholder 2"/>
          <p:cNvSpPr>
            <a:spLocks noGrp="1"/>
          </p:cNvSpPr>
          <p:nvPr>
            <p:ph type="sldNum" sz="quarter" idx="3"/>
          </p:nvPr>
        </p:nvSpPr>
        <p:spPr/>
        <p:txBody>
          <a:bodyPr/>
          <a:lstStyle/>
          <a:p>
            <a:fld id="{7C5DB68A-9D44-4073-920F-D08D647C06A7}" type="slidenum">
              <a:rPr lang="en-US" smtClean="0"/>
              <a:t>37</a:t>
            </a:fld>
            <a:endParaRPr lang="en-US" dirty="0"/>
          </a:p>
        </p:txBody>
      </p:sp>
    </p:spTree>
    <p:extLst>
      <p:ext uri="{BB962C8B-B14F-4D97-AF65-F5344CB8AC3E}">
        <p14:creationId xmlns:p14="http://schemas.microsoft.com/office/powerpoint/2010/main" val="1340162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whose particulars are distributed over a continuum (2)</a:t>
            </a:r>
            <a:endParaRPr lang="en-US" dirty="0"/>
          </a:p>
        </p:txBody>
      </p:sp>
      <p:sp>
        <p:nvSpPr>
          <p:cNvPr id="30" name="TextBox 29"/>
          <p:cNvSpPr txBox="1"/>
          <p:nvPr/>
        </p:nvSpPr>
        <p:spPr>
          <a:xfrm>
            <a:off x="3651727" y="2209800"/>
            <a:ext cx="1783950"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Body temperature</a:t>
            </a:r>
          </a:p>
        </p:txBody>
      </p:sp>
      <p:sp>
        <p:nvSpPr>
          <p:cNvPr id="31" name="TextBox 30"/>
          <p:cNvSpPr txBox="1"/>
          <p:nvPr/>
        </p:nvSpPr>
        <p:spPr>
          <a:xfrm>
            <a:off x="1345024" y="3502979"/>
            <a:ext cx="1789272"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Pathologically low</a:t>
            </a:r>
          </a:p>
          <a:p>
            <a:pPr algn="ctr"/>
            <a:r>
              <a:rPr lang="en-US" sz="1600" dirty="0">
                <a:solidFill>
                  <a:schemeClr val="bg1"/>
                </a:solidFill>
              </a:rPr>
              <a:t>body temperature</a:t>
            </a:r>
          </a:p>
        </p:txBody>
      </p:sp>
      <p:sp>
        <p:nvSpPr>
          <p:cNvPr id="32" name="TextBox 31"/>
          <p:cNvSpPr txBox="1"/>
          <p:nvPr/>
        </p:nvSpPr>
        <p:spPr>
          <a:xfrm>
            <a:off x="3661345" y="3489321"/>
            <a:ext cx="1761508"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Normal</a:t>
            </a:r>
          </a:p>
          <a:p>
            <a:pPr algn="ctr"/>
            <a:r>
              <a:rPr lang="en-US" sz="1600" dirty="0">
                <a:solidFill>
                  <a:schemeClr val="bg1"/>
                </a:solidFill>
              </a:rPr>
              <a:t>body temperature</a:t>
            </a:r>
          </a:p>
        </p:txBody>
      </p:sp>
      <p:sp>
        <p:nvSpPr>
          <p:cNvPr id="33" name="TextBox 32"/>
          <p:cNvSpPr txBox="1"/>
          <p:nvPr/>
        </p:nvSpPr>
        <p:spPr>
          <a:xfrm>
            <a:off x="5921288" y="3487199"/>
            <a:ext cx="1869422" cy="584775"/>
          </a:xfrm>
          <a:prstGeom prst="rect">
            <a:avLst/>
          </a:prstGeom>
          <a:solidFill>
            <a:srgbClr val="FF0000"/>
          </a:solidFill>
          <a:ln>
            <a:solidFill>
              <a:schemeClr val="bg1"/>
            </a:solidFill>
          </a:ln>
        </p:spPr>
        <p:txBody>
          <a:bodyPr wrap="none" rtlCol="0">
            <a:spAutoFit/>
          </a:bodyPr>
          <a:lstStyle/>
          <a:p>
            <a:pPr algn="ctr"/>
            <a:r>
              <a:rPr lang="en-US" sz="1600" dirty="0">
                <a:solidFill>
                  <a:schemeClr val="bg1"/>
                </a:solidFill>
              </a:rPr>
              <a:t>Pathologically high</a:t>
            </a:r>
          </a:p>
          <a:p>
            <a:pPr algn="ctr"/>
            <a:r>
              <a:rPr lang="en-US" sz="1600" dirty="0">
                <a:solidFill>
                  <a:schemeClr val="bg1"/>
                </a:solidFill>
              </a:rPr>
              <a:t>body temperature</a:t>
            </a:r>
          </a:p>
        </p:txBody>
      </p:sp>
      <p:sp>
        <p:nvSpPr>
          <p:cNvPr id="34" name="TextBox 33"/>
          <p:cNvSpPr txBox="1"/>
          <p:nvPr/>
        </p:nvSpPr>
        <p:spPr>
          <a:xfrm>
            <a:off x="1039704"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35.2°C BT</a:t>
            </a:r>
          </a:p>
        </p:txBody>
      </p:sp>
      <p:sp>
        <p:nvSpPr>
          <p:cNvPr id="35" name="TextBox 34"/>
          <p:cNvSpPr txBox="1"/>
          <p:nvPr/>
        </p:nvSpPr>
        <p:spPr>
          <a:xfrm>
            <a:off x="2207551"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35.8°C BT</a:t>
            </a:r>
          </a:p>
        </p:txBody>
      </p:sp>
      <p:sp>
        <p:nvSpPr>
          <p:cNvPr id="36" name="TextBox 35"/>
          <p:cNvSpPr txBox="1"/>
          <p:nvPr/>
        </p:nvSpPr>
        <p:spPr>
          <a:xfrm>
            <a:off x="3375398" y="4786334"/>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36.9°C </a:t>
            </a:r>
            <a:r>
              <a:rPr lang="en-US" sz="1600" dirty="0">
                <a:solidFill>
                  <a:schemeClr val="bg1"/>
                </a:solidFill>
              </a:rPr>
              <a:t>BT</a:t>
            </a:r>
          </a:p>
        </p:txBody>
      </p:sp>
      <p:sp>
        <p:nvSpPr>
          <p:cNvPr id="38" name="TextBox 37"/>
          <p:cNvSpPr txBox="1"/>
          <p:nvPr/>
        </p:nvSpPr>
        <p:spPr>
          <a:xfrm>
            <a:off x="4543245" y="4786334"/>
            <a:ext cx="1096775" cy="338554"/>
          </a:xfrm>
          <a:prstGeom prst="rect">
            <a:avLst/>
          </a:prstGeom>
          <a:solidFill>
            <a:srgbClr val="FF0000"/>
          </a:solidFill>
          <a:ln>
            <a:solidFill>
              <a:schemeClr val="bg1"/>
            </a:solidFill>
          </a:ln>
        </p:spPr>
        <p:txBody>
          <a:bodyPr wrap="none" rtlCol="0">
            <a:spAutoFit/>
          </a:bodyPr>
          <a:lstStyle/>
          <a:p>
            <a:r>
              <a:rPr lang="en-US" sz="1600" dirty="0">
                <a:solidFill>
                  <a:schemeClr val="bg1"/>
                </a:solidFill>
              </a:rPr>
              <a:t>37.2°C BT</a:t>
            </a:r>
          </a:p>
        </p:txBody>
      </p:sp>
      <p:sp>
        <p:nvSpPr>
          <p:cNvPr id="41" name="TextBox 40"/>
          <p:cNvSpPr txBox="1"/>
          <p:nvPr/>
        </p:nvSpPr>
        <p:spPr>
          <a:xfrm>
            <a:off x="5711092" y="4786334"/>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38.9°C </a:t>
            </a:r>
            <a:r>
              <a:rPr lang="en-US" sz="1600" dirty="0">
                <a:solidFill>
                  <a:schemeClr val="bg1"/>
                </a:solidFill>
              </a:rPr>
              <a:t>BT</a:t>
            </a:r>
          </a:p>
        </p:txBody>
      </p:sp>
      <p:sp>
        <p:nvSpPr>
          <p:cNvPr id="42" name="TextBox 41"/>
          <p:cNvSpPr txBox="1"/>
          <p:nvPr/>
        </p:nvSpPr>
        <p:spPr>
          <a:xfrm>
            <a:off x="6904225" y="4782036"/>
            <a:ext cx="1096775" cy="338554"/>
          </a:xfrm>
          <a:prstGeom prst="rect">
            <a:avLst/>
          </a:prstGeom>
          <a:solidFill>
            <a:srgbClr val="FF0000"/>
          </a:solidFill>
          <a:ln>
            <a:solidFill>
              <a:schemeClr val="bg1"/>
            </a:solidFill>
          </a:ln>
        </p:spPr>
        <p:txBody>
          <a:bodyPr wrap="none" rtlCol="0">
            <a:spAutoFit/>
          </a:bodyPr>
          <a:lstStyle/>
          <a:p>
            <a:r>
              <a:rPr lang="en-US" sz="1600" dirty="0" smtClean="0">
                <a:solidFill>
                  <a:schemeClr val="bg1"/>
                </a:solidFill>
              </a:rPr>
              <a:t>40.2°C </a:t>
            </a:r>
            <a:r>
              <a:rPr lang="en-US" sz="1600" dirty="0">
                <a:solidFill>
                  <a:schemeClr val="bg1"/>
                </a:solidFill>
              </a:rPr>
              <a:t>BT</a:t>
            </a:r>
          </a:p>
        </p:txBody>
      </p:sp>
      <p:cxnSp>
        <p:nvCxnSpPr>
          <p:cNvPr id="45" name="Straight Arrow Connector 44"/>
          <p:cNvCxnSpPr>
            <a:stCxn id="31" idx="0"/>
            <a:endCxn id="30" idx="2"/>
          </p:cNvCxnSpPr>
          <p:nvPr/>
        </p:nvCxnSpPr>
        <p:spPr>
          <a:xfrm flipV="1">
            <a:off x="2239660" y="2548354"/>
            <a:ext cx="2304042" cy="9546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0"/>
            <a:endCxn id="31" idx="2"/>
          </p:cNvCxnSpPr>
          <p:nvPr/>
        </p:nvCxnSpPr>
        <p:spPr>
          <a:xfrm flipV="1">
            <a:off x="1588092" y="4087754"/>
            <a:ext cx="651568" cy="6985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1" idx="2"/>
          </p:cNvCxnSpPr>
          <p:nvPr/>
        </p:nvCxnSpPr>
        <p:spPr>
          <a:xfrm flipH="1" flipV="1">
            <a:off x="2239660" y="4087754"/>
            <a:ext cx="516279" cy="6985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0"/>
            <a:endCxn id="32" idx="2"/>
          </p:cNvCxnSpPr>
          <p:nvPr/>
        </p:nvCxnSpPr>
        <p:spPr>
          <a:xfrm flipV="1">
            <a:off x="3923786" y="4074096"/>
            <a:ext cx="618313" cy="7122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0"/>
            <a:endCxn id="32" idx="2"/>
          </p:cNvCxnSpPr>
          <p:nvPr/>
        </p:nvCxnSpPr>
        <p:spPr>
          <a:xfrm flipH="1" flipV="1">
            <a:off x="4542099" y="4074096"/>
            <a:ext cx="549534" cy="7122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0"/>
            <a:endCxn id="33" idx="2"/>
          </p:cNvCxnSpPr>
          <p:nvPr/>
        </p:nvCxnSpPr>
        <p:spPr>
          <a:xfrm flipV="1">
            <a:off x="6259480" y="4071974"/>
            <a:ext cx="596519" cy="7143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0"/>
            <a:endCxn id="33" idx="2"/>
          </p:cNvCxnSpPr>
          <p:nvPr/>
        </p:nvCxnSpPr>
        <p:spPr>
          <a:xfrm flipH="1" flipV="1">
            <a:off x="6855999" y="4071974"/>
            <a:ext cx="596614" cy="7100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0"/>
            <a:endCxn id="30" idx="2"/>
          </p:cNvCxnSpPr>
          <p:nvPr/>
        </p:nvCxnSpPr>
        <p:spPr>
          <a:xfrm flipH="1" flipV="1">
            <a:off x="4543702" y="2548354"/>
            <a:ext cx="2312297" cy="9388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0"/>
            <a:endCxn id="30" idx="2"/>
          </p:cNvCxnSpPr>
          <p:nvPr/>
        </p:nvCxnSpPr>
        <p:spPr>
          <a:xfrm flipV="1">
            <a:off x="4542099" y="2548354"/>
            <a:ext cx="1603" cy="9409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47892" y="2795763"/>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55" name="TextBox 54"/>
          <p:cNvSpPr txBox="1"/>
          <p:nvPr/>
        </p:nvSpPr>
        <p:spPr>
          <a:xfrm>
            <a:off x="3200618" y="4087754"/>
            <a:ext cx="543740" cy="461665"/>
          </a:xfrm>
          <a:prstGeom prst="rect">
            <a:avLst/>
          </a:prstGeom>
          <a:noFill/>
        </p:spPr>
        <p:txBody>
          <a:bodyPr wrap="none" rtlCol="0">
            <a:spAutoFit/>
          </a:bodyPr>
          <a:lstStyle/>
          <a:p>
            <a:r>
              <a:rPr lang="en-US" sz="2400" dirty="0" err="1" smtClean="0">
                <a:solidFill>
                  <a:schemeClr val="bg1"/>
                </a:solidFill>
              </a:rPr>
              <a:t>isa</a:t>
            </a:r>
            <a:endParaRPr lang="en-US" sz="2400" dirty="0" smtClean="0">
              <a:solidFill>
                <a:schemeClr val="bg1"/>
              </a:solidFill>
            </a:endParaRPr>
          </a:p>
        </p:txBody>
      </p:sp>
      <p:sp>
        <p:nvSpPr>
          <p:cNvPr id="56" name="TextBox 55"/>
          <p:cNvSpPr txBox="1"/>
          <p:nvPr/>
        </p:nvSpPr>
        <p:spPr>
          <a:xfrm>
            <a:off x="3685135" y="5322567"/>
            <a:ext cx="1595309" cy="830997"/>
          </a:xfrm>
          <a:prstGeom prst="rect">
            <a:avLst/>
          </a:prstGeom>
          <a:noFill/>
        </p:spPr>
        <p:txBody>
          <a:bodyPr wrap="none" rtlCol="0">
            <a:spAutoFit/>
          </a:bodyPr>
          <a:lstStyle/>
          <a:p>
            <a:r>
              <a:rPr lang="en-US" sz="2400" dirty="0">
                <a:solidFill>
                  <a:schemeClr val="bg1"/>
                </a:solidFill>
              </a:rPr>
              <a:t>i</a:t>
            </a:r>
            <a:r>
              <a:rPr lang="en-US" sz="2400" dirty="0" smtClean="0">
                <a:solidFill>
                  <a:schemeClr val="bg1"/>
                </a:solidFill>
              </a:rPr>
              <a:t>nstance of</a:t>
            </a:r>
          </a:p>
          <a:p>
            <a:r>
              <a:rPr lang="en-US" sz="2400" dirty="0">
                <a:solidFill>
                  <a:schemeClr val="bg1"/>
                </a:solidFill>
              </a:rPr>
              <a:t>a</a:t>
            </a:r>
            <a:r>
              <a:rPr lang="en-US" sz="2400" dirty="0" smtClean="0">
                <a:solidFill>
                  <a:schemeClr val="bg1"/>
                </a:solidFill>
              </a:rPr>
              <a:t>t t4</a:t>
            </a:r>
          </a:p>
        </p:txBody>
      </p:sp>
      <p:sp>
        <p:nvSpPr>
          <p:cNvPr id="57" name="Rectangle 56"/>
          <p:cNvSpPr/>
          <p:nvPr/>
        </p:nvSpPr>
        <p:spPr bwMode="auto">
          <a:xfrm>
            <a:off x="533400" y="6114949"/>
            <a:ext cx="1728355" cy="4758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BT</a:t>
            </a:r>
            <a:endParaRPr lang="en-US" sz="2800" b="0" dirty="0">
              <a:solidFill>
                <a:schemeClr val="tx1"/>
              </a:solidFill>
              <a:latin typeface="Times" pitchFamily="122" charset="0"/>
            </a:endParaRPr>
          </a:p>
        </p:txBody>
      </p:sp>
      <p:cxnSp>
        <p:nvCxnSpPr>
          <p:cNvPr id="58" name="Straight Arrow Connector 57"/>
          <p:cNvCxnSpPr>
            <a:stCxn id="57" idx="0"/>
            <a:endCxn id="34" idx="2"/>
          </p:cNvCxnSpPr>
          <p:nvPr/>
        </p:nvCxnSpPr>
        <p:spPr>
          <a:xfrm flipV="1">
            <a:off x="1397578" y="5124888"/>
            <a:ext cx="190514" cy="990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0"/>
            <a:endCxn id="38" idx="2"/>
          </p:cNvCxnSpPr>
          <p:nvPr/>
        </p:nvCxnSpPr>
        <p:spPr>
          <a:xfrm flipH="1" flipV="1">
            <a:off x="5091633" y="5124888"/>
            <a:ext cx="412022" cy="990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36" idx="2"/>
          </p:cNvCxnSpPr>
          <p:nvPr/>
        </p:nvCxnSpPr>
        <p:spPr>
          <a:xfrm flipV="1">
            <a:off x="3446484" y="5124888"/>
            <a:ext cx="477302" cy="990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2517434" y="6114949"/>
            <a:ext cx="1858100" cy="4758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Mary’s BT</a:t>
            </a:r>
            <a:endParaRPr lang="en-US" sz="2800" b="0" dirty="0">
              <a:solidFill>
                <a:schemeClr val="tx1"/>
              </a:solidFill>
              <a:latin typeface="Times" pitchFamily="122" charset="0"/>
            </a:endParaRPr>
          </a:p>
        </p:txBody>
      </p:sp>
      <p:sp>
        <p:nvSpPr>
          <p:cNvPr id="39" name="Rectangle 38"/>
          <p:cNvSpPr/>
          <p:nvPr/>
        </p:nvSpPr>
        <p:spPr bwMode="auto">
          <a:xfrm>
            <a:off x="4574605" y="6114949"/>
            <a:ext cx="1858100" cy="4758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Joe’s BT</a:t>
            </a:r>
            <a:endParaRPr lang="en-US" sz="2800" b="0" dirty="0">
              <a:solidFill>
                <a:schemeClr val="tx1"/>
              </a:solidFill>
              <a:latin typeface="Times" pitchFamily="122" charset="0"/>
            </a:endParaRPr>
          </a:p>
        </p:txBody>
      </p:sp>
      <p:sp>
        <p:nvSpPr>
          <p:cNvPr id="40" name="Rectangle 39"/>
          <p:cNvSpPr/>
          <p:nvPr/>
        </p:nvSpPr>
        <p:spPr bwMode="auto">
          <a:xfrm>
            <a:off x="6612133" y="6114949"/>
            <a:ext cx="1858100" cy="4758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Suzy’s BT</a:t>
            </a:r>
            <a:endParaRPr lang="en-US" sz="2800" b="0" dirty="0">
              <a:solidFill>
                <a:schemeClr val="tx1"/>
              </a:solidFill>
              <a:latin typeface="Times" pitchFamily="122" charset="0"/>
            </a:endParaRPr>
          </a:p>
        </p:txBody>
      </p:sp>
      <p:cxnSp>
        <p:nvCxnSpPr>
          <p:cNvPr id="43" name="Straight Arrow Connector 42"/>
          <p:cNvCxnSpPr>
            <a:stCxn id="40" idx="0"/>
            <a:endCxn id="42" idx="2"/>
          </p:cNvCxnSpPr>
          <p:nvPr/>
        </p:nvCxnSpPr>
        <p:spPr>
          <a:xfrm flipH="1" flipV="1">
            <a:off x="7452613" y="5120590"/>
            <a:ext cx="88570" cy="9943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3"/>
          </p:nvPr>
        </p:nvSpPr>
        <p:spPr/>
        <p:txBody>
          <a:bodyPr/>
          <a:lstStyle/>
          <a:p>
            <a:fld id="{7C5DB68A-9D44-4073-920F-D08D647C06A7}" type="slidenum">
              <a:rPr lang="en-US" smtClean="0"/>
              <a:t>38</a:t>
            </a:fld>
            <a:endParaRPr lang="en-US" dirty="0"/>
          </a:p>
        </p:txBody>
      </p:sp>
    </p:spTree>
    <p:extLst>
      <p:ext uri="{BB962C8B-B14F-4D97-AF65-F5344CB8AC3E}">
        <p14:creationId xmlns:p14="http://schemas.microsoft.com/office/powerpoint/2010/main" val="615843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Similarly</a:t>
            </a:r>
            <a:endParaRPr lang="en-US" dirty="0"/>
          </a:p>
        </p:txBody>
      </p:sp>
      <p:sp>
        <p:nvSpPr>
          <p:cNvPr id="4" name="TextBox 3"/>
          <p:cNvSpPr txBox="1"/>
          <p:nvPr/>
        </p:nvSpPr>
        <p:spPr>
          <a:xfrm>
            <a:off x="6172200" y="2783031"/>
            <a:ext cx="2541558" cy="1077218"/>
          </a:xfrm>
          <a:prstGeom prst="rect">
            <a:avLst/>
          </a:prstGeom>
          <a:solidFill>
            <a:srgbClr val="FF0000"/>
          </a:solidFill>
          <a:ln>
            <a:solidFill>
              <a:schemeClr val="bg1"/>
            </a:solidFill>
          </a:ln>
        </p:spPr>
        <p:txBody>
          <a:bodyPr wrap="square" rtlCol="0">
            <a:spAutoFit/>
          </a:bodyPr>
          <a:lstStyle/>
          <a:p>
            <a:r>
              <a:rPr lang="en-US" dirty="0" smtClean="0">
                <a:solidFill>
                  <a:schemeClr val="bg1"/>
                </a:solidFill>
              </a:rPr>
              <a:t>Pathological</a:t>
            </a:r>
          </a:p>
          <a:p>
            <a:r>
              <a:rPr lang="en-US" dirty="0" smtClean="0">
                <a:solidFill>
                  <a:schemeClr val="bg1"/>
                </a:solidFill>
              </a:rPr>
              <a:t>behavior</a:t>
            </a:r>
            <a:endParaRPr lang="en-US" dirty="0">
              <a:solidFill>
                <a:schemeClr val="bg1"/>
              </a:solidFill>
            </a:endParaRPr>
          </a:p>
        </p:txBody>
      </p:sp>
      <p:sp>
        <p:nvSpPr>
          <p:cNvPr id="5" name="TextBox 4"/>
          <p:cNvSpPr txBox="1"/>
          <p:nvPr/>
        </p:nvSpPr>
        <p:spPr>
          <a:xfrm>
            <a:off x="3553604" y="3760589"/>
            <a:ext cx="1813666" cy="584775"/>
          </a:xfrm>
          <a:prstGeom prst="rect">
            <a:avLst/>
          </a:prstGeom>
          <a:solidFill>
            <a:srgbClr val="FF0000"/>
          </a:solidFill>
          <a:ln>
            <a:solidFill>
              <a:schemeClr val="bg1"/>
            </a:solidFill>
          </a:ln>
        </p:spPr>
        <p:txBody>
          <a:bodyPr wrap="square" rtlCol="0">
            <a:spAutoFit/>
          </a:bodyPr>
          <a:lstStyle/>
          <a:p>
            <a:r>
              <a:rPr lang="en-US" dirty="0">
                <a:solidFill>
                  <a:schemeClr val="bg1"/>
                </a:solidFill>
              </a:rPr>
              <a:t>Bruxism</a:t>
            </a:r>
          </a:p>
        </p:txBody>
      </p:sp>
      <p:sp>
        <p:nvSpPr>
          <p:cNvPr id="6" name="TextBox 5"/>
          <p:cNvSpPr txBox="1"/>
          <p:nvPr/>
        </p:nvSpPr>
        <p:spPr>
          <a:xfrm>
            <a:off x="217503" y="5181600"/>
            <a:ext cx="4136684" cy="1077218"/>
          </a:xfrm>
          <a:prstGeom prst="rect">
            <a:avLst/>
          </a:prstGeom>
          <a:solidFill>
            <a:srgbClr val="FF0000"/>
          </a:solidFill>
          <a:ln>
            <a:solidFill>
              <a:schemeClr val="bg1"/>
            </a:solidFill>
          </a:ln>
        </p:spPr>
        <p:txBody>
          <a:bodyPr wrap="square" rtlCol="0">
            <a:spAutoFit/>
          </a:bodyPr>
          <a:lstStyle/>
          <a:p>
            <a:pPr algn="ctr"/>
            <a:r>
              <a:rPr lang="en-US" dirty="0">
                <a:solidFill>
                  <a:schemeClr val="bg1"/>
                </a:solidFill>
              </a:rPr>
              <a:t>Bruxism without </a:t>
            </a:r>
          </a:p>
          <a:p>
            <a:pPr algn="ctr"/>
            <a:r>
              <a:rPr lang="en-US" dirty="0">
                <a:solidFill>
                  <a:schemeClr val="bg1"/>
                </a:solidFill>
              </a:rPr>
              <a:t>clinical consequences</a:t>
            </a:r>
          </a:p>
        </p:txBody>
      </p:sp>
      <p:sp>
        <p:nvSpPr>
          <p:cNvPr id="7" name="Rectangle 6"/>
          <p:cNvSpPr/>
          <p:nvPr/>
        </p:nvSpPr>
        <p:spPr>
          <a:xfrm>
            <a:off x="4661305" y="5181600"/>
            <a:ext cx="4252615" cy="1077218"/>
          </a:xfrm>
          <a:prstGeom prst="rect">
            <a:avLst/>
          </a:prstGeom>
          <a:solidFill>
            <a:srgbClr val="FF0000"/>
          </a:solidFill>
          <a:ln>
            <a:solidFill>
              <a:schemeClr val="bg1"/>
            </a:solidFill>
          </a:ln>
        </p:spPr>
        <p:txBody>
          <a:bodyPr wrap="square">
            <a:spAutoFit/>
          </a:bodyPr>
          <a:lstStyle/>
          <a:p>
            <a:pPr algn="ctr"/>
            <a:r>
              <a:rPr lang="en-US" dirty="0">
                <a:solidFill>
                  <a:schemeClr val="bg1"/>
                </a:solidFill>
              </a:rPr>
              <a:t>Treatment/prevention</a:t>
            </a:r>
          </a:p>
          <a:p>
            <a:pPr algn="ctr"/>
            <a:r>
              <a:rPr lang="en-US" dirty="0">
                <a:solidFill>
                  <a:schemeClr val="bg1"/>
                </a:solidFill>
              </a:rPr>
              <a:t>demanding bruxism</a:t>
            </a:r>
          </a:p>
        </p:txBody>
      </p:sp>
      <p:cxnSp>
        <p:nvCxnSpPr>
          <p:cNvPr id="9" name="Straight Arrow Connector 8"/>
          <p:cNvCxnSpPr>
            <a:stCxn id="6" idx="0"/>
            <a:endCxn id="5" idx="2"/>
          </p:cNvCxnSpPr>
          <p:nvPr/>
        </p:nvCxnSpPr>
        <p:spPr>
          <a:xfrm flipV="1">
            <a:off x="2285845" y="4345364"/>
            <a:ext cx="2174592" cy="8362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0"/>
            <a:endCxn id="5" idx="2"/>
          </p:cNvCxnSpPr>
          <p:nvPr/>
        </p:nvCxnSpPr>
        <p:spPr>
          <a:xfrm flipH="1" flipV="1">
            <a:off x="4460437" y="4345364"/>
            <a:ext cx="2327176" cy="8362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5" idx="0"/>
            <a:endCxn id="14" idx="2"/>
          </p:cNvCxnSpPr>
          <p:nvPr/>
        </p:nvCxnSpPr>
        <p:spPr>
          <a:xfrm flipV="1">
            <a:off x="1324398" y="2282182"/>
            <a:ext cx="3136040" cy="5522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0"/>
            <a:endCxn id="14" idx="2"/>
          </p:cNvCxnSpPr>
          <p:nvPr/>
        </p:nvCxnSpPr>
        <p:spPr>
          <a:xfrm flipV="1">
            <a:off x="4460437" y="2282182"/>
            <a:ext cx="1" cy="14784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0"/>
            <a:endCxn id="14" idx="2"/>
          </p:cNvCxnSpPr>
          <p:nvPr/>
        </p:nvCxnSpPr>
        <p:spPr>
          <a:xfrm flipH="1" flipV="1">
            <a:off x="4460438" y="2282182"/>
            <a:ext cx="2982541" cy="5008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91150" y="1697407"/>
            <a:ext cx="1938575" cy="584775"/>
          </a:xfrm>
          <a:prstGeom prst="rect">
            <a:avLst/>
          </a:prstGeom>
          <a:solidFill>
            <a:srgbClr val="FF0000"/>
          </a:solidFill>
          <a:ln>
            <a:solidFill>
              <a:schemeClr val="bg1"/>
            </a:solidFill>
          </a:ln>
        </p:spPr>
        <p:txBody>
          <a:bodyPr wrap="square" rtlCol="0">
            <a:spAutoFit/>
          </a:bodyPr>
          <a:lstStyle/>
          <a:p>
            <a:r>
              <a:rPr lang="en-US" dirty="0" smtClean="0">
                <a:solidFill>
                  <a:schemeClr val="bg1"/>
                </a:solidFill>
              </a:rPr>
              <a:t>Behavior</a:t>
            </a:r>
            <a:endParaRPr lang="en-US" dirty="0">
              <a:solidFill>
                <a:schemeClr val="bg1"/>
              </a:solidFill>
            </a:endParaRPr>
          </a:p>
        </p:txBody>
      </p:sp>
      <p:sp>
        <p:nvSpPr>
          <p:cNvPr id="15" name="TextBox 14"/>
          <p:cNvSpPr txBox="1"/>
          <p:nvPr/>
        </p:nvSpPr>
        <p:spPr>
          <a:xfrm>
            <a:off x="362950" y="2834436"/>
            <a:ext cx="1922895" cy="1077218"/>
          </a:xfrm>
          <a:prstGeom prst="rect">
            <a:avLst/>
          </a:prstGeom>
          <a:solidFill>
            <a:srgbClr val="FF0000"/>
          </a:solidFill>
          <a:ln>
            <a:solidFill>
              <a:schemeClr val="bg1"/>
            </a:solidFill>
          </a:ln>
        </p:spPr>
        <p:txBody>
          <a:bodyPr wrap="square" rtlCol="0">
            <a:spAutoFit/>
          </a:bodyPr>
          <a:lstStyle/>
          <a:p>
            <a:r>
              <a:rPr lang="en-US" dirty="0" smtClean="0">
                <a:solidFill>
                  <a:schemeClr val="bg1"/>
                </a:solidFill>
              </a:rPr>
              <a:t>Normal</a:t>
            </a:r>
          </a:p>
          <a:p>
            <a:r>
              <a:rPr lang="en-US" dirty="0" smtClean="0">
                <a:solidFill>
                  <a:schemeClr val="bg1"/>
                </a:solidFill>
              </a:rPr>
              <a:t>behavior</a:t>
            </a:r>
            <a:endParaRPr lang="en-US" dirty="0">
              <a:solidFill>
                <a:schemeClr val="bg1"/>
              </a:solidFill>
            </a:endParaRPr>
          </a:p>
        </p:txBody>
      </p:sp>
      <p:cxnSp>
        <p:nvCxnSpPr>
          <p:cNvPr id="16" name="Straight Arrow Connector 15"/>
          <p:cNvCxnSpPr>
            <a:stCxn id="6" idx="0"/>
            <a:endCxn id="15" idx="2"/>
          </p:cNvCxnSpPr>
          <p:nvPr/>
        </p:nvCxnSpPr>
        <p:spPr>
          <a:xfrm flipH="1" flipV="1">
            <a:off x="1324398" y="3911654"/>
            <a:ext cx="961447" cy="12699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0"/>
            <a:endCxn id="4" idx="2"/>
          </p:cNvCxnSpPr>
          <p:nvPr/>
        </p:nvCxnSpPr>
        <p:spPr>
          <a:xfrm flipV="1">
            <a:off x="6787613" y="3860249"/>
            <a:ext cx="655366" cy="132135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Slide Number Placeholder 60"/>
          <p:cNvSpPr>
            <a:spLocks noGrp="1"/>
          </p:cNvSpPr>
          <p:nvPr>
            <p:ph type="sldNum" sz="quarter" idx="3"/>
          </p:nvPr>
        </p:nvSpPr>
        <p:spPr/>
        <p:txBody>
          <a:bodyPr/>
          <a:lstStyle/>
          <a:p>
            <a:fld id="{7C5DB68A-9D44-4073-920F-D08D647C06A7}" type="slidenum">
              <a:rPr lang="en-US" smtClean="0"/>
              <a:t>39</a:t>
            </a:fld>
            <a:endParaRPr lang="en-US" dirty="0"/>
          </a:p>
        </p:txBody>
      </p:sp>
    </p:spTree>
    <p:extLst>
      <p:ext uri="{BB962C8B-B14F-4D97-AF65-F5344CB8AC3E}">
        <p14:creationId xmlns:p14="http://schemas.microsoft.com/office/powerpoint/2010/main" val="43520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2743200" cy="762000"/>
          </a:xfrm>
        </p:spPr>
        <p:txBody>
          <a:bodyPr/>
          <a:lstStyle/>
          <a:p>
            <a:pPr algn="l"/>
            <a:r>
              <a:rPr lang="en-US" sz="5400" dirty="0" smtClean="0"/>
              <a:t>Nor </a:t>
            </a:r>
            <a:br>
              <a:rPr lang="en-US" sz="5400" dirty="0" smtClean="0"/>
            </a:br>
            <a:r>
              <a:rPr lang="en-US" sz="5400" dirty="0" smtClean="0"/>
              <a:t>is it size that matters…</a:t>
            </a:r>
            <a:endParaRPr lang="en-US" sz="5400" dirty="0"/>
          </a:p>
        </p:txBody>
      </p:sp>
      <p:pic>
        <p:nvPicPr>
          <p:cNvPr id="4" name="Picture 3"/>
          <p:cNvPicPr>
            <a:picLocks noChangeAspect="1"/>
          </p:cNvPicPr>
          <p:nvPr/>
        </p:nvPicPr>
        <p:blipFill>
          <a:blip r:embed="rId2"/>
          <a:stretch>
            <a:fillRect/>
          </a:stretch>
        </p:blipFill>
        <p:spPr>
          <a:xfrm>
            <a:off x="3249295" y="1881505"/>
            <a:ext cx="5879465" cy="4981575"/>
          </a:xfrm>
          <a:prstGeom prst="rect">
            <a:avLst/>
          </a:prstGeom>
        </p:spPr>
      </p:pic>
      <p:pic>
        <p:nvPicPr>
          <p:cNvPr id="8" name="Picture 7"/>
          <p:cNvPicPr>
            <a:picLocks noChangeAspect="1"/>
          </p:cNvPicPr>
          <p:nvPr/>
        </p:nvPicPr>
        <p:blipFill>
          <a:blip r:embed="rId3"/>
          <a:stretch>
            <a:fillRect/>
          </a:stretch>
        </p:blipFill>
        <p:spPr>
          <a:xfrm>
            <a:off x="0" y="609600"/>
            <a:ext cx="9144000" cy="1271905"/>
          </a:xfrm>
          <a:prstGeom prst="rect">
            <a:avLst/>
          </a:prstGeom>
        </p:spPr>
      </p:pic>
      <p:sp>
        <p:nvSpPr>
          <p:cNvPr id="3" name="Slide Number Placeholder 2"/>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141896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possible ?</a:t>
            </a:r>
            <a:endParaRPr lang="en-US" dirty="0"/>
          </a:p>
        </p:txBody>
      </p:sp>
      <p:sp>
        <p:nvSpPr>
          <p:cNvPr id="18" name="Rectangle 17"/>
          <p:cNvSpPr/>
          <p:nvPr/>
        </p:nvSpPr>
        <p:spPr bwMode="auto">
          <a:xfrm>
            <a:off x="3048000" y="6248400"/>
            <a:ext cx="2921576" cy="4758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bruxism</a:t>
            </a:r>
            <a:endParaRPr lang="en-US" sz="2800" b="0" dirty="0">
              <a:solidFill>
                <a:schemeClr val="tx1"/>
              </a:solidFill>
              <a:latin typeface="Times" pitchFamily="122" charset="0"/>
            </a:endParaRPr>
          </a:p>
        </p:txBody>
      </p:sp>
      <p:cxnSp>
        <p:nvCxnSpPr>
          <p:cNvPr id="19" name="Straight Arrow Connector 18"/>
          <p:cNvCxnSpPr>
            <a:stCxn id="18" idx="0"/>
          </p:cNvCxnSpPr>
          <p:nvPr/>
        </p:nvCxnSpPr>
        <p:spPr>
          <a:xfrm flipH="1" flipV="1">
            <a:off x="2819400" y="5334000"/>
            <a:ext cx="1689388" cy="914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0"/>
          </p:cNvCxnSpPr>
          <p:nvPr/>
        </p:nvCxnSpPr>
        <p:spPr>
          <a:xfrm flipV="1">
            <a:off x="4508788" y="5334000"/>
            <a:ext cx="1968212" cy="914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02553" y="5453202"/>
            <a:ext cx="1595309" cy="461665"/>
          </a:xfrm>
          <a:prstGeom prst="rect">
            <a:avLst/>
          </a:prstGeom>
          <a:noFill/>
        </p:spPr>
        <p:txBody>
          <a:bodyPr wrap="none" rtlCol="0">
            <a:spAutoFit/>
          </a:bodyPr>
          <a:lstStyle/>
          <a:p>
            <a:r>
              <a:rPr lang="en-US" sz="2400" dirty="0">
                <a:solidFill>
                  <a:schemeClr val="bg1"/>
                </a:solidFill>
              </a:rPr>
              <a:t>i</a:t>
            </a:r>
            <a:r>
              <a:rPr lang="en-US" sz="2400" dirty="0" smtClean="0">
                <a:solidFill>
                  <a:schemeClr val="bg1"/>
                </a:solidFill>
              </a:rPr>
              <a:t>nstance of</a:t>
            </a:r>
          </a:p>
        </p:txBody>
      </p:sp>
      <p:sp>
        <p:nvSpPr>
          <p:cNvPr id="26" name="TextBox 25"/>
          <p:cNvSpPr txBox="1"/>
          <p:nvPr/>
        </p:nvSpPr>
        <p:spPr>
          <a:xfrm>
            <a:off x="5597837" y="5559587"/>
            <a:ext cx="928459" cy="461665"/>
          </a:xfrm>
          <a:prstGeom prst="rect">
            <a:avLst/>
          </a:prstGeom>
          <a:noFill/>
        </p:spPr>
        <p:txBody>
          <a:bodyPr wrap="none" rtlCol="0">
            <a:spAutoFit/>
          </a:bodyPr>
          <a:lstStyle/>
          <a:p>
            <a:r>
              <a:rPr lang="en-US" sz="2400" dirty="0" smtClean="0">
                <a:solidFill>
                  <a:schemeClr val="bg1"/>
                </a:solidFill>
              </a:rPr>
              <a:t>at t14</a:t>
            </a:r>
          </a:p>
        </p:txBody>
      </p:sp>
      <p:sp>
        <p:nvSpPr>
          <p:cNvPr id="27" name="TextBox 26"/>
          <p:cNvSpPr txBox="1"/>
          <p:nvPr/>
        </p:nvSpPr>
        <p:spPr>
          <a:xfrm>
            <a:off x="2271406" y="5559587"/>
            <a:ext cx="928459" cy="461665"/>
          </a:xfrm>
          <a:prstGeom prst="rect">
            <a:avLst/>
          </a:prstGeom>
          <a:noFill/>
        </p:spPr>
        <p:txBody>
          <a:bodyPr wrap="none" rtlCol="0">
            <a:spAutoFit/>
          </a:bodyPr>
          <a:lstStyle/>
          <a:p>
            <a:r>
              <a:rPr lang="en-US" sz="2400" dirty="0" smtClean="0">
                <a:solidFill>
                  <a:schemeClr val="bg1"/>
                </a:solidFill>
              </a:rPr>
              <a:t>at t13</a:t>
            </a:r>
          </a:p>
        </p:txBody>
      </p:sp>
      <p:pic>
        <p:nvPicPr>
          <p:cNvPr id="28" name="Picture 27"/>
          <p:cNvPicPr>
            <a:picLocks noChangeAspect="1"/>
          </p:cNvPicPr>
          <p:nvPr/>
        </p:nvPicPr>
        <p:blipFill>
          <a:blip r:embed="rId2"/>
          <a:stretch>
            <a:fillRect/>
          </a:stretch>
        </p:blipFill>
        <p:spPr>
          <a:xfrm>
            <a:off x="780880" y="1840114"/>
            <a:ext cx="7582240" cy="3642453"/>
          </a:xfrm>
          <a:prstGeom prst="rect">
            <a:avLst/>
          </a:prstGeom>
        </p:spPr>
      </p:pic>
      <p:sp>
        <p:nvSpPr>
          <p:cNvPr id="29" name="Slide Number Placeholder 28"/>
          <p:cNvSpPr>
            <a:spLocks noGrp="1"/>
          </p:cNvSpPr>
          <p:nvPr>
            <p:ph type="sldNum" sz="quarter" idx="3"/>
          </p:nvPr>
        </p:nvSpPr>
        <p:spPr/>
        <p:txBody>
          <a:bodyPr/>
          <a:lstStyle/>
          <a:p>
            <a:fld id="{7C5DB68A-9D44-4073-920F-D08D647C06A7}" type="slidenum">
              <a:rPr lang="en-US" smtClean="0"/>
              <a:t>40</a:t>
            </a:fld>
            <a:endParaRPr lang="en-US" dirty="0"/>
          </a:p>
        </p:txBody>
      </p:sp>
    </p:spTree>
    <p:extLst>
      <p:ext uri="{BB962C8B-B14F-4D97-AF65-F5344CB8AC3E}">
        <p14:creationId xmlns:p14="http://schemas.microsoft.com/office/powerpoint/2010/main" val="3112315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smtClean="0"/>
              <a:t>No! This would be ignoring the continuant / </a:t>
            </a:r>
            <a:r>
              <a:rPr lang="en-US" dirty="0" err="1" smtClean="0"/>
              <a:t>occurrent</a:t>
            </a:r>
            <a:r>
              <a:rPr lang="en-US" dirty="0" smtClean="0"/>
              <a:t> distinction !</a:t>
            </a:r>
            <a:endParaRPr lang="en-US" dirty="0"/>
          </a:p>
        </p:txBody>
      </p:sp>
      <p:sp>
        <p:nvSpPr>
          <p:cNvPr id="18" name="Rectangle 17"/>
          <p:cNvSpPr/>
          <p:nvPr/>
        </p:nvSpPr>
        <p:spPr bwMode="auto">
          <a:xfrm>
            <a:off x="3048000" y="6248400"/>
            <a:ext cx="2921576" cy="47587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b="0" dirty="0" smtClean="0">
                <a:solidFill>
                  <a:schemeClr val="tx1"/>
                </a:solidFill>
                <a:latin typeface="Times" pitchFamily="122" charset="0"/>
              </a:rPr>
              <a:t>John’s bruxism</a:t>
            </a:r>
            <a:endParaRPr lang="en-US" sz="2800" b="0" dirty="0">
              <a:solidFill>
                <a:schemeClr val="tx1"/>
              </a:solidFill>
              <a:latin typeface="Times" pitchFamily="122" charset="0"/>
            </a:endParaRPr>
          </a:p>
        </p:txBody>
      </p:sp>
      <p:cxnSp>
        <p:nvCxnSpPr>
          <p:cNvPr id="19" name="Straight Arrow Connector 18"/>
          <p:cNvCxnSpPr>
            <a:stCxn id="18" idx="0"/>
          </p:cNvCxnSpPr>
          <p:nvPr/>
        </p:nvCxnSpPr>
        <p:spPr>
          <a:xfrm flipH="1" flipV="1">
            <a:off x="2819400" y="5334000"/>
            <a:ext cx="1689388" cy="914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0"/>
          </p:cNvCxnSpPr>
          <p:nvPr/>
        </p:nvCxnSpPr>
        <p:spPr>
          <a:xfrm flipV="1">
            <a:off x="4508788" y="5334000"/>
            <a:ext cx="1968212" cy="914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02553" y="5453202"/>
            <a:ext cx="1595309" cy="461665"/>
          </a:xfrm>
          <a:prstGeom prst="rect">
            <a:avLst/>
          </a:prstGeom>
          <a:noFill/>
        </p:spPr>
        <p:txBody>
          <a:bodyPr wrap="none" rtlCol="0">
            <a:spAutoFit/>
          </a:bodyPr>
          <a:lstStyle/>
          <a:p>
            <a:r>
              <a:rPr lang="en-US" sz="2400" dirty="0">
                <a:solidFill>
                  <a:schemeClr val="bg1"/>
                </a:solidFill>
              </a:rPr>
              <a:t>i</a:t>
            </a:r>
            <a:r>
              <a:rPr lang="en-US" sz="2400" dirty="0" smtClean="0">
                <a:solidFill>
                  <a:schemeClr val="bg1"/>
                </a:solidFill>
              </a:rPr>
              <a:t>nstance of</a:t>
            </a:r>
          </a:p>
        </p:txBody>
      </p:sp>
      <p:sp>
        <p:nvSpPr>
          <p:cNvPr id="26" name="TextBox 25"/>
          <p:cNvSpPr txBox="1"/>
          <p:nvPr/>
        </p:nvSpPr>
        <p:spPr>
          <a:xfrm>
            <a:off x="5597837" y="5559587"/>
            <a:ext cx="928459" cy="461665"/>
          </a:xfrm>
          <a:prstGeom prst="rect">
            <a:avLst/>
          </a:prstGeom>
          <a:noFill/>
        </p:spPr>
        <p:txBody>
          <a:bodyPr wrap="none" rtlCol="0">
            <a:spAutoFit/>
          </a:bodyPr>
          <a:lstStyle/>
          <a:p>
            <a:r>
              <a:rPr lang="en-US" sz="2400" dirty="0" smtClean="0">
                <a:solidFill>
                  <a:schemeClr val="bg1"/>
                </a:solidFill>
              </a:rPr>
              <a:t>at t14</a:t>
            </a:r>
          </a:p>
        </p:txBody>
      </p:sp>
      <p:sp>
        <p:nvSpPr>
          <p:cNvPr id="27" name="TextBox 26"/>
          <p:cNvSpPr txBox="1"/>
          <p:nvPr/>
        </p:nvSpPr>
        <p:spPr>
          <a:xfrm>
            <a:off x="2271406" y="5559587"/>
            <a:ext cx="928459" cy="461665"/>
          </a:xfrm>
          <a:prstGeom prst="rect">
            <a:avLst/>
          </a:prstGeom>
          <a:noFill/>
        </p:spPr>
        <p:txBody>
          <a:bodyPr wrap="none" rtlCol="0">
            <a:spAutoFit/>
          </a:bodyPr>
          <a:lstStyle/>
          <a:p>
            <a:r>
              <a:rPr lang="en-US" sz="2400" dirty="0" smtClean="0">
                <a:solidFill>
                  <a:schemeClr val="bg1"/>
                </a:solidFill>
              </a:rPr>
              <a:t>at t13</a:t>
            </a:r>
          </a:p>
        </p:txBody>
      </p:sp>
      <p:pic>
        <p:nvPicPr>
          <p:cNvPr id="11" name="Picture 10"/>
          <p:cNvPicPr>
            <a:picLocks noChangeAspect="1"/>
          </p:cNvPicPr>
          <p:nvPr/>
        </p:nvPicPr>
        <p:blipFill>
          <a:blip r:embed="rId2"/>
          <a:stretch>
            <a:fillRect/>
          </a:stretch>
        </p:blipFill>
        <p:spPr>
          <a:xfrm>
            <a:off x="780880" y="1840114"/>
            <a:ext cx="7582240" cy="3642453"/>
          </a:xfrm>
          <a:prstGeom prst="rect">
            <a:avLst/>
          </a:prstGeom>
        </p:spPr>
      </p:pic>
      <p:sp>
        <p:nvSpPr>
          <p:cNvPr id="3" name="Slide Number Placeholder 2"/>
          <p:cNvSpPr>
            <a:spLocks noGrp="1"/>
          </p:cNvSpPr>
          <p:nvPr>
            <p:ph type="sldNum" sz="quarter" idx="3"/>
          </p:nvPr>
        </p:nvSpPr>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2048307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the </a:t>
            </a:r>
            <a:r>
              <a:rPr lang="en-US" dirty="0" err="1" smtClean="0"/>
              <a:t>occurrent</a:t>
            </a:r>
            <a:r>
              <a:rPr lang="en-US" dirty="0" smtClean="0"/>
              <a:t>/continuant distinction: </a:t>
            </a:r>
            <a:r>
              <a:rPr lang="en-US" dirty="0" err="1" smtClean="0"/>
              <a:t>occurrents</a:t>
            </a:r>
            <a:r>
              <a:rPr lang="en-US" dirty="0" smtClean="0"/>
              <a:t> don’t change.</a:t>
            </a:r>
            <a:endParaRPr lang="en-US" dirty="0"/>
          </a:p>
        </p:txBody>
      </p:sp>
      <p:sp>
        <p:nvSpPr>
          <p:cNvPr id="44" name="TextBox 43"/>
          <p:cNvSpPr txBox="1"/>
          <p:nvPr/>
        </p:nvSpPr>
        <p:spPr>
          <a:xfrm>
            <a:off x="914400" y="5791200"/>
            <a:ext cx="7696200" cy="707886"/>
          </a:xfrm>
          <a:prstGeom prst="rect">
            <a:avLst/>
          </a:prstGeom>
          <a:noFill/>
          <a:ln w="57150">
            <a:solidFill>
              <a:srgbClr val="1FE115"/>
            </a:solidFill>
          </a:ln>
        </p:spPr>
        <p:txBody>
          <a:bodyPr wrap="square" rtlCol="0">
            <a:spAutoFit/>
          </a:bodyPr>
          <a:lstStyle/>
          <a:p>
            <a:r>
              <a:rPr lang="en-US" sz="2000" dirty="0" smtClean="0">
                <a:solidFill>
                  <a:schemeClr val="bg1"/>
                </a:solidFill>
              </a:rPr>
              <a:t>With the </a:t>
            </a:r>
            <a:r>
              <a:rPr lang="en-US" sz="2000" u="sng" dirty="0" smtClean="0">
                <a:solidFill>
                  <a:schemeClr val="bg1"/>
                </a:solidFill>
              </a:rPr>
              <a:t>ontology fixed </a:t>
            </a:r>
            <a:r>
              <a:rPr lang="en-US" sz="2000" dirty="0" smtClean="0">
                <a:solidFill>
                  <a:schemeClr val="bg1"/>
                </a:solidFill>
              </a:rPr>
              <a:t>this way, the choice of which of these three would be called ‘bruxism’ (proper) is a pure </a:t>
            </a:r>
            <a:r>
              <a:rPr lang="en-US" sz="2000" i="1" u="sng" dirty="0" smtClean="0">
                <a:solidFill>
                  <a:schemeClr val="bg1"/>
                </a:solidFill>
              </a:rPr>
              <a:t>terminological</a:t>
            </a:r>
            <a:r>
              <a:rPr lang="en-US" sz="2000" dirty="0" smtClean="0">
                <a:solidFill>
                  <a:schemeClr val="bg1"/>
                </a:solidFill>
              </a:rPr>
              <a:t> decision.</a:t>
            </a:r>
            <a:endParaRPr lang="en-US" sz="2000" dirty="0">
              <a:solidFill>
                <a:schemeClr val="bg1"/>
              </a:solidFill>
            </a:endParaRPr>
          </a:p>
        </p:txBody>
      </p:sp>
      <p:pic>
        <p:nvPicPr>
          <p:cNvPr id="45" name="Picture 44"/>
          <p:cNvPicPr>
            <a:picLocks noChangeAspect="1"/>
          </p:cNvPicPr>
          <p:nvPr/>
        </p:nvPicPr>
        <p:blipFill>
          <a:blip r:embed="rId2"/>
          <a:stretch>
            <a:fillRect/>
          </a:stretch>
        </p:blipFill>
        <p:spPr>
          <a:xfrm>
            <a:off x="0" y="2175999"/>
            <a:ext cx="9144000" cy="3386601"/>
          </a:xfrm>
          <a:prstGeom prst="rect">
            <a:avLst/>
          </a:prstGeom>
        </p:spPr>
      </p:pic>
      <p:sp>
        <p:nvSpPr>
          <p:cNvPr id="46" name="Slide Number Placeholder 45"/>
          <p:cNvSpPr>
            <a:spLocks noGrp="1"/>
          </p:cNvSpPr>
          <p:nvPr>
            <p:ph type="sldNum" sz="quarter" idx="3"/>
          </p:nvPr>
        </p:nvSpPr>
        <p:spPr/>
        <p:txBody>
          <a:bodyPr/>
          <a:lstStyle/>
          <a:p>
            <a:fld id="{7C5DB68A-9D44-4073-920F-D08D647C06A7}" type="slidenum">
              <a:rPr lang="en-US" smtClean="0"/>
              <a:t>42</a:t>
            </a:fld>
            <a:endParaRPr lang="en-US" dirty="0"/>
          </a:p>
        </p:txBody>
      </p:sp>
      <p:sp>
        <p:nvSpPr>
          <p:cNvPr id="6" name="Oval 5"/>
          <p:cNvSpPr/>
          <p:nvPr/>
        </p:nvSpPr>
        <p:spPr bwMode="auto">
          <a:xfrm>
            <a:off x="4953000" y="3200400"/>
            <a:ext cx="4495800" cy="23622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292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There are two reasons why experts in a given scientific discipline can disagree about what to conclude from observations they all consider accurate: </a:t>
            </a:r>
            <a:endParaRPr lang="en-US" dirty="0" smtClean="0"/>
          </a:p>
          <a:p>
            <a:pPr marL="1257300" lvl="2" indent="-457200">
              <a:buFont typeface="+mj-lt"/>
              <a:buAutoNum type="arabicParenR"/>
            </a:pPr>
            <a:r>
              <a:rPr lang="en-US" dirty="0" smtClean="0"/>
              <a:t>the </a:t>
            </a:r>
            <a:r>
              <a:rPr lang="en-US" dirty="0"/>
              <a:t>science in that domain is not yet sufficiently well developed, or </a:t>
            </a:r>
            <a:endParaRPr lang="en-US" dirty="0" smtClean="0"/>
          </a:p>
          <a:p>
            <a:pPr marL="1257300" lvl="2" indent="-457200">
              <a:buFont typeface="+mj-lt"/>
              <a:buAutoNum type="arabicParenR"/>
            </a:pPr>
            <a:r>
              <a:rPr lang="en-US" dirty="0" smtClean="0"/>
              <a:t>the </a:t>
            </a:r>
            <a:r>
              <a:rPr lang="en-US" dirty="0"/>
              <a:t>associated terminology is ill-defined or not consistently adhered to, so that what appear to be disagreements are in fact just beliefs about different portions of reality which are erroneously assumed to be the same. </a:t>
            </a:r>
            <a:endParaRPr lang="en-US" dirty="0" smtClean="0"/>
          </a:p>
          <a:p>
            <a:pPr>
              <a:buFont typeface="Arial" panose="020B0604020202020204" pitchFamily="34" charset="0"/>
              <a:buChar char="•"/>
            </a:pPr>
            <a:r>
              <a:rPr lang="en-US" dirty="0" smtClean="0"/>
              <a:t>Although </a:t>
            </a:r>
            <a:r>
              <a:rPr lang="en-US" dirty="0"/>
              <a:t>the bruxism experts themselves contend that (1) is the main source of problems, </a:t>
            </a:r>
            <a:endParaRPr lang="en-US" dirty="0" smtClean="0"/>
          </a:p>
          <a:p>
            <a:pPr>
              <a:buFont typeface="Arial" panose="020B0604020202020204" pitchFamily="34" charset="0"/>
              <a:buChar char="•"/>
            </a:pPr>
            <a:r>
              <a:rPr lang="en-US" dirty="0" smtClean="0"/>
              <a:t>we </a:t>
            </a:r>
            <a:r>
              <a:rPr lang="en-US" dirty="0"/>
              <a:t>believe that the fault lies primarily under (2). </a:t>
            </a:r>
          </a:p>
        </p:txBody>
      </p:sp>
      <p:sp>
        <p:nvSpPr>
          <p:cNvPr id="4" name="Slide Number Placeholder 3"/>
          <p:cNvSpPr>
            <a:spLocks noGrp="1"/>
          </p:cNvSpPr>
          <p:nvPr>
            <p:ph type="sldNum" sz="quarter" idx="3"/>
          </p:nvPr>
        </p:nvSpPr>
        <p:spPr/>
        <p:txBody>
          <a:bodyPr/>
          <a:lstStyle/>
          <a:p>
            <a:fld id="{7C5DB68A-9D44-4073-920F-D08D647C06A7}" type="slidenum">
              <a:rPr lang="en-US" smtClean="0"/>
              <a:t>43</a:t>
            </a:fld>
            <a:endParaRPr lang="en-US" dirty="0"/>
          </a:p>
        </p:txBody>
      </p:sp>
    </p:spTree>
    <p:extLst>
      <p:ext uri="{BB962C8B-B14F-4D97-AF65-F5344CB8AC3E}">
        <p14:creationId xmlns:p14="http://schemas.microsoft.com/office/powerpoint/2010/main" val="219617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Often, what matters is this distinction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53486926"/>
              </p:ext>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gridCol w="3311358"/>
                <a:gridCol w="3470442"/>
              </a:tblGrid>
              <a:tr h="370840">
                <a:tc>
                  <a:txBody>
                    <a:bodyPr/>
                    <a:lstStyle/>
                    <a:p>
                      <a:endParaRPr lang="en-US" sz="3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smtClean="0"/>
                        <a:t>Continuant</a:t>
                      </a:r>
                      <a:endParaRPr lang="en-US" sz="320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smtClean="0"/>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6" name="Straight Connector 25"/>
          <p:cNvCxnSpPr/>
          <p:nvPr/>
        </p:nvCxnSpPr>
        <p:spPr bwMode="auto">
          <a:xfrm flipH="1">
            <a:off x="2321560" y="2362200"/>
            <a:ext cx="673608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2" name="TextBox 31"/>
          <p:cNvSpPr txBox="1"/>
          <p:nvPr/>
        </p:nvSpPr>
        <p:spPr>
          <a:xfrm>
            <a:off x="10270834" y="1295400"/>
            <a:ext cx="184731" cy="584775"/>
          </a:xfrm>
          <a:prstGeom prst="rect">
            <a:avLst/>
          </a:prstGeom>
          <a:noFill/>
        </p:spPr>
        <p:txBody>
          <a:bodyPr wrap="none" rtlCol="0">
            <a:spAutoFit/>
          </a:bodyPr>
          <a:lstStyle/>
          <a:p>
            <a:endParaRPr lang="en-US" dirty="0"/>
          </a:p>
        </p:txBody>
      </p:sp>
      <p:sp>
        <p:nvSpPr>
          <p:cNvPr id="35" name="Rectangle 34"/>
          <p:cNvSpPr/>
          <p:nvPr/>
        </p:nvSpPr>
        <p:spPr>
          <a:xfrm>
            <a:off x="86361" y="6520190"/>
            <a:ext cx="8981439" cy="261610"/>
          </a:xfrm>
          <a:prstGeom prst="rect">
            <a:avLst/>
          </a:prstGeom>
        </p:spPr>
        <p:txBody>
          <a:bodyPr wrap="square">
            <a:spAutoFit/>
          </a:bodyPr>
          <a:lstStyle/>
          <a:p>
            <a:pPr algn="r"/>
            <a:r>
              <a:rPr lang="en-US" sz="1100" b="0" dirty="0">
                <a:solidFill>
                  <a:schemeClr val="bg1"/>
                </a:solidFill>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819397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Often, what matters is this distinction …</a:t>
            </a:r>
            <a:endParaRPr lang="en-US" dirty="0"/>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gridCol w="3311358"/>
                <a:gridCol w="3470442"/>
              </a:tblGrid>
              <a:tr h="370840">
                <a:tc>
                  <a:txBody>
                    <a:bodyPr/>
                    <a:lstStyle/>
                    <a:p>
                      <a:endParaRPr lang="en-US" sz="3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smtClean="0"/>
                        <a:t>Continuant</a:t>
                      </a:r>
                      <a:endParaRPr lang="en-US" sz="320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smtClean="0"/>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6" name="Straight Connector 25"/>
          <p:cNvCxnSpPr/>
          <p:nvPr/>
        </p:nvCxnSpPr>
        <p:spPr bwMode="auto">
          <a:xfrm flipH="1">
            <a:off x="2321560" y="2362200"/>
            <a:ext cx="673608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2" name="TextBox 31"/>
          <p:cNvSpPr txBox="1"/>
          <p:nvPr/>
        </p:nvSpPr>
        <p:spPr>
          <a:xfrm>
            <a:off x="10270834" y="1295400"/>
            <a:ext cx="184731" cy="584775"/>
          </a:xfrm>
          <a:prstGeom prst="rect">
            <a:avLst/>
          </a:prstGeom>
          <a:noFill/>
        </p:spPr>
        <p:txBody>
          <a:bodyPr wrap="none" rtlCol="0">
            <a:spAutoFit/>
          </a:bodyPr>
          <a:lstStyle/>
          <a:p>
            <a:endParaRPr lang="en-US" dirty="0"/>
          </a:p>
        </p:txBody>
      </p:sp>
      <p:sp>
        <p:nvSpPr>
          <p:cNvPr id="33" name="Rectangle 32"/>
          <p:cNvSpPr/>
          <p:nvPr/>
        </p:nvSpPr>
        <p:spPr>
          <a:xfrm>
            <a:off x="2343150" y="2644170"/>
            <a:ext cx="3124200" cy="2554545"/>
          </a:xfrm>
          <a:prstGeom prst="rect">
            <a:avLst/>
          </a:prstGeom>
        </p:spPr>
        <p:txBody>
          <a:bodyPr wrap="square">
            <a:spAutoFit/>
          </a:bodyPr>
          <a:lstStyle/>
          <a:p>
            <a:r>
              <a:rPr lang="en-US" dirty="0">
                <a:solidFill>
                  <a:schemeClr val="bg1"/>
                </a:solidFill>
              </a:rPr>
              <a:t>Entities that at any time they exist, </a:t>
            </a:r>
          </a:p>
          <a:p>
            <a:r>
              <a:rPr lang="en-US" dirty="0" smtClean="0">
                <a:solidFill>
                  <a:schemeClr val="bg1"/>
                </a:solidFill>
              </a:rPr>
              <a:t>exist </a:t>
            </a:r>
          </a:p>
          <a:p>
            <a:r>
              <a:rPr lang="en-US" i="1" u="sng" dirty="0" smtClean="0">
                <a:solidFill>
                  <a:schemeClr val="bg1"/>
                </a:solidFill>
              </a:rPr>
              <a:t>in total</a:t>
            </a:r>
            <a:endParaRPr lang="en-US" dirty="0">
              <a:solidFill>
                <a:schemeClr val="bg1"/>
              </a:solidFill>
            </a:endParaRPr>
          </a:p>
        </p:txBody>
      </p:sp>
      <p:sp>
        <p:nvSpPr>
          <p:cNvPr id="34" name="Rectangle 33"/>
          <p:cNvSpPr/>
          <p:nvPr/>
        </p:nvSpPr>
        <p:spPr>
          <a:xfrm>
            <a:off x="5753100" y="2638425"/>
            <a:ext cx="3124200" cy="2554545"/>
          </a:xfrm>
          <a:prstGeom prst="rect">
            <a:avLst/>
          </a:prstGeom>
        </p:spPr>
        <p:txBody>
          <a:bodyPr wrap="square">
            <a:spAutoFit/>
          </a:bodyPr>
          <a:lstStyle/>
          <a:p>
            <a:r>
              <a:rPr lang="en-US" dirty="0">
                <a:solidFill>
                  <a:schemeClr val="bg1"/>
                </a:solidFill>
              </a:rPr>
              <a:t>Entities that at any time they exist, </a:t>
            </a:r>
          </a:p>
          <a:p>
            <a:r>
              <a:rPr lang="en-US" dirty="0" smtClean="0">
                <a:solidFill>
                  <a:schemeClr val="bg1"/>
                </a:solidFill>
              </a:rPr>
              <a:t>exist only </a:t>
            </a:r>
          </a:p>
          <a:p>
            <a:r>
              <a:rPr lang="en-US" i="1" u="sng" dirty="0" smtClean="0">
                <a:solidFill>
                  <a:schemeClr val="bg1"/>
                </a:solidFill>
              </a:rPr>
              <a:t>partially</a:t>
            </a:r>
            <a:endParaRPr lang="en-US" dirty="0">
              <a:solidFill>
                <a:schemeClr val="bg1"/>
              </a:solidFill>
            </a:endParaRPr>
          </a:p>
        </p:txBody>
      </p:sp>
      <p:sp>
        <p:nvSpPr>
          <p:cNvPr id="35" name="Rectangle 34"/>
          <p:cNvSpPr/>
          <p:nvPr/>
        </p:nvSpPr>
        <p:spPr>
          <a:xfrm>
            <a:off x="86361" y="6520190"/>
            <a:ext cx="8981439" cy="261610"/>
          </a:xfrm>
          <a:prstGeom prst="rect">
            <a:avLst/>
          </a:prstGeom>
        </p:spPr>
        <p:txBody>
          <a:bodyPr wrap="square">
            <a:spAutoFit/>
          </a:bodyPr>
          <a:lstStyle/>
          <a:p>
            <a:pPr algn="r"/>
            <a:r>
              <a:rPr lang="en-US" sz="1100" b="0" dirty="0">
                <a:solidFill>
                  <a:schemeClr val="bg1"/>
                </a:solidFill>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46670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 and this distinction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50994694"/>
              </p:ext>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gridCol w="3311358"/>
                <a:gridCol w="3470442"/>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r>
                        <a:rPr lang="en-US" sz="3200" b="1" dirty="0" smtClean="0">
                          <a:solidFill>
                            <a:schemeClr val="bg1"/>
                          </a:solidFill>
                        </a:rPr>
                        <a:t>Types</a:t>
                      </a:r>
                      <a:endParaRPr lang="en-US" sz="3200" b="1"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smtClean="0">
                        <a:solidFill>
                          <a:schemeClr val="bg1"/>
                        </a:solidFill>
                      </a:endParaRPr>
                    </a:p>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r>
                        <a:rPr lang="en-US" sz="2400" b="1" dirty="0" smtClean="0">
                          <a:solidFill>
                            <a:schemeClr val="bg1"/>
                          </a:solidFill>
                        </a:rPr>
                        <a:t>Particulars</a:t>
                      </a:r>
                      <a:r>
                        <a:rPr lang="en-US" sz="3200" b="1" dirty="0" smtClean="0">
                          <a:solidFill>
                            <a:schemeClr val="bg1"/>
                          </a:solidFill>
                        </a:rPr>
                        <a:t> </a:t>
                      </a:r>
                      <a:endParaRPr lang="en-US" sz="3200" b="1"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5" name="Rectangle 4"/>
          <p:cNvSpPr/>
          <p:nvPr/>
        </p:nvSpPr>
        <p:spPr>
          <a:xfrm>
            <a:off x="2200275" y="2313653"/>
            <a:ext cx="6771640" cy="1569660"/>
          </a:xfrm>
          <a:prstGeom prst="rect">
            <a:avLst/>
          </a:prstGeom>
        </p:spPr>
        <p:txBody>
          <a:bodyPr wrap="square">
            <a:spAutoFit/>
          </a:bodyPr>
          <a:lstStyle/>
          <a:p>
            <a:r>
              <a:rPr lang="en-US" b="0" dirty="0" smtClean="0">
                <a:solidFill>
                  <a:schemeClr val="bg1"/>
                </a:solidFill>
                <a:ea typeface="Times New Roman" panose="02020603050405020304" pitchFamily="18" charset="0"/>
              </a:rPr>
              <a:t>counterparts </a:t>
            </a:r>
            <a:r>
              <a:rPr lang="en-US" b="0" dirty="0">
                <a:solidFill>
                  <a:schemeClr val="bg1"/>
                </a:solidFill>
                <a:ea typeface="Times New Roman" panose="02020603050405020304" pitchFamily="18" charset="0"/>
              </a:rPr>
              <a:t>in reality of (some of) </a:t>
            </a:r>
            <a:endParaRPr lang="en-US" b="0" dirty="0" smtClean="0">
              <a:solidFill>
                <a:schemeClr val="bg1"/>
              </a:solidFill>
              <a:ea typeface="Times New Roman" panose="02020603050405020304" pitchFamily="18" charset="0"/>
            </a:endParaRPr>
          </a:p>
          <a:p>
            <a:r>
              <a:rPr lang="en-US" b="0" dirty="0" smtClean="0">
                <a:solidFill>
                  <a:schemeClr val="bg1"/>
                </a:solidFill>
                <a:ea typeface="Times New Roman" panose="02020603050405020304" pitchFamily="18" charset="0"/>
              </a:rPr>
              <a:t>the </a:t>
            </a:r>
            <a:r>
              <a:rPr lang="en-US" b="0" dirty="0">
                <a:solidFill>
                  <a:schemeClr val="bg1"/>
                </a:solidFill>
                <a:ea typeface="Times New Roman" panose="02020603050405020304" pitchFamily="18" charset="0"/>
              </a:rPr>
              <a:t>general terms used in the formulation of scientific </a:t>
            </a:r>
            <a:r>
              <a:rPr lang="en-US" b="0" dirty="0" smtClean="0">
                <a:solidFill>
                  <a:schemeClr val="bg1"/>
                </a:solidFill>
                <a:ea typeface="Times New Roman" panose="02020603050405020304" pitchFamily="18" charset="0"/>
              </a:rPr>
              <a:t>theories </a:t>
            </a:r>
            <a:endParaRPr lang="en-US" b="0" dirty="0">
              <a:solidFill>
                <a:schemeClr val="bg1"/>
              </a:solidFill>
            </a:endParaRPr>
          </a:p>
        </p:txBody>
      </p:sp>
      <p:sp>
        <p:nvSpPr>
          <p:cNvPr id="6" name="Rectangle 5"/>
          <p:cNvSpPr/>
          <p:nvPr/>
        </p:nvSpPr>
        <p:spPr>
          <a:xfrm>
            <a:off x="2356717" y="4698682"/>
            <a:ext cx="6700923" cy="1569660"/>
          </a:xfrm>
          <a:prstGeom prst="rect">
            <a:avLst/>
          </a:prstGeom>
        </p:spPr>
        <p:txBody>
          <a:bodyPr wrap="square">
            <a:spAutoFit/>
          </a:bodyPr>
          <a:lstStyle/>
          <a:p>
            <a:r>
              <a:rPr lang="en-US" b="0" dirty="0" smtClean="0">
                <a:solidFill>
                  <a:schemeClr val="bg1"/>
                </a:solidFill>
                <a:ea typeface="Times New Roman" panose="02020603050405020304" pitchFamily="18" charset="0"/>
              </a:rPr>
              <a:t>concrete </a:t>
            </a:r>
            <a:r>
              <a:rPr lang="en-US" b="0" dirty="0">
                <a:solidFill>
                  <a:schemeClr val="bg1"/>
                </a:solidFill>
                <a:ea typeface="Times New Roman" panose="02020603050405020304" pitchFamily="18" charset="0"/>
              </a:rPr>
              <a:t>individual entities </a:t>
            </a:r>
            <a:endParaRPr lang="en-US" b="0" dirty="0" smtClean="0">
              <a:solidFill>
                <a:schemeClr val="bg1"/>
              </a:solidFill>
              <a:ea typeface="Times New Roman" panose="02020603050405020304" pitchFamily="18" charset="0"/>
            </a:endParaRPr>
          </a:p>
          <a:p>
            <a:r>
              <a:rPr lang="en-US" b="0" dirty="0" smtClean="0">
                <a:solidFill>
                  <a:schemeClr val="bg1"/>
                </a:solidFill>
                <a:ea typeface="Times New Roman" panose="02020603050405020304" pitchFamily="18" charset="0"/>
              </a:rPr>
              <a:t>(</a:t>
            </a:r>
            <a:r>
              <a:rPr lang="en-US" b="0" dirty="0">
                <a:solidFill>
                  <a:schemeClr val="bg1"/>
                </a:solidFill>
                <a:ea typeface="Times New Roman" panose="02020603050405020304" pitchFamily="18" charset="0"/>
              </a:rPr>
              <a:t>entities that exist in space and time and that exist only once)</a:t>
            </a:r>
            <a:endParaRPr lang="en-US" b="0" dirty="0">
              <a:solidFill>
                <a:schemeClr val="bg1"/>
              </a:solidFill>
            </a:endParaRPr>
          </a:p>
        </p:txBody>
      </p:sp>
      <p:sp>
        <p:nvSpPr>
          <p:cNvPr id="12" name="Rectangle 11"/>
          <p:cNvSpPr/>
          <p:nvPr/>
        </p:nvSpPr>
        <p:spPr>
          <a:xfrm>
            <a:off x="86361" y="6520190"/>
            <a:ext cx="8981439" cy="261610"/>
          </a:xfrm>
          <a:prstGeom prst="rect">
            <a:avLst/>
          </a:prstGeom>
        </p:spPr>
        <p:txBody>
          <a:bodyPr wrap="square">
            <a:spAutoFit/>
          </a:bodyPr>
          <a:lstStyle/>
          <a:p>
            <a:pPr algn="r"/>
            <a:r>
              <a:rPr lang="en-US" sz="1100" b="0" dirty="0">
                <a:solidFill>
                  <a:schemeClr val="bg1"/>
                </a:solidFill>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334729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smtClean="0"/>
              <a:t>An ontological square</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633555100"/>
              </p:ext>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gridCol w="3311358"/>
                <a:gridCol w="3470442"/>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smtClean="0"/>
                        <a:t>Continuant</a:t>
                      </a:r>
                      <a:endParaRPr lang="en-US" sz="320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smtClean="0"/>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r>
                        <a:rPr lang="en-US" sz="3200" b="1" dirty="0" smtClean="0">
                          <a:solidFill>
                            <a:schemeClr val="bg1"/>
                          </a:solidFill>
                        </a:rPr>
                        <a:t>Types</a:t>
                      </a:r>
                      <a:endParaRPr lang="en-US" sz="3200" b="1"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r>
                        <a:rPr lang="en-US" sz="3200" dirty="0" smtClean="0">
                          <a:solidFill>
                            <a:schemeClr val="bg1"/>
                          </a:solidFill>
                        </a:rPr>
                        <a:t>Tooth</a:t>
                      </a:r>
                    </a:p>
                    <a:p>
                      <a:pPr algn="ctr"/>
                      <a:endParaRPr lang="en-US" sz="3200" dirty="0" smtClean="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r>
                        <a:rPr lang="en-US" sz="3200" dirty="0" smtClean="0">
                          <a:solidFill>
                            <a:schemeClr val="bg1"/>
                          </a:solidFill>
                        </a:rPr>
                        <a:t>Teeth grinding</a:t>
                      </a: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r>
                        <a:rPr lang="en-US" sz="2400" b="1" dirty="0" smtClean="0">
                          <a:solidFill>
                            <a:schemeClr val="bg1"/>
                          </a:solidFill>
                        </a:rPr>
                        <a:t>Particulars</a:t>
                      </a:r>
                      <a:r>
                        <a:rPr lang="en-US" sz="3200" b="1" dirty="0" smtClean="0">
                          <a:solidFill>
                            <a:schemeClr val="bg1"/>
                          </a:solidFill>
                        </a:rPr>
                        <a:t> </a:t>
                      </a:r>
                      <a:endParaRPr lang="en-US" sz="3200" b="1"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r>
                        <a:rPr lang="en-US" sz="2800" dirty="0" smtClean="0">
                          <a:solidFill>
                            <a:schemeClr val="tx1"/>
                          </a:solidFill>
                        </a:rPr>
                        <a:t>My left</a:t>
                      </a:r>
                      <a:r>
                        <a:rPr lang="en-US" sz="2800" baseline="0" dirty="0" smtClean="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r>
                        <a:rPr lang="en-US" sz="2800" dirty="0" smtClean="0">
                          <a:solidFill>
                            <a:schemeClr val="tx1"/>
                          </a:solidFill>
                        </a:rPr>
                        <a:t>My teeth</a:t>
                      </a:r>
                    </a:p>
                    <a:p>
                      <a:pPr algn="ctr"/>
                      <a:r>
                        <a:rPr lang="en-US" sz="2800" dirty="0" smtClean="0">
                          <a:solidFill>
                            <a:schemeClr val="tx1"/>
                          </a:solidFill>
                        </a:rPr>
                        <a:t>grinding</a:t>
                      </a: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257112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gridCol w="3311358"/>
                <a:gridCol w="3470442"/>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smtClean="0"/>
                        <a:t>Continuant</a:t>
                      </a:r>
                      <a:endParaRPr lang="en-US" sz="320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smtClean="0"/>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r>
                        <a:rPr lang="en-US" sz="3200" b="1" dirty="0" smtClean="0">
                          <a:solidFill>
                            <a:schemeClr val="bg1"/>
                          </a:solidFill>
                        </a:rPr>
                        <a:t>Types</a:t>
                      </a:r>
                      <a:endParaRPr lang="en-US" sz="3200" b="1"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r>
                        <a:rPr lang="en-US" sz="3200" dirty="0" smtClean="0">
                          <a:solidFill>
                            <a:schemeClr val="bg1"/>
                          </a:solidFill>
                        </a:rPr>
                        <a:t>Tooth</a:t>
                      </a:r>
                    </a:p>
                    <a:p>
                      <a:pPr algn="ctr"/>
                      <a:endParaRPr lang="en-US" sz="3200" dirty="0" smtClean="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r>
                        <a:rPr lang="en-US" sz="3200" dirty="0" smtClean="0">
                          <a:solidFill>
                            <a:schemeClr val="bg1"/>
                          </a:solidFill>
                        </a:rPr>
                        <a:t>Teeth grinding</a:t>
                      </a: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r>
                        <a:rPr lang="en-US" sz="2400" b="1" dirty="0" smtClean="0">
                          <a:solidFill>
                            <a:schemeClr val="bg1"/>
                          </a:solidFill>
                        </a:rPr>
                        <a:t>Particulars</a:t>
                      </a:r>
                      <a:r>
                        <a:rPr lang="en-US" sz="3200" b="1" dirty="0" smtClean="0">
                          <a:solidFill>
                            <a:schemeClr val="bg1"/>
                          </a:solidFill>
                        </a:rPr>
                        <a:t> </a:t>
                      </a:r>
                      <a:endParaRPr lang="en-US" sz="3200" b="1"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r>
                        <a:rPr lang="en-US" sz="2800" dirty="0" smtClean="0">
                          <a:solidFill>
                            <a:schemeClr val="tx1"/>
                          </a:solidFill>
                        </a:rPr>
                        <a:t>My left</a:t>
                      </a:r>
                      <a:r>
                        <a:rPr lang="en-US" sz="2800" baseline="0" dirty="0" smtClean="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smtClean="0">
                        <a:solidFill>
                          <a:schemeClr val="bg1"/>
                        </a:solidFill>
                      </a:endParaRPr>
                    </a:p>
                    <a:p>
                      <a:pPr algn="ctr"/>
                      <a:endParaRPr lang="en-US" sz="3200" dirty="0" smtClean="0">
                        <a:solidFill>
                          <a:schemeClr val="bg1"/>
                        </a:solidFill>
                      </a:endParaRPr>
                    </a:p>
                    <a:p>
                      <a:pPr algn="ctr"/>
                      <a:r>
                        <a:rPr lang="en-US" sz="2800" dirty="0" smtClean="0">
                          <a:solidFill>
                            <a:schemeClr val="tx1"/>
                          </a:solidFill>
                        </a:rPr>
                        <a:t>My teeth</a:t>
                      </a:r>
                    </a:p>
                    <a:p>
                      <a:pPr algn="ctr"/>
                      <a:r>
                        <a:rPr lang="en-US" sz="2800" dirty="0" smtClean="0">
                          <a:solidFill>
                            <a:schemeClr val="tx1"/>
                          </a:solidFill>
                        </a:rPr>
                        <a:t>grinding</a:t>
                      </a: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6" name="Straight Arrow Connector 15"/>
          <p:cNvCxnSpPr/>
          <p:nvPr/>
        </p:nvCxnSpPr>
        <p:spPr bwMode="auto">
          <a:xfrm flipV="1">
            <a:off x="39624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V="1">
            <a:off x="73152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8" name="TextBox 17"/>
          <p:cNvSpPr txBox="1"/>
          <p:nvPr/>
        </p:nvSpPr>
        <p:spPr>
          <a:xfrm>
            <a:off x="2341880" y="4028182"/>
            <a:ext cx="1770035" cy="1077218"/>
          </a:xfrm>
          <a:prstGeom prst="rect">
            <a:avLst/>
          </a:prstGeom>
          <a:noFill/>
        </p:spPr>
        <p:txBody>
          <a:bodyPr wrap="none" rtlCol="0">
            <a:spAutoFit/>
          </a:bodyPr>
          <a:lstStyle/>
          <a:p>
            <a:r>
              <a:rPr lang="en-US" dirty="0" smtClean="0">
                <a:solidFill>
                  <a:schemeClr val="bg1"/>
                </a:solidFill>
              </a:rPr>
              <a:t>Instance </a:t>
            </a:r>
          </a:p>
          <a:p>
            <a:r>
              <a:rPr lang="en-US" dirty="0" smtClean="0">
                <a:solidFill>
                  <a:schemeClr val="bg1"/>
                </a:solidFill>
              </a:rPr>
              <a:t>of </a:t>
            </a:r>
            <a:r>
              <a:rPr lang="en-US" i="1" u="sng" dirty="0" smtClean="0">
                <a:solidFill>
                  <a:schemeClr val="bg1"/>
                </a:solidFill>
              </a:rPr>
              <a:t>at t</a:t>
            </a:r>
            <a:endParaRPr lang="en-US" i="1" u="sng" dirty="0">
              <a:solidFill>
                <a:schemeClr val="bg1"/>
              </a:solidFill>
            </a:endParaRPr>
          </a:p>
        </p:txBody>
      </p:sp>
      <p:sp>
        <p:nvSpPr>
          <p:cNvPr id="19" name="TextBox 18"/>
          <p:cNvSpPr txBox="1"/>
          <p:nvPr/>
        </p:nvSpPr>
        <p:spPr>
          <a:xfrm>
            <a:off x="5669476" y="4028182"/>
            <a:ext cx="1770035" cy="1077218"/>
          </a:xfrm>
          <a:prstGeom prst="rect">
            <a:avLst/>
          </a:prstGeom>
          <a:noFill/>
        </p:spPr>
        <p:txBody>
          <a:bodyPr wrap="none" rtlCol="0">
            <a:spAutoFit/>
          </a:bodyPr>
          <a:lstStyle/>
          <a:p>
            <a:r>
              <a:rPr lang="en-US" dirty="0" smtClean="0">
                <a:solidFill>
                  <a:schemeClr val="bg1"/>
                </a:solidFill>
              </a:rPr>
              <a:t>Instance </a:t>
            </a:r>
          </a:p>
          <a:p>
            <a:r>
              <a:rPr lang="en-US" dirty="0" smtClean="0">
                <a:solidFill>
                  <a:schemeClr val="bg1"/>
                </a:solidFill>
              </a:rPr>
              <a:t>of</a:t>
            </a:r>
          </a:p>
        </p:txBody>
      </p:sp>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36289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26403</TotalTime>
  <Words>1717</Words>
  <Application>Microsoft Office PowerPoint</Application>
  <PresentationFormat>On-screen Show (4:3)</PresentationFormat>
  <Paragraphs>481</Paragraphs>
  <Slides>43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AVGmdBU</vt:lpstr>
      <vt:lpstr>ＭＳ 明朝</vt:lpstr>
      <vt:lpstr>ＭＳ Ｐゴシック</vt:lpstr>
      <vt:lpstr>Arial</vt:lpstr>
      <vt:lpstr>Georgia</vt:lpstr>
      <vt:lpstr>Minion-Regular</vt:lpstr>
      <vt:lpstr>Times</vt:lpstr>
      <vt:lpstr>Times New Roman</vt:lpstr>
      <vt:lpstr>Trebuchet MS</vt:lpstr>
      <vt:lpstr>2014-Indianapolis</vt:lpstr>
      <vt:lpstr>MEDICAL INFORMATICS EUROPE 2018 April 25, 2018,  Gothenburg, Sweden.  On Defining Bruxism    </vt:lpstr>
      <vt:lpstr>Talk overview</vt:lpstr>
      <vt:lpstr>Ontology isn’t just about this …</vt:lpstr>
      <vt:lpstr>Nor  is it size that matters…</vt:lpstr>
      <vt:lpstr>Often, what matters is this distinction …</vt:lpstr>
      <vt:lpstr>Often, what matters is this distinction …</vt:lpstr>
      <vt:lpstr>… and this distinction</vt:lpstr>
      <vt:lpstr>An ontological square</vt:lpstr>
      <vt:lpstr>An ontological square</vt:lpstr>
      <vt:lpstr>Simple, yet seemingly hard to grasp …</vt:lpstr>
      <vt:lpstr>How could the distinction account for it ?</vt:lpstr>
      <vt:lpstr>Be careful with naming occurrent particulars!</vt:lpstr>
      <vt:lpstr>Therefor: use instance unique identifiers (IUI)</vt:lpstr>
      <vt:lpstr>Be careful with naming continuant particulars!</vt:lpstr>
      <vt:lpstr>Therefor: use instance unique identifiers (IUI)</vt:lpstr>
      <vt:lpstr>Talk overview</vt:lpstr>
      <vt:lpstr>Bruxism experts clench their teeth</vt:lpstr>
      <vt:lpstr>Who is fighting who? (alphabetically, first author)</vt:lpstr>
      <vt:lpstr>Discourse analysis</vt:lpstr>
      <vt:lpstr>Discourse analysis</vt:lpstr>
      <vt:lpstr>Discourse analysis</vt:lpstr>
      <vt:lpstr>Discourse analysis</vt:lpstr>
      <vt:lpstr>Discourse analysis</vt:lpstr>
      <vt:lpstr>Proposed definition for Bruxism in P1</vt:lpstr>
      <vt:lpstr>Proposed grading system in P1</vt:lpstr>
      <vt:lpstr>Core of the debate (1)</vt:lpstr>
      <vt:lpstr>Core of the debate (2)</vt:lpstr>
      <vt:lpstr>Talk overview</vt:lpstr>
      <vt:lpstr>Applying the particular / type distinction</vt:lpstr>
      <vt:lpstr>Applying the particular / type distinction</vt:lpstr>
      <vt:lpstr>Applying the particular / type distinction</vt:lpstr>
      <vt:lpstr>Applying the particular / type distinction</vt:lpstr>
      <vt:lpstr>Ignoring the particular / type distinction</vt:lpstr>
      <vt:lpstr>Ignoring the particular / type distinction</vt:lpstr>
      <vt:lpstr>Ignoring the particular / type distinction</vt:lpstr>
      <vt:lpstr>Types whose particulars are distributed over a continuum (1)</vt:lpstr>
      <vt:lpstr>Types whose particulars are distributed over a continuum (1)</vt:lpstr>
      <vt:lpstr>Types whose particulars are distributed over a continuum (2)</vt:lpstr>
      <vt:lpstr>Similarly</vt:lpstr>
      <vt:lpstr>Is this possible ?</vt:lpstr>
      <vt:lpstr>No! This would be ignoring the continuant / occurrent distinction !</vt:lpstr>
      <vt:lpstr>Accounting for the occurrent/continuant distinction: occurrents don’t change.</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1248</cp:revision>
  <dcterms:created xsi:type="dcterms:W3CDTF">1601-01-01T00:00:00Z</dcterms:created>
  <dcterms:modified xsi:type="dcterms:W3CDTF">2018-04-19T16:08:30Z</dcterms:modified>
</cp:coreProperties>
</file>