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  <p:sldMasterId id="2147484037" r:id="rId2"/>
  </p:sldMasterIdLst>
  <p:notesMasterIdLst>
    <p:notesMasterId r:id="rId49"/>
  </p:notesMasterIdLst>
  <p:handoutMasterIdLst>
    <p:handoutMasterId r:id="rId50"/>
  </p:handoutMasterIdLst>
  <p:sldIdLst>
    <p:sldId id="1369" r:id="rId3"/>
    <p:sldId id="1479" r:id="rId4"/>
    <p:sldId id="1483" r:id="rId5"/>
    <p:sldId id="1484" r:id="rId6"/>
    <p:sldId id="1416" r:id="rId7"/>
    <p:sldId id="1430" r:id="rId8"/>
    <p:sldId id="1449" r:id="rId9"/>
    <p:sldId id="1419" r:id="rId10"/>
    <p:sldId id="1458" r:id="rId11"/>
    <p:sldId id="1459" r:id="rId12"/>
    <p:sldId id="1460" r:id="rId13"/>
    <p:sldId id="1485" r:id="rId14"/>
    <p:sldId id="1457" r:id="rId15"/>
    <p:sldId id="1450" r:id="rId16"/>
    <p:sldId id="1448" r:id="rId17"/>
    <p:sldId id="1452" r:id="rId18"/>
    <p:sldId id="1455" r:id="rId19"/>
    <p:sldId id="1427" r:id="rId20"/>
    <p:sldId id="1447" r:id="rId21"/>
    <p:sldId id="1461" r:id="rId22"/>
    <p:sldId id="1494" r:id="rId23"/>
    <p:sldId id="1486" r:id="rId24"/>
    <p:sldId id="1489" r:id="rId25"/>
    <p:sldId id="1491" r:id="rId26"/>
    <p:sldId id="1490" r:id="rId27"/>
    <p:sldId id="1492" r:id="rId28"/>
    <p:sldId id="1487" r:id="rId29"/>
    <p:sldId id="1464" r:id="rId30"/>
    <p:sldId id="1465" r:id="rId31"/>
    <p:sldId id="1463" r:id="rId32"/>
    <p:sldId id="1466" r:id="rId33"/>
    <p:sldId id="1467" r:id="rId34"/>
    <p:sldId id="1488" r:id="rId35"/>
    <p:sldId id="1468" r:id="rId36"/>
    <p:sldId id="1470" r:id="rId37"/>
    <p:sldId id="1480" r:id="rId38"/>
    <p:sldId id="1472" r:id="rId39"/>
    <p:sldId id="1474" r:id="rId40"/>
    <p:sldId id="1473" r:id="rId41"/>
    <p:sldId id="1475" r:id="rId42"/>
    <p:sldId id="1476" r:id="rId43"/>
    <p:sldId id="1481" r:id="rId44"/>
    <p:sldId id="1478" r:id="rId45"/>
    <p:sldId id="1477" r:id="rId46"/>
    <p:sldId id="1493" r:id="rId47"/>
    <p:sldId id="1482" r:id="rId4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EEC"/>
    <a:srgbClr val="EDB1D5"/>
    <a:srgbClr val="BBE0E3"/>
    <a:srgbClr val="AAE600"/>
    <a:srgbClr val="A0AEF5"/>
    <a:srgbClr val="1FE115"/>
    <a:srgbClr val="A0AEC8"/>
    <a:srgbClr val="AEAEE4"/>
    <a:srgbClr val="C0C0E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5507" autoAdjust="0"/>
  </p:normalViewPr>
  <p:slideViewPr>
    <p:cSldViewPr>
      <p:cViewPr>
        <p:scale>
          <a:sx n="86" d="100"/>
          <a:sy n="86" d="100"/>
        </p:scale>
        <p:origin x="123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DCFF-AFC6-4919-BA1A-C3B5CF15FBC4}" type="datetimeFigureOut">
              <a:rPr lang="en-US" smtClean="0"/>
              <a:t>21/08/2019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715509-ECE3-4B2E-9A11-BA9423FC21F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34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48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4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43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37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6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3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74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09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4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112569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1371600"/>
            <a:ext cx="8991600" cy="3733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17th World Congress of Medical and Health </a:t>
            </a:r>
            <a:r>
              <a:rPr lang="en-US" sz="2400" dirty="0" smtClean="0"/>
              <a:t>Informatics</a:t>
            </a:r>
            <a:br>
              <a:rPr lang="en-US" sz="2400" dirty="0" smtClean="0"/>
            </a:br>
            <a:r>
              <a:rPr lang="en-US" sz="2000" dirty="0" smtClean="0"/>
              <a:t>MEDINFO 2019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August 27, 2019,  Lyon, France.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>Expanding Evolutionary Terminology Auditing with Historic Formal and Linguistic Intensions: a Case Study in SNOMED CT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GB" sz="1400" dirty="0">
                <a:cs typeface="Arial" panose="020B0604020202020204" pitchFamily="34" charset="0"/>
              </a:rPr>
              <a:t/>
            </a:r>
            <a:br>
              <a:rPr lang="en-GB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53000"/>
            <a:ext cx="9144000" cy="1676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 smtClean="0">
                <a:ea typeface="ＭＳ 明朝" panose="02020609040205080304" pitchFamily="49" charset="-128"/>
              </a:rPr>
              <a:t>1,2</a:t>
            </a:r>
            <a:r>
              <a:rPr lang="en-GB" altLang="ja-JP" sz="2800" b="1" dirty="0" smtClean="0">
                <a:ea typeface="ＭＳ 明朝" panose="02020609040205080304" pitchFamily="49" charset="-128"/>
              </a:rPr>
              <a:t> and Sarah MULLIN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</a:t>
            </a:r>
            <a:endParaRPr lang="en-GB" altLang="ja-JP" sz="2800" b="1" baseline="30000" dirty="0" smtClean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endParaRPr lang="en-US" altLang="ja-JP" sz="1800" i="1" baseline="30000" dirty="0" smtClean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 smtClean="0"/>
              <a:t>1</a:t>
            </a:r>
            <a:r>
              <a:rPr lang="en-GB" sz="1800" i="1" dirty="0" smtClean="0"/>
              <a:t> Department </a:t>
            </a:r>
            <a:r>
              <a:rPr lang="en-GB" sz="1800" i="1" dirty="0"/>
              <a:t>of </a:t>
            </a:r>
            <a:r>
              <a:rPr lang="en-GB" sz="1800" i="1" dirty="0" smtClean="0"/>
              <a:t>Biomedical Informatics, University at Buffalo, USA</a:t>
            </a:r>
          </a:p>
          <a:p>
            <a:pPr defTabSz="566738"/>
            <a:r>
              <a:rPr lang="en-GB" sz="1800" i="1" baseline="30000" dirty="0" smtClean="0"/>
              <a:t>2</a:t>
            </a:r>
            <a:r>
              <a:rPr lang="en-GB" sz="1800" i="1" dirty="0" smtClean="0"/>
              <a:t> Department </a:t>
            </a:r>
            <a:r>
              <a:rPr lang="en-GB" sz="1800" i="1" dirty="0"/>
              <a:t>of Psychiatry</a:t>
            </a:r>
            <a:r>
              <a:rPr lang="en-GB" sz="1800" i="1" dirty="0" smtClean="0"/>
              <a:t>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429001" y="3126663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" y="1905000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sz="3200" dirty="0" smtClean="0"/>
              <a:t>Changes in SNOMED CT (RF2)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concepts and relationships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600200"/>
          <a:ext cx="89916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conceptID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ModuleID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Definitional Status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0" y="3124200"/>
          <a:ext cx="8991599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0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RelID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Attribute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126300024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Pain (finding)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126300024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20040131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Pain (finding)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126301023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of present pain intensity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126301023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of present pain intensity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657858027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Structure of nervous system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657858027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20060131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Structure of nervous system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2260209021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20030731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Interprets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Nervous system function (observable entity)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2260209021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20050131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Interprets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Nervous system function (observable entity)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2458913020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20040131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Discomfort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2458913020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Discomfort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2858465020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20060131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Anatomical structure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2858465020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Anatomical structure (body structure)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2297084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FSN = ‘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Discomforting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present pain (finding)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’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457200" y="2349038"/>
            <a:ext cx="457200" cy="196196"/>
          </a:xfrm>
          <a:prstGeom prst="bentConnector3">
            <a:avLst>
              <a:gd name="adj1" fmla="val 1516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276601" y="1610298"/>
            <a:ext cx="914399" cy="721420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3124200"/>
            <a:ext cx="838201" cy="3409019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3" name="Elbow Connector 22"/>
          <p:cNvCxnSpPr>
            <a:stCxn id="14" idx="2"/>
            <a:endCxn id="12" idx="0"/>
          </p:cNvCxnSpPr>
          <p:nvPr/>
        </p:nvCxnSpPr>
        <p:spPr bwMode="auto">
          <a:xfrm rot="16200000" flipH="1">
            <a:off x="1507683" y="1052945"/>
            <a:ext cx="794634" cy="3352801"/>
          </a:xfrm>
          <a:prstGeom prst="bentConnector3">
            <a:avLst>
              <a:gd name="adj1" fmla="val 66273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3" name="Right Arrow 2"/>
          <p:cNvSpPr/>
          <p:nvPr/>
        </p:nvSpPr>
        <p:spPr bwMode="auto">
          <a:xfrm rot="18859363" flipH="1">
            <a:off x="6684933" y="3669161"/>
            <a:ext cx="1926984" cy="586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8887413" flipH="1">
            <a:off x="7266762" y="5047797"/>
            <a:ext cx="1869484" cy="59014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856549">
            <a:off x="7110483" y="3616086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2002-2006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856549">
            <a:off x="7596108" y="5050999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2006-2008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14900" y="4548155"/>
            <a:ext cx="2628900" cy="5611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914900" y="6019800"/>
            <a:ext cx="1943100" cy="5214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65348"/>
              </p:ext>
            </p:extLst>
          </p:nvPr>
        </p:nvGraphicFramePr>
        <p:xfrm>
          <a:off x="76200" y="3124200"/>
          <a:ext cx="8991601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096">
                  <a:extLst>
                    <a:ext uri="{9D8B030D-6E8A-4147-A177-3AD203B41FA5}">
                      <a16:colId xmlns:a16="http://schemas.microsoft.com/office/drawing/2014/main" val="1779613592"/>
                    </a:ext>
                  </a:extLst>
                </a:gridCol>
                <a:gridCol w="1716578">
                  <a:extLst>
                    <a:ext uri="{9D8B030D-6E8A-4147-A177-3AD203B41FA5}">
                      <a16:colId xmlns:a16="http://schemas.microsoft.com/office/drawing/2014/main" val="1320978890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val="3429905541"/>
                    </a:ext>
                  </a:extLst>
                </a:gridCol>
                <a:gridCol w="4904509">
                  <a:extLst>
                    <a:ext uri="{9D8B030D-6E8A-4147-A177-3AD203B41FA5}">
                      <a16:colId xmlns:a16="http://schemas.microsoft.com/office/drawing/2014/main" val="28873558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DescID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EffectiveTime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Term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219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1199281013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20020731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Triazolam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0.125mg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tablet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fr-FR" sz="1600" dirty="0" err="1">
                          <a:solidFill>
                            <a:srgbClr val="00B0F0"/>
                          </a:solidFill>
                          <a:effectLst/>
                        </a:rPr>
                        <a:t>product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820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1199281013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20170731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Triazolam 0.125mg tablet (product)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8546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3489748013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20170731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Product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effectLst/>
                        </a:rPr>
                        <a:t>containing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triazolam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0.125 mg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/1 each oral tablet (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clinical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drug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021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3489748013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20180131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Product containing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triazolam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0.125 mg/1 each oral tablet (clinical drug)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3567783017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20180131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Product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effectLst/>
                        </a:rPr>
                        <a:t>containing only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triazolam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0.125 mg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/1 each oral tablet (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clinical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drug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044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3567783017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20180731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Product containing only triazolam 0.125 mg/1 each oral tablet (clinical drug)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685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3700098019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20180731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Product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effectLst/>
                        </a:rPr>
                        <a:t>containing precisely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triazolam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125 microgram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/1 each conventional release oral tablet (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clinical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drug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08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76200" y="1905000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sz="3200" dirty="0" smtClean="0"/>
              <a:t>Changes in SNOMED CT (RF2)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descriptions (Fully Specified Names)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600200"/>
          <a:ext cx="89916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conceptID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ModuleID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Definitional Status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373981005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20020731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373981005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20180731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900000000000073002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1499" y="2465618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Fully specified names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76601" y="1610298"/>
            <a:ext cx="914399" cy="721420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76601" y="3124200"/>
            <a:ext cx="838201" cy="3436797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FSNs’ semantic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67829"/>
              </p:ext>
            </p:extLst>
          </p:nvPr>
        </p:nvGraphicFramePr>
        <p:xfrm>
          <a:off x="76200" y="1600200"/>
          <a:ext cx="8991600" cy="463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87949015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53342696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277592489"/>
                    </a:ext>
                  </a:extLst>
                </a:gridCol>
              </a:tblGrid>
              <a:tr h="55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conceptID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Most recent FSN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up to July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2018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Changes in semantic tags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147084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66076007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Chewable tablet (qualifier value)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(substance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product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qualifier value)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46092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66402002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Peritoneal dialysis education (procedure)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(procedure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regime/therapy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procedure)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371316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68433009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Childhood (finding)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(function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observable entity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finding)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9225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69736008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Vocational assessment (procedure)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(procedure)(regime/therapy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regime/therapy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procedure)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50566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70409003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Mouthwash (qualifier value)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(substance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product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qualifier value)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16130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70444001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Recessive gene (substance)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(function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observable entity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substance)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002288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70790008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Absence of nausea and vomiting (situation)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(finding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context-dependent category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situation)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709317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73669007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Kung fu (qualifier value)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(qualifier value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observable entity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qualifier value)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35034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73905001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Sees flickering lights (finding)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(qualifier value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observable entity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) |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finding)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12659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14400" y="635255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Ceusters w, Bona J. Analyzing SNOMED CT’s Historical Data: Pitfalls and Possibilities. In: American Medical Informatics Association 2016 Annual Symposium Proceedings, Chicago IL, November 12-16, 2016;361-370</a:t>
            </a:r>
          </a:p>
        </p:txBody>
      </p:sp>
    </p:spTree>
    <p:extLst>
      <p:ext uri="{BB962C8B-B14F-4D97-AF65-F5344CB8AC3E}">
        <p14:creationId xmlns:p14="http://schemas.microsoft.com/office/powerpoint/2010/main" val="550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Remember:</a:t>
            </a:r>
            <a:br>
              <a:rPr lang="en-US" dirty="0" smtClean="0"/>
            </a:br>
            <a:r>
              <a:rPr lang="en-US" dirty="0" smtClean="0"/>
              <a:t>SNOMED’s ‘</a:t>
            </a:r>
            <a:r>
              <a:rPr lang="en-US" b="1" i="1" dirty="0" smtClean="0">
                <a:solidFill>
                  <a:srgbClr val="FFC000"/>
                </a:solidFill>
              </a:rPr>
              <a:t>code</a:t>
            </a:r>
            <a:r>
              <a:rPr lang="en-US" b="1" i="1" dirty="0" smtClean="0"/>
              <a:t> permanence</a:t>
            </a:r>
            <a:r>
              <a:rPr lang="en-US" dirty="0" smtClean="0"/>
              <a:t>’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596" y="1981200"/>
            <a:ext cx="884396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 algn="l"/>
            <a:r>
              <a:rPr lang="en-US" sz="2400" b="0" dirty="0" smtClean="0">
                <a:solidFill>
                  <a:schemeClr val="bg1"/>
                </a:solidFill>
              </a:rPr>
              <a:t>‘	</a:t>
            </a:r>
            <a:r>
              <a:rPr lang="en-US" sz="2400" b="0" i="1" dirty="0" smtClean="0">
                <a:solidFill>
                  <a:schemeClr val="bg1"/>
                </a:solidFill>
              </a:rPr>
              <a:t>Once </a:t>
            </a:r>
            <a:r>
              <a:rPr lang="en-US" sz="2400" b="0" i="1" dirty="0">
                <a:solidFill>
                  <a:schemeClr val="bg1"/>
                </a:solidFill>
              </a:rPr>
              <a:t>assigned a meaning, a code must not change its meaning. </a:t>
            </a:r>
            <a:r>
              <a:rPr lang="en-US" sz="2400" b="0" i="1" dirty="0" smtClean="0">
                <a:solidFill>
                  <a:schemeClr val="bg1"/>
                </a:solidFill>
              </a:rPr>
              <a:t> Refinements</a:t>
            </a:r>
            <a:r>
              <a:rPr lang="en-US" sz="2400" b="0" i="1" dirty="0">
                <a:solidFill>
                  <a:schemeClr val="bg1"/>
                </a:solidFill>
              </a:rPr>
              <a:t>, due to </a:t>
            </a:r>
            <a:r>
              <a:rPr lang="en-US" sz="2400" i="1" u="sng" dirty="0">
                <a:solidFill>
                  <a:srgbClr val="FFFF00"/>
                </a:solidFill>
              </a:rPr>
              <a:t>changes in the state of knowledge</a:t>
            </a:r>
            <a:r>
              <a:rPr lang="en-US" sz="2400" b="0" i="1" dirty="0">
                <a:solidFill>
                  <a:schemeClr val="bg1"/>
                </a:solidFill>
              </a:rPr>
              <a:t>, may lead to inactivation of codes from SNOMED CT. An inactivated code may be replaced by a new, </a:t>
            </a:r>
            <a:r>
              <a:rPr lang="en-US" sz="2400" i="1" u="sng" dirty="0">
                <a:solidFill>
                  <a:srgbClr val="FFFF00"/>
                </a:solidFill>
              </a:rPr>
              <a:t>more precisely defined code</a:t>
            </a:r>
            <a:r>
              <a:rPr lang="en-US" sz="2400" b="0" dirty="0">
                <a:solidFill>
                  <a:schemeClr val="bg1"/>
                </a:solidFill>
              </a:rPr>
              <a:t>’ 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	</a:t>
            </a:r>
            <a:r>
              <a:rPr lang="en-US" sz="1400" b="0" dirty="0">
                <a:solidFill>
                  <a:schemeClr val="bg1"/>
                </a:solidFill>
              </a:rPr>
              <a:t>SNOMED International, SNOMED CT Editorial Guide 2019, p231.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	Based on:	J.J. </a:t>
            </a:r>
            <a:r>
              <a:rPr lang="en-US" sz="1400" b="0" dirty="0" err="1">
                <a:solidFill>
                  <a:schemeClr val="bg1"/>
                </a:solidFill>
              </a:rPr>
              <a:t>Cimino</a:t>
            </a:r>
            <a:r>
              <a:rPr lang="en-US" sz="1400" b="0" dirty="0">
                <a:solidFill>
                  <a:schemeClr val="bg1"/>
                </a:solidFill>
              </a:rPr>
              <a:t>. Desiderata for Controlled Medical Vocabularies </a:t>
            </a:r>
            <a:r>
              <a:rPr lang="en-US" sz="1400" b="0" dirty="0" smtClean="0">
                <a:solidFill>
                  <a:schemeClr val="bg1"/>
                </a:solidFill>
              </a:rPr>
              <a:t>in the </a:t>
            </a:r>
            <a:r>
              <a:rPr lang="en-US" sz="1400" b="0" dirty="0">
                <a:solidFill>
                  <a:schemeClr val="bg1"/>
                </a:solidFill>
              </a:rPr>
              <a:t>Twenty-First Century. </a:t>
            </a:r>
            <a:r>
              <a:rPr lang="en-US" sz="1400" b="0" dirty="0" smtClean="0">
                <a:solidFill>
                  <a:schemeClr val="bg1"/>
                </a:solidFill>
              </a:rPr>
              <a:t>			Methods </a:t>
            </a:r>
            <a:r>
              <a:rPr lang="en-US" sz="1400" b="0" dirty="0">
                <a:solidFill>
                  <a:schemeClr val="bg1"/>
                </a:solidFill>
              </a:rPr>
              <a:t>of Information in Medicine </a:t>
            </a:r>
            <a:r>
              <a:rPr lang="en-US" sz="1400" b="0" dirty="0" smtClean="0">
                <a:solidFill>
                  <a:schemeClr val="bg1"/>
                </a:solidFill>
              </a:rPr>
              <a:t>1998:37:394-403.</a:t>
            </a:r>
          </a:p>
          <a:p>
            <a:pPr algn="l"/>
            <a:endParaRPr lang="en-US" sz="1400" b="0" dirty="0">
              <a:solidFill>
                <a:schemeClr val="bg1"/>
              </a:solidFill>
            </a:endParaRPr>
          </a:p>
          <a:p>
            <a:pPr algn="l"/>
            <a:endParaRPr lang="en-US" sz="1400" b="0" dirty="0" smtClean="0">
              <a:solidFill>
                <a:schemeClr val="bg1"/>
              </a:solidFill>
            </a:endParaRPr>
          </a:p>
          <a:p>
            <a:pPr algn="l"/>
            <a:r>
              <a:rPr lang="en-US" b="0" dirty="0" smtClean="0">
                <a:solidFill>
                  <a:schemeClr val="bg1"/>
                </a:solidFill>
              </a:rPr>
              <a:t>Changes in SNOMED CT are caused by much more than just ‘</a:t>
            </a:r>
            <a:r>
              <a:rPr lang="en-US" b="0" i="1" dirty="0" smtClean="0">
                <a:solidFill>
                  <a:schemeClr val="bg1"/>
                </a:solidFill>
              </a:rPr>
              <a:t>changes in the state of knowledge</a:t>
            </a:r>
            <a:r>
              <a:rPr lang="en-US" b="0" dirty="0" smtClean="0">
                <a:solidFill>
                  <a:schemeClr val="bg1"/>
                </a:solidFill>
              </a:rPr>
              <a:t>’: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mistakes, impreciseness, ambiguities, 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c</a:t>
            </a:r>
            <a:r>
              <a:rPr lang="en-US" sz="2400" b="0" dirty="0" smtClean="0">
                <a:solidFill>
                  <a:schemeClr val="bg1"/>
                </a:solidFill>
              </a:rPr>
              <a:t>hanges in </a:t>
            </a:r>
            <a:r>
              <a:rPr lang="en-US" sz="2400" b="0" dirty="0" smtClean="0">
                <a:solidFill>
                  <a:schemeClr val="bg1"/>
                </a:solidFill>
              </a:rPr>
              <a:t>SNOMED CT concept </a:t>
            </a:r>
            <a:r>
              <a:rPr lang="en-US" sz="2400" b="0" dirty="0" smtClean="0">
                <a:solidFill>
                  <a:schemeClr val="bg1"/>
                </a:solidFill>
              </a:rPr>
              <a:t>model and editorial rules,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…</a:t>
            </a:r>
            <a:endParaRPr lang="en-US" sz="2400" b="0" dirty="0">
              <a:solidFill>
                <a:schemeClr val="bg1"/>
              </a:solidFill>
            </a:endParaRPr>
          </a:p>
          <a:p>
            <a:pPr algn="l"/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SNOMED CT changes not only because of ‘</a:t>
            </a:r>
            <a:r>
              <a:rPr lang="en-GB" altLang="en-US" i="1" dirty="0" smtClean="0"/>
              <a:t>changes in the state of knowledge</a:t>
            </a:r>
            <a:r>
              <a:rPr lang="en-GB" altLang="en-US" dirty="0" smtClean="0"/>
              <a:t>’</a:t>
            </a:r>
            <a:endParaRPr lang="en-US" altLang="en-US" dirty="0" smtClean="0"/>
          </a:p>
        </p:txBody>
      </p:sp>
      <p:sp>
        <p:nvSpPr>
          <p:cNvPr id="777272" name="Rectangle 56"/>
          <p:cNvSpPr>
            <a:spLocks noGrp="1" noChangeArrowheads="1"/>
          </p:cNvSpPr>
          <p:nvPr>
            <p:ph idx="1"/>
          </p:nvPr>
        </p:nvSpPr>
        <p:spPr>
          <a:xfrm>
            <a:off x="6553200" y="1905000"/>
            <a:ext cx="2362200" cy="4648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2400" dirty="0" smtClean="0"/>
              <a:t>‘</a:t>
            </a:r>
            <a:r>
              <a:rPr lang="en-GB" altLang="en-US" sz="2000" b="1" dirty="0" smtClean="0"/>
              <a:t>Historical relationships</a:t>
            </a:r>
            <a:r>
              <a:rPr lang="en-GB" altLang="en-US" sz="2000" dirty="0" smtClean="0"/>
              <a:t>’</a:t>
            </a:r>
          </a:p>
          <a:p>
            <a:pPr marL="0" indent="0" eaLnBrk="1" hangingPunct="1"/>
            <a:r>
              <a:rPr lang="en-GB" altLang="en-US" sz="2400" dirty="0" smtClean="0"/>
              <a:t>"SAME AS", </a:t>
            </a:r>
          </a:p>
          <a:p>
            <a:pPr marL="0" indent="0" eaLnBrk="1" hangingPunct="1"/>
            <a:r>
              <a:rPr lang="en-GB" altLang="en-US" sz="2400" dirty="0" smtClean="0"/>
              <a:t>"REPLACED BY", </a:t>
            </a:r>
          </a:p>
          <a:p>
            <a:pPr marL="0" indent="0" eaLnBrk="1" hangingPunct="1"/>
            <a:r>
              <a:rPr lang="en-GB" altLang="en-US" sz="2400" dirty="0" smtClean="0"/>
              <a:t>"WAS A", </a:t>
            </a:r>
          </a:p>
          <a:p>
            <a:pPr marL="0" indent="0" eaLnBrk="1" hangingPunct="1"/>
            <a:r>
              <a:rPr lang="en-GB" altLang="en-US" sz="2400" dirty="0" smtClean="0"/>
              <a:t>"MAYBE A", </a:t>
            </a:r>
          </a:p>
          <a:p>
            <a:pPr marL="0" indent="0" eaLnBrk="1" hangingPunct="1"/>
            <a:r>
              <a:rPr lang="en-GB" altLang="en-US" sz="2400" dirty="0" smtClean="0"/>
              <a:t>"MOVED TO", </a:t>
            </a:r>
          </a:p>
          <a:p>
            <a:pPr marL="0" indent="0" eaLnBrk="1" hangingPunct="1"/>
            <a:r>
              <a:rPr lang="en-GB" altLang="en-US" sz="2400" dirty="0" smtClean="0"/>
              <a:t>"MOVED FROM"</a:t>
            </a:r>
            <a:endParaRPr lang="en-US" altLang="en-US" sz="2400" dirty="0" smtClean="0"/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1050925" y="6057900"/>
            <a:ext cx="5197475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inactive because found to contain a mistake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152400" y="6057900"/>
            <a:ext cx="898525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5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1050925" y="5662613"/>
            <a:ext cx="519747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inactive because inherently ambiguous.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152400" y="5662613"/>
            <a:ext cx="89852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1050925" y="4962525"/>
            <a:ext cx="5197475" cy="70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inactive because no longer recognized as a valid clinical concept  (outdated)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152400" y="4962525"/>
            <a:ext cx="898525" cy="70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0" name="Rectangle 21"/>
          <p:cNvSpPr>
            <a:spLocks noChangeArrowheads="1"/>
          </p:cNvSpPr>
          <p:nvPr/>
        </p:nvSpPr>
        <p:spPr bwMode="auto">
          <a:xfrm>
            <a:off x="1050925" y="4567238"/>
            <a:ext cx="519747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inactive: withdrawn because duplication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152400" y="4567238"/>
            <a:ext cx="89852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1050925" y="4171950"/>
            <a:ext cx="519747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inactive because moved elsewhere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3" name="Rectangle 26"/>
          <p:cNvSpPr>
            <a:spLocks noChangeArrowheads="1"/>
          </p:cNvSpPr>
          <p:nvPr/>
        </p:nvSpPr>
        <p:spPr bwMode="auto">
          <a:xfrm>
            <a:off x="152400" y="4171950"/>
            <a:ext cx="89852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10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4" name="Rectangle 29"/>
          <p:cNvSpPr>
            <a:spLocks noChangeArrowheads="1"/>
          </p:cNvSpPr>
          <p:nvPr/>
        </p:nvSpPr>
        <p:spPr bwMode="auto">
          <a:xfrm>
            <a:off x="1050925" y="3776663"/>
            <a:ext cx="519747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inactive: ‘retired’ without a specified reason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5" name="Rectangle 30"/>
          <p:cNvSpPr>
            <a:spLocks noChangeArrowheads="1"/>
          </p:cNvSpPr>
          <p:nvPr/>
        </p:nvSpPr>
        <p:spPr bwMode="auto">
          <a:xfrm>
            <a:off x="152400" y="3776663"/>
            <a:ext cx="89852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6" name="Rectangle 33"/>
          <p:cNvSpPr>
            <a:spLocks noChangeArrowheads="1"/>
          </p:cNvSpPr>
          <p:nvPr/>
        </p:nvSpPr>
        <p:spPr bwMode="auto">
          <a:xfrm>
            <a:off x="1050925" y="2771775"/>
            <a:ext cx="5197475" cy="1004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active with limited clinical value (classification concept or an administrative definition)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7" name="Rectangle 34"/>
          <p:cNvSpPr>
            <a:spLocks noChangeArrowheads="1"/>
          </p:cNvSpPr>
          <p:nvPr/>
        </p:nvSpPr>
        <p:spPr bwMode="auto">
          <a:xfrm>
            <a:off x="152400" y="2771775"/>
            <a:ext cx="898525" cy="1004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8" name="Rectangle 37"/>
          <p:cNvSpPr>
            <a:spLocks noChangeArrowheads="1"/>
          </p:cNvSpPr>
          <p:nvPr/>
        </p:nvSpPr>
        <p:spPr bwMode="auto">
          <a:xfrm>
            <a:off x="1050925" y="2376488"/>
            <a:ext cx="519747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active in current use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99" name="Rectangle 38"/>
          <p:cNvSpPr>
            <a:spLocks noChangeArrowheads="1"/>
          </p:cNvSpPr>
          <p:nvPr/>
        </p:nvSpPr>
        <p:spPr bwMode="auto">
          <a:xfrm>
            <a:off x="152400" y="2376488"/>
            <a:ext cx="89852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cs typeface="Times New Roman" panose="02020603050405020304" pitchFamily="18" charset="0"/>
              </a:rPr>
              <a:t>0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500" name="Rectangle 41"/>
          <p:cNvSpPr>
            <a:spLocks noChangeArrowheads="1"/>
          </p:cNvSpPr>
          <p:nvPr/>
        </p:nvSpPr>
        <p:spPr bwMode="auto">
          <a:xfrm>
            <a:off x="1050925" y="1981200"/>
            <a:ext cx="519747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cs typeface="Times New Roman" panose="02020603050405020304" pitchFamily="18" charset="0"/>
              </a:rPr>
              <a:t>Concept Status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501" name="Rectangle 42"/>
          <p:cNvSpPr>
            <a:spLocks noChangeArrowheads="1"/>
          </p:cNvSpPr>
          <p:nvPr/>
        </p:nvSpPr>
        <p:spPr bwMode="auto">
          <a:xfrm>
            <a:off x="152400" y="1981200"/>
            <a:ext cx="89852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0502" name="Line 43"/>
          <p:cNvSpPr>
            <a:spLocks noChangeShapeType="1"/>
          </p:cNvSpPr>
          <p:nvPr/>
        </p:nvSpPr>
        <p:spPr bwMode="auto">
          <a:xfrm>
            <a:off x="152400" y="1981200"/>
            <a:ext cx="57150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03" name="Rectangle 54"/>
          <p:cNvSpPr>
            <a:spLocks noChangeArrowheads="1"/>
          </p:cNvSpPr>
          <p:nvPr/>
        </p:nvSpPr>
        <p:spPr bwMode="auto">
          <a:xfrm>
            <a:off x="152400" y="2362200"/>
            <a:ext cx="6096000" cy="1447800"/>
          </a:xfrm>
          <a:prstGeom prst="rect">
            <a:avLst/>
          </a:prstGeom>
          <a:solidFill>
            <a:srgbClr val="00CC99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4" name="Rectangle 55"/>
          <p:cNvSpPr>
            <a:spLocks noChangeArrowheads="1"/>
          </p:cNvSpPr>
          <p:nvPr/>
        </p:nvSpPr>
        <p:spPr bwMode="auto">
          <a:xfrm>
            <a:off x="152400" y="3810000"/>
            <a:ext cx="6096000" cy="27432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5" name="Rectangle 57"/>
          <p:cNvSpPr>
            <a:spLocks noChangeArrowheads="1"/>
          </p:cNvSpPr>
          <p:nvPr/>
        </p:nvSpPr>
        <p:spPr bwMode="auto">
          <a:xfrm>
            <a:off x="16002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b="1">
                <a:solidFill>
                  <a:schemeClr val="bg1"/>
                </a:solidFill>
              </a:rPr>
              <a:t>SNOMED CT® Technical Reference Guide – January 2007 Release, p43. 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83" y="1533939"/>
            <a:ext cx="8686800" cy="1895061"/>
          </a:xfrm>
        </p:spPr>
        <p:txBody>
          <a:bodyPr/>
          <a:lstStyle/>
          <a:p>
            <a:pPr marL="0" indent="0" algn="just"/>
            <a:r>
              <a:rPr lang="en-US" dirty="0" smtClean="0"/>
              <a:t>Can documented changes in SNOMED CT’s history be used to </a:t>
            </a:r>
            <a:r>
              <a:rPr lang="en-US" dirty="0" smtClean="0"/>
              <a:t>find (1) inadequate </a:t>
            </a:r>
            <a:r>
              <a:rPr lang="en-US" dirty="0" smtClean="0"/>
              <a:t>FSNs and </a:t>
            </a:r>
            <a:r>
              <a:rPr lang="en-US" dirty="0" smtClean="0"/>
              <a:t>(2) missing </a:t>
            </a:r>
            <a:r>
              <a:rPr lang="en-US" dirty="0" smtClean="0"/>
              <a:t>or erroneous </a:t>
            </a:r>
            <a:r>
              <a:rPr lang="en-US" dirty="0" smtClean="0"/>
              <a:t>relationships and concepts </a:t>
            </a:r>
            <a:r>
              <a:rPr lang="en-US" dirty="0" smtClean="0"/>
              <a:t>in the most recent version (or ideally, before such version is released)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6195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 smtClean="0"/>
              <a:t>Methodology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8296" y="4481719"/>
            <a:ext cx="8686800" cy="18950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 algn="just"/>
            <a:r>
              <a:rPr lang="en-US" kern="0" dirty="0" smtClean="0"/>
              <a:t>Combining the knowledge representation view of ‘concept meanings’ with the ontological realism view embedded in Evolutionary Terminology Auditing.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50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Terminology Auditing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Reality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OE: Objective existence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OE: Objective relevance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Representation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  <a:p>
            <a:pPr marL="2743200" marR="0" lvl="6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BE: Author’s belief in existence</a:t>
            </a:r>
          </a:p>
          <a:p>
            <a:pPr marL="2743200" marR="0" lvl="6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BR: Author’s belief in relevance</a:t>
            </a: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  <a:p>
            <a:pPr marL="3200400" marR="0" lvl="7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IE: Author’s intended encoding</a:t>
            </a:r>
          </a:p>
          <a:p>
            <a:pPr marL="3200400" marR="0" lvl="7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TR: Type of reference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353" y="4267200"/>
            <a:ext cx="3810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Ceusters W, Smith B.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 Realism-Based Approach to the Evolution of Biomedical Ontologies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. Proceedings of AMIA 2006, Washington DC, 2006;:121-125.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Ceusters W.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Applying Evolutionary Terminology Auditing to the Gene Ontology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. Journal of Biomedical Informatics 2009;42:518–529.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Seppãlã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S, Smith B, Ceusters W. 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Applying the realism-based ontology versioning method for tracking changes in the Basic Formal Ontology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. Formal Ontology in Information Systems. Proceedings of the Eight International Conference (FOIS 2014), Amsterdam: IOS Press, 2014;:227-240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.</a:t>
            </a:r>
          </a:p>
          <a:p>
            <a:pPr marL="168275" lvl="0" indent="-168275">
              <a:buClr>
                <a:srgbClr val="FFFFFF"/>
              </a:buClr>
            </a:pPr>
            <a:r>
              <a:rPr lang="en-US" sz="1000" kern="0" dirty="0" smtClean="0">
                <a:solidFill>
                  <a:srgbClr val="FFFFFF"/>
                </a:solidFill>
              </a:rPr>
              <a:t>Limbaugh </a:t>
            </a:r>
            <a:r>
              <a:rPr lang="en-US" sz="1000" kern="0" dirty="0">
                <a:solidFill>
                  <a:srgbClr val="FFFFFF"/>
                </a:solidFill>
              </a:rPr>
              <a:t>D, </a:t>
            </a:r>
            <a:r>
              <a:rPr lang="en-US" sz="1000" kern="0" dirty="0" err="1">
                <a:solidFill>
                  <a:srgbClr val="FFFFFF"/>
                </a:solidFill>
              </a:rPr>
              <a:t>Kasmir</a:t>
            </a:r>
            <a:r>
              <a:rPr lang="en-US" sz="1000" kern="0" dirty="0">
                <a:solidFill>
                  <a:srgbClr val="FFFFFF"/>
                </a:solidFill>
              </a:rPr>
              <a:t> D, Ceusters W, Smith B. Warranted Diagnosis. International Conference on Biomedical Ontology (ICBO 2019), Buffalo NY, July 30 - Aug 2, 2019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93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Terminology Auditing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600"/>
            <a:ext cx="7248525" cy="37938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80" y="2971800"/>
            <a:ext cx="7444563" cy="24836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752600" y="1676400"/>
            <a:ext cx="2133600" cy="4572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5486400"/>
            <a:ext cx="4495800" cy="120303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86200" y="1905000"/>
            <a:ext cx="2133600" cy="24993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52800" y="3200400"/>
            <a:ext cx="1371600" cy="99060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52362" y="1905000"/>
            <a:ext cx="2405838" cy="228600"/>
          </a:xfrm>
          <a:prstGeom prst="rect">
            <a:avLst/>
          </a:prstGeom>
          <a:noFill/>
          <a:ln w="57150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6381" y="2971800"/>
            <a:ext cx="2155419" cy="2438400"/>
          </a:xfrm>
          <a:prstGeom prst="rect">
            <a:avLst/>
          </a:prstGeom>
          <a:noFill/>
          <a:ln w="57150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74652" y="2952307"/>
            <a:ext cx="3286292" cy="2438400"/>
          </a:xfrm>
          <a:prstGeom prst="rect">
            <a:avLst/>
          </a:prstGeom>
          <a:noFill/>
          <a:ln w="57150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804656" y="5486399"/>
            <a:ext cx="2272544" cy="1259737"/>
          </a:xfrm>
          <a:prstGeom prst="rect">
            <a:avLst/>
          </a:prstGeom>
          <a:noFill/>
          <a:ln w="57150" cap="flat" cmpd="sng" algn="ctr">
            <a:solidFill>
              <a:srgbClr val="AAE6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22052" y="4411514"/>
            <a:ext cx="1654748" cy="762001"/>
          </a:xfrm>
          <a:prstGeom prst="rect">
            <a:avLst/>
          </a:prstGeom>
          <a:noFill/>
          <a:ln w="57150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300" dirty="0" smtClean="0"/>
              <a:t>The </a:t>
            </a:r>
            <a:r>
              <a:rPr lang="en-US" sz="3300" dirty="0" smtClean="0"/>
              <a:t>knowledge representation </a:t>
            </a:r>
            <a:r>
              <a:rPr lang="en-US" sz="3300" dirty="0" smtClean="0"/>
              <a:t>view on meaning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Meaning of a SNOMED CT concept =def.:  what </a:t>
            </a:r>
            <a:r>
              <a:rPr lang="en-US" sz="2200" dirty="0"/>
              <a:t>is conveyed by means of three aspects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626" y="6550223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</a:t>
            </a:r>
            <a:r>
              <a:rPr lang="en-US" sz="1400" b="0" dirty="0">
                <a:solidFill>
                  <a:schemeClr val="bg1"/>
                </a:solidFill>
                <a:ea typeface="Times New Roman" panose="02020603050405020304" pitchFamily="18" charset="0"/>
              </a:rPr>
              <a:t>. Wang, S. </a:t>
            </a:r>
            <a:r>
              <a:rPr lang="en-US" sz="1400" b="0" dirty="0" err="1">
                <a:solidFill>
                  <a:schemeClr val="bg1"/>
                </a:solidFill>
                <a:ea typeface="Times New Roman" panose="02020603050405020304" pitchFamily="18" charset="0"/>
              </a:rPr>
              <a:t>Schlobach</a:t>
            </a:r>
            <a:r>
              <a:rPr lang="en-US" sz="1400" b="0" dirty="0">
                <a:solidFill>
                  <a:schemeClr val="bg1"/>
                </a:solidFill>
                <a:ea typeface="Times New Roman" panose="02020603050405020304" pitchFamily="18" charset="0"/>
              </a:rPr>
              <a:t>, and M. Klein, Concept drift and how to identify it, </a:t>
            </a:r>
            <a:r>
              <a:rPr lang="en-US" sz="1400" b="0" i="1" dirty="0">
                <a:solidFill>
                  <a:schemeClr val="bg1"/>
                </a:solidFill>
                <a:ea typeface="Times New Roman" panose="02020603050405020304" pitchFamily="18" charset="0"/>
              </a:rPr>
              <a:t>Journal of Web Semantics</a:t>
            </a:r>
            <a:r>
              <a:rPr lang="en-US" sz="1400" b="0" dirty="0">
                <a:solidFill>
                  <a:schemeClr val="bg1"/>
                </a:solidFill>
                <a:ea typeface="Times New Roman" panose="02020603050405020304" pitchFamily="18" charset="0"/>
              </a:rPr>
              <a:t> 9 (2011), 247-265</a:t>
            </a:r>
            <a:r>
              <a:rPr lang="en-US" sz="1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637" y="2453433"/>
            <a:ext cx="4876800" cy="29807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344339" y="2165498"/>
            <a:ext cx="86868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endParaRPr lang="en-US" sz="2200" kern="0" dirty="0" smtClean="0"/>
          </a:p>
          <a:p>
            <a:endParaRPr lang="en-US" sz="2200" kern="0" dirty="0" smtClean="0"/>
          </a:p>
          <a:p>
            <a:pPr marL="795338" indent="-333375">
              <a:buFont typeface="+mj-lt"/>
              <a:buAutoNum type="arabicPeriod"/>
            </a:pPr>
            <a:r>
              <a:rPr lang="en-US" sz="2200" kern="0" dirty="0" smtClean="0"/>
              <a:t>a </a:t>
            </a:r>
            <a:r>
              <a:rPr lang="en-US" sz="2200" i="1" u="sng" kern="0" dirty="0" smtClean="0">
                <a:solidFill>
                  <a:srgbClr val="FFFF00"/>
                </a:solidFill>
              </a:rPr>
              <a:t>linguistic intension</a:t>
            </a:r>
            <a:r>
              <a:rPr lang="en-US" sz="2200" kern="0" dirty="0" smtClean="0">
                <a:solidFill>
                  <a:srgbClr val="FFFF00"/>
                </a:solidFill>
              </a:rPr>
              <a:t> </a:t>
            </a:r>
            <a:r>
              <a:rPr lang="en-US" sz="2200" kern="0" dirty="0" smtClean="0"/>
              <a:t>(LI) </a:t>
            </a:r>
          </a:p>
          <a:p>
            <a:pPr marL="461963" indent="0"/>
            <a:r>
              <a:rPr lang="en-US" sz="1800" kern="0" dirty="0" smtClean="0"/>
              <a:t>     as conveyed through its </a:t>
            </a:r>
            <a:r>
              <a:rPr lang="en-US" sz="1800" i="1" kern="0" dirty="0" smtClean="0"/>
              <a:t>label(s)</a:t>
            </a:r>
            <a:r>
              <a:rPr lang="en-US" sz="1800" kern="0" dirty="0" smtClean="0"/>
              <a:t>, </a:t>
            </a:r>
          </a:p>
          <a:p>
            <a:pPr marL="796925" indent="-334963">
              <a:buFont typeface="+mj-lt"/>
              <a:buAutoNum type="arabicPeriod" startAt="2"/>
            </a:pPr>
            <a:r>
              <a:rPr lang="en-US" sz="2200" kern="0" dirty="0" smtClean="0"/>
              <a:t>a </a:t>
            </a:r>
            <a:r>
              <a:rPr lang="en-US" sz="2200" i="1" u="sng" kern="0" dirty="0" smtClean="0">
                <a:solidFill>
                  <a:srgbClr val="1FE115"/>
                </a:solidFill>
              </a:rPr>
              <a:t>formal intension</a:t>
            </a:r>
            <a:r>
              <a:rPr lang="en-US" sz="2200" kern="0" dirty="0" smtClean="0"/>
              <a:t> (FI), </a:t>
            </a:r>
          </a:p>
          <a:p>
            <a:pPr marL="796925" indent="-334963"/>
            <a:r>
              <a:rPr lang="en-US" sz="1800" kern="0" dirty="0" smtClean="0"/>
              <a:t>	i.e. the properties implied by it </a:t>
            </a:r>
          </a:p>
          <a:p>
            <a:pPr marL="796925" indent="-334963"/>
            <a:r>
              <a:rPr lang="en-US" sz="1800" kern="0" dirty="0" smtClean="0"/>
              <a:t>	as exhibited, for instance, by </a:t>
            </a:r>
          </a:p>
          <a:p>
            <a:pPr marL="796925" indent="-334963"/>
            <a:r>
              <a:rPr lang="en-US" sz="1800" kern="0" dirty="0" smtClean="0"/>
              <a:t>	means of the formal relations  it holds with other concepts, and </a:t>
            </a:r>
          </a:p>
          <a:p>
            <a:pPr marL="796925" indent="-334963">
              <a:buFont typeface="+mj-lt"/>
              <a:buAutoNum type="arabicPeriod" startAt="3"/>
            </a:pPr>
            <a:r>
              <a:rPr lang="en-US" sz="2200" kern="0" dirty="0" smtClean="0"/>
              <a:t>an </a:t>
            </a:r>
            <a:r>
              <a:rPr lang="en-US" sz="2200" i="1" u="sng" kern="0" dirty="0" smtClean="0">
                <a:solidFill>
                  <a:srgbClr val="FFC000"/>
                </a:solidFill>
              </a:rPr>
              <a:t>extension</a:t>
            </a:r>
            <a:r>
              <a:rPr lang="en-US" sz="2200" kern="0" dirty="0" smtClean="0"/>
              <a:t>,</a:t>
            </a:r>
          </a:p>
          <a:p>
            <a:pPr marL="796925" indent="-334963"/>
            <a:r>
              <a:rPr lang="en-US" sz="1800" kern="0" dirty="0" smtClean="0"/>
              <a:t>	i.e. the collection of data elements in, for instance, electronic medical record systems annotated with the concept. </a:t>
            </a:r>
            <a:endParaRPr lang="en-US" sz="1800" kern="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114800" y="2895600"/>
            <a:ext cx="1295400" cy="14478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34200" y="3048000"/>
            <a:ext cx="1905000" cy="114300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91400" y="4504341"/>
            <a:ext cx="1446028" cy="919179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E.g.: SNOMED CT’s editorial rules </a:t>
            </a:r>
            <a:r>
              <a:rPr lang="en-US" dirty="0"/>
              <a:t>to inactivate </a:t>
            </a:r>
            <a:r>
              <a:rPr lang="en-US" dirty="0" smtClean="0"/>
              <a:t>a  concept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Linguistic intension issue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Changing </a:t>
            </a:r>
            <a:r>
              <a:rPr lang="en-US" sz="2000" dirty="0"/>
              <a:t>the FSN changes the </a:t>
            </a:r>
            <a:r>
              <a:rPr lang="en-US" sz="2000" dirty="0" smtClean="0"/>
              <a:t>meaning,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FSN is </a:t>
            </a:r>
            <a:r>
              <a:rPr lang="en-US" sz="2000" dirty="0" smtClean="0"/>
              <a:t>ambiguous,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Changing </a:t>
            </a:r>
            <a:r>
              <a:rPr lang="en-US" sz="2000" dirty="0"/>
              <a:t>the common name to the scientific </a:t>
            </a:r>
            <a:r>
              <a:rPr lang="en-US" sz="2000" dirty="0" smtClean="0"/>
              <a:t>name.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Formal intension issue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Moving to a different top-level </a:t>
            </a:r>
            <a:r>
              <a:rPr lang="en-US" sz="2000" dirty="0" smtClean="0"/>
              <a:t>hierarchy,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Changes in state of knowledge.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Mismatch between formal and linguistic intension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FSN meaning is more specific than the </a:t>
            </a:r>
            <a:r>
              <a:rPr lang="en-US" sz="2000" dirty="0" smtClean="0"/>
              <a:t>modeling (unless concept not fully defined),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Modeling </a:t>
            </a:r>
            <a:r>
              <a:rPr lang="en-US" sz="2000" dirty="0"/>
              <a:t>is more specific than the FSN </a:t>
            </a:r>
            <a:r>
              <a:rPr lang="en-US" sz="2000" dirty="0" smtClean="0"/>
              <a:t>meaning,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Ancestors </a:t>
            </a:r>
            <a:r>
              <a:rPr lang="en-US" sz="2000" dirty="0"/>
              <a:t>and descendants (if any) of the concept are inconsistent with what is implied by the </a:t>
            </a:r>
            <a:r>
              <a:rPr lang="en-US" sz="2000" dirty="0" smtClean="0"/>
              <a:t>FSN.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550223"/>
            <a:ext cx="716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SNOMED International, SNOMED CT Editorial Guide </a:t>
            </a:r>
            <a:r>
              <a:rPr lang="en-US" sz="1400" b="0" dirty="0" smtClean="0">
                <a:solidFill>
                  <a:schemeClr val="bg1"/>
                </a:solidFill>
              </a:rPr>
              <a:t>July 2019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</a:rPr>
              <a:t>‘</a:t>
            </a:r>
            <a:r>
              <a:rPr lang="en-US" sz="4000" b="0" i="1" dirty="0" smtClean="0">
                <a:solidFill>
                  <a:schemeClr val="bg1"/>
                </a:solidFill>
              </a:rPr>
              <a:t>If </a:t>
            </a:r>
            <a:r>
              <a:rPr lang="en-US" sz="4000" b="0" i="1" dirty="0">
                <a:solidFill>
                  <a:schemeClr val="bg1"/>
                </a:solidFill>
              </a:rPr>
              <a:t>history repeats itself, and the unexpected always happens, how incapable must Man be of learning from experience</a:t>
            </a:r>
            <a:r>
              <a:rPr lang="en-US" sz="4000" b="0" dirty="0" smtClean="0">
                <a:solidFill>
                  <a:schemeClr val="bg1"/>
                </a:solidFill>
              </a:rPr>
              <a:t>.’</a:t>
            </a:r>
          </a:p>
          <a:p>
            <a:endParaRPr lang="en-US" sz="4000" b="0" dirty="0">
              <a:solidFill>
                <a:schemeClr val="bg1"/>
              </a:solidFill>
            </a:endParaRPr>
          </a:p>
          <a:p>
            <a:endParaRPr lang="en-US" sz="4000" b="0" dirty="0" smtClean="0">
              <a:solidFill>
                <a:schemeClr val="bg1"/>
              </a:solidFill>
            </a:endParaRPr>
          </a:p>
          <a:p>
            <a:r>
              <a:rPr lang="en-US" sz="4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4000" b="0" dirty="0" smtClean="0">
                <a:solidFill>
                  <a:schemeClr val="bg1"/>
                </a:solidFill>
              </a:rPr>
              <a:t>George </a:t>
            </a:r>
            <a:r>
              <a:rPr lang="en-US" sz="4000" b="0" dirty="0">
                <a:solidFill>
                  <a:schemeClr val="bg1"/>
                </a:solidFill>
              </a:rPr>
              <a:t>Bernard </a:t>
            </a:r>
            <a:r>
              <a:rPr lang="en-US" sz="4000" b="0" dirty="0" smtClean="0">
                <a:solidFill>
                  <a:schemeClr val="bg1"/>
                </a:solidFill>
              </a:rPr>
              <a:t>Shaw </a:t>
            </a:r>
            <a:r>
              <a:rPr lang="en-US" sz="4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  <a:r>
              <a:rPr lang="en-US" sz="4000" b="0" dirty="0">
                <a:solidFill>
                  <a:schemeClr val="bg1"/>
                </a:solidFill>
              </a:rPr>
              <a:t/>
            </a:r>
            <a:br>
              <a:rPr lang="en-US" sz="4000" b="0" dirty="0">
                <a:solidFill>
                  <a:schemeClr val="bg1"/>
                </a:solidFill>
              </a:rPr>
            </a:br>
            <a:endParaRPr 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‘</a:t>
            </a:r>
            <a:r>
              <a:rPr lang="en-US" i="1" dirty="0" smtClean="0"/>
              <a:t>concept drift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886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Is the opposite of ‘</a:t>
            </a:r>
            <a:r>
              <a:rPr lang="en-US" sz="2800" i="1" dirty="0" smtClean="0"/>
              <a:t>code permanence</a:t>
            </a:r>
            <a:r>
              <a:rPr lang="en-US" sz="2800" dirty="0" smtClean="0"/>
              <a:t>’,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Is determining: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 smtClean="0"/>
              <a:t>whether </a:t>
            </a:r>
            <a:r>
              <a:rPr lang="en-US" sz="2400" dirty="0"/>
              <a:t>changes in the concept’s labels lead to different interpretations, </a:t>
            </a:r>
            <a:endParaRPr lang="en-US" sz="2400" dirty="0" smtClean="0"/>
          </a:p>
          <a:p>
            <a:pPr marL="1314450" lvl="2" indent="-514350">
              <a:buFont typeface="+mj-lt"/>
              <a:buAutoNum type="arabicPeriod"/>
            </a:pPr>
            <a:endParaRPr lang="en-US" sz="24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 smtClean="0"/>
              <a:t>whether </a:t>
            </a:r>
            <a:r>
              <a:rPr lang="en-US" sz="2400" dirty="0"/>
              <a:t>the formal intension is kept constant, and </a:t>
            </a:r>
            <a:endParaRPr lang="en-US" sz="2400" dirty="0" smtClean="0"/>
          </a:p>
          <a:p>
            <a:pPr marL="1314450" lvl="2" indent="-514350">
              <a:buFont typeface="+mj-lt"/>
              <a:buAutoNum type="arabicPeriod"/>
            </a:pPr>
            <a:endParaRPr lang="en-US" sz="24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 smtClean="0"/>
              <a:t>whether </a:t>
            </a:r>
            <a:r>
              <a:rPr lang="en-US" sz="2400" dirty="0"/>
              <a:t>the same sorts of data elements </a:t>
            </a:r>
            <a:r>
              <a:rPr lang="en-US" sz="2400" dirty="0" smtClean="0"/>
              <a:t>(e.g. in EHRs) are </a:t>
            </a:r>
            <a:r>
              <a:rPr lang="en-US" sz="2400" dirty="0"/>
              <a:t>annotated irrespective of version.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621539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ea typeface="Times New Roman" panose="02020603050405020304" pitchFamily="18" charset="0"/>
              </a:rPr>
              <a:t>	S. Wang, S. </a:t>
            </a:r>
            <a:r>
              <a:rPr lang="en-US" sz="1400" b="0" dirty="0" err="1">
                <a:solidFill>
                  <a:schemeClr val="bg1"/>
                </a:solidFill>
                <a:ea typeface="Times New Roman" panose="02020603050405020304" pitchFamily="18" charset="0"/>
              </a:rPr>
              <a:t>Schlobach</a:t>
            </a:r>
            <a:r>
              <a:rPr lang="en-US" sz="1400" b="0" dirty="0">
                <a:solidFill>
                  <a:schemeClr val="bg1"/>
                </a:solidFill>
                <a:ea typeface="Times New Roman" panose="02020603050405020304" pitchFamily="18" charset="0"/>
              </a:rPr>
              <a:t>, and M. Klein, Concept drift and how to identify it, </a:t>
            </a:r>
            <a:r>
              <a:rPr lang="en-US" sz="1400" b="0" i="1" dirty="0">
                <a:solidFill>
                  <a:schemeClr val="bg1"/>
                </a:solidFill>
                <a:ea typeface="Times New Roman" panose="02020603050405020304" pitchFamily="18" charset="0"/>
              </a:rPr>
              <a:t>Journal of Web Semantics</a:t>
            </a:r>
            <a:r>
              <a:rPr lang="en-US" sz="1400" b="0" dirty="0">
                <a:solidFill>
                  <a:schemeClr val="bg1"/>
                </a:solidFill>
                <a:ea typeface="Times New Roman" panose="02020603050405020304" pitchFamily="18" charset="0"/>
              </a:rPr>
              <a:t> 9 (2011), 247-265.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2743200"/>
            <a:ext cx="7772400" cy="17526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b="1" i="1" dirty="0" smtClean="0"/>
              <a:t>Historic signature</a:t>
            </a:r>
            <a:r>
              <a:rPr lang="en-US" dirty="0" smtClean="0"/>
              <a:t>’ of a SNOMED CT component (concepts, </a:t>
            </a:r>
            <a:r>
              <a:rPr lang="en-US" dirty="0" err="1" smtClean="0"/>
              <a:t>isa</a:t>
            </a:r>
            <a:r>
              <a:rPr lang="en-US" dirty="0" smtClean="0"/>
              <a:t>, FSNs)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876270"/>
              </p:ext>
            </p:extLst>
          </p:nvPr>
        </p:nvGraphicFramePr>
        <p:xfrm>
          <a:off x="1905000" y="5127591"/>
          <a:ext cx="701040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550">
                  <a:extLst>
                    <a:ext uri="{9D8B030D-6E8A-4147-A177-3AD203B41FA5}">
                      <a16:colId xmlns:a16="http://schemas.microsoft.com/office/drawing/2014/main" val="2204140673"/>
                    </a:ext>
                  </a:extLst>
                </a:gridCol>
                <a:gridCol w="5403850">
                  <a:extLst>
                    <a:ext uri="{9D8B030D-6E8A-4147-A177-3AD203B41FA5}">
                      <a16:colId xmlns:a16="http://schemas.microsoft.com/office/drawing/2014/main" val="824410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373981005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-111111111111111111111111111111111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5054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1199281013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-111111111111111111111111111111000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4760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3489748013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-------------------------------100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7759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3567783017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--------------------------------10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220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3700098019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878454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5142475" cy="28800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1905000" y="5127591"/>
            <a:ext cx="228600" cy="20640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19200" y="2286000"/>
            <a:ext cx="228600" cy="20640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19200" y="3878751"/>
            <a:ext cx="228600" cy="20640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5" name="Elbow Connector 14"/>
          <p:cNvCxnSpPr>
            <a:stCxn id="12" idx="2"/>
            <a:endCxn id="10" idx="2"/>
          </p:cNvCxnSpPr>
          <p:nvPr/>
        </p:nvCxnSpPr>
        <p:spPr bwMode="auto">
          <a:xfrm rot="10800000" flipH="1" flipV="1">
            <a:off x="1219200" y="2389204"/>
            <a:ext cx="685800" cy="2841591"/>
          </a:xfrm>
          <a:prstGeom prst="bentConnector3">
            <a:avLst>
              <a:gd name="adj1" fmla="val -33333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Elbow Connector 15"/>
          <p:cNvCxnSpPr>
            <a:stCxn id="13" idx="2"/>
            <a:endCxn id="20" idx="1"/>
          </p:cNvCxnSpPr>
          <p:nvPr/>
        </p:nvCxnSpPr>
        <p:spPr bwMode="auto">
          <a:xfrm rot="10800000" flipH="1" flipV="1">
            <a:off x="1219200" y="3981956"/>
            <a:ext cx="304800" cy="2073788"/>
          </a:xfrm>
          <a:prstGeom prst="bentConnector3">
            <a:avLst>
              <a:gd name="adj1" fmla="val -232317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Left Brace 19"/>
          <p:cNvSpPr/>
          <p:nvPr/>
        </p:nvSpPr>
        <p:spPr bwMode="auto">
          <a:xfrm>
            <a:off x="1524000" y="5486400"/>
            <a:ext cx="304800" cy="1138687"/>
          </a:xfrm>
          <a:prstGeom prst="lef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Concept drift determination</a:t>
            </a:r>
            <a:br>
              <a:rPr lang="en-US" dirty="0" smtClean="0"/>
            </a:br>
            <a:r>
              <a:rPr lang="en-US" dirty="0" smtClean="0"/>
              <a:t>using</a:t>
            </a:r>
            <a:br>
              <a:rPr lang="en-US" dirty="0" smtClean="0"/>
            </a:br>
            <a:r>
              <a:rPr lang="en-US" dirty="0" smtClean="0"/>
              <a:t>linguistic intentions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444" y="6516756"/>
            <a:ext cx="381000" cy="296863"/>
          </a:xfrm>
        </p:spPr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each concept: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Compute the </a:t>
            </a:r>
            <a:r>
              <a:rPr lang="en-US" sz="2000" dirty="0"/>
              <a:t>historic signatures of all its FSNs over </a:t>
            </a:r>
            <a:r>
              <a:rPr lang="en-US" sz="2000" dirty="0" smtClean="0"/>
              <a:t>time,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Mark </a:t>
            </a:r>
            <a:r>
              <a:rPr lang="en-US" sz="2000" dirty="0"/>
              <a:t>for each change from one FSN to the next </a:t>
            </a:r>
            <a:r>
              <a:rPr lang="en-US" sz="2000" dirty="0" smtClean="0"/>
              <a:t>one: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whether </a:t>
            </a:r>
            <a:r>
              <a:rPr lang="en-US" sz="1800" dirty="0"/>
              <a:t>a reason for the change was specified in one or other </a:t>
            </a:r>
            <a:r>
              <a:rPr lang="en-US" sz="1800" dirty="0" smtClean="0"/>
              <a:t>SNOMED CT reference set,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whether it occurred </a:t>
            </a:r>
            <a:r>
              <a:rPr lang="en-US" sz="1800" dirty="0"/>
              <a:t>in the term proper, in the semantic tag (ST), or in </a:t>
            </a:r>
            <a:r>
              <a:rPr lang="en-US" sz="1800" dirty="0" smtClean="0"/>
              <a:t>both</a:t>
            </a:r>
            <a:r>
              <a:rPr lang="en-US" sz="1800" dirty="0"/>
              <a:t>,</a:t>
            </a:r>
            <a:endParaRPr lang="en-US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w</a:t>
            </a:r>
            <a:r>
              <a:rPr lang="en-US" sz="1800" dirty="0" smtClean="0"/>
              <a:t>hether it was purely syntactical or involved a possible meaning change.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Criteria for a semantic change: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a change of semantic tag,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a simple rule-based string transformation algorithm </a:t>
            </a:r>
            <a:r>
              <a:rPr lang="en-US" dirty="0" smtClean="0"/>
              <a:t>applied to different terms of the same concept does not return the same transformation.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9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710634"/>
              </p:ext>
            </p:extLst>
          </p:nvPr>
        </p:nvGraphicFramePr>
        <p:xfrm>
          <a:off x="228598" y="1540337"/>
          <a:ext cx="8686804" cy="3260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2">
                  <a:extLst>
                    <a:ext uri="{9D8B030D-6E8A-4147-A177-3AD203B41FA5}">
                      <a16:colId xmlns:a16="http://schemas.microsoft.com/office/drawing/2014/main" val="3930819507"/>
                    </a:ext>
                  </a:extLst>
                </a:gridCol>
                <a:gridCol w="729342">
                  <a:extLst>
                    <a:ext uri="{9D8B030D-6E8A-4147-A177-3AD203B41FA5}">
                      <a16:colId xmlns:a16="http://schemas.microsoft.com/office/drawing/2014/main" val="2441541425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1655351693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477949471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3721650109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1682571291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876882645"/>
                    </a:ext>
                  </a:extLst>
                </a:gridCol>
              </a:tblGrid>
              <a:tr h="3830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Concepts with Semantic Tag changes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060357"/>
                  </a:ext>
                </a:extLst>
              </a:tr>
              <a:tr h="3830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8426990"/>
                  </a:ext>
                </a:extLst>
              </a:tr>
              <a:tr h="6020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Concepts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Term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Proper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333,712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33,697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3,833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371,298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022972"/>
                  </a:ext>
                </a:extLst>
              </a:tr>
              <a:tr h="364856">
                <a:tc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23,631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3,026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27,144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7728454"/>
                  </a:ext>
                </a:extLst>
              </a:tr>
              <a:tr h="364856">
                <a:tc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1,748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1,704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1,186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4,638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378027"/>
                  </a:ext>
                </a:extLst>
              </a:tr>
              <a:tr h="364856">
                <a:tc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273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8568465"/>
                  </a:ext>
                </a:extLst>
              </a:tr>
              <a:tr h="383099">
                <a:tc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8262309"/>
                  </a:ext>
                </a:extLst>
              </a:tr>
              <a:tr h="3830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Total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359,138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38,573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5,574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403,360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236661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8537" y="4953000"/>
            <a:ext cx="8686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Only </a:t>
            </a:r>
            <a:r>
              <a:rPr lang="en-US" sz="2400" b="0" dirty="0">
                <a:solidFill>
                  <a:srgbClr val="FFFF00"/>
                </a:solidFill>
                <a:ea typeface="Times New Roman" panose="02020603050405020304" pitchFamily="18" charset="0"/>
              </a:rPr>
              <a:t>19% of </a:t>
            </a:r>
            <a:r>
              <a:rPr lang="en-US" sz="2400" b="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changes are </a:t>
            </a:r>
            <a:r>
              <a:rPr lang="en-US" sz="2400" b="0" dirty="0">
                <a:solidFill>
                  <a:srgbClr val="FFFF00"/>
                </a:solidFill>
                <a:ea typeface="Times New Roman" panose="02020603050405020304" pitchFamily="18" charset="0"/>
              </a:rPr>
              <a:t>documented </a:t>
            </a:r>
            <a:r>
              <a:rPr lang="en-US" sz="2400" b="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in </a:t>
            </a:r>
            <a:r>
              <a:rPr lang="en-US" sz="2400" b="0" dirty="0">
                <a:solidFill>
                  <a:srgbClr val="FFFF00"/>
                </a:solidFill>
                <a:ea typeface="Times New Roman" panose="02020603050405020304" pitchFamily="18" charset="0"/>
              </a:rPr>
              <a:t>a reference set</a:t>
            </a:r>
            <a:r>
              <a:rPr lang="en-US" sz="2400" b="0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endParaRPr lang="en-US" sz="2400" b="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Of </a:t>
            </a:r>
            <a:r>
              <a:rPr lang="en-US" sz="2400" b="0" dirty="0">
                <a:solidFill>
                  <a:schemeClr val="bg1"/>
                </a:solidFill>
                <a:ea typeface="Times New Roman" panose="02020603050405020304" pitchFamily="18" charset="0"/>
              </a:rPr>
              <a:t>the remaining 81%, 91% could be eliminated through our term transformation algorithm, thereby still leaving over </a:t>
            </a:r>
            <a:r>
              <a:rPr lang="en-US" sz="2400" b="0" dirty="0">
                <a:solidFill>
                  <a:srgbClr val="FFFF00"/>
                </a:solidFill>
                <a:ea typeface="Times New Roman" panose="02020603050405020304" pitchFamily="18" charset="0"/>
              </a:rPr>
              <a:t>48,000 term changes to be manually inspected</a:t>
            </a:r>
            <a:r>
              <a:rPr lang="en-US" sz="2400" b="0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non-semantic tag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676400"/>
          </a:xfrm>
        </p:spPr>
        <p:txBody>
          <a:bodyPr/>
          <a:lstStyle/>
          <a:p>
            <a:r>
              <a:rPr lang="en-US" dirty="0" smtClean="0"/>
              <a:t>Manual inspection of random sample of 200 concepts with non-documented FSN change: </a:t>
            </a:r>
            <a:r>
              <a:rPr lang="en-US" dirty="0" smtClean="0">
                <a:solidFill>
                  <a:srgbClr val="FFFF00"/>
                </a:solidFill>
              </a:rPr>
              <a:t>only 15 constitute a semantic change or undocumented ambiguity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Examples: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22916"/>
              </p:ext>
            </p:extLst>
          </p:nvPr>
        </p:nvGraphicFramePr>
        <p:xfrm>
          <a:off x="152400" y="3366052"/>
          <a:ext cx="8839200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67">
                  <a:extLst>
                    <a:ext uri="{9D8B030D-6E8A-4147-A177-3AD203B41FA5}">
                      <a16:colId xmlns:a16="http://schemas.microsoft.com/office/drawing/2014/main" val="2869877302"/>
                    </a:ext>
                  </a:extLst>
                </a:gridCol>
                <a:gridCol w="8535133">
                  <a:extLst>
                    <a:ext uri="{9D8B030D-6E8A-4147-A177-3AD203B41FA5}">
                      <a16:colId xmlns:a16="http://schemas.microsoft.com/office/drawing/2014/main" val="13932041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SCTID: 374142001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844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     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Product containing miglitol 25 mg/1 each oral tablet (clinical drug)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76359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Product containing only miglitol 25 mg/1 each oral tablet (clinical drug)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895853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Product containing precisely miglitol 25 milligram/1 each conventional release oral tablet (clinical drug)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8790114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SCTID: 100191000119105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7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Acquired asymmetry of prostate (finding)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821524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Asymmetry of prostate (finding)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38876016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SCTID: 102549009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8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Night cramps (finding)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193704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Cramp in lower leg associated with rest (finding)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4897932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SCTID: 106109006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93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Number of previous abortions (finding)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32545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Number of previous induced termination of pregnancy (finding)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26073712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SCTID: 302828001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95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Syringoma (disorder)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429348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Syringoma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of skin (disorder)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210219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SNOMED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 a better job in documenting reasons for change: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Do it for every term change,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Expand the codes for reasons of change towards more detail,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Bring the reasons in line with the editorial rules.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Concept drift determination</a:t>
            </a:r>
            <a:br>
              <a:rPr lang="en-US" dirty="0" smtClean="0"/>
            </a:br>
            <a:r>
              <a:rPr lang="en-US" dirty="0" smtClean="0"/>
              <a:t>using</a:t>
            </a:r>
            <a:br>
              <a:rPr lang="en-US" dirty="0" smtClean="0"/>
            </a:br>
            <a:r>
              <a:rPr lang="en-US" dirty="0" smtClean="0"/>
              <a:t>formal intentions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6444" y="6516756"/>
            <a:ext cx="381000" cy="2968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7C5DB68A-9D44-4073-920F-D08D647C06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formal intensions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/>
              <a:t>Formal </a:t>
            </a:r>
            <a:r>
              <a:rPr lang="en-US" b="1" i="1" u="sng" dirty="0"/>
              <a:t>intension of </a:t>
            </a:r>
            <a:r>
              <a:rPr lang="en-US" b="1" i="1" u="sng" dirty="0" smtClean="0"/>
              <a:t>concept C in version </a:t>
            </a:r>
            <a:r>
              <a:rPr lang="en-US" b="1" i="1" u="sng" dirty="0" err="1" smtClean="0"/>
              <a:t>Vn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FIn</a:t>
            </a:r>
            <a:r>
              <a:rPr lang="en-US" dirty="0" smtClean="0"/>
              <a:t>):</a:t>
            </a:r>
          </a:p>
          <a:p>
            <a:pPr marL="857250" lvl="2" indent="0">
              <a:buNone/>
            </a:pPr>
            <a:r>
              <a:rPr lang="en-US" sz="2200" dirty="0" smtClean="0"/>
              <a:t>the </a:t>
            </a:r>
            <a:r>
              <a:rPr lang="en-US" sz="2200" dirty="0"/>
              <a:t>collection of all </a:t>
            </a:r>
            <a:r>
              <a:rPr lang="en-US" sz="2200" dirty="0" err="1"/>
              <a:t>subsumers</a:t>
            </a:r>
            <a:r>
              <a:rPr lang="en-US" sz="2200" dirty="0"/>
              <a:t> in </a:t>
            </a:r>
            <a:r>
              <a:rPr lang="en-US" sz="2200" dirty="0" smtClean="0"/>
              <a:t>C’s </a:t>
            </a:r>
            <a:r>
              <a:rPr lang="en-US" sz="2200" dirty="0"/>
              <a:t>transitive closure in </a:t>
            </a:r>
            <a:r>
              <a:rPr lang="en-US" sz="2200" i="1" dirty="0" smtClean="0"/>
              <a:t>Vn.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60186"/>
            <a:ext cx="7027513" cy="40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formal intensions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/>
              <a:t>Historic </a:t>
            </a:r>
            <a:r>
              <a:rPr lang="en-US" b="1" i="1" u="sng" dirty="0"/>
              <a:t>formal intension of </a:t>
            </a:r>
            <a:r>
              <a:rPr lang="en-US" b="1" i="1" u="sng" dirty="0" smtClean="0"/>
              <a:t>concept</a:t>
            </a:r>
            <a:r>
              <a:rPr lang="en-US" b="1" u="sng" dirty="0" smtClean="0"/>
              <a:t> C</a:t>
            </a:r>
            <a:r>
              <a:rPr lang="en-US" dirty="0" smtClean="0"/>
              <a:t> (HFI):</a:t>
            </a:r>
          </a:p>
          <a:p>
            <a:pPr marL="857250" lvl="2" indent="0">
              <a:buNone/>
            </a:pPr>
            <a:r>
              <a:rPr lang="en-US" sz="2200" dirty="0" smtClean="0"/>
              <a:t>the </a:t>
            </a:r>
            <a:r>
              <a:rPr lang="en-US" sz="2200" dirty="0"/>
              <a:t>union of any </a:t>
            </a:r>
            <a:r>
              <a:rPr lang="en-US" sz="2200" dirty="0" err="1"/>
              <a:t>subsumer</a:t>
            </a:r>
            <a:r>
              <a:rPr lang="en-US" sz="2200" dirty="0"/>
              <a:t> </a:t>
            </a:r>
            <a:r>
              <a:rPr lang="en-US" sz="2200" dirty="0" smtClean="0"/>
              <a:t>of C ever </a:t>
            </a:r>
            <a:r>
              <a:rPr lang="en-US" sz="2200" dirty="0"/>
              <a:t>encountered in some version.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17" y="2699238"/>
            <a:ext cx="6636685" cy="39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</a:rPr>
              <a:t>‘</a:t>
            </a:r>
            <a:r>
              <a:rPr lang="en-US" sz="4000" b="0" i="1" dirty="0" smtClean="0">
                <a:solidFill>
                  <a:schemeClr val="bg1"/>
                </a:solidFill>
              </a:rPr>
              <a:t>If </a:t>
            </a:r>
            <a:r>
              <a:rPr lang="en-US" sz="4000" b="0" i="1" dirty="0">
                <a:solidFill>
                  <a:schemeClr val="bg1"/>
                </a:solidFill>
              </a:rPr>
              <a:t>history repeats itself, and the unexpected always </a:t>
            </a:r>
            <a:r>
              <a:rPr lang="en-US" sz="4000" b="0" i="1" dirty="0" smtClean="0">
                <a:solidFill>
                  <a:schemeClr val="bg1"/>
                </a:solidFill>
              </a:rPr>
              <a:t>happens in SNOMED CT, </a:t>
            </a:r>
            <a:r>
              <a:rPr lang="en-US" sz="4000" b="0" i="1" dirty="0">
                <a:solidFill>
                  <a:schemeClr val="bg1"/>
                </a:solidFill>
              </a:rPr>
              <a:t>how incapable must </a:t>
            </a:r>
            <a:r>
              <a:rPr lang="en-US" sz="4000" b="0" i="1" dirty="0" smtClean="0">
                <a:solidFill>
                  <a:schemeClr val="bg1"/>
                </a:solidFill>
              </a:rPr>
              <a:t>its authors </a:t>
            </a:r>
            <a:r>
              <a:rPr lang="en-US" sz="4000" b="0" i="1" dirty="0">
                <a:solidFill>
                  <a:schemeClr val="bg1"/>
                </a:solidFill>
              </a:rPr>
              <a:t>be of learning from experience</a:t>
            </a:r>
            <a:r>
              <a:rPr lang="en-US" sz="4000" b="0" dirty="0" smtClean="0">
                <a:solidFill>
                  <a:schemeClr val="bg1"/>
                </a:solidFill>
              </a:rPr>
              <a:t>.’</a:t>
            </a:r>
          </a:p>
          <a:p>
            <a:endParaRPr lang="en-US" sz="4000" b="0" dirty="0">
              <a:solidFill>
                <a:schemeClr val="bg1"/>
              </a:solidFill>
            </a:endParaRPr>
          </a:p>
          <a:p>
            <a:r>
              <a:rPr lang="en-US" sz="4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4000" b="0" dirty="0" smtClean="0">
                <a:solidFill>
                  <a:schemeClr val="bg1"/>
                </a:solidFill>
              </a:rPr>
              <a:t>…???... </a:t>
            </a:r>
            <a:r>
              <a:rPr lang="en-US" sz="4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  <a:endParaRPr lang="en-US" sz="4000" b="0" dirty="0" smtClean="0">
              <a:solidFill>
                <a:schemeClr val="bg1"/>
              </a:solidFill>
            </a:endParaRPr>
          </a:p>
          <a:p>
            <a:endParaRPr lang="en-US" sz="4000" b="0" dirty="0">
              <a:solidFill>
                <a:schemeClr val="bg1"/>
              </a:solidFill>
            </a:endParaRPr>
          </a:p>
          <a:p>
            <a:endParaRPr lang="en-US" sz="4000" b="0" dirty="0" smtClean="0">
              <a:solidFill>
                <a:schemeClr val="bg1"/>
              </a:solidFill>
            </a:endParaRPr>
          </a:p>
          <a:p>
            <a:r>
              <a:rPr lang="en-US" sz="4000" b="0" dirty="0">
                <a:solidFill>
                  <a:schemeClr val="bg1"/>
                </a:solidFill>
              </a:rPr>
              <a:t/>
            </a:r>
            <a:br>
              <a:rPr lang="en-US" sz="4000" b="0" dirty="0">
                <a:solidFill>
                  <a:schemeClr val="bg1"/>
                </a:solidFill>
              </a:rPr>
            </a:br>
            <a:endParaRPr 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Transitive closure history </a:t>
            </a:r>
            <a:r>
              <a:rPr lang="en-US" sz="3200" dirty="0" smtClean="0"/>
              <a:t>(34 versions) for concept ‘10001005’ </a:t>
            </a:r>
            <a:r>
              <a:rPr lang="en-US" sz="3200" dirty="0"/>
              <a:t>with most recent FSN: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‘</a:t>
            </a:r>
            <a:r>
              <a:rPr lang="en-US" sz="3200" i="1" dirty="0"/>
              <a:t>Bacterial sepsis (disorder</a:t>
            </a:r>
            <a:r>
              <a:rPr lang="en-US" sz="3200" i="1" dirty="0" smtClean="0"/>
              <a:t>)</a:t>
            </a:r>
            <a:r>
              <a:rPr lang="en-US" sz="3200" dirty="0" smtClean="0"/>
              <a:t>’: 15 </a:t>
            </a:r>
            <a:r>
              <a:rPr lang="en-US" sz="3200" dirty="0" err="1" smtClean="0"/>
              <a:t>subsumers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057133"/>
              </p:ext>
            </p:extLst>
          </p:nvPr>
        </p:nvGraphicFramePr>
        <p:xfrm>
          <a:off x="76199" y="2514600"/>
          <a:ext cx="8991602" cy="344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707">
                  <a:extLst>
                    <a:ext uri="{9D8B030D-6E8A-4147-A177-3AD203B41FA5}">
                      <a16:colId xmlns:a16="http://schemas.microsoft.com/office/drawing/2014/main" val="2029395851"/>
                    </a:ext>
                  </a:extLst>
                </a:gridCol>
                <a:gridCol w="1006028">
                  <a:extLst>
                    <a:ext uri="{9D8B030D-6E8A-4147-A177-3AD203B41FA5}">
                      <a16:colId xmlns:a16="http://schemas.microsoft.com/office/drawing/2014/main" val="4102958452"/>
                    </a:ext>
                  </a:extLst>
                </a:gridCol>
                <a:gridCol w="232160">
                  <a:extLst>
                    <a:ext uri="{9D8B030D-6E8A-4147-A177-3AD203B41FA5}">
                      <a16:colId xmlns:a16="http://schemas.microsoft.com/office/drawing/2014/main" val="1558325338"/>
                    </a:ext>
                  </a:extLst>
                </a:gridCol>
                <a:gridCol w="1006028">
                  <a:extLst>
                    <a:ext uri="{9D8B030D-6E8A-4147-A177-3AD203B41FA5}">
                      <a16:colId xmlns:a16="http://schemas.microsoft.com/office/drawing/2014/main" val="3501247811"/>
                    </a:ext>
                  </a:extLst>
                </a:gridCol>
                <a:gridCol w="1133492">
                  <a:extLst>
                    <a:ext uri="{9D8B030D-6E8A-4147-A177-3AD203B41FA5}">
                      <a16:colId xmlns:a16="http://schemas.microsoft.com/office/drawing/2014/main" val="720807123"/>
                    </a:ext>
                  </a:extLst>
                </a:gridCol>
                <a:gridCol w="1414587">
                  <a:extLst>
                    <a:ext uri="{9D8B030D-6E8A-4147-A177-3AD203B41FA5}">
                      <a16:colId xmlns:a16="http://schemas.microsoft.com/office/drawing/2014/main" val="46131524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4459422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Historic signature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Subsumer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Most recent FSN of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subsumer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30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91302008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Sepsis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10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87628006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Bacterial infectious 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62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64572001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7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40733004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Infectious 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97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!!!!!!!!!!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105592009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Septicemia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63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404684003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Clinical finding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431950004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Bloodstream finding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05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431193003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Infection of bloodstream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783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301811001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Bacterial infection by site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057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301810000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Infection by site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88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123946008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Disorder by body site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61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118234003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Finding by site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215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434156008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Infectious agent in bloodstream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23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238149007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Syst.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Inflamm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.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response syndrome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74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128139000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Inflammatory disorder (disorder)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9266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09600" y="5791200"/>
            <a:ext cx="2053998" cy="1022509"/>
            <a:chOff x="609600" y="5791200"/>
            <a:chExt cx="2053998" cy="1022509"/>
          </a:xfrm>
        </p:grpSpPr>
        <p:sp>
          <p:nvSpPr>
            <p:cNvPr id="8" name="Rectangle 7"/>
            <p:cNvSpPr/>
            <p:nvPr/>
          </p:nvSpPr>
          <p:spPr bwMode="auto">
            <a:xfrm>
              <a:off x="609600" y="5791200"/>
              <a:ext cx="152400" cy="16764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6413599"/>
              <a:ext cx="1749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FF00"/>
                  </a:solidFill>
                </a:rPr>
                <a:t>Not yet present</a:t>
              </a:r>
              <a:endParaRPr lang="en-US" sz="2000" b="0" dirty="0">
                <a:solidFill>
                  <a:srgbClr val="FFFF00"/>
                </a:solidFill>
              </a:endParaRPr>
            </a:p>
          </p:txBody>
        </p:sp>
        <p:cxnSp>
          <p:nvCxnSpPr>
            <p:cNvPr id="11" name="Elbow Connector 10"/>
            <p:cNvCxnSpPr>
              <a:stCxn id="8" idx="2"/>
              <a:endCxn id="9" idx="1"/>
            </p:cNvCxnSpPr>
            <p:nvPr/>
          </p:nvCxnSpPr>
          <p:spPr bwMode="auto">
            <a:xfrm rot="16200000" flipH="1">
              <a:off x="472693" y="6171947"/>
              <a:ext cx="654814" cy="22860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925484" y="3840149"/>
            <a:ext cx="1301066" cy="2579541"/>
            <a:chOff x="925484" y="3840149"/>
            <a:chExt cx="1301066" cy="257954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25484" y="3840149"/>
              <a:ext cx="152400" cy="16764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88473" y="6019580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FF00"/>
                  </a:solidFill>
                </a:rPr>
                <a:t>Present</a:t>
              </a:r>
              <a:endParaRPr lang="en-US" sz="2000" b="0" dirty="0">
                <a:solidFill>
                  <a:srgbClr val="FFFF00"/>
                </a:solidFill>
              </a:endParaRPr>
            </a:p>
          </p:txBody>
        </p:sp>
        <p:cxnSp>
          <p:nvCxnSpPr>
            <p:cNvPr id="17" name="Elbow Connector 16"/>
            <p:cNvCxnSpPr>
              <a:stCxn id="15" idx="2"/>
              <a:endCxn id="16" idx="1"/>
            </p:cNvCxnSpPr>
            <p:nvPr/>
          </p:nvCxnSpPr>
          <p:spPr bwMode="auto">
            <a:xfrm rot="16200000" flipH="1">
              <a:off x="39155" y="4970317"/>
              <a:ext cx="2211846" cy="28678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2878974" y="5336441"/>
            <a:ext cx="4360026" cy="1469439"/>
            <a:chOff x="2878974" y="5336441"/>
            <a:chExt cx="4360026" cy="146943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878974" y="5336441"/>
              <a:ext cx="152400" cy="16764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84253" y="6405770"/>
              <a:ext cx="3754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FF00"/>
                  </a:solidFill>
                </a:rPr>
                <a:t>Deactivated (target concept active)</a:t>
              </a:r>
              <a:endParaRPr lang="en-US" sz="2000" b="0" dirty="0">
                <a:solidFill>
                  <a:srgbClr val="FFFF00"/>
                </a:solidFill>
              </a:endParaRPr>
            </a:p>
          </p:txBody>
        </p:sp>
        <p:cxnSp>
          <p:nvCxnSpPr>
            <p:cNvPr id="22" name="Elbow Connector 21"/>
            <p:cNvCxnSpPr>
              <a:stCxn id="20" idx="2"/>
              <a:endCxn id="21" idx="1"/>
            </p:cNvCxnSpPr>
            <p:nvPr/>
          </p:nvCxnSpPr>
          <p:spPr bwMode="auto">
            <a:xfrm rot="16200000" flipH="1">
              <a:off x="2668841" y="5790413"/>
              <a:ext cx="1101744" cy="5290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3276539" y="3622986"/>
            <a:ext cx="5334061" cy="2782784"/>
            <a:chOff x="3276539" y="3622986"/>
            <a:chExt cx="5334061" cy="278278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276539" y="3622986"/>
              <a:ext cx="152400" cy="16764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7081" y="6005660"/>
              <a:ext cx="3953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FF00"/>
                  </a:solidFill>
                </a:rPr>
                <a:t>Deactivated (target concept </a:t>
              </a:r>
              <a:r>
                <a:rPr lang="en-US" sz="2000" b="0" u="sng" dirty="0" smtClean="0">
                  <a:solidFill>
                    <a:srgbClr val="FFFF00"/>
                  </a:solidFill>
                </a:rPr>
                <a:t>in</a:t>
              </a:r>
              <a:r>
                <a:rPr lang="en-US" sz="2000" b="0" dirty="0" smtClean="0">
                  <a:solidFill>
                    <a:srgbClr val="FFFF00"/>
                  </a:solidFill>
                </a:rPr>
                <a:t>active)</a:t>
              </a:r>
              <a:endParaRPr lang="en-US" sz="2000" b="0" dirty="0">
                <a:solidFill>
                  <a:srgbClr val="FFFF00"/>
                </a:solidFill>
              </a:endParaRPr>
            </a:p>
          </p:txBody>
        </p:sp>
        <p:cxnSp>
          <p:nvCxnSpPr>
            <p:cNvPr id="26" name="Elbow Connector 25"/>
            <p:cNvCxnSpPr>
              <a:stCxn id="24" idx="2"/>
              <a:endCxn id="25" idx="1"/>
            </p:cNvCxnSpPr>
            <p:nvPr/>
          </p:nvCxnSpPr>
          <p:spPr bwMode="auto">
            <a:xfrm rot="16200000" flipH="1">
              <a:off x="2797366" y="4345999"/>
              <a:ext cx="2415089" cy="130434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265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formal intensions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>
                <a:solidFill>
                  <a:srgbClr val="A0AEF5"/>
                </a:solidFill>
              </a:rPr>
              <a:t>Formal </a:t>
            </a:r>
            <a:r>
              <a:rPr lang="en-US" b="1" i="1" u="sng" dirty="0">
                <a:solidFill>
                  <a:srgbClr val="A0AEF5"/>
                </a:solidFill>
              </a:rPr>
              <a:t>intension of </a:t>
            </a:r>
            <a:r>
              <a:rPr lang="en-US" b="1" i="1" u="sng" dirty="0" smtClean="0">
                <a:solidFill>
                  <a:srgbClr val="A0AEF5"/>
                </a:solidFill>
              </a:rPr>
              <a:t>concept C in version </a:t>
            </a:r>
            <a:r>
              <a:rPr lang="en-US" b="1" i="1" u="sng" dirty="0" err="1" smtClean="0">
                <a:solidFill>
                  <a:srgbClr val="A0AEF5"/>
                </a:solidFill>
              </a:rPr>
              <a:t>Vn</a:t>
            </a:r>
            <a:r>
              <a:rPr lang="en-US" dirty="0" smtClean="0">
                <a:solidFill>
                  <a:srgbClr val="A0AEF5"/>
                </a:solidFill>
              </a:rPr>
              <a:t> </a:t>
            </a:r>
            <a:r>
              <a:rPr lang="en-US" dirty="0">
                <a:solidFill>
                  <a:srgbClr val="A0AEF5"/>
                </a:solidFill>
              </a:rPr>
              <a:t>(</a:t>
            </a:r>
            <a:r>
              <a:rPr lang="en-US" dirty="0" err="1">
                <a:solidFill>
                  <a:srgbClr val="A0AEF5"/>
                </a:solidFill>
              </a:rPr>
              <a:t>FIn</a:t>
            </a:r>
            <a:r>
              <a:rPr lang="en-US" dirty="0" smtClean="0">
                <a:solidFill>
                  <a:srgbClr val="A0AEF5"/>
                </a:solidFill>
              </a:rPr>
              <a:t>):</a:t>
            </a:r>
          </a:p>
          <a:p>
            <a:pPr marL="857250" lvl="2" indent="0">
              <a:buNone/>
            </a:pPr>
            <a:r>
              <a:rPr lang="en-US" sz="2200" dirty="0" smtClean="0">
                <a:solidFill>
                  <a:srgbClr val="A0AEF5"/>
                </a:solidFill>
              </a:rPr>
              <a:t>the </a:t>
            </a:r>
            <a:r>
              <a:rPr lang="en-US" sz="2200" dirty="0">
                <a:solidFill>
                  <a:srgbClr val="A0AEF5"/>
                </a:solidFill>
              </a:rPr>
              <a:t>collection of all </a:t>
            </a:r>
            <a:r>
              <a:rPr lang="en-US" sz="2200" dirty="0" err="1">
                <a:solidFill>
                  <a:srgbClr val="A0AEF5"/>
                </a:solidFill>
              </a:rPr>
              <a:t>subsumers</a:t>
            </a:r>
            <a:r>
              <a:rPr lang="en-US" sz="2200" dirty="0">
                <a:solidFill>
                  <a:srgbClr val="A0AEF5"/>
                </a:solidFill>
              </a:rPr>
              <a:t> in </a:t>
            </a:r>
            <a:r>
              <a:rPr lang="en-US" sz="2200" dirty="0" smtClean="0">
                <a:solidFill>
                  <a:srgbClr val="A0AEF5"/>
                </a:solidFill>
              </a:rPr>
              <a:t>C’s </a:t>
            </a:r>
            <a:r>
              <a:rPr lang="en-US" sz="2200" dirty="0">
                <a:solidFill>
                  <a:srgbClr val="A0AEF5"/>
                </a:solidFill>
              </a:rPr>
              <a:t>transitive closure in </a:t>
            </a:r>
            <a:r>
              <a:rPr lang="en-US" sz="2200" i="1" dirty="0" smtClean="0">
                <a:solidFill>
                  <a:srgbClr val="A0AEF5"/>
                </a:solidFill>
              </a:rPr>
              <a:t>Vn</a:t>
            </a:r>
            <a:r>
              <a:rPr lang="en-US" sz="2200" i="1" dirty="0">
                <a:solidFill>
                  <a:srgbClr val="A0AEF5"/>
                </a:solidFill>
              </a:rPr>
              <a:t>.</a:t>
            </a:r>
            <a:endParaRPr lang="en-US" sz="2200" i="1" dirty="0" smtClean="0">
              <a:solidFill>
                <a:srgbClr val="A0AEF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>
                <a:solidFill>
                  <a:srgbClr val="A0AEF5"/>
                </a:solidFill>
              </a:rPr>
              <a:t>Historic </a:t>
            </a:r>
            <a:r>
              <a:rPr lang="en-US" b="1" i="1" u="sng" dirty="0">
                <a:solidFill>
                  <a:srgbClr val="A0AEF5"/>
                </a:solidFill>
              </a:rPr>
              <a:t>formal intension of </a:t>
            </a:r>
            <a:r>
              <a:rPr lang="en-US" b="1" i="1" u="sng" dirty="0" smtClean="0">
                <a:solidFill>
                  <a:srgbClr val="A0AEF5"/>
                </a:solidFill>
              </a:rPr>
              <a:t>concept</a:t>
            </a:r>
            <a:r>
              <a:rPr lang="en-US" b="1" u="sng" dirty="0" smtClean="0">
                <a:solidFill>
                  <a:srgbClr val="A0AEF5"/>
                </a:solidFill>
              </a:rPr>
              <a:t> C</a:t>
            </a:r>
            <a:r>
              <a:rPr lang="en-US" dirty="0" smtClean="0">
                <a:solidFill>
                  <a:srgbClr val="A0AEF5"/>
                </a:solidFill>
              </a:rPr>
              <a:t> (HFI):</a:t>
            </a:r>
          </a:p>
          <a:p>
            <a:pPr marL="857250" lvl="2" indent="0">
              <a:buNone/>
            </a:pPr>
            <a:r>
              <a:rPr lang="en-US" sz="2200" dirty="0" smtClean="0">
                <a:solidFill>
                  <a:srgbClr val="A0AEF5"/>
                </a:solidFill>
              </a:rPr>
              <a:t>the </a:t>
            </a:r>
            <a:r>
              <a:rPr lang="en-US" sz="2200" dirty="0">
                <a:solidFill>
                  <a:srgbClr val="A0AEF5"/>
                </a:solidFill>
              </a:rPr>
              <a:t>union of any </a:t>
            </a:r>
            <a:r>
              <a:rPr lang="en-US" sz="2200" dirty="0" err="1">
                <a:solidFill>
                  <a:srgbClr val="A0AEF5"/>
                </a:solidFill>
              </a:rPr>
              <a:t>subsumer</a:t>
            </a:r>
            <a:r>
              <a:rPr lang="en-US" sz="2200" dirty="0">
                <a:solidFill>
                  <a:srgbClr val="A0AEF5"/>
                </a:solidFill>
              </a:rPr>
              <a:t> </a:t>
            </a:r>
            <a:r>
              <a:rPr lang="en-US" sz="2200" dirty="0" smtClean="0">
                <a:solidFill>
                  <a:srgbClr val="A0AEF5"/>
                </a:solidFill>
              </a:rPr>
              <a:t>of C ever </a:t>
            </a:r>
            <a:r>
              <a:rPr lang="en-US" sz="2200" dirty="0">
                <a:solidFill>
                  <a:srgbClr val="A0AEF5"/>
                </a:solidFill>
              </a:rPr>
              <a:t>encountered in some version.</a:t>
            </a:r>
            <a:r>
              <a:rPr lang="en-US" dirty="0">
                <a:solidFill>
                  <a:srgbClr val="A0AEF5"/>
                </a:solidFill>
              </a:rPr>
              <a:t> </a:t>
            </a:r>
            <a:endParaRPr lang="en-US" dirty="0" smtClean="0">
              <a:solidFill>
                <a:srgbClr val="A0AEF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/>
              <a:t>Rigid </a:t>
            </a:r>
            <a:r>
              <a:rPr lang="en-US" b="1" i="1" u="sng" dirty="0"/>
              <a:t>formal properties set of </a:t>
            </a:r>
            <a:r>
              <a:rPr lang="en-US" b="1" i="1" u="sng" dirty="0" smtClean="0"/>
              <a:t>concept</a:t>
            </a:r>
            <a:r>
              <a:rPr lang="en-US" b="1" u="sng" dirty="0" smtClean="0"/>
              <a:t> C</a:t>
            </a:r>
            <a:r>
              <a:rPr lang="en-US" dirty="0" smtClean="0"/>
              <a:t> (RFP):</a:t>
            </a:r>
          </a:p>
          <a:p>
            <a:pPr marL="857250" lvl="2" indent="0">
              <a:buNone/>
            </a:pPr>
            <a:r>
              <a:rPr lang="en-US" sz="2200" dirty="0" smtClean="0"/>
              <a:t>the </a:t>
            </a:r>
            <a:r>
              <a:rPr lang="en-US" sz="2200" dirty="0"/>
              <a:t>subset of transitive closure </a:t>
            </a:r>
            <a:r>
              <a:rPr lang="en-US" sz="2200" dirty="0" err="1"/>
              <a:t>subsumers</a:t>
            </a:r>
            <a:r>
              <a:rPr lang="en-US" sz="2200" dirty="0"/>
              <a:t> </a:t>
            </a:r>
            <a:r>
              <a:rPr lang="en-US" sz="2200" dirty="0" smtClean="0"/>
              <a:t>of C that </a:t>
            </a:r>
            <a:r>
              <a:rPr lang="en-US" sz="2200" dirty="0"/>
              <a:t>is present in all versions in which </a:t>
            </a:r>
            <a:r>
              <a:rPr lang="en-US" sz="2200" dirty="0" smtClean="0"/>
              <a:t>C is </a:t>
            </a:r>
            <a:r>
              <a:rPr lang="en-US" sz="2200" dirty="0"/>
              <a:t>active. 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Transitive closure history </a:t>
            </a:r>
            <a:r>
              <a:rPr lang="en-US" sz="3200" dirty="0" smtClean="0"/>
              <a:t>(34 versions) for concept ‘10001005’ </a:t>
            </a:r>
            <a:r>
              <a:rPr lang="en-US" sz="3200" dirty="0"/>
              <a:t>with most recent FSN: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‘</a:t>
            </a:r>
            <a:r>
              <a:rPr lang="en-US" sz="3200" i="1" dirty="0"/>
              <a:t>Bacterial sepsis (disorder)</a:t>
            </a:r>
            <a:r>
              <a:rPr lang="en-US" sz="3200" dirty="0"/>
              <a:t>’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199" y="2514600"/>
          <a:ext cx="8991602" cy="344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707">
                  <a:extLst>
                    <a:ext uri="{9D8B030D-6E8A-4147-A177-3AD203B41FA5}">
                      <a16:colId xmlns:a16="http://schemas.microsoft.com/office/drawing/2014/main" val="2029395851"/>
                    </a:ext>
                  </a:extLst>
                </a:gridCol>
                <a:gridCol w="1006028">
                  <a:extLst>
                    <a:ext uri="{9D8B030D-6E8A-4147-A177-3AD203B41FA5}">
                      <a16:colId xmlns:a16="http://schemas.microsoft.com/office/drawing/2014/main" val="4102958452"/>
                    </a:ext>
                  </a:extLst>
                </a:gridCol>
                <a:gridCol w="232160">
                  <a:extLst>
                    <a:ext uri="{9D8B030D-6E8A-4147-A177-3AD203B41FA5}">
                      <a16:colId xmlns:a16="http://schemas.microsoft.com/office/drawing/2014/main" val="1558325338"/>
                    </a:ext>
                  </a:extLst>
                </a:gridCol>
                <a:gridCol w="1006028">
                  <a:extLst>
                    <a:ext uri="{9D8B030D-6E8A-4147-A177-3AD203B41FA5}">
                      <a16:colId xmlns:a16="http://schemas.microsoft.com/office/drawing/2014/main" val="3501247811"/>
                    </a:ext>
                  </a:extLst>
                </a:gridCol>
                <a:gridCol w="1133492">
                  <a:extLst>
                    <a:ext uri="{9D8B030D-6E8A-4147-A177-3AD203B41FA5}">
                      <a16:colId xmlns:a16="http://schemas.microsoft.com/office/drawing/2014/main" val="720807123"/>
                    </a:ext>
                  </a:extLst>
                </a:gridCol>
                <a:gridCol w="1414587">
                  <a:extLst>
                    <a:ext uri="{9D8B030D-6E8A-4147-A177-3AD203B41FA5}">
                      <a16:colId xmlns:a16="http://schemas.microsoft.com/office/drawing/2014/main" val="46131524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4459422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Historic signature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Subsumer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Most recent FSN of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subsumer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30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91302008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Sepsis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10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87628006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Bacterial infectious 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62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64572001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7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40733004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Infectious 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97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!!!!!!!!!!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105592009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Septicemia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63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404684003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Clinical finding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431950004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Bloodstream finding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05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431193003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Infection of bloodstream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783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301811001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Bacterial infection by site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057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301810000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Infection by site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88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123946008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Disorder by body site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61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118234003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Finding by site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215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434156008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Infectious agent in bloodstream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23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238149007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Syst.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Inflamm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.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response syndrome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74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128139000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Inflammatory disorder (disorder)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9266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199" y="2771570"/>
            <a:ext cx="8991602" cy="3967460"/>
            <a:chOff x="76199" y="2771570"/>
            <a:chExt cx="8991602" cy="396746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6199" y="2771570"/>
              <a:ext cx="8991602" cy="103843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5622" y="6215810"/>
              <a:ext cx="7072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FF00"/>
                  </a:solidFill>
                </a:rPr>
                <a:t>Rigid formal properties (RFP) set: 5 </a:t>
              </a:r>
              <a:r>
                <a:rPr lang="en-US" sz="2800" b="0" dirty="0" err="1" smtClean="0">
                  <a:solidFill>
                    <a:srgbClr val="FFFF00"/>
                  </a:solidFill>
                </a:rPr>
                <a:t>subsumers</a:t>
              </a:r>
              <a:r>
                <a:rPr lang="en-US" sz="2800" b="0" dirty="0" smtClean="0">
                  <a:solidFill>
                    <a:srgbClr val="FFFF00"/>
                  </a:solidFill>
                </a:rPr>
                <a:t>.</a:t>
              </a:r>
              <a:endParaRPr lang="en-US" sz="2800" b="0" dirty="0">
                <a:solidFill>
                  <a:srgbClr val="FFFF00"/>
                </a:solidFill>
              </a:endParaRPr>
            </a:p>
          </p:txBody>
        </p:sp>
        <p:cxnSp>
          <p:nvCxnSpPr>
            <p:cNvPr id="29" name="Elbow Connector 28"/>
            <p:cNvCxnSpPr>
              <a:stCxn id="27" idx="2"/>
              <a:endCxn id="28" idx="0"/>
            </p:cNvCxnSpPr>
            <p:nvPr/>
          </p:nvCxnSpPr>
          <p:spPr bwMode="auto">
            <a:xfrm rot="16200000" flipH="1">
              <a:off x="3369098" y="5012901"/>
              <a:ext cx="2405810" cy="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208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formal intensions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>
                <a:solidFill>
                  <a:srgbClr val="A0AEF5"/>
                </a:solidFill>
              </a:rPr>
              <a:t>Formal </a:t>
            </a:r>
            <a:r>
              <a:rPr lang="en-US" b="1" i="1" u="sng" dirty="0">
                <a:solidFill>
                  <a:srgbClr val="A0AEF5"/>
                </a:solidFill>
              </a:rPr>
              <a:t>intension of </a:t>
            </a:r>
            <a:r>
              <a:rPr lang="en-US" b="1" i="1" u="sng" dirty="0" smtClean="0">
                <a:solidFill>
                  <a:srgbClr val="A0AEF5"/>
                </a:solidFill>
              </a:rPr>
              <a:t>concept C in version </a:t>
            </a:r>
            <a:r>
              <a:rPr lang="en-US" b="1" i="1" u="sng" dirty="0" err="1" smtClean="0">
                <a:solidFill>
                  <a:srgbClr val="A0AEF5"/>
                </a:solidFill>
              </a:rPr>
              <a:t>Vn</a:t>
            </a:r>
            <a:r>
              <a:rPr lang="en-US" dirty="0" smtClean="0">
                <a:solidFill>
                  <a:srgbClr val="A0AEF5"/>
                </a:solidFill>
              </a:rPr>
              <a:t> </a:t>
            </a:r>
            <a:r>
              <a:rPr lang="en-US" dirty="0">
                <a:solidFill>
                  <a:srgbClr val="A0AEF5"/>
                </a:solidFill>
              </a:rPr>
              <a:t>(</a:t>
            </a:r>
            <a:r>
              <a:rPr lang="en-US" dirty="0" err="1">
                <a:solidFill>
                  <a:srgbClr val="A0AEF5"/>
                </a:solidFill>
              </a:rPr>
              <a:t>FIn</a:t>
            </a:r>
            <a:r>
              <a:rPr lang="en-US" dirty="0" smtClean="0">
                <a:solidFill>
                  <a:srgbClr val="A0AEF5"/>
                </a:solidFill>
              </a:rPr>
              <a:t>):</a:t>
            </a:r>
          </a:p>
          <a:p>
            <a:pPr marL="857250" lvl="2" indent="0">
              <a:buNone/>
            </a:pPr>
            <a:r>
              <a:rPr lang="en-US" sz="2200" dirty="0" smtClean="0">
                <a:solidFill>
                  <a:srgbClr val="A0AEF5"/>
                </a:solidFill>
              </a:rPr>
              <a:t>the </a:t>
            </a:r>
            <a:r>
              <a:rPr lang="en-US" sz="2200" dirty="0">
                <a:solidFill>
                  <a:srgbClr val="A0AEF5"/>
                </a:solidFill>
              </a:rPr>
              <a:t>collection of all </a:t>
            </a:r>
            <a:r>
              <a:rPr lang="en-US" sz="2200" dirty="0" err="1">
                <a:solidFill>
                  <a:srgbClr val="A0AEF5"/>
                </a:solidFill>
              </a:rPr>
              <a:t>subsumers</a:t>
            </a:r>
            <a:r>
              <a:rPr lang="en-US" sz="2200" dirty="0">
                <a:solidFill>
                  <a:srgbClr val="A0AEF5"/>
                </a:solidFill>
              </a:rPr>
              <a:t> in </a:t>
            </a:r>
            <a:r>
              <a:rPr lang="en-US" sz="2200" dirty="0" smtClean="0">
                <a:solidFill>
                  <a:srgbClr val="A0AEF5"/>
                </a:solidFill>
              </a:rPr>
              <a:t>C’s </a:t>
            </a:r>
            <a:r>
              <a:rPr lang="en-US" sz="2200" dirty="0">
                <a:solidFill>
                  <a:srgbClr val="A0AEF5"/>
                </a:solidFill>
              </a:rPr>
              <a:t>transitive closure in </a:t>
            </a:r>
            <a:r>
              <a:rPr lang="en-US" sz="2200" i="1" dirty="0" smtClean="0">
                <a:solidFill>
                  <a:srgbClr val="A0AEF5"/>
                </a:solidFill>
              </a:rPr>
              <a:t>Vn</a:t>
            </a:r>
            <a:r>
              <a:rPr lang="en-US" sz="2200" i="1" dirty="0">
                <a:solidFill>
                  <a:srgbClr val="A0AEF5"/>
                </a:solidFill>
              </a:rPr>
              <a:t>.</a:t>
            </a:r>
            <a:endParaRPr lang="en-US" sz="2200" i="1" dirty="0" smtClean="0">
              <a:solidFill>
                <a:srgbClr val="A0AEF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>
                <a:solidFill>
                  <a:srgbClr val="A0AEF5"/>
                </a:solidFill>
              </a:rPr>
              <a:t>Historic </a:t>
            </a:r>
            <a:r>
              <a:rPr lang="en-US" b="1" i="1" u="sng" dirty="0">
                <a:solidFill>
                  <a:srgbClr val="A0AEF5"/>
                </a:solidFill>
              </a:rPr>
              <a:t>formal intension of </a:t>
            </a:r>
            <a:r>
              <a:rPr lang="en-US" b="1" i="1" u="sng" dirty="0" smtClean="0">
                <a:solidFill>
                  <a:srgbClr val="A0AEF5"/>
                </a:solidFill>
              </a:rPr>
              <a:t>concept</a:t>
            </a:r>
            <a:r>
              <a:rPr lang="en-US" b="1" u="sng" dirty="0" smtClean="0">
                <a:solidFill>
                  <a:srgbClr val="A0AEF5"/>
                </a:solidFill>
              </a:rPr>
              <a:t> C</a:t>
            </a:r>
            <a:r>
              <a:rPr lang="en-US" dirty="0" smtClean="0">
                <a:solidFill>
                  <a:srgbClr val="A0AEF5"/>
                </a:solidFill>
              </a:rPr>
              <a:t> (HFI):</a:t>
            </a:r>
          </a:p>
          <a:p>
            <a:pPr marL="857250" lvl="2" indent="0">
              <a:buNone/>
            </a:pPr>
            <a:r>
              <a:rPr lang="en-US" sz="2200" dirty="0" smtClean="0">
                <a:solidFill>
                  <a:srgbClr val="A0AEF5"/>
                </a:solidFill>
              </a:rPr>
              <a:t>the </a:t>
            </a:r>
            <a:r>
              <a:rPr lang="en-US" sz="2200" dirty="0">
                <a:solidFill>
                  <a:srgbClr val="A0AEF5"/>
                </a:solidFill>
              </a:rPr>
              <a:t>union of any </a:t>
            </a:r>
            <a:r>
              <a:rPr lang="en-US" sz="2200" dirty="0" err="1">
                <a:solidFill>
                  <a:srgbClr val="A0AEF5"/>
                </a:solidFill>
              </a:rPr>
              <a:t>subsumer</a:t>
            </a:r>
            <a:r>
              <a:rPr lang="en-US" sz="2200" dirty="0">
                <a:solidFill>
                  <a:srgbClr val="A0AEF5"/>
                </a:solidFill>
              </a:rPr>
              <a:t> </a:t>
            </a:r>
            <a:r>
              <a:rPr lang="en-US" sz="2200" dirty="0" smtClean="0">
                <a:solidFill>
                  <a:srgbClr val="A0AEF5"/>
                </a:solidFill>
              </a:rPr>
              <a:t>of C ever </a:t>
            </a:r>
            <a:r>
              <a:rPr lang="en-US" sz="2200" dirty="0">
                <a:solidFill>
                  <a:srgbClr val="A0AEF5"/>
                </a:solidFill>
              </a:rPr>
              <a:t>encountered in some version.</a:t>
            </a:r>
            <a:r>
              <a:rPr lang="en-US" dirty="0">
                <a:solidFill>
                  <a:srgbClr val="A0AEF5"/>
                </a:solidFill>
              </a:rPr>
              <a:t> </a:t>
            </a:r>
            <a:endParaRPr lang="en-US" dirty="0" smtClean="0">
              <a:solidFill>
                <a:srgbClr val="A0AEF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>
                <a:solidFill>
                  <a:srgbClr val="A0AEEC"/>
                </a:solidFill>
              </a:rPr>
              <a:t>Rigid </a:t>
            </a:r>
            <a:r>
              <a:rPr lang="en-US" b="1" i="1" u="sng" dirty="0">
                <a:solidFill>
                  <a:srgbClr val="A0AEEC"/>
                </a:solidFill>
              </a:rPr>
              <a:t>formal properties set of </a:t>
            </a:r>
            <a:r>
              <a:rPr lang="en-US" b="1" i="1" u="sng" dirty="0" smtClean="0">
                <a:solidFill>
                  <a:srgbClr val="A0AEEC"/>
                </a:solidFill>
              </a:rPr>
              <a:t>concept</a:t>
            </a:r>
            <a:r>
              <a:rPr lang="en-US" b="1" u="sng" dirty="0" smtClean="0">
                <a:solidFill>
                  <a:srgbClr val="A0AEEC"/>
                </a:solidFill>
              </a:rPr>
              <a:t> C</a:t>
            </a:r>
            <a:r>
              <a:rPr lang="en-US" dirty="0" smtClean="0">
                <a:solidFill>
                  <a:srgbClr val="A0AEEC"/>
                </a:solidFill>
              </a:rPr>
              <a:t> (RFP):</a:t>
            </a:r>
          </a:p>
          <a:p>
            <a:pPr marL="857250" lvl="2" indent="0">
              <a:buNone/>
            </a:pPr>
            <a:r>
              <a:rPr lang="en-US" sz="2200" dirty="0" smtClean="0">
                <a:solidFill>
                  <a:srgbClr val="A0AEEC"/>
                </a:solidFill>
              </a:rPr>
              <a:t>the </a:t>
            </a:r>
            <a:r>
              <a:rPr lang="en-US" sz="2200" dirty="0">
                <a:solidFill>
                  <a:srgbClr val="A0AEEC"/>
                </a:solidFill>
              </a:rPr>
              <a:t>subset of transitive closure </a:t>
            </a:r>
            <a:r>
              <a:rPr lang="en-US" sz="2200" dirty="0" err="1">
                <a:solidFill>
                  <a:srgbClr val="A0AEEC"/>
                </a:solidFill>
              </a:rPr>
              <a:t>subsumers</a:t>
            </a:r>
            <a:r>
              <a:rPr lang="en-US" sz="2200" dirty="0">
                <a:solidFill>
                  <a:srgbClr val="A0AEEC"/>
                </a:solidFill>
              </a:rPr>
              <a:t> </a:t>
            </a:r>
            <a:r>
              <a:rPr lang="en-US" sz="2200" dirty="0" smtClean="0">
                <a:solidFill>
                  <a:srgbClr val="A0AEEC"/>
                </a:solidFill>
              </a:rPr>
              <a:t>of C that </a:t>
            </a:r>
            <a:r>
              <a:rPr lang="en-US" sz="2200" dirty="0">
                <a:solidFill>
                  <a:srgbClr val="A0AEEC"/>
                </a:solidFill>
              </a:rPr>
              <a:t>is present in all versions in which </a:t>
            </a:r>
            <a:r>
              <a:rPr lang="en-US" sz="2200" dirty="0" smtClean="0">
                <a:solidFill>
                  <a:srgbClr val="A0AEEC"/>
                </a:solidFill>
              </a:rPr>
              <a:t>C is </a:t>
            </a:r>
            <a:r>
              <a:rPr lang="en-US" sz="2200" dirty="0">
                <a:solidFill>
                  <a:srgbClr val="A0AEEC"/>
                </a:solidFill>
              </a:rPr>
              <a:t>active. </a:t>
            </a:r>
            <a:endParaRPr lang="en-US" sz="2200" dirty="0" smtClean="0">
              <a:solidFill>
                <a:srgbClr val="A0AEEC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/>
              <a:t>Stable </a:t>
            </a:r>
            <a:r>
              <a:rPr lang="en-US" b="1" i="1" u="sng" dirty="0"/>
              <a:t>history segment of </a:t>
            </a:r>
            <a:r>
              <a:rPr lang="en-US" b="1" i="1" u="sng" dirty="0" smtClean="0"/>
              <a:t>concept</a:t>
            </a:r>
            <a:r>
              <a:rPr lang="en-US" b="1" u="sng" dirty="0" smtClean="0"/>
              <a:t> C</a:t>
            </a:r>
            <a:r>
              <a:rPr lang="en-US" dirty="0" smtClean="0"/>
              <a:t> (SHSC):</a:t>
            </a:r>
          </a:p>
          <a:p>
            <a:pPr marL="857250" lvl="2" indent="0">
              <a:buNone/>
            </a:pPr>
            <a:r>
              <a:rPr lang="en-US" sz="2200" dirty="0" smtClean="0"/>
              <a:t>a </a:t>
            </a:r>
            <a:r>
              <a:rPr lang="en-US" sz="2200" dirty="0"/>
              <a:t>segment of </a:t>
            </a:r>
            <a:r>
              <a:rPr lang="en-US" sz="2200" dirty="0" smtClean="0"/>
              <a:t>C’s </a:t>
            </a:r>
            <a:r>
              <a:rPr lang="en-US" sz="2200" dirty="0"/>
              <a:t>history during which </a:t>
            </a:r>
            <a:r>
              <a:rPr lang="en-US" sz="2200" dirty="0" smtClean="0"/>
              <a:t>its </a:t>
            </a:r>
            <a:r>
              <a:rPr lang="en-US" sz="2200" dirty="0" err="1"/>
              <a:t>FIn</a:t>
            </a:r>
            <a:r>
              <a:rPr lang="en-US" sz="2200" dirty="0"/>
              <a:t> remains constant over successive versions.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Transitive closure history </a:t>
            </a:r>
            <a:r>
              <a:rPr lang="en-US" sz="3200" dirty="0" smtClean="0"/>
              <a:t>(34 versions) for concept ‘10001005’ </a:t>
            </a:r>
            <a:r>
              <a:rPr lang="en-US" sz="3200" dirty="0"/>
              <a:t>with most recent FSN: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‘</a:t>
            </a:r>
            <a:r>
              <a:rPr lang="en-US" sz="3200" i="1" dirty="0"/>
              <a:t>Bacterial sepsis (disorder)</a:t>
            </a:r>
            <a:r>
              <a:rPr lang="en-US" sz="3200" dirty="0"/>
              <a:t>’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199" y="2514600"/>
          <a:ext cx="8991602" cy="344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707">
                  <a:extLst>
                    <a:ext uri="{9D8B030D-6E8A-4147-A177-3AD203B41FA5}">
                      <a16:colId xmlns:a16="http://schemas.microsoft.com/office/drawing/2014/main" val="2029395851"/>
                    </a:ext>
                  </a:extLst>
                </a:gridCol>
                <a:gridCol w="1006028">
                  <a:extLst>
                    <a:ext uri="{9D8B030D-6E8A-4147-A177-3AD203B41FA5}">
                      <a16:colId xmlns:a16="http://schemas.microsoft.com/office/drawing/2014/main" val="4102958452"/>
                    </a:ext>
                  </a:extLst>
                </a:gridCol>
                <a:gridCol w="232160">
                  <a:extLst>
                    <a:ext uri="{9D8B030D-6E8A-4147-A177-3AD203B41FA5}">
                      <a16:colId xmlns:a16="http://schemas.microsoft.com/office/drawing/2014/main" val="1558325338"/>
                    </a:ext>
                  </a:extLst>
                </a:gridCol>
                <a:gridCol w="1006028">
                  <a:extLst>
                    <a:ext uri="{9D8B030D-6E8A-4147-A177-3AD203B41FA5}">
                      <a16:colId xmlns:a16="http://schemas.microsoft.com/office/drawing/2014/main" val="3501247811"/>
                    </a:ext>
                  </a:extLst>
                </a:gridCol>
                <a:gridCol w="1133492">
                  <a:extLst>
                    <a:ext uri="{9D8B030D-6E8A-4147-A177-3AD203B41FA5}">
                      <a16:colId xmlns:a16="http://schemas.microsoft.com/office/drawing/2014/main" val="720807123"/>
                    </a:ext>
                  </a:extLst>
                </a:gridCol>
                <a:gridCol w="1414587">
                  <a:extLst>
                    <a:ext uri="{9D8B030D-6E8A-4147-A177-3AD203B41FA5}">
                      <a16:colId xmlns:a16="http://schemas.microsoft.com/office/drawing/2014/main" val="46131524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4459422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Historic signature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Subsumer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Most recent FSN of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subsumer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30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91302008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Sepsis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10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87628006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Bacterial infectious 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62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64572001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7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40733004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Infectious disease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97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!!!!!!!!!!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105592009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Septicemia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63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404684003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Clinical finding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431950004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Bloodstream finding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05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431193003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Infection of bloodstream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783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301811001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Bacterial infection by site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057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301810000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Infection by site (disorder)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88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123946008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Disorder by body site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61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118234003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Finding by site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215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434156008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Infectious agent in bloodstream (finding)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23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238149007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Syst.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Inflamm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.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response syndrome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74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128139000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Inflammatory disorder (disorder)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9266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34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76199" y="2743200"/>
            <a:ext cx="533401" cy="318727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72287" y="6201625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5 stable history segments</a:t>
            </a:r>
            <a:endParaRPr lang="en-US" sz="2800" b="0" dirty="0">
              <a:solidFill>
                <a:srgbClr val="FFFF00"/>
              </a:solidFill>
            </a:endParaRPr>
          </a:p>
        </p:txBody>
      </p:sp>
      <p:cxnSp>
        <p:nvCxnSpPr>
          <p:cNvPr id="29" name="Elbow Connector 28"/>
          <p:cNvCxnSpPr>
            <a:endCxn id="28" idx="1"/>
          </p:cNvCxnSpPr>
          <p:nvPr/>
        </p:nvCxnSpPr>
        <p:spPr bwMode="auto">
          <a:xfrm>
            <a:off x="2133601" y="5930472"/>
            <a:ext cx="538686" cy="5327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09600" y="2743200"/>
            <a:ext cx="990600" cy="318727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2743200"/>
            <a:ext cx="228600" cy="318727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42191" y="2743200"/>
            <a:ext cx="977209" cy="318727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64196" y="2743200"/>
            <a:ext cx="1098204" cy="318727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3621156" y="5429103"/>
            <a:ext cx="725244" cy="13416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73410" y="5419490"/>
            <a:ext cx="2190546" cy="14377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76400" y="4596519"/>
            <a:ext cx="838200" cy="14842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52500" y="4593206"/>
            <a:ext cx="266700" cy="15173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57400" y="4042577"/>
            <a:ext cx="990600" cy="15604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9600" y="4042577"/>
            <a:ext cx="457200" cy="15604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63956" y="5419489"/>
            <a:ext cx="457200" cy="1437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4601167"/>
            <a:ext cx="457200" cy="1437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54846"/>
            <a:ext cx="990600" cy="1437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‘Suspiciously gapped’ CSP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51516"/>
              </p:ext>
            </p:extLst>
          </p:nvPr>
        </p:nvGraphicFramePr>
        <p:xfrm>
          <a:off x="154463" y="3459480"/>
          <a:ext cx="8835073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5473">
                  <a:extLst>
                    <a:ext uri="{9D8B030D-6E8A-4147-A177-3AD203B41FA5}">
                      <a16:colId xmlns:a16="http://schemas.microsoft.com/office/drawing/2014/main" val="237595995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9056662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159911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concept-</a:t>
                      </a:r>
                      <a:r>
                        <a:rPr lang="en-US" dirty="0" err="1" smtClean="0"/>
                        <a:t>subsumer</a:t>
                      </a:r>
                      <a:r>
                        <a:rPr lang="en-US" dirty="0" smtClean="0"/>
                        <a:t> pair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7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Historic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Signature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C1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C2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858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---1111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1111111100000000000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Abrasion of head (disorder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Disorder of skin of head (disorder)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12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------11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1111111000000000000000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Removal of dressing of skin of feet (procedure)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Procedure on lower leg (procedure)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31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------111111111111111111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Avulsion of mandibular attached gingiva (disorder)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Gingivae finding (finding)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2117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66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Concepts C1 and C2 form a concept-</a:t>
            </a:r>
            <a:r>
              <a:rPr lang="en-US" sz="2400" b="0" dirty="0" err="1">
                <a:solidFill>
                  <a:schemeClr val="bg1"/>
                </a:solidFill>
              </a:rPr>
              <a:t>subsumer</a:t>
            </a:r>
            <a:r>
              <a:rPr lang="en-US" sz="2400" b="0" dirty="0">
                <a:solidFill>
                  <a:schemeClr val="bg1"/>
                </a:solidFill>
              </a:rPr>
              <a:t> pair </a:t>
            </a:r>
            <a:r>
              <a:rPr lang="en-US" sz="2400" b="0" dirty="0" smtClean="0">
                <a:solidFill>
                  <a:schemeClr val="bg1"/>
                </a:solidFill>
              </a:rPr>
              <a:t>(CSP) </a:t>
            </a:r>
            <a:r>
              <a:rPr lang="en-US" sz="2400" b="0" i="1" dirty="0" smtClean="0">
                <a:solidFill>
                  <a:schemeClr val="bg1"/>
                </a:solidFill>
              </a:rPr>
              <a:t>if </a:t>
            </a:r>
            <a:r>
              <a:rPr lang="en-US" sz="2400" b="0" i="1" dirty="0">
                <a:solidFill>
                  <a:schemeClr val="bg1"/>
                </a:solidFill>
              </a:rPr>
              <a:t>and only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i="1" dirty="0">
                <a:solidFill>
                  <a:schemeClr val="bg1"/>
                </a:solidFill>
              </a:rPr>
              <a:t>if </a:t>
            </a:r>
            <a:r>
              <a:rPr lang="en-US" sz="2400" b="0" dirty="0">
                <a:solidFill>
                  <a:schemeClr val="bg1"/>
                </a:solidFill>
              </a:rPr>
              <a:t>C2 is in the historic transitive closure set of C1. </a:t>
            </a:r>
          </a:p>
          <a:p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362200"/>
            <a:ext cx="89154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A CSP is </a:t>
            </a:r>
            <a:r>
              <a:rPr lang="en-US" sz="2000" i="1" kern="0" dirty="0" smtClean="0"/>
              <a:t>suspiciously gapped</a:t>
            </a:r>
            <a:r>
              <a:rPr lang="en-US" sz="2000" kern="0" dirty="0" smtClean="0"/>
              <a:t> for any C2 which becomes reactivated after having been deactivated: during the gap, the </a:t>
            </a:r>
            <a:r>
              <a:rPr lang="en-US" sz="2000" kern="0" dirty="0" err="1" smtClean="0"/>
              <a:t>subsumer</a:t>
            </a:r>
            <a:r>
              <a:rPr lang="en-US" sz="2000" kern="0" dirty="0" smtClean="0"/>
              <a:t> was thus unjustifiably absent (‘missing’).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0652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564302" y="4605462"/>
            <a:ext cx="1855297" cy="139479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0" y="4059141"/>
            <a:ext cx="1371600" cy="139479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63956" y="5419489"/>
            <a:ext cx="457200" cy="1437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4601167"/>
            <a:ext cx="457200" cy="1437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54846"/>
            <a:ext cx="990600" cy="1437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‘Suspiciously gapped’ CSP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407414"/>
              </p:ext>
            </p:extLst>
          </p:nvPr>
        </p:nvGraphicFramePr>
        <p:xfrm>
          <a:off x="154463" y="3459480"/>
          <a:ext cx="8835073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5473">
                  <a:extLst>
                    <a:ext uri="{9D8B030D-6E8A-4147-A177-3AD203B41FA5}">
                      <a16:colId xmlns:a16="http://schemas.microsoft.com/office/drawing/2014/main" val="237595995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9056662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159911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concept-</a:t>
                      </a:r>
                      <a:r>
                        <a:rPr lang="en-US" dirty="0" err="1" smtClean="0"/>
                        <a:t>subsumer</a:t>
                      </a:r>
                      <a:r>
                        <a:rPr lang="en-US" dirty="0" smtClean="0"/>
                        <a:t> pair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7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Historic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Signature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C1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C2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858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---1111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1111111100000000000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Abrasion of head (disorder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Disorder of skin of head (disorder)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12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------11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1111111000000000000000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Removal of dressing of skin of feet (procedure)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Procedure on lower leg (procedure)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31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------111111111111111111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Avulsion of mandibular attached gingiva (disorder)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Gingivae finding (finding)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2117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638800"/>
            <a:ext cx="86868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 algn="ctr"/>
            <a:endParaRPr lang="en-US" sz="2000" kern="0" dirty="0"/>
          </a:p>
        </p:txBody>
      </p:sp>
      <p:sp>
        <p:nvSpPr>
          <p:cNvPr id="14" name="Rectangle 13"/>
          <p:cNvSpPr/>
          <p:nvPr/>
        </p:nvSpPr>
        <p:spPr>
          <a:xfrm>
            <a:off x="228600" y="1831211"/>
            <a:ext cx="8663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History </a:t>
            </a:r>
            <a:r>
              <a:rPr lang="en-US" sz="2800" b="0" i="1" dirty="0">
                <a:solidFill>
                  <a:schemeClr val="bg1"/>
                </a:solidFill>
              </a:rPr>
              <a:t>repeats itself, first as tragedy, second as farce</a:t>
            </a:r>
            <a:r>
              <a:rPr lang="en-US" b="0" dirty="0" smtClean="0">
                <a:solidFill>
                  <a:schemeClr val="bg1"/>
                </a:solidFill>
              </a:rPr>
              <a:t>.’</a:t>
            </a:r>
          </a:p>
          <a:p>
            <a:r>
              <a:rPr lang="en-US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b="0" dirty="0" smtClean="0">
                <a:solidFill>
                  <a:schemeClr val="bg1"/>
                </a:solidFill>
              </a:rPr>
              <a:t>Karl Marx </a:t>
            </a:r>
            <a:r>
              <a:rPr lang="en-US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81200" y="6393180"/>
            <a:ext cx="838200" cy="236220"/>
          </a:xfrm>
          <a:prstGeom prst="rect">
            <a:avLst/>
          </a:prstGeom>
          <a:solidFill>
            <a:srgbClr val="FF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05539" y="2636192"/>
            <a:ext cx="1066800" cy="167640"/>
          </a:xfrm>
          <a:prstGeom prst="rect">
            <a:avLst/>
          </a:prstGeom>
          <a:solidFill>
            <a:srgbClr val="FF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05539" y="3048000"/>
            <a:ext cx="1066800" cy="1447800"/>
          </a:xfrm>
          <a:prstGeom prst="rect">
            <a:avLst/>
          </a:prstGeom>
          <a:solidFill>
            <a:srgbClr val="00B05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‘Suspiciously annulled’ CSP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5029200"/>
            <a:ext cx="86868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/>
            <a:r>
              <a:rPr lang="en-US" sz="2000" dirty="0"/>
              <a:t>A </a:t>
            </a:r>
            <a:r>
              <a:rPr lang="en-US" sz="2000" dirty="0" smtClean="0"/>
              <a:t>CSP </a:t>
            </a:r>
            <a:r>
              <a:rPr lang="en-US" sz="2000" dirty="0"/>
              <a:t>is </a:t>
            </a:r>
            <a:r>
              <a:rPr lang="en-US" sz="2000" i="1" dirty="0">
                <a:solidFill>
                  <a:srgbClr val="EDB1D5"/>
                </a:solidFill>
              </a:rPr>
              <a:t>suspiciously annulled</a:t>
            </a:r>
            <a:r>
              <a:rPr lang="en-US" sz="2000" i="1" dirty="0"/>
              <a:t> in S</a:t>
            </a:r>
            <a:r>
              <a:rPr lang="en-US" sz="2000" dirty="0"/>
              <a:t> whenever there is </a:t>
            </a:r>
            <a:r>
              <a:rPr lang="en-US" sz="2000" dirty="0" smtClean="0"/>
              <a:t>for C1 a </a:t>
            </a:r>
            <a:r>
              <a:rPr lang="en-US" sz="2000" dirty="0">
                <a:solidFill>
                  <a:srgbClr val="FFFF00"/>
                </a:solidFill>
              </a:rPr>
              <a:t>stable history segment S</a:t>
            </a:r>
            <a:r>
              <a:rPr lang="en-US" sz="2000" dirty="0"/>
              <a:t> for </a:t>
            </a:r>
            <a:r>
              <a:rPr lang="en-US" sz="2000" dirty="0" smtClean="0"/>
              <a:t>which: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/>
              <a:t>historic signature of that </a:t>
            </a:r>
            <a:r>
              <a:rPr lang="en-US" sz="1800" dirty="0" smtClean="0"/>
              <a:t>CSP contains </a:t>
            </a:r>
            <a:r>
              <a:rPr lang="en-US" sz="1800" dirty="0">
                <a:solidFill>
                  <a:srgbClr val="AAE600"/>
                </a:solidFill>
              </a:rPr>
              <a:t>only ‘</a:t>
            </a:r>
            <a:r>
              <a:rPr lang="en-US" sz="1800" dirty="0" smtClean="0">
                <a:solidFill>
                  <a:srgbClr val="AAE600"/>
                </a:solidFill>
              </a:rPr>
              <a:t>0’s, </a:t>
            </a:r>
            <a:r>
              <a:rPr lang="en-US" sz="1800" dirty="0"/>
              <a:t>and </a:t>
            </a:r>
            <a:endParaRPr lang="en-US" sz="18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there </a:t>
            </a:r>
            <a:r>
              <a:rPr lang="en-US" sz="1800" dirty="0"/>
              <a:t>is at least one other </a:t>
            </a:r>
            <a:r>
              <a:rPr lang="en-US" sz="1800" dirty="0" smtClean="0"/>
              <a:t>CSP of C1 </a:t>
            </a:r>
            <a:r>
              <a:rPr lang="en-US" sz="1800" dirty="0"/>
              <a:t>of which the historic signature contains only ‘!’ in </a:t>
            </a:r>
            <a:r>
              <a:rPr lang="en-US" sz="1800" dirty="0" smtClean="0"/>
              <a:t>S</a:t>
            </a:r>
            <a:r>
              <a:rPr lang="en-US" sz="1800" dirty="0"/>
              <a:t>.</a:t>
            </a:r>
            <a:endParaRPr lang="en-US" sz="1800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997283"/>
              </p:ext>
            </p:extLst>
          </p:nvPr>
        </p:nvGraphicFramePr>
        <p:xfrm>
          <a:off x="76199" y="1508760"/>
          <a:ext cx="8991602" cy="344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707">
                  <a:extLst>
                    <a:ext uri="{9D8B030D-6E8A-4147-A177-3AD203B41FA5}">
                      <a16:colId xmlns:a16="http://schemas.microsoft.com/office/drawing/2014/main" val="2029395851"/>
                    </a:ext>
                  </a:extLst>
                </a:gridCol>
                <a:gridCol w="1006028">
                  <a:extLst>
                    <a:ext uri="{9D8B030D-6E8A-4147-A177-3AD203B41FA5}">
                      <a16:colId xmlns:a16="http://schemas.microsoft.com/office/drawing/2014/main" val="4102958452"/>
                    </a:ext>
                  </a:extLst>
                </a:gridCol>
                <a:gridCol w="232160">
                  <a:extLst>
                    <a:ext uri="{9D8B030D-6E8A-4147-A177-3AD203B41FA5}">
                      <a16:colId xmlns:a16="http://schemas.microsoft.com/office/drawing/2014/main" val="1558325338"/>
                    </a:ext>
                  </a:extLst>
                </a:gridCol>
                <a:gridCol w="1006028">
                  <a:extLst>
                    <a:ext uri="{9D8B030D-6E8A-4147-A177-3AD203B41FA5}">
                      <a16:colId xmlns:a16="http://schemas.microsoft.com/office/drawing/2014/main" val="3501247811"/>
                    </a:ext>
                  </a:extLst>
                </a:gridCol>
                <a:gridCol w="1133492">
                  <a:extLst>
                    <a:ext uri="{9D8B030D-6E8A-4147-A177-3AD203B41FA5}">
                      <a16:colId xmlns:a16="http://schemas.microsoft.com/office/drawing/2014/main" val="720807123"/>
                    </a:ext>
                  </a:extLst>
                </a:gridCol>
                <a:gridCol w="1414587">
                  <a:extLst>
                    <a:ext uri="{9D8B030D-6E8A-4147-A177-3AD203B41FA5}">
                      <a16:colId xmlns:a16="http://schemas.microsoft.com/office/drawing/2014/main" val="46131524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4459422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Historic signature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Subsumer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Most recent FSN of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subsumer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30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91302008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Sepsis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10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87628006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Bacterial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infectious disease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62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64572001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Disease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7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40733004 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Infectious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disease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97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!!!!!!!!!!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105592009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Septicemia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63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404684003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Clinical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finding (finding)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431950004</a:t>
                      </a:r>
                      <a:endParaRPr lang="en-US" sz="1400" b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Bloodstream </a:t>
                      </a:r>
                      <a:r>
                        <a:rPr lang="en-US" sz="1400" b="0" dirty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finding (finding) </a:t>
                      </a:r>
                      <a:endParaRPr lang="en-US" sz="1400" b="0" dirty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05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431193003</a:t>
                      </a:r>
                      <a:endParaRPr lang="en-US" sz="1400" b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Infection </a:t>
                      </a:r>
                      <a:r>
                        <a:rPr lang="en-US" sz="1400" b="0" dirty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of bloodstream (disorder) </a:t>
                      </a:r>
                      <a:endParaRPr lang="en-US" sz="1400" b="0" dirty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783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301811001</a:t>
                      </a:r>
                      <a:endParaRPr lang="en-US" sz="1400" b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Bacterial </a:t>
                      </a:r>
                      <a:r>
                        <a:rPr lang="en-US" sz="1400" b="0" dirty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infection by site (disorder) </a:t>
                      </a:r>
                      <a:endParaRPr lang="en-US" sz="1400" b="0" dirty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057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301810000</a:t>
                      </a:r>
                      <a:endParaRPr lang="en-US" sz="1400" b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Infection </a:t>
                      </a:r>
                      <a:r>
                        <a:rPr lang="en-US" sz="1400" b="0" dirty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by site (disorder) </a:t>
                      </a:r>
                      <a:endParaRPr lang="en-US" sz="1400" b="0" dirty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88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123946008</a:t>
                      </a:r>
                      <a:endParaRPr lang="en-US" sz="1400" b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Disorder </a:t>
                      </a:r>
                      <a:r>
                        <a:rPr lang="en-US" sz="1400" b="0" dirty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by body site (disorder) </a:t>
                      </a:r>
                      <a:endParaRPr lang="en-US" sz="1400" b="0" dirty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61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118234003</a:t>
                      </a:r>
                      <a:endParaRPr lang="en-US" sz="1400" b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Finding </a:t>
                      </a:r>
                      <a:r>
                        <a:rPr lang="en-US" sz="1400" b="0" dirty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by site (finding) </a:t>
                      </a:r>
                      <a:endParaRPr lang="en-US" sz="1400" b="0" dirty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215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434156008</a:t>
                      </a:r>
                      <a:endParaRPr lang="en-US" sz="1400" b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Infectious </a:t>
                      </a:r>
                      <a:r>
                        <a:rPr lang="en-US" sz="1400" b="0" dirty="0">
                          <a:solidFill>
                            <a:srgbClr val="EDB1D5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agent in bloodstream (finding) </a:t>
                      </a:r>
                      <a:endParaRPr lang="en-US" sz="1400" b="0" dirty="0">
                        <a:solidFill>
                          <a:srgbClr val="EDB1D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23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238149007</a:t>
                      </a:r>
                      <a:endParaRPr lang="en-US" sz="14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Syst.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Inflamm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.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response syndrome (disorder)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74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1111111111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128139000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 Inflammatory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disorder (disorder)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9266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875722" y="1752600"/>
            <a:ext cx="1143000" cy="32004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CT’s concept turnover</a:t>
            </a:r>
            <a:br>
              <a:rPr lang="en-US" dirty="0" smtClean="0"/>
            </a:br>
            <a:r>
              <a:rPr lang="en-US" dirty="0" smtClean="0"/>
              <a:t>2002 – 2018 (34 versions)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86830"/>
              </p:ext>
            </p:extLst>
          </p:nvPr>
        </p:nvGraphicFramePr>
        <p:xfrm>
          <a:off x="533400" y="2087880"/>
          <a:ext cx="78486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5571">
                  <a:extLst>
                    <a:ext uri="{9D8B030D-6E8A-4147-A177-3AD203B41FA5}">
                      <a16:colId xmlns:a16="http://schemas.microsoft.com/office/drawing/2014/main" val="460516983"/>
                    </a:ext>
                  </a:extLst>
                </a:gridCol>
                <a:gridCol w="1751592">
                  <a:extLst>
                    <a:ext uri="{9D8B030D-6E8A-4147-A177-3AD203B41FA5}">
                      <a16:colId xmlns:a16="http://schemas.microsoft.com/office/drawing/2014/main" val="3629012151"/>
                    </a:ext>
                  </a:extLst>
                </a:gridCol>
                <a:gridCol w="2251437">
                  <a:extLst>
                    <a:ext uri="{9D8B030D-6E8A-4147-A177-3AD203B41FA5}">
                      <a16:colId xmlns:a16="http://schemas.microsoft.com/office/drawing/2014/main" val="1881013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Descriptive Statistic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LIFETIME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089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0.845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</a:rPr>
                        <a:t>25.836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514924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60064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4019772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Standard Deviation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0.362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11.417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7594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Minimum (Min)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62306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Maximum (Max)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940899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Confidence Level(95.0%)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0.035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06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Concepts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with Max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</a:rPr>
                        <a:t>340,639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</a:rPr>
                        <a:t>224,447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51146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Concepts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with Min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</a:rPr>
                        <a:t>62,721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</a:rPr>
                        <a:t>9,689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52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N Active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340,639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224,447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896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N Active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6,505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37477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stats for HFI variables (1)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61005"/>
              </p:ext>
            </p:extLst>
          </p:nvPr>
        </p:nvGraphicFramePr>
        <p:xfrm>
          <a:off x="228600" y="1676400"/>
          <a:ext cx="871993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60516983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23057968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88160962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8664159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141556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6629705"/>
                    </a:ext>
                  </a:extLst>
                </a:gridCol>
                <a:gridCol w="1199321">
                  <a:extLst>
                    <a:ext uri="{9D8B030D-6E8A-4147-A177-3AD203B41FA5}">
                      <a16:colId xmlns:a16="http://schemas.microsoft.com/office/drawing/2014/main" val="1106424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Descriptive Statistic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HFI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SHSC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RFP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RFP%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HFI</a:t>
                      </a: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Susp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annuled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Susp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 gapped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089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22.708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6.249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9.975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49.935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1.384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0.381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4924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064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72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Standard Deviation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17.784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3.861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10.026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30.703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5.627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17.164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94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Minimum (Min)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306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Maximum (Max)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152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6,643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0899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Confidence Level(95.0%)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0.055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0.031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0.095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0.017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0.053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06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Concepts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with Max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61,001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51146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Concepts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with Min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204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7,961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9,241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9,241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300,868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395,777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52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 Active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51,936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896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 Active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7,961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8,274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8,274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238,147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333,066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37477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5530" y="3810000"/>
            <a:ext cx="8763000" cy="2963174"/>
            <a:chOff x="185530" y="3810000"/>
            <a:chExt cx="8763000" cy="2963174"/>
          </a:xfrm>
        </p:grpSpPr>
        <p:sp>
          <p:nvSpPr>
            <p:cNvPr id="6" name="Rectangle 5"/>
            <p:cNvSpPr/>
            <p:nvPr/>
          </p:nvSpPr>
          <p:spPr>
            <a:xfrm>
              <a:off x="185530" y="5942177"/>
              <a:ext cx="8763000" cy="8309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en-US" sz="2400" b="0" dirty="0" smtClean="0">
                  <a:solidFill>
                    <a:schemeClr val="bg1"/>
                  </a:solidFill>
                  <a:ea typeface="Times New Roman" panose="02020603050405020304" pitchFamily="18" charset="0"/>
                </a:rPr>
                <a:t>35057008</a:t>
              </a:r>
            </a:p>
            <a:p>
              <a:r>
                <a:rPr lang="en-US" sz="2400" b="0" i="1" dirty="0" smtClean="0">
                  <a:solidFill>
                    <a:schemeClr val="bg1"/>
                  </a:solidFill>
                  <a:ea typeface="Times New Roman" panose="02020603050405020304" pitchFamily="18" charset="0"/>
                </a:rPr>
                <a:t>Nonvenomous </a:t>
              </a:r>
              <a:r>
                <a:rPr lang="en-US" sz="2400" b="0" i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insect bite of penis with infection (disorder</a:t>
              </a:r>
              <a:r>
                <a:rPr lang="en-US" sz="2400" b="0" i="1" dirty="0" smtClean="0">
                  <a:solidFill>
                    <a:schemeClr val="bg1"/>
                  </a:solidFill>
                  <a:ea typeface="Times New Roman" panose="02020603050405020304" pitchFamily="18" charset="0"/>
                </a:rPr>
                <a:t>)</a:t>
              </a:r>
              <a:r>
                <a:rPr lang="en-US" sz="2400" b="0" dirty="0" smtClean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endParaRPr lang="en-US" sz="2400" b="0" dirty="0">
                <a:solidFill>
                  <a:schemeClr val="bg1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>
              <a:off x="3124200" y="4191000"/>
              <a:ext cx="381000" cy="20574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00" y="3810000"/>
              <a:ext cx="533400" cy="381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590800"/>
            <a:ext cx="7620000" cy="3200400"/>
          </a:xfrm>
        </p:spPr>
        <p:txBody>
          <a:bodyPr/>
          <a:lstStyle/>
          <a:p>
            <a:pPr marL="0" indent="0" algn="ctr"/>
            <a:r>
              <a:rPr lang="en-US" sz="3600" dirty="0" smtClean="0"/>
              <a:t>Provide insight in techniques for early detection, if not prevention, of the unexpected to happen again in SNOMED CT, so that nobody will ever paraphrase Shaw’s quote this way.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44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stats for HFI variables (2)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70153"/>
              </p:ext>
            </p:extLst>
          </p:nvPr>
        </p:nvGraphicFramePr>
        <p:xfrm>
          <a:off x="228600" y="1676400"/>
          <a:ext cx="871993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60516983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23057968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88160962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8664159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141556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6629705"/>
                    </a:ext>
                  </a:extLst>
                </a:gridCol>
                <a:gridCol w="1199321">
                  <a:extLst>
                    <a:ext uri="{9D8B030D-6E8A-4147-A177-3AD203B41FA5}">
                      <a16:colId xmlns:a16="http://schemas.microsoft.com/office/drawing/2014/main" val="1106424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Descriptive Statistic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HFI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SHSC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RFP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RFP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% of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HFI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Susp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annuled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Susp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 gapped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089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22.708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6.249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9.975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49.935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1.384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0.381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4924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064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72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Standard Deviation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17.784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3.861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10.026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30.703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5.627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17.164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94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Minimum (Min)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306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Maximum (Max)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6,643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0899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Confidence Level(95.0%)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0.055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0.031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0.095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0.017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0.053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06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Concepts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with Max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61,001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51146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Concepts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with Min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204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7,961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9,241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9,241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300,868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395,777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52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 Active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51,936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896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 Active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7,961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8,274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8,274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238,147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333,066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37477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stats for HFI variables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4771745"/>
            <a:ext cx="8610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l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30% of active concepts </a:t>
            </a:r>
            <a:r>
              <a:rPr lang="en-US" sz="2400" b="0" dirty="0">
                <a:solidFill>
                  <a:schemeClr val="bg1"/>
                </a:solidFill>
                <a:ea typeface="Times New Roman" panose="02020603050405020304" pitchFamily="18" charset="0"/>
              </a:rPr>
              <a:t>have at least one suspiciously annulled formal property</a:t>
            </a:r>
            <a:r>
              <a:rPr lang="en-US" sz="2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r>
              <a:rPr lang="en-US" sz="2400" b="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(340,639-238,147/340,639),  </a:t>
            </a:r>
          </a:p>
          <a:p>
            <a:pPr marL="457200" indent="-457200" algn="l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7,573 (2.2%) active concepts </a:t>
            </a:r>
            <a:r>
              <a:rPr lang="en-US" sz="2400" b="0" dirty="0">
                <a:solidFill>
                  <a:srgbClr val="FFFF00"/>
                </a:solidFill>
                <a:ea typeface="Times New Roman" panose="02020603050405020304" pitchFamily="18" charset="0"/>
              </a:rPr>
              <a:t>have at least one suspiciously gapped </a:t>
            </a:r>
            <a:r>
              <a:rPr lang="en-US" sz="2400" b="0" dirty="0" err="1" smtClean="0">
                <a:solidFill>
                  <a:srgbClr val="FFFF00"/>
                </a:solidFill>
                <a:ea typeface="Times New Roman" panose="02020603050405020304" pitchFamily="18" charset="0"/>
              </a:rPr>
              <a:t>subsumer</a:t>
            </a:r>
            <a:r>
              <a:rPr lang="en-US" sz="2400" b="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2400" b="0" dirty="0">
                <a:solidFill>
                  <a:schemeClr val="bg1"/>
                </a:solidFill>
                <a:ea typeface="Times New Roman" panose="02020603050405020304" pitchFamily="18" charset="0"/>
              </a:rPr>
              <a:t>(</a:t>
            </a:r>
            <a:r>
              <a:rPr lang="en-US" sz="2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340,639-333,066/340,639). </a:t>
            </a:r>
          </a:p>
          <a:p>
            <a:pPr marL="457200" marR="0" indent="-457200" algn="l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2,706 </a:t>
            </a:r>
            <a:r>
              <a:rPr lang="en-US" sz="2400" b="0" dirty="0">
                <a:solidFill>
                  <a:schemeClr val="bg1"/>
                </a:solidFill>
                <a:ea typeface="Times New Roman" panose="02020603050405020304" pitchFamily="18" charset="0"/>
              </a:rPr>
              <a:t>concepts exhibited both features. 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224601"/>
              </p:ext>
            </p:extLst>
          </p:nvPr>
        </p:nvGraphicFramePr>
        <p:xfrm>
          <a:off x="228600" y="1676400"/>
          <a:ext cx="871993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60516983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23057968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88160962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8664159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141556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6629705"/>
                    </a:ext>
                  </a:extLst>
                </a:gridCol>
                <a:gridCol w="1199321">
                  <a:extLst>
                    <a:ext uri="{9D8B030D-6E8A-4147-A177-3AD203B41FA5}">
                      <a16:colId xmlns:a16="http://schemas.microsoft.com/office/drawing/2014/main" val="1106424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Descriptive Statistic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HFI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SHSC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RFP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RFP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% of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HFI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Susp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annuled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Susp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 gapped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089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22.708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6.249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9.975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49.935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1.384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0.381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4924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Standard Deviation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17.784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3.861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10.026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30.703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5.627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17.164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94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Minimum (Min)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306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Maximum (Max)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6,643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0899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Concepts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with Max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61,001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51146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Concepts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with Min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204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7,961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9,241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9,241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300,868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395,777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52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 Active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51,936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896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 Active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7,961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8,274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8,274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238,147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333,066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37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6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analysis (2 x 100 concepts)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Manual inspection of </a:t>
            </a:r>
            <a:r>
              <a:rPr lang="en-US" sz="2800" dirty="0" smtClean="0"/>
              <a:t>samples </a:t>
            </a:r>
            <a:r>
              <a:rPr lang="en-US" sz="2800" dirty="0"/>
              <a:t>for possible missing </a:t>
            </a:r>
            <a:r>
              <a:rPr lang="en-US" sz="2800" dirty="0" err="1" smtClean="0"/>
              <a:t>subsumers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83% positive in case of </a:t>
            </a:r>
            <a:r>
              <a:rPr lang="en-US" sz="2800" dirty="0"/>
              <a:t>suspicious </a:t>
            </a:r>
            <a:r>
              <a:rPr lang="en-US" sz="2800" dirty="0" smtClean="0"/>
              <a:t>gap,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91% positive in case of </a:t>
            </a:r>
            <a:r>
              <a:rPr lang="en-US" sz="2800" dirty="0"/>
              <a:t>suspicious </a:t>
            </a:r>
            <a:r>
              <a:rPr lang="en-US" sz="2800" dirty="0" smtClean="0"/>
              <a:t>annulment.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missing </a:t>
            </a:r>
            <a:r>
              <a:rPr lang="en-US" dirty="0" err="1" smtClean="0"/>
              <a:t>subsumers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397588"/>
              </p:ext>
            </p:extLst>
          </p:nvPr>
        </p:nvGraphicFramePr>
        <p:xfrm>
          <a:off x="228599" y="1676400"/>
          <a:ext cx="8686802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162">
                  <a:extLst>
                    <a:ext uri="{9D8B030D-6E8A-4147-A177-3AD203B41FA5}">
                      <a16:colId xmlns:a16="http://schemas.microsoft.com/office/drawing/2014/main" val="1712748706"/>
                    </a:ext>
                  </a:extLst>
                </a:gridCol>
                <a:gridCol w="8114240">
                  <a:extLst>
                    <a:ext uri="{9D8B030D-6E8A-4147-A177-3AD203B41FA5}">
                      <a16:colId xmlns:a16="http://schemas.microsoft.com/office/drawing/2014/main" val="91208411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884609132"/>
                    </a:ext>
                  </a:extLst>
                </a:gridCol>
              </a:tblGrid>
              <a:tr h="235156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88425004: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Congenital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anomaly of nervous system (disorder)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5735569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299735001: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Neurological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lesion (finding)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10654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102957003: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Neurological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finding (finding)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75173"/>
                  </a:ext>
                </a:extLst>
              </a:tr>
              <a:tr h="235156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87290003: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Congenital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anomaly of head (disorder)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9983116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204223000: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Ear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face and neck congenital anomalies (disorder)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50985"/>
                  </a:ext>
                </a:extLst>
              </a:tr>
              <a:tr h="235156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83502000: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Operation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 tendon sheath (procedure)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0065708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118667007: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Procedure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 skeletal muscular system (procedure)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906132"/>
                  </a:ext>
                </a:extLst>
              </a:tr>
              <a:tr h="235156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11381005: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Acne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(disorder)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0295395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95320005: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Disorder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skin (disorder)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710773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80659006: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Disorder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skin and/or subcutaneous tissue (disorder)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207735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106076001: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Skin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finding (finding)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255771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301857004: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Finding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body region (finding)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6153"/>
                  </a:ext>
                </a:extLst>
              </a:tr>
              <a:tr h="261849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19660004: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Disorder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soft tissue (disorder)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387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58467"/>
              </p:ext>
            </p:extLst>
          </p:nvPr>
        </p:nvGraphicFramePr>
        <p:xfrm>
          <a:off x="235225" y="5364480"/>
          <a:ext cx="868017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776">
                  <a:extLst>
                    <a:ext uri="{9D8B030D-6E8A-4147-A177-3AD203B41FA5}">
                      <a16:colId xmlns:a16="http://schemas.microsoft.com/office/drawing/2014/main" val="2193616276"/>
                    </a:ext>
                  </a:extLst>
                </a:gridCol>
                <a:gridCol w="7305897">
                  <a:extLst>
                    <a:ext uri="{9D8B030D-6E8A-4147-A177-3AD203B41FA5}">
                      <a16:colId xmlns:a16="http://schemas.microsoft.com/office/drawing/2014/main" val="1938098613"/>
                    </a:ext>
                  </a:extLst>
                </a:gridCol>
                <a:gridCol w="847502">
                  <a:extLst>
                    <a:ext uri="{9D8B030D-6E8A-4147-A177-3AD203B41FA5}">
                      <a16:colId xmlns:a16="http://schemas.microsoft.com/office/drawing/2014/main" val="2042044406"/>
                    </a:ext>
                  </a:extLst>
                </a:gridCol>
              </a:tblGrid>
              <a:tr h="163830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19838004: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In-vitro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immunologic test (procedure)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9271384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103693007: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Diagnostic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procedure (procedure)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9051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362961001: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Procedure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by intent (procedure)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92958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127789004: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Laboratory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procedure categorized by method (procedure)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1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3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SNOMED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Prior to each release, generate for all concepts their historic transitive closure set,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Inspect all concepts </a:t>
            </a:r>
            <a:r>
              <a:rPr lang="en-US" b="1" i="1" dirty="0" smtClean="0"/>
              <a:t>c</a:t>
            </a:r>
            <a:r>
              <a:rPr lang="en-US" dirty="0" smtClean="0"/>
              <a:t> which have at least one suspiciously annulled concept-</a:t>
            </a:r>
            <a:r>
              <a:rPr lang="en-US" dirty="0" err="1" smtClean="0"/>
              <a:t>subsumer</a:t>
            </a:r>
            <a:r>
              <a:rPr lang="en-US" dirty="0" smtClean="0"/>
              <a:t> pair (CSP) in their set: the justified removal of </a:t>
            </a:r>
            <a:r>
              <a:rPr lang="en-US" dirty="0" err="1" smtClean="0"/>
              <a:t>subsumer</a:t>
            </a:r>
            <a:r>
              <a:rPr lang="en-US" dirty="0" smtClean="0"/>
              <a:t> </a:t>
            </a:r>
            <a:r>
              <a:rPr lang="en-US" b="1" i="1" dirty="0" smtClean="0"/>
              <a:t>x</a:t>
            </a:r>
            <a:r>
              <a:rPr lang="en-US" dirty="0" smtClean="0"/>
              <a:t> of </a:t>
            </a:r>
            <a:r>
              <a:rPr lang="en-US" b="1" i="1" dirty="0" smtClean="0"/>
              <a:t>c</a:t>
            </a:r>
            <a:r>
              <a:rPr lang="en-US" dirty="0" smtClean="0"/>
              <a:t> might have caused the unjustified  removal of </a:t>
            </a:r>
            <a:r>
              <a:rPr lang="en-US" dirty="0" err="1" smtClean="0"/>
              <a:t>subsumer</a:t>
            </a:r>
            <a:r>
              <a:rPr lang="en-US" dirty="0" smtClean="0"/>
              <a:t> </a:t>
            </a:r>
            <a:r>
              <a:rPr lang="en-US" b="1" i="1" dirty="0" smtClean="0"/>
              <a:t>y</a:t>
            </a:r>
            <a:r>
              <a:rPr lang="en-US" dirty="0" smtClean="0"/>
              <a:t> of </a:t>
            </a:r>
            <a:r>
              <a:rPr lang="en-US" b="1" i="1" dirty="0" smtClean="0"/>
              <a:t>x</a:t>
            </a:r>
            <a:r>
              <a:rPr lang="en-US" dirty="0" smtClean="0"/>
              <a:t> as a </a:t>
            </a:r>
            <a:r>
              <a:rPr lang="en-US" dirty="0" err="1" smtClean="0"/>
              <a:t>subsumer</a:t>
            </a:r>
            <a:r>
              <a:rPr lang="en-US" dirty="0" smtClean="0"/>
              <a:t> of </a:t>
            </a:r>
            <a:r>
              <a:rPr lang="en-US" b="1" i="1" dirty="0" smtClean="0"/>
              <a:t>c</a:t>
            </a:r>
            <a:r>
              <a:rPr lang="en-US" dirty="0"/>
              <a:t>,</a:t>
            </a:r>
            <a:endParaRPr lang="en-US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For all concepts deleted since the prior release, inspect whether their former </a:t>
            </a:r>
            <a:r>
              <a:rPr lang="en-US" dirty="0" err="1" smtClean="0"/>
              <a:t>descendents</a:t>
            </a:r>
            <a:r>
              <a:rPr lang="en-US" dirty="0" smtClean="0"/>
              <a:t> lost CSPs in their FHI,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Do the same, after reclassification, for all concepts whose stated definition was changed since the latest release.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Font typeface="Arial" panose="020B0604020202020204" pitchFamily="34" charset="0"/>
              <a:buChar char="•"/>
            </a:pPr>
            <a:r>
              <a:rPr lang="en-US" dirty="0"/>
              <a:t>SNOMED CT’s history mechanism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used </a:t>
            </a:r>
            <a:r>
              <a:rPr lang="en-US" dirty="0"/>
              <a:t>to prevent mistakes in the </a:t>
            </a:r>
            <a:r>
              <a:rPr lang="en-US" dirty="0" smtClean="0"/>
              <a:t>future:</a:t>
            </a:r>
          </a:p>
          <a:p>
            <a:pPr lvl="2" hangingPunct="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ith great success using suspiciously gapped and annulled concept-</a:t>
            </a:r>
            <a:r>
              <a:rPr lang="en-US" dirty="0" err="1" smtClean="0"/>
              <a:t>subsumer</a:t>
            </a:r>
            <a:r>
              <a:rPr lang="en-US" dirty="0" smtClean="0"/>
              <a:t> pairs in the historic transitive closure set,</a:t>
            </a:r>
          </a:p>
          <a:p>
            <a:pPr lvl="2" hangingPunct="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ather poorly for linguistic intension changes because of, mainly, poor documentation.</a:t>
            </a:r>
          </a:p>
          <a:p>
            <a:pPr hangingPunct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SNOMED </a:t>
            </a:r>
            <a:r>
              <a:rPr lang="en-US" dirty="0"/>
              <a:t>CT’s </a:t>
            </a:r>
            <a:r>
              <a:rPr lang="en-US" dirty="0" smtClean="0"/>
              <a:t>adherence </a:t>
            </a:r>
            <a:r>
              <a:rPr lang="en-US" dirty="0"/>
              <a:t>to </a:t>
            </a:r>
            <a:r>
              <a:rPr lang="en-US" dirty="0" smtClean="0"/>
              <a:t>code </a:t>
            </a:r>
            <a:r>
              <a:rPr lang="en-US" dirty="0"/>
              <a:t>permanence can be </a:t>
            </a:r>
            <a:r>
              <a:rPr lang="en-US" dirty="0" smtClean="0"/>
              <a:t>quantified </a:t>
            </a:r>
            <a:r>
              <a:rPr lang="en-US" dirty="0"/>
              <a:t>but </a:t>
            </a:r>
            <a:r>
              <a:rPr lang="en-US" dirty="0" smtClean="0"/>
              <a:t>this </a:t>
            </a:r>
            <a:r>
              <a:rPr lang="en-US" dirty="0"/>
              <a:t>criterion is not sufficiently applied. </a:t>
            </a:r>
            <a:endParaRPr lang="en-US" dirty="0" smtClean="0"/>
          </a:p>
          <a:p>
            <a:pPr hangingPunct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cannot be </a:t>
            </a:r>
            <a:r>
              <a:rPr lang="en-US" dirty="0" smtClean="0"/>
              <a:t>computed </a:t>
            </a:r>
            <a:r>
              <a:rPr lang="en-US" dirty="0"/>
              <a:t>whether for any given concept a semantic tag is changed because of a </a:t>
            </a:r>
            <a:r>
              <a:rPr lang="en-US" i="1" dirty="0"/>
              <a:t>local</a:t>
            </a:r>
            <a:r>
              <a:rPr lang="en-US" dirty="0"/>
              <a:t> mistake in the interpretation of that concept or a </a:t>
            </a:r>
            <a:r>
              <a:rPr lang="en-US" i="1" dirty="0"/>
              <a:t>global</a:t>
            </a:r>
            <a:r>
              <a:rPr lang="en-US" dirty="0"/>
              <a:t> change at the level of the concept model.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</a:rPr>
              <a:t>‘</a:t>
            </a:r>
            <a:r>
              <a:rPr lang="en-US" sz="4000" b="0" i="1" dirty="0">
                <a:solidFill>
                  <a:schemeClr val="bg1"/>
                </a:solidFill>
              </a:rPr>
              <a:t>Success does not consist in never making mistakes but in never making the same one a second time</a:t>
            </a:r>
            <a:r>
              <a:rPr lang="en-US" sz="4000" b="0" i="1" dirty="0" smtClean="0">
                <a:solidFill>
                  <a:schemeClr val="bg1"/>
                </a:solidFill>
              </a:rPr>
              <a:t>.</a:t>
            </a:r>
            <a:r>
              <a:rPr lang="en-US" sz="4000" b="0" dirty="0" smtClean="0">
                <a:solidFill>
                  <a:schemeClr val="bg1"/>
                </a:solidFill>
              </a:rPr>
              <a:t>’</a:t>
            </a:r>
          </a:p>
          <a:p>
            <a:endParaRPr lang="en-US" sz="4000" b="0" dirty="0">
              <a:solidFill>
                <a:schemeClr val="bg1"/>
              </a:solidFill>
            </a:endParaRPr>
          </a:p>
          <a:p>
            <a:endParaRPr lang="en-US" sz="4000" b="0" dirty="0" smtClean="0">
              <a:solidFill>
                <a:schemeClr val="bg1"/>
              </a:solidFill>
            </a:endParaRPr>
          </a:p>
          <a:p>
            <a:r>
              <a:rPr lang="en-US" sz="4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4000" b="0" dirty="0" smtClean="0">
                <a:solidFill>
                  <a:schemeClr val="bg1"/>
                </a:solidFill>
              </a:rPr>
              <a:t>George </a:t>
            </a:r>
            <a:r>
              <a:rPr lang="en-US" sz="4000" b="0" dirty="0">
                <a:solidFill>
                  <a:schemeClr val="bg1"/>
                </a:solidFill>
              </a:rPr>
              <a:t>Bernard </a:t>
            </a:r>
            <a:r>
              <a:rPr lang="en-US" sz="4000" b="0" dirty="0" smtClean="0">
                <a:solidFill>
                  <a:schemeClr val="bg1"/>
                </a:solidFill>
              </a:rPr>
              <a:t>Shaw </a:t>
            </a:r>
            <a:r>
              <a:rPr lang="en-US" sz="4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  <a:r>
              <a:rPr lang="en-US" sz="4000" b="0" dirty="0">
                <a:solidFill>
                  <a:schemeClr val="bg1"/>
                </a:solidFill>
              </a:rPr>
              <a:t/>
            </a:r>
            <a:br>
              <a:rPr lang="en-US" sz="4000" b="0" dirty="0">
                <a:solidFill>
                  <a:schemeClr val="bg1"/>
                </a:solidFill>
              </a:rPr>
            </a:br>
            <a:endParaRPr 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868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7400" y="6553200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IHTSDO. SNOMED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CT Starter Guide July 2014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Example: myocardial infarction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238500" y="2296758"/>
            <a:ext cx="1371600" cy="762000"/>
          </a:xfrm>
          <a:prstGeom prst="roundRect">
            <a:avLst/>
          </a:prstGeom>
          <a:solidFill>
            <a:srgbClr val="A0AE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imes" pitchFamily="122" charset="0"/>
              </a:rPr>
              <a:t>C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oncept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1447800"/>
            <a:ext cx="2362200" cy="3371402"/>
          </a:xfrm>
          <a:prstGeom prst="roundRect">
            <a:avLst/>
          </a:prstGeom>
          <a:solidFill>
            <a:srgbClr val="A0AE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22" charset="0"/>
              </a:rPr>
              <a:t>Descriptions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2076002"/>
            <a:ext cx="1905000" cy="1219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22" charset="0"/>
              </a:rPr>
              <a:t>Myocardial infarction (disorder)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" y="3467773"/>
            <a:ext cx="2057400" cy="1219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22" charset="0"/>
              </a:rPr>
              <a:t>Heart attack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…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3429000"/>
            <a:ext cx="2057400" cy="1219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22" charset="0"/>
              </a:rPr>
              <a:t>22298006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334000" y="1447800"/>
            <a:ext cx="3700082" cy="3371402"/>
          </a:xfrm>
          <a:prstGeom prst="roundRect">
            <a:avLst/>
          </a:prstGeom>
          <a:solidFill>
            <a:srgbClr val="A0AE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22" charset="0"/>
              </a:rPr>
              <a:t>Relationships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125" y="2514600"/>
            <a:ext cx="3435531" cy="1981200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8" idx="3"/>
            <a:endCxn id="6" idx="1"/>
          </p:cNvCxnSpPr>
          <p:nvPr/>
        </p:nvCxnSpPr>
        <p:spPr bwMode="auto">
          <a:xfrm flipV="1">
            <a:off x="2286000" y="2677758"/>
            <a:ext cx="952500" cy="78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610100" y="2677758"/>
            <a:ext cx="8440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9" idx="3"/>
            <a:endCxn id="6" idx="1"/>
          </p:cNvCxnSpPr>
          <p:nvPr/>
        </p:nvCxnSpPr>
        <p:spPr bwMode="auto">
          <a:xfrm flipV="1">
            <a:off x="2362200" y="2677758"/>
            <a:ext cx="876300" cy="13996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6" idx="3"/>
          </p:cNvCxnSpPr>
          <p:nvPr/>
        </p:nvCxnSpPr>
        <p:spPr bwMode="auto">
          <a:xfrm flipH="1" flipV="1">
            <a:off x="4610100" y="2677758"/>
            <a:ext cx="1562100" cy="9798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6" idx="2"/>
            <a:endCxn id="10" idx="0"/>
          </p:cNvCxnSpPr>
          <p:nvPr/>
        </p:nvCxnSpPr>
        <p:spPr bwMode="auto">
          <a:xfrm>
            <a:off x="3924300" y="3058758"/>
            <a:ext cx="0" cy="370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0" idx="1"/>
          </p:cNvCxnSpPr>
          <p:nvPr/>
        </p:nvCxnSpPr>
        <p:spPr bwMode="auto">
          <a:xfrm flipH="1">
            <a:off x="2514600" y="40386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4953000" y="4048461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Group 43"/>
          <p:cNvGrpSpPr/>
          <p:nvPr/>
        </p:nvGrpSpPr>
        <p:grpSpPr>
          <a:xfrm>
            <a:off x="0" y="1371600"/>
            <a:ext cx="9144000" cy="3581400"/>
            <a:chOff x="0" y="1371600"/>
            <a:chExt cx="9144000" cy="3581400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0" y="4953000"/>
              <a:ext cx="914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0" y="1371600"/>
              <a:ext cx="914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20122" y="1371600"/>
              <a:ext cx="8990" cy="3581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9104188" y="1371600"/>
              <a:ext cx="8990" cy="3581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152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SNOMED’s ‘</a:t>
            </a:r>
            <a:r>
              <a:rPr lang="en-US" b="1" i="1" dirty="0" smtClean="0">
                <a:solidFill>
                  <a:srgbClr val="FFC000"/>
                </a:solidFill>
              </a:rPr>
              <a:t>code</a:t>
            </a:r>
            <a:r>
              <a:rPr lang="en-US" b="1" i="1" dirty="0" smtClean="0"/>
              <a:t> permanence</a:t>
            </a:r>
            <a:r>
              <a:rPr lang="en-US" dirty="0" smtClean="0"/>
              <a:t>’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366" y="4321076"/>
            <a:ext cx="8843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 algn="l"/>
            <a:r>
              <a:rPr lang="en-US" sz="2400" b="0" dirty="0" smtClean="0">
                <a:solidFill>
                  <a:schemeClr val="bg1"/>
                </a:solidFill>
              </a:rPr>
              <a:t>‘	</a:t>
            </a:r>
            <a:r>
              <a:rPr lang="en-US" sz="2400" b="0" i="1" dirty="0" smtClean="0">
                <a:solidFill>
                  <a:schemeClr val="bg1"/>
                </a:solidFill>
              </a:rPr>
              <a:t>Once </a:t>
            </a:r>
            <a:r>
              <a:rPr lang="en-US" sz="2400" b="0" i="1" dirty="0">
                <a:solidFill>
                  <a:schemeClr val="bg1"/>
                </a:solidFill>
              </a:rPr>
              <a:t>assigned a meaning, a code must not change its meaning. </a:t>
            </a:r>
            <a:r>
              <a:rPr lang="en-US" sz="2400" b="0" i="1" dirty="0" smtClean="0">
                <a:solidFill>
                  <a:schemeClr val="bg1"/>
                </a:solidFill>
              </a:rPr>
              <a:t> Refinements</a:t>
            </a:r>
            <a:r>
              <a:rPr lang="en-US" sz="2400" b="0" i="1" dirty="0">
                <a:solidFill>
                  <a:schemeClr val="bg1"/>
                </a:solidFill>
              </a:rPr>
              <a:t>, due to </a:t>
            </a:r>
            <a:r>
              <a:rPr lang="en-US" sz="2400" i="1" u="sng" dirty="0">
                <a:solidFill>
                  <a:srgbClr val="FFFF00"/>
                </a:solidFill>
              </a:rPr>
              <a:t>changes in the state of knowledge</a:t>
            </a:r>
            <a:r>
              <a:rPr lang="en-US" sz="2400" b="0" i="1" dirty="0">
                <a:solidFill>
                  <a:schemeClr val="bg1"/>
                </a:solidFill>
              </a:rPr>
              <a:t>, may lead to inactivation of codes from SNOMED CT. An inactivated code may be replaced by a new, </a:t>
            </a:r>
            <a:r>
              <a:rPr lang="en-US" sz="2400" i="1" u="sng" dirty="0">
                <a:solidFill>
                  <a:srgbClr val="FFFF00"/>
                </a:solidFill>
              </a:rPr>
              <a:t>more precisely defined code</a:t>
            </a:r>
            <a:r>
              <a:rPr lang="en-US" sz="2400" b="0" dirty="0">
                <a:solidFill>
                  <a:schemeClr val="bg1"/>
                </a:solidFill>
              </a:rPr>
              <a:t>’ 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	</a:t>
            </a:r>
            <a:r>
              <a:rPr lang="en-US" sz="1400" b="0" dirty="0">
                <a:solidFill>
                  <a:schemeClr val="bg1"/>
                </a:solidFill>
              </a:rPr>
              <a:t>SNOMED International, SNOMED CT Editorial Guide 2019, p231.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	Based on:	J.J. </a:t>
            </a:r>
            <a:r>
              <a:rPr lang="en-US" sz="1400" b="0" dirty="0" err="1">
                <a:solidFill>
                  <a:schemeClr val="bg1"/>
                </a:solidFill>
              </a:rPr>
              <a:t>Cimino</a:t>
            </a:r>
            <a:r>
              <a:rPr lang="en-US" sz="1400" b="0" dirty="0">
                <a:solidFill>
                  <a:schemeClr val="bg1"/>
                </a:solidFill>
              </a:rPr>
              <a:t>. Desiderata for Controlled Medical Vocabularies </a:t>
            </a:r>
            <a:r>
              <a:rPr lang="en-US" sz="1400" b="0" dirty="0" smtClean="0">
                <a:solidFill>
                  <a:schemeClr val="bg1"/>
                </a:solidFill>
              </a:rPr>
              <a:t>in the </a:t>
            </a:r>
            <a:r>
              <a:rPr lang="en-US" sz="1400" b="0" dirty="0">
                <a:solidFill>
                  <a:schemeClr val="bg1"/>
                </a:solidFill>
              </a:rPr>
              <a:t>Twenty-First Century. </a:t>
            </a:r>
            <a:r>
              <a:rPr lang="en-US" sz="1400" b="0" dirty="0" smtClean="0">
                <a:solidFill>
                  <a:schemeClr val="bg1"/>
                </a:solidFill>
              </a:rPr>
              <a:t>			Methods </a:t>
            </a:r>
            <a:r>
              <a:rPr lang="en-US" sz="1400" b="0" dirty="0">
                <a:solidFill>
                  <a:schemeClr val="bg1"/>
                </a:solidFill>
              </a:rPr>
              <a:t>of Information in Medicine </a:t>
            </a:r>
            <a:r>
              <a:rPr lang="en-US" sz="1400" b="0" dirty="0" smtClean="0">
                <a:solidFill>
                  <a:schemeClr val="bg1"/>
                </a:solidFill>
              </a:rPr>
              <a:t>1998:37:394-403</a:t>
            </a:r>
            <a:r>
              <a:rPr lang="en-US" sz="1400" b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44" y="1431459"/>
            <a:ext cx="7300912" cy="29254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3221666" y="3124200"/>
            <a:ext cx="1655134" cy="914400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14300" y="1904691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sz="3200" dirty="0" smtClean="0"/>
              <a:t>Changes in SNOMED CT (RF2)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concepts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600200"/>
          <a:ext cx="89916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conceptID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ModuleID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Definitional Status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2297084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FSN = ‘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Discomforting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present pain (finding)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’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533400" y="2331720"/>
            <a:ext cx="457200" cy="196196"/>
          </a:xfrm>
          <a:prstGeom prst="bentConnector3">
            <a:avLst>
              <a:gd name="adj1" fmla="val 1516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276601" y="1610298"/>
            <a:ext cx="914399" cy="721420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4038600" y="1874677"/>
            <a:ext cx="20574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429001" y="3126663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" y="1905000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sz="3200" dirty="0" smtClean="0"/>
              <a:t>Changes in SNOMED CT (RF2)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concepts and relationships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600200"/>
          <a:ext cx="89916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conceptID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ModuleID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Definitional Status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0" y="3124200"/>
          <a:ext cx="8991599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0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RelID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Attribute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126300024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Pain (finding)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126300024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20040131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Pain (finding)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126301023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of present pain intensity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126301023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of present pain intensity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657858027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Structure of nervous system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657858027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20060131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Structure of nervous system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2260209021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20030731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Interprets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Nervous system function (observable entity)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2260209021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20050131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Interprets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Nervous system function (observable entity)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2458913020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20040131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Discomfort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2458913020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Discomfort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2858465020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20060131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Anatomical structure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2858465020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Anatomical structure (body structure)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2297084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FSN = ‘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Discomforting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present pain (finding)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’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457200" y="2349038"/>
            <a:ext cx="457200" cy="196196"/>
          </a:xfrm>
          <a:prstGeom prst="bentConnector3">
            <a:avLst>
              <a:gd name="adj1" fmla="val 1516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276601" y="1610298"/>
            <a:ext cx="914399" cy="721420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3124200"/>
            <a:ext cx="838201" cy="3409019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3" name="Elbow Connector 22"/>
          <p:cNvCxnSpPr>
            <a:stCxn id="14" idx="2"/>
            <a:endCxn id="12" idx="0"/>
          </p:cNvCxnSpPr>
          <p:nvPr/>
        </p:nvCxnSpPr>
        <p:spPr bwMode="auto">
          <a:xfrm rot="16200000" flipH="1">
            <a:off x="1507683" y="1052945"/>
            <a:ext cx="794634" cy="3352801"/>
          </a:xfrm>
          <a:prstGeom prst="bentConnector3">
            <a:avLst>
              <a:gd name="adj1" fmla="val 66273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3" name="Right Arrow 2"/>
          <p:cNvSpPr/>
          <p:nvPr/>
        </p:nvSpPr>
        <p:spPr bwMode="auto">
          <a:xfrm flipH="1">
            <a:off x="6629400" y="3578743"/>
            <a:ext cx="20574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flipH="1">
            <a:off x="7162800" y="5562600"/>
            <a:ext cx="17526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327" y="3607288"/>
            <a:ext cx="129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2002-2004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5591145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2004-2008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3553692"/>
            <a:ext cx="1524000" cy="5611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14900" y="5510646"/>
            <a:ext cx="1943100" cy="5611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46044</TotalTime>
  <Words>4117</Words>
  <Application>Microsoft Office PowerPoint</Application>
  <PresentationFormat>On-screen Show (4:3)</PresentationFormat>
  <Paragraphs>1397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Batang</vt:lpstr>
      <vt:lpstr>MS Mincho</vt:lpstr>
      <vt:lpstr>MS Mincho</vt:lpstr>
      <vt:lpstr>MS PGothic</vt:lpstr>
      <vt:lpstr>Arial</vt:lpstr>
      <vt:lpstr>Calibri</vt:lpstr>
      <vt:lpstr>Consolas</vt:lpstr>
      <vt:lpstr>Courier New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Office Theme</vt:lpstr>
      <vt:lpstr>Photo Editor-foto</vt:lpstr>
      <vt:lpstr>17th World Congress of Medical and Health Informatics MEDINFO 2019 August 27, 2019,  Lyon, France.  Expanding Evolutionary Terminology Auditing with Historic Formal and Linguistic Intensions: a Case Study in SNOMED CT     </vt:lpstr>
      <vt:lpstr>PowerPoint Presentation</vt:lpstr>
      <vt:lpstr>PowerPoint Presentation</vt:lpstr>
      <vt:lpstr>Goal of this presentation</vt:lpstr>
      <vt:lpstr>SNOMED CT structure</vt:lpstr>
      <vt:lpstr>Example: myocardial infarction</vt:lpstr>
      <vt:lpstr>SNOMED’s ‘code permanence’ principle</vt:lpstr>
      <vt:lpstr>Changes in SNOMED CT (RF2) concepts</vt:lpstr>
      <vt:lpstr>Changes in SNOMED CT (RF2) concepts and relationships</vt:lpstr>
      <vt:lpstr>Changes in SNOMED CT (RF2) concepts and relationships</vt:lpstr>
      <vt:lpstr>Changes in SNOMED CT (RF2) descriptions (Fully Specified Names)</vt:lpstr>
      <vt:lpstr>Changes in FSNs’ semantic tags</vt:lpstr>
      <vt:lpstr>Remember: SNOMED’s ‘code permanence’ principle</vt:lpstr>
      <vt:lpstr>SNOMED CT changes not only because of ‘changes in the state of knowledge’</vt:lpstr>
      <vt:lpstr>Key research question</vt:lpstr>
      <vt:lpstr>Evolutionary Terminology Auditing</vt:lpstr>
      <vt:lpstr>Evolutionary Terminology Auditing</vt:lpstr>
      <vt:lpstr>The knowledge representation view on meaning</vt:lpstr>
      <vt:lpstr>E.g.: SNOMED CT’s editorial rules to inactivate a  concept </vt:lpstr>
      <vt:lpstr>Measuring ‘concept drift’</vt:lpstr>
      <vt:lpstr>‘Historic signature’ of a SNOMED CT component (concepts, isa, FSNs)</vt:lpstr>
      <vt:lpstr>Concept drift determination using linguistic intentions</vt:lpstr>
      <vt:lpstr>Method</vt:lpstr>
      <vt:lpstr>Results</vt:lpstr>
      <vt:lpstr>Evaluation of non-semantic tag changes</vt:lpstr>
      <vt:lpstr>Recommendations for SNOMED CT</vt:lpstr>
      <vt:lpstr>Concept drift determination using formal intentions</vt:lpstr>
      <vt:lpstr>Definitions for formal intensions (1)</vt:lpstr>
      <vt:lpstr>Definitions for formal intensions (2)</vt:lpstr>
      <vt:lpstr>Transitive closure history (34 versions) for concept ‘10001005’ with most recent FSN:  ‘Bacterial sepsis (disorder)’: 15 subsumers </vt:lpstr>
      <vt:lpstr>Definitions for formal intensions (3)</vt:lpstr>
      <vt:lpstr>Transitive closure history (34 versions) for concept ‘10001005’ with most recent FSN:  ‘Bacterial sepsis (disorder)’ </vt:lpstr>
      <vt:lpstr>Definitions for formal intensions (3)</vt:lpstr>
      <vt:lpstr>Transitive closure history (34 versions) for concept ‘10001005’ with most recent FSN:  ‘Bacterial sepsis (disorder)’ </vt:lpstr>
      <vt:lpstr>‘Suspiciously gapped’ CSP</vt:lpstr>
      <vt:lpstr>‘Suspiciously gapped’ CSP</vt:lpstr>
      <vt:lpstr>‘Suspiciously annulled’ CSP</vt:lpstr>
      <vt:lpstr>SNOMED CT’s concept turnover 2002 – 2018 (34 versions)</vt:lpstr>
      <vt:lpstr>Descriptive stats for HFI variables (1)</vt:lpstr>
      <vt:lpstr>Descriptive stats for HFI variables (2)</vt:lpstr>
      <vt:lpstr>Descriptive stats for HFI variables (3)</vt:lpstr>
      <vt:lpstr>Sample analysis (2 x 100 concepts)</vt:lpstr>
      <vt:lpstr>Examples of missing subsumers</vt:lpstr>
      <vt:lpstr>Recommendations for SNOMED CT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1399</cp:revision>
  <dcterms:created xsi:type="dcterms:W3CDTF">1601-01-01T00:00:00Z</dcterms:created>
  <dcterms:modified xsi:type="dcterms:W3CDTF">2019-08-23T22:09:35Z</dcterms:modified>
</cp:coreProperties>
</file>