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8"/>
  </p:notesMasterIdLst>
  <p:sldIdLst>
    <p:sldId id="257" r:id="rId2"/>
    <p:sldId id="704" r:id="rId3"/>
    <p:sldId id="705" r:id="rId4"/>
    <p:sldId id="706" r:id="rId5"/>
    <p:sldId id="708" r:id="rId6"/>
    <p:sldId id="703" r:id="rId7"/>
    <p:sldId id="707" r:id="rId8"/>
    <p:sldId id="709" r:id="rId9"/>
    <p:sldId id="744" r:id="rId10"/>
    <p:sldId id="743" r:id="rId11"/>
    <p:sldId id="745" r:id="rId12"/>
    <p:sldId id="746" r:id="rId13"/>
    <p:sldId id="747" r:id="rId14"/>
    <p:sldId id="748" r:id="rId15"/>
    <p:sldId id="749" r:id="rId16"/>
    <p:sldId id="750" r:id="rId17"/>
    <p:sldId id="758" r:id="rId18"/>
    <p:sldId id="751" r:id="rId19"/>
    <p:sldId id="752" r:id="rId20"/>
    <p:sldId id="753" r:id="rId21"/>
    <p:sldId id="754" r:id="rId22"/>
    <p:sldId id="755" r:id="rId23"/>
    <p:sldId id="756" r:id="rId24"/>
    <p:sldId id="757" r:id="rId25"/>
    <p:sldId id="759" r:id="rId26"/>
    <p:sldId id="653"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smith" initials="p"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F23"/>
    <a:srgbClr val="9EC1FA"/>
    <a:srgbClr val="FF9999"/>
    <a:srgbClr val="CCFFCC"/>
    <a:srgbClr val="00B050"/>
    <a:srgbClr val="FF0000"/>
    <a:srgbClr val="BBE0E3"/>
    <a:srgbClr val="19FF81"/>
    <a:srgbClr val="FF99CC"/>
    <a:srgbClr val="C30D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94346" autoAdjust="0"/>
  </p:normalViewPr>
  <p:slideViewPr>
    <p:cSldViewPr>
      <p:cViewPr varScale="1">
        <p:scale>
          <a:sx n="104" d="100"/>
          <a:sy n="104" d="100"/>
        </p:scale>
        <p:origin x="60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03/10/2014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890751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92"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93"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76200" y="711200"/>
            <a:ext cx="8991600" cy="1574800"/>
          </a:xfrm>
          <a:ln/>
        </p:spPr>
        <p:txBody>
          <a:bodyPr/>
          <a:lstStyle/>
          <a:p>
            <a:pPr>
              <a:tabLst>
                <a:tab pos="5376863" algn="l"/>
              </a:tabLst>
            </a:pPr>
            <a:r>
              <a:rPr lang="en-US" sz="2800" dirty="0"/>
              <a:t>An alternative terminology for pain assessment</a:t>
            </a:r>
            <a:br>
              <a:rPr lang="en-US" sz="2800" dirty="0"/>
            </a:br>
            <a:r>
              <a:rPr lang="en-US" sz="1400" dirty="0"/>
              <a:t/>
            </a:r>
            <a:br>
              <a:rPr lang="en-US" sz="1400" dirty="0"/>
            </a:br>
            <a:r>
              <a:rPr lang="en-US" sz="1400" dirty="0"/>
              <a:t>Second International Workshop on Definitions in Ontologies (IWOOD 2014</a:t>
            </a:r>
            <a:r>
              <a:rPr lang="en-US" sz="1400" dirty="0" smtClean="0"/>
              <a:t>)</a:t>
            </a:r>
            <a:br>
              <a:rPr lang="en-US" sz="1400" dirty="0" smtClean="0"/>
            </a:br>
            <a:r>
              <a:rPr lang="en-US" sz="1400" dirty="0"/>
              <a:t>October </a:t>
            </a:r>
            <a:r>
              <a:rPr lang="en-US" sz="1400" dirty="0" smtClean="0"/>
              <a:t>7, </a:t>
            </a:r>
            <a:r>
              <a:rPr lang="en-US" sz="1400" dirty="0"/>
              <a:t>2014 – Cooley Center, Houston, TX</a:t>
            </a:r>
            <a:r>
              <a:rPr lang="en-US" sz="1400" dirty="0">
                <a:cs typeface="Arial" panose="020B0604020202020204" pitchFamily="34" charset="0"/>
              </a:rPr>
              <a:t/>
            </a:r>
            <a:br>
              <a:rPr lang="en-US" sz="1400" dirty="0">
                <a:cs typeface="Arial" panose="020B0604020202020204" pitchFamily="34" charset="0"/>
              </a:rPr>
            </a:br>
            <a:r>
              <a:rPr lang="en-US" sz="1400" dirty="0">
                <a:cs typeface="Arial" panose="020B0604020202020204" pitchFamily="34" charset="0"/>
              </a:rPr>
              <a:t/>
            </a:r>
            <a:br>
              <a:rPr lang="en-US" sz="1400" dirty="0">
                <a:cs typeface="Arial" panose="020B0604020202020204" pitchFamily="34" charset="0"/>
              </a:rPr>
            </a:br>
            <a:r>
              <a:rPr lang="en-US" sz="1400" b="1" i="1" dirty="0" err="1" smtClean="0">
                <a:cs typeface="Arial" panose="020B0604020202020204" pitchFamily="34" charset="0"/>
              </a:rPr>
              <a:t>isPartOf</a:t>
            </a:r>
            <a:r>
              <a:rPr lang="en-US" sz="1400" b="1" i="1" dirty="0" smtClean="0">
                <a:cs typeface="Arial" panose="020B0604020202020204" pitchFamily="34" charset="0"/>
              </a:rPr>
              <a:t> at </a:t>
            </a:r>
            <a:r>
              <a:rPr lang="en-US" sz="1400" dirty="0" smtClean="0">
                <a:cs typeface="Arial" panose="020B0604020202020204" pitchFamily="34" charset="0"/>
              </a:rPr>
              <a:t>October 7,2014</a:t>
            </a:r>
            <a:r>
              <a:rPr lang="en-US" sz="1400" dirty="0" smtClean="0"/>
              <a:t/>
            </a:r>
            <a:br>
              <a:rPr lang="en-US" sz="1400" dirty="0" smtClean="0"/>
            </a:br>
            <a:r>
              <a:rPr lang="en-US" sz="1400" dirty="0" smtClean="0"/>
              <a:t>International Conference on Biomedical Ontology</a:t>
            </a:r>
            <a:r>
              <a:rPr lang="en-US" sz="1400" dirty="0"/>
              <a:t/>
            </a:r>
            <a:br>
              <a:rPr lang="en-US" sz="1400" dirty="0"/>
            </a:br>
            <a:r>
              <a:rPr lang="en-US" sz="1400" dirty="0" smtClean="0"/>
              <a:t>October 6-9, 2014 – Cooley Center, Houston, TX</a:t>
            </a:r>
            <a:r>
              <a:rPr lang="en-US" sz="1400" dirty="0">
                <a:cs typeface="Arial" panose="020B0604020202020204" pitchFamily="34" charset="0"/>
              </a:rPr>
              <a:t/>
            </a:r>
            <a:br>
              <a:rPr lang="en-US" sz="1400" dirty="0">
                <a:cs typeface="Arial" panose="020B0604020202020204" pitchFamily="34" charset="0"/>
              </a:rPr>
            </a:br>
            <a:r>
              <a:rPr lang="en-US" sz="1400" dirty="0">
                <a:cs typeface="Arial" panose="020B0604020202020204" pitchFamily="34" charset="0"/>
              </a:rPr>
              <a:t/>
            </a:r>
            <a:br>
              <a:rPr lang="en-US" sz="1400" dirty="0">
                <a:cs typeface="Arial" panose="020B0604020202020204" pitchFamily="34" charset="0"/>
              </a:rPr>
            </a:br>
            <a:r>
              <a:rPr lang="en-GB" sz="1400" dirty="0">
                <a:cs typeface="Arial" panose="020B0604020202020204" pitchFamily="34" charset="0"/>
              </a:rPr>
              <a:t/>
            </a:r>
            <a:br>
              <a:rPr lang="en-GB" sz="1400" dirty="0">
                <a:cs typeface="Arial" panose="020B0604020202020204" pitchFamily="34" charset="0"/>
              </a:rPr>
            </a:br>
            <a:endParaRPr lang="en-US" sz="1400" dirty="0">
              <a:cs typeface="Arial" panose="020B0604020202020204" pitchFamily="34" charset="0"/>
            </a:endParaRPr>
          </a:p>
        </p:txBody>
      </p:sp>
      <p:sp>
        <p:nvSpPr>
          <p:cNvPr id="18435" name="Rectangle 3"/>
          <p:cNvSpPr>
            <a:spLocks noGrp="1" noChangeArrowheads="1"/>
          </p:cNvSpPr>
          <p:nvPr>
            <p:ph type="subTitle" idx="1"/>
          </p:nvPr>
        </p:nvSpPr>
        <p:spPr>
          <a:xfrm>
            <a:off x="0" y="4800600"/>
            <a:ext cx="9144000" cy="18288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smtClean="0">
                <a:ea typeface="ＭＳ 明朝" panose="02020609040205080304" pitchFamily="49" charset="-128"/>
              </a:rPr>
              <a:t>Werner </a:t>
            </a:r>
            <a:r>
              <a:rPr lang="en-GB" altLang="ja-JP" sz="2800" b="1" dirty="0">
                <a:ea typeface="ＭＳ 明朝" panose="02020609040205080304" pitchFamily="49" charset="-128"/>
              </a:rPr>
              <a:t>CEUSTERS, </a:t>
            </a:r>
            <a:r>
              <a:rPr lang="en-GB" altLang="ja-JP" sz="2800" b="1" dirty="0" smtClean="0">
                <a:ea typeface="ＭＳ 明朝" panose="02020609040205080304" pitchFamily="49" charset="-128"/>
              </a:rPr>
              <a:t>MD</a:t>
            </a:r>
          </a:p>
          <a:p>
            <a:pPr defTabSz="566738">
              <a:lnSpc>
                <a:spcPct val="80000"/>
              </a:lnSpc>
            </a:pPr>
            <a:endParaRPr lang="en-US" altLang="ja-JP" sz="2000" i="1" dirty="0">
              <a:ea typeface="ＭＳ 明朝" panose="02020609040205080304" pitchFamily="49" charset="-128"/>
            </a:endParaRPr>
          </a:p>
          <a:p>
            <a:pPr defTabSz="566738">
              <a:lnSpc>
                <a:spcPct val="80000"/>
              </a:lnSpc>
            </a:pPr>
            <a:r>
              <a:rPr lang="en-US" altLang="ja-JP" sz="1800" i="1" dirty="0" smtClean="0">
                <a:ea typeface="ＭＳ 明朝" panose="02020609040205080304" pitchFamily="49" charset="-128"/>
              </a:rPr>
              <a:t>Professor, Department </a:t>
            </a:r>
            <a:r>
              <a:rPr lang="en-US" altLang="ja-JP" sz="1800" i="1" dirty="0">
                <a:ea typeface="ＭＳ 明朝" panose="02020609040205080304" pitchFamily="49" charset="-128"/>
              </a:rPr>
              <a:t>of </a:t>
            </a:r>
            <a:r>
              <a:rPr lang="en-US" altLang="ja-JP" sz="1800" i="1" dirty="0" smtClean="0">
                <a:ea typeface="ＭＳ 明朝" panose="02020609040205080304" pitchFamily="49" charset="-128"/>
              </a:rPr>
              <a:t>Biomedical Informatics, University at Buffalo</a:t>
            </a:r>
            <a:endParaRPr lang="en-US" altLang="ja-JP" sz="1800" i="1" dirty="0">
              <a:ea typeface="ＭＳ 明朝" panose="02020609040205080304" pitchFamily="49" charset="-128"/>
            </a:endParaRPr>
          </a:p>
          <a:p>
            <a:pPr defTabSz="566738">
              <a:lnSpc>
                <a:spcPct val="80000"/>
              </a:lnSpc>
            </a:pPr>
            <a:r>
              <a:rPr lang="en-US" altLang="ja-JP" sz="1800" i="1" dirty="0" smtClean="0">
                <a:ea typeface="ＭＳ 明朝" panose="02020609040205080304" pitchFamily="49" charset="-128"/>
              </a:rPr>
              <a:t>Director, National Center for Ontological Research</a:t>
            </a:r>
            <a:endParaRPr lang="en-US" altLang="ja-JP" sz="1800" i="1" dirty="0">
              <a:ea typeface="ＭＳ 明朝" panose="02020609040205080304" pitchFamily="49" charset="-128"/>
            </a:endParaRPr>
          </a:p>
          <a:p>
            <a:pPr defTabSz="566738">
              <a:lnSpc>
                <a:spcPct val="80000"/>
              </a:lnSpc>
            </a:pPr>
            <a:r>
              <a:rPr lang="en-US" altLang="ja-JP" sz="1800" i="1" dirty="0" smtClean="0">
                <a:ea typeface="ＭＳ 明朝" panose="02020609040205080304" pitchFamily="49" charset="-128"/>
              </a:rPr>
              <a:t>Director of Research, UB </a:t>
            </a:r>
            <a:r>
              <a:rPr lang="en-US" altLang="ja-JP" sz="1800" i="1" dirty="0">
                <a:ea typeface="ＭＳ 明朝" panose="02020609040205080304" pitchFamily="49" charset="-128"/>
              </a:rPr>
              <a:t>Institute for Healthcare Informatics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583" b="19283"/>
          <a:stretch/>
        </p:blipFill>
        <p:spPr>
          <a:xfrm>
            <a:off x="3913401" y="2971800"/>
            <a:ext cx="1317198" cy="1524000"/>
          </a:xfrm>
          <a:prstGeom prst="rect">
            <a:avLst/>
          </a:prstGeom>
        </p:spPr>
      </p:pic>
    </p:spTree>
    <p:extLst>
      <p:ext uri="{BB962C8B-B14F-4D97-AF65-F5344CB8AC3E}">
        <p14:creationId xmlns:p14="http://schemas.microsoft.com/office/powerpoint/2010/main" val="3426842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(1)</a:t>
            </a:r>
            <a:endParaRPr lang="en-US" dirty="0"/>
          </a:p>
        </p:txBody>
      </p:sp>
      <p:sp>
        <p:nvSpPr>
          <p:cNvPr id="3" name="Content Placeholder 2"/>
          <p:cNvSpPr>
            <a:spLocks noGrp="1"/>
          </p:cNvSpPr>
          <p:nvPr>
            <p:ph idx="1"/>
          </p:nvPr>
        </p:nvSpPr>
        <p:spPr>
          <a:xfrm>
            <a:off x="228600" y="1676400"/>
            <a:ext cx="8686800" cy="685800"/>
          </a:xfrm>
        </p:spPr>
        <p:txBody>
          <a:bodyPr/>
          <a:lstStyle/>
          <a:p>
            <a:r>
              <a:rPr lang="en-US" dirty="0" smtClean="0"/>
              <a:t>1. Identify and organize the discriminating features mentioned in the IASP definitions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34802955"/>
              </p:ext>
            </p:extLst>
          </p:nvPr>
        </p:nvGraphicFramePr>
        <p:xfrm>
          <a:off x="628650" y="2819400"/>
          <a:ext cx="7886700" cy="3276600"/>
        </p:xfrm>
        <a:graphic>
          <a:graphicData uri="http://schemas.openxmlformats.org/drawingml/2006/table">
            <a:tbl>
              <a:tblPr firstRow="1" firstCol="1" bandRow="1">
                <a:tableStyleId>{5C22544A-7EE6-4342-B048-85BDC9FD1C3A}</a:tableStyleId>
              </a:tblPr>
              <a:tblGrid>
                <a:gridCol w="3943350"/>
                <a:gridCol w="3943350"/>
              </a:tblGrid>
              <a:tr h="327660">
                <a:tc>
                  <a:txBody>
                    <a:bodyPr/>
                    <a:lstStyle/>
                    <a:p>
                      <a:pPr marL="0" marR="0" indent="0" algn="ctr">
                        <a:lnSpc>
                          <a:spcPct val="100000"/>
                        </a:lnSpc>
                        <a:spcBef>
                          <a:spcPts val="0"/>
                        </a:spcBef>
                        <a:spcAft>
                          <a:spcPts val="0"/>
                        </a:spcAft>
                      </a:pPr>
                      <a:r>
                        <a:rPr lang="en-US" sz="1800" dirty="0">
                          <a:solidFill>
                            <a:schemeClr val="tx1"/>
                          </a:solidFill>
                          <a:effectLst/>
                        </a:rPr>
                        <a:t>Variable</a:t>
                      </a:r>
                      <a:endParaRPr lang="en-US" sz="1800" b="1"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marL="0" marR="0" indent="0" algn="ctr">
                        <a:lnSpc>
                          <a:spcPct val="100000"/>
                        </a:lnSpc>
                        <a:spcBef>
                          <a:spcPts val="0"/>
                        </a:spcBef>
                        <a:spcAft>
                          <a:spcPts val="0"/>
                        </a:spcAft>
                      </a:pPr>
                      <a:r>
                        <a:rPr lang="en-US" sz="1800">
                          <a:solidFill>
                            <a:schemeClr val="tx1"/>
                          </a:solidFill>
                          <a:effectLst/>
                        </a:rPr>
                        <a:t>Values</a:t>
                      </a:r>
                      <a:endParaRPr lang="en-US" sz="1800" b="1">
                        <a:solidFill>
                          <a:schemeClr val="tx1"/>
                        </a:solidFill>
                        <a:effectLst/>
                        <a:latin typeface="Times New Roman" panose="02020603050405020304" pitchFamily="18" charset="0"/>
                        <a:ea typeface="SimSun" panose="02010600030101010101" pitchFamily="2" charset="-122"/>
                      </a:endParaRPr>
                    </a:p>
                  </a:txBody>
                  <a:tcPr marL="68580" marR="68580" marT="0" marB="0"/>
                </a:tc>
              </a:tr>
              <a:tr h="327660">
                <a:tc>
                  <a:txBody>
                    <a:bodyPr/>
                    <a:lstStyle/>
                    <a:p>
                      <a:pPr marL="0" marR="0" indent="0">
                        <a:lnSpc>
                          <a:spcPct val="100000"/>
                        </a:lnSpc>
                        <a:spcBef>
                          <a:spcPts val="0"/>
                        </a:spcBef>
                        <a:spcAft>
                          <a:spcPts val="0"/>
                        </a:spcAft>
                      </a:pPr>
                      <a:r>
                        <a:rPr lang="en-US" sz="1800">
                          <a:solidFill>
                            <a:schemeClr val="tx1"/>
                          </a:solidFill>
                          <a:effectLst/>
                        </a:rPr>
                        <a:t>Stimulus application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100000"/>
                        </a:lnSpc>
                        <a:spcBef>
                          <a:spcPts val="0"/>
                        </a:spcBef>
                        <a:spcAft>
                          <a:spcPts val="0"/>
                        </a:spcAft>
                      </a:pPr>
                      <a:r>
                        <a:rPr lang="en-US" sz="1800">
                          <a:solidFill>
                            <a:schemeClr val="tx1"/>
                          </a:solidFill>
                          <a:effectLst/>
                        </a:rPr>
                        <a:t>Y(es)</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327660">
                <a:tc>
                  <a:txBody>
                    <a:bodyPr/>
                    <a:lstStyle/>
                    <a:p>
                      <a:pPr marL="0" marR="0" indent="0">
                        <a:lnSpc>
                          <a:spcPct val="100000"/>
                        </a:lnSpc>
                        <a:spcBef>
                          <a:spcPts val="0"/>
                        </a:spcBef>
                        <a:spcAft>
                          <a:spcPts val="0"/>
                        </a:spcAft>
                      </a:pPr>
                      <a:r>
                        <a:rPr lang="en-US" sz="1800">
                          <a:solidFill>
                            <a:schemeClr val="tx1"/>
                          </a:solidFill>
                          <a:effectLst/>
                        </a:rPr>
                        <a:t>   modus M level Threshold</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100000"/>
                        </a:lnSpc>
                        <a:spcBef>
                          <a:spcPts val="0"/>
                        </a:spcBef>
                        <a:spcAft>
                          <a:spcPts val="0"/>
                        </a:spcAft>
                      </a:pPr>
                      <a:r>
                        <a:rPr lang="en-US" sz="1800">
                          <a:solidFill>
                            <a:schemeClr val="tx1"/>
                          </a:solidFill>
                          <a:effectLst/>
                        </a:rPr>
                        <a:t>B(elow), O(n), A(bove)</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327660">
                <a:tc>
                  <a:txBody>
                    <a:bodyPr/>
                    <a:lstStyle/>
                    <a:p>
                      <a:pPr marL="0" marR="0" indent="0">
                        <a:lnSpc>
                          <a:spcPct val="100000"/>
                        </a:lnSpc>
                        <a:spcBef>
                          <a:spcPts val="0"/>
                        </a:spcBef>
                        <a:spcAft>
                          <a:spcPts val="0"/>
                        </a:spcAft>
                      </a:pPr>
                      <a:r>
                        <a:rPr lang="en-US" sz="1800" dirty="0">
                          <a:solidFill>
                            <a:schemeClr val="tx1"/>
                          </a:solidFill>
                          <a:effectLst/>
                        </a:rPr>
                        <a:t>   Pain level Threshold</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100000"/>
                        </a:lnSpc>
                        <a:spcBef>
                          <a:spcPts val="0"/>
                        </a:spcBef>
                        <a:spcAft>
                          <a:spcPts val="0"/>
                        </a:spcAft>
                      </a:pPr>
                      <a:r>
                        <a:rPr lang="en-US" sz="1800">
                          <a:solidFill>
                            <a:schemeClr val="tx1"/>
                          </a:solidFill>
                          <a:effectLst/>
                        </a:rPr>
                        <a:t>B(elow), O(n), A(bove)</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327660">
                <a:tc>
                  <a:txBody>
                    <a:bodyPr/>
                    <a:lstStyle/>
                    <a:p>
                      <a:pPr marL="0" marR="0" indent="0">
                        <a:lnSpc>
                          <a:spcPct val="100000"/>
                        </a:lnSpc>
                        <a:spcBef>
                          <a:spcPts val="0"/>
                        </a:spcBef>
                        <a:spcAft>
                          <a:spcPts val="0"/>
                        </a:spcAft>
                      </a:pPr>
                      <a:r>
                        <a:rPr lang="en-US" sz="1800">
                          <a:solidFill>
                            <a:schemeClr val="tx1"/>
                          </a:solidFill>
                          <a:effectLst/>
                        </a:rPr>
                        <a:t>Response to stimulus</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100000"/>
                        </a:lnSpc>
                        <a:spcBef>
                          <a:spcPts val="0"/>
                        </a:spcBef>
                        <a:spcAft>
                          <a:spcPts val="0"/>
                        </a:spcAft>
                      </a:pPr>
                      <a:r>
                        <a:rPr lang="en-US" sz="1800">
                          <a:solidFill>
                            <a:schemeClr val="tx1"/>
                          </a:solidFill>
                          <a:effectLst/>
                        </a:rPr>
                        <a:t>Y(es), N(o)</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327660">
                <a:tc>
                  <a:txBody>
                    <a:bodyPr/>
                    <a:lstStyle/>
                    <a:p>
                      <a:pPr marL="0" marR="0" indent="0">
                        <a:lnSpc>
                          <a:spcPct val="100000"/>
                        </a:lnSpc>
                        <a:spcBef>
                          <a:spcPts val="0"/>
                        </a:spcBef>
                        <a:spcAft>
                          <a:spcPts val="0"/>
                        </a:spcAft>
                      </a:pPr>
                      <a:r>
                        <a:rPr lang="en-US" sz="1800">
                          <a:solidFill>
                            <a:schemeClr val="tx1"/>
                          </a:solidFill>
                          <a:effectLst/>
                        </a:rPr>
                        <a:t>   modus M Response</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100000"/>
                        </a:lnSpc>
                        <a:spcBef>
                          <a:spcPts val="0"/>
                        </a:spcBef>
                        <a:spcAft>
                          <a:spcPts val="0"/>
                        </a:spcAft>
                      </a:pPr>
                      <a:r>
                        <a:rPr lang="en-US" sz="1800">
                          <a:solidFill>
                            <a:schemeClr val="tx1"/>
                          </a:solidFill>
                          <a:effectLst/>
                        </a:rPr>
                        <a:t>Y(es), N(o)</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327660">
                <a:tc>
                  <a:txBody>
                    <a:bodyPr/>
                    <a:lstStyle/>
                    <a:p>
                      <a:pPr marL="0" marR="0" indent="0">
                        <a:lnSpc>
                          <a:spcPct val="100000"/>
                        </a:lnSpc>
                        <a:spcBef>
                          <a:spcPts val="0"/>
                        </a:spcBef>
                        <a:spcAft>
                          <a:spcPts val="0"/>
                        </a:spcAft>
                      </a:pPr>
                      <a:r>
                        <a:rPr lang="en-US" sz="1800">
                          <a:solidFill>
                            <a:schemeClr val="tx1"/>
                          </a:solidFill>
                          <a:effectLst/>
                        </a:rPr>
                        <a:t>      modus M Intensity</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100000"/>
                        </a:lnSpc>
                        <a:spcBef>
                          <a:spcPts val="0"/>
                        </a:spcBef>
                        <a:spcAft>
                          <a:spcPts val="0"/>
                        </a:spcAft>
                      </a:pPr>
                      <a:r>
                        <a:rPr lang="en-US" sz="1800">
                          <a:solidFill>
                            <a:schemeClr val="tx1"/>
                          </a:solidFill>
                          <a:effectLst/>
                        </a:rPr>
                        <a:t>L(ess), C(oncordant), H(igh)</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327660">
                <a:tc>
                  <a:txBody>
                    <a:bodyPr/>
                    <a:lstStyle/>
                    <a:p>
                      <a:pPr marL="0" marR="0" indent="0">
                        <a:lnSpc>
                          <a:spcPct val="100000"/>
                        </a:lnSpc>
                        <a:spcBef>
                          <a:spcPts val="0"/>
                        </a:spcBef>
                        <a:spcAft>
                          <a:spcPts val="0"/>
                        </a:spcAft>
                      </a:pPr>
                      <a:r>
                        <a:rPr lang="en-US" sz="1800" dirty="0">
                          <a:solidFill>
                            <a:schemeClr val="tx1"/>
                          </a:solidFill>
                          <a:effectLst/>
                        </a:rPr>
                        <a:t>   Unpleasant response</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100000"/>
                        </a:lnSpc>
                        <a:spcBef>
                          <a:spcPts val="0"/>
                        </a:spcBef>
                        <a:spcAft>
                          <a:spcPts val="0"/>
                        </a:spcAft>
                      </a:pPr>
                      <a:r>
                        <a:rPr lang="en-US" sz="1800" dirty="0">
                          <a:solidFill>
                            <a:schemeClr val="tx1"/>
                          </a:solidFill>
                          <a:effectLst/>
                        </a:rPr>
                        <a:t>Y(</a:t>
                      </a:r>
                      <a:r>
                        <a:rPr lang="en-US" sz="1800" dirty="0" err="1">
                          <a:solidFill>
                            <a:schemeClr val="tx1"/>
                          </a:solidFill>
                          <a:effectLst/>
                        </a:rPr>
                        <a:t>es</a:t>
                      </a:r>
                      <a:r>
                        <a:rPr lang="en-US" sz="1800" dirty="0">
                          <a:solidFill>
                            <a:schemeClr val="tx1"/>
                          </a:solidFill>
                          <a:effectLst/>
                        </a:rPr>
                        <a:t>), N(o)</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327660">
                <a:tc>
                  <a:txBody>
                    <a:bodyPr/>
                    <a:lstStyle/>
                    <a:p>
                      <a:pPr marL="0" marR="0" indent="0">
                        <a:lnSpc>
                          <a:spcPct val="100000"/>
                        </a:lnSpc>
                        <a:spcBef>
                          <a:spcPts val="0"/>
                        </a:spcBef>
                        <a:spcAft>
                          <a:spcPts val="0"/>
                        </a:spcAft>
                      </a:pPr>
                      <a:r>
                        <a:rPr lang="en-US" sz="1800">
                          <a:solidFill>
                            <a:schemeClr val="tx1"/>
                          </a:solidFill>
                          <a:effectLst/>
                        </a:rPr>
                        <a:t>      Pain Response</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100000"/>
                        </a:lnSpc>
                        <a:spcBef>
                          <a:spcPts val="0"/>
                        </a:spcBef>
                        <a:spcAft>
                          <a:spcPts val="0"/>
                        </a:spcAft>
                      </a:pPr>
                      <a:r>
                        <a:rPr lang="en-US" sz="1800" dirty="0">
                          <a:solidFill>
                            <a:schemeClr val="tx1"/>
                          </a:solidFill>
                          <a:effectLst/>
                        </a:rPr>
                        <a:t>Y(</a:t>
                      </a:r>
                      <a:r>
                        <a:rPr lang="en-US" sz="1800" dirty="0" err="1">
                          <a:solidFill>
                            <a:schemeClr val="tx1"/>
                          </a:solidFill>
                          <a:effectLst/>
                        </a:rPr>
                        <a:t>es</a:t>
                      </a:r>
                      <a:r>
                        <a:rPr lang="en-US" sz="1800" dirty="0">
                          <a:solidFill>
                            <a:schemeClr val="tx1"/>
                          </a:solidFill>
                          <a:effectLst/>
                        </a:rPr>
                        <a:t>), N(o)</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r h="327660">
                <a:tc>
                  <a:txBody>
                    <a:bodyPr/>
                    <a:lstStyle/>
                    <a:p>
                      <a:pPr marL="0" marR="0" indent="0">
                        <a:lnSpc>
                          <a:spcPct val="100000"/>
                        </a:lnSpc>
                        <a:spcBef>
                          <a:spcPts val="0"/>
                        </a:spcBef>
                        <a:spcAft>
                          <a:spcPts val="0"/>
                        </a:spcAft>
                      </a:pPr>
                      <a:r>
                        <a:rPr lang="en-US" sz="1800">
                          <a:solidFill>
                            <a:schemeClr val="tx1"/>
                          </a:solidFill>
                          <a:effectLst/>
                        </a:rPr>
                        <a:t>         Pain Intensity</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nSpc>
                          <a:spcPct val="100000"/>
                        </a:lnSpc>
                        <a:spcBef>
                          <a:spcPts val="0"/>
                        </a:spcBef>
                        <a:spcAft>
                          <a:spcPts val="0"/>
                        </a:spcAft>
                      </a:pPr>
                      <a:r>
                        <a:rPr lang="en-US" sz="1800" dirty="0">
                          <a:solidFill>
                            <a:schemeClr val="tx1"/>
                          </a:solidFill>
                          <a:effectLst/>
                        </a:rPr>
                        <a:t>L(</a:t>
                      </a:r>
                      <a:r>
                        <a:rPr lang="en-US" sz="1800" dirty="0" err="1">
                          <a:solidFill>
                            <a:schemeClr val="tx1"/>
                          </a:solidFill>
                          <a:effectLst/>
                        </a:rPr>
                        <a:t>ess</a:t>
                      </a:r>
                      <a:r>
                        <a:rPr lang="en-US" sz="1800" dirty="0">
                          <a:solidFill>
                            <a:schemeClr val="tx1"/>
                          </a:solidFill>
                          <a:effectLst/>
                        </a:rPr>
                        <a:t>), C(</a:t>
                      </a:r>
                      <a:r>
                        <a:rPr lang="en-US" sz="1800" dirty="0" err="1">
                          <a:solidFill>
                            <a:schemeClr val="tx1"/>
                          </a:solidFill>
                          <a:effectLst/>
                        </a:rPr>
                        <a:t>oncordant</a:t>
                      </a:r>
                      <a:r>
                        <a:rPr lang="en-US" sz="1800" dirty="0">
                          <a:solidFill>
                            <a:schemeClr val="tx1"/>
                          </a:solidFill>
                          <a:effectLst/>
                        </a:rPr>
                        <a:t>), H(</a:t>
                      </a:r>
                      <a:r>
                        <a:rPr lang="en-US" sz="1800" dirty="0" err="1">
                          <a:solidFill>
                            <a:schemeClr val="tx1"/>
                          </a:solidFill>
                          <a:effectLst/>
                        </a:rPr>
                        <a:t>igh</a:t>
                      </a:r>
                      <a:r>
                        <a:rPr lang="en-US" sz="1800" dirty="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81658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(2)</a:t>
            </a:r>
            <a:endParaRPr lang="en-US" dirty="0"/>
          </a:p>
        </p:txBody>
      </p:sp>
      <p:sp>
        <p:nvSpPr>
          <p:cNvPr id="3" name="Content Placeholder 2"/>
          <p:cNvSpPr>
            <a:spLocks noGrp="1"/>
          </p:cNvSpPr>
          <p:nvPr>
            <p:ph idx="1"/>
          </p:nvPr>
        </p:nvSpPr>
        <p:spPr>
          <a:xfrm>
            <a:off x="228600" y="1676400"/>
            <a:ext cx="8686800" cy="5105400"/>
          </a:xfrm>
        </p:spPr>
        <p:txBody>
          <a:bodyPr/>
          <a:lstStyle/>
          <a:p>
            <a:r>
              <a:rPr lang="en-US" dirty="0" smtClean="0"/>
              <a:t>2. Identify </a:t>
            </a:r>
            <a:r>
              <a:rPr lang="en-US" dirty="0"/>
              <a:t>and </a:t>
            </a:r>
            <a:r>
              <a:rPr lang="en-US" dirty="0" smtClean="0"/>
              <a:t>represent </a:t>
            </a:r>
            <a:r>
              <a:rPr lang="en-US" dirty="0"/>
              <a:t>all theoretically possible stimulus/response </a:t>
            </a:r>
            <a:r>
              <a:rPr lang="en-US" dirty="0" smtClean="0"/>
              <a:t>combinations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algn="ctr"/>
            <a:r>
              <a:rPr lang="en-US" sz="1600" dirty="0" smtClean="0"/>
              <a:t>Example for </a:t>
            </a:r>
            <a:r>
              <a:rPr lang="en-US" sz="1600" dirty="0"/>
              <a:t>bimodal above (but not ‘on’) threshold stimulation</a:t>
            </a:r>
          </a:p>
        </p:txBody>
      </p:sp>
      <p:graphicFrame>
        <p:nvGraphicFramePr>
          <p:cNvPr id="4" name="Table 3"/>
          <p:cNvGraphicFramePr>
            <a:graphicFrameLocks noGrp="1"/>
          </p:cNvGraphicFramePr>
          <p:nvPr>
            <p:extLst>
              <p:ext uri="{D42A27DB-BD31-4B8C-83A1-F6EECF244321}">
                <p14:modId xmlns:p14="http://schemas.microsoft.com/office/powerpoint/2010/main" val="150512533"/>
              </p:ext>
            </p:extLst>
          </p:nvPr>
        </p:nvGraphicFramePr>
        <p:xfrm>
          <a:off x="95250" y="2590800"/>
          <a:ext cx="8915400" cy="3702223"/>
        </p:xfrm>
        <a:graphic>
          <a:graphicData uri="http://schemas.openxmlformats.org/drawingml/2006/table">
            <a:tbl>
              <a:tblPr firstRow="1" firstCol="1" bandRow="1">
                <a:tableStyleId>{5C22544A-7EE6-4342-B048-85BDC9FD1C3A}</a:tableStyleId>
              </a:tblPr>
              <a:tblGrid>
                <a:gridCol w="731520"/>
                <a:gridCol w="2697480"/>
                <a:gridCol w="274320"/>
                <a:gridCol w="274320"/>
                <a:gridCol w="274320"/>
                <a:gridCol w="274320"/>
                <a:gridCol w="274320"/>
                <a:gridCol w="274320"/>
                <a:gridCol w="274320"/>
                <a:gridCol w="274320"/>
                <a:gridCol w="274320"/>
                <a:gridCol w="274320"/>
                <a:gridCol w="274320"/>
                <a:gridCol w="274320"/>
                <a:gridCol w="274320"/>
                <a:gridCol w="274320"/>
                <a:gridCol w="274320"/>
                <a:gridCol w="274320"/>
                <a:gridCol w="274320"/>
                <a:gridCol w="274320"/>
                <a:gridCol w="274320"/>
                <a:gridCol w="274320"/>
              </a:tblGrid>
              <a:tr h="382494">
                <a:tc>
                  <a:txBody>
                    <a:bodyPr/>
                    <a:lstStyle/>
                    <a:p>
                      <a:pPr marL="0" marR="0" indent="0" algn="l">
                        <a:lnSpc>
                          <a:spcPct val="100000"/>
                        </a:lnSpc>
                        <a:spcBef>
                          <a:spcPts val="0"/>
                        </a:spcBef>
                        <a:spcAft>
                          <a:spcPts val="0"/>
                        </a:spcAft>
                      </a:pPr>
                      <a:r>
                        <a:rPr lang="en-US" sz="1600" dirty="0">
                          <a:solidFill>
                            <a:schemeClr val="tx1"/>
                          </a:solidFill>
                          <a:effectLst/>
                        </a:rPr>
                        <a:t>S</a:t>
                      </a:r>
                      <a:endParaRPr lang="en-US" sz="1600" b="1" dirty="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Stimulus given</a:t>
                      </a:r>
                      <a:endParaRPr lang="en-US" sz="1600" b="1">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Y</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r>
              <a:tr h="382494">
                <a:tc>
                  <a:txBody>
                    <a:bodyPr/>
                    <a:lstStyle/>
                    <a:p>
                      <a:pPr marL="0" marR="0" indent="0" algn="l">
                        <a:lnSpc>
                          <a:spcPct val="100000"/>
                        </a:lnSpc>
                        <a:spcBef>
                          <a:spcPts val="0"/>
                        </a:spcBef>
                        <a:spcAft>
                          <a:spcPts val="0"/>
                        </a:spcAft>
                      </a:pPr>
                      <a:r>
                        <a:rPr lang="en-US" sz="1600">
                          <a:solidFill>
                            <a:schemeClr val="tx1"/>
                          </a:solidFill>
                          <a:effectLst/>
                        </a:rPr>
                        <a:t> MT</a:t>
                      </a:r>
                      <a:endParaRPr lang="en-US" sz="1600" b="1">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l">
                        <a:lnSpc>
                          <a:spcPct val="100000"/>
                        </a:lnSpc>
                        <a:spcBef>
                          <a:spcPts val="0"/>
                        </a:spcBef>
                        <a:spcAft>
                          <a:spcPts val="0"/>
                        </a:spcAft>
                      </a:pPr>
                      <a:r>
                        <a:rPr lang="en-US" sz="1600" dirty="0">
                          <a:solidFill>
                            <a:schemeClr val="tx1"/>
                          </a:solidFill>
                          <a:effectLst/>
                        </a:rPr>
                        <a:t>Modus M threshold</a:t>
                      </a:r>
                      <a:endParaRPr lang="en-US" sz="1600" b="1" dirty="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r>
              <a:tr h="382494">
                <a:tc>
                  <a:txBody>
                    <a:bodyPr/>
                    <a:lstStyle/>
                    <a:p>
                      <a:pPr marL="0" marR="0" indent="0" algn="l">
                        <a:lnSpc>
                          <a:spcPct val="100000"/>
                        </a:lnSpc>
                        <a:spcBef>
                          <a:spcPts val="0"/>
                        </a:spcBef>
                        <a:spcAft>
                          <a:spcPts val="0"/>
                        </a:spcAft>
                      </a:pPr>
                      <a:r>
                        <a:rPr lang="en-US" sz="1600">
                          <a:solidFill>
                            <a:schemeClr val="tx1"/>
                          </a:solidFill>
                          <a:effectLst/>
                        </a:rPr>
                        <a:t> PT</a:t>
                      </a:r>
                      <a:endParaRPr lang="en-US" sz="1600" b="1">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l">
                        <a:lnSpc>
                          <a:spcPct val="100000"/>
                        </a:lnSpc>
                        <a:spcBef>
                          <a:spcPts val="0"/>
                        </a:spcBef>
                        <a:spcAft>
                          <a:spcPts val="0"/>
                        </a:spcAft>
                      </a:pPr>
                      <a:r>
                        <a:rPr lang="en-US" sz="1600" dirty="0">
                          <a:solidFill>
                            <a:schemeClr val="tx1"/>
                          </a:solidFill>
                          <a:effectLst/>
                        </a:rPr>
                        <a:t>Pain Threshold</a:t>
                      </a:r>
                      <a:endParaRPr lang="en-US" sz="1600" b="1" dirty="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A</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r>
              <a:tr h="199216">
                <a:tc>
                  <a:txBody>
                    <a:bodyPr/>
                    <a:lstStyle/>
                    <a:p>
                      <a:pPr marL="0" marR="0" indent="0" algn="l">
                        <a:lnSpc>
                          <a:spcPct val="100000"/>
                        </a:lnSpc>
                        <a:spcBef>
                          <a:spcPts val="0"/>
                        </a:spcBef>
                        <a:spcAft>
                          <a:spcPts val="0"/>
                        </a:spcAft>
                      </a:pPr>
                      <a:r>
                        <a:rPr lang="en-US" sz="1600">
                          <a:solidFill>
                            <a:schemeClr val="tx1"/>
                          </a:solidFill>
                          <a:effectLst/>
                        </a:rPr>
                        <a:t>R</a:t>
                      </a:r>
                      <a:endParaRPr lang="en-US" sz="1600" b="1">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l">
                        <a:lnSpc>
                          <a:spcPct val="100000"/>
                        </a:lnSpc>
                        <a:spcBef>
                          <a:spcPts val="0"/>
                        </a:spcBef>
                        <a:spcAft>
                          <a:spcPts val="0"/>
                        </a:spcAft>
                      </a:pPr>
                      <a:r>
                        <a:rPr lang="en-US" sz="1600" dirty="0">
                          <a:solidFill>
                            <a:schemeClr val="tx1"/>
                          </a:solidFill>
                          <a:effectLst/>
                        </a:rPr>
                        <a:t>Response</a:t>
                      </a:r>
                      <a:endParaRPr lang="en-US" sz="1600" b="1" dirty="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N</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r>
              <a:tr h="382494">
                <a:tc>
                  <a:txBody>
                    <a:bodyPr/>
                    <a:lstStyle/>
                    <a:p>
                      <a:pPr marL="0" marR="0" indent="0" algn="l">
                        <a:lnSpc>
                          <a:spcPct val="100000"/>
                        </a:lnSpc>
                        <a:spcBef>
                          <a:spcPts val="0"/>
                        </a:spcBef>
                        <a:spcAft>
                          <a:spcPts val="0"/>
                        </a:spcAft>
                      </a:pPr>
                      <a:r>
                        <a:rPr lang="en-US" sz="1600">
                          <a:solidFill>
                            <a:schemeClr val="tx1"/>
                          </a:solidFill>
                          <a:effectLst/>
                        </a:rPr>
                        <a:t> MR</a:t>
                      </a:r>
                      <a:endParaRPr lang="en-US" sz="1600" b="1">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l">
                        <a:lnSpc>
                          <a:spcPct val="100000"/>
                        </a:lnSpc>
                        <a:spcBef>
                          <a:spcPts val="0"/>
                        </a:spcBef>
                        <a:spcAft>
                          <a:spcPts val="0"/>
                        </a:spcAft>
                      </a:pPr>
                      <a:r>
                        <a:rPr lang="en-US" sz="1600" dirty="0">
                          <a:solidFill>
                            <a:schemeClr val="tx1"/>
                          </a:solidFill>
                          <a:effectLst/>
                        </a:rPr>
                        <a:t>Modus M response</a:t>
                      </a:r>
                      <a:endParaRPr lang="en-US" sz="1600" b="1" dirty="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N</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N</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N</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N</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N</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r>
              <a:tr h="573741">
                <a:tc>
                  <a:txBody>
                    <a:bodyPr/>
                    <a:lstStyle/>
                    <a:p>
                      <a:pPr marL="0" marR="0" indent="0" algn="l">
                        <a:lnSpc>
                          <a:spcPct val="100000"/>
                        </a:lnSpc>
                        <a:spcBef>
                          <a:spcPts val="0"/>
                        </a:spcBef>
                        <a:spcAft>
                          <a:spcPts val="0"/>
                        </a:spcAft>
                      </a:pPr>
                      <a:r>
                        <a:rPr lang="en-US" sz="1600">
                          <a:solidFill>
                            <a:schemeClr val="tx1"/>
                          </a:solidFill>
                          <a:effectLst/>
                        </a:rPr>
                        <a:t>  MI</a:t>
                      </a:r>
                      <a:endParaRPr lang="en-US" sz="1600" b="1">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l">
                        <a:lnSpc>
                          <a:spcPct val="100000"/>
                        </a:lnSpc>
                        <a:spcBef>
                          <a:spcPts val="0"/>
                        </a:spcBef>
                        <a:spcAft>
                          <a:spcPts val="0"/>
                        </a:spcAft>
                      </a:pPr>
                      <a:r>
                        <a:rPr lang="en-US" sz="1600" dirty="0">
                          <a:solidFill>
                            <a:schemeClr val="tx1"/>
                          </a:solidFill>
                          <a:effectLst/>
                        </a:rPr>
                        <a:t>Modus M response Intensity</a:t>
                      </a:r>
                      <a:endParaRPr lang="en-US" sz="1600" b="1" dirty="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L</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L</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L</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L</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L</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C</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C</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C</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C</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C</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H</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H</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H</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H</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H</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r>
              <a:tr h="382494">
                <a:tc>
                  <a:txBody>
                    <a:bodyPr/>
                    <a:lstStyle/>
                    <a:p>
                      <a:pPr marL="0" marR="0" indent="0" algn="l">
                        <a:lnSpc>
                          <a:spcPct val="100000"/>
                        </a:lnSpc>
                        <a:spcBef>
                          <a:spcPts val="0"/>
                        </a:spcBef>
                        <a:spcAft>
                          <a:spcPts val="0"/>
                        </a:spcAft>
                      </a:pPr>
                      <a:r>
                        <a:rPr lang="en-US" sz="1600">
                          <a:solidFill>
                            <a:schemeClr val="tx1"/>
                          </a:solidFill>
                          <a:effectLst/>
                        </a:rPr>
                        <a:t>U</a:t>
                      </a:r>
                      <a:endParaRPr lang="en-US" sz="1600" b="1">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l">
                        <a:lnSpc>
                          <a:spcPct val="100000"/>
                        </a:lnSpc>
                        <a:spcBef>
                          <a:spcPts val="0"/>
                        </a:spcBef>
                        <a:spcAft>
                          <a:spcPts val="0"/>
                        </a:spcAft>
                      </a:pPr>
                      <a:r>
                        <a:rPr lang="en-US" sz="1600" dirty="0">
                          <a:solidFill>
                            <a:schemeClr val="tx1"/>
                          </a:solidFill>
                          <a:effectLst/>
                        </a:rPr>
                        <a:t>Unpleasant response</a:t>
                      </a:r>
                      <a:endParaRPr lang="en-US" sz="1600" b="1" dirty="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N</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N</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N</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N</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r>
              <a:tr h="398431">
                <a:tc>
                  <a:txBody>
                    <a:bodyPr/>
                    <a:lstStyle/>
                    <a:p>
                      <a:pPr marL="0" marR="0" indent="0" algn="l">
                        <a:lnSpc>
                          <a:spcPct val="100000"/>
                        </a:lnSpc>
                        <a:spcBef>
                          <a:spcPts val="0"/>
                        </a:spcBef>
                        <a:spcAft>
                          <a:spcPts val="0"/>
                        </a:spcAft>
                      </a:pPr>
                      <a:r>
                        <a:rPr lang="en-US" sz="1600">
                          <a:solidFill>
                            <a:schemeClr val="tx1"/>
                          </a:solidFill>
                          <a:effectLst/>
                        </a:rPr>
                        <a:t> PR</a:t>
                      </a:r>
                      <a:endParaRPr lang="en-US" sz="1600" b="1">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l">
                        <a:lnSpc>
                          <a:spcPct val="100000"/>
                        </a:lnSpc>
                        <a:spcBef>
                          <a:spcPts val="0"/>
                        </a:spcBef>
                        <a:spcAft>
                          <a:spcPts val="0"/>
                        </a:spcAft>
                      </a:pPr>
                      <a:r>
                        <a:rPr lang="en-US" sz="1600" dirty="0">
                          <a:solidFill>
                            <a:schemeClr val="tx1"/>
                          </a:solidFill>
                          <a:effectLst/>
                        </a:rPr>
                        <a:t>Pain Response</a:t>
                      </a:r>
                      <a:endParaRPr lang="en-US" sz="1600" b="1" dirty="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N</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N</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N</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N</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a:solidFill>
                            <a:schemeClr val="tx1"/>
                          </a:solidFill>
                          <a:effectLst/>
                        </a:rPr>
                        <a:t>Y</a:t>
                      </a:r>
                      <a:endParaRPr lang="en-US" sz="16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r>
              <a:tr h="573741">
                <a:tc>
                  <a:txBody>
                    <a:bodyPr/>
                    <a:lstStyle/>
                    <a:p>
                      <a:pPr marL="0" marR="0" indent="0" algn="l">
                        <a:lnSpc>
                          <a:spcPct val="100000"/>
                        </a:lnSpc>
                        <a:spcBef>
                          <a:spcPts val="0"/>
                        </a:spcBef>
                        <a:spcAft>
                          <a:spcPts val="0"/>
                        </a:spcAft>
                      </a:pPr>
                      <a:r>
                        <a:rPr lang="en-US" sz="1600" dirty="0">
                          <a:solidFill>
                            <a:schemeClr val="tx1"/>
                          </a:solidFill>
                          <a:effectLst/>
                        </a:rPr>
                        <a:t>  PI</a:t>
                      </a:r>
                      <a:endParaRPr lang="en-US" sz="1600" b="1" dirty="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l">
                        <a:lnSpc>
                          <a:spcPct val="100000"/>
                        </a:lnSpc>
                        <a:spcBef>
                          <a:spcPts val="0"/>
                        </a:spcBef>
                        <a:spcAft>
                          <a:spcPts val="0"/>
                        </a:spcAft>
                      </a:pPr>
                      <a:r>
                        <a:rPr lang="en-US" sz="1600" dirty="0">
                          <a:solidFill>
                            <a:schemeClr val="tx1"/>
                          </a:solidFill>
                          <a:effectLst/>
                        </a:rPr>
                        <a:t>Pain Response Intensity</a:t>
                      </a:r>
                      <a:endParaRPr lang="en-US" sz="1600" b="1" dirty="0">
                        <a:solidFill>
                          <a:schemeClr val="tx1"/>
                        </a:solidFill>
                        <a:effectLst/>
                        <a:latin typeface="Times New Roman" panose="02020603050405020304" pitchFamily="18" charset="0"/>
                        <a:ea typeface="SimSun" panose="02010600030101010101" pitchFamily="2" charset="-122"/>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L</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C</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H</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L</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C</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H</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L</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C</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H</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L</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C</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c>
                  <a:txBody>
                    <a:bodyPr/>
                    <a:lstStyle/>
                    <a:p>
                      <a:pPr marL="0" marR="0" indent="0" algn="ctr">
                        <a:lnSpc>
                          <a:spcPct val="100000"/>
                        </a:lnSpc>
                        <a:spcBef>
                          <a:spcPts val="0"/>
                        </a:spcBef>
                        <a:spcAft>
                          <a:spcPts val="0"/>
                        </a:spcAft>
                      </a:pPr>
                      <a:r>
                        <a:rPr lang="en-US" sz="1600" dirty="0">
                          <a:solidFill>
                            <a:schemeClr val="tx1"/>
                          </a:solidFill>
                          <a:effectLst/>
                        </a:rPr>
                        <a:t>H</a:t>
                      </a: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ctr"/>
                </a:tc>
              </a:tr>
            </a:tbl>
          </a:graphicData>
        </a:graphic>
      </p:graphicFrame>
    </p:spTree>
    <p:extLst>
      <p:ext uri="{BB962C8B-B14F-4D97-AF65-F5344CB8AC3E}">
        <p14:creationId xmlns:p14="http://schemas.microsoft.com/office/powerpoint/2010/main" val="1384157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(2)</a:t>
            </a:r>
          </a:p>
        </p:txBody>
      </p:sp>
      <p:sp>
        <p:nvSpPr>
          <p:cNvPr id="3" name="Content Placeholder 2"/>
          <p:cNvSpPr>
            <a:spLocks noGrp="1"/>
          </p:cNvSpPr>
          <p:nvPr>
            <p:ph idx="1"/>
          </p:nvPr>
        </p:nvSpPr>
        <p:spPr>
          <a:xfrm>
            <a:off x="228600" y="1447800"/>
            <a:ext cx="8686800" cy="4953000"/>
          </a:xfrm>
        </p:spPr>
        <p:txBody>
          <a:bodyPr/>
          <a:lstStyle/>
          <a:p>
            <a:r>
              <a:rPr lang="en-US" dirty="0" err="1" smtClean="0"/>
              <a:t>Intervariable</a:t>
            </a:r>
            <a:r>
              <a:rPr lang="en-US" dirty="0" smtClean="0"/>
              <a:t> dependencies:</a:t>
            </a:r>
          </a:p>
          <a:p>
            <a:pPr marL="285750" lvl="1" indent="-174625">
              <a:buFont typeface="Arial" panose="020B0604020202020204" pitchFamily="34" charset="0"/>
              <a:buChar char="•"/>
            </a:pPr>
            <a:r>
              <a:rPr lang="en-US" sz="2000" dirty="0"/>
              <a:t>each stimulus, whether </a:t>
            </a:r>
            <a:r>
              <a:rPr lang="en-US" sz="2000" dirty="0" smtClean="0"/>
              <a:t>somatosensory (‘</a:t>
            </a:r>
            <a:r>
              <a:rPr lang="en-US" sz="2000" dirty="0"/>
              <a:t>modus M’) or pain sensitivity, falls under one of three disjoint categories: (1) below threshold, (2) on threshold, or (3) above threshold; </a:t>
            </a:r>
          </a:p>
          <a:p>
            <a:pPr marL="285750" lvl="1" indent="-174625">
              <a:buFont typeface="Arial" panose="020B0604020202020204" pitchFamily="34" charset="0"/>
              <a:buChar char="•"/>
            </a:pPr>
            <a:r>
              <a:rPr lang="en-US" sz="2000" dirty="0"/>
              <a:t>modus M and pain stimuli may be given selectively or </a:t>
            </a:r>
            <a:r>
              <a:rPr lang="en-US" sz="2000" dirty="0" smtClean="0"/>
              <a:t>together: </a:t>
            </a:r>
            <a:r>
              <a:rPr lang="en-US" sz="2000" dirty="0"/>
              <a:t>(1) sub-threshold (for both pain and modus M), (2-3) modus M- or pain-selective, and (4) </a:t>
            </a:r>
            <a:r>
              <a:rPr lang="en-US" sz="2000" dirty="0" smtClean="0"/>
              <a:t>bimodal;</a:t>
            </a:r>
            <a:endParaRPr lang="en-US" sz="2000" dirty="0"/>
          </a:p>
          <a:p>
            <a:pPr marL="285750" lvl="1" indent="-174625">
              <a:buFont typeface="Arial" panose="020B0604020202020204" pitchFamily="34" charset="0"/>
              <a:buChar char="•"/>
            </a:pPr>
            <a:r>
              <a:rPr lang="en-US" sz="2000" dirty="0"/>
              <a:t>if there is no response to a stimulus, then there are no values for the intensity of modus M sensation and pain;</a:t>
            </a:r>
          </a:p>
          <a:p>
            <a:pPr marL="285750" lvl="1" indent="-174625">
              <a:buFont typeface="Arial" panose="020B0604020202020204" pitchFamily="34" charset="0"/>
              <a:buChar char="•"/>
            </a:pPr>
            <a:r>
              <a:rPr lang="en-US" sz="2000" dirty="0"/>
              <a:t>if a response is present, it may be either (4a) </a:t>
            </a:r>
            <a:r>
              <a:rPr lang="en-US" sz="2000" dirty="0" smtClean="0"/>
              <a:t>selective, </a:t>
            </a:r>
            <a:r>
              <a:rPr lang="en-US" sz="2000" dirty="0"/>
              <a:t>or (4b) combining either a modus M and non-painful unpleasant response, or a modus M and painful response;</a:t>
            </a:r>
          </a:p>
          <a:p>
            <a:pPr marL="285750" lvl="1" indent="-174625">
              <a:buFont typeface="Arial" panose="020B0604020202020204" pitchFamily="34" charset="0"/>
              <a:buChar char="•"/>
            </a:pPr>
            <a:r>
              <a:rPr lang="en-US" sz="2000" dirty="0"/>
              <a:t>all pain responses are </a:t>
            </a:r>
            <a:r>
              <a:rPr lang="en-US" sz="2000" dirty="0" smtClean="0"/>
              <a:t>unpleasant (per IASP </a:t>
            </a:r>
            <a:r>
              <a:rPr lang="en-US" sz="2000" smtClean="0"/>
              <a:t>definition</a:t>
            </a:r>
            <a:r>
              <a:rPr lang="en-US" sz="2000" smtClean="0"/>
              <a:t>);</a:t>
            </a:r>
            <a:endParaRPr lang="en-US" sz="2000" dirty="0" smtClean="0"/>
          </a:p>
          <a:p>
            <a:pPr marL="285750" lvl="1" indent="-174625">
              <a:buFont typeface="Arial" panose="020B0604020202020204" pitchFamily="34" charset="0"/>
              <a:buChar char="•"/>
            </a:pPr>
            <a:r>
              <a:rPr lang="en-US" sz="2000" dirty="0" smtClean="0"/>
              <a:t>an </a:t>
            </a:r>
            <a:r>
              <a:rPr lang="en-US" sz="2000" dirty="0"/>
              <a:t>unpleasant response does not need to be painful</a:t>
            </a:r>
            <a:r>
              <a:rPr lang="en-US" sz="2000" dirty="0" smtClean="0"/>
              <a:t>.</a:t>
            </a:r>
          </a:p>
          <a:p>
            <a:pPr marL="0" indent="-288925" algn="ctr"/>
            <a:r>
              <a:rPr lang="en-US" sz="2800" dirty="0" smtClean="0">
                <a:sym typeface="Wingdings" panose="05000000000000000000" pitchFamily="2" charset="2"/>
              </a:rPr>
              <a:t> 130 combinations</a:t>
            </a:r>
            <a:endParaRPr lang="en-US" sz="2800" dirty="0"/>
          </a:p>
          <a:p>
            <a:pPr marL="285750" lvl="1" indent="-174625">
              <a:buFont typeface="Arial" panose="020B0604020202020204" pitchFamily="34" charset="0"/>
              <a:buChar char="•"/>
            </a:pPr>
            <a:endParaRPr lang="en-US" sz="2000" dirty="0"/>
          </a:p>
        </p:txBody>
      </p:sp>
    </p:spTree>
    <p:extLst>
      <p:ext uri="{BB962C8B-B14F-4D97-AF65-F5344CB8AC3E}">
        <p14:creationId xmlns:p14="http://schemas.microsoft.com/office/powerpoint/2010/main" val="116125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(3)</a:t>
            </a:r>
            <a:endParaRPr lang="en-US" dirty="0"/>
          </a:p>
        </p:txBody>
      </p:sp>
      <p:sp>
        <p:nvSpPr>
          <p:cNvPr id="3" name="Content Placeholder 2"/>
          <p:cNvSpPr>
            <a:spLocks noGrp="1"/>
          </p:cNvSpPr>
          <p:nvPr>
            <p:ph idx="1"/>
          </p:nvPr>
        </p:nvSpPr>
        <p:spPr>
          <a:xfrm>
            <a:off x="228600" y="1676400"/>
            <a:ext cx="8686800" cy="4876800"/>
          </a:xfrm>
        </p:spPr>
        <p:txBody>
          <a:bodyPr/>
          <a:lstStyle/>
          <a:p>
            <a:r>
              <a:rPr lang="en-US" dirty="0" smtClean="0"/>
              <a:t>3. Assess each </a:t>
            </a:r>
            <a:r>
              <a:rPr lang="en-US" dirty="0"/>
              <a:t>combination </a:t>
            </a:r>
            <a:r>
              <a:rPr lang="en-US" dirty="0" smtClean="0"/>
              <a:t>for </a:t>
            </a:r>
            <a:r>
              <a:rPr lang="en-US" dirty="0"/>
              <a:t>whether it </a:t>
            </a:r>
            <a:r>
              <a:rPr lang="en-US" dirty="0" smtClean="0"/>
              <a:t>can figure </a:t>
            </a:r>
            <a:r>
              <a:rPr lang="en-US" dirty="0"/>
              <a:t>as an exemplar for each of the </a:t>
            </a:r>
            <a:r>
              <a:rPr lang="en-US" dirty="0" smtClean="0"/>
              <a:t>pain assessment terms. </a:t>
            </a:r>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pPr algn="ctr"/>
            <a:r>
              <a:rPr lang="en-US" sz="1600" dirty="0" smtClean="0"/>
              <a:t>Example for </a:t>
            </a:r>
            <a:r>
              <a:rPr lang="en-US" sz="1600" dirty="0"/>
              <a:t>the IASP-definition of ‘allodynia’ without taking the note into account. </a:t>
            </a:r>
          </a:p>
        </p:txBody>
      </p:sp>
      <p:graphicFrame>
        <p:nvGraphicFramePr>
          <p:cNvPr id="5" name="Table 4"/>
          <p:cNvGraphicFramePr>
            <a:graphicFrameLocks noGrp="1"/>
          </p:cNvGraphicFramePr>
          <p:nvPr>
            <p:extLst>
              <p:ext uri="{D42A27DB-BD31-4B8C-83A1-F6EECF244321}">
                <p14:modId xmlns:p14="http://schemas.microsoft.com/office/powerpoint/2010/main" val="763519699"/>
              </p:ext>
            </p:extLst>
          </p:nvPr>
        </p:nvGraphicFramePr>
        <p:xfrm>
          <a:off x="628650" y="2777014"/>
          <a:ext cx="7955280" cy="3017520"/>
        </p:xfrm>
        <a:graphic>
          <a:graphicData uri="http://schemas.openxmlformats.org/drawingml/2006/table">
            <a:tbl>
              <a:tblPr firstRow="1" firstCol="1" bandRow="1">
                <a:tableStyleId>{5C22544A-7EE6-4342-B048-85BDC9FD1C3A}</a:tableStyleId>
              </a:tblPr>
              <a:tblGrid>
                <a:gridCol w="1463040"/>
                <a:gridCol w="2834640"/>
                <a:gridCol w="365760"/>
                <a:gridCol w="365760"/>
                <a:gridCol w="365760"/>
                <a:gridCol w="365760"/>
                <a:gridCol w="365760"/>
                <a:gridCol w="365760"/>
                <a:gridCol w="365760"/>
                <a:gridCol w="365760"/>
                <a:gridCol w="365760"/>
                <a:gridCol w="365760"/>
              </a:tblGrid>
              <a:tr h="0">
                <a:tc>
                  <a:txBody>
                    <a:bodyPr/>
                    <a:lstStyle/>
                    <a:p>
                      <a:pPr marL="0" marR="0" algn="l">
                        <a:spcBef>
                          <a:spcPts val="0"/>
                        </a:spcBef>
                        <a:spcAft>
                          <a:spcPts val="0"/>
                        </a:spcAft>
                      </a:pPr>
                      <a:r>
                        <a:rPr lang="en-US" sz="1800">
                          <a:solidFill>
                            <a:schemeClr val="tx1"/>
                          </a:solidFill>
                          <a:effectLst/>
                        </a:rPr>
                        <a:t>S</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0" marR="0" algn="l">
                        <a:spcBef>
                          <a:spcPts val="0"/>
                        </a:spcBef>
                        <a:spcAft>
                          <a:spcPts val="0"/>
                        </a:spcAft>
                      </a:pPr>
                      <a:r>
                        <a:rPr lang="en-US" sz="1800">
                          <a:solidFill>
                            <a:schemeClr val="tx1"/>
                          </a:solidFill>
                          <a:effectLst/>
                        </a:rPr>
                        <a:t>Stimulus given</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r>
              <a:tr h="0">
                <a:tc>
                  <a:txBody>
                    <a:bodyPr/>
                    <a:lstStyle/>
                    <a:p>
                      <a:pPr marL="0" marR="0" algn="l">
                        <a:spcBef>
                          <a:spcPts val="0"/>
                        </a:spcBef>
                        <a:spcAft>
                          <a:spcPts val="0"/>
                        </a:spcAft>
                      </a:pPr>
                      <a:r>
                        <a:rPr lang="en-US" sz="1800">
                          <a:solidFill>
                            <a:schemeClr val="tx1"/>
                          </a:solidFill>
                          <a:effectLst/>
                        </a:rPr>
                        <a:t> MT</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0" marR="0" algn="l">
                        <a:spcBef>
                          <a:spcPts val="0"/>
                        </a:spcBef>
                        <a:spcAft>
                          <a:spcPts val="0"/>
                        </a:spcAft>
                      </a:pPr>
                      <a:r>
                        <a:rPr lang="en-US" sz="1800">
                          <a:solidFill>
                            <a:schemeClr val="tx1"/>
                          </a:solidFill>
                          <a:effectLst/>
                        </a:rPr>
                        <a:t>Modus M threshold</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101600" marR="0" indent="-101600">
                        <a:lnSpc>
                          <a:spcPts val="1000"/>
                        </a:lnSpc>
                        <a:spcBef>
                          <a:spcPts val="0"/>
                        </a:spcBef>
                        <a:spcAft>
                          <a:spcPts val="0"/>
                        </a:spcAft>
                      </a:pPr>
                      <a:r>
                        <a:rPr lang="en-US" sz="1800">
                          <a:solidFill>
                            <a:schemeClr val="tx1"/>
                          </a:solidFill>
                          <a:effectLst/>
                        </a:rPr>
                        <a:t>B</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B</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O</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O</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O</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O</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A</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A</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A</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A</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r>
              <a:tr h="0">
                <a:tc>
                  <a:txBody>
                    <a:bodyPr/>
                    <a:lstStyle/>
                    <a:p>
                      <a:pPr marL="0" marR="0" algn="l">
                        <a:spcBef>
                          <a:spcPts val="0"/>
                        </a:spcBef>
                        <a:spcAft>
                          <a:spcPts val="0"/>
                        </a:spcAft>
                      </a:pPr>
                      <a:r>
                        <a:rPr lang="en-US" sz="1800">
                          <a:solidFill>
                            <a:schemeClr val="tx1"/>
                          </a:solidFill>
                          <a:effectLst/>
                        </a:rPr>
                        <a:t> PT</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0" marR="0" algn="l">
                        <a:spcBef>
                          <a:spcPts val="0"/>
                        </a:spcBef>
                        <a:spcAft>
                          <a:spcPts val="0"/>
                        </a:spcAft>
                      </a:pPr>
                      <a:r>
                        <a:rPr lang="en-US" sz="1800">
                          <a:solidFill>
                            <a:schemeClr val="tx1"/>
                          </a:solidFill>
                          <a:effectLst/>
                        </a:rPr>
                        <a:t>Pain Threshold</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101600" marR="0" indent="-101600">
                        <a:lnSpc>
                          <a:spcPts val="1000"/>
                        </a:lnSpc>
                        <a:spcBef>
                          <a:spcPts val="0"/>
                        </a:spcBef>
                        <a:spcAft>
                          <a:spcPts val="0"/>
                        </a:spcAft>
                      </a:pPr>
                      <a:r>
                        <a:rPr lang="en-US" sz="1800">
                          <a:solidFill>
                            <a:schemeClr val="tx1"/>
                          </a:solidFill>
                          <a:effectLst/>
                        </a:rPr>
                        <a:t>B</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B</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B</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B</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B</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B</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B</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B</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B</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B</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r>
              <a:tr h="0">
                <a:tc>
                  <a:txBody>
                    <a:bodyPr/>
                    <a:lstStyle/>
                    <a:p>
                      <a:pPr marL="0" marR="0" algn="l">
                        <a:spcBef>
                          <a:spcPts val="0"/>
                        </a:spcBef>
                        <a:spcAft>
                          <a:spcPts val="0"/>
                        </a:spcAft>
                      </a:pPr>
                      <a:r>
                        <a:rPr lang="en-US" sz="1800">
                          <a:solidFill>
                            <a:schemeClr val="tx1"/>
                          </a:solidFill>
                          <a:effectLst/>
                        </a:rPr>
                        <a:t>R</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0" marR="0" algn="l">
                        <a:spcBef>
                          <a:spcPts val="0"/>
                        </a:spcBef>
                        <a:spcAft>
                          <a:spcPts val="0"/>
                        </a:spcAft>
                      </a:pPr>
                      <a:r>
                        <a:rPr lang="en-US" sz="1800">
                          <a:solidFill>
                            <a:schemeClr val="tx1"/>
                          </a:solidFill>
                          <a:effectLst/>
                        </a:rPr>
                        <a:t>Response</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r>
              <a:tr h="0">
                <a:tc>
                  <a:txBody>
                    <a:bodyPr/>
                    <a:lstStyle/>
                    <a:p>
                      <a:pPr marL="0" marR="0" algn="l">
                        <a:spcBef>
                          <a:spcPts val="0"/>
                        </a:spcBef>
                        <a:spcAft>
                          <a:spcPts val="0"/>
                        </a:spcAft>
                      </a:pPr>
                      <a:r>
                        <a:rPr lang="en-US" sz="1800">
                          <a:solidFill>
                            <a:schemeClr val="tx1"/>
                          </a:solidFill>
                          <a:effectLst/>
                        </a:rPr>
                        <a:t> MR</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0" marR="0" algn="l">
                        <a:spcBef>
                          <a:spcPts val="0"/>
                        </a:spcBef>
                        <a:spcAft>
                          <a:spcPts val="0"/>
                        </a:spcAft>
                      </a:pPr>
                      <a:r>
                        <a:rPr lang="en-US" sz="1800">
                          <a:solidFill>
                            <a:schemeClr val="tx1"/>
                          </a:solidFill>
                          <a:effectLst/>
                        </a:rPr>
                        <a:t>Modus M response</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101600" marR="0" indent="-101600">
                        <a:lnSpc>
                          <a:spcPts val="1000"/>
                        </a:lnSpc>
                        <a:spcBef>
                          <a:spcPts val="0"/>
                        </a:spcBef>
                        <a:spcAft>
                          <a:spcPts val="0"/>
                        </a:spcAft>
                      </a:pPr>
                      <a:r>
                        <a:rPr lang="en-US" sz="1800">
                          <a:solidFill>
                            <a:schemeClr val="tx1"/>
                          </a:solidFill>
                          <a:effectLst/>
                        </a:rPr>
                        <a:t>N</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N</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N</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r>
              <a:tr h="0">
                <a:tc>
                  <a:txBody>
                    <a:bodyPr/>
                    <a:lstStyle/>
                    <a:p>
                      <a:pPr marL="0" marR="0" algn="l">
                        <a:spcBef>
                          <a:spcPts val="0"/>
                        </a:spcBef>
                        <a:spcAft>
                          <a:spcPts val="0"/>
                        </a:spcAft>
                      </a:pPr>
                      <a:r>
                        <a:rPr lang="en-US" sz="1800">
                          <a:solidFill>
                            <a:schemeClr val="tx1"/>
                          </a:solidFill>
                          <a:effectLst/>
                        </a:rPr>
                        <a:t> MI</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0" marR="0" algn="l">
                        <a:spcBef>
                          <a:spcPts val="0"/>
                        </a:spcBef>
                        <a:spcAft>
                          <a:spcPts val="0"/>
                        </a:spcAft>
                      </a:pPr>
                      <a:r>
                        <a:rPr lang="en-US" sz="1800">
                          <a:solidFill>
                            <a:schemeClr val="tx1"/>
                          </a:solidFill>
                          <a:effectLst/>
                        </a:rPr>
                        <a:t>Modus M response Intensity</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101600" marR="0" indent="-101600">
                        <a:lnSpc>
                          <a:spcPts val="1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H</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L</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C</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H</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L</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C</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H</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r>
              <a:tr h="0">
                <a:tc>
                  <a:txBody>
                    <a:bodyPr/>
                    <a:lstStyle/>
                    <a:p>
                      <a:pPr marL="0" marR="0" algn="l">
                        <a:spcBef>
                          <a:spcPts val="0"/>
                        </a:spcBef>
                        <a:spcAft>
                          <a:spcPts val="0"/>
                        </a:spcAft>
                      </a:pPr>
                      <a:r>
                        <a:rPr lang="en-US" sz="1800">
                          <a:solidFill>
                            <a:schemeClr val="tx1"/>
                          </a:solidFill>
                          <a:effectLst/>
                        </a:rPr>
                        <a:t>U</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0" marR="0" algn="l">
                        <a:spcBef>
                          <a:spcPts val="0"/>
                        </a:spcBef>
                        <a:spcAft>
                          <a:spcPts val="0"/>
                        </a:spcAft>
                      </a:pPr>
                      <a:r>
                        <a:rPr lang="en-US" sz="1800">
                          <a:solidFill>
                            <a:schemeClr val="tx1"/>
                          </a:solidFill>
                          <a:effectLst/>
                        </a:rPr>
                        <a:t>Unpleasant response</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dirty="0">
                          <a:solidFill>
                            <a:schemeClr val="tx1"/>
                          </a:solidFill>
                          <a:effectLst/>
                        </a:rPr>
                        <a:t>Y</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r>
              <a:tr h="0">
                <a:tc>
                  <a:txBody>
                    <a:bodyPr/>
                    <a:lstStyle/>
                    <a:p>
                      <a:pPr marL="0" marR="0" algn="l">
                        <a:spcBef>
                          <a:spcPts val="0"/>
                        </a:spcBef>
                        <a:spcAft>
                          <a:spcPts val="0"/>
                        </a:spcAft>
                      </a:pPr>
                      <a:r>
                        <a:rPr lang="en-US" sz="1800">
                          <a:solidFill>
                            <a:schemeClr val="tx1"/>
                          </a:solidFill>
                          <a:effectLst/>
                        </a:rPr>
                        <a:t> PR</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0" marR="0" algn="l">
                        <a:spcBef>
                          <a:spcPts val="0"/>
                        </a:spcBef>
                        <a:spcAft>
                          <a:spcPts val="0"/>
                        </a:spcAft>
                      </a:pPr>
                      <a:r>
                        <a:rPr lang="en-US" sz="1800">
                          <a:solidFill>
                            <a:schemeClr val="tx1"/>
                          </a:solidFill>
                          <a:effectLst/>
                        </a:rPr>
                        <a:t>Pain Response</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Y</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r>
              <a:tr h="0">
                <a:tc>
                  <a:txBody>
                    <a:bodyPr/>
                    <a:lstStyle/>
                    <a:p>
                      <a:pPr marL="0" marR="0" algn="l">
                        <a:spcBef>
                          <a:spcPts val="0"/>
                        </a:spcBef>
                        <a:spcAft>
                          <a:spcPts val="0"/>
                        </a:spcAft>
                      </a:pPr>
                      <a:r>
                        <a:rPr lang="en-US" sz="1800">
                          <a:solidFill>
                            <a:schemeClr val="tx1"/>
                          </a:solidFill>
                          <a:effectLst/>
                        </a:rPr>
                        <a:t> PI</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0" marR="0" algn="l">
                        <a:spcBef>
                          <a:spcPts val="0"/>
                        </a:spcBef>
                        <a:spcAft>
                          <a:spcPts val="0"/>
                        </a:spcAft>
                      </a:pPr>
                      <a:r>
                        <a:rPr lang="en-US" sz="1800">
                          <a:solidFill>
                            <a:schemeClr val="tx1"/>
                          </a:solidFill>
                          <a:effectLst/>
                        </a:rPr>
                        <a:t>Pain Response Intensity</a:t>
                      </a:r>
                      <a:endParaRPr lang="en-US" sz="1800" b="1">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101600" marR="0" indent="-101600">
                        <a:lnSpc>
                          <a:spcPts val="1000"/>
                        </a:lnSpc>
                        <a:spcBef>
                          <a:spcPts val="0"/>
                        </a:spcBef>
                        <a:spcAft>
                          <a:spcPts val="0"/>
                        </a:spcAft>
                      </a:pPr>
                      <a:r>
                        <a:rPr lang="en-US" sz="1800">
                          <a:solidFill>
                            <a:schemeClr val="tx1"/>
                          </a:solidFill>
                          <a:effectLst/>
                        </a:rPr>
                        <a:t>H</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H</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H</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H</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H</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H</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H</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H</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H</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a:solidFill>
                            <a:schemeClr val="tx1"/>
                          </a:solidFill>
                          <a:effectLst/>
                        </a:rPr>
                        <a:t>H</a:t>
                      </a:r>
                      <a:endParaRPr lang="en-US" sz="180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r>
              <a:tr h="0">
                <a:tc>
                  <a:txBody>
                    <a:bodyPr/>
                    <a:lstStyle/>
                    <a:p>
                      <a:pPr marL="0" marR="0" algn="ctr">
                        <a:spcBef>
                          <a:spcPts val="0"/>
                        </a:spcBef>
                        <a:spcAft>
                          <a:spcPts val="0"/>
                        </a:spcAft>
                      </a:pPr>
                      <a:r>
                        <a:rPr lang="en-US" sz="1800" dirty="0">
                          <a:solidFill>
                            <a:schemeClr val="tx1"/>
                          </a:solidFill>
                          <a:effectLst/>
                        </a:rPr>
                        <a:t>ALLO-D</a:t>
                      </a:r>
                      <a:endParaRPr lang="en-US" sz="1800" b="1" dirty="0">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0" marR="0" algn="ctr">
                        <a:spcBef>
                          <a:spcPts val="0"/>
                        </a:spcBef>
                        <a:spcAft>
                          <a:spcPts val="0"/>
                        </a:spcAft>
                      </a:pPr>
                      <a:r>
                        <a:rPr lang="en-US" sz="1800" dirty="0">
                          <a:solidFill>
                            <a:schemeClr val="tx1"/>
                          </a:solidFill>
                          <a:effectLst/>
                        </a:rPr>
                        <a:t> </a:t>
                      </a:r>
                      <a:endParaRPr lang="en-US" sz="1800" b="1" dirty="0">
                        <a:solidFill>
                          <a:schemeClr val="tx1"/>
                        </a:solidFill>
                        <a:effectLst/>
                        <a:latin typeface="Times New Roman" panose="02020603050405020304" pitchFamily="18" charset="0"/>
                        <a:ea typeface="SimSun" panose="02010600030101010101" pitchFamily="2" charset="-122"/>
                      </a:endParaRPr>
                    </a:p>
                  </a:txBody>
                  <a:tcPr marL="27305" marR="27305" marT="0" marB="0"/>
                </a:tc>
                <a:tc>
                  <a:txBody>
                    <a:bodyPr/>
                    <a:lstStyle/>
                    <a:p>
                      <a:pPr marL="101600" marR="0" indent="-101600">
                        <a:lnSpc>
                          <a:spcPts val="1000"/>
                        </a:lnSpc>
                        <a:spcBef>
                          <a:spcPts val="0"/>
                        </a:spcBef>
                        <a:spcAft>
                          <a:spcPts val="0"/>
                        </a:spcAft>
                      </a:pPr>
                      <a:r>
                        <a:rPr lang="en-US" sz="1800" dirty="0">
                          <a:solidFill>
                            <a:schemeClr val="tx1"/>
                          </a:solidFill>
                          <a:effectLst/>
                        </a:rPr>
                        <a:t>Y</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dirty="0">
                          <a:solidFill>
                            <a:schemeClr val="tx1"/>
                          </a:solidFill>
                          <a:effectLst/>
                        </a:rPr>
                        <a:t>Y</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dirty="0">
                          <a:solidFill>
                            <a:schemeClr val="tx1"/>
                          </a:solidFill>
                          <a:effectLst/>
                        </a:rPr>
                        <a:t>Y</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dirty="0">
                          <a:solidFill>
                            <a:schemeClr val="tx1"/>
                          </a:solidFill>
                          <a:effectLst/>
                        </a:rPr>
                        <a:t>Y</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dirty="0">
                          <a:solidFill>
                            <a:schemeClr val="tx1"/>
                          </a:solidFill>
                          <a:effectLst/>
                        </a:rPr>
                        <a:t>Y</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dirty="0">
                          <a:solidFill>
                            <a:schemeClr val="tx1"/>
                          </a:solidFill>
                          <a:effectLst/>
                        </a:rPr>
                        <a:t>Y</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dirty="0">
                          <a:solidFill>
                            <a:schemeClr val="tx1"/>
                          </a:solidFill>
                          <a:effectLst/>
                        </a:rPr>
                        <a:t>Y</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dirty="0">
                          <a:solidFill>
                            <a:schemeClr val="tx1"/>
                          </a:solidFill>
                          <a:effectLst/>
                        </a:rPr>
                        <a:t>Y</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dirty="0">
                          <a:solidFill>
                            <a:schemeClr val="tx1"/>
                          </a:solidFill>
                          <a:effectLst/>
                        </a:rPr>
                        <a:t>Y</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c>
                  <a:txBody>
                    <a:bodyPr/>
                    <a:lstStyle/>
                    <a:p>
                      <a:pPr marL="101600" marR="0" indent="-101600">
                        <a:lnSpc>
                          <a:spcPts val="1000"/>
                        </a:lnSpc>
                        <a:spcBef>
                          <a:spcPts val="0"/>
                        </a:spcBef>
                        <a:spcAft>
                          <a:spcPts val="0"/>
                        </a:spcAft>
                      </a:pPr>
                      <a:r>
                        <a:rPr lang="en-US" sz="1800" dirty="0">
                          <a:solidFill>
                            <a:schemeClr val="tx1"/>
                          </a:solidFill>
                          <a:effectLst/>
                        </a:rPr>
                        <a:t>Y</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27305" marR="27305" marT="0" marB="0" anchor="b"/>
                </a:tc>
              </a:tr>
            </a:tbl>
          </a:graphicData>
        </a:graphic>
      </p:graphicFrame>
    </p:spTree>
    <p:extLst>
      <p:ext uri="{BB962C8B-B14F-4D97-AF65-F5344CB8AC3E}">
        <p14:creationId xmlns:p14="http://schemas.microsoft.com/office/powerpoint/2010/main" val="865801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Issue: </a:t>
            </a:r>
          </a:p>
          <a:p>
            <a:pPr lvl="1">
              <a:buFont typeface="Arial" panose="020B0604020202020204" pitchFamily="34" charset="0"/>
              <a:buChar char="•"/>
            </a:pPr>
            <a:r>
              <a:rPr lang="en-US" dirty="0" smtClean="0"/>
              <a:t>some </a:t>
            </a:r>
            <a:r>
              <a:rPr lang="en-US" dirty="0"/>
              <a:t>definitions and notes </a:t>
            </a:r>
            <a:r>
              <a:rPr lang="en-US" dirty="0" smtClean="0"/>
              <a:t>are unclear about </a:t>
            </a:r>
            <a:r>
              <a:rPr lang="en-US" dirty="0"/>
              <a:t>inclusion and exclusion </a:t>
            </a:r>
            <a:r>
              <a:rPr lang="en-US" dirty="0" smtClean="0"/>
              <a:t>criteria;</a:t>
            </a:r>
          </a:p>
          <a:p>
            <a:pPr lvl="1">
              <a:buFont typeface="Arial" panose="020B0604020202020204" pitchFamily="34" charset="0"/>
              <a:buChar char="•"/>
            </a:pPr>
            <a:r>
              <a:rPr lang="en-US" dirty="0" smtClean="0">
                <a:sym typeface="Wingdings" panose="05000000000000000000" pitchFamily="2" charset="2"/>
              </a:rPr>
              <a:t> create </a:t>
            </a:r>
            <a:r>
              <a:rPr lang="en-US" dirty="0" smtClean="0"/>
              <a:t>meaningful </a:t>
            </a:r>
            <a:r>
              <a:rPr lang="en-US" dirty="0"/>
              <a:t>subgroups </a:t>
            </a:r>
            <a:r>
              <a:rPr lang="en-US" dirty="0" smtClean="0"/>
              <a:t>which from </a:t>
            </a:r>
            <a:r>
              <a:rPr lang="en-US" dirty="0"/>
              <a:t>a terminological and ontological perspective </a:t>
            </a:r>
            <a:r>
              <a:rPr lang="en-US" dirty="0" smtClean="0"/>
              <a:t>are perfectly plausible, despite perhaps not being intended by </a:t>
            </a:r>
            <a:r>
              <a:rPr lang="en-US" dirty="0"/>
              <a:t>the </a:t>
            </a:r>
            <a:r>
              <a:rPr lang="en-US" dirty="0" smtClean="0"/>
              <a:t>IASP.</a:t>
            </a:r>
            <a:endParaRPr lang="en-US" dirty="0"/>
          </a:p>
        </p:txBody>
      </p:sp>
    </p:spTree>
    <p:extLst>
      <p:ext uri="{BB962C8B-B14F-4D97-AF65-F5344CB8AC3E}">
        <p14:creationId xmlns:p14="http://schemas.microsoft.com/office/powerpoint/2010/main" val="1303864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(3)</a:t>
            </a:r>
          </a:p>
        </p:txBody>
      </p:sp>
      <p:graphicFrame>
        <p:nvGraphicFramePr>
          <p:cNvPr id="6" name="Table 5"/>
          <p:cNvGraphicFramePr>
            <a:graphicFrameLocks noGrp="1"/>
          </p:cNvGraphicFramePr>
          <p:nvPr>
            <p:extLst>
              <p:ext uri="{D42A27DB-BD31-4B8C-83A1-F6EECF244321}">
                <p14:modId xmlns:p14="http://schemas.microsoft.com/office/powerpoint/2010/main" val="202950343"/>
              </p:ext>
            </p:extLst>
          </p:nvPr>
        </p:nvGraphicFramePr>
        <p:xfrm>
          <a:off x="0" y="0"/>
          <a:ext cx="9144000" cy="6858000"/>
        </p:xfrm>
        <a:graphic>
          <a:graphicData uri="http://schemas.openxmlformats.org/drawingml/2006/table">
            <a:tbl>
              <a:tblPr firstRow="1" firstCol="1" bandRow="1">
                <a:tableStyleId>{5C22544A-7EE6-4342-B048-85BDC9FD1C3A}</a:tableStyleId>
              </a:tblPr>
              <a:tblGrid>
                <a:gridCol w="2020825"/>
                <a:gridCol w="6561734"/>
                <a:gridCol w="561441"/>
              </a:tblGrid>
              <a:tr h="0">
                <a:tc>
                  <a:txBody>
                    <a:bodyPr/>
                    <a:lstStyle/>
                    <a:p>
                      <a:pPr marL="0" marR="0" indent="0" algn="ctr">
                        <a:lnSpc>
                          <a:spcPct val="100000"/>
                        </a:lnSpc>
                        <a:spcBef>
                          <a:spcPts val="0"/>
                        </a:spcBef>
                        <a:spcAft>
                          <a:spcPts val="0"/>
                        </a:spcAft>
                      </a:pPr>
                      <a:r>
                        <a:rPr lang="en-US" sz="1500" dirty="0">
                          <a:solidFill>
                            <a:schemeClr val="tx1"/>
                          </a:solidFill>
                          <a:effectLst/>
                        </a:rPr>
                        <a:t>Acronym</a:t>
                      </a:r>
                      <a:endParaRPr lang="en-US" sz="1500" b="1" dirty="0">
                        <a:solidFill>
                          <a:schemeClr val="tx1"/>
                        </a:solidFill>
                        <a:effectLst/>
                        <a:latin typeface="Times New Roman" panose="02020603050405020304" pitchFamily="18" charset="0"/>
                        <a:ea typeface="SimSun" panose="02010600030101010101" pitchFamily="2" charset="-122"/>
                      </a:endParaRPr>
                    </a:p>
                  </a:txBody>
                  <a:tcPr marL="36830" marR="36830" marT="0" marB="0" anchor="b"/>
                </a:tc>
                <a:tc>
                  <a:txBody>
                    <a:bodyPr/>
                    <a:lstStyle/>
                    <a:p>
                      <a:pPr marL="0" marR="0" indent="0" algn="ctr">
                        <a:lnSpc>
                          <a:spcPct val="100000"/>
                        </a:lnSpc>
                        <a:spcBef>
                          <a:spcPts val="0"/>
                        </a:spcBef>
                        <a:spcAft>
                          <a:spcPts val="0"/>
                        </a:spcAft>
                      </a:pPr>
                      <a:r>
                        <a:rPr lang="en-US" sz="1500">
                          <a:solidFill>
                            <a:schemeClr val="tx1"/>
                          </a:solidFill>
                          <a:effectLst/>
                        </a:rPr>
                        <a:t>Term (plus meaning)</a:t>
                      </a:r>
                      <a:endParaRPr lang="en-US" sz="1500" b="1">
                        <a:solidFill>
                          <a:schemeClr val="tx1"/>
                        </a:solidFill>
                        <a:effectLst/>
                        <a:latin typeface="Times New Roman" panose="02020603050405020304" pitchFamily="18" charset="0"/>
                        <a:ea typeface="SimSun" panose="02010600030101010101" pitchFamily="2" charset="-122"/>
                      </a:endParaRPr>
                    </a:p>
                  </a:txBody>
                  <a:tcPr marL="36830" marR="36830" marT="0" marB="0" anchor="b"/>
                </a:tc>
                <a:tc>
                  <a:txBody>
                    <a:bodyPr/>
                    <a:lstStyle/>
                    <a:p>
                      <a:pPr marL="0" marR="0" indent="0" algn="r">
                        <a:lnSpc>
                          <a:spcPct val="100000"/>
                        </a:lnSpc>
                        <a:spcBef>
                          <a:spcPts val="0"/>
                        </a:spcBef>
                        <a:spcAft>
                          <a:spcPts val="0"/>
                        </a:spcAft>
                      </a:pPr>
                      <a:r>
                        <a:rPr lang="en-US" sz="1500">
                          <a:solidFill>
                            <a:schemeClr val="tx1"/>
                          </a:solidFill>
                          <a:effectLst/>
                        </a:rPr>
                        <a:t>N</a:t>
                      </a:r>
                      <a:endParaRPr lang="en-US" sz="1500" b="1">
                        <a:solidFill>
                          <a:schemeClr val="tx1"/>
                        </a:solidFill>
                        <a:effectLst/>
                        <a:latin typeface="Times New Roman" panose="02020603050405020304" pitchFamily="18" charset="0"/>
                        <a:ea typeface="SimSun" panose="02010600030101010101" pitchFamily="2" charset="-122"/>
                      </a:endParaRPr>
                    </a:p>
                  </a:txBody>
                  <a:tcPr marL="36830" marR="36830" marT="0" marB="0" anchor="b"/>
                </a:tc>
              </a:tr>
              <a:tr h="0">
                <a:tc>
                  <a:txBody>
                    <a:bodyPr/>
                    <a:lstStyle/>
                    <a:p>
                      <a:pPr marL="0" marR="0" indent="0">
                        <a:lnSpc>
                          <a:spcPct val="100000"/>
                        </a:lnSpc>
                        <a:spcBef>
                          <a:spcPts val="0"/>
                        </a:spcBef>
                        <a:spcAft>
                          <a:spcPts val="0"/>
                        </a:spcAft>
                      </a:pPr>
                      <a:r>
                        <a:rPr lang="en-US" sz="1500">
                          <a:solidFill>
                            <a:schemeClr val="tx1"/>
                          </a:solidFill>
                          <a:effectLst/>
                        </a:rPr>
                        <a:t>CONC</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Normal case</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dirty="0">
                          <a:solidFill>
                            <a:srgbClr val="00B050"/>
                          </a:solidFill>
                          <a:effectLst/>
                        </a:rPr>
                        <a:t>9</a:t>
                      </a:r>
                      <a:endParaRPr lang="en-US" sz="1500" dirty="0">
                        <a:solidFill>
                          <a:srgbClr val="00B050"/>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ALLO-D</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b="1">
                          <a:solidFill>
                            <a:schemeClr val="tx1"/>
                          </a:solidFill>
                          <a:effectLst/>
                        </a:rPr>
                        <a:t>allodynia (definition): unexpected evoked pain</a:t>
                      </a:r>
                      <a:endParaRPr lang="en-US" sz="1500" b="1">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dirty="0">
                          <a:solidFill>
                            <a:srgbClr val="00B050"/>
                          </a:solidFill>
                          <a:effectLst/>
                        </a:rPr>
                        <a:t>10</a:t>
                      </a:r>
                      <a:endParaRPr lang="en-US" sz="1500" dirty="0">
                        <a:solidFill>
                          <a:srgbClr val="00B050"/>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ALLO-N</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b="1">
                          <a:solidFill>
                            <a:schemeClr val="tx1"/>
                          </a:solidFill>
                          <a:effectLst/>
                        </a:rPr>
                        <a:t>allodynia (note): unexpected more intense evoked pain</a:t>
                      </a:r>
                      <a:endParaRPr lang="en-US" sz="1500" b="1">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dirty="0">
                          <a:solidFill>
                            <a:srgbClr val="00B050"/>
                          </a:solidFill>
                          <a:effectLst/>
                        </a:rPr>
                        <a:t>30</a:t>
                      </a:r>
                      <a:endParaRPr lang="en-US" sz="1500" dirty="0">
                        <a:solidFill>
                          <a:srgbClr val="00B050"/>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ANAL</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b="1" dirty="0">
                          <a:solidFill>
                            <a:schemeClr val="tx1"/>
                          </a:solidFill>
                          <a:effectLst/>
                        </a:rPr>
                        <a:t>analgesia: unexpected absence of evoked pain</a:t>
                      </a:r>
                      <a:endParaRPr lang="en-US" sz="1500" b="1" dirty="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dirty="0">
                          <a:solidFill>
                            <a:srgbClr val="00B050"/>
                          </a:solidFill>
                          <a:effectLst/>
                        </a:rPr>
                        <a:t>40</a:t>
                      </a:r>
                      <a:endParaRPr lang="en-US" sz="1500" dirty="0">
                        <a:solidFill>
                          <a:srgbClr val="00B050"/>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DYS-E</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b="1" dirty="0">
                          <a:solidFill>
                            <a:schemeClr val="tx1"/>
                          </a:solidFill>
                          <a:effectLst/>
                        </a:rPr>
                        <a:t>evoked dysesthesia</a:t>
                      </a:r>
                      <a:endParaRPr lang="en-US" sz="1500" b="1" dirty="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dirty="0">
                          <a:solidFill>
                            <a:srgbClr val="00B050"/>
                          </a:solidFill>
                          <a:effectLst/>
                        </a:rPr>
                        <a:t>80</a:t>
                      </a:r>
                      <a:endParaRPr lang="en-US" sz="1500" dirty="0">
                        <a:solidFill>
                          <a:srgbClr val="00B050"/>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DYS-EP</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      painful evoked dysesthesia</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a:solidFill>
                            <a:schemeClr val="tx1"/>
                          </a:solidFill>
                          <a:effectLst/>
                        </a:rPr>
                        <a:t>50</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DYS-EU</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      non-painful evoked dysesthesia</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a:solidFill>
                            <a:schemeClr val="tx1"/>
                          </a:solidFill>
                          <a:effectLst/>
                        </a:rPr>
                        <a:t>30</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HYPERA</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b="1">
                          <a:solidFill>
                            <a:schemeClr val="tx1"/>
                          </a:solidFill>
                          <a:effectLst/>
                        </a:rPr>
                        <a:t>hyperalgesia: unexpected more intense evoked pain</a:t>
                      </a:r>
                      <a:endParaRPr lang="en-US" sz="1500" b="1">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dirty="0">
                          <a:solidFill>
                            <a:srgbClr val="00B050"/>
                          </a:solidFill>
                          <a:effectLst/>
                        </a:rPr>
                        <a:t>20</a:t>
                      </a:r>
                      <a:endParaRPr lang="en-US" sz="1500" dirty="0">
                        <a:solidFill>
                          <a:srgbClr val="00B050"/>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HYPERE</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b="1" dirty="0">
                          <a:solidFill>
                            <a:schemeClr val="tx1"/>
                          </a:solidFill>
                          <a:effectLst/>
                        </a:rPr>
                        <a:t>hyperesthesia = increased sensitivity to stimulation</a:t>
                      </a:r>
                      <a:endParaRPr lang="en-US" sz="1500" b="1" dirty="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dirty="0">
                          <a:solidFill>
                            <a:srgbClr val="00B050"/>
                          </a:solidFill>
                          <a:effectLst/>
                        </a:rPr>
                        <a:t>81</a:t>
                      </a:r>
                      <a:endParaRPr lang="en-US" sz="1500" dirty="0">
                        <a:solidFill>
                          <a:srgbClr val="00B050"/>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HYPERE-I</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   unexpected  more intense evoked sensation</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dirty="0">
                          <a:solidFill>
                            <a:schemeClr val="tx1"/>
                          </a:solidFill>
                          <a:effectLst/>
                        </a:rPr>
                        <a:t>42</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HYPERE-IP</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      unexpected more intense evoked pain</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a:solidFill>
                            <a:schemeClr val="tx1"/>
                          </a:solidFill>
                          <a:effectLst/>
                        </a:rPr>
                        <a:t>20</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HYPERE-IM</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      unexpected more intense evoked modus M</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a:solidFill>
                            <a:schemeClr val="tx1"/>
                          </a:solidFill>
                          <a:effectLst/>
                        </a:rPr>
                        <a:t>26</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HYPERE-P</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   unexpected presence of evoked sensation</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a:solidFill>
                            <a:schemeClr val="tx1"/>
                          </a:solidFill>
                          <a:effectLst/>
                        </a:rPr>
                        <a:t>49</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HYPERE-PU</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      unexpected evoked unpleasant sensation other than pain</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a:solidFill>
                            <a:schemeClr val="tx1"/>
                          </a:solidFill>
                          <a:effectLst/>
                        </a:rPr>
                        <a:t>30</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HYPERE-PP</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      unexpected pain</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a:solidFill>
                            <a:schemeClr val="tx1"/>
                          </a:solidFill>
                          <a:effectLst/>
                        </a:rPr>
                        <a:t>10</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HYPERE-PM</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      unexpected modus M</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a:solidFill>
                            <a:schemeClr val="tx1"/>
                          </a:solidFill>
                          <a:effectLst/>
                        </a:rPr>
                        <a:t>13</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HYPERP</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b="1">
                          <a:solidFill>
                            <a:schemeClr val="tx1"/>
                          </a:solidFill>
                          <a:effectLst/>
                        </a:rPr>
                        <a:t>hyperpathia</a:t>
                      </a:r>
                      <a:endParaRPr lang="en-US" sz="1500" b="1">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dirty="0">
                          <a:solidFill>
                            <a:srgbClr val="00B050"/>
                          </a:solidFill>
                          <a:effectLst/>
                        </a:rPr>
                        <a:t>30</a:t>
                      </a:r>
                      <a:endParaRPr lang="en-US" sz="1500" dirty="0">
                        <a:solidFill>
                          <a:srgbClr val="00B050"/>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HYPOALG</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b="1">
                          <a:solidFill>
                            <a:schemeClr val="tx1"/>
                          </a:solidFill>
                          <a:effectLst/>
                        </a:rPr>
                        <a:t>hypoalgesia</a:t>
                      </a:r>
                      <a:endParaRPr lang="en-US" sz="1500" b="1">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dirty="0">
                          <a:solidFill>
                            <a:srgbClr val="00B050"/>
                          </a:solidFill>
                          <a:effectLst/>
                        </a:rPr>
                        <a:t>20</a:t>
                      </a:r>
                      <a:endParaRPr lang="en-US" sz="1500" dirty="0">
                        <a:solidFill>
                          <a:srgbClr val="00B050"/>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HYPOE</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b="1" dirty="0">
                          <a:solidFill>
                            <a:schemeClr val="tx1"/>
                          </a:solidFill>
                          <a:effectLst/>
                        </a:rPr>
                        <a:t>hypoesthesia = decreased sensitivity to stimulation</a:t>
                      </a:r>
                      <a:endParaRPr lang="en-US" sz="1500" b="1" dirty="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dirty="0">
                          <a:solidFill>
                            <a:srgbClr val="00B050"/>
                          </a:solidFill>
                          <a:effectLst/>
                        </a:rPr>
                        <a:t>58</a:t>
                      </a:r>
                      <a:endParaRPr lang="en-US" sz="1500" dirty="0">
                        <a:solidFill>
                          <a:srgbClr val="00B050"/>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HYPOE-P</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   decreased sensitivity to pain stimulation</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a:solidFill>
                            <a:schemeClr val="tx1"/>
                          </a:solidFill>
                          <a:effectLst/>
                        </a:rPr>
                        <a:t>40</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HYPOE-PL</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      less pain to pain stimulation</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a:solidFill>
                            <a:schemeClr val="tx1"/>
                          </a:solidFill>
                          <a:effectLst/>
                        </a:rPr>
                        <a:t>20</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HYPOE-PA</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      non painful unpleasant response to pain stimulation</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a:solidFill>
                            <a:schemeClr val="tx1"/>
                          </a:solidFill>
                          <a:effectLst/>
                        </a:rPr>
                        <a:t>20</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HYPOE-M</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   decreased sensitivity to modus M stimulation </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a:solidFill>
                            <a:schemeClr val="tx1"/>
                          </a:solidFill>
                          <a:effectLst/>
                        </a:rPr>
                        <a:t>26</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HYPOE-BI</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   decreased sensitivity to both kinds of stimulation</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a:solidFill>
                            <a:schemeClr val="tx1"/>
                          </a:solidFill>
                          <a:effectLst/>
                        </a:rPr>
                        <a:t>8</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PAR-D-E</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b="1" dirty="0">
                          <a:solidFill>
                            <a:schemeClr val="tx1"/>
                          </a:solidFill>
                          <a:effectLst/>
                        </a:rPr>
                        <a:t>evoked paresthesia (definition)</a:t>
                      </a:r>
                      <a:endParaRPr lang="en-US" sz="1500" b="1" dirty="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dirty="0">
                          <a:solidFill>
                            <a:srgbClr val="00B050"/>
                          </a:solidFill>
                          <a:effectLst/>
                        </a:rPr>
                        <a:t>81</a:t>
                      </a:r>
                      <a:endParaRPr lang="en-US" sz="1500" dirty="0">
                        <a:solidFill>
                          <a:srgbClr val="00B050"/>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PAR-D-EP</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      painful evoked paresthesia </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a:solidFill>
                            <a:schemeClr val="tx1"/>
                          </a:solidFill>
                          <a:effectLst/>
                        </a:rPr>
                        <a:t>30</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PAR-D-EU</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      non-painful unpleasant evoked paresthesia </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a:solidFill>
                            <a:schemeClr val="tx1"/>
                          </a:solidFill>
                          <a:effectLst/>
                        </a:rPr>
                        <a:t>30</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PAR-D-EN</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a:solidFill>
                            <a:schemeClr val="tx1"/>
                          </a:solidFill>
                          <a:effectLst/>
                        </a:rPr>
                        <a:t>      non-painful not unpleasant evoked paresthesia </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a:solidFill>
                            <a:schemeClr val="tx1"/>
                          </a:solidFill>
                          <a:effectLst/>
                        </a:rPr>
                        <a:t>39</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r>
              <a:tr h="0">
                <a:tc>
                  <a:txBody>
                    <a:bodyPr/>
                    <a:lstStyle/>
                    <a:p>
                      <a:pPr marL="0" marR="0" indent="0">
                        <a:lnSpc>
                          <a:spcPct val="100000"/>
                        </a:lnSpc>
                        <a:spcBef>
                          <a:spcPts val="0"/>
                        </a:spcBef>
                        <a:spcAft>
                          <a:spcPts val="0"/>
                        </a:spcAft>
                      </a:pPr>
                      <a:r>
                        <a:rPr lang="en-US" sz="1500">
                          <a:solidFill>
                            <a:schemeClr val="tx1"/>
                          </a:solidFill>
                          <a:effectLst/>
                        </a:rPr>
                        <a:t>PAR-N-E</a:t>
                      </a:r>
                      <a:endParaRPr lang="en-US" sz="150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nSpc>
                          <a:spcPct val="100000"/>
                        </a:lnSpc>
                        <a:spcBef>
                          <a:spcPts val="0"/>
                        </a:spcBef>
                        <a:spcAft>
                          <a:spcPts val="0"/>
                        </a:spcAft>
                      </a:pPr>
                      <a:r>
                        <a:rPr lang="en-US" sz="1500" b="1" dirty="0">
                          <a:solidFill>
                            <a:schemeClr val="tx1"/>
                          </a:solidFill>
                          <a:effectLst/>
                        </a:rPr>
                        <a:t>evoked paresthesia  (note)</a:t>
                      </a:r>
                      <a:endParaRPr lang="en-US" sz="1500" b="1" dirty="0">
                        <a:solidFill>
                          <a:schemeClr val="tx1"/>
                        </a:solidFill>
                        <a:effectLst/>
                        <a:latin typeface="Times New Roman" panose="02020603050405020304" pitchFamily="18" charset="0"/>
                        <a:ea typeface="Times New Roman" panose="02020603050405020304" pitchFamily="18" charset="0"/>
                      </a:endParaRPr>
                    </a:p>
                  </a:txBody>
                  <a:tcPr marL="36830" marR="36830" marT="0" marB="0"/>
                </a:tc>
                <a:tc>
                  <a:txBody>
                    <a:bodyPr/>
                    <a:lstStyle/>
                    <a:p>
                      <a:pPr marL="0" marR="0" indent="0" algn="r">
                        <a:lnSpc>
                          <a:spcPct val="100000"/>
                        </a:lnSpc>
                        <a:spcBef>
                          <a:spcPts val="0"/>
                        </a:spcBef>
                        <a:spcAft>
                          <a:spcPts val="0"/>
                        </a:spcAft>
                      </a:pPr>
                      <a:r>
                        <a:rPr lang="en-US" sz="1500" dirty="0">
                          <a:solidFill>
                            <a:srgbClr val="00B050"/>
                          </a:solidFill>
                          <a:effectLst/>
                        </a:rPr>
                        <a:t>19</a:t>
                      </a:r>
                      <a:endParaRPr lang="en-US" sz="1500" dirty="0">
                        <a:solidFill>
                          <a:srgbClr val="00B050"/>
                        </a:solidFill>
                        <a:effectLst/>
                        <a:latin typeface="Times New Roman" panose="02020603050405020304" pitchFamily="18" charset="0"/>
                        <a:ea typeface="Times New Roman" panose="02020603050405020304" pitchFamily="18" charset="0"/>
                      </a:endParaRPr>
                    </a:p>
                  </a:txBody>
                  <a:tcPr marL="36830" marR="36830" marT="0" marB="0"/>
                </a:tc>
              </a:tr>
            </a:tbl>
          </a:graphicData>
        </a:graphic>
      </p:graphicFrame>
    </p:spTree>
    <p:extLst>
      <p:ext uri="{BB962C8B-B14F-4D97-AF65-F5344CB8AC3E}">
        <p14:creationId xmlns:p14="http://schemas.microsoft.com/office/powerpoint/2010/main" val="3809718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 </a:t>
            </a:r>
            <a:r>
              <a:rPr lang="en-US" dirty="0" smtClean="0"/>
              <a:t>(4)</a:t>
            </a:r>
            <a:endParaRPr lang="en-US" dirty="0"/>
          </a:p>
        </p:txBody>
      </p:sp>
      <p:sp>
        <p:nvSpPr>
          <p:cNvPr id="3" name="Content Placeholder 2"/>
          <p:cNvSpPr>
            <a:spLocks noGrp="1"/>
          </p:cNvSpPr>
          <p:nvPr>
            <p:ph idx="1"/>
          </p:nvPr>
        </p:nvSpPr>
        <p:spPr/>
        <p:txBody>
          <a:bodyPr/>
          <a:lstStyle/>
          <a:p>
            <a:r>
              <a:rPr lang="en-US" dirty="0"/>
              <a:t>This information was in a fourth step used to compute the exact overlap between these terms in function of positive and negative </a:t>
            </a:r>
            <a:r>
              <a:rPr lang="en-US" dirty="0" smtClean="0"/>
              <a:t>co-occurrence.</a:t>
            </a:r>
          </a:p>
          <a:p>
            <a:endParaRPr lang="en-US" dirty="0"/>
          </a:p>
          <a:p>
            <a:r>
              <a:rPr lang="en-US" dirty="0"/>
              <a:t>This step answers thus for each term pair ‘A B’ the question which and how many of the possible stimulus/response combinations can occur in the pair combinations A+/B+, A+/B-, A-/B+,A-/B- where ‘+’ and ‘-’ indicate that the stimulus/response combination can, resp. cannot occur under the definition of the term.</a:t>
            </a:r>
            <a:endParaRPr lang="en-US" dirty="0"/>
          </a:p>
        </p:txBody>
      </p:sp>
    </p:spTree>
    <p:extLst>
      <p:ext uri="{BB962C8B-B14F-4D97-AF65-F5344CB8AC3E}">
        <p14:creationId xmlns:p14="http://schemas.microsoft.com/office/powerpoint/2010/main" val="36038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(1)</a:t>
            </a:r>
            <a:endParaRPr lang="en-US" dirty="0"/>
          </a:p>
        </p:txBody>
      </p:sp>
      <p:sp>
        <p:nvSpPr>
          <p:cNvPr id="3" name="Content Placeholder 2"/>
          <p:cNvSpPr>
            <a:spLocks noGrp="1"/>
          </p:cNvSpPr>
          <p:nvPr>
            <p:ph idx="1"/>
          </p:nvPr>
        </p:nvSpPr>
        <p:spPr>
          <a:xfrm>
            <a:off x="76200" y="1524000"/>
            <a:ext cx="8991600" cy="4953000"/>
          </a:xfrm>
        </p:spPr>
        <p:txBody>
          <a:bodyPr/>
          <a:lstStyle/>
          <a:p>
            <a:pPr>
              <a:buFont typeface="Arial" panose="020B0604020202020204" pitchFamily="34" charset="0"/>
              <a:buChar char="•"/>
            </a:pPr>
            <a:r>
              <a:rPr lang="en-US" sz="2000" dirty="0"/>
              <a:t>T</a:t>
            </a:r>
            <a:r>
              <a:rPr lang="en-US" sz="2000" dirty="0" smtClean="0"/>
              <a:t>he </a:t>
            </a:r>
            <a:r>
              <a:rPr lang="en-US" sz="2000" dirty="0"/>
              <a:t>traditional </a:t>
            </a:r>
            <a:r>
              <a:rPr lang="en-US" sz="2000" dirty="0" smtClean="0"/>
              <a:t>terminology:</a:t>
            </a:r>
          </a:p>
          <a:p>
            <a:pPr lvl="2">
              <a:buFont typeface="Arial" panose="020B0604020202020204" pitchFamily="34" charset="0"/>
              <a:buChar char="•"/>
            </a:pPr>
            <a:r>
              <a:rPr lang="en-US" dirty="0" smtClean="0"/>
              <a:t>ambiguous </a:t>
            </a:r>
            <a:r>
              <a:rPr lang="en-US" dirty="0"/>
              <a:t>definitions and application </a:t>
            </a:r>
            <a:r>
              <a:rPr lang="en-US" dirty="0" smtClean="0"/>
              <a:t>recommendations,</a:t>
            </a:r>
          </a:p>
          <a:p>
            <a:pPr lvl="2">
              <a:buFont typeface="Arial" panose="020B0604020202020204" pitchFamily="34" charset="0"/>
              <a:buChar char="•"/>
            </a:pPr>
            <a:r>
              <a:rPr lang="en-US" dirty="0" smtClean="0"/>
              <a:t>interpretations which are perhaps not intended; </a:t>
            </a:r>
          </a:p>
          <a:p>
            <a:pPr>
              <a:buFont typeface="Arial" panose="020B0604020202020204" pitchFamily="34" charset="0"/>
              <a:buChar char="•"/>
            </a:pPr>
            <a:r>
              <a:rPr lang="en-US" sz="2000" dirty="0" smtClean="0"/>
              <a:t>‘</a:t>
            </a:r>
            <a:r>
              <a:rPr lang="en-US" sz="2000" i="1" dirty="0"/>
              <a:t>hyperesthesia’</a:t>
            </a:r>
            <a:r>
              <a:rPr lang="en-US" sz="2000" dirty="0"/>
              <a:t>, ‘</a:t>
            </a:r>
            <a:r>
              <a:rPr lang="en-US" sz="2000" i="1" dirty="0"/>
              <a:t>hypoesthesia’</a:t>
            </a:r>
            <a:r>
              <a:rPr lang="en-US" sz="2000" dirty="0"/>
              <a:t> and ‘</a:t>
            </a:r>
            <a:r>
              <a:rPr lang="en-US" sz="2000" i="1" dirty="0"/>
              <a:t>paresthesia</a:t>
            </a:r>
            <a:r>
              <a:rPr lang="en-US" sz="2000" i="1" dirty="0" smtClean="0"/>
              <a:t>’ are very problematic;</a:t>
            </a:r>
            <a:endParaRPr lang="en-US" sz="2000" dirty="0" smtClean="0"/>
          </a:p>
          <a:p>
            <a:pPr>
              <a:buFont typeface="Arial" panose="020B0604020202020204" pitchFamily="34" charset="0"/>
              <a:buChar char="•"/>
            </a:pPr>
            <a:r>
              <a:rPr lang="en-US" sz="2000" dirty="0" smtClean="0"/>
              <a:t>‘</a:t>
            </a:r>
            <a:r>
              <a:rPr lang="en-US" sz="2000" i="1" dirty="0" smtClean="0"/>
              <a:t>abnormal</a:t>
            </a:r>
            <a:r>
              <a:rPr lang="en-US" sz="2000" dirty="0" smtClean="0"/>
              <a:t>’ sensation in paresthesia definition is unclear: </a:t>
            </a:r>
          </a:p>
          <a:p>
            <a:pPr lvl="2">
              <a:buFont typeface="Arial" panose="020B0604020202020204" pitchFamily="34" charset="0"/>
              <a:buChar char="•"/>
            </a:pPr>
            <a:r>
              <a:rPr lang="en-US" dirty="0"/>
              <a:t>o</a:t>
            </a:r>
            <a:r>
              <a:rPr lang="en-US" dirty="0" smtClean="0"/>
              <a:t>nly anything </a:t>
            </a:r>
            <a:r>
              <a:rPr lang="en-US" dirty="0"/>
              <a:t>what is not expected, </a:t>
            </a:r>
            <a:r>
              <a:rPr lang="en-US" dirty="0" smtClean="0"/>
              <a:t>or,</a:t>
            </a:r>
            <a:endParaRPr lang="en-US" dirty="0"/>
          </a:p>
          <a:p>
            <a:pPr lvl="2">
              <a:buFont typeface="Arial" panose="020B0604020202020204" pitchFamily="34" charset="0"/>
              <a:buChar char="•"/>
            </a:pPr>
            <a:r>
              <a:rPr lang="en-US" dirty="0"/>
              <a:t>a</a:t>
            </a:r>
            <a:r>
              <a:rPr lang="en-US" dirty="0" smtClean="0"/>
              <a:t>lso as, </a:t>
            </a:r>
            <a:r>
              <a:rPr lang="en-US" dirty="0" err="1" smtClean="0"/>
              <a:t>f.i</a:t>
            </a:r>
            <a:r>
              <a:rPr lang="en-US" dirty="0" smtClean="0"/>
              <a:t>., </a:t>
            </a:r>
            <a:r>
              <a:rPr lang="en-US" dirty="0"/>
              <a:t>feeling an itch - a form of unpleasant sensation - when giving a pressure stimulus with or without there being a pressure </a:t>
            </a:r>
            <a:r>
              <a:rPr lang="en-US" dirty="0" smtClean="0"/>
              <a:t>sensation. </a:t>
            </a:r>
          </a:p>
          <a:p>
            <a:pPr>
              <a:buFont typeface="Arial" panose="020B0604020202020204" pitchFamily="34" charset="0"/>
              <a:buChar char="•"/>
            </a:pPr>
            <a:r>
              <a:rPr lang="en-US" sz="2000" dirty="0" smtClean="0"/>
              <a:t>The </a:t>
            </a:r>
            <a:r>
              <a:rPr lang="en-US" sz="2000" dirty="0"/>
              <a:t>note for paresthesia, in contrast, tells us that only ‘</a:t>
            </a:r>
            <a:r>
              <a:rPr lang="en-US" sz="2000" i="1" dirty="0"/>
              <a:t>not</a:t>
            </a:r>
            <a:r>
              <a:rPr lang="en-US" sz="2000" dirty="0"/>
              <a:t> </a:t>
            </a:r>
            <a:r>
              <a:rPr lang="en-US" sz="2000" i="1" dirty="0"/>
              <a:t>unpleasant’</a:t>
            </a:r>
            <a:r>
              <a:rPr lang="en-US" sz="2000" dirty="0"/>
              <a:t> sensations should count as </a:t>
            </a:r>
            <a:r>
              <a:rPr lang="en-US" sz="2000" dirty="0" smtClean="0"/>
              <a:t>qualifying.</a:t>
            </a:r>
          </a:p>
          <a:p>
            <a:pPr lvl="2">
              <a:buFont typeface="Arial" panose="020B0604020202020204" pitchFamily="34" charset="0"/>
              <a:buChar char="•"/>
            </a:pPr>
            <a:r>
              <a:rPr lang="en-US" sz="1600" dirty="0" smtClean="0"/>
              <a:t>But, may </a:t>
            </a:r>
            <a:r>
              <a:rPr lang="en-US" sz="1600" dirty="0"/>
              <a:t>the resulting sensation </a:t>
            </a:r>
            <a:r>
              <a:rPr lang="en-US" sz="1600" dirty="0" smtClean="0"/>
              <a:t>be </a:t>
            </a:r>
            <a:r>
              <a:rPr lang="en-US" sz="1600" dirty="0"/>
              <a:t>alien to the given stimulus - would an erotic feeling induced by providing a pressure stimulus to the hand count as such a non-unpleasant abnormal sensation? </a:t>
            </a:r>
            <a:r>
              <a:rPr lang="en-US" sz="1600" dirty="0" smtClean="0"/>
              <a:t>– </a:t>
            </a:r>
          </a:p>
          <a:p>
            <a:pPr lvl="2">
              <a:buFont typeface="Arial" panose="020B0604020202020204" pitchFamily="34" charset="0"/>
              <a:buChar char="•"/>
            </a:pPr>
            <a:r>
              <a:rPr lang="en-US" sz="1600" dirty="0" smtClean="0"/>
              <a:t>or may it be </a:t>
            </a:r>
            <a:r>
              <a:rPr lang="en-US" sz="1600" dirty="0"/>
              <a:t>special cases of hypo- and </a:t>
            </a:r>
            <a:r>
              <a:rPr lang="en-US" sz="1600" dirty="0" smtClean="0"/>
              <a:t>hyperesthesia?</a:t>
            </a:r>
            <a:endParaRPr lang="en-US" sz="1600" dirty="0"/>
          </a:p>
        </p:txBody>
      </p:sp>
    </p:spTree>
    <p:extLst>
      <p:ext uri="{BB962C8B-B14F-4D97-AF65-F5344CB8AC3E}">
        <p14:creationId xmlns:p14="http://schemas.microsoft.com/office/powerpoint/2010/main" val="42536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447799"/>
            <a:ext cx="9122556" cy="5424623"/>
          </a:xfrm>
          <a:prstGeom prst="rect">
            <a:avLst/>
          </a:prstGeom>
        </p:spPr>
      </p:pic>
      <p:sp>
        <p:nvSpPr>
          <p:cNvPr id="2" name="Title 1"/>
          <p:cNvSpPr>
            <a:spLocks noGrp="1"/>
          </p:cNvSpPr>
          <p:nvPr>
            <p:ph type="title"/>
          </p:nvPr>
        </p:nvSpPr>
        <p:spPr/>
        <p:txBody>
          <a:bodyPr/>
          <a:lstStyle/>
          <a:p>
            <a:r>
              <a:rPr lang="en-US" dirty="0" smtClean="0"/>
              <a:t>Results (2)</a:t>
            </a:r>
            <a:endParaRPr lang="en-US" dirty="0"/>
          </a:p>
        </p:txBody>
      </p:sp>
      <p:sp>
        <p:nvSpPr>
          <p:cNvPr id="6" name="Content Placeholder 5"/>
          <p:cNvSpPr>
            <a:spLocks noGrp="1"/>
          </p:cNvSpPr>
          <p:nvPr>
            <p:ph idx="1"/>
          </p:nvPr>
        </p:nvSpPr>
        <p:spPr>
          <a:xfrm>
            <a:off x="6400800" y="3276600"/>
            <a:ext cx="2590800" cy="457200"/>
          </a:xfrm>
          <a:solidFill>
            <a:srgbClr val="CCFFCC"/>
          </a:solidFill>
          <a:ln>
            <a:noFill/>
          </a:ln>
        </p:spPr>
        <p:txBody>
          <a:bodyPr/>
          <a:lstStyle/>
          <a:p>
            <a:pPr algn="ctr"/>
            <a:r>
              <a:rPr lang="en-US" dirty="0">
                <a:solidFill>
                  <a:schemeClr val="tx1"/>
                </a:solidFill>
              </a:rPr>
              <a:t>Perfectly disjoint</a:t>
            </a:r>
            <a:endParaRPr lang="en-US" dirty="0" smtClean="0">
              <a:solidFill>
                <a:schemeClr val="tx1"/>
              </a:solidFill>
            </a:endParaRPr>
          </a:p>
          <a:p>
            <a:pPr algn="ctr"/>
            <a:endParaRPr lang="en-US" dirty="0">
              <a:solidFill>
                <a:schemeClr val="tx1"/>
              </a:solidFill>
            </a:endParaRPr>
          </a:p>
        </p:txBody>
      </p:sp>
      <p:sp>
        <p:nvSpPr>
          <p:cNvPr id="7" name="Content Placeholder 5"/>
          <p:cNvSpPr txBox="1">
            <a:spLocks/>
          </p:cNvSpPr>
          <p:nvPr/>
        </p:nvSpPr>
        <p:spPr>
          <a:xfrm>
            <a:off x="6934200" y="3810000"/>
            <a:ext cx="2057400" cy="457200"/>
          </a:xfrm>
          <a:prstGeom prst="rect">
            <a:avLst/>
          </a:prstGeom>
          <a:noFill/>
          <a:ln>
            <a:solidFill>
              <a:schemeClr val="tx1"/>
            </a:solidFill>
          </a:ln>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smtClean="0">
                <a:solidFill>
                  <a:schemeClr val="tx1"/>
                </a:solidFill>
              </a:rPr>
              <a:t>Total overlap</a:t>
            </a:r>
          </a:p>
          <a:p>
            <a:pPr algn="ctr"/>
            <a:endParaRPr lang="en-US" kern="0" dirty="0">
              <a:solidFill>
                <a:schemeClr val="tx1"/>
              </a:solidFill>
            </a:endParaRPr>
          </a:p>
        </p:txBody>
      </p:sp>
      <p:sp>
        <p:nvSpPr>
          <p:cNvPr id="8" name="Content Placeholder 5"/>
          <p:cNvSpPr txBox="1">
            <a:spLocks/>
          </p:cNvSpPr>
          <p:nvPr/>
        </p:nvSpPr>
        <p:spPr>
          <a:xfrm>
            <a:off x="5715000" y="1560950"/>
            <a:ext cx="3276600" cy="457200"/>
          </a:xfrm>
          <a:prstGeom prst="rect">
            <a:avLst/>
          </a:prstGeom>
          <a:solidFill>
            <a:srgbClr val="FF9999"/>
          </a:solidFill>
          <a:ln>
            <a:noFill/>
          </a:ln>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smtClean="0">
                <a:solidFill>
                  <a:schemeClr val="tx1"/>
                </a:solidFill>
              </a:rPr>
              <a:t>Only positives disjoint</a:t>
            </a:r>
          </a:p>
          <a:p>
            <a:pPr algn="ctr"/>
            <a:endParaRPr lang="en-US" kern="0" dirty="0">
              <a:solidFill>
                <a:schemeClr val="tx1"/>
              </a:solidFill>
            </a:endParaRPr>
          </a:p>
        </p:txBody>
      </p:sp>
      <p:sp>
        <p:nvSpPr>
          <p:cNvPr id="9" name="Content Placeholder 5"/>
          <p:cNvSpPr txBox="1">
            <a:spLocks/>
          </p:cNvSpPr>
          <p:nvPr/>
        </p:nvSpPr>
        <p:spPr>
          <a:xfrm>
            <a:off x="5867400" y="2152075"/>
            <a:ext cx="3124200" cy="457200"/>
          </a:xfrm>
          <a:prstGeom prst="rect">
            <a:avLst/>
          </a:prstGeom>
          <a:solidFill>
            <a:srgbClr val="9EC1FA"/>
          </a:solidFill>
          <a:ln>
            <a:noFill/>
          </a:ln>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smtClean="0">
                <a:solidFill>
                  <a:schemeClr val="tx1"/>
                </a:solidFill>
              </a:rPr>
              <a:t>Only </a:t>
            </a:r>
            <a:r>
              <a:rPr lang="en-US" kern="0" dirty="0" err="1" smtClean="0">
                <a:solidFill>
                  <a:schemeClr val="tx1"/>
                </a:solidFill>
              </a:rPr>
              <a:t>pos</a:t>
            </a:r>
            <a:r>
              <a:rPr lang="en-US" kern="0" dirty="0" smtClean="0">
                <a:solidFill>
                  <a:schemeClr val="tx1"/>
                </a:solidFill>
              </a:rPr>
              <a:t>/</a:t>
            </a:r>
            <a:r>
              <a:rPr lang="en-US" kern="0" dirty="0" err="1" smtClean="0">
                <a:solidFill>
                  <a:schemeClr val="tx1"/>
                </a:solidFill>
              </a:rPr>
              <a:t>neg</a:t>
            </a:r>
            <a:r>
              <a:rPr lang="en-US" kern="0" dirty="0" smtClean="0">
                <a:solidFill>
                  <a:schemeClr val="tx1"/>
                </a:solidFill>
              </a:rPr>
              <a:t> disjoint</a:t>
            </a:r>
          </a:p>
          <a:p>
            <a:pPr algn="ctr"/>
            <a:endParaRPr lang="en-US" kern="0" dirty="0">
              <a:solidFill>
                <a:schemeClr val="tx1"/>
              </a:solidFill>
            </a:endParaRPr>
          </a:p>
        </p:txBody>
      </p:sp>
      <p:sp>
        <p:nvSpPr>
          <p:cNvPr id="10" name="Content Placeholder 5"/>
          <p:cNvSpPr txBox="1">
            <a:spLocks/>
          </p:cNvSpPr>
          <p:nvPr/>
        </p:nvSpPr>
        <p:spPr>
          <a:xfrm>
            <a:off x="5867400" y="2743200"/>
            <a:ext cx="3124200" cy="457200"/>
          </a:xfrm>
          <a:prstGeom prst="rect">
            <a:avLst/>
          </a:prstGeom>
          <a:solidFill>
            <a:srgbClr val="BEAF23"/>
          </a:solidFill>
          <a:ln>
            <a:noFill/>
          </a:ln>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smtClean="0">
                <a:solidFill>
                  <a:schemeClr val="tx1"/>
                </a:solidFill>
              </a:rPr>
              <a:t>Only </a:t>
            </a:r>
            <a:r>
              <a:rPr lang="en-US" kern="0" dirty="0" err="1" smtClean="0">
                <a:solidFill>
                  <a:schemeClr val="tx1"/>
                </a:solidFill>
              </a:rPr>
              <a:t>neg</a:t>
            </a:r>
            <a:r>
              <a:rPr lang="en-US" kern="0" dirty="0" smtClean="0">
                <a:solidFill>
                  <a:schemeClr val="tx1"/>
                </a:solidFill>
              </a:rPr>
              <a:t>/</a:t>
            </a:r>
            <a:r>
              <a:rPr lang="en-US" kern="0" dirty="0" err="1" smtClean="0">
                <a:solidFill>
                  <a:schemeClr val="tx1"/>
                </a:solidFill>
              </a:rPr>
              <a:t>pos</a:t>
            </a:r>
            <a:r>
              <a:rPr lang="en-US" kern="0" dirty="0" smtClean="0">
                <a:solidFill>
                  <a:schemeClr val="tx1"/>
                </a:solidFill>
              </a:rPr>
              <a:t> disjoint</a:t>
            </a:r>
          </a:p>
          <a:p>
            <a:pPr algn="ctr"/>
            <a:endParaRPr lang="en-US" kern="0" dirty="0">
              <a:solidFill>
                <a:schemeClr val="tx1"/>
              </a:solidFill>
            </a:endParaRPr>
          </a:p>
        </p:txBody>
      </p:sp>
    </p:spTree>
    <p:extLst>
      <p:ext uri="{BB962C8B-B14F-4D97-AF65-F5344CB8AC3E}">
        <p14:creationId xmlns:p14="http://schemas.microsoft.com/office/powerpoint/2010/main" val="1248133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(3)</a:t>
            </a:r>
            <a:endParaRPr lang="en-US" dirty="0"/>
          </a:p>
        </p:txBody>
      </p:sp>
      <p:sp>
        <p:nvSpPr>
          <p:cNvPr id="3" name="Content Placeholder 2"/>
          <p:cNvSpPr>
            <a:spLocks noGrp="1"/>
          </p:cNvSpPr>
          <p:nvPr>
            <p:ph idx="1"/>
          </p:nvPr>
        </p:nvSpPr>
        <p:spPr/>
        <p:txBody>
          <a:bodyPr/>
          <a:lstStyle/>
          <a:p>
            <a:r>
              <a:rPr lang="en-US" dirty="0"/>
              <a:t>An ideal terminology would be such that the classes defined are mutually disjoint. </a:t>
            </a:r>
            <a:endParaRPr lang="en-US" dirty="0" smtClean="0"/>
          </a:p>
          <a:p>
            <a:r>
              <a:rPr lang="en-US" dirty="0" smtClean="0"/>
              <a:t>For </a:t>
            </a:r>
            <a:r>
              <a:rPr lang="en-US" dirty="0"/>
              <a:t>12 (n) classes as is the case here, there are 66 possible overlaps ( n*(n-1)/2 ) between any pair of these classes, not counting overlap of a class with itself. </a:t>
            </a:r>
            <a:endParaRPr lang="en-US" dirty="0" smtClean="0"/>
          </a:p>
          <a:p>
            <a:r>
              <a:rPr lang="en-US" dirty="0" smtClean="0"/>
              <a:t>There </a:t>
            </a:r>
            <a:r>
              <a:rPr lang="en-US" dirty="0"/>
              <a:t>is no overlap in only 2 cases of these 66: </a:t>
            </a:r>
            <a:endParaRPr lang="en-US" dirty="0" smtClean="0"/>
          </a:p>
          <a:p>
            <a:r>
              <a:rPr lang="en-US" dirty="0"/>
              <a:t>	</a:t>
            </a:r>
            <a:r>
              <a:rPr lang="en-US" dirty="0" smtClean="0"/>
              <a:t>(</a:t>
            </a:r>
            <a:r>
              <a:rPr lang="en-US" dirty="0"/>
              <a:t>1) for hyperpathia versus allodynia (taking the note into account), and </a:t>
            </a:r>
            <a:endParaRPr lang="en-US" dirty="0" smtClean="0"/>
          </a:p>
          <a:p>
            <a:r>
              <a:rPr lang="en-US" dirty="0"/>
              <a:t>	</a:t>
            </a:r>
            <a:r>
              <a:rPr lang="en-US" dirty="0" smtClean="0"/>
              <a:t>(</a:t>
            </a:r>
            <a:r>
              <a:rPr lang="en-US" dirty="0"/>
              <a:t>2) for hyperesthesia and paresthesia (when the note is not taken into account).</a:t>
            </a:r>
            <a:endParaRPr lang="en-US" dirty="0"/>
          </a:p>
        </p:txBody>
      </p:sp>
    </p:spTree>
    <p:extLst>
      <p:ext uri="{BB962C8B-B14F-4D97-AF65-F5344CB8AC3E}">
        <p14:creationId xmlns:p14="http://schemas.microsoft.com/office/powerpoint/2010/main" val="2634492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altLang="en-US" smtClean="0"/>
              <a:t>Background (1)</a:t>
            </a:r>
          </a:p>
        </p:txBody>
      </p:sp>
      <p:sp>
        <p:nvSpPr>
          <p:cNvPr id="3" name="Content Placeholder 2"/>
          <p:cNvSpPr>
            <a:spLocks noGrp="1"/>
          </p:cNvSpPr>
          <p:nvPr>
            <p:ph idx="1"/>
          </p:nvPr>
        </p:nvSpPr>
        <p:spPr/>
        <p:txBody>
          <a:bodyPr>
            <a:normAutofit lnSpcReduction="10000"/>
          </a:bodyPr>
          <a:lstStyle/>
          <a:p>
            <a:pPr>
              <a:defRPr/>
            </a:pPr>
            <a:r>
              <a:rPr lang="en-US" dirty="0" smtClean="0"/>
              <a:t>July 2008, Toronto: </a:t>
            </a:r>
          </a:p>
          <a:p>
            <a:pPr lvl="1">
              <a:defRPr/>
            </a:pPr>
            <a:r>
              <a:rPr lang="en-US" dirty="0" smtClean="0"/>
              <a:t>the International RDC/TMD Consortium Network identified a need to incorporate the RDC/TMD diagnostic taxonomy into a comprehensive </a:t>
            </a:r>
            <a:r>
              <a:rPr lang="en-US" dirty="0" err="1" smtClean="0"/>
              <a:t>orofacial</a:t>
            </a:r>
            <a:r>
              <a:rPr lang="en-US" dirty="0" smtClean="0"/>
              <a:t> pain taxonomy. </a:t>
            </a:r>
          </a:p>
          <a:p>
            <a:pPr>
              <a:defRPr/>
            </a:pPr>
            <a:r>
              <a:rPr lang="en-US" dirty="0" smtClean="0"/>
              <a:t>April, 2009, Miami: </a:t>
            </a:r>
          </a:p>
          <a:p>
            <a:pPr lvl="1">
              <a:defRPr/>
            </a:pPr>
            <a:r>
              <a:rPr lang="en-US" dirty="0" smtClean="0"/>
              <a:t>‘The International Consensus Workshop: Convergence on an </a:t>
            </a:r>
            <a:r>
              <a:rPr lang="en-US" dirty="0" err="1" smtClean="0"/>
              <a:t>Orofacial</a:t>
            </a:r>
            <a:r>
              <a:rPr lang="en-US" dirty="0" smtClean="0"/>
              <a:t> Pain Taxonomy’ participants decided that an adequate treatment of the </a:t>
            </a:r>
            <a:r>
              <a:rPr lang="en-US" i="1" u="sng" dirty="0" smtClean="0"/>
              <a:t>ontology</a:t>
            </a:r>
            <a:r>
              <a:rPr lang="en-US" dirty="0" smtClean="0"/>
              <a:t> of pain in general, and </a:t>
            </a:r>
            <a:r>
              <a:rPr lang="en-US" dirty="0" err="1" smtClean="0"/>
              <a:t>orofacial</a:t>
            </a:r>
            <a:r>
              <a:rPr lang="en-US" dirty="0" smtClean="0"/>
              <a:t> pain in particular, together with an appropriate </a:t>
            </a:r>
            <a:r>
              <a:rPr lang="en-US" i="1" u="sng" dirty="0" smtClean="0"/>
              <a:t>terminology</a:t>
            </a:r>
            <a:r>
              <a:rPr lang="en-US" dirty="0" smtClean="0"/>
              <a:t>, is mandatory to advance the state of the art in diagnosis, treatment and prevention. </a:t>
            </a:r>
            <a:endParaRPr lang="en-US" dirty="0"/>
          </a:p>
        </p:txBody>
      </p:sp>
      <p:sp>
        <p:nvSpPr>
          <p:cNvPr id="129029" name="Rectangle 4"/>
          <p:cNvSpPr>
            <a:spLocks noChangeArrowheads="1"/>
          </p:cNvSpPr>
          <p:nvPr/>
        </p:nvSpPr>
        <p:spPr bwMode="auto">
          <a:xfrm>
            <a:off x="476250" y="6283321"/>
            <a:ext cx="8667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b="0" dirty="0" err="1">
                <a:solidFill>
                  <a:schemeClr val="bg1"/>
                </a:solidFill>
              </a:rPr>
              <a:t>Ohrbach</a:t>
            </a:r>
            <a:r>
              <a:rPr lang="en-US" altLang="en-US" sz="1400" b="0" dirty="0">
                <a:solidFill>
                  <a:schemeClr val="bg1"/>
                </a:solidFill>
              </a:rPr>
              <a:t> R, List T, </a:t>
            </a:r>
            <a:r>
              <a:rPr lang="en-US" altLang="en-US" sz="1400" b="0" dirty="0" err="1">
                <a:solidFill>
                  <a:schemeClr val="bg1"/>
                </a:solidFill>
              </a:rPr>
              <a:t>Goulet</a:t>
            </a:r>
            <a:r>
              <a:rPr lang="en-US" altLang="en-US" sz="1400" b="0" dirty="0">
                <a:solidFill>
                  <a:schemeClr val="bg1"/>
                </a:solidFill>
              </a:rPr>
              <a:t> J, </a:t>
            </a:r>
            <a:r>
              <a:rPr lang="en-US" altLang="en-US" sz="1400" b="0" dirty="0" err="1">
                <a:solidFill>
                  <a:schemeClr val="bg1"/>
                </a:solidFill>
              </a:rPr>
              <a:t>Svensson</a:t>
            </a:r>
            <a:r>
              <a:rPr lang="en-US" altLang="en-US" sz="1400" b="0" dirty="0">
                <a:solidFill>
                  <a:schemeClr val="bg1"/>
                </a:solidFill>
              </a:rPr>
              <a:t> P. Recommendations from the International Consensus Workshop: Convergence on an Orofacial Pain Taxonomy. Journal of Oral Rehabilitation. 2010.</a:t>
            </a:r>
          </a:p>
        </p:txBody>
      </p:sp>
    </p:spTree>
    <p:extLst>
      <p:ext uri="{BB962C8B-B14F-4D97-AF65-F5344CB8AC3E}">
        <p14:creationId xmlns:p14="http://schemas.microsoft.com/office/powerpoint/2010/main" val="228226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alternative using 6 variables </a:t>
            </a:r>
            <a:endParaRPr lang="en-US" dirty="0"/>
          </a:p>
        </p:txBody>
      </p:sp>
      <p:sp>
        <p:nvSpPr>
          <p:cNvPr id="3" name="Content Placeholder 2"/>
          <p:cNvSpPr>
            <a:spLocks noGrp="1"/>
          </p:cNvSpPr>
          <p:nvPr>
            <p:ph idx="1"/>
          </p:nvPr>
        </p:nvSpPr>
        <p:spPr>
          <a:xfrm>
            <a:off x="76201" y="1600200"/>
            <a:ext cx="4876800" cy="4953000"/>
          </a:xfrm>
        </p:spPr>
        <p:txBody>
          <a:bodyPr/>
          <a:lstStyle/>
          <a:p>
            <a:pPr marL="457200" indent="-457200">
              <a:buFont typeface="+mj-lt"/>
              <a:buAutoNum type="arabicPeriod"/>
            </a:pPr>
            <a:r>
              <a:rPr lang="en-US" sz="2000" b="1" i="1" dirty="0" smtClean="0"/>
              <a:t>Response expectation</a:t>
            </a:r>
            <a:r>
              <a:rPr lang="en-US" sz="2000" b="1" dirty="0" smtClean="0"/>
              <a:t>: </a:t>
            </a:r>
          </a:p>
          <a:p>
            <a:pPr marL="457200" lvl="1" indent="0">
              <a:buNone/>
            </a:pPr>
            <a:r>
              <a:rPr lang="en-US" sz="2000" dirty="0" smtClean="0"/>
              <a:t>   Concordant - Discordant</a:t>
            </a:r>
          </a:p>
          <a:p>
            <a:pPr marL="457200" indent="-457200">
              <a:buFont typeface="+mj-lt"/>
              <a:buAutoNum type="arabicPeriod"/>
            </a:pPr>
            <a:r>
              <a:rPr lang="en-US" sz="2000" b="1" i="1" dirty="0" smtClean="0"/>
              <a:t>Main finding</a:t>
            </a:r>
            <a:r>
              <a:rPr lang="en-US" sz="2000" b="1" dirty="0" smtClean="0"/>
              <a:t>:</a:t>
            </a:r>
          </a:p>
          <a:p>
            <a:pPr marL="457200" lvl="1" indent="0">
              <a:buNone/>
            </a:pPr>
            <a:r>
              <a:rPr lang="en-US" sz="2000" dirty="0" smtClean="0"/>
              <a:t>   Absence – Presence - Configuration</a:t>
            </a:r>
          </a:p>
          <a:p>
            <a:pPr marL="457200" indent="-457200">
              <a:buFont typeface="+mj-lt"/>
              <a:buAutoNum type="arabicPeriod"/>
            </a:pPr>
            <a:r>
              <a:rPr lang="en-US" sz="2000" b="1" i="1" dirty="0" smtClean="0"/>
              <a:t>Sensation expectation</a:t>
            </a:r>
            <a:r>
              <a:rPr lang="en-US" sz="2000" b="1" dirty="0"/>
              <a:t>:</a:t>
            </a:r>
            <a:r>
              <a:rPr lang="en-US" sz="2000" b="1" dirty="0" smtClean="0"/>
              <a:t> </a:t>
            </a:r>
          </a:p>
          <a:p>
            <a:pPr marL="457200" lvl="1" indent="0">
              <a:buNone/>
            </a:pPr>
            <a:r>
              <a:rPr lang="en-US" sz="2000" dirty="0" smtClean="0"/>
              <a:t>   Concordant </a:t>
            </a:r>
            <a:r>
              <a:rPr lang="en-US" sz="2000" dirty="0"/>
              <a:t>- Discordant</a:t>
            </a:r>
          </a:p>
          <a:p>
            <a:pPr marL="457200" indent="-457200">
              <a:buFont typeface="+mj-lt"/>
              <a:buAutoNum type="arabicPeriod"/>
            </a:pPr>
            <a:r>
              <a:rPr lang="en-US" sz="2000" b="1" i="1" dirty="0" smtClean="0"/>
              <a:t>Sensation intensity</a:t>
            </a:r>
            <a:r>
              <a:rPr lang="en-US" sz="2000" b="1" dirty="0" smtClean="0"/>
              <a:t>:</a:t>
            </a:r>
          </a:p>
          <a:p>
            <a:pPr marL="457200" lvl="1" indent="0">
              <a:buNone/>
            </a:pPr>
            <a:r>
              <a:rPr lang="en-US" sz="2000" dirty="0" smtClean="0"/>
              <a:t>   </a:t>
            </a:r>
            <a:r>
              <a:rPr lang="en-US" sz="2000" dirty="0" err="1" smtClean="0"/>
              <a:t>hypOresponsive</a:t>
            </a:r>
            <a:r>
              <a:rPr lang="en-US" sz="2000" dirty="0" smtClean="0"/>
              <a:t> - </a:t>
            </a:r>
            <a:r>
              <a:rPr lang="en-US" sz="2000" dirty="0" err="1" smtClean="0"/>
              <a:t>hypErresponsive</a:t>
            </a:r>
            <a:endParaRPr lang="en-US" sz="2000" dirty="0" smtClean="0"/>
          </a:p>
          <a:p>
            <a:pPr marL="457200" indent="-457200">
              <a:buFont typeface="+mj-lt"/>
              <a:buAutoNum type="arabicPeriod"/>
            </a:pPr>
            <a:r>
              <a:rPr lang="en-US" sz="2000" b="1" i="1" dirty="0" smtClean="0"/>
              <a:t>Sensation mode</a:t>
            </a:r>
            <a:r>
              <a:rPr lang="en-US" sz="2000" b="1" dirty="0" smtClean="0"/>
              <a:t>:</a:t>
            </a:r>
          </a:p>
          <a:p>
            <a:pPr marL="457200" lvl="1" indent="0">
              <a:buNone/>
            </a:pPr>
            <a:r>
              <a:rPr lang="en-US" sz="2000" dirty="0" smtClean="0"/>
              <a:t>   Modal – Unpleasant - Painful</a:t>
            </a:r>
          </a:p>
          <a:p>
            <a:pPr marL="457200" indent="-457200">
              <a:buFont typeface="+mj-lt"/>
              <a:buAutoNum type="arabicPeriod"/>
            </a:pPr>
            <a:r>
              <a:rPr lang="en-US" sz="2000" b="1" i="1" dirty="0" smtClean="0"/>
              <a:t>Stimulation type: </a:t>
            </a:r>
          </a:p>
          <a:p>
            <a:pPr marL="457200" lvl="1" indent="0">
              <a:buNone/>
            </a:pPr>
            <a:r>
              <a:rPr lang="en-US" sz="2000" dirty="0" smtClean="0"/>
              <a:t>   </a:t>
            </a:r>
            <a:r>
              <a:rPr lang="en-US" sz="2000" dirty="0" err="1" smtClean="0"/>
              <a:t>Subthreshold</a:t>
            </a:r>
            <a:r>
              <a:rPr lang="en-US" sz="2000" dirty="0" smtClean="0"/>
              <a:t>  -  Pain-specific</a:t>
            </a:r>
          </a:p>
          <a:p>
            <a:pPr marL="457200" lvl="1" indent="0">
              <a:buNone/>
            </a:pPr>
            <a:r>
              <a:rPr lang="en-US" sz="2000" dirty="0" smtClean="0"/>
              <a:t>   Modus-specific   -   Bimodal</a:t>
            </a:r>
            <a:endParaRPr lang="en-US" sz="2000" dirty="0"/>
          </a:p>
        </p:txBody>
      </p:sp>
      <p:sp>
        <p:nvSpPr>
          <p:cNvPr id="6" name="Rectangle 5"/>
          <p:cNvSpPr/>
          <p:nvPr/>
        </p:nvSpPr>
        <p:spPr>
          <a:xfrm>
            <a:off x="5061527" y="3185279"/>
            <a:ext cx="4114800" cy="3139321"/>
          </a:xfrm>
          <a:prstGeom prst="rect">
            <a:avLst/>
          </a:prstGeom>
        </p:spPr>
        <p:txBody>
          <a:bodyPr wrap="square">
            <a:spAutoFit/>
          </a:bodyPr>
          <a:lstStyle/>
          <a:p>
            <a:pPr marL="285750" indent="-285750"/>
            <a:r>
              <a:rPr lang="en-US" sz="1800" dirty="0" smtClean="0">
                <a:solidFill>
                  <a:schemeClr val="bg1"/>
                </a:solidFill>
              </a:rPr>
              <a:t>‘</a:t>
            </a:r>
            <a:r>
              <a:rPr lang="en-US" sz="1800" b="1" i="1" dirty="0">
                <a:solidFill>
                  <a:schemeClr val="bg1"/>
                </a:solidFill>
              </a:rPr>
              <a:t>modal</a:t>
            </a:r>
            <a:r>
              <a:rPr lang="en-US" sz="1800" dirty="0" smtClean="0">
                <a:solidFill>
                  <a:schemeClr val="bg1"/>
                </a:solidFill>
              </a:rPr>
              <a:t>’: there </a:t>
            </a:r>
            <a:r>
              <a:rPr lang="en-US" sz="1800" dirty="0">
                <a:solidFill>
                  <a:schemeClr val="bg1"/>
                </a:solidFill>
              </a:rPr>
              <a:t>is only a modal response which is not unpleasant or painful, </a:t>
            </a:r>
            <a:endParaRPr lang="en-US" sz="1800" dirty="0" smtClean="0">
              <a:solidFill>
                <a:schemeClr val="bg1"/>
              </a:solidFill>
            </a:endParaRPr>
          </a:p>
          <a:p>
            <a:pPr marL="285750" indent="-285750"/>
            <a:r>
              <a:rPr lang="en-US" sz="1800" dirty="0" smtClean="0">
                <a:solidFill>
                  <a:schemeClr val="bg1"/>
                </a:solidFill>
              </a:rPr>
              <a:t>‘</a:t>
            </a:r>
            <a:r>
              <a:rPr lang="en-US" sz="1800" b="1" i="1" dirty="0">
                <a:solidFill>
                  <a:schemeClr val="bg1"/>
                </a:solidFill>
              </a:rPr>
              <a:t>unpleasant</a:t>
            </a:r>
            <a:r>
              <a:rPr lang="en-US" sz="1800" dirty="0" smtClean="0">
                <a:solidFill>
                  <a:schemeClr val="bg1"/>
                </a:solidFill>
              </a:rPr>
              <a:t>’: the </a:t>
            </a:r>
            <a:r>
              <a:rPr lang="en-US" sz="1800" dirty="0">
                <a:solidFill>
                  <a:schemeClr val="bg1"/>
                </a:solidFill>
              </a:rPr>
              <a:t>response is unpleasant but not painful, irrespective of whether there is a modal response as </a:t>
            </a:r>
            <a:r>
              <a:rPr lang="en-US" sz="1800" dirty="0" smtClean="0">
                <a:solidFill>
                  <a:schemeClr val="bg1"/>
                </a:solidFill>
              </a:rPr>
              <a:t>well,</a:t>
            </a:r>
          </a:p>
          <a:p>
            <a:r>
              <a:rPr lang="en-US" sz="1800" dirty="0" smtClean="0">
                <a:solidFill>
                  <a:schemeClr val="bg1"/>
                </a:solidFill>
              </a:rPr>
              <a:t>‘</a:t>
            </a:r>
            <a:r>
              <a:rPr lang="en-US" sz="1800" b="1" i="1" dirty="0">
                <a:solidFill>
                  <a:schemeClr val="bg1"/>
                </a:solidFill>
              </a:rPr>
              <a:t>painful</a:t>
            </a:r>
            <a:r>
              <a:rPr lang="en-US" sz="1800" dirty="0" smtClean="0">
                <a:solidFill>
                  <a:schemeClr val="bg1"/>
                </a:solidFill>
              </a:rPr>
              <a:t>’: there </a:t>
            </a:r>
            <a:r>
              <a:rPr lang="en-US" sz="1800" dirty="0">
                <a:solidFill>
                  <a:schemeClr val="bg1"/>
                </a:solidFill>
              </a:rPr>
              <a:t>is only a painful response. </a:t>
            </a:r>
            <a:endParaRPr lang="en-US" sz="1800" dirty="0" smtClean="0">
              <a:solidFill>
                <a:schemeClr val="bg1"/>
              </a:solidFill>
            </a:endParaRPr>
          </a:p>
          <a:p>
            <a:endParaRPr lang="en-US" sz="1800" dirty="0">
              <a:solidFill>
                <a:schemeClr val="bg1"/>
              </a:solidFill>
            </a:endParaRPr>
          </a:p>
          <a:p>
            <a:pPr marL="285750" indent="-285750"/>
            <a:r>
              <a:rPr lang="en-US" sz="1800" dirty="0" smtClean="0">
                <a:solidFill>
                  <a:schemeClr val="bg1"/>
                </a:solidFill>
              </a:rPr>
              <a:t>‘</a:t>
            </a:r>
            <a:r>
              <a:rPr lang="en-US" sz="1800" b="1" i="1" dirty="0" err="1">
                <a:solidFill>
                  <a:schemeClr val="bg1"/>
                </a:solidFill>
              </a:rPr>
              <a:t>Subthreshold</a:t>
            </a:r>
            <a:r>
              <a:rPr lang="en-US" sz="1800" dirty="0" smtClean="0">
                <a:solidFill>
                  <a:schemeClr val="bg1"/>
                </a:solidFill>
              </a:rPr>
              <a:t>’: </a:t>
            </a:r>
            <a:r>
              <a:rPr lang="en-US" sz="1800" dirty="0" err="1" smtClean="0">
                <a:solidFill>
                  <a:schemeClr val="bg1"/>
                </a:solidFill>
              </a:rPr>
              <a:t>subthreshold</a:t>
            </a:r>
            <a:r>
              <a:rPr lang="en-US" sz="1800" dirty="0" smtClean="0">
                <a:solidFill>
                  <a:schemeClr val="bg1"/>
                </a:solidFill>
              </a:rPr>
              <a:t> </a:t>
            </a:r>
            <a:r>
              <a:rPr lang="en-US" sz="1800" dirty="0">
                <a:solidFill>
                  <a:schemeClr val="bg1"/>
                </a:solidFill>
              </a:rPr>
              <a:t>stimulation for both pain and modus M, </a:t>
            </a:r>
            <a:endParaRPr lang="en-US" sz="1800" dirty="0" smtClean="0">
              <a:solidFill>
                <a:schemeClr val="bg1"/>
              </a:solidFill>
            </a:endParaRPr>
          </a:p>
          <a:p>
            <a:pPr marL="285750" indent="-285750"/>
            <a:r>
              <a:rPr lang="en-US" sz="1800" dirty="0" smtClean="0">
                <a:solidFill>
                  <a:schemeClr val="bg1"/>
                </a:solidFill>
              </a:rPr>
              <a:t>‘</a:t>
            </a:r>
            <a:r>
              <a:rPr lang="en-US" sz="1800" b="1" i="1" dirty="0">
                <a:solidFill>
                  <a:schemeClr val="bg1"/>
                </a:solidFill>
              </a:rPr>
              <a:t>bimodal</a:t>
            </a:r>
            <a:r>
              <a:rPr lang="en-US" sz="1800" dirty="0" smtClean="0">
                <a:solidFill>
                  <a:schemeClr val="bg1"/>
                </a:solidFill>
              </a:rPr>
              <a:t>’: an </a:t>
            </a:r>
            <a:r>
              <a:rPr lang="en-US" sz="1800" dirty="0">
                <a:solidFill>
                  <a:schemeClr val="bg1"/>
                </a:solidFill>
              </a:rPr>
              <a:t>above threshold stimulation for both modus M and pain.</a:t>
            </a:r>
            <a:endParaRPr lang="en-US" sz="1800" dirty="0">
              <a:solidFill>
                <a:schemeClr val="bg1"/>
              </a:solidFill>
            </a:endParaRPr>
          </a:p>
        </p:txBody>
      </p:sp>
      <p:sp>
        <p:nvSpPr>
          <p:cNvPr id="7" name="Rectangle 6"/>
          <p:cNvSpPr/>
          <p:nvPr/>
        </p:nvSpPr>
        <p:spPr bwMode="auto">
          <a:xfrm>
            <a:off x="5061527" y="3185279"/>
            <a:ext cx="4006273" cy="1767721"/>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061527" y="5105400"/>
            <a:ext cx="4006273" cy="12192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 name="Straight Arrow Connector 9"/>
          <p:cNvCxnSpPr/>
          <p:nvPr/>
        </p:nvCxnSpPr>
        <p:spPr bwMode="auto">
          <a:xfrm>
            <a:off x="2743200" y="4724400"/>
            <a:ext cx="22098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a:off x="2895600" y="5486400"/>
            <a:ext cx="2057400"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4055708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variables dependencies</a:t>
            </a:r>
            <a:r>
              <a:rPr lang="en-US" sz="2000" dirty="0" smtClean="0"/>
              <a:t/>
            </a:r>
            <a:br>
              <a:rPr lang="en-US" sz="2000" dirty="0" smtClean="0"/>
            </a:br>
            <a:r>
              <a:rPr lang="en-US" sz="2000" dirty="0" smtClean="0"/>
              <a:t>(example)</a:t>
            </a:r>
            <a:endParaRPr lang="en-US" sz="2000" dirty="0"/>
          </a:p>
        </p:txBody>
      </p:sp>
      <p:sp>
        <p:nvSpPr>
          <p:cNvPr id="3" name="Content Placeholder 2"/>
          <p:cNvSpPr>
            <a:spLocks noGrp="1"/>
          </p:cNvSpPr>
          <p:nvPr>
            <p:ph idx="1"/>
          </p:nvPr>
        </p:nvSpPr>
        <p:spPr>
          <a:xfrm>
            <a:off x="228600" y="1752600"/>
            <a:ext cx="8686800" cy="4876800"/>
          </a:xfrm>
        </p:spPr>
        <p:txBody>
          <a:bodyPr/>
          <a:lstStyle/>
          <a:p>
            <a:pPr>
              <a:buFont typeface="Arial" panose="020B0604020202020204" pitchFamily="34" charset="0"/>
              <a:buChar char="•"/>
            </a:pPr>
            <a:r>
              <a:rPr lang="en-US" dirty="0" smtClean="0"/>
              <a:t>When </a:t>
            </a:r>
            <a:r>
              <a:rPr lang="en-US" i="1" dirty="0" smtClean="0"/>
              <a:t>stimulus </a:t>
            </a:r>
            <a:r>
              <a:rPr lang="en-US" i="1" dirty="0"/>
              <a:t>intensity</a:t>
            </a:r>
            <a:r>
              <a:rPr lang="en-US" dirty="0"/>
              <a:t> is ‘</a:t>
            </a:r>
            <a:r>
              <a:rPr lang="en-US" dirty="0" err="1"/>
              <a:t>subthreshold</a:t>
            </a:r>
            <a:r>
              <a:rPr lang="en-US" dirty="0"/>
              <a:t>’, there is either </a:t>
            </a:r>
            <a:endParaRPr lang="en-US" dirty="0" smtClean="0"/>
          </a:p>
          <a:p>
            <a:pPr marL="457200" lvl="1" indent="0">
              <a:buNone/>
            </a:pPr>
            <a:r>
              <a:rPr lang="en-US" dirty="0" smtClean="0"/>
              <a:t>(</a:t>
            </a:r>
            <a:r>
              <a:rPr lang="en-US" dirty="0"/>
              <a:t>1) no response </a:t>
            </a:r>
            <a:endParaRPr lang="en-US" dirty="0" smtClean="0"/>
          </a:p>
          <a:p>
            <a:pPr lvl="2">
              <a:buFont typeface="Arial" panose="020B0604020202020204" pitchFamily="34" charset="0"/>
              <a:buChar char="•"/>
            </a:pPr>
            <a:r>
              <a:rPr lang="en-US" dirty="0" smtClean="0">
                <a:sym typeface="Wingdings" panose="05000000000000000000" pitchFamily="2" charset="2"/>
              </a:rPr>
              <a:t></a:t>
            </a:r>
            <a:r>
              <a:rPr lang="en-US" i="1" dirty="0" smtClean="0">
                <a:sym typeface="Wingdings" panose="05000000000000000000" pitchFamily="2" charset="2"/>
              </a:rPr>
              <a:t> </a:t>
            </a:r>
            <a:r>
              <a:rPr lang="en-US" i="1" dirty="0" smtClean="0"/>
              <a:t>response </a:t>
            </a:r>
            <a:r>
              <a:rPr lang="en-US" i="1" dirty="0"/>
              <a:t>expectation</a:t>
            </a:r>
            <a:r>
              <a:rPr lang="en-US" dirty="0"/>
              <a:t> is </a:t>
            </a:r>
            <a:r>
              <a:rPr lang="en-US" dirty="0" smtClean="0"/>
              <a:t>‘</a:t>
            </a:r>
            <a:r>
              <a:rPr lang="en-US" dirty="0"/>
              <a:t>concordant</a:t>
            </a:r>
            <a:r>
              <a:rPr lang="en-US" dirty="0" smtClean="0"/>
              <a:t>’,</a:t>
            </a:r>
          </a:p>
          <a:p>
            <a:pPr lvl="2">
              <a:buFont typeface="Arial" panose="020B0604020202020204" pitchFamily="34" charset="0"/>
              <a:buChar char="•"/>
            </a:pPr>
            <a:r>
              <a:rPr lang="en-US" dirty="0" smtClean="0">
                <a:sym typeface="Wingdings" panose="05000000000000000000" pitchFamily="2" charset="2"/>
              </a:rPr>
              <a:t></a:t>
            </a:r>
            <a:r>
              <a:rPr lang="en-US" dirty="0" smtClean="0"/>
              <a:t> </a:t>
            </a:r>
            <a:r>
              <a:rPr lang="en-US" i="1" dirty="0" smtClean="0"/>
              <a:t>main </a:t>
            </a:r>
            <a:r>
              <a:rPr lang="en-US" i="1" dirty="0"/>
              <a:t>finding</a:t>
            </a:r>
            <a:r>
              <a:rPr lang="en-US" dirty="0"/>
              <a:t> </a:t>
            </a:r>
            <a:r>
              <a:rPr lang="en-US" dirty="0" smtClean="0"/>
              <a:t>is ‘absence</a:t>
            </a:r>
            <a:r>
              <a:rPr lang="en-US" dirty="0"/>
              <a:t>’, </a:t>
            </a:r>
            <a:endParaRPr lang="en-US" dirty="0" smtClean="0"/>
          </a:p>
          <a:p>
            <a:pPr lvl="2">
              <a:buFont typeface="Arial" panose="020B0604020202020204" pitchFamily="34" charset="0"/>
              <a:buChar char="•"/>
            </a:pPr>
            <a:r>
              <a:rPr lang="en-US" dirty="0" smtClean="0">
                <a:sym typeface="Wingdings" panose="05000000000000000000" pitchFamily="2" charset="2"/>
              </a:rPr>
              <a:t> </a:t>
            </a:r>
            <a:r>
              <a:rPr lang="en-US" dirty="0" smtClean="0"/>
              <a:t>all </a:t>
            </a:r>
            <a:r>
              <a:rPr lang="en-US" dirty="0"/>
              <a:t>other variables have no value, </a:t>
            </a:r>
            <a:endParaRPr lang="en-US" dirty="0" smtClean="0"/>
          </a:p>
          <a:p>
            <a:pPr marL="400050" lvl="1" indent="0">
              <a:buNone/>
            </a:pPr>
            <a:r>
              <a:rPr lang="en-US" dirty="0" smtClean="0"/>
              <a:t>(</a:t>
            </a:r>
            <a:r>
              <a:rPr lang="en-US" dirty="0"/>
              <a:t>2) a response is </a:t>
            </a:r>
            <a:r>
              <a:rPr lang="en-US" dirty="0" smtClean="0"/>
              <a:t>present</a:t>
            </a:r>
          </a:p>
          <a:p>
            <a:pPr lvl="2">
              <a:buFont typeface="Arial" panose="020B0604020202020204" pitchFamily="34" charset="0"/>
              <a:buChar char="•"/>
            </a:pPr>
            <a:r>
              <a:rPr lang="en-US" dirty="0" smtClean="0">
                <a:sym typeface="Wingdings" panose="05000000000000000000" pitchFamily="2" charset="2"/>
              </a:rPr>
              <a:t></a:t>
            </a:r>
            <a:r>
              <a:rPr lang="en-US" i="1" dirty="0" smtClean="0">
                <a:sym typeface="Wingdings" panose="05000000000000000000" pitchFamily="2" charset="2"/>
              </a:rPr>
              <a:t> </a:t>
            </a:r>
            <a:r>
              <a:rPr lang="en-US" i="1" dirty="0" smtClean="0"/>
              <a:t>response </a:t>
            </a:r>
            <a:r>
              <a:rPr lang="en-US" i="1" dirty="0"/>
              <a:t>expectation</a:t>
            </a:r>
            <a:r>
              <a:rPr lang="en-US" dirty="0"/>
              <a:t> and </a:t>
            </a:r>
            <a:r>
              <a:rPr lang="en-US" i="1" dirty="0"/>
              <a:t>sensation expectation</a:t>
            </a:r>
            <a:r>
              <a:rPr lang="en-US" dirty="0"/>
              <a:t> are both </a:t>
            </a:r>
            <a:r>
              <a:rPr lang="en-US" dirty="0" smtClean="0"/>
              <a:t>‘</a:t>
            </a:r>
            <a:r>
              <a:rPr lang="en-US" dirty="0"/>
              <a:t>discordant’, </a:t>
            </a:r>
            <a:endParaRPr lang="en-US" dirty="0" smtClean="0"/>
          </a:p>
          <a:p>
            <a:pPr lvl="2">
              <a:buFont typeface="Arial" panose="020B0604020202020204" pitchFamily="34" charset="0"/>
              <a:buChar char="•"/>
            </a:pPr>
            <a:r>
              <a:rPr lang="en-US" dirty="0" smtClean="0">
                <a:sym typeface="Wingdings" panose="05000000000000000000" pitchFamily="2" charset="2"/>
              </a:rPr>
              <a:t> </a:t>
            </a:r>
            <a:r>
              <a:rPr lang="en-US" i="1" dirty="0" smtClean="0"/>
              <a:t>main </a:t>
            </a:r>
            <a:r>
              <a:rPr lang="en-US" i="1" dirty="0"/>
              <a:t>finding</a:t>
            </a:r>
            <a:r>
              <a:rPr lang="en-US" dirty="0"/>
              <a:t> </a:t>
            </a:r>
            <a:r>
              <a:rPr lang="en-US" dirty="0" smtClean="0"/>
              <a:t>is ‘presence</a:t>
            </a:r>
            <a:r>
              <a:rPr lang="en-US" dirty="0"/>
              <a:t>’, </a:t>
            </a:r>
            <a:endParaRPr lang="en-US" dirty="0" smtClean="0"/>
          </a:p>
          <a:p>
            <a:pPr lvl="2">
              <a:buFont typeface="Arial" panose="020B0604020202020204" pitchFamily="34" charset="0"/>
              <a:buChar char="•"/>
            </a:pPr>
            <a:r>
              <a:rPr lang="en-US" dirty="0" smtClean="0">
                <a:sym typeface="Wingdings" panose="05000000000000000000" pitchFamily="2" charset="2"/>
              </a:rPr>
              <a:t> </a:t>
            </a:r>
            <a:r>
              <a:rPr lang="en-US" i="1" dirty="0" smtClean="0"/>
              <a:t>sensation </a:t>
            </a:r>
            <a:r>
              <a:rPr lang="en-US" i="1" dirty="0"/>
              <a:t>intensity</a:t>
            </a:r>
            <a:r>
              <a:rPr lang="en-US" dirty="0"/>
              <a:t> to ‘hyper-responsive’. </a:t>
            </a:r>
            <a:endParaRPr lang="en-US" dirty="0" smtClean="0"/>
          </a:p>
          <a:p>
            <a:pPr>
              <a:buFont typeface="Arial" panose="020B0604020202020204" pitchFamily="34" charset="0"/>
              <a:buChar char="•"/>
            </a:pPr>
            <a:r>
              <a:rPr lang="en-US" sz="1800" dirty="0" smtClean="0"/>
              <a:t>The dependencies lower </a:t>
            </a:r>
            <a:r>
              <a:rPr lang="en-US" sz="1800" dirty="0"/>
              <a:t>the total number of possibilities </a:t>
            </a:r>
            <a:r>
              <a:rPr lang="en-US" sz="1800" dirty="0" smtClean="0"/>
              <a:t>to 26</a:t>
            </a:r>
            <a:r>
              <a:rPr lang="en-US" sz="1800" dirty="0"/>
              <a:t>, excluding the combinations with the value ‘configuration’ for main finding which are constructed by the </a:t>
            </a:r>
            <a:r>
              <a:rPr lang="en-US" sz="1800" dirty="0" err="1"/>
              <a:t>boolean</a:t>
            </a:r>
            <a:r>
              <a:rPr lang="en-US" sz="1800" dirty="0"/>
              <a:t> AND-</a:t>
            </a:r>
            <a:r>
              <a:rPr lang="en-US" sz="1800" dirty="0" err="1"/>
              <a:t>ing</a:t>
            </a:r>
            <a:r>
              <a:rPr lang="en-US" sz="1800" dirty="0"/>
              <a:t> and OR-</a:t>
            </a:r>
            <a:r>
              <a:rPr lang="en-US" sz="1800" dirty="0" err="1"/>
              <a:t>ing</a:t>
            </a:r>
            <a:r>
              <a:rPr lang="en-US" sz="1800" dirty="0"/>
              <a:t> of concordant and discordant situations. </a:t>
            </a:r>
            <a:endParaRPr lang="en-US" sz="1800" dirty="0"/>
          </a:p>
        </p:txBody>
      </p:sp>
    </p:spTree>
    <p:extLst>
      <p:ext uri="{BB962C8B-B14F-4D97-AF65-F5344CB8AC3E}">
        <p14:creationId xmlns:p14="http://schemas.microsoft.com/office/powerpoint/2010/main" val="257285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advantage of this setup</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terms for this terminology are </a:t>
            </a:r>
            <a:r>
              <a:rPr lang="en-US" dirty="0" smtClean="0"/>
              <a:t>all </a:t>
            </a:r>
            <a:r>
              <a:rPr lang="en-US" dirty="0"/>
              <a:t>of the </a:t>
            </a:r>
            <a:r>
              <a:rPr lang="en-US" dirty="0" smtClean="0"/>
              <a:t>form:</a:t>
            </a:r>
          </a:p>
          <a:p>
            <a:pPr marL="914400" lvl="2" indent="0">
              <a:buNone/>
            </a:pPr>
            <a:r>
              <a:rPr lang="en-US" dirty="0" smtClean="0"/>
              <a:t>‘(</a:t>
            </a:r>
            <a:r>
              <a:rPr lang="en-US" i="1" dirty="0"/>
              <a:t>Response expectation</a:t>
            </a:r>
            <a:r>
              <a:rPr lang="en-US" dirty="0"/>
              <a:t>) (</a:t>
            </a:r>
            <a:r>
              <a:rPr lang="en-US" i="1" dirty="0"/>
              <a:t>Main finding</a:t>
            </a:r>
            <a:r>
              <a:rPr lang="en-US" dirty="0"/>
              <a:t>) </a:t>
            </a:r>
            <a:r>
              <a:rPr lang="en-US" b="1" i="1" dirty="0"/>
              <a:t>of</a:t>
            </a:r>
            <a:r>
              <a:rPr lang="en-US" dirty="0"/>
              <a:t> (</a:t>
            </a:r>
            <a:r>
              <a:rPr lang="en-US" i="1" dirty="0"/>
              <a:t>Sensation expectation</a:t>
            </a:r>
            <a:r>
              <a:rPr lang="en-US" dirty="0"/>
              <a:t>) (</a:t>
            </a:r>
            <a:r>
              <a:rPr lang="en-US" i="1" dirty="0"/>
              <a:t>Sensation intensity</a:t>
            </a:r>
            <a:r>
              <a:rPr lang="en-US" dirty="0"/>
              <a:t>) (</a:t>
            </a:r>
            <a:r>
              <a:rPr lang="en-US" i="1" dirty="0"/>
              <a:t>Sensation mode</a:t>
            </a:r>
            <a:r>
              <a:rPr lang="en-US" dirty="0"/>
              <a:t>) </a:t>
            </a:r>
            <a:r>
              <a:rPr lang="en-US" b="1" i="1" dirty="0"/>
              <a:t>sensation after</a:t>
            </a:r>
            <a:r>
              <a:rPr lang="en-US" dirty="0"/>
              <a:t> (</a:t>
            </a:r>
            <a:r>
              <a:rPr lang="en-US" i="1" dirty="0"/>
              <a:t>Stimulation type</a:t>
            </a:r>
            <a:r>
              <a:rPr lang="en-US" dirty="0"/>
              <a:t>) </a:t>
            </a:r>
            <a:r>
              <a:rPr lang="en-US" b="1" i="1" dirty="0"/>
              <a:t>stimulation</a:t>
            </a:r>
            <a:r>
              <a:rPr lang="en-US" dirty="0"/>
              <a:t>’ </a:t>
            </a:r>
            <a:endParaRPr lang="en-US" dirty="0" smtClean="0"/>
          </a:p>
          <a:p>
            <a:pPr marL="400050" lvl="1" indent="0">
              <a:buNone/>
            </a:pPr>
            <a:r>
              <a:rPr lang="en-US" dirty="0" smtClean="0"/>
              <a:t>whereby </a:t>
            </a:r>
            <a:r>
              <a:rPr lang="en-US" dirty="0"/>
              <a:t>the variables in italics are replaced by the terms for the allowed values, and the words in bold are constant</a:t>
            </a:r>
            <a:r>
              <a:rPr lang="en-US" dirty="0" smtClean="0"/>
              <a:t>.</a:t>
            </a:r>
          </a:p>
          <a:p>
            <a:pPr marL="1255713" lvl="1" indent="-855663">
              <a:buNone/>
            </a:pPr>
            <a:r>
              <a:rPr lang="en-US" dirty="0" smtClean="0"/>
              <a:t>e.g.: ‘</a:t>
            </a:r>
            <a:r>
              <a:rPr lang="en-US" b="1" i="1" dirty="0" smtClean="0">
                <a:latin typeface="Times" panose="02020603050405020304" pitchFamily="18" charset="0"/>
                <a:cs typeface="Times" panose="02020603050405020304" pitchFamily="18" charset="0"/>
              </a:rPr>
              <a:t>concordant </a:t>
            </a:r>
            <a:r>
              <a:rPr lang="en-US" b="1" i="1" dirty="0">
                <a:latin typeface="Times" panose="02020603050405020304" pitchFamily="18" charset="0"/>
                <a:cs typeface="Times" panose="02020603050405020304" pitchFamily="18" charset="0"/>
              </a:rPr>
              <a:t>absence of sensation after </a:t>
            </a:r>
            <a:r>
              <a:rPr lang="en-US" b="1" i="1" dirty="0">
                <a:latin typeface="Times" panose="02020603050405020304" pitchFamily="18" charset="0"/>
                <a:cs typeface="Times" panose="02020603050405020304" pitchFamily="18" charset="0"/>
              </a:rPr>
              <a:t>subthreshold</a:t>
            </a:r>
            <a:r>
              <a:rPr lang="en-US" b="1" i="1" dirty="0">
                <a:latin typeface="Times" panose="02020603050405020304" pitchFamily="18" charset="0"/>
                <a:cs typeface="Times" panose="02020603050405020304" pitchFamily="18" charset="0"/>
              </a:rPr>
              <a:t> stimulation’ </a:t>
            </a:r>
            <a:endParaRPr lang="en-US" b="1" i="1" dirty="0" smtClean="0">
              <a:latin typeface="Times" panose="02020603050405020304" pitchFamily="18" charset="0"/>
              <a:cs typeface="Times" panose="02020603050405020304" pitchFamily="18" charset="0"/>
            </a:endParaRPr>
          </a:p>
          <a:p>
            <a:pPr marL="1255713" lvl="1" indent="-855663">
              <a:buNone/>
            </a:pPr>
            <a:r>
              <a:rPr lang="en-US" b="1" i="1" dirty="0">
                <a:latin typeface="Times" panose="02020603050405020304" pitchFamily="18" charset="0"/>
                <a:cs typeface="Times" panose="02020603050405020304" pitchFamily="18" charset="0"/>
              </a:rPr>
              <a:t>	</a:t>
            </a:r>
            <a:r>
              <a:rPr lang="en-US" b="1" i="1" dirty="0" smtClean="0">
                <a:latin typeface="Times" panose="02020603050405020304" pitchFamily="18" charset="0"/>
                <a:cs typeface="Times" panose="02020603050405020304" pitchFamily="18" charset="0"/>
              </a:rPr>
              <a:t>‘</a:t>
            </a:r>
            <a:r>
              <a:rPr lang="en-US" b="1" i="1" dirty="0">
                <a:latin typeface="Times" panose="02020603050405020304" pitchFamily="18" charset="0"/>
                <a:cs typeface="Times" panose="02020603050405020304" pitchFamily="18" charset="0"/>
              </a:rPr>
              <a:t>discordant presence of discordant hyper-responsive modal sensation after </a:t>
            </a:r>
            <a:r>
              <a:rPr lang="en-US" b="1" i="1" dirty="0">
                <a:latin typeface="Times" panose="02020603050405020304" pitchFamily="18" charset="0"/>
                <a:cs typeface="Times" panose="02020603050405020304" pitchFamily="18" charset="0"/>
              </a:rPr>
              <a:t>subthreshold</a:t>
            </a:r>
            <a:r>
              <a:rPr lang="en-US" b="1" i="1" dirty="0">
                <a:latin typeface="Times" panose="02020603050405020304" pitchFamily="18" charset="0"/>
                <a:cs typeface="Times" panose="02020603050405020304" pitchFamily="18" charset="0"/>
              </a:rPr>
              <a:t> stimulation</a:t>
            </a:r>
            <a:r>
              <a:rPr lang="en-US" dirty="0"/>
              <a:t>’.</a:t>
            </a:r>
            <a:endParaRPr lang="en-US" dirty="0" smtClean="0"/>
          </a:p>
          <a:p>
            <a:pPr>
              <a:buFont typeface="Arial" panose="020B0604020202020204" pitchFamily="34" charset="0"/>
              <a:buChar char="•"/>
            </a:pPr>
            <a:r>
              <a:rPr lang="en-US" dirty="0" smtClean="0"/>
              <a:t>Easy implementation for structured reporting.</a:t>
            </a:r>
          </a:p>
          <a:p>
            <a:pPr>
              <a:buFont typeface="Arial" panose="020B0604020202020204" pitchFamily="34" charset="0"/>
              <a:buChar char="•"/>
            </a:pPr>
            <a:r>
              <a:rPr lang="en-US" dirty="0" smtClean="0"/>
              <a:t>Why would one invent extra names? </a:t>
            </a:r>
            <a:endParaRPr lang="en-US" dirty="0"/>
          </a:p>
        </p:txBody>
      </p:sp>
    </p:spTree>
    <p:extLst>
      <p:ext uri="{BB962C8B-B14F-4D97-AF65-F5344CB8AC3E}">
        <p14:creationId xmlns:p14="http://schemas.microsoft.com/office/powerpoint/2010/main" val="148078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585787"/>
            <a:ext cx="9144000" cy="6272213"/>
          </a:xfrm>
          <a:prstGeom prst="rect">
            <a:avLst/>
          </a:prstGeom>
        </p:spPr>
      </p:pic>
    </p:spTree>
    <p:extLst>
      <p:ext uri="{BB962C8B-B14F-4D97-AF65-F5344CB8AC3E}">
        <p14:creationId xmlns:p14="http://schemas.microsoft.com/office/powerpoint/2010/main" val="3550050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Reduction in overlap</a:t>
            </a:r>
            <a:endParaRPr lang="en-US" dirty="0"/>
          </a:p>
        </p:txBody>
      </p:sp>
      <p:pic>
        <p:nvPicPr>
          <p:cNvPr id="4" name="Picture 3"/>
          <p:cNvPicPr>
            <a:picLocks noChangeAspect="1"/>
          </p:cNvPicPr>
          <p:nvPr/>
        </p:nvPicPr>
        <p:blipFill>
          <a:blip r:embed="rId2"/>
          <a:stretch>
            <a:fillRect/>
          </a:stretch>
        </p:blipFill>
        <p:spPr>
          <a:xfrm>
            <a:off x="0" y="1524000"/>
            <a:ext cx="9144000" cy="5334000"/>
          </a:xfrm>
          <a:prstGeom prst="rect">
            <a:avLst/>
          </a:prstGeom>
        </p:spPr>
      </p:pic>
    </p:spTree>
    <p:extLst>
      <p:ext uri="{BB962C8B-B14F-4D97-AF65-F5344CB8AC3E}">
        <p14:creationId xmlns:p14="http://schemas.microsoft.com/office/powerpoint/2010/main" val="12680407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The </a:t>
            </a:r>
            <a:r>
              <a:rPr lang="en-US" dirty="0"/>
              <a:t>IASP terms do not satisfy the criteria for direct integration in a realism-based ontology. </a:t>
            </a:r>
            <a:endParaRPr lang="en-US" dirty="0" smtClean="0"/>
          </a:p>
          <a:p>
            <a:pPr>
              <a:buFont typeface="Arial" panose="020B0604020202020204" pitchFamily="34" charset="0"/>
              <a:buChar char="•"/>
            </a:pPr>
            <a:r>
              <a:rPr lang="en-US" dirty="0" smtClean="0"/>
              <a:t>A </a:t>
            </a:r>
            <a:r>
              <a:rPr lang="en-US" dirty="0"/>
              <a:t>new terminology for stimulus based pain and somatosensory status assessment is proposed which exhibits less shortcomings in terms of overlap than the traditional terminology. </a:t>
            </a:r>
            <a:endParaRPr lang="en-US" dirty="0" smtClean="0"/>
          </a:p>
          <a:p>
            <a:pPr>
              <a:buFont typeface="Arial" panose="020B0604020202020204" pitchFamily="34" charset="0"/>
              <a:buChar char="•"/>
            </a:pPr>
            <a:r>
              <a:rPr lang="en-US" dirty="0" smtClean="0"/>
              <a:t>This </a:t>
            </a:r>
            <a:r>
              <a:rPr lang="en-US" dirty="0"/>
              <a:t>is because in contrast to the traditional approach, this proposal does not underestimate the various stimulus/response combinations that may occur.</a:t>
            </a:r>
            <a:endParaRPr lang="en-US" dirty="0"/>
          </a:p>
        </p:txBody>
      </p:sp>
    </p:spTree>
    <p:extLst>
      <p:ext uri="{BB962C8B-B14F-4D97-AF65-F5344CB8AC3E}">
        <p14:creationId xmlns:p14="http://schemas.microsoft.com/office/powerpoint/2010/main" val="3578270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smtClean="0"/>
              <a:t>Acknowledgement</a:t>
            </a:r>
          </a:p>
        </p:txBody>
      </p:sp>
      <p:sp>
        <p:nvSpPr>
          <p:cNvPr id="96259" name="Content Placeholder 2"/>
          <p:cNvSpPr>
            <a:spLocks noGrp="1"/>
          </p:cNvSpPr>
          <p:nvPr>
            <p:ph idx="1"/>
          </p:nvPr>
        </p:nvSpPr>
        <p:spPr/>
        <p:txBody>
          <a:bodyPr/>
          <a:lstStyle/>
          <a:p>
            <a:pPr algn="ctr">
              <a:buFontTx/>
              <a:buNone/>
            </a:pPr>
            <a:r>
              <a:rPr lang="en-US" altLang="en-US" smtClean="0"/>
              <a:t>The work described is funded in part by </a:t>
            </a:r>
          </a:p>
          <a:p>
            <a:pPr algn="ctr">
              <a:buFontTx/>
              <a:buNone/>
            </a:pPr>
            <a:r>
              <a:rPr lang="en-US" altLang="en-US" smtClean="0"/>
              <a:t>grant 1R01DE021917-01A1 </a:t>
            </a:r>
          </a:p>
          <a:p>
            <a:pPr algn="ctr">
              <a:buFontTx/>
              <a:buNone/>
            </a:pPr>
            <a:r>
              <a:rPr lang="en-US" altLang="en-US" smtClean="0"/>
              <a:t>from the National Institute of Dental and Craniofacial Research (NIDCR). The content of this presentation is solely the responsibility of the author and does not necessarily represent the official views of the NIDCR or the National Institutes of Health.</a:t>
            </a:r>
          </a:p>
        </p:txBody>
      </p:sp>
    </p:spTree>
    <p:extLst>
      <p:ext uri="{BB962C8B-B14F-4D97-AF65-F5344CB8AC3E}">
        <p14:creationId xmlns:p14="http://schemas.microsoft.com/office/powerpoint/2010/main" val="1131887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smtClean="0"/>
              <a:t>Background (2)</a:t>
            </a:r>
          </a:p>
        </p:txBody>
      </p:sp>
      <p:sp>
        <p:nvSpPr>
          <p:cNvPr id="3" name="Content Placeholder 2"/>
          <p:cNvSpPr>
            <a:spLocks noGrp="1"/>
          </p:cNvSpPr>
          <p:nvPr>
            <p:ph idx="1"/>
          </p:nvPr>
        </p:nvSpPr>
        <p:spPr/>
        <p:txBody>
          <a:bodyPr>
            <a:normAutofit/>
          </a:bodyPr>
          <a:lstStyle/>
          <a:p>
            <a:pPr>
              <a:defRPr/>
            </a:pPr>
            <a:r>
              <a:rPr lang="en-US" dirty="0" smtClean="0"/>
              <a:t>The following consecutive steps were proposed:</a:t>
            </a:r>
          </a:p>
          <a:p>
            <a:pPr marL="971550" lvl="1" indent="-514350">
              <a:buFont typeface="+mj-lt"/>
              <a:buAutoNum type="arabicPeriod"/>
              <a:defRPr/>
            </a:pPr>
            <a:r>
              <a:rPr lang="en-US" dirty="0" smtClean="0"/>
              <a:t>study the terminology and ontology of pain as currently defined, </a:t>
            </a:r>
          </a:p>
          <a:p>
            <a:pPr marL="971550" lvl="1" indent="-514350">
              <a:buFont typeface="+mj-lt"/>
              <a:buAutoNum type="arabicPeriod"/>
              <a:defRPr/>
            </a:pPr>
            <a:r>
              <a:rPr lang="en-US" dirty="0" smtClean="0"/>
              <a:t>find ways to make individual data collections more useful for international research, </a:t>
            </a:r>
          </a:p>
          <a:p>
            <a:pPr marL="971550" lvl="1" indent="-514350">
              <a:buFont typeface="+mj-lt"/>
              <a:buAutoNum type="arabicPeriod"/>
              <a:defRPr/>
            </a:pPr>
            <a:r>
              <a:rPr lang="en-US" dirty="0" smtClean="0"/>
              <a:t>develop an ontology for integrating knowledge and data over all the known basic and clinical science domains concerning TMD and its relationship to complex disorders, and </a:t>
            </a:r>
          </a:p>
          <a:p>
            <a:pPr marL="971550" lvl="1" indent="-514350">
              <a:buFont typeface="+mj-lt"/>
              <a:buAutoNum type="arabicPeriod"/>
              <a:defRPr/>
            </a:pPr>
            <a:r>
              <a:rPr lang="en-US" dirty="0" smtClean="0"/>
              <a:t>expand this ontology to cover all pain-related disorders.</a:t>
            </a:r>
          </a:p>
          <a:p>
            <a:pPr>
              <a:defRPr/>
            </a:pPr>
            <a:endParaRPr lang="en-US" dirty="0"/>
          </a:p>
        </p:txBody>
      </p:sp>
      <p:sp>
        <p:nvSpPr>
          <p:cNvPr id="4" name="Rectangle 3"/>
          <p:cNvSpPr/>
          <p:nvPr/>
        </p:nvSpPr>
        <p:spPr bwMode="auto">
          <a:xfrm>
            <a:off x="1219200" y="2133600"/>
            <a:ext cx="6553200" cy="8382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2305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ltLang="en-US" dirty="0" err="1" smtClean="0"/>
              <a:t>OPMQoL</a:t>
            </a:r>
            <a:r>
              <a:rPr lang="en-US" altLang="en-US" dirty="0" smtClean="0"/>
              <a:t> project: Specific Aims</a:t>
            </a:r>
          </a:p>
        </p:txBody>
      </p:sp>
      <p:sp>
        <p:nvSpPr>
          <p:cNvPr id="131075" name="Content Placeholder 2"/>
          <p:cNvSpPr>
            <a:spLocks noGrp="1"/>
          </p:cNvSpPr>
          <p:nvPr>
            <p:ph idx="1"/>
          </p:nvPr>
        </p:nvSpPr>
        <p:spPr/>
        <p:txBody>
          <a:bodyPr/>
          <a:lstStyle/>
          <a:p>
            <a:pPr marL="514350" indent="-514350">
              <a:buFont typeface="Times New Roman" panose="02020603050405020304" pitchFamily="18" charset="0"/>
              <a:buAutoNum type="arabicPeriod"/>
            </a:pPr>
            <a:r>
              <a:rPr lang="en-US" altLang="en-US" sz="2400" dirty="0" smtClean="0"/>
              <a:t>describe the portions of reality covered by five datasets by means of a realism-based ontology (</a:t>
            </a:r>
            <a:r>
              <a:rPr lang="en-US" altLang="en-US" sz="2400" dirty="0" err="1" smtClean="0"/>
              <a:t>OPMQoL</a:t>
            </a:r>
            <a:r>
              <a:rPr lang="en-US" altLang="en-US" sz="2400" dirty="0" smtClean="0"/>
              <a:t>), </a:t>
            </a:r>
          </a:p>
          <a:p>
            <a:pPr marL="514350" indent="-514350">
              <a:buFont typeface="Times New Roman" panose="02020603050405020304" pitchFamily="18" charset="0"/>
              <a:buAutoNum type="arabicPeriod"/>
            </a:pPr>
            <a:r>
              <a:rPr lang="en-US" altLang="en-US" sz="2400" dirty="0" smtClean="0">
                <a:solidFill>
                  <a:schemeClr val="accent2">
                    <a:lumMod val="60000"/>
                    <a:lumOff val="40000"/>
                  </a:schemeClr>
                </a:solidFill>
              </a:rPr>
              <a:t>design bridging axioms required to express the data dictionaries of the datasets in terms of the </a:t>
            </a:r>
            <a:r>
              <a:rPr lang="en-US" altLang="en-US" sz="2400" dirty="0" err="1" smtClean="0">
                <a:solidFill>
                  <a:schemeClr val="accent2">
                    <a:lumMod val="60000"/>
                    <a:lumOff val="40000"/>
                  </a:schemeClr>
                </a:solidFill>
              </a:rPr>
              <a:t>OPMQoL</a:t>
            </a:r>
            <a:r>
              <a:rPr lang="en-US" altLang="en-US" sz="2400" dirty="0" smtClean="0">
                <a:solidFill>
                  <a:schemeClr val="accent2">
                    <a:lumMod val="60000"/>
                    <a:lumOff val="40000"/>
                  </a:schemeClr>
                </a:solidFill>
              </a:rPr>
              <a:t> and translate these axioms in the query languages used by the underlying databases,</a:t>
            </a:r>
          </a:p>
          <a:p>
            <a:pPr marL="514350" indent="-514350">
              <a:buFont typeface="Times New Roman" panose="02020603050405020304" pitchFamily="18" charset="0"/>
              <a:buAutoNum type="arabicPeriod"/>
            </a:pPr>
            <a:r>
              <a:rPr lang="en-US" altLang="en-US" sz="2400" dirty="0" smtClean="0">
                <a:solidFill>
                  <a:schemeClr val="accent2">
                    <a:lumMod val="60000"/>
                    <a:lumOff val="40000"/>
                  </a:schemeClr>
                </a:solidFill>
              </a:rPr>
              <a:t>validate </a:t>
            </a:r>
            <a:r>
              <a:rPr lang="en-US" altLang="en-US" sz="2400" dirty="0" err="1" smtClean="0">
                <a:solidFill>
                  <a:schemeClr val="accent2">
                    <a:lumMod val="60000"/>
                    <a:lumOff val="40000"/>
                  </a:schemeClr>
                </a:solidFill>
              </a:rPr>
              <a:t>OPMQoL</a:t>
            </a:r>
            <a:r>
              <a:rPr lang="en-US" altLang="en-US" sz="2400" dirty="0" smtClean="0">
                <a:solidFill>
                  <a:schemeClr val="accent2">
                    <a:lumMod val="60000"/>
                    <a:lumOff val="40000"/>
                  </a:schemeClr>
                </a:solidFill>
              </a:rPr>
              <a:t> by querying the datasets with and without using the ontology and by comparing the results in function of the clinical question identified,</a:t>
            </a:r>
          </a:p>
          <a:p>
            <a:pPr marL="514350" indent="-514350">
              <a:buFont typeface="Times New Roman" panose="02020603050405020304" pitchFamily="18" charset="0"/>
              <a:buAutoNum type="arabicPeriod"/>
            </a:pPr>
            <a:r>
              <a:rPr lang="en-US" altLang="en-US" sz="2400" dirty="0" smtClean="0">
                <a:solidFill>
                  <a:schemeClr val="accent2">
                    <a:lumMod val="60000"/>
                    <a:lumOff val="40000"/>
                  </a:schemeClr>
                </a:solidFill>
              </a:rPr>
              <a:t>document the development and validation approach in a way that other groups can re-use and expand </a:t>
            </a:r>
            <a:r>
              <a:rPr lang="en-US" altLang="en-US" sz="2400" dirty="0" err="1" smtClean="0">
                <a:solidFill>
                  <a:schemeClr val="accent2">
                    <a:lumMod val="60000"/>
                    <a:lumOff val="40000"/>
                  </a:schemeClr>
                </a:solidFill>
              </a:rPr>
              <a:t>OPMQoL</a:t>
            </a:r>
            <a:r>
              <a:rPr lang="en-US" altLang="en-US" sz="2400" dirty="0" smtClean="0">
                <a:solidFill>
                  <a:schemeClr val="accent2">
                    <a:lumMod val="60000"/>
                    <a:lumOff val="40000"/>
                  </a:schemeClr>
                </a:solidFill>
              </a:rPr>
              <a:t>, and use our approach in other domains. </a:t>
            </a:r>
          </a:p>
          <a:p>
            <a:pPr marL="514350" indent="-514350">
              <a:buFont typeface="Times New Roman" panose="02020603050405020304" pitchFamily="18" charset="0"/>
              <a:buAutoNum type="arabicPeriod"/>
            </a:pPr>
            <a:endParaRPr lang="en-US" altLang="en-US" sz="2400" dirty="0" smtClean="0"/>
          </a:p>
        </p:txBody>
      </p:sp>
      <p:sp>
        <p:nvSpPr>
          <p:cNvPr id="2" name="Rectangle 1"/>
          <p:cNvSpPr/>
          <p:nvPr/>
        </p:nvSpPr>
        <p:spPr bwMode="auto">
          <a:xfrm>
            <a:off x="2514600" y="2057400"/>
            <a:ext cx="5105400" cy="4572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25878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strategy for </a:t>
            </a:r>
            <a:r>
              <a:rPr lang="en-US" dirty="0" err="1" smtClean="0"/>
              <a:t>OPMQoL</a:t>
            </a:r>
            <a:endParaRPr lang="en-US" dirty="0"/>
          </a:p>
        </p:txBody>
      </p:sp>
      <p:sp>
        <p:nvSpPr>
          <p:cNvPr id="3" name="Content Placeholder 2"/>
          <p:cNvSpPr>
            <a:spLocks noGrp="1"/>
          </p:cNvSpPr>
          <p:nvPr>
            <p:ph idx="1"/>
          </p:nvPr>
        </p:nvSpPr>
        <p:spPr>
          <a:xfrm>
            <a:off x="228600" y="1676400"/>
            <a:ext cx="8686800" cy="3276600"/>
          </a:xfrm>
        </p:spPr>
        <p:txBody>
          <a:bodyPr/>
          <a:lstStyle/>
          <a:p>
            <a:pPr>
              <a:buFont typeface="Arial" panose="020B0604020202020204" pitchFamily="34" charset="0"/>
              <a:buChar char="•"/>
            </a:pPr>
            <a:r>
              <a:rPr lang="en-US" dirty="0" smtClean="0"/>
              <a:t>Create application ontologies for what is covered in the datasets as well as for the assessment instruments (questionnaires, etc.) used in the development of these datasets,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Build a reference ontology for pain following the principles of Ontological Realism, thus paying attention to what science in the pain domain has discovered.</a:t>
            </a:r>
            <a:endParaRPr lang="en-US" dirty="0"/>
          </a:p>
        </p:txBody>
      </p:sp>
      <p:sp>
        <p:nvSpPr>
          <p:cNvPr id="4" name="Rectangle 7"/>
          <p:cNvSpPr>
            <a:spLocks noChangeArrowheads="1"/>
          </p:cNvSpPr>
          <p:nvPr/>
        </p:nvSpPr>
        <p:spPr bwMode="auto">
          <a:xfrm>
            <a:off x="419100" y="6257925"/>
            <a:ext cx="8724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dirty="0">
                <a:solidFill>
                  <a:schemeClr val="bg1"/>
                </a:solidFill>
              </a:rPr>
              <a:t>Smith B, Ceusters W, Goldberg LJ, </a:t>
            </a:r>
            <a:r>
              <a:rPr lang="en-US" altLang="en-US" sz="1400" dirty="0" err="1">
                <a:solidFill>
                  <a:schemeClr val="bg1"/>
                </a:solidFill>
              </a:rPr>
              <a:t>Ohrbach</a:t>
            </a:r>
            <a:r>
              <a:rPr lang="en-US" altLang="en-US" sz="1400" dirty="0">
                <a:solidFill>
                  <a:schemeClr val="bg1"/>
                </a:solidFill>
              </a:rPr>
              <a:t> R. Towards an Ontology of Pain. In: </a:t>
            </a:r>
            <a:r>
              <a:rPr lang="en-US" altLang="en-US" sz="1400" dirty="0" err="1">
                <a:solidFill>
                  <a:schemeClr val="bg1"/>
                </a:solidFill>
              </a:rPr>
              <a:t>Mitsu</a:t>
            </a:r>
            <a:r>
              <a:rPr lang="en-US" altLang="en-US" sz="1400" dirty="0">
                <a:solidFill>
                  <a:schemeClr val="bg1"/>
                </a:solidFill>
              </a:rPr>
              <a:t> Okada (ed.), Proceedings of the Conference on Logic and Ontology, Tokyo: Keio University Press, February 2011:23-32.</a:t>
            </a:r>
          </a:p>
        </p:txBody>
      </p:sp>
      <p:sp>
        <p:nvSpPr>
          <p:cNvPr id="5" name="Rectangle 4"/>
          <p:cNvSpPr>
            <a:spLocks noChangeArrowheads="1"/>
          </p:cNvSpPr>
          <p:nvPr/>
        </p:nvSpPr>
        <p:spPr bwMode="auto">
          <a:xfrm>
            <a:off x="0" y="57150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dirty="0">
                <a:solidFill>
                  <a:schemeClr val="bg1"/>
                </a:solidFill>
              </a:rPr>
              <a:t>Smith B, Ceusters W. Ontological Realism as a Methodology for Coordinated Evolution of Scientific Ontologies. Applied Ontology, 2010. </a:t>
            </a:r>
          </a:p>
        </p:txBody>
      </p:sp>
      <p:sp>
        <p:nvSpPr>
          <p:cNvPr id="6" name="Rectangle 5"/>
          <p:cNvSpPr/>
          <p:nvPr/>
        </p:nvSpPr>
        <p:spPr bwMode="auto">
          <a:xfrm>
            <a:off x="3810000" y="4038600"/>
            <a:ext cx="5105400" cy="4572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609600" y="4495800"/>
            <a:ext cx="6019800" cy="4572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50676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609600"/>
            <a:ext cx="9144000" cy="1413765"/>
          </a:xfrm>
          <a:prstGeom prst="rect">
            <a:avLst/>
          </a:prstGeom>
        </p:spPr>
      </p:pic>
      <p:pic>
        <p:nvPicPr>
          <p:cNvPr id="6" name="Picture 5"/>
          <p:cNvPicPr>
            <a:picLocks noChangeAspect="1"/>
          </p:cNvPicPr>
          <p:nvPr/>
        </p:nvPicPr>
        <p:blipFill>
          <a:blip r:embed="rId3"/>
          <a:stretch>
            <a:fillRect/>
          </a:stretch>
        </p:blipFill>
        <p:spPr>
          <a:xfrm>
            <a:off x="0" y="2023364"/>
            <a:ext cx="9144000" cy="4834636"/>
          </a:xfrm>
          <a:prstGeom prst="rect">
            <a:avLst/>
          </a:prstGeom>
        </p:spPr>
      </p:pic>
      <p:sp>
        <p:nvSpPr>
          <p:cNvPr id="7" name="Rectangle 6"/>
          <p:cNvSpPr/>
          <p:nvPr/>
        </p:nvSpPr>
        <p:spPr>
          <a:xfrm>
            <a:off x="1066800" y="6642556"/>
            <a:ext cx="4077855" cy="215444"/>
          </a:xfrm>
          <a:prstGeom prst="rect">
            <a:avLst/>
          </a:prstGeom>
        </p:spPr>
        <p:txBody>
          <a:bodyPr wrap="square">
            <a:spAutoFit/>
          </a:bodyPr>
          <a:lstStyle/>
          <a:p>
            <a:r>
              <a:rPr lang="en-US" sz="800" dirty="0"/>
              <a:t>http://www.iasp-pain.org/Education/Content.aspx?ItemNumber=1698&amp;navItemNumber=576</a:t>
            </a:r>
          </a:p>
        </p:txBody>
      </p:sp>
    </p:spTree>
    <p:extLst>
      <p:ext uri="{BB962C8B-B14F-4D97-AF65-F5344CB8AC3E}">
        <p14:creationId xmlns:p14="http://schemas.microsoft.com/office/powerpoint/2010/main" val="1960255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IASP Pain assessment terminology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15448773"/>
              </p:ext>
            </p:extLst>
          </p:nvPr>
        </p:nvGraphicFramePr>
        <p:xfrm>
          <a:off x="228600" y="1447800"/>
          <a:ext cx="8686800" cy="5099097"/>
        </p:xfrm>
        <a:graphic>
          <a:graphicData uri="http://schemas.openxmlformats.org/drawingml/2006/table">
            <a:tbl>
              <a:tblPr firstRow="1" firstCol="1" bandRow="1">
                <a:tableStyleId>{5C22544A-7EE6-4342-B048-85BDC9FD1C3A}</a:tableStyleId>
              </a:tblPr>
              <a:tblGrid>
                <a:gridCol w="8686800"/>
              </a:tblGrid>
              <a:tr h="512379">
                <a:tc>
                  <a:txBody>
                    <a:bodyPr/>
                    <a:lstStyle/>
                    <a:p>
                      <a:pPr marL="160020" marR="0" indent="-171450" algn="just">
                        <a:spcBef>
                          <a:spcPts val="0"/>
                        </a:spcBef>
                        <a:spcAft>
                          <a:spcPts val="0"/>
                        </a:spcAft>
                      </a:pPr>
                      <a:r>
                        <a:rPr lang="en-US" sz="1600" b="1" u="sng" dirty="0">
                          <a:effectLst/>
                        </a:rPr>
                        <a:t>Allodynia</a:t>
                      </a:r>
                      <a:r>
                        <a:rPr lang="en-US" sz="1600" b="0" dirty="0">
                          <a:effectLst/>
                        </a:rPr>
                        <a:t>: pain due to a stimulus that does not normally provoke pain. </a:t>
                      </a:r>
                      <a:endParaRPr lang="en-US" sz="1600" b="0" dirty="0" smtClean="0">
                        <a:effectLst/>
                      </a:endParaRPr>
                    </a:p>
                    <a:p>
                      <a:pPr marL="160020" marR="0" indent="-171450" algn="just">
                        <a:spcBef>
                          <a:spcPts val="0"/>
                        </a:spcBef>
                        <a:spcAft>
                          <a:spcPts val="0"/>
                        </a:spcAft>
                      </a:pPr>
                      <a:r>
                        <a:rPr lang="en-US" sz="1600" b="0" dirty="0" smtClean="0">
                          <a:effectLst/>
                        </a:rPr>
                        <a:t>						</a:t>
                      </a:r>
                      <a:r>
                        <a:rPr lang="en-US" sz="1600" b="0" dirty="0" smtClean="0">
                          <a:solidFill>
                            <a:schemeClr val="accent6">
                              <a:lumMod val="40000"/>
                              <a:lumOff val="60000"/>
                            </a:schemeClr>
                          </a:solidFill>
                          <a:effectLst/>
                        </a:rPr>
                        <a:t>Note</a:t>
                      </a:r>
                      <a:r>
                        <a:rPr lang="en-US" sz="1600" b="0" dirty="0">
                          <a:solidFill>
                            <a:schemeClr val="accent6">
                              <a:lumMod val="40000"/>
                              <a:lumOff val="60000"/>
                            </a:schemeClr>
                          </a:solidFill>
                          <a:effectLst/>
                        </a:rPr>
                        <a:t>: The stimulus leads to an unexpectedly painful response.</a:t>
                      </a:r>
                      <a:endParaRPr lang="en-US" sz="1600" b="0" dirty="0">
                        <a:solidFill>
                          <a:schemeClr val="accent6">
                            <a:lumMod val="40000"/>
                            <a:lumOff val="60000"/>
                          </a:schemeClr>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41587">
                <a:tc>
                  <a:txBody>
                    <a:bodyPr/>
                    <a:lstStyle/>
                    <a:p>
                      <a:pPr marL="160020" marR="0" indent="-171450" algn="just">
                        <a:spcBef>
                          <a:spcPts val="0"/>
                        </a:spcBef>
                        <a:spcAft>
                          <a:spcPts val="0"/>
                        </a:spcAft>
                      </a:pPr>
                      <a:r>
                        <a:rPr lang="en-US" sz="1600" b="1" u="sng" dirty="0">
                          <a:effectLst/>
                        </a:rPr>
                        <a:t>Analgesia</a:t>
                      </a:r>
                      <a:r>
                        <a:rPr lang="en-US" sz="1600" b="0" dirty="0">
                          <a:effectLst/>
                        </a:rPr>
                        <a:t>: absence of pain in response to stimulation which would normally be painful.</a:t>
                      </a:r>
                      <a:endParaRPr lang="en-US" sz="16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512379">
                <a:tc>
                  <a:txBody>
                    <a:bodyPr/>
                    <a:lstStyle/>
                    <a:p>
                      <a:pPr marL="160020" marR="0" indent="-171450" algn="just">
                        <a:spcBef>
                          <a:spcPts val="0"/>
                        </a:spcBef>
                        <a:spcAft>
                          <a:spcPts val="0"/>
                        </a:spcAft>
                      </a:pPr>
                      <a:r>
                        <a:rPr lang="en-US" sz="1600" b="1" u="sng" dirty="0">
                          <a:effectLst/>
                        </a:rPr>
                        <a:t>Dysesthesia</a:t>
                      </a:r>
                      <a:r>
                        <a:rPr lang="en-US" sz="1600" b="0" dirty="0">
                          <a:effectLst/>
                        </a:rPr>
                        <a:t>: an unpleasant abnormal sensation, whether spontaneous or evoked. </a:t>
                      </a:r>
                      <a:endParaRPr lang="en-US" sz="1600" b="0" dirty="0" smtClean="0">
                        <a:effectLst/>
                      </a:endParaRPr>
                    </a:p>
                    <a:p>
                      <a:pPr marL="160020" marR="0" indent="-171450" algn="just">
                        <a:spcBef>
                          <a:spcPts val="0"/>
                        </a:spcBef>
                        <a:spcAft>
                          <a:spcPts val="0"/>
                        </a:spcAft>
                      </a:pPr>
                      <a:r>
                        <a:rPr lang="en-US" sz="1600" b="0" dirty="0" smtClean="0">
                          <a:effectLst/>
                        </a:rPr>
                        <a:t>						</a:t>
                      </a:r>
                      <a:r>
                        <a:rPr lang="en-US" sz="1600" b="0" dirty="0" smtClean="0">
                          <a:solidFill>
                            <a:schemeClr val="accent6">
                              <a:lumMod val="40000"/>
                              <a:lumOff val="60000"/>
                            </a:schemeClr>
                          </a:solidFill>
                          <a:effectLst/>
                        </a:rPr>
                        <a:t>Note</a:t>
                      </a:r>
                      <a:r>
                        <a:rPr lang="en-US" sz="1600" b="0" dirty="0">
                          <a:solidFill>
                            <a:schemeClr val="accent6">
                              <a:lumMod val="40000"/>
                              <a:lumOff val="60000"/>
                            </a:schemeClr>
                          </a:solidFill>
                          <a:effectLst/>
                        </a:rPr>
                        <a:t>: Special cases of dysesthesia include hyperalgesia and allodynia.</a:t>
                      </a:r>
                      <a:endParaRPr lang="en-US" sz="1600" b="0" dirty="0">
                        <a:solidFill>
                          <a:schemeClr val="accent6">
                            <a:lumMod val="40000"/>
                            <a:lumOff val="60000"/>
                          </a:schemeClr>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41587">
                <a:tc>
                  <a:txBody>
                    <a:bodyPr/>
                    <a:lstStyle/>
                    <a:p>
                      <a:pPr marL="160020" marR="0" indent="-171450" algn="just">
                        <a:spcBef>
                          <a:spcPts val="0"/>
                        </a:spcBef>
                        <a:spcAft>
                          <a:spcPts val="0"/>
                        </a:spcAft>
                      </a:pPr>
                      <a:r>
                        <a:rPr lang="en-US" sz="1600" b="1" u="sng" dirty="0">
                          <a:effectLst/>
                        </a:rPr>
                        <a:t>Hyperalgesia</a:t>
                      </a:r>
                      <a:r>
                        <a:rPr lang="en-US" sz="1600" b="0" dirty="0">
                          <a:effectLst/>
                        </a:rPr>
                        <a:t>: increased pain from a stimulus that normally provokes pain.</a:t>
                      </a:r>
                      <a:endParaRPr lang="en-US" sz="16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853966">
                <a:tc>
                  <a:txBody>
                    <a:bodyPr/>
                    <a:lstStyle/>
                    <a:p>
                      <a:pPr marL="160020" marR="0" indent="-171450" algn="just">
                        <a:spcBef>
                          <a:spcPts val="0"/>
                        </a:spcBef>
                        <a:spcAft>
                          <a:spcPts val="0"/>
                        </a:spcAft>
                      </a:pPr>
                      <a:r>
                        <a:rPr lang="en-US" sz="1600" b="1" u="sng" dirty="0">
                          <a:effectLst/>
                        </a:rPr>
                        <a:t>Hyperesthesia</a:t>
                      </a:r>
                      <a:r>
                        <a:rPr lang="en-US" sz="1600" b="0" dirty="0">
                          <a:effectLst/>
                        </a:rPr>
                        <a:t>: increased sensitivity to stimulation, excluding the special senses. </a:t>
                      </a:r>
                      <a:endParaRPr lang="en-US" sz="1600" b="0" dirty="0" smtClean="0">
                        <a:effectLst/>
                      </a:endParaRPr>
                    </a:p>
                    <a:p>
                      <a:pPr marL="160020" marR="0" indent="-171450" algn="just">
                        <a:spcBef>
                          <a:spcPts val="0"/>
                        </a:spcBef>
                        <a:spcAft>
                          <a:spcPts val="0"/>
                        </a:spcAft>
                      </a:pPr>
                      <a:r>
                        <a:rPr lang="en-US" sz="1600" b="0" dirty="0" smtClean="0">
                          <a:effectLst/>
                        </a:rPr>
                        <a:t>					</a:t>
                      </a:r>
                      <a:r>
                        <a:rPr lang="en-US" sz="1600" b="0" dirty="0" smtClean="0">
                          <a:solidFill>
                            <a:schemeClr val="accent6">
                              <a:lumMod val="40000"/>
                              <a:lumOff val="60000"/>
                            </a:schemeClr>
                          </a:solidFill>
                          <a:effectLst/>
                        </a:rPr>
                        <a:t>Note</a:t>
                      </a:r>
                      <a:r>
                        <a:rPr lang="en-US" sz="1600" b="0" dirty="0">
                          <a:solidFill>
                            <a:schemeClr val="accent6">
                              <a:lumMod val="40000"/>
                              <a:lumOff val="60000"/>
                            </a:schemeClr>
                          </a:solidFill>
                          <a:effectLst/>
                        </a:rPr>
                        <a:t>: Hyperesthesia includes both allodynia and hyperalgesia, but </a:t>
                      </a:r>
                      <a:r>
                        <a:rPr lang="en-US" sz="1600" b="0" dirty="0" smtClean="0">
                          <a:solidFill>
                            <a:schemeClr val="accent6">
                              <a:lumMod val="40000"/>
                              <a:lumOff val="60000"/>
                            </a:schemeClr>
                          </a:solidFill>
                          <a:effectLst/>
                        </a:rPr>
                        <a:t>the</a:t>
                      </a:r>
                    </a:p>
                    <a:p>
                      <a:pPr marL="160020" marR="0" indent="-171450" algn="just">
                        <a:spcBef>
                          <a:spcPts val="0"/>
                        </a:spcBef>
                        <a:spcAft>
                          <a:spcPts val="0"/>
                        </a:spcAft>
                      </a:pPr>
                      <a:r>
                        <a:rPr lang="en-US" sz="1600" b="0" dirty="0" smtClean="0">
                          <a:solidFill>
                            <a:schemeClr val="accent6">
                              <a:lumMod val="40000"/>
                              <a:lumOff val="60000"/>
                            </a:schemeClr>
                          </a:solidFill>
                          <a:effectLst/>
                        </a:rPr>
                        <a:t>						  </a:t>
                      </a:r>
                      <a:r>
                        <a:rPr lang="en-US" sz="1600" b="0" dirty="0">
                          <a:solidFill>
                            <a:schemeClr val="accent6">
                              <a:lumMod val="40000"/>
                              <a:lumOff val="60000"/>
                            </a:schemeClr>
                          </a:solidFill>
                          <a:effectLst/>
                        </a:rPr>
                        <a:t>more specific terms should be used wherever they are applicable.</a:t>
                      </a:r>
                      <a:endParaRPr lang="en-US" sz="1600" b="0" dirty="0">
                        <a:solidFill>
                          <a:schemeClr val="accent6">
                            <a:lumMod val="40000"/>
                            <a:lumOff val="60000"/>
                          </a:schemeClr>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41587">
                <a:tc>
                  <a:txBody>
                    <a:bodyPr/>
                    <a:lstStyle/>
                    <a:p>
                      <a:pPr marL="160020" marR="0" indent="-171450" algn="just">
                        <a:spcBef>
                          <a:spcPts val="0"/>
                        </a:spcBef>
                        <a:spcAft>
                          <a:spcPts val="0"/>
                        </a:spcAft>
                      </a:pPr>
                      <a:r>
                        <a:rPr lang="en-US" sz="1600" b="1" u="sng" dirty="0">
                          <a:effectLst/>
                        </a:rPr>
                        <a:t>Hyperpathia</a:t>
                      </a:r>
                      <a:r>
                        <a:rPr lang="en-US" sz="1600" b="0" dirty="0">
                          <a:effectLst/>
                        </a:rPr>
                        <a:t>: </a:t>
                      </a:r>
                      <a:r>
                        <a:rPr lang="en-US" sz="1600" b="0" dirty="0" smtClean="0">
                          <a:effectLst/>
                        </a:rPr>
                        <a:t>  a </a:t>
                      </a:r>
                      <a:r>
                        <a:rPr lang="en-US" sz="1600" b="0" dirty="0">
                          <a:effectLst/>
                        </a:rPr>
                        <a:t>painful syndrome characterized by an abnormally painful reaction to a </a:t>
                      </a:r>
                      <a:r>
                        <a:rPr lang="en-US" sz="1600" b="0" dirty="0" smtClean="0">
                          <a:effectLst/>
                        </a:rPr>
                        <a:t>				   stimulus</a:t>
                      </a:r>
                      <a:r>
                        <a:rPr lang="en-US" sz="1600" b="0" dirty="0">
                          <a:effectLst/>
                        </a:rPr>
                        <a:t>.</a:t>
                      </a:r>
                      <a:endParaRPr lang="en-US" sz="16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41587">
                <a:tc>
                  <a:txBody>
                    <a:bodyPr/>
                    <a:lstStyle/>
                    <a:p>
                      <a:pPr marL="160020" marR="0" indent="-171450" algn="just">
                        <a:spcBef>
                          <a:spcPts val="0"/>
                        </a:spcBef>
                        <a:spcAft>
                          <a:spcPts val="0"/>
                        </a:spcAft>
                      </a:pPr>
                      <a:r>
                        <a:rPr lang="en-US" sz="1600" b="1" u="sng" dirty="0">
                          <a:effectLst/>
                        </a:rPr>
                        <a:t>Hypoalgesia</a:t>
                      </a:r>
                      <a:r>
                        <a:rPr lang="en-US" sz="1600" b="0" dirty="0">
                          <a:effectLst/>
                        </a:rPr>
                        <a:t>: diminished pain in response to a normally painful stimulus.</a:t>
                      </a:r>
                      <a:endParaRPr lang="en-US" sz="16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41587">
                <a:tc>
                  <a:txBody>
                    <a:bodyPr/>
                    <a:lstStyle/>
                    <a:p>
                      <a:pPr marL="160020" marR="0" indent="-171450" algn="just">
                        <a:spcBef>
                          <a:spcPts val="0"/>
                        </a:spcBef>
                        <a:spcAft>
                          <a:spcPts val="0"/>
                        </a:spcAft>
                      </a:pPr>
                      <a:r>
                        <a:rPr lang="en-US" sz="1600" b="1" u="sng" dirty="0">
                          <a:effectLst/>
                        </a:rPr>
                        <a:t>Hypoesthesia</a:t>
                      </a:r>
                      <a:r>
                        <a:rPr lang="en-US" sz="1600" b="0" dirty="0">
                          <a:effectLst/>
                        </a:rPr>
                        <a:t>: decreased sensitivity to stimulation, excluding the special senses.</a:t>
                      </a:r>
                      <a:endParaRPr lang="en-US" sz="1600" b="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1366345">
                <a:tc>
                  <a:txBody>
                    <a:bodyPr/>
                    <a:lstStyle/>
                    <a:p>
                      <a:pPr marL="160020" marR="0" indent="-171450" algn="just">
                        <a:spcBef>
                          <a:spcPts val="0"/>
                        </a:spcBef>
                        <a:spcAft>
                          <a:spcPts val="0"/>
                        </a:spcAft>
                      </a:pPr>
                      <a:r>
                        <a:rPr lang="en-US" sz="1600" b="1" u="sng" dirty="0">
                          <a:effectLst/>
                        </a:rPr>
                        <a:t>Paresthesia</a:t>
                      </a:r>
                      <a:r>
                        <a:rPr lang="en-US" sz="1600" b="0" dirty="0">
                          <a:effectLst/>
                        </a:rPr>
                        <a:t>: an abnormal sensation, whether spontaneous or evoked. </a:t>
                      </a:r>
                      <a:endParaRPr lang="en-US" sz="1600" b="0" dirty="0" smtClean="0">
                        <a:effectLst/>
                      </a:endParaRPr>
                    </a:p>
                    <a:p>
                      <a:pPr marL="160020" marR="0" indent="-171450" algn="just">
                        <a:spcBef>
                          <a:spcPts val="0"/>
                        </a:spcBef>
                        <a:spcAft>
                          <a:spcPts val="0"/>
                        </a:spcAft>
                      </a:pPr>
                      <a:r>
                        <a:rPr lang="en-US" sz="1600" b="0" dirty="0" smtClean="0">
                          <a:effectLst/>
                        </a:rPr>
                        <a:t>	</a:t>
                      </a:r>
                      <a:r>
                        <a:rPr lang="en-US" sz="1600" b="0" dirty="0" smtClean="0">
                          <a:solidFill>
                            <a:schemeClr val="accent6">
                              <a:lumMod val="40000"/>
                              <a:lumOff val="60000"/>
                            </a:schemeClr>
                          </a:solidFill>
                          <a:effectLst/>
                        </a:rPr>
                        <a:t>Note</a:t>
                      </a:r>
                      <a:r>
                        <a:rPr lang="en-US" sz="1600" b="0" dirty="0">
                          <a:solidFill>
                            <a:schemeClr val="accent6">
                              <a:lumMod val="40000"/>
                              <a:lumOff val="60000"/>
                            </a:schemeClr>
                          </a:solidFill>
                          <a:effectLst/>
                        </a:rPr>
                        <a:t>: it has been agreed to recommend that paresthesia be used to describe an abnormal sensation that is not unpleasant while dysesthesia be used preferentially for an abnormal sensation that is considered to be unpleasant. There is a sense in which, since paresthesia refers to abnormal sensations in general, it might include dysesthesia,</a:t>
                      </a:r>
                      <a:endParaRPr lang="en-US" sz="1600" b="0" dirty="0">
                        <a:solidFill>
                          <a:schemeClr val="accent6">
                            <a:lumMod val="40000"/>
                            <a:lumOff val="60000"/>
                          </a:schemeClr>
                        </a:solidFill>
                        <a:effectLst/>
                        <a:latin typeface="Times New Roman" panose="02020603050405020304" pitchFamily="18" charset="0"/>
                        <a:ea typeface="SimSun" panose="02010600030101010101" pitchFamily="2" charset="-122"/>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281572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Derived hierarchy from these definitions</a:t>
            </a:r>
            <a:endParaRPr lang="en-US" dirty="0"/>
          </a:p>
        </p:txBody>
      </p:sp>
      <p:sp>
        <p:nvSpPr>
          <p:cNvPr id="34" name="Content Placeholder 33"/>
          <p:cNvSpPr>
            <a:spLocks noGrp="1"/>
          </p:cNvSpPr>
          <p:nvPr>
            <p:ph idx="1"/>
          </p:nvPr>
        </p:nvSpPr>
        <p:spPr>
          <a:xfrm>
            <a:off x="228600" y="5562600"/>
            <a:ext cx="8686800" cy="685800"/>
          </a:xfrm>
        </p:spPr>
        <p:txBody>
          <a:bodyPr/>
          <a:lstStyle/>
          <a:p>
            <a:pPr marL="0" indent="0"/>
            <a:r>
              <a:rPr lang="en-US" dirty="0" smtClean="0"/>
              <a:t>This is not the sort of taxonomic backbone acceptable for realism-based ontologies.</a:t>
            </a:r>
            <a:endParaRPr lang="en-US" dirty="0"/>
          </a:p>
        </p:txBody>
      </p:sp>
      <p:pic>
        <p:nvPicPr>
          <p:cNvPr id="33" name="Picture 32"/>
          <p:cNvPicPr>
            <a:picLocks noChangeAspect="1"/>
          </p:cNvPicPr>
          <p:nvPr/>
        </p:nvPicPr>
        <p:blipFill>
          <a:blip r:embed="rId2"/>
          <a:stretch>
            <a:fillRect/>
          </a:stretch>
        </p:blipFill>
        <p:spPr>
          <a:xfrm>
            <a:off x="381000" y="1752600"/>
            <a:ext cx="8504333" cy="3733800"/>
          </a:xfrm>
          <a:prstGeom prst="rect">
            <a:avLst/>
          </a:prstGeom>
        </p:spPr>
      </p:pic>
      <p:sp>
        <p:nvSpPr>
          <p:cNvPr id="35" name="Rectangle 34"/>
          <p:cNvSpPr/>
          <p:nvPr/>
        </p:nvSpPr>
        <p:spPr>
          <a:xfrm>
            <a:off x="228600" y="6368627"/>
            <a:ext cx="8915400" cy="461665"/>
          </a:xfrm>
          <a:prstGeom prst="rect">
            <a:avLst/>
          </a:prstGeom>
        </p:spPr>
        <p:txBody>
          <a:bodyPr wrap="square">
            <a:spAutoFit/>
          </a:bodyPr>
          <a:lstStyle/>
          <a:p>
            <a:pPr algn="r"/>
            <a:r>
              <a:rPr lang="en-US" sz="1200" dirty="0">
                <a:solidFill>
                  <a:schemeClr val="bg1"/>
                </a:solidFill>
              </a:rPr>
              <a:t>Smith B, </a:t>
            </a:r>
            <a:r>
              <a:rPr lang="en-US" sz="1200" dirty="0" err="1">
                <a:solidFill>
                  <a:schemeClr val="bg1"/>
                </a:solidFill>
              </a:rPr>
              <a:t>Kusnierczyk</a:t>
            </a:r>
            <a:r>
              <a:rPr lang="en-US" sz="1200" dirty="0">
                <a:solidFill>
                  <a:schemeClr val="bg1"/>
                </a:solidFill>
              </a:rPr>
              <a:t> W, </a:t>
            </a:r>
            <a:r>
              <a:rPr lang="en-US" sz="1200" dirty="0" err="1">
                <a:solidFill>
                  <a:schemeClr val="bg1"/>
                </a:solidFill>
              </a:rPr>
              <a:t>Schober</a:t>
            </a:r>
            <a:r>
              <a:rPr lang="en-US" sz="1200" dirty="0">
                <a:solidFill>
                  <a:schemeClr val="bg1"/>
                </a:solidFill>
              </a:rPr>
              <a:t> D, Ceusters W. Towards a Reference Terminology for Ontology Research and Development in the Biomedical Domain. Proceedings of KR-MED 2006, Biomedical Ontology in Action, November 8, 2006, Baltimore MD, USA</a:t>
            </a:r>
          </a:p>
        </p:txBody>
      </p:sp>
    </p:spTree>
    <p:extLst>
      <p:ext uri="{BB962C8B-B14F-4D97-AF65-F5344CB8AC3E}">
        <p14:creationId xmlns:p14="http://schemas.microsoft.com/office/powerpoint/2010/main" val="18496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work</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Requirements for </a:t>
            </a:r>
            <a:r>
              <a:rPr lang="en-US" dirty="0"/>
              <a:t>terms to be eligible as representational units in a realism-based ontology such as </a:t>
            </a:r>
            <a:r>
              <a:rPr lang="en-US" dirty="0" err="1" smtClean="0"/>
              <a:t>OPMQoL</a:t>
            </a:r>
            <a:r>
              <a:rPr lang="en-US" dirty="0" smtClean="0"/>
              <a:t>:</a:t>
            </a:r>
          </a:p>
          <a:p>
            <a:pPr marL="914400" lvl="1" indent="-457200">
              <a:buFont typeface="+mj-lt"/>
              <a:buAutoNum type="arabicPeriod"/>
            </a:pPr>
            <a:r>
              <a:rPr lang="en-US" dirty="0" smtClean="0"/>
              <a:t>denote </a:t>
            </a:r>
            <a:r>
              <a:rPr lang="en-US" dirty="0"/>
              <a:t>entities that can be classified following the principles of Ontological </a:t>
            </a:r>
            <a:r>
              <a:rPr lang="en-US" dirty="0" smtClean="0"/>
              <a:t>Realism,</a:t>
            </a:r>
            <a:endParaRPr lang="en-US" dirty="0" smtClean="0"/>
          </a:p>
          <a:p>
            <a:pPr marL="914400" lvl="1" indent="-457200">
              <a:buFont typeface="+mj-lt"/>
              <a:buAutoNum type="arabicPeriod"/>
            </a:pPr>
            <a:r>
              <a:rPr lang="en-US" dirty="0" smtClean="0"/>
              <a:t>be </a:t>
            </a:r>
            <a:r>
              <a:rPr lang="en-US" dirty="0"/>
              <a:t>defined using Aristotelian definitions which specify the necessary and sufficient conditions for class membership, </a:t>
            </a:r>
            <a:endParaRPr lang="en-US" dirty="0" smtClean="0"/>
          </a:p>
          <a:p>
            <a:pPr marL="914400" lvl="1" indent="-457200">
              <a:buFont typeface="+mj-lt"/>
              <a:buAutoNum type="arabicPeriod"/>
            </a:pPr>
            <a:r>
              <a:rPr lang="en-US" dirty="0" smtClean="0"/>
              <a:t>lead </a:t>
            </a:r>
            <a:r>
              <a:rPr lang="en-US" dirty="0"/>
              <a:t>to a taxonomy based on single </a:t>
            </a:r>
            <a:r>
              <a:rPr lang="en-US" dirty="0" smtClean="0"/>
              <a:t>inheritance. </a:t>
            </a:r>
          </a:p>
          <a:p>
            <a:pPr>
              <a:buFont typeface="Arial" panose="020B0604020202020204" pitchFamily="34" charset="0"/>
              <a:buChar char="•"/>
            </a:pPr>
            <a:r>
              <a:rPr lang="en-US" dirty="0" smtClean="0"/>
              <a:t>Goal </a:t>
            </a:r>
            <a:r>
              <a:rPr lang="en-US" dirty="0"/>
              <a:t>of the work reported on </a:t>
            </a:r>
            <a:r>
              <a:rPr lang="en-US" dirty="0" smtClean="0"/>
              <a:t>here: </a:t>
            </a:r>
          </a:p>
          <a:p>
            <a:pPr lvl="1">
              <a:buFont typeface="Arial" panose="020B0604020202020204" pitchFamily="34" charset="0"/>
              <a:buChar char="•"/>
            </a:pPr>
            <a:r>
              <a:rPr lang="en-US" dirty="0" smtClean="0"/>
              <a:t>assess </a:t>
            </a:r>
            <a:r>
              <a:rPr lang="en-US" dirty="0"/>
              <a:t>the adherence of the IASP pain assessment definitions to this second condition and </a:t>
            </a:r>
            <a:endParaRPr lang="en-US" dirty="0" smtClean="0"/>
          </a:p>
          <a:p>
            <a:pPr lvl="1">
              <a:buFont typeface="Arial" panose="020B0604020202020204" pitchFamily="34" charset="0"/>
              <a:buChar char="•"/>
            </a:pPr>
            <a:r>
              <a:rPr lang="en-US" dirty="0" smtClean="0"/>
              <a:t>find </a:t>
            </a:r>
            <a:r>
              <a:rPr lang="en-US" dirty="0"/>
              <a:t>ways for remediation if non-compliance </a:t>
            </a:r>
            <a:r>
              <a:rPr lang="en-US" dirty="0" smtClean="0"/>
              <a:t>is </a:t>
            </a:r>
            <a:r>
              <a:rPr lang="en-US" dirty="0"/>
              <a:t>found.</a:t>
            </a:r>
          </a:p>
        </p:txBody>
      </p:sp>
    </p:spTree>
    <p:extLst>
      <p:ext uri="{BB962C8B-B14F-4D97-AF65-F5344CB8AC3E}">
        <p14:creationId xmlns:p14="http://schemas.microsoft.com/office/powerpoint/2010/main" val="144201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10412</TotalTime>
  <Words>2476</Words>
  <Application>Microsoft Office PowerPoint</Application>
  <PresentationFormat>On-screen Show (4:3)</PresentationFormat>
  <Paragraphs>599</Paragraphs>
  <Slides>26</Slides>
  <Notes>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40" baseType="lpstr">
      <vt:lpstr>Batang</vt:lpstr>
      <vt:lpstr>MS Mincho</vt:lpstr>
      <vt:lpstr>MS PGothic</vt:lpstr>
      <vt:lpstr>SimSun</vt:lpstr>
      <vt:lpstr>Arial</vt:lpstr>
      <vt:lpstr>Calibri</vt:lpstr>
      <vt:lpstr>Georgia</vt:lpstr>
      <vt:lpstr>Times</vt:lpstr>
      <vt:lpstr>Times New Roman</vt:lpstr>
      <vt:lpstr>Trebuchet MS</vt:lpstr>
      <vt:lpstr>Verdana</vt:lpstr>
      <vt:lpstr>Wingdings</vt:lpstr>
      <vt:lpstr>Office Theme</vt:lpstr>
      <vt:lpstr>Photo Editor-foto</vt:lpstr>
      <vt:lpstr>An alternative terminology for pain assessment  Second International Workshop on Definitions in Ontologies (IWOOD 2014) October 7, 2014 – Cooley Center, Houston, TX  isPartOf at October 7,2014 International Conference on Biomedical Ontology October 6-9, 2014 – Cooley Center, Houston, TX   </vt:lpstr>
      <vt:lpstr>Background (1)</vt:lpstr>
      <vt:lpstr>Background (2)</vt:lpstr>
      <vt:lpstr>OPMQoL project: Specific Aims</vt:lpstr>
      <vt:lpstr>Design strategy for OPMQoL</vt:lpstr>
      <vt:lpstr>PowerPoint Presentation</vt:lpstr>
      <vt:lpstr>IASP Pain assessment terminology</vt:lpstr>
      <vt:lpstr>Derived hierarchy from these definitions</vt:lpstr>
      <vt:lpstr>Purpose of work</vt:lpstr>
      <vt:lpstr>Methodology (1)</vt:lpstr>
      <vt:lpstr>Methodology (2)</vt:lpstr>
      <vt:lpstr>Methodology (2)</vt:lpstr>
      <vt:lpstr>Methodology (3)</vt:lpstr>
      <vt:lpstr>Methodology (3)</vt:lpstr>
      <vt:lpstr>Methodology (3)</vt:lpstr>
      <vt:lpstr>Methodology (4)</vt:lpstr>
      <vt:lpstr>Results (1)</vt:lpstr>
      <vt:lpstr>Results (2)</vt:lpstr>
      <vt:lpstr>Results (3)</vt:lpstr>
      <vt:lpstr>An alternative using 6 variables </vt:lpstr>
      <vt:lpstr>Alternative variables dependencies (example)</vt:lpstr>
      <vt:lpstr>An advantage of this setup</vt:lpstr>
      <vt:lpstr>PowerPoint Presentation</vt:lpstr>
      <vt:lpstr>Reduction in overlap</vt:lpstr>
      <vt:lpstr>Conclusion</vt:lpstr>
      <vt:lpstr>Acknowledgement</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508</cp:revision>
  <dcterms:created xsi:type="dcterms:W3CDTF">2011-06-07T20:07:59Z</dcterms:created>
  <dcterms:modified xsi:type="dcterms:W3CDTF">2014-10-03T20:39:11Z</dcterms:modified>
</cp:coreProperties>
</file>