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830" r:id="rId2"/>
    <p:sldMasterId id="2147483842" r:id="rId3"/>
  </p:sldMasterIdLst>
  <p:notesMasterIdLst>
    <p:notesMasterId r:id="rId43"/>
  </p:notesMasterIdLst>
  <p:sldIdLst>
    <p:sldId id="257" r:id="rId4"/>
    <p:sldId id="654" r:id="rId5"/>
    <p:sldId id="673" r:id="rId6"/>
    <p:sldId id="674" r:id="rId7"/>
    <p:sldId id="683" r:id="rId8"/>
    <p:sldId id="656" r:id="rId9"/>
    <p:sldId id="680" r:id="rId10"/>
    <p:sldId id="655" r:id="rId11"/>
    <p:sldId id="684" r:id="rId12"/>
    <p:sldId id="657" r:id="rId13"/>
    <p:sldId id="678" r:id="rId14"/>
    <p:sldId id="676" r:id="rId15"/>
    <p:sldId id="693" r:id="rId16"/>
    <p:sldId id="694" r:id="rId17"/>
    <p:sldId id="677" r:id="rId18"/>
    <p:sldId id="681" r:id="rId19"/>
    <p:sldId id="682" r:id="rId20"/>
    <p:sldId id="658" r:id="rId21"/>
    <p:sldId id="660" r:id="rId22"/>
    <p:sldId id="663" r:id="rId23"/>
    <p:sldId id="661" r:id="rId24"/>
    <p:sldId id="664" r:id="rId25"/>
    <p:sldId id="665" r:id="rId26"/>
    <p:sldId id="666" r:id="rId27"/>
    <p:sldId id="667" r:id="rId28"/>
    <p:sldId id="685" r:id="rId29"/>
    <p:sldId id="686" r:id="rId30"/>
    <p:sldId id="687" r:id="rId31"/>
    <p:sldId id="691" r:id="rId32"/>
    <p:sldId id="695" r:id="rId33"/>
    <p:sldId id="688" r:id="rId34"/>
    <p:sldId id="690" r:id="rId35"/>
    <p:sldId id="692" r:id="rId36"/>
    <p:sldId id="668" r:id="rId37"/>
    <p:sldId id="670" r:id="rId38"/>
    <p:sldId id="696" r:id="rId39"/>
    <p:sldId id="671" r:id="rId40"/>
    <p:sldId id="653" r:id="rId41"/>
    <p:sldId id="679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ismith" initials="p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63F"/>
    <a:srgbClr val="FF7C80"/>
    <a:srgbClr val="FF0000"/>
    <a:srgbClr val="19FF81"/>
    <a:srgbClr val="FF99CC"/>
    <a:srgbClr val="00B050"/>
    <a:srgbClr val="C30D8F"/>
    <a:srgbClr val="FFFFFF"/>
    <a:srgbClr val="002060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919" autoAdjust="0"/>
    <p:restoredTop sz="94346" autoAdjust="0"/>
  </p:normalViewPr>
  <p:slideViewPr>
    <p:cSldViewPr>
      <p:cViewPr>
        <p:scale>
          <a:sx n="34" d="100"/>
          <a:sy n="34" d="100"/>
        </p:scale>
        <p:origin x="760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AAD61-6DAD-4AB3-A7DC-855B509D5D40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E3DF-FB59-4075-B972-C0DFEE45D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751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7371-3EBE-9242-BC4F-7EB7EFA25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461-9292-1B42-8210-B335F0BEE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0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7371-3EBE-9242-BC4F-7EB7EFA25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461-9292-1B42-8210-B335F0BEE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3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7371-3EBE-9242-BC4F-7EB7EFA25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461-9292-1B42-8210-B335F0BEE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60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7371-3EBE-9242-BC4F-7EB7EFA25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461-9292-1B42-8210-B335F0BEE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98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7371-3EBE-9242-BC4F-7EB7EFA25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461-9292-1B42-8210-B335F0BEE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089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7371-3EBE-9242-BC4F-7EB7EFA25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461-9292-1B42-8210-B335F0BEE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74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7371-3EBE-9242-BC4F-7EB7EFA25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461-9292-1B42-8210-B335F0BEE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20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7371-3EBE-9242-BC4F-7EB7EFA25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461-9292-1B42-8210-B335F0BEE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1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7371-3EBE-9242-BC4F-7EB7EFA25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461-9292-1B42-8210-B335F0BEE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87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7371-3EBE-9242-BC4F-7EB7EFA25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461-9292-1B42-8210-B335F0BEE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70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7371-3EBE-9242-BC4F-7EB7EFA25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461-9292-1B42-8210-B335F0BEE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95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7371-3EBE-9242-BC4F-7EB7EFA25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461-9292-1B42-8210-B335F0BEE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42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7371-3EBE-9242-BC4F-7EB7EFA25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461-9292-1B42-8210-B335F0BEE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86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7371-3EBE-9242-BC4F-7EB7EFA25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461-9292-1B42-8210-B335F0BEE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89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7371-3EBE-9242-BC4F-7EB7EFA25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461-9292-1B42-8210-B335F0BEE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54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7371-3EBE-9242-BC4F-7EB7EFA25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461-9292-1B42-8210-B335F0BEE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26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7371-3EBE-9242-BC4F-7EB7EFA25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461-9292-1B42-8210-B335F0BEE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478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7371-3EBE-9242-BC4F-7EB7EFA25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461-9292-1B42-8210-B335F0BEE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44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7371-3EBE-9242-BC4F-7EB7EFA25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461-9292-1B42-8210-B335F0BEE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03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7371-3EBE-9242-BC4F-7EB7EFA25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461-9292-1B42-8210-B335F0BEE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3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7371-3EBE-9242-BC4F-7EB7EFA25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461-9292-1B42-8210-B335F0BEE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46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7371-3EBE-9242-BC4F-7EB7EFA25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461-9292-1B42-8210-B335F0BEE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7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9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4BF38A-3DFB-480B-8D89-0595D3052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93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23004" y="6553200"/>
            <a:ext cx="357996" cy="22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1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fld id="{973D82C6-82F5-438A-90AD-EA868AC8D099}" type="slidenum">
              <a:rPr lang="en-US" sz="1000" kern="0" smtClean="0"/>
              <a:pPr/>
              <a:t>‹#›</a:t>
            </a:fld>
            <a:endParaRPr lang="en-US" sz="1000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8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9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8DA7371-3EBE-9242-BC4F-7EB7EFA251B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8/4/2015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89D29461-9292-1B42-8210-B335F0BEE1E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426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8DA7371-3EBE-9242-BC4F-7EB7EFA251B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8/4/2015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89D29461-9292-1B42-8210-B335F0BEE1E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726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76200" y="711200"/>
            <a:ext cx="8991600" cy="1574800"/>
          </a:xfrm>
          <a:ln/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2800" dirty="0" err="1"/>
              <a:t>Aboutness</a:t>
            </a:r>
            <a:r>
              <a:rPr lang="en-US" sz="2800" dirty="0"/>
              <a:t>: Towards Foundations for the </a:t>
            </a:r>
            <a:br>
              <a:rPr lang="en-US" sz="2800" dirty="0"/>
            </a:br>
            <a:r>
              <a:rPr lang="en-US" sz="2800" dirty="0"/>
              <a:t>Information Artifact </a:t>
            </a:r>
            <a:r>
              <a:rPr lang="en-US" sz="2800" dirty="0" smtClean="0"/>
              <a:t>Ontology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International Conference on Biomedical Ontology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July 29, 2015 – Lisbon, Portugal</a:t>
            </a:r>
            <a:r>
              <a:rPr lang="en-US" sz="1400" dirty="0">
                <a:cs typeface="Arial" panose="020B0604020202020204" pitchFamily="34" charset="0"/>
              </a:rPr>
              <a:t/>
            </a:r>
            <a:br>
              <a:rPr lang="en-US" sz="1400" dirty="0">
                <a:cs typeface="Arial" panose="020B0604020202020204" pitchFamily="34" charset="0"/>
              </a:rPr>
            </a:br>
            <a:r>
              <a:rPr lang="en-GB" sz="1400" dirty="0">
                <a:cs typeface="Arial" panose="020B0604020202020204" pitchFamily="34" charset="0"/>
              </a:rPr>
              <a:t/>
            </a:r>
            <a:br>
              <a:rPr lang="en-GB" sz="1400" dirty="0">
                <a:cs typeface="Arial" panose="020B0604020202020204" pitchFamily="34" charset="0"/>
              </a:rPr>
            </a:b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648200"/>
            <a:ext cx="9144000" cy="1981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r>
              <a:rPr lang="en-GB" altLang="ja-JP" sz="2800" b="1" dirty="0">
                <a:ea typeface="ＭＳ 明朝" panose="02020609040205080304" pitchFamily="49" charset="-128"/>
              </a:rPr>
              <a:t>Barry </a:t>
            </a:r>
            <a:r>
              <a:rPr lang="en-GB" altLang="ja-JP" sz="2800" b="1" dirty="0" smtClean="0">
                <a:ea typeface="ＭＳ 明朝" panose="02020609040205080304" pitchFamily="49" charset="-128"/>
              </a:rPr>
              <a:t>SMITH</a:t>
            </a:r>
            <a:r>
              <a:rPr lang="en-GB" altLang="ja-JP" sz="2800" b="1" baseline="30000" dirty="0">
                <a:ea typeface="ＭＳ 明朝" panose="02020609040205080304" pitchFamily="49" charset="-128"/>
              </a:rPr>
              <a:t> </a:t>
            </a:r>
            <a:r>
              <a:rPr lang="en-GB" altLang="ja-JP" sz="2800" b="1" dirty="0" smtClean="0">
                <a:ea typeface="ＭＳ 明朝" panose="02020609040205080304" pitchFamily="49" charset="-128"/>
              </a:rPr>
              <a:t>and Werner CEUSTERS</a:t>
            </a:r>
          </a:p>
          <a:p>
            <a:pPr defTabSz="566738">
              <a:lnSpc>
                <a:spcPct val="80000"/>
              </a:lnSpc>
            </a:pPr>
            <a:endParaRPr lang="en-US" altLang="ja-JP" sz="1800" i="1" dirty="0" smtClean="0">
              <a:ea typeface="ＭＳ 明朝" panose="02020609040205080304" pitchFamily="49" charset="-128"/>
            </a:endParaRPr>
          </a:p>
          <a:p>
            <a:pPr defTabSz="566738">
              <a:lnSpc>
                <a:spcPct val="80000"/>
              </a:lnSpc>
            </a:pPr>
            <a:r>
              <a:rPr lang="en-GB" sz="1800" dirty="0" smtClean="0"/>
              <a:t>Department </a:t>
            </a:r>
            <a:r>
              <a:rPr lang="en-GB" sz="1800" dirty="0"/>
              <a:t>of </a:t>
            </a:r>
            <a:r>
              <a:rPr lang="en-GB" sz="1800" dirty="0" smtClean="0"/>
              <a:t>Philosophy and </a:t>
            </a:r>
            <a:r>
              <a:rPr lang="en-US" altLang="ja-JP" sz="1800" dirty="0" smtClean="0">
                <a:ea typeface="ＭＳ 明朝" panose="02020609040205080304" pitchFamily="49" charset="-128"/>
              </a:rPr>
              <a:t>Department </a:t>
            </a:r>
            <a:r>
              <a:rPr lang="en-US" altLang="ja-JP" sz="1800" dirty="0">
                <a:ea typeface="ＭＳ 明朝" panose="02020609040205080304" pitchFamily="49" charset="-128"/>
              </a:rPr>
              <a:t>of </a:t>
            </a:r>
            <a:r>
              <a:rPr lang="en-US" altLang="ja-JP" sz="1800" dirty="0" smtClean="0">
                <a:ea typeface="ＭＳ 明朝" panose="02020609040205080304" pitchFamily="49" charset="-128"/>
              </a:rPr>
              <a:t>Biomedical Informatics</a:t>
            </a:r>
          </a:p>
          <a:p>
            <a:pPr defTabSz="566738">
              <a:lnSpc>
                <a:spcPct val="80000"/>
              </a:lnSpc>
            </a:pPr>
            <a:r>
              <a:rPr lang="en-US" altLang="ja-JP" sz="1800" dirty="0" smtClean="0">
                <a:ea typeface="ＭＳ 明朝" panose="02020609040205080304" pitchFamily="49" charset="-128"/>
              </a:rPr>
              <a:t>University at Buffalo</a:t>
            </a:r>
            <a:endParaRPr lang="en-US" altLang="ja-JP" sz="1800" dirty="0">
              <a:ea typeface="ＭＳ 明朝" panose="02020609040205080304" pitchFamily="49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" b="19283"/>
          <a:stretch/>
        </p:blipFill>
        <p:spPr>
          <a:xfrm>
            <a:off x="3657600" y="2327446"/>
            <a:ext cx="1700282" cy="208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generically dependent entity is in each case </a:t>
            </a:r>
            <a:r>
              <a:rPr lang="en-US" i="1" dirty="0"/>
              <a:t>concretized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some specifically dependent </a:t>
            </a:r>
            <a:r>
              <a:rPr lang="en-US" dirty="0" smtClean="0"/>
              <a:t>entity, more </a:t>
            </a:r>
            <a:r>
              <a:rPr lang="en-US" dirty="0"/>
              <a:t>specifically in some </a:t>
            </a:r>
            <a:r>
              <a:rPr lang="en-US" dirty="0" err="1" smtClean="0"/>
              <a:t>BFO:quality</a:t>
            </a:r>
            <a:r>
              <a:rPr lang="en-US" dirty="0" smtClean="0"/>
              <a:t> (for example a pattern of ink marks)</a:t>
            </a:r>
          </a:p>
          <a:p>
            <a:endParaRPr lang="en-US" dirty="0"/>
          </a:p>
          <a:p>
            <a:r>
              <a:rPr lang="en-US" i="1" dirty="0">
                <a:latin typeface="+mj-lt"/>
              </a:rPr>
              <a:t>x </a:t>
            </a:r>
            <a:r>
              <a:rPr lang="en-US" b="1" i="1" dirty="0">
                <a:latin typeface="+mj-lt"/>
              </a:rPr>
              <a:t>concretizes </a:t>
            </a:r>
            <a:r>
              <a:rPr lang="en-US" i="1" dirty="0">
                <a:latin typeface="+mj-lt"/>
              </a:rPr>
              <a:t>y </a:t>
            </a:r>
            <a:r>
              <a:rPr lang="en-US" b="1" i="1" dirty="0">
                <a:latin typeface="+mj-lt"/>
              </a:rPr>
              <a:t>at </a:t>
            </a:r>
            <a:r>
              <a:rPr lang="en-US" i="1" dirty="0">
                <a:latin typeface="+mj-lt"/>
              </a:rPr>
              <a:t>t </a:t>
            </a:r>
            <a:r>
              <a:rPr lang="en-US" dirty="0" smtClean="0">
                <a:latin typeface="+mj-lt"/>
              </a:rPr>
              <a:t>means (= elucidation): </a:t>
            </a:r>
            <a:endParaRPr lang="en-US" dirty="0">
              <a:latin typeface="+mj-lt"/>
            </a:endParaRPr>
          </a:p>
          <a:p>
            <a:r>
              <a:rPr lang="en-US" i="1" dirty="0" smtClean="0">
                <a:latin typeface="+mj-lt"/>
              </a:rPr>
              <a:t>	x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is a </a:t>
            </a:r>
            <a:r>
              <a:rPr lang="en-US" cap="small" dirty="0">
                <a:latin typeface="+mj-lt"/>
              </a:rPr>
              <a:t>quality </a:t>
            </a:r>
            <a:r>
              <a:rPr lang="en-US" dirty="0">
                <a:latin typeface="+mj-lt"/>
              </a:rPr>
              <a:t>&amp; </a:t>
            </a:r>
            <a:r>
              <a:rPr lang="en-US" i="1" dirty="0">
                <a:latin typeface="+mj-lt"/>
              </a:rPr>
              <a:t>y</a:t>
            </a:r>
            <a:r>
              <a:rPr lang="en-US" dirty="0">
                <a:latin typeface="+mj-lt"/>
              </a:rPr>
              <a:t> is a </a:t>
            </a:r>
            <a:r>
              <a:rPr lang="en-US" cap="small" dirty="0">
                <a:latin typeface="+mj-lt"/>
              </a:rPr>
              <a:t>generically dependent continuant</a:t>
            </a:r>
            <a:r>
              <a:rPr lang="en-US" dirty="0">
                <a:latin typeface="+mj-lt"/>
              </a:rPr>
              <a:t> </a:t>
            </a:r>
          </a:p>
          <a:p>
            <a:r>
              <a:rPr lang="en-US" dirty="0" smtClean="0">
                <a:latin typeface="+mj-lt"/>
              </a:rPr>
              <a:t>		&amp; </a:t>
            </a:r>
            <a:r>
              <a:rPr lang="en-US" dirty="0">
                <a:latin typeface="+mj-lt"/>
              </a:rPr>
              <a:t>for some material entity </a:t>
            </a:r>
            <a:r>
              <a:rPr lang="en-US" i="1" dirty="0">
                <a:latin typeface="+mj-lt"/>
              </a:rPr>
              <a:t>z</a:t>
            </a:r>
            <a:r>
              <a:rPr lang="en-US" dirty="0">
                <a:latin typeface="+mj-lt"/>
              </a:rPr>
              <a:t>, </a:t>
            </a:r>
            <a:endParaRPr lang="en-US" dirty="0" smtClean="0">
              <a:latin typeface="+mj-lt"/>
            </a:endParaRPr>
          </a:p>
          <a:p>
            <a:r>
              <a:rPr lang="en-US" i="1" dirty="0">
                <a:latin typeface="+mj-lt"/>
              </a:rPr>
              <a:t>	</a:t>
            </a:r>
            <a:r>
              <a:rPr lang="en-US" i="1" dirty="0" smtClean="0">
                <a:latin typeface="+mj-lt"/>
              </a:rPr>
              <a:t>		x</a:t>
            </a:r>
            <a:r>
              <a:rPr lang="en-US" dirty="0" smtClean="0">
                <a:latin typeface="+mj-lt"/>
              </a:rPr>
              <a:t> </a:t>
            </a:r>
            <a:r>
              <a:rPr lang="en-US" b="1" i="1" dirty="0" err="1">
                <a:latin typeface="+mj-lt"/>
              </a:rPr>
              <a:t>specifically_depends_on</a:t>
            </a:r>
            <a:r>
              <a:rPr lang="en-US" dirty="0">
                <a:latin typeface="+mj-lt"/>
              </a:rPr>
              <a:t> </a:t>
            </a:r>
            <a:r>
              <a:rPr lang="en-US" i="1" dirty="0">
                <a:latin typeface="+mj-lt"/>
              </a:rPr>
              <a:t>z</a:t>
            </a:r>
            <a:r>
              <a:rPr lang="en-US" dirty="0">
                <a:latin typeface="+mj-lt"/>
              </a:rPr>
              <a:t> at </a:t>
            </a:r>
            <a:r>
              <a:rPr lang="en-US" i="1" dirty="0">
                <a:latin typeface="+mj-lt"/>
              </a:rPr>
              <a:t>t</a:t>
            </a:r>
            <a:r>
              <a:rPr lang="en-US" dirty="0">
                <a:latin typeface="+mj-lt"/>
              </a:rPr>
              <a:t> &amp; </a:t>
            </a:r>
            <a:endParaRPr lang="en-US" dirty="0" smtClean="0">
              <a:latin typeface="+mj-lt"/>
            </a:endParaRPr>
          </a:p>
          <a:p>
            <a:r>
              <a:rPr lang="en-US" i="1" dirty="0">
                <a:latin typeface="+mj-lt"/>
              </a:rPr>
              <a:t>	</a:t>
            </a:r>
            <a:r>
              <a:rPr lang="en-US" i="1" dirty="0" smtClean="0">
                <a:latin typeface="+mj-lt"/>
              </a:rPr>
              <a:t>		y</a:t>
            </a:r>
            <a:r>
              <a:rPr lang="en-US" dirty="0" smtClean="0">
                <a:latin typeface="+mj-lt"/>
              </a:rPr>
              <a:t> </a:t>
            </a:r>
            <a:r>
              <a:rPr lang="en-US" b="1" i="1" dirty="0" err="1">
                <a:latin typeface="+mj-lt"/>
              </a:rPr>
              <a:t>generically_depends_on</a:t>
            </a:r>
            <a:r>
              <a:rPr lang="en-US" dirty="0">
                <a:latin typeface="+mj-lt"/>
              </a:rPr>
              <a:t> </a:t>
            </a:r>
            <a:r>
              <a:rPr lang="en-US" i="1" dirty="0">
                <a:latin typeface="+mj-lt"/>
              </a:rPr>
              <a:t>z</a:t>
            </a:r>
            <a:r>
              <a:rPr lang="en-US" dirty="0">
                <a:latin typeface="+mj-lt"/>
              </a:rPr>
              <a:t> at </a:t>
            </a:r>
            <a:r>
              <a:rPr lang="en-US" i="1" dirty="0">
                <a:latin typeface="+mj-lt"/>
              </a:rPr>
              <a:t>t</a:t>
            </a:r>
            <a:r>
              <a:rPr lang="en-US" dirty="0">
                <a:latin typeface="+mj-lt"/>
              </a:rPr>
              <a:t> </a:t>
            </a:r>
          </a:p>
          <a:p>
            <a:r>
              <a:rPr lang="en-US" dirty="0" smtClean="0">
                <a:latin typeface="+mj-lt"/>
              </a:rPr>
              <a:t>		&amp; </a:t>
            </a:r>
            <a:r>
              <a:rPr lang="en-US" dirty="0">
                <a:latin typeface="+mj-lt"/>
              </a:rPr>
              <a:t>if </a:t>
            </a:r>
            <a:r>
              <a:rPr lang="en-US" i="1" dirty="0">
                <a:latin typeface="+mj-lt"/>
              </a:rPr>
              <a:t>y </a:t>
            </a:r>
            <a:r>
              <a:rPr lang="en-US" dirty="0">
                <a:latin typeface="+mj-lt"/>
              </a:rPr>
              <a:t>migrates from bearer </a:t>
            </a:r>
            <a:r>
              <a:rPr lang="en-US" i="1" dirty="0">
                <a:latin typeface="+mj-lt"/>
              </a:rPr>
              <a:t>z</a:t>
            </a:r>
            <a:r>
              <a:rPr lang="en-US" dirty="0">
                <a:latin typeface="+mj-lt"/>
              </a:rPr>
              <a:t> to another bearer </a:t>
            </a:r>
            <a:r>
              <a:rPr lang="en-US" i="1" dirty="0">
                <a:latin typeface="+mj-lt"/>
              </a:rPr>
              <a:t>w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then </a:t>
            </a:r>
          </a:p>
          <a:p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		a </a:t>
            </a:r>
            <a:r>
              <a:rPr lang="en-US" dirty="0">
                <a:latin typeface="+mj-lt"/>
              </a:rPr>
              <a:t>copy of </a:t>
            </a:r>
            <a:r>
              <a:rPr lang="en-US" i="1" dirty="0">
                <a:latin typeface="+mj-lt"/>
              </a:rPr>
              <a:t>x</a:t>
            </a:r>
            <a:r>
              <a:rPr lang="en-US" dirty="0">
                <a:latin typeface="+mj-lt"/>
              </a:rPr>
              <a:t> will be created in </a:t>
            </a:r>
            <a:r>
              <a:rPr lang="en-US" i="1" dirty="0">
                <a:latin typeface="+mj-lt"/>
              </a:rPr>
              <a:t>w</a:t>
            </a:r>
            <a:r>
              <a:rPr lang="en-US" dirty="0">
                <a:latin typeface="+mj-lt"/>
              </a:rPr>
              <a:t>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52400" y="3200400"/>
            <a:ext cx="8763000" cy="32004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1057" y="274638"/>
            <a:ext cx="9155057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OBI represents all aspects of an investigation </a:t>
            </a:r>
            <a:br>
              <a:rPr lang="en-US" sz="3200" dirty="0" smtClean="0"/>
            </a:br>
            <a:r>
              <a:rPr lang="en-US" sz="3200" dirty="0" smtClean="0"/>
              <a:t>focusing on (planned) processes, </a:t>
            </a:r>
            <a:br>
              <a:rPr lang="en-US" sz="3200" dirty="0" smtClean="0"/>
            </a:br>
            <a:r>
              <a:rPr lang="en-US" sz="3200" dirty="0" smtClean="0"/>
              <a:t>their inputs and outputs, and their objectives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038566" y="6487190"/>
            <a:ext cx="1280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 smtClean="0">
                <a:solidFill>
                  <a:srgbClr val="FFFFFF"/>
                </a:solidFill>
                <a:latin typeface="Calibri"/>
              </a:rPr>
              <a:t>Core terms</a:t>
            </a:r>
            <a:endParaRPr lang="en-US" sz="1800" b="1" i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-11057" y="2241608"/>
            <a:ext cx="9140255" cy="3494522"/>
            <a:chOff x="-11057" y="1788923"/>
            <a:chExt cx="9140255" cy="3321601"/>
          </a:xfrm>
        </p:grpSpPr>
        <p:sp>
          <p:nvSpPr>
            <p:cNvPr id="2" name="TextBox 1"/>
            <p:cNvSpPr txBox="1"/>
            <p:nvPr/>
          </p:nvSpPr>
          <p:spPr>
            <a:xfrm>
              <a:off x="1797375" y="3173248"/>
              <a:ext cx="895560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specimen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collecting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25508" y="3173248"/>
              <a:ext cx="960840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m</a:t>
              </a: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aterial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processing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61785" y="3280970"/>
              <a:ext cx="577273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assay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95217" y="3173248"/>
              <a:ext cx="960840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d</a:t>
              </a: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ata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processing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41504" y="3065526"/>
              <a:ext cx="1214755" cy="738664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d</a:t>
              </a: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rawing a 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conclusion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b</a:t>
              </a: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ased on data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71413" y="4664248"/>
              <a:ext cx="883575" cy="307777"/>
            </a:xfrm>
            <a:prstGeom prst="rect">
              <a:avLst/>
            </a:prstGeom>
            <a:noFill/>
            <a:ln>
              <a:solidFill>
                <a:srgbClr val="0000FF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specimen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22088" y="4556526"/>
              <a:ext cx="923971" cy="523220"/>
            </a:xfrm>
            <a:prstGeom prst="rect">
              <a:avLst/>
            </a:prstGeom>
            <a:noFill/>
            <a:ln>
              <a:solidFill>
                <a:srgbClr val="0000FF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processed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specimen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13159" y="4664248"/>
              <a:ext cx="882613" cy="307777"/>
            </a:xfrm>
            <a:prstGeom prst="rect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d</a:t>
              </a: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ata item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62872" y="4664248"/>
              <a:ext cx="882613" cy="307777"/>
            </a:xfrm>
            <a:prstGeom prst="rect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d</a:t>
              </a: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ata item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12583" y="4556526"/>
              <a:ext cx="1216615" cy="523220"/>
            </a:xfrm>
            <a:prstGeom prst="rect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information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ontent entity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10891" y="4556526"/>
              <a:ext cx="793422" cy="523220"/>
            </a:xfrm>
            <a:prstGeom prst="rect">
              <a:avLst/>
            </a:prstGeom>
            <a:noFill/>
            <a:ln>
              <a:solidFill>
                <a:srgbClr val="0000FF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m</a:t>
              </a: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aterial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entity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87338" y="1835089"/>
              <a:ext cx="915635" cy="738664"/>
            </a:xfrm>
            <a:prstGeom prst="rect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specimen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ollection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objective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65144" y="1835089"/>
              <a:ext cx="1281569" cy="738664"/>
            </a:xfrm>
            <a:prstGeom prst="rect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m</a:t>
              </a: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aterial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t</a:t>
              </a: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ransformation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objective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23125" y="1942811"/>
              <a:ext cx="854593" cy="523220"/>
            </a:xfrm>
            <a:prstGeom prst="rect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ssay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objective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34853" y="1835089"/>
              <a:ext cx="1281569" cy="738664"/>
            </a:xfrm>
            <a:prstGeom prst="rect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d</a:t>
              </a: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ata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t</a:t>
              </a: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ransformation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objective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2684" y="3265581"/>
              <a:ext cx="829779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libri"/>
                </a:rPr>
                <a:t>process</a:t>
              </a:r>
              <a:endParaRPr lang="en-US" sz="16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2962" y="4525749"/>
              <a:ext cx="909223" cy="584775"/>
            </a:xfrm>
            <a:prstGeom prst="rect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i</a:t>
              </a:r>
              <a:r>
                <a:rPr lang="en-US" sz="1600" b="1" dirty="0" smtClean="0">
                  <a:solidFill>
                    <a:prstClr val="black"/>
                  </a:solidFill>
                  <a:latin typeface="Calibri"/>
                </a:rPr>
                <a:t>nputs &amp;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libri"/>
                </a:rPr>
                <a:t>outputs</a:t>
              </a:r>
              <a:endParaRPr lang="en-US" sz="16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11057" y="1788923"/>
              <a:ext cx="1257139" cy="830997"/>
            </a:xfrm>
            <a:prstGeom prst="rect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o</a:t>
              </a:r>
              <a:r>
                <a:rPr lang="en-US" sz="1600" b="1" dirty="0" smtClean="0">
                  <a:solidFill>
                    <a:prstClr val="black"/>
                  </a:solidFill>
                  <a:latin typeface="Calibri"/>
                </a:rPr>
                <a:t>bjective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s</a:t>
              </a:r>
              <a:r>
                <a:rPr lang="en-US" sz="1600" b="1" dirty="0" smtClean="0">
                  <a:solidFill>
                    <a:prstClr val="black"/>
                  </a:solidFill>
                  <a:latin typeface="Calibri"/>
                </a:rPr>
                <a:t>pecification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libri"/>
                </a:rPr>
                <a:t>(ICE)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2240185" y="2606582"/>
              <a:ext cx="9940" cy="55621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1699592" y="3836000"/>
              <a:ext cx="437321" cy="61872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3600958" y="2606582"/>
              <a:ext cx="9940" cy="55621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5045451" y="2606582"/>
              <a:ext cx="9940" cy="55621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6370667" y="2606582"/>
              <a:ext cx="9940" cy="55621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296390" y="3837656"/>
              <a:ext cx="406583" cy="61541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7241504" y="3836000"/>
              <a:ext cx="437321" cy="61872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5895217" y="3836000"/>
              <a:ext cx="437321" cy="61872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4608130" y="3836000"/>
              <a:ext cx="437321" cy="61872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3176890" y="3836000"/>
              <a:ext cx="437321" cy="61872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6492073" y="3837656"/>
              <a:ext cx="406583" cy="61541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5135766" y="3837656"/>
              <a:ext cx="406583" cy="61541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3813182" y="3837656"/>
              <a:ext cx="406583" cy="61541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7848881" y="3837656"/>
              <a:ext cx="406583" cy="61541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53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1057" y="274638"/>
            <a:ext cx="9155057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OBI: Ontology for Biomedical Investigations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038566" y="6487190"/>
            <a:ext cx="1280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 smtClean="0">
                <a:solidFill>
                  <a:srgbClr val="FFFFFF"/>
                </a:solidFill>
                <a:latin typeface="Calibri"/>
              </a:rPr>
              <a:t>Core terms</a:t>
            </a:r>
            <a:endParaRPr lang="en-US" sz="1800" b="1" i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-37132" y="2144278"/>
            <a:ext cx="9181132" cy="3494522"/>
            <a:chOff x="-51934" y="1788923"/>
            <a:chExt cx="9181132" cy="3321601"/>
          </a:xfrm>
        </p:grpSpPr>
        <p:sp>
          <p:nvSpPr>
            <p:cNvPr id="2" name="TextBox 1"/>
            <p:cNvSpPr txBox="1"/>
            <p:nvPr/>
          </p:nvSpPr>
          <p:spPr>
            <a:xfrm>
              <a:off x="1797375" y="3173248"/>
              <a:ext cx="895560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specimen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collecting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25508" y="3173248"/>
              <a:ext cx="960840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m</a:t>
              </a: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aterial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processing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61785" y="3280970"/>
              <a:ext cx="577273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assay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95217" y="3173248"/>
              <a:ext cx="960840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d</a:t>
              </a: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ata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processing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41504" y="3065526"/>
              <a:ext cx="1214755" cy="738664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d</a:t>
              </a: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rawing a 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conclusion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b</a:t>
              </a: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ased on data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71413" y="4664248"/>
              <a:ext cx="883575" cy="307777"/>
            </a:xfrm>
            <a:prstGeom prst="rect">
              <a:avLst/>
            </a:prstGeom>
            <a:noFill/>
            <a:ln>
              <a:solidFill>
                <a:srgbClr val="0000FF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specimen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22088" y="4556526"/>
              <a:ext cx="923971" cy="523220"/>
            </a:xfrm>
            <a:prstGeom prst="rect">
              <a:avLst/>
            </a:prstGeom>
            <a:noFill/>
            <a:ln>
              <a:solidFill>
                <a:srgbClr val="0000FF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processed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specimen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13159" y="4664248"/>
              <a:ext cx="882613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d</a:t>
              </a: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ata item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62872" y="4664248"/>
              <a:ext cx="882613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d</a:t>
              </a: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ata item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12583" y="4556526"/>
              <a:ext cx="1216615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information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ontent entity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10891" y="4556526"/>
              <a:ext cx="793422" cy="523220"/>
            </a:xfrm>
            <a:prstGeom prst="rect">
              <a:avLst/>
            </a:prstGeom>
            <a:noFill/>
            <a:ln>
              <a:solidFill>
                <a:srgbClr val="0000FF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m</a:t>
              </a: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aterial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entity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87338" y="1835089"/>
              <a:ext cx="915635" cy="73866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specimen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ollection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objective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65144" y="1835089"/>
              <a:ext cx="1281569" cy="73866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m</a:t>
              </a: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aterial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t</a:t>
              </a: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ransformation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objective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23125" y="1942811"/>
              <a:ext cx="854593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ssay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objective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34853" y="1835089"/>
              <a:ext cx="1281569" cy="73866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d</a:t>
              </a: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ata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t</a:t>
              </a: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ransformation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objective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0512" y="3265581"/>
              <a:ext cx="1014124" cy="321801"/>
            </a:xfrm>
            <a:prstGeom prst="rect">
              <a:avLst/>
            </a:prstGeom>
            <a:noFill/>
            <a:ln>
              <a:noFill/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libri"/>
                </a:rPr>
                <a:t>processes</a:t>
              </a:r>
              <a:endParaRPr lang="en-US" sz="16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2962" y="4525749"/>
              <a:ext cx="909223" cy="584775"/>
            </a:xfrm>
            <a:prstGeom prst="rect">
              <a:avLst/>
            </a:prstGeom>
            <a:noFill/>
            <a:ln>
              <a:noFill/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i</a:t>
              </a:r>
              <a:r>
                <a:rPr lang="en-US" sz="1600" b="1" dirty="0" smtClean="0">
                  <a:solidFill>
                    <a:prstClr val="black"/>
                  </a:solidFill>
                  <a:latin typeface="Calibri"/>
                </a:rPr>
                <a:t>nputs &amp;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libri"/>
                </a:rPr>
                <a:t>outputs</a:t>
              </a:r>
              <a:endParaRPr lang="en-US" sz="16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51934" y="1788923"/>
              <a:ext cx="1338893" cy="789876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o</a:t>
              </a:r>
              <a:r>
                <a:rPr lang="en-US" sz="1600" b="1" dirty="0" smtClean="0">
                  <a:solidFill>
                    <a:prstClr val="black"/>
                  </a:solidFill>
                  <a:latin typeface="Calibri"/>
                </a:rPr>
                <a:t>bjective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err="1" smtClean="0">
                  <a:solidFill>
                    <a:prstClr val="black"/>
                  </a:solidFill>
                  <a:latin typeface="Calibri"/>
                </a:rPr>
                <a:t>specificatiosn</a:t>
              </a:r>
              <a:endParaRPr lang="en-US" sz="1600" b="1" dirty="0" smtClean="0">
                <a:solidFill>
                  <a:prstClr val="black"/>
                </a:solidFill>
                <a:latin typeface="Calibri"/>
              </a:endParaRP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libri"/>
                </a:rPr>
                <a:t>(ICEs)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2240185" y="2606582"/>
              <a:ext cx="9940" cy="55621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1699592" y="3836000"/>
              <a:ext cx="437321" cy="61872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3600958" y="2606582"/>
              <a:ext cx="9940" cy="55621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5045451" y="2606582"/>
              <a:ext cx="9940" cy="55621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6370667" y="2606582"/>
              <a:ext cx="9940" cy="55621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296390" y="3837656"/>
              <a:ext cx="406583" cy="61541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7241504" y="3836000"/>
              <a:ext cx="437321" cy="61872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5895217" y="3836000"/>
              <a:ext cx="437321" cy="61872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4608130" y="3836000"/>
              <a:ext cx="437321" cy="61872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3176890" y="3836000"/>
              <a:ext cx="437321" cy="61872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6492073" y="3837656"/>
              <a:ext cx="406583" cy="61541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5135766" y="3837656"/>
              <a:ext cx="406583" cy="61541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3813182" y="3837656"/>
              <a:ext cx="406583" cy="61541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7848881" y="3837656"/>
              <a:ext cx="406583" cy="61541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98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38566" y="6487190"/>
            <a:ext cx="1280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 smtClean="0">
                <a:solidFill>
                  <a:srgbClr val="FFFFFF"/>
                </a:solidFill>
                <a:latin typeface="Calibri"/>
              </a:rPr>
              <a:t>Core terms</a:t>
            </a:r>
            <a:endParaRPr lang="en-US" sz="1800" b="1" i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-35419" y="0"/>
            <a:ext cx="9315412" cy="3588790"/>
            <a:chOff x="-357565" y="1788923"/>
            <a:chExt cx="9473366" cy="3411204"/>
          </a:xfrm>
        </p:grpSpPr>
        <p:sp>
          <p:nvSpPr>
            <p:cNvPr id="15" name="TextBox 14"/>
            <p:cNvSpPr txBox="1"/>
            <p:nvPr/>
          </p:nvSpPr>
          <p:spPr>
            <a:xfrm>
              <a:off x="7582645" y="4556526"/>
              <a:ext cx="1533156" cy="6143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information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ontent entity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88447" y="1835089"/>
              <a:ext cx="1113416" cy="87764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specimen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ollection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objective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10613" y="1835089"/>
              <a:ext cx="1618056" cy="87764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m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aterial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t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ransformation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objective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16896" y="1942811"/>
              <a:ext cx="1060923" cy="6143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ssay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objective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42081" y="1835089"/>
              <a:ext cx="1618056" cy="87764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d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ata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t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ransformation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objective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85642" y="4293233"/>
              <a:ext cx="1477273" cy="906894"/>
            </a:xfrm>
            <a:prstGeom prst="rect">
              <a:avLst/>
            </a:prstGeom>
            <a:noFill/>
            <a:ln>
              <a:noFill/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>
                  <a:solidFill>
                    <a:prstClr val="black"/>
                  </a:solidFill>
                  <a:latin typeface="Calibri"/>
                </a:rPr>
                <a:t>i</a:t>
              </a:r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nputs &amp;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outputs</a:t>
              </a:r>
              <a:endParaRPr lang="en-US" sz="28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357565" y="1788923"/>
              <a:ext cx="1950157" cy="1140933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alibri"/>
                </a:rPr>
                <a:t>o</a:t>
              </a: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bjective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specifications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(ICEs)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358235" y="2911683"/>
            <a:ext cx="118147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d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ata item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90787" y="2925130"/>
            <a:ext cx="118147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d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ata item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77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38566" y="6487190"/>
            <a:ext cx="1280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 smtClean="0">
                <a:solidFill>
                  <a:srgbClr val="FFFFFF"/>
                </a:solidFill>
                <a:latin typeface="Calibri"/>
              </a:rPr>
              <a:t>Core terms</a:t>
            </a:r>
            <a:endParaRPr lang="en-US" sz="1800" b="1" i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-35419" y="0"/>
            <a:ext cx="9315412" cy="3588790"/>
            <a:chOff x="-357565" y="1788923"/>
            <a:chExt cx="9473366" cy="3411204"/>
          </a:xfrm>
        </p:grpSpPr>
        <p:sp>
          <p:nvSpPr>
            <p:cNvPr id="15" name="TextBox 14"/>
            <p:cNvSpPr txBox="1"/>
            <p:nvPr/>
          </p:nvSpPr>
          <p:spPr>
            <a:xfrm>
              <a:off x="7582645" y="4556526"/>
              <a:ext cx="1533156" cy="6143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information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ontent entity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88447" y="1835089"/>
              <a:ext cx="1113416" cy="87764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specimen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ollection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objective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10613" y="1835089"/>
              <a:ext cx="1618056" cy="87764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m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aterial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t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ransformation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objective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16896" y="1942811"/>
              <a:ext cx="1060923" cy="6143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ssay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objective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42081" y="1835089"/>
              <a:ext cx="1618056" cy="87764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d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ata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t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ransformation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objective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85642" y="4293233"/>
              <a:ext cx="1477273" cy="906894"/>
            </a:xfrm>
            <a:prstGeom prst="rect">
              <a:avLst/>
            </a:prstGeom>
            <a:noFill/>
            <a:ln>
              <a:noFill/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>
                  <a:solidFill>
                    <a:prstClr val="black"/>
                  </a:solidFill>
                  <a:latin typeface="Calibri"/>
                </a:rPr>
                <a:t>i</a:t>
              </a:r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nputs &amp;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outputs</a:t>
              </a:r>
              <a:endParaRPr lang="en-US" sz="28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357565" y="1788923"/>
              <a:ext cx="1950157" cy="1140933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alibri"/>
                </a:rPr>
                <a:t>o</a:t>
              </a: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bjective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specifications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(ICEs)</a:t>
              </a:r>
            </a:p>
          </p:txBody>
        </p:sp>
      </p:grpSp>
      <p:pic>
        <p:nvPicPr>
          <p:cNvPr id="2050" name="Picture 2" descr="Image result for scientific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657600"/>
            <a:ext cx="2653622" cy="311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ature.com/marketplace/wp-content/uploads/2012/10/logo-nature-protocol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0"/>
          <a:stretch/>
        </p:blipFill>
        <p:spPr bwMode="auto">
          <a:xfrm rot="20111187">
            <a:off x="1884542" y="1040412"/>
            <a:ext cx="2114550" cy="59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358235" y="2911683"/>
            <a:ext cx="118147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d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ata item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90787" y="2925130"/>
            <a:ext cx="118147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d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ata item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3" name="Picture 4" descr="http://www.nature.com/marketplace/wp-content/uploads/2012/10/logo-nature-protocol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0"/>
          <a:stretch/>
        </p:blipFill>
        <p:spPr bwMode="auto">
          <a:xfrm rot="20111187">
            <a:off x="4166164" y="998516"/>
            <a:ext cx="2114550" cy="59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1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38566" y="6487190"/>
            <a:ext cx="1280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 smtClean="0">
                <a:solidFill>
                  <a:srgbClr val="FFFFFF"/>
                </a:solidFill>
                <a:latin typeface="Calibri"/>
              </a:rPr>
              <a:t>Core terms</a:t>
            </a:r>
            <a:endParaRPr lang="en-US" sz="1800" b="1" i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-35419" y="0"/>
            <a:ext cx="9315412" cy="3588790"/>
            <a:chOff x="-357565" y="1788923"/>
            <a:chExt cx="9473366" cy="3411204"/>
          </a:xfrm>
        </p:grpSpPr>
        <p:sp>
          <p:nvSpPr>
            <p:cNvPr id="15" name="TextBox 14"/>
            <p:cNvSpPr txBox="1"/>
            <p:nvPr/>
          </p:nvSpPr>
          <p:spPr>
            <a:xfrm>
              <a:off x="7582645" y="4556526"/>
              <a:ext cx="1533156" cy="6143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information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ontent entity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88447" y="1835089"/>
              <a:ext cx="1113416" cy="87764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specimen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ollection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objective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10613" y="1835089"/>
              <a:ext cx="1618056" cy="87764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m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aterial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t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ransformation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objective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16896" y="1942811"/>
              <a:ext cx="1060923" cy="6143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ssay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objective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42081" y="1835089"/>
              <a:ext cx="1618056" cy="87764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d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ata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t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ransformation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objective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85642" y="4293233"/>
              <a:ext cx="1477273" cy="906894"/>
            </a:xfrm>
            <a:prstGeom prst="rect">
              <a:avLst/>
            </a:prstGeom>
            <a:noFill/>
            <a:ln>
              <a:noFill/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>
                  <a:solidFill>
                    <a:prstClr val="black"/>
                  </a:solidFill>
                  <a:latin typeface="Calibri"/>
                </a:rPr>
                <a:t>i</a:t>
              </a:r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nputs &amp;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outputs</a:t>
              </a:r>
              <a:endParaRPr lang="en-US" sz="28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357565" y="1788923"/>
              <a:ext cx="1950157" cy="1140933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alibri"/>
                </a:rPr>
                <a:t>o</a:t>
              </a: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bjective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specifications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(ICEs)</a:t>
              </a:r>
            </a:p>
          </p:txBody>
        </p:sp>
      </p:grpSp>
      <p:pic>
        <p:nvPicPr>
          <p:cNvPr id="2050" name="Picture 2" descr="Image result for scientific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657600"/>
            <a:ext cx="2653622" cy="311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ature.com/marketplace/wp-content/uploads/2012/10/logo-nature-protocol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0"/>
          <a:stretch/>
        </p:blipFill>
        <p:spPr bwMode="auto">
          <a:xfrm rot="20111187">
            <a:off x="1884542" y="1040412"/>
            <a:ext cx="2114550" cy="59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358235" y="2911683"/>
            <a:ext cx="118147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d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ata item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90787" y="2925130"/>
            <a:ext cx="118147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d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ata item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4" name="Picture 6" descr="http://www.scielo.br/img/revistas/rbort/v47n4/en_a03tab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14661"/>
            <a:ext cx="4669744" cy="291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www.nature.com/marketplace/wp-content/uploads/2012/10/logo-nature-protocol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0"/>
          <a:stretch/>
        </p:blipFill>
        <p:spPr bwMode="auto">
          <a:xfrm rot="20111187">
            <a:off x="4166164" y="998516"/>
            <a:ext cx="2114550" cy="59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72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38566" y="6487190"/>
            <a:ext cx="1280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 smtClean="0">
                <a:solidFill>
                  <a:srgbClr val="FFFFFF"/>
                </a:solidFill>
                <a:latin typeface="Calibri"/>
              </a:rPr>
              <a:t>Core terms</a:t>
            </a:r>
            <a:endParaRPr lang="en-US" sz="1800" b="1" i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-35419" y="0"/>
            <a:ext cx="9315412" cy="3588790"/>
            <a:chOff x="-357565" y="1788923"/>
            <a:chExt cx="9473366" cy="3411204"/>
          </a:xfrm>
        </p:grpSpPr>
        <p:sp>
          <p:nvSpPr>
            <p:cNvPr id="15" name="TextBox 14"/>
            <p:cNvSpPr txBox="1"/>
            <p:nvPr/>
          </p:nvSpPr>
          <p:spPr>
            <a:xfrm>
              <a:off x="7582645" y="4556526"/>
              <a:ext cx="1533156" cy="6143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information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ontent entity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88447" y="1835089"/>
              <a:ext cx="1113416" cy="87764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specimen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ollection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objective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10613" y="1835089"/>
              <a:ext cx="1618056" cy="87764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m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aterial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t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ransformation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objective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16896" y="1942811"/>
              <a:ext cx="1060923" cy="6143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ssay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objective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42081" y="1835089"/>
              <a:ext cx="1618056" cy="87764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d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ata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t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ransformation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objective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85642" y="4293233"/>
              <a:ext cx="1477273" cy="906894"/>
            </a:xfrm>
            <a:prstGeom prst="rect">
              <a:avLst/>
            </a:prstGeom>
            <a:noFill/>
            <a:ln>
              <a:noFill/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>
                  <a:solidFill>
                    <a:prstClr val="black"/>
                  </a:solidFill>
                  <a:latin typeface="Calibri"/>
                </a:rPr>
                <a:t>i</a:t>
              </a:r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nputs &amp;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outputs</a:t>
              </a:r>
              <a:endParaRPr lang="en-US" sz="28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357565" y="1788923"/>
              <a:ext cx="1950157" cy="1140933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alibri"/>
                </a:rPr>
                <a:t>o</a:t>
              </a: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bjective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specifications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(ICEs)</a:t>
              </a:r>
            </a:p>
          </p:txBody>
        </p:sp>
      </p:grpSp>
      <p:pic>
        <p:nvPicPr>
          <p:cNvPr id="2050" name="Picture 2" descr="Image result for scientific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657600"/>
            <a:ext cx="2653622" cy="311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ature.com/marketplace/wp-content/uploads/2012/10/logo-nature-protocol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0"/>
          <a:stretch/>
        </p:blipFill>
        <p:spPr bwMode="auto">
          <a:xfrm rot="20111187">
            <a:off x="1884542" y="1040412"/>
            <a:ext cx="2114550" cy="59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358235" y="2911683"/>
            <a:ext cx="118147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d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ata item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90787" y="2925130"/>
            <a:ext cx="118147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d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ata item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4" name="Picture 6" descr="http://www.scielo.br/img/revistas/rbort/v47n4/en_a03tab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14661"/>
            <a:ext cx="4669744" cy="291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www.nature.com/marketplace/wp-content/uploads/2012/10/logo-nature-protocol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0"/>
          <a:stretch/>
        </p:blipFill>
        <p:spPr bwMode="auto">
          <a:xfrm rot="20111187">
            <a:off x="4166164" y="998516"/>
            <a:ext cx="2114550" cy="59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35419" y="4738107"/>
            <a:ext cx="2778619" cy="1754326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as GDCs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prstClr val="black"/>
              </a:solidFill>
              <a:latin typeface="Calibri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as concretizations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804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38566" y="6487190"/>
            <a:ext cx="1280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 smtClean="0">
                <a:solidFill>
                  <a:srgbClr val="FFFFFF"/>
                </a:solidFill>
                <a:latin typeface="Calibri"/>
              </a:rPr>
              <a:t>Core terms</a:t>
            </a:r>
            <a:endParaRPr lang="en-US" sz="1800" b="1" i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-35419" y="0"/>
            <a:ext cx="9315412" cy="3588790"/>
            <a:chOff x="-357565" y="1788923"/>
            <a:chExt cx="9473366" cy="3411204"/>
          </a:xfrm>
        </p:grpSpPr>
        <p:sp>
          <p:nvSpPr>
            <p:cNvPr id="15" name="TextBox 14"/>
            <p:cNvSpPr txBox="1"/>
            <p:nvPr/>
          </p:nvSpPr>
          <p:spPr>
            <a:xfrm>
              <a:off x="7582645" y="4556526"/>
              <a:ext cx="1533156" cy="6143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information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ontent entity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88447" y="1835089"/>
              <a:ext cx="1113416" cy="87764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specimen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ollection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objective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10613" y="1835089"/>
              <a:ext cx="1618056" cy="87764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m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aterial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t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ransformation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objective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16896" y="1942811"/>
              <a:ext cx="1060923" cy="6143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ssay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objective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42081" y="1835089"/>
              <a:ext cx="1618056" cy="87764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d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ata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t</a:t>
              </a: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ransformation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objective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85642" y="4293233"/>
              <a:ext cx="1477273" cy="906894"/>
            </a:xfrm>
            <a:prstGeom prst="rect">
              <a:avLst/>
            </a:prstGeom>
            <a:noFill/>
            <a:ln>
              <a:noFill/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>
                  <a:solidFill>
                    <a:prstClr val="black"/>
                  </a:solidFill>
                  <a:latin typeface="Calibri"/>
                </a:rPr>
                <a:t>i</a:t>
              </a:r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nputs &amp;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outputs</a:t>
              </a:r>
              <a:endParaRPr lang="en-US" sz="28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357565" y="1788923"/>
              <a:ext cx="1950157" cy="1140933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arrow" w="med" len="med"/>
            </a:ln>
          </p:spPr>
          <p:txBody>
            <a:bodyPr wrap="none" rtlCol="0">
              <a:spAutoFit/>
            </a:bodyPr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alibri"/>
                </a:rPr>
                <a:t>o</a:t>
              </a: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bjective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specifications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(ICEs)</a:t>
              </a:r>
            </a:p>
          </p:txBody>
        </p:sp>
      </p:grpSp>
      <p:pic>
        <p:nvPicPr>
          <p:cNvPr id="2050" name="Picture 2" descr="Image result for scientific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657600"/>
            <a:ext cx="2653622" cy="311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ature.com/marketplace/wp-content/uploads/2012/10/logo-nature-protocol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0"/>
          <a:stretch/>
        </p:blipFill>
        <p:spPr bwMode="auto">
          <a:xfrm rot="20111187">
            <a:off x="1884542" y="1040412"/>
            <a:ext cx="2114550" cy="59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358235" y="2911683"/>
            <a:ext cx="118147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d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ata item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90787" y="2925130"/>
            <a:ext cx="118147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d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ata item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4" name="Picture 6" descr="http://www.scielo.br/img/revistas/rbort/v47n4/en_a03tab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14661"/>
            <a:ext cx="4669744" cy="291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www.nature.com/marketplace/wp-content/uploads/2012/10/logo-nature-protocol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0"/>
          <a:stretch/>
        </p:blipFill>
        <p:spPr bwMode="auto">
          <a:xfrm rot="20111187">
            <a:off x="4166164" y="998516"/>
            <a:ext cx="2114550" cy="59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35419" y="4738107"/>
            <a:ext cx="2778619" cy="1754326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as GDCs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prstClr val="black"/>
              </a:solidFill>
              <a:latin typeface="Calibri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as concretizations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 descr="http://clinicaltrials.georgetown.edu/sites/clinicaltrials/files/files/upload/nurse-taking-not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84" y="102127"/>
            <a:ext cx="11282932" cy="347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24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Qualities that concretize ICE are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Information Quality 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1914525"/>
          </a:xfrm>
        </p:spPr>
        <p:txBody>
          <a:bodyPr/>
          <a:lstStyle/>
          <a:p>
            <a:r>
              <a:rPr lang="en-US" cap="small" dirty="0"/>
              <a:t>information quality entity</a:t>
            </a:r>
            <a:r>
              <a:rPr lang="en-US" dirty="0"/>
              <a:t> </a:t>
            </a:r>
            <a:r>
              <a:rPr lang="en-US" cap="small" dirty="0"/>
              <a:t>(</a:t>
            </a:r>
            <a:r>
              <a:rPr lang="en-US" cap="small" dirty="0" err="1"/>
              <a:t>iqe</a:t>
            </a:r>
            <a:r>
              <a:rPr lang="en-US" cap="small" dirty="0"/>
              <a:t>)</a:t>
            </a:r>
            <a:r>
              <a:rPr lang="en-US" dirty="0"/>
              <a:t> =def.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a </a:t>
            </a:r>
            <a:r>
              <a:rPr lang="en-US" cap="small" dirty="0"/>
              <a:t>quality</a:t>
            </a:r>
            <a:r>
              <a:rPr lang="en-US" dirty="0"/>
              <a:t> that </a:t>
            </a:r>
            <a:r>
              <a:rPr lang="en-US" b="1" i="1" dirty="0"/>
              <a:t>is the concretization of </a:t>
            </a:r>
            <a:r>
              <a:rPr lang="en-US" dirty="0"/>
              <a:t>some </a:t>
            </a:r>
            <a:r>
              <a:rPr lang="en-US" cap="small" dirty="0"/>
              <a:t>information content entity (ice)</a:t>
            </a:r>
            <a:r>
              <a:rPr lang="en-US" dirty="0"/>
              <a:t> </a:t>
            </a:r>
            <a:endParaRPr lang="en-US" dirty="0" smtClean="0"/>
          </a:p>
          <a:p>
            <a:pPr algn="r"/>
            <a:endParaRPr lang="en-US" sz="1200" dirty="0" smtClean="0"/>
          </a:p>
          <a:p>
            <a:pPr algn="r"/>
            <a:r>
              <a:rPr lang="en-US" sz="1200" dirty="0" smtClean="0"/>
              <a:t>(</a:t>
            </a:r>
            <a:r>
              <a:rPr lang="en-US" sz="1200" dirty="0"/>
              <a:t>Smith, B., </a:t>
            </a:r>
            <a:r>
              <a:rPr lang="en-US" sz="1200" dirty="0" err="1"/>
              <a:t>Malyuta</a:t>
            </a:r>
            <a:r>
              <a:rPr lang="en-US" sz="1200" dirty="0"/>
              <a:t>, T., </a:t>
            </a:r>
            <a:r>
              <a:rPr lang="en-US" sz="1200" dirty="0" err="1"/>
              <a:t>Rudnicki</a:t>
            </a:r>
            <a:r>
              <a:rPr lang="en-US" sz="1200" dirty="0"/>
              <a:t>, R., </a:t>
            </a:r>
            <a:r>
              <a:rPr lang="en-US" sz="1200" i="1" dirty="0"/>
              <a:t>et al</a:t>
            </a:r>
            <a:r>
              <a:rPr lang="en-US" sz="1200" dirty="0"/>
              <a:t>. (2013). </a:t>
            </a:r>
            <a:r>
              <a:rPr lang="en-US" sz="1200" dirty="0" err="1"/>
              <a:t>Iao</a:t>
            </a:r>
            <a:r>
              <a:rPr lang="en-US" sz="1200" dirty="0"/>
              <a:t>-intel: An ontology of information artifacts in the intelligence domain. Paper presented at the STIDS</a:t>
            </a:r>
            <a:r>
              <a:rPr lang="en-US" sz="1200" dirty="0" smtClean="0"/>
              <a:t>.)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905000"/>
            <a:ext cx="8763000" cy="14478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96000" y="3952875"/>
            <a:ext cx="2971800" cy="2828925"/>
            <a:chOff x="4114800" y="914400"/>
            <a:chExt cx="2971800" cy="28289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4800" y="914400"/>
              <a:ext cx="2971800" cy="28289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4800600" y="1442245"/>
              <a:ext cx="1524000" cy="228600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36236" y="3743325"/>
            <a:ext cx="595976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943850" algn="l"/>
              </a:tabLst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Examples: </a:t>
            </a:r>
          </a:p>
          <a:p>
            <a:pPr marL="285750" indent="-174625">
              <a:buFont typeface="Arial" panose="020B0604020202020204" pitchFamily="34" charset="0"/>
              <a:buChar char="•"/>
              <a:tabLst>
                <a:tab pos="7943850" algn="l"/>
              </a:tabLs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this DNA sequence is concretized in this specific ordering (pattern) of nucleotides in this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molecule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; </a:t>
            </a:r>
          </a:p>
          <a:p>
            <a:pPr marL="285750" indent="-174625" defTabSz="909638">
              <a:buFont typeface="Arial" panose="020B0604020202020204" pitchFamily="34" charset="0"/>
              <a:buChar char="•"/>
              <a:tabLst>
                <a:tab pos="7943850" algn="l"/>
                <a:tab pos="8053388" algn="l"/>
              </a:tabLs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this sentence is concretized in this pattern of ink marks on this piece of paper (or also in this pattern of neuronal connections in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this brain)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>
              <a:tabLst>
                <a:tab pos="7943850" algn="l"/>
              </a:tabLst>
            </a:pPr>
            <a:endParaRPr lang="en-US" sz="1800" dirty="0">
              <a:solidFill>
                <a:schemeClr val="bg1"/>
              </a:solidFill>
              <a:latin typeface="+mj-lt"/>
            </a:endParaRPr>
          </a:p>
          <a:p>
            <a:pPr>
              <a:tabLst>
                <a:tab pos="7943850" algn="l"/>
              </a:tabLst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IQEs are called ‘information carriers’ in the 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IAO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88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left unanswered in the IAO</a:t>
            </a:r>
            <a:br>
              <a:rPr lang="en-US" dirty="0" smtClean="0"/>
            </a:br>
            <a:r>
              <a:rPr lang="en-US" sz="1800" dirty="0" smtClean="0"/>
              <a:t>though partially addressed elsewhere.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1"/>
            <a:ext cx="8686800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is </a:t>
            </a:r>
            <a:r>
              <a:rPr lang="en-US" dirty="0" err="1" smtClean="0"/>
              <a:t>aboutness</a:t>
            </a:r>
            <a:r>
              <a:rPr lang="en-US" dirty="0" smtClean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Are the ICEs concretized in a textbook of medicine in the same way about something as the ICEs concretized in a James Bond novel?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How does </a:t>
            </a:r>
            <a:r>
              <a:rPr lang="en-US" dirty="0" err="1" smtClean="0"/>
              <a:t>aboutness</a:t>
            </a:r>
            <a:r>
              <a:rPr lang="en-US" dirty="0" smtClean="0"/>
              <a:t> compare to reference and denotation?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are representations?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is information?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Is the very sentence on this slide of this PP presentation ‘Obama is President of the US’ </a:t>
            </a:r>
            <a:r>
              <a:rPr lang="en-US" i="1" dirty="0" smtClean="0"/>
              <a:t>information </a:t>
            </a:r>
            <a:r>
              <a:rPr lang="en-US" dirty="0" smtClean="0"/>
              <a:t>?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Will this sentence be information when this PP is viewed in 2017?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57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Artifact Ontology</a:t>
            </a:r>
            <a:br>
              <a:rPr lang="en-US" dirty="0" smtClean="0"/>
            </a:br>
            <a:r>
              <a:rPr lang="en-US" sz="1600" dirty="0" smtClean="0"/>
              <a:t>(Release 2015-02-23 on BioPortal)</a:t>
            </a:r>
            <a:endParaRPr lang="en-US" sz="1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129521" y="2446195"/>
            <a:ext cx="1737879" cy="449405"/>
          </a:xfrm>
          <a:solidFill>
            <a:srgbClr val="FF7C80"/>
          </a:solidFill>
        </p:spPr>
        <p:txBody>
          <a:bodyPr/>
          <a:lstStyle/>
          <a:p>
            <a:pPr algn="ctr"/>
            <a:r>
              <a:rPr lang="en-US" sz="2000" b="1" dirty="0" smtClean="0"/>
              <a:t>core entities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3505200" cy="4467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825" y="1524000"/>
            <a:ext cx="2809875" cy="2305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970048"/>
            <a:ext cx="2971800" cy="28289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838200" y="2057400"/>
            <a:ext cx="2057400" cy="2286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58000" y="2518424"/>
            <a:ext cx="2133600" cy="2286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00600" y="4497893"/>
            <a:ext cx="1524000" cy="2286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953000" y="6510337"/>
            <a:ext cx="990600" cy="2286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to address these questions</a:t>
            </a:r>
            <a:br>
              <a:rPr lang="en-US" dirty="0" smtClean="0"/>
            </a:br>
            <a:endParaRPr lang="en-US" sz="1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6291" y="1676400"/>
            <a:ext cx="8686800" cy="4953000"/>
          </a:xfrm>
        </p:spPr>
        <p:txBody>
          <a:bodyPr/>
          <a:lstStyle/>
          <a:p>
            <a:pPr marL="342900" lvl="1" indent="-342900">
              <a:buSzTx/>
              <a:buNone/>
            </a:pPr>
            <a:r>
              <a:rPr lang="en-US" cap="small" dirty="0">
                <a:latin typeface="+mj-lt"/>
              </a:rPr>
              <a:t>information content entity </a:t>
            </a:r>
            <a:r>
              <a:rPr lang="en-US" dirty="0">
                <a:latin typeface="+mj-lt"/>
              </a:rPr>
              <a:t>=def. </a:t>
            </a:r>
            <a:endParaRPr lang="en-US" dirty="0" smtClean="0">
              <a:latin typeface="+mj-lt"/>
            </a:endParaRPr>
          </a:p>
          <a:p>
            <a:pPr marL="342900" lvl="1" indent="-342900">
              <a:buSzTx/>
              <a:buNone/>
            </a:pPr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an </a:t>
            </a:r>
            <a:r>
              <a:rPr lang="en-US" cap="small" dirty="0">
                <a:latin typeface="+mj-lt"/>
              </a:rPr>
              <a:t>entity</a:t>
            </a:r>
            <a:r>
              <a:rPr lang="en-US" dirty="0">
                <a:latin typeface="+mj-lt"/>
              </a:rPr>
              <a:t> which is </a:t>
            </a:r>
            <a:endParaRPr lang="en-US" dirty="0" smtClean="0">
              <a:latin typeface="+mj-lt"/>
            </a:endParaRPr>
          </a:p>
          <a:p>
            <a:pPr marL="342900" lvl="1" indent="-342900">
              <a:buSzTx/>
              <a:buNone/>
            </a:pPr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	(</a:t>
            </a:r>
            <a:r>
              <a:rPr lang="en-US" dirty="0">
                <a:latin typeface="+mj-lt"/>
              </a:rPr>
              <a:t>1) </a:t>
            </a:r>
            <a:r>
              <a:rPr lang="en-US" cap="small" dirty="0">
                <a:latin typeface="+mj-lt"/>
              </a:rPr>
              <a:t>generically dependent </a:t>
            </a:r>
            <a:r>
              <a:rPr lang="en-US" dirty="0">
                <a:latin typeface="+mj-lt"/>
              </a:rPr>
              <a:t>on </a:t>
            </a:r>
            <a:endParaRPr lang="en-US" dirty="0" smtClean="0">
              <a:latin typeface="+mj-lt"/>
            </a:endParaRPr>
          </a:p>
          <a:p>
            <a:pPr marL="342900" lvl="1" indent="-342900">
              <a:buSzTx/>
              <a:buNone/>
            </a:pPr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	(</a:t>
            </a:r>
            <a:r>
              <a:rPr lang="en-US" dirty="0">
                <a:latin typeface="+mj-lt"/>
              </a:rPr>
              <a:t>2) some </a:t>
            </a:r>
            <a:r>
              <a:rPr lang="en-US" cap="small" dirty="0">
                <a:latin typeface="+mj-lt"/>
              </a:rPr>
              <a:t>material entity </a:t>
            </a:r>
            <a:r>
              <a:rPr lang="en-US" dirty="0">
                <a:latin typeface="+mj-lt"/>
              </a:rPr>
              <a:t>and which </a:t>
            </a:r>
            <a:endParaRPr lang="en-US" dirty="0" smtClean="0">
              <a:latin typeface="+mj-lt"/>
            </a:endParaRPr>
          </a:p>
          <a:p>
            <a:pPr marL="342900" lvl="1" indent="-342900">
              <a:buSzTx/>
              <a:buNone/>
            </a:pPr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	(</a:t>
            </a:r>
            <a:r>
              <a:rPr lang="en-US" dirty="0">
                <a:latin typeface="+mj-lt"/>
              </a:rPr>
              <a:t>3) </a:t>
            </a:r>
            <a:r>
              <a:rPr lang="en-US" b="1" i="1" dirty="0" err="1" smtClean="0">
                <a:solidFill>
                  <a:srgbClr val="ECD63F"/>
                </a:solidFill>
                <a:latin typeface="+mj-lt"/>
              </a:rPr>
              <a:t>is_about</a:t>
            </a:r>
            <a:r>
              <a:rPr lang="en-US" dirty="0" smtClean="0">
                <a:latin typeface="+mj-lt"/>
              </a:rPr>
              <a:t> some</a:t>
            </a:r>
            <a:r>
              <a:rPr lang="en-US" cap="small" dirty="0" smtClean="0">
                <a:latin typeface="+mj-lt"/>
              </a:rPr>
              <a:t> </a:t>
            </a:r>
            <a:r>
              <a:rPr lang="en-US" cap="small" dirty="0" smtClean="0">
                <a:solidFill>
                  <a:srgbClr val="ECD63F"/>
                </a:solidFill>
                <a:latin typeface="+mj-lt"/>
              </a:rPr>
              <a:t>portion of reality</a:t>
            </a:r>
            <a:r>
              <a:rPr lang="en-US" dirty="0" smtClean="0">
                <a:latin typeface="+mj-lt"/>
              </a:rPr>
              <a:t>. </a:t>
            </a:r>
            <a:endParaRPr lang="en-US" dirty="0">
              <a:latin typeface="+mj-lt"/>
            </a:endParaRPr>
          </a:p>
          <a:p>
            <a:r>
              <a:rPr lang="en-US" dirty="0" smtClean="0"/>
              <a:t>where	</a:t>
            </a:r>
          </a:p>
          <a:p>
            <a:r>
              <a:rPr lang="en-US" i="1" dirty="0" smtClean="0">
                <a:latin typeface="+mj-lt"/>
              </a:rPr>
              <a:t>    x </a:t>
            </a:r>
            <a:r>
              <a:rPr lang="en-US" b="1" i="1" dirty="0" err="1">
                <a:solidFill>
                  <a:srgbClr val="ECD63F"/>
                </a:solidFill>
                <a:latin typeface="+mj-lt"/>
              </a:rPr>
              <a:t>is_about</a:t>
            </a:r>
            <a:r>
              <a:rPr lang="en-US" b="1" i="1" dirty="0">
                <a:latin typeface="+mj-lt"/>
              </a:rPr>
              <a:t> </a:t>
            </a:r>
            <a:r>
              <a:rPr lang="en-US" i="1" dirty="0">
                <a:latin typeface="+mj-lt"/>
              </a:rPr>
              <a:t>y</a:t>
            </a:r>
            <a:r>
              <a:rPr lang="en-US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means</a:t>
            </a:r>
            <a:r>
              <a:rPr lang="en-US" b="1" dirty="0">
                <a:latin typeface="+mj-lt"/>
              </a:rPr>
              <a:t>: </a:t>
            </a:r>
            <a:endParaRPr lang="en-US" dirty="0">
              <a:latin typeface="+mj-lt"/>
            </a:endParaRPr>
          </a:p>
          <a:p>
            <a:r>
              <a:rPr lang="en-US" i="1" dirty="0" smtClean="0">
                <a:latin typeface="+mj-lt"/>
              </a:rPr>
              <a:t>		x </a:t>
            </a:r>
            <a:r>
              <a:rPr lang="en-US" i="1" dirty="0">
                <a:latin typeface="+mj-lt"/>
              </a:rPr>
              <a:t>refers to or is </a:t>
            </a:r>
            <a:r>
              <a:rPr lang="en-US" i="1" dirty="0">
                <a:solidFill>
                  <a:srgbClr val="ECD63F"/>
                </a:solidFill>
                <a:latin typeface="+mj-lt"/>
              </a:rPr>
              <a:t>cognitively directed towards </a:t>
            </a:r>
            <a:r>
              <a:rPr lang="en-US" i="1" dirty="0">
                <a:latin typeface="+mj-lt"/>
              </a:rPr>
              <a:t>y.</a:t>
            </a:r>
            <a:r>
              <a:rPr lang="en-US" b="1" i="1" dirty="0">
                <a:latin typeface="+mj-lt"/>
              </a:rPr>
              <a:t> </a:t>
            </a:r>
            <a:endParaRPr lang="en-US" b="1" i="1" dirty="0" smtClean="0">
              <a:latin typeface="+mj-lt"/>
            </a:endParaRPr>
          </a:p>
          <a:p>
            <a:r>
              <a:rPr lang="en-US" b="1" i="1" dirty="0">
                <a:latin typeface="+mj-lt"/>
              </a:rPr>
              <a:t>	</a:t>
            </a:r>
            <a:r>
              <a:rPr lang="en-US" b="1" i="1" dirty="0" smtClean="0">
                <a:latin typeface="+mj-lt"/>
              </a:rPr>
              <a:t>	</a:t>
            </a:r>
            <a:r>
              <a:rPr lang="en-US" b="1" dirty="0" smtClean="0">
                <a:latin typeface="+mj-lt"/>
              </a:rPr>
              <a:t>Domain</a:t>
            </a:r>
            <a:r>
              <a:rPr lang="en-US" b="1" dirty="0">
                <a:latin typeface="+mj-lt"/>
              </a:rPr>
              <a:t>: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ECD63F"/>
                </a:solidFill>
                <a:latin typeface="+mj-lt"/>
              </a:rPr>
              <a:t>representations</a:t>
            </a:r>
            <a:r>
              <a:rPr lang="en-US" dirty="0">
                <a:latin typeface="+mj-lt"/>
              </a:rPr>
              <a:t>; </a:t>
            </a:r>
            <a:endParaRPr lang="en-US" dirty="0" smtClean="0">
              <a:latin typeface="+mj-lt"/>
            </a:endParaRPr>
          </a:p>
          <a:p>
            <a:r>
              <a:rPr lang="en-US" b="1" dirty="0">
                <a:latin typeface="+mj-lt"/>
              </a:rPr>
              <a:t>	</a:t>
            </a:r>
            <a:r>
              <a:rPr lang="en-US" b="1" dirty="0" smtClean="0">
                <a:latin typeface="+mj-lt"/>
              </a:rPr>
              <a:t>	Range</a:t>
            </a:r>
            <a:r>
              <a:rPr lang="en-US" b="1" dirty="0">
                <a:latin typeface="+mj-lt"/>
              </a:rPr>
              <a:t>:</a:t>
            </a:r>
            <a:r>
              <a:rPr lang="en-US" dirty="0">
                <a:latin typeface="+mj-lt"/>
              </a:rPr>
              <a:t> portions of reality. </a:t>
            </a:r>
            <a:r>
              <a:rPr lang="en-US" dirty="0" smtClean="0">
                <a:latin typeface="+mj-lt"/>
              </a:rPr>
              <a:t>	</a:t>
            </a:r>
          </a:p>
          <a:p>
            <a:r>
              <a:rPr lang="en-US" b="1" dirty="0">
                <a:latin typeface="+mj-lt"/>
              </a:rPr>
              <a:t>	</a:t>
            </a:r>
            <a:r>
              <a:rPr lang="en-US" b="1" dirty="0" smtClean="0">
                <a:latin typeface="+mj-lt"/>
              </a:rPr>
              <a:t>	Axiom</a:t>
            </a:r>
            <a:r>
              <a:rPr lang="en-US" b="1" dirty="0">
                <a:latin typeface="+mj-lt"/>
              </a:rPr>
              <a:t>:</a:t>
            </a:r>
            <a:r>
              <a:rPr lang="en-US" dirty="0">
                <a:latin typeface="+mj-lt"/>
              </a:rPr>
              <a:t> if</a:t>
            </a:r>
            <a:r>
              <a:rPr lang="en-US" b="1" dirty="0">
                <a:latin typeface="+mj-lt"/>
              </a:rPr>
              <a:t> </a:t>
            </a:r>
            <a:r>
              <a:rPr lang="en-US" i="1" dirty="0">
                <a:latin typeface="+mj-lt"/>
              </a:rPr>
              <a:t>x</a:t>
            </a:r>
            <a:r>
              <a:rPr lang="en-US" b="1" i="1" dirty="0">
                <a:latin typeface="+mj-lt"/>
              </a:rPr>
              <a:t> </a:t>
            </a:r>
            <a:r>
              <a:rPr lang="en-US" b="1" i="1" dirty="0" err="1">
                <a:latin typeface="+mj-lt"/>
              </a:rPr>
              <a:t>is_about</a:t>
            </a:r>
            <a:r>
              <a:rPr lang="en-US" b="1" i="1" dirty="0">
                <a:latin typeface="+mj-lt"/>
              </a:rPr>
              <a:t> </a:t>
            </a:r>
            <a:r>
              <a:rPr lang="en-US" i="1" dirty="0">
                <a:latin typeface="+mj-lt"/>
              </a:rPr>
              <a:t>y </a:t>
            </a:r>
            <a:r>
              <a:rPr lang="en-US" dirty="0">
                <a:latin typeface="+mj-lt"/>
              </a:rPr>
              <a:t>then </a:t>
            </a:r>
            <a:r>
              <a:rPr lang="en-US" i="1" dirty="0">
                <a:latin typeface="+mj-lt"/>
              </a:rPr>
              <a:t>y </a:t>
            </a:r>
            <a:r>
              <a:rPr lang="en-US" dirty="0">
                <a:latin typeface="+mj-lt"/>
              </a:rPr>
              <a:t>exists (veridicality).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" y="1676400"/>
            <a:ext cx="8763000" cy="22098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" y="4343400"/>
            <a:ext cx="8763000" cy="22098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8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Enlarging the range of </a:t>
            </a:r>
            <a:r>
              <a:rPr lang="en-US" dirty="0" err="1" smtClean="0"/>
              <a:t>aboutness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ECD63F"/>
                </a:solidFill>
              </a:rPr>
              <a:t>portions of reality</a:t>
            </a:r>
            <a:r>
              <a:rPr lang="en-US" dirty="0" smtClean="0"/>
              <a:t> 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/>
          <a:lstStyle/>
          <a:p>
            <a:pPr lvl="0"/>
            <a:r>
              <a:rPr lang="en-US" dirty="0" smtClean="0"/>
              <a:t>Thus including: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u="sng" dirty="0" smtClean="0"/>
              <a:t>universals</a:t>
            </a:r>
            <a:r>
              <a:rPr lang="en-US" dirty="0"/>
              <a:t>, for instance in the ICE concretized by the string </a:t>
            </a:r>
            <a:r>
              <a:rPr lang="en-US" i="1" dirty="0"/>
              <a:t>there are no instances of dinosaur which survive</a:t>
            </a:r>
            <a:r>
              <a:rPr lang="en-US" dirty="0"/>
              <a:t>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u="sng" dirty="0"/>
              <a:t>relations</a:t>
            </a:r>
            <a:r>
              <a:rPr lang="en-US" dirty="0"/>
              <a:t>, for instance in the ICE concretized by the string </a:t>
            </a:r>
            <a:r>
              <a:rPr lang="en-US" i="1" dirty="0"/>
              <a:t>the part-whole relation is transitive</a:t>
            </a:r>
            <a:r>
              <a:rPr lang="en-US" dirty="0"/>
              <a:t>,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u="sng" dirty="0"/>
              <a:t>other ICEs</a:t>
            </a:r>
            <a:r>
              <a:rPr lang="en-US" dirty="0"/>
              <a:t>, for instance when someone asserts that what someone else just stated is false, 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configurations</a:t>
            </a:r>
            <a:r>
              <a:rPr lang="en-US" dirty="0"/>
              <a:t>, for instance in the ICE concretized by </a:t>
            </a:r>
            <a:r>
              <a:rPr lang="en-US" i="1" dirty="0"/>
              <a:t>Barack Obama is the current President of the </a:t>
            </a:r>
            <a:r>
              <a:rPr lang="en-US" i="1" dirty="0" smtClean="0"/>
              <a:t>USA.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381000" y="6093936"/>
            <a:ext cx="952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en-US" sz="1400" baseline="30000" dirty="0" smtClean="0">
                <a:solidFill>
                  <a:schemeClr val="bg1"/>
                </a:solidFill>
              </a:rPr>
              <a:t>1 </a:t>
            </a:r>
            <a:r>
              <a:rPr lang="en-US" sz="1400" i="1" dirty="0" smtClean="0">
                <a:solidFill>
                  <a:schemeClr val="bg1"/>
                </a:solidFill>
              </a:rPr>
              <a:t>Ceusters </a:t>
            </a:r>
            <a:r>
              <a:rPr lang="en-US" sz="1400" i="1" dirty="0">
                <a:solidFill>
                  <a:schemeClr val="bg1"/>
                </a:solidFill>
              </a:rPr>
              <a:t>W. An Information Artifact Ontology Perspective on Data Collections and Associated Representational Artifacts. Medical Informatics Europe Conference (MIE 2012), Pisa, Italy, August 26-29, 2012</a:t>
            </a:r>
            <a:r>
              <a:rPr lang="en-US" sz="1400" i="1" dirty="0" smtClean="0">
                <a:solidFill>
                  <a:schemeClr val="bg1"/>
                </a:solidFill>
              </a:rPr>
              <a:t>,</a:t>
            </a:r>
          </a:p>
          <a:p>
            <a:pPr lvl="1" algn="r"/>
            <a:r>
              <a:rPr lang="en-US" sz="1400" i="1" dirty="0" smtClean="0">
                <a:solidFill>
                  <a:schemeClr val="bg1"/>
                </a:solidFill>
              </a:rPr>
              <a:t>Stud </a:t>
            </a:r>
            <a:r>
              <a:rPr lang="en-US" sz="1400" i="1" dirty="0">
                <a:solidFill>
                  <a:schemeClr val="bg1"/>
                </a:solidFill>
              </a:rPr>
              <a:t>Health </a:t>
            </a:r>
            <a:r>
              <a:rPr lang="en-US" sz="1400" i="1" dirty="0" err="1">
                <a:solidFill>
                  <a:schemeClr val="bg1"/>
                </a:solidFill>
              </a:rPr>
              <a:t>Technol</a:t>
            </a:r>
            <a:r>
              <a:rPr lang="en-US" sz="1400" i="1" dirty="0">
                <a:solidFill>
                  <a:schemeClr val="bg1"/>
                </a:solidFill>
              </a:rPr>
              <a:t> Inform </a:t>
            </a:r>
            <a:r>
              <a:rPr lang="en-US" sz="1400" i="1" dirty="0" smtClean="0">
                <a:solidFill>
                  <a:schemeClr val="bg1"/>
                </a:solidFill>
              </a:rPr>
              <a:t>2012;180:68-72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1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CD63F"/>
                </a:solidFill>
              </a:rPr>
              <a:t>Cognitive directedness</a:t>
            </a:r>
            <a:endParaRPr lang="en-US" dirty="0">
              <a:solidFill>
                <a:srgbClr val="ECD63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</a:t>
            </a:r>
            <a:r>
              <a:rPr lang="en-GB" dirty="0" smtClean="0"/>
              <a:t>nformation </a:t>
            </a:r>
            <a:r>
              <a:rPr lang="en-GB" dirty="0" err="1"/>
              <a:t>artifacts</a:t>
            </a:r>
            <a:r>
              <a:rPr lang="en-GB" dirty="0"/>
              <a:t> do not bear information in and of themselves, but only because cognitive subjects associate </a:t>
            </a:r>
            <a:r>
              <a:rPr lang="en-GB" dirty="0">
                <a:solidFill>
                  <a:srgbClr val="ECD63F"/>
                </a:solidFill>
              </a:rPr>
              <a:t>representations</a:t>
            </a:r>
            <a:r>
              <a:rPr lang="en-GB" dirty="0"/>
              <a:t> of certain sorts with the patterns which they manifest</a:t>
            </a:r>
            <a:r>
              <a:rPr lang="en-GB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the </a:t>
            </a:r>
            <a:r>
              <a:rPr lang="en-GB" sz="2000" dirty="0"/>
              <a:t>doctrine of the ‘primacy of the intentional</a:t>
            </a:r>
            <a:r>
              <a:rPr lang="en-GB" sz="2000" dirty="0" smtClean="0"/>
              <a:t>’</a:t>
            </a:r>
          </a:p>
          <a:p>
            <a:pPr marL="914400" lvl="2" indent="0">
              <a:buNone/>
            </a:pPr>
            <a:r>
              <a:rPr lang="en-US" sz="1200" dirty="0"/>
              <a:t>Chisholm, R. M. (1984). The primacy of the intentional. Synthese, 61(1), 89-109. doi: </a:t>
            </a:r>
            <a:r>
              <a:rPr lang="en-US" sz="1200" dirty="0" err="1"/>
              <a:t>Doi</a:t>
            </a:r>
            <a:r>
              <a:rPr lang="en-US" sz="1200" dirty="0"/>
              <a:t> </a:t>
            </a:r>
            <a:r>
              <a:rPr lang="en-US" sz="1200" dirty="0" smtClean="0"/>
              <a:t>10.1007/Bf00485490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Information = grounded representation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the </a:t>
            </a:r>
            <a:r>
              <a:rPr lang="en-GB" sz="2000" dirty="0"/>
              <a:t>entry </a:t>
            </a:r>
            <a:r>
              <a:rPr lang="en-US" sz="2000" i="1" dirty="0"/>
              <a:t>72 beats per minute </a:t>
            </a:r>
            <a:r>
              <a:rPr lang="en-US" sz="2000" dirty="0"/>
              <a:t>is about what it is about because of what the nurse himself directly observed when he measured the patient’s </a:t>
            </a:r>
            <a:r>
              <a:rPr lang="en-US" sz="2000" dirty="0" smtClean="0"/>
              <a:t>pulse.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Mis</a:t>
            </a:r>
            <a:r>
              <a:rPr lang="en-US" dirty="0" smtClean="0"/>
              <a:t>-information = ungrounded representation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Le </a:t>
            </a:r>
            <a:r>
              <a:rPr lang="en-GB" sz="2000" dirty="0" err="1"/>
              <a:t>Verrier</a:t>
            </a:r>
            <a:r>
              <a:rPr lang="en-GB" sz="2000" dirty="0"/>
              <a:t> </a:t>
            </a:r>
            <a:r>
              <a:rPr lang="en-GB" sz="2000" dirty="0" smtClean="0"/>
              <a:t>wrote ‘about’ ‘</a:t>
            </a:r>
            <a:r>
              <a:rPr lang="en-GB" sz="2000" dirty="0"/>
              <a:t>Vulcan’. This intended reference depended on a certain </a:t>
            </a:r>
            <a:r>
              <a:rPr lang="en-GB" sz="2000" dirty="0" smtClean="0"/>
              <a:t>– false - belief </a:t>
            </a:r>
            <a:r>
              <a:rPr lang="en-GB" sz="2000" dirty="0"/>
              <a:t>on Le Verrier’s part in the existence of an intra-Mercurial planet.</a:t>
            </a:r>
            <a:r>
              <a:rPr lang="en-US" sz="20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Mis</a:t>
            </a:r>
            <a:r>
              <a:rPr lang="en-US" dirty="0" smtClean="0"/>
              <a:t>-information is not a special kind of information!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3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CD63F"/>
                </a:solidFill>
              </a:rPr>
              <a:t>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Representation</a:t>
            </a:r>
            <a:r>
              <a:rPr lang="en-US" dirty="0" smtClean="0"/>
              <a:t>: </a:t>
            </a:r>
            <a:r>
              <a:rPr lang="en-US" i="1" dirty="0" smtClean="0"/>
              <a:t>an </a:t>
            </a:r>
            <a:r>
              <a:rPr lang="en-US" i="1" dirty="0"/>
              <a:t>idea, image, record, or description which refers to (is of or about), or is intended to refer to, some entity or entities external to the </a:t>
            </a:r>
            <a:r>
              <a:rPr lang="en-US" i="1" dirty="0" smtClean="0"/>
              <a:t>representation</a:t>
            </a:r>
            <a:r>
              <a:rPr lang="en-US" dirty="0" smtClean="0"/>
              <a:t>.</a:t>
            </a:r>
          </a:p>
          <a:p>
            <a:pPr marL="396875" indent="-396875" algn="just"/>
            <a:r>
              <a:rPr lang="en-US" sz="1600" dirty="0"/>
              <a:t>	</a:t>
            </a:r>
            <a:r>
              <a:rPr lang="en-US" sz="1200" dirty="0" smtClean="0"/>
              <a:t>Smith</a:t>
            </a:r>
            <a:r>
              <a:rPr lang="en-US" sz="1200" dirty="0"/>
              <a:t>, B., </a:t>
            </a:r>
            <a:r>
              <a:rPr lang="en-US" sz="1200" dirty="0" err="1"/>
              <a:t>Kusnierczyk</a:t>
            </a:r>
            <a:r>
              <a:rPr lang="en-US" sz="1200" dirty="0"/>
              <a:t>, W., </a:t>
            </a:r>
            <a:r>
              <a:rPr lang="en-US" sz="1200" dirty="0" err="1"/>
              <a:t>Schober</a:t>
            </a:r>
            <a:r>
              <a:rPr lang="en-US" sz="1200" dirty="0"/>
              <a:t>, D., &amp; Ceusters, W. (2006). Towards a reference terminology for ontology research and development in the biomedical domain Kr-med 2006, biomedical ontology in action. Baltimore MD, </a:t>
            </a:r>
            <a:r>
              <a:rPr lang="en-US" sz="1200" dirty="0" smtClean="0"/>
              <a:t>USA</a:t>
            </a:r>
          </a:p>
          <a:p>
            <a:pPr marL="396875" indent="-396875"/>
            <a:r>
              <a:rPr lang="en-US" sz="12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Formal definitions: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cap="small" dirty="0"/>
              <a:t>representation</a:t>
            </a:r>
            <a:r>
              <a:rPr lang="en-GB" sz="2000" dirty="0"/>
              <a:t> =def. a </a:t>
            </a:r>
            <a:r>
              <a:rPr lang="en-GB" sz="2000" cap="small" dirty="0"/>
              <a:t>quality</a:t>
            </a:r>
            <a:r>
              <a:rPr lang="en-GB" sz="2000" b="1" dirty="0"/>
              <a:t> </a:t>
            </a:r>
            <a:r>
              <a:rPr lang="en-GB" sz="2000" dirty="0"/>
              <a:t>which </a:t>
            </a:r>
            <a:r>
              <a:rPr lang="en-GB" sz="2000" b="1" i="1" dirty="0" err="1"/>
              <a:t>is_about</a:t>
            </a:r>
            <a:r>
              <a:rPr lang="en-GB" sz="2000" b="1" i="1" dirty="0"/>
              <a:t> </a:t>
            </a:r>
            <a:r>
              <a:rPr lang="en-GB" sz="2000" dirty="0"/>
              <a:t>or is intended to</a:t>
            </a:r>
            <a:r>
              <a:rPr lang="en-GB" sz="2000" b="1" i="1" dirty="0"/>
              <a:t> be about </a:t>
            </a:r>
            <a:r>
              <a:rPr lang="en-GB" sz="2000" dirty="0"/>
              <a:t>a </a:t>
            </a:r>
            <a:r>
              <a:rPr lang="en-US" sz="2000" cap="small" dirty="0"/>
              <a:t>portion of reality (</a:t>
            </a:r>
            <a:r>
              <a:rPr lang="en-US" sz="2000" cap="small" dirty="0" err="1"/>
              <a:t>por</a:t>
            </a:r>
            <a:r>
              <a:rPr lang="en-US" sz="2000" cap="small" dirty="0"/>
              <a:t>)</a:t>
            </a:r>
            <a:r>
              <a:rPr lang="en-GB" sz="2000" dirty="0"/>
              <a:t>.</a:t>
            </a:r>
            <a:endParaRPr lang="en-US" sz="2000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cap="small" dirty="0" smtClean="0"/>
              <a:t>mental </a:t>
            </a:r>
            <a:r>
              <a:rPr lang="en-US" sz="2000" cap="small" dirty="0"/>
              <a:t>quality</a:t>
            </a:r>
            <a:r>
              <a:rPr lang="en-US" sz="2000" dirty="0"/>
              <a:t> =def. a </a:t>
            </a:r>
            <a:r>
              <a:rPr lang="en-US" sz="2000" cap="small" dirty="0"/>
              <a:t>quality</a:t>
            </a:r>
            <a:r>
              <a:rPr lang="en-US" sz="2000" dirty="0"/>
              <a:t> which </a:t>
            </a:r>
            <a:r>
              <a:rPr lang="en-US" sz="2000" b="1" i="1" dirty="0"/>
              <a:t>specifically depends on</a:t>
            </a:r>
            <a:r>
              <a:rPr lang="en-US" sz="2000" dirty="0"/>
              <a:t> an </a:t>
            </a:r>
            <a:r>
              <a:rPr lang="en-US" sz="2000" cap="small" dirty="0"/>
              <a:t>anatomical structure</a:t>
            </a:r>
            <a:r>
              <a:rPr lang="en-US" sz="2000" dirty="0"/>
              <a:t> in the cognitive system of an </a:t>
            </a:r>
            <a:r>
              <a:rPr lang="en-US" sz="2000" cap="small" dirty="0"/>
              <a:t>organism.</a:t>
            </a:r>
            <a:endParaRPr lang="en-US" sz="2000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cap="small" dirty="0"/>
              <a:t>cognitive representation</a:t>
            </a:r>
            <a:r>
              <a:rPr lang="en-US" sz="2000" dirty="0"/>
              <a:t> </a:t>
            </a:r>
            <a:r>
              <a:rPr lang="en-GB" sz="2000" b="1" dirty="0"/>
              <a:t>=</a:t>
            </a:r>
            <a:r>
              <a:rPr lang="en-GB" sz="2000" dirty="0"/>
              <a:t>def.</a:t>
            </a:r>
            <a:r>
              <a:rPr lang="en-GB" sz="2000" b="1" dirty="0"/>
              <a:t> </a:t>
            </a:r>
            <a:r>
              <a:rPr lang="en-GB" sz="2000" dirty="0"/>
              <a:t>a</a:t>
            </a:r>
            <a:r>
              <a:rPr lang="en-GB" sz="2000" b="1" dirty="0"/>
              <a:t> </a:t>
            </a:r>
            <a:r>
              <a:rPr lang="en-US" sz="2000" cap="small" dirty="0"/>
              <a:t>representation </a:t>
            </a:r>
            <a:r>
              <a:rPr lang="en-GB" sz="2000" dirty="0"/>
              <a:t>which is a </a:t>
            </a:r>
            <a:r>
              <a:rPr lang="en-US" sz="2000" cap="small" dirty="0"/>
              <a:t>mental quality</a:t>
            </a:r>
            <a:r>
              <a:rPr lang="en-GB" sz="2000" dirty="0"/>
              <a:t>.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6167735"/>
            <a:ext cx="556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Ceusters, W., &amp; Smith, B. (2010). Foundations for a realist ontology of mental disease. Journal of Biomedical Semantics, 1(10), 1-23. </a:t>
            </a:r>
            <a:r>
              <a:rPr lang="en-US" sz="1200" dirty="0" err="1">
                <a:solidFill>
                  <a:schemeClr val="bg1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200" dirty="0">
                <a:solidFill>
                  <a:schemeClr val="bg1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smtClean="0">
                <a:solidFill>
                  <a:schemeClr val="bg1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10.1186/2041-1480-1-10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14400" y="3810000"/>
            <a:ext cx="7848600" cy="762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14400" y="4572000"/>
            <a:ext cx="7848600" cy="762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14400" y="5334000"/>
            <a:ext cx="7848600" cy="762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7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Representational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/>
              <a:t>Informal definition</a:t>
            </a:r>
            <a:r>
              <a:rPr lang="en-US" dirty="0" smtClean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/>
              <a:t>the </a:t>
            </a:r>
            <a:r>
              <a:rPr lang="en-US" i="1" dirty="0"/>
              <a:t>smallest constituent sub-representations</a:t>
            </a:r>
            <a:r>
              <a:rPr lang="en-US" dirty="0"/>
              <a:t>, including </a:t>
            </a:r>
            <a:r>
              <a:rPr lang="en-US" i="1" dirty="0"/>
              <a:t>icons, names, simple word forms, or the sorts of alphanumeric identifiers we might find in patient records</a:t>
            </a:r>
            <a:r>
              <a:rPr lang="en-US" dirty="0"/>
              <a:t>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r>
              <a:rPr lang="en-US" sz="1400" dirty="0"/>
              <a:t>Smith, B., </a:t>
            </a:r>
            <a:r>
              <a:rPr lang="en-US" sz="1400" dirty="0" err="1"/>
              <a:t>Kusnierczyk</a:t>
            </a:r>
            <a:r>
              <a:rPr lang="en-US" sz="1400" dirty="0"/>
              <a:t>, W., </a:t>
            </a:r>
            <a:r>
              <a:rPr lang="en-US" sz="1400" dirty="0" err="1"/>
              <a:t>Schober</a:t>
            </a:r>
            <a:r>
              <a:rPr lang="en-US" sz="1400" dirty="0"/>
              <a:t>, D., &amp; Ceusters, W. (2006). Towards a reference terminology for ontology research and development in the biomedical domain Kr-med 2006, biomedical ontology in action. Baltimore MD, USA</a:t>
            </a:r>
          </a:p>
        </p:txBody>
      </p:sp>
    </p:spTree>
    <p:extLst>
      <p:ext uri="{BB962C8B-B14F-4D97-AF65-F5344CB8AC3E}">
        <p14:creationId xmlns:p14="http://schemas.microsoft.com/office/powerpoint/2010/main" val="20671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Representational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839200" cy="4953000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GB" sz="2000" b="1" i="1" u="sng" dirty="0" smtClean="0"/>
              <a:t>Referring </a:t>
            </a:r>
            <a:r>
              <a:rPr lang="en-GB" sz="2000" b="1" i="1" u="sng" dirty="0"/>
              <a:t>representational unit </a:t>
            </a:r>
            <a:r>
              <a:rPr lang="en-GB" sz="2000" dirty="0"/>
              <a:t>(RRU)</a:t>
            </a:r>
            <a:r>
              <a:rPr lang="en-GB" sz="2000" i="1" dirty="0"/>
              <a:t>:</a:t>
            </a:r>
            <a:r>
              <a:rPr lang="en-GB" sz="2000" dirty="0"/>
              <a:t> an RU which is both intended to be about something and does indeed succeed in this intent. 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‘Paris’</a:t>
            </a:r>
            <a:endParaRPr lang="en-US" sz="2000" dirty="0">
              <a:solidFill>
                <a:srgbClr val="FF000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000" b="1" i="1" u="sng" dirty="0"/>
              <a:t>Non-referring representational unit </a:t>
            </a:r>
            <a:r>
              <a:rPr lang="en-GB" sz="2000" dirty="0"/>
              <a:t>(NRU)</a:t>
            </a:r>
            <a:r>
              <a:rPr lang="en-GB" sz="2000" i="1" dirty="0"/>
              <a:t>:</a:t>
            </a:r>
            <a:r>
              <a:rPr lang="en-GB" sz="2000" dirty="0"/>
              <a:t> an RU which, for whatever reason, fails to be about anything. </a:t>
            </a:r>
            <a:r>
              <a:rPr lang="en-GB" sz="2000" dirty="0" smtClean="0">
                <a:solidFill>
                  <a:srgbClr val="FF0000"/>
                </a:solidFill>
              </a:rPr>
              <a:t>‘Middle Earth’</a:t>
            </a:r>
            <a:endParaRPr lang="en-US" sz="2000" dirty="0">
              <a:solidFill>
                <a:srgbClr val="FF000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000" b="1" i="1" u="sng" dirty="0"/>
              <a:t>Unrecognized non-referring representational unit</a:t>
            </a:r>
            <a:r>
              <a:rPr lang="en-GB" sz="2000" i="1" dirty="0"/>
              <a:t> </a:t>
            </a:r>
            <a:r>
              <a:rPr lang="en-GB" sz="2000" dirty="0"/>
              <a:t>(UNRU): an NRU which, although non-referring, is intended and believed to be about something</a:t>
            </a:r>
            <a:r>
              <a:rPr lang="en-GB" sz="2000" dirty="0" smtClean="0"/>
              <a:t>;	</a:t>
            </a:r>
            <a:r>
              <a:rPr lang="en-GB" sz="2000" dirty="0" smtClean="0">
                <a:solidFill>
                  <a:srgbClr val="FF0000"/>
                </a:solidFill>
              </a:rPr>
              <a:t>‘Vulcan’ (as used by Le </a:t>
            </a:r>
            <a:r>
              <a:rPr lang="en-GB" sz="2000" dirty="0" err="1" smtClean="0">
                <a:solidFill>
                  <a:srgbClr val="FF0000"/>
                </a:solidFill>
              </a:rPr>
              <a:t>Verrier</a:t>
            </a:r>
            <a:r>
              <a:rPr lang="en-GB" sz="2000" dirty="0" smtClean="0">
                <a:solidFill>
                  <a:srgbClr val="FF0000"/>
                </a:solidFill>
              </a:rPr>
              <a:t> in 1860)</a:t>
            </a:r>
            <a:endParaRPr lang="en-US" sz="2000" dirty="0">
              <a:solidFill>
                <a:srgbClr val="FF000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000" b="1" i="1" u="sng" dirty="0"/>
              <a:t>Recognized non-referring representational unit </a:t>
            </a:r>
            <a:r>
              <a:rPr lang="en-GB" sz="2000" dirty="0"/>
              <a:t>(RNRU): an NRU which was once intended and believed to be about something, but which, as a result of advances in knowledge, is no longer believed to be so; </a:t>
            </a:r>
            <a:r>
              <a:rPr lang="en-GB" sz="2000" dirty="0" smtClean="0"/>
              <a:t>  </a:t>
            </a:r>
            <a:r>
              <a:rPr lang="en-GB" sz="2000" dirty="0" smtClean="0">
                <a:solidFill>
                  <a:srgbClr val="FF0000"/>
                </a:solidFill>
              </a:rPr>
              <a:t>‘Vulcan’ (as used in Star Trek)</a:t>
            </a:r>
            <a:endParaRPr lang="en-US" sz="2000" dirty="0">
              <a:solidFill>
                <a:srgbClr val="FF000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000" b="1" i="1" u="sng" dirty="0"/>
              <a:t>Representational unit component </a:t>
            </a:r>
            <a:r>
              <a:rPr lang="en-GB" sz="2000" dirty="0"/>
              <a:t>(RUC): a component of a representational </a:t>
            </a:r>
            <a:r>
              <a:rPr lang="en-GB" sz="2000" dirty="0" err="1"/>
              <a:t>artifact</a:t>
            </a:r>
            <a:r>
              <a:rPr lang="en-GB" sz="2000" dirty="0"/>
              <a:t> that is not intended by the </a:t>
            </a:r>
            <a:r>
              <a:rPr lang="en-GB" sz="2000" dirty="0" err="1"/>
              <a:t>artifact’s</a:t>
            </a:r>
            <a:r>
              <a:rPr lang="en-GB" sz="2000" dirty="0"/>
              <a:t> authors to refer in isolation</a:t>
            </a:r>
            <a:r>
              <a:rPr lang="en-GB" sz="2000" dirty="0" smtClean="0"/>
              <a:t>;  </a:t>
            </a:r>
            <a:r>
              <a:rPr lang="en-GB" sz="2000" dirty="0" smtClean="0">
                <a:solidFill>
                  <a:srgbClr val="FF0000"/>
                </a:solidFill>
              </a:rPr>
              <a:t>‘Le’ in ‘Le </a:t>
            </a:r>
            <a:r>
              <a:rPr lang="en-GB" sz="2000" dirty="0" err="1" smtClean="0">
                <a:solidFill>
                  <a:srgbClr val="FF0000"/>
                </a:solidFill>
              </a:rPr>
              <a:t>Verrier</a:t>
            </a:r>
            <a:r>
              <a:rPr lang="en-GB" sz="2000" dirty="0" smtClean="0">
                <a:solidFill>
                  <a:srgbClr val="FF0000"/>
                </a:solidFill>
              </a:rPr>
              <a:t>’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828800" y="625858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Ceusters, W., &amp; Smith, B. (2010). Foundations for a realist ontology of mental disease. </a:t>
            </a:r>
            <a:endParaRPr lang="en-US" sz="1400" dirty="0" smtClean="0">
              <a:solidFill>
                <a:schemeClr val="bg1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400" dirty="0" smtClean="0">
                <a:solidFill>
                  <a:schemeClr val="bg1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 </a:t>
            </a:r>
            <a:r>
              <a:rPr lang="en-US" sz="1400" dirty="0">
                <a:solidFill>
                  <a:schemeClr val="bg1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Biomedical Semantics, 1(10), 1-23. </a:t>
            </a:r>
            <a:r>
              <a:rPr lang="en-US" sz="1400" dirty="0" smtClean="0">
                <a:solidFill>
                  <a:schemeClr val="bg1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doi:10.1186/2041-1480-1-10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Representational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839200" cy="4953000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GB" sz="2800" b="1" i="1" u="sng" dirty="0" smtClean="0"/>
              <a:t>Referring </a:t>
            </a:r>
            <a:r>
              <a:rPr lang="en-GB" sz="2800" b="1" i="1" u="sng" dirty="0"/>
              <a:t>representational unit </a:t>
            </a:r>
            <a:r>
              <a:rPr lang="en-GB" sz="2800" dirty="0"/>
              <a:t>(RRU)</a:t>
            </a:r>
            <a:r>
              <a:rPr lang="en-GB" sz="2800" i="1" dirty="0"/>
              <a:t>:</a:t>
            </a:r>
            <a:r>
              <a:rPr lang="en-GB" sz="2800" dirty="0"/>
              <a:t> </a:t>
            </a:r>
            <a:r>
              <a:rPr lang="en-GB" sz="2800" dirty="0" smtClean="0">
                <a:solidFill>
                  <a:srgbClr val="FF0000"/>
                </a:solidFill>
              </a:rPr>
              <a:t>‘Paris’</a:t>
            </a:r>
            <a:endParaRPr lang="en-US" sz="2800" dirty="0">
              <a:solidFill>
                <a:srgbClr val="FF000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800" b="1" i="1" u="sng" dirty="0"/>
              <a:t>Non-referring representational unit </a:t>
            </a:r>
            <a:r>
              <a:rPr lang="en-GB" sz="2800" dirty="0"/>
              <a:t>(</a:t>
            </a:r>
            <a:r>
              <a:rPr lang="en-GB" sz="2800" dirty="0" smtClean="0"/>
              <a:t>NRU </a:t>
            </a:r>
            <a:r>
              <a:rPr lang="en-GB" sz="2800" dirty="0" smtClean="0">
                <a:solidFill>
                  <a:srgbClr val="FF0000"/>
                </a:solidFill>
              </a:rPr>
              <a:t>‘Middle Earth’</a:t>
            </a:r>
            <a:endParaRPr lang="en-US" sz="2800" dirty="0">
              <a:solidFill>
                <a:srgbClr val="FF000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800" b="1" i="1" u="sng" dirty="0"/>
              <a:t>Unrecognized non-referring representational unit</a:t>
            </a:r>
            <a:r>
              <a:rPr lang="en-GB" sz="2800" i="1" dirty="0"/>
              <a:t> </a:t>
            </a:r>
            <a:r>
              <a:rPr lang="en-GB" sz="2800" dirty="0"/>
              <a:t>(UNRU): </a:t>
            </a:r>
            <a:r>
              <a:rPr lang="en-GB" sz="2800" dirty="0" smtClean="0">
                <a:solidFill>
                  <a:srgbClr val="FF0000"/>
                </a:solidFill>
              </a:rPr>
              <a:t>‘Vulcan’ (as used by Le </a:t>
            </a:r>
            <a:r>
              <a:rPr lang="en-GB" sz="2800" dirty="0" err="1" smtClean="0">
                <a:solidFill>
                  <a:srgbClr val="FF0000"/>
                </a:solidFill>
              </a:rPr>
              <a:t>Verrier</a:t>
            </a:r>
            <a:r>
              <a:rPr lang="en-GB" sz="2800" dirty="0" smtClean="0">
                <a:solidFill>
                  <a:srgbClr val="FF0000"/>
                </a:solidFill>
              </a:rPr>
              <a:t> in 1860)</a:t>
            </a:r>
            <a:endParaRPr lang="en-US" sz="2800" dirty="0">
              <a:solidFill>
                <a:srgbClr val="FF000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800" b="1" i="1" u="sng" dirty="0"/>
              <a:t>Recognized non-referring representational unit </a:t>
            </a:r>
            <a:r>
              <a:rPr lang="en-GB" sz="2800" dirty="0"/>
              <a:t>(RNRU): </a:t>
            </a:r>
            <a:r>
              <a:rPr lang="en-GB" sz="2800" dirty="0" smtClean="0">
                <a:solidFill>
                  <a:srgbClr val="FF0000"/>
                </a:solidFill>
              </a:rPr>
              <a:t>‘Vulcan’ (as used in Star Trek)</a:t>
            </a:r>
            <a:endParaRPr lang="en-US" sz="2800" dirty="0">
              <a:solidFill>
                <a:srgbClr val="FF000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800" b="1" i="1" u="sng" dirty="0"/>
              <a:t>Representational unit component </a:t>
            </a:r>
            <a:r>
              <a:rPr lang="en-GB" sz="2800" dirty="0"/>
              <a:t>(RUC): </a:t>
            </a:r>
            <a:r>
              <a:rPr lang="en-GB" sz="2800" dirty="0" smtClean="0">
                <a:solidFill>
                  <a:srgbClr val="FF0000"/>
                </a:solidFill>
              </a:rPr>
              <a:t>‘Le’ in ‘Le </a:t>
            </a:r>
            <a:r>
              <a:rPr lang="en-GB" sz="2800" dirty="0" err="1" smtClean="0">
                <a:solidFill>
                  <a:srgbClr val="FF0000"/>
                </a:solidFill>
              </a:rPr>
              <a:t>Verrier</a:t>
            </a:r>
            <a:r>
              <a:rPr lang="en-GB" sz="2800" dirty="0" smtClean="0">
                <a:solidFill>
                  <a:srgbClr val="FF0000"/>
                </a:solidFill>
              </a:rPr>
              <a:t>’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828800" y="625858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Ceusters, W., &amp; Smith, B. (2010). Foundations for a realist ontology of mental disease. </a:t>
            </a:r>
            <a:endParaRPr lang="en-US" sz="1400" dirty="0" smtClean="0">
              <a:solidFill>
                <a:schemeClr val="bg1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400" dirty="0" smtClean="0">
                <a:solidFill>
                  <a:schemeClr val="bg1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 </a:t>
            </a:r>
            <a:r>
              <a:rPr lang="en-US" sz="1400" dirty="0">
                <a:solidFill>
                  <a:schemeClr val="bg1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Biomedical Semantics, 1(10), 1-23. </a:t>
            </a:r>
            <a:r>
              <a:rPr lang="en-US" sz="1400" dirty="0" smtClean="0">
                <a:solidFill>
                  <a:schemeClr val="bg1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doi:10.1186/2041-1480-1-10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0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on a piece of paper today</a:t>
            </a:r>
          </a:p>
          <a:p>
            <a:endParaRPr lang="en-US" dirty="0"/>
          </a:p>
          <a:p>
            <a:r>
              <a:rPr lang="en-US" dirty="0" smtClean="0"/>
              <a:t>Obama is President of the United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on a piece of paper today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Obama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C000"/>
                </a:solidFill>
              </a:rPr>
              <a:t>President of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C000"/>
                </a:solidFill>
              </a:rPr>
              <a:t>United States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914400" y="3124200"/>
            <a:ext cx="0" cy="144780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2362200" y="3124200"/>
            <a:ext cx="0" cy="144780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4572000" y="3124200"/>
            <a:ext cx="0" cy="144780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0227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on a piece of paper today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Obama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C000"/>
                </a:solidFill>
              </a:rPr>
              <a:t>President </a:t>
            </a:r>
            <a:r>
              <a:rPr lang="en-US" dirty="0" smtClean="0"/>
              <a:t>of the </a:t>
            </a:r>
            <a:r>
              <a:rPr lang="en-US" dirty="0" smtClean="0">
                <a:solidFill>
                  <a:srgbClr val="FFC000"/>
                </a:solidFill>
              </a:rPr>
              <a:t>United States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068445" y="3733800"/>
            <a:ext cx="0" cy="144780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Left Brace 3"/>
          <p:cNvSpPr/>
          <p:nvPr/>
        </p:nvSpPr>
        <p:spPr bwMode="auto">
          <a:xfrm rot="16200000">
            <a:off x="2715322" y="381000"/>
            <a:ext cx="685800" cy="5715000"/>
          </a:xfrm>
          <a:prstGeom prst="leftBrace">
            <a:avLst/>
          </a:prstGeom>
          <a:noFill/>
          <a:ln w="6032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2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Content 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journal article</a:t>
            </a:r>
          </a:p>
          <a:p>
            <a:r>
              <a:rPr lang="en-US" dirty="0" smtClean="0"/>
              <a:t>A law</a:t>
            </a:r>
          </a:p>
          <a:p>
            <a:r>
              <a:rPr lang="en-US" dirty="0" smtClean="0"/>
              <a:t>A price</a:t>
            </a:r>
          </a:p>
          <a:p>
            <a:r>
              <a:rPr lang="en-US" dirty="0" smtClean="0"/>
              <a:t>A musical score</a:t>
            </a:r>
          </a:p>
          <a:p>
            <a:r>
              <a:rPr lang="en-US" dirty="0"/>
              <a:t>That which is communicated when I send an email</a:t>
            </a:r>
          </a:p>
          <a:p>
            <a:endParaRPr lang="en-US" dirty="0" smtClean="0"/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on a piece of paper today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Obama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C000"/>
                </a:solidFill>
              </a:rPr>
              <a:t>President </a:t>
            </a:r>
            <a:r>
              <a:rPr lang="en-US" dirty="0" smtClean="0"/>
              <a:t>of the </a:t>
            </a:r>
            <a:r>
              <a:rPr lang="en-US" dirty="0" smtClean="0">
                <a:solidFill>
                  <a:srgbClr val="FFC000"/>
                </a:solidFill>
              </a:rPr>
              <a:t>United States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PORTION OF REALITY (CONFIGURATION)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068445" y="3733800"/>
            <a:ext cx="0" cy="144780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Left Brace 3"/>
          <p:cNvSpPr/>
          <p:nvPr/>
        </p:nvSpPr>
        <p:spPr bwMode="auto">
          <a:xfrm rot="16200000">
            <a:off x="2715322" y="381000"/>
            <a:ext cx="685800" cy="5715000"/>
          </a:xfrm>
          <a:prstGeom prst="leftBrace">
            <a:avLst/>
          </a:prstGeom>
          <a:noFill/>
          <a:ln w="6032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9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on a piece of paper today</a:t>
            </a:r>
          </a:p>
          <a:p>
            <a:endParaRPr lang="en-US" dirty="0"/>
          </a:p>
          <a:p>
            <a:r>
              <a:rPr lang="en-US" dirty="0" smtClean="0"/>
              <a:t>Obama is President of Russia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on a piece of paper today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Obama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C000"/>
                </a:solidFill>
              </a:rPr>
              <a:t>President </a:t>
            </a:r>
            <a:r>
              <a:rPr lang="en-US" dirty="0" smtClean="0"/>
              <a:t>of</a:t>
            </a:r>
            <a:r>
              <a:rPr lang="en-US" dirty="0" smtClean="0">
                <a:solidFill>
                  <a:srgbClr val="FFC000"/>
                </a:solidFill>
              </a:rPr>
              <a:t> Russia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914400" y="3124200"/>
            <a:ext cx="0" cy="144780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2362200" y="3124200"/>
            <a:ext cx="0" cy="144780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3733800" y="3124200"/>
            <a:ext cx="0" cy="144780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2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on a piece of paper today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		Obama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C000"/>
                </a:solidFill>
              </a:rPr>
              <a:t>President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C000"/>
                </a:solidFill>
              </a:rPr>
              <a:t>Russia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068445" y="3733800"/>
            <a:ext cx="0" cy="144780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Left Brace 3"/>
          <p:cNvSpPr/>
          <p:nvPr/>
        </p:nvSpPr>
        <p:spPr bwMode="auto">
          <a:xfrm rot="16200000">
            <a:off x="2715322" y="381000"/>
            <a:ext cx="685800" cy="5715000"/>
          </a:xfrm>
          <a:prstGeom prst="leftBrace">
            <a:avLst/>
          </a:prstGeom>
          <a:noFill/>
          <a:ln w="6032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&quot;No&quot; Symbol 7"/>
          <p:cNvSpPr/>
          <p:nvPr/>
        </p:nvSpPr>
        <p:spPr bwMode="auto">
          <a:xfrm>
            <a:off x="2590800" y="3733800"/>
            <a:ext cx="914400" cy="9144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7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new relationships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800600"/>
          </a:xfrm>
        </p:spPr>
        <p:txBody>
          <a:bodyPr/>
          <a:lstStyle/>
          <a:p>
            <a:r>
              <a:rPr lang="en-US" i="1" dirty="0">
                <a:latin typeface="+mj-lt"/>
              </a:rPr>
              <a:t>x </a:t>
            </a:r>
            <a:r>
              <a:rPr lang="en-US" b="1" i="1" dirty="0" err="1">
                <a:latin typeface="+mj-lt"/>
              </a:rPr>
              <a:t>is_a_direct_cognitive_representation_of</a:t>
            </a:r>
            <a:r>
              <a:rPr lang="en-US" i="1" dirty="0">
                <a:latin typeface="+mj-lt"/>
              </a:rPr>
              <a:t> y </a:t>
            </a:r>
            <a:r>
              <a:rPr lang="en-US" dirty="0">
                <a:latin typeface="+mj-lt"/>
              </a:rPr>
              <a:t>means: </a:t>
            </a:r>
          </a:p>
          <a:p>
            <a:r>
              <a:rPr lang="en-US" i="1" dirty="0" smtClean="0">
                <a:latin typeface="+mj-lt"/>
              </a:rPr>
              <a:t>		x </a:t>
            </a:r>
            <a:r>
              <a:rPr lang="en-US" dirty="0">
                <a:latin typeface="+mj-lt"/>
              </a:rPr>
              <a:t>is a </a:t>
            </a:r>
            <a:r>
              <a:rPr lang="en-US" cap="small" dirty="0">
                <a:latin typeface="+mj-lt"/>
              </a:rPr>
              <a:t>cognitive representation </a:t>
            </a:r>
            <a:r>
              <a:rPr lang="en-US" dirty="0">
                <a:latin typeface="+mj-lt"/>
              </a:rPr>
              <a:t>in some subject </a:t>
            </a:r>
            <a:r>
              <a:rPr lang="en-US" i="1" dirty="0">
                <a:latin typeface="+mj-lt"/>
              </a:rPr>
              <a:t>s</a:t>
            </a:r>
            <a:r>
              <a:rPr lang="en-US" dirty="0">
                <a:latin typeface="+mj-lt"/>
              </a:rPr>
              <a:t> </a:t>
            </a:r>
          </a:p>
          <a:p>
            <a:r>
              <a:rPr lang="en-US" dirty="0" smtClean="0">
                <a:latin typeface="+mj-lt"/>
              </a:rPr>
              <a:t>	&amp; 	</a:t>
            </a:r>
            <a:r>
              <a:rPr lang="en-US" i="1" dirty="0" smtClean="0">
                <a:latin typeface="+mj-lt"/>
              </a:rPr>
              <a:t>x </a:t>
            </a:r>
            <a:r>
              <a:rPr lang="en-US" b="1" i="1" dirty="0" err="1">
                <a:latin typeface="+mj-lt"/>
              </a:rPr>
              <a:t>is_about</a:t>
            </a:r>
            <a:r>
              <a:rPr lang="en-US" i="1" dirty="0">
                <a:latin typeface="+mj-lt"/>
              </a:rPr>
              <a:t> y </a:t>
            </a:r>
            <a:endParaRPr lang="en-US" dirty="0">
              <a:latin typeface="+mj-lt"/>
            </a:endParaRPr>
          </a:p>
          <a:p>
            <a:pPr marL="341313" indent="-341313"/>
            <a:r>
              <a:rPr lang="en-US" dirty="0" smtClean="0">
                <a:latin typeface="+mj-lt"/>
              </a:rPr>
              <a:t>	&amp; 	</a:t>
            </a:r>
            <a:r>
              <a:rPr lang="en-US" i="1" dirty="0" smtClean="0">
                <a:latin typeface="+mj-lt"/>
              </a:rPr>
              <a:t>x </a:t>
            </a:r>
            <a:r>
              <a:rPr lang="en-US" dirty="0">
                <a:latin typeface="+mj-lt"/>
              </a:rPr>
              <a:t>comes into </a:t>
            </a:r>
            <a:r>
              <a:rPr lang="en-US" dirty="0" smtClean="0">
                <a:latin typeface="+mj-lt"/>
              </a:rPr>
              <a:t>existence </a:t>
            </a:r>
            <a:r>
              <a:rPr lang="en-US" dirty="0">
                <a:latin typeface="+mj-lt"/>
              </a:rPr>
              <a:t>as a result of a causal process initiated by </a:t>
            </a:r>
            <a:r>
              <a:rPr lang="en-US" i="1" dirty="0">
                <a:latin typeface="+mj-lt"/>
              </a:rPr>
              <a:t>y</a:t>
            </a:r>
            <a:r>
              <a:rPr lang="en-US" dirty="0">
                <a:latin typeface="+mj-lt"/>
              </a:rPr>
              <a:t> and in a way appropriate to </a:t>
            </a:r>
            <a:r>
              <a:rPr lang="en-US" i="1" dirty="0">
                <a:latin typeface="+mj-lt"/>
              </a:rPr>
              <a:t>y</a:t>
            </a:r>
            <a:r>
              <a:rPr lang="en-US" dirty="0">
                <a:latin typeface="+mj-lt"/>
              </a:rPr>
              <a:t>,</a:t>
            </a:r>
            <a:r>
              <a:rPr lang="en-US" i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in the cognitive </a:t>
            </a:r>
            <a:r>
              <a:rPr lang="en-US" dirty="0" smtClean="0">
                <a:latin typeface="+mj-lt"/>
              </a:rPr>
              <a:t>system </a:t>
            </a:r>
            <a:r>
              <a:rPr lang="en-US" dirty="0">
                <a:latin typeface="+mj-lt"/>
              </a:rPr>
              <a:t>of </a:t>
            </a:r>
            <a:r>
              <a:rPr lang="en-US" i="1" dirty="0">
                <a:latin typeface="+mj-lt"/>
              </a:rPr>
              <a:t>s. </a:t>
            </a:r>
            <a:endParaRPr lang="en-US" i="1" dirty="0" smtClean="0">
              <a:latin typeface="+mj-lt"/>
            </a:endParaRPr>
          </a:p>
          <a:p>
            <a:pPr marL="341313" indent="-341313"/>
            <a:endParaRPr lang="en-US" i="1" dirty="0">
              <a:latin typeface="+mj-lt"/>
            </a:endParaRPr>
          </a:p>
          <a:p>
            <a:pPr marL="341313" indent="-341313"/>
            <a:endParaRPr lang="en-US" i="1" dirty="0" smtClean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676400"/>
            <a:ext cx="8763000" cy="25908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4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new relationships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r>
              <a:rPr lang="en-US" i="1" dirty="0" smtClean="0">
                <a:latin typeface="+mj-lt"/>
              </a:rPr>
              <a:t>x </a:t>
            </a:r>
            <a:r>
              <a:rPr lang="en-US" b="1" i="1" dirty="0" err="1">
                <a:latin typeface="+mj-lt"/>
              </a:rPr>
              <a:t>is_a_representation_of</a:t>
            </a:r>
            <a:r>
              <a:rPr lang="en-US" i="1" dirty="0">
                <a:latin typeface="+mj-lt"/>
              </a:rPr>
              <a:t> y =</a:t>
            </a:r>
            <a:r>
              <a:rPr lang="en-US" dirty="0">
                <a:latin typeface="+mj-lt"/>
              </a:rPr>
              <a:t>def. </a:t>
            </a:r>
            <a:endParaRPr lang="en-US" dirty="0" smtClean="0">
              <a:latin typeface="+mj-lt"/>
            </a:endParaRPr>
          </a:p>
          <a:p>
            <a:r>
              <a:rPr lang="en-US" i="1" dirty="0">
                <a:latin typeface="+mj-lt"/>
              </a:rPr>
              <a:t>	</a:t>
            </a:r>
            <a:r>
              <a:rPr lang="en-US" i="1" dirty="0" smtClean="0">
                <a:latin typeface="+mj-lt"/>
              </a:rPr>
              <a:t>	x </a:t>
            </a:r>
            <a:r>
              <a:rPr lang="en-US" dirty="0">
                <a:latin typeface="+mj-lt"/>
              </a:rPr>
              <a:t>is a </a:t>
            </a:r>
            <a:r>
              <a:rPr lang="en-US" cap="small" dirty="0">
                <a:latin typeface="+mj-lt"/>
              </a:rPr>
              <a:t>representa­tion </a:t>
            </a:r>
            <a:endParaRPr lang="en-US" cap="small" dirty="0" smtClean="0">
              <a:latin typeface="+mj-lt"/>
            </a:endParaRPr>
          </a:p>
          <a:p>
            <a:r>
              <a:rPr lang="en-US" cap="small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&amp; 	</a:t>
            </a:r>
            <a:r>
              <a:rPr lang="en-US" i="1" dirty="0" smtClean="0">
                <a:latin typeface="+mj-lt"/>
              </a:rPr>
              <a:t>x </a:t>
            </a:r>
            <a:r>
              <a:rPr lang="en-US" b="1" i="1" dirty="0" err="1">
                <a:latin typeface="+mj-lt"/>
              </a:rPr>
              <a:t>is_about</a:t>
            </a:r>
            <a:r>
              <a:rPr lang="en-US" dirty="0">
                <a:latin typeface="+mj-lt"/>
              </a:rPr>
              <a:t> </a:t>
            </a:r>
            <a:r>
              <a:rPr lang="en-US" i="1" dirty="0">
                <a:latin typeface="+mj-lt"/>
              </a:rPr>
              <a:t>y</a:t>
            </a:r>
            <a:r>
              <a:rPr lang="en-US" dirty="0">
                <a:latin typeface="+mj-lt"/>
              </a:rPr>
              <a:t> </a:t>
            </a:r>
          </a:p>
          <a:p>
            <a:endParaRPr lang="en-US" i="1" dirty="0" smtClean="0">
              <a:latin typeface="+mj-lt"/>
            </a:endParaRPr>
          </a:p>
          <a:p>
            <a:r>
              <a:rPr lang="en-US" i="1" dirty="0" smtClean="0">
                <a:latin typeface="+mj-lt"/>
              </a:rPr>
              <a:t>x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>
                <a:latin typeface="+mj-lt"/>
              </a:rPr>
              <a:t>is_conformant_to</a:t>
            </a:r>
            <a:r>
              <a:rPr lang="en-US" dirty="0">
                <a:latin typeface="+mj-lt"/>
              </a:rPr>
              <a:t> </a:t>
            </a:r>
            <a:r>
              <a:rPr lang="en-US" i="1" dirty="0">
                <a:latin typeface="+mj-lt"/>
              </a:rPr>
              <a:t>y</a:t>
            </a:r>
            <a:r>
              <a:rPr lang="en-US" dirty="0">
                <a:latin typeface="+mj-lt"/>
              </a:rPr>
              <a:t> =def. </a:t>
            </a:r>
            <a:endParaRPr lang="en-US" dirty="0" smtClean="0">
              <a:latin typeface="+mj-lt"/>
            </a:endParaRPr>
          </a:p>
          <a:p>
            <a:r>
              <a:rPr lang="en-US" i="1" dirty="0">
                <a:latin typeface="+mj-lt"/>
              </a:rPr>
              <a:t>	</a:t>
            </a:r>
            <a:r>
              <a:rPr lang="en-US" i="1" dirty="0" smtClean="0">
                <a:latin typeface="+mj-lt"/>
              </a:rPr>
              <a:t>	x </a:t>
            </a:r>
            <a:r>
              <a:rPr lang="en-US" dirty="0">
                <a:latin typeface="+mj-lt"/>
              </a:rPr>
              <a:t>is an </a:t>
            </a:r>
            <a:r>
              <a:rPr lang="en-US" cap="small" dirty="0">
                <a:latin typeface="+mj-lt"/>
              </a:rPr>
              <a:t>information quality entity </a:t>
            </a:r>
            <a:endParaRPr lang="en-US" cap="small" dirty="0" smtClean="0">
              <a:latin typeface="+mj-lt"/>
            </a:endParaRPr>
          </a:p>
          <a:p>
            <a:r>
              <a:rPr lang="en-US" cap="small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&amp; 	</a:t>
            </a:r>
            <a:r>
              <a:rPr lang="en-US" i="1" dirty="0" smtClean="0">
                <a:latin typeface="+mj-lt"/>
              </a:rPr>
              <a:t>y </a:t>
            </a:r>
            <a:r>
              <a:rPr lang="en-US" dirty="0">
                <a:latin typeface="+mj-lt"/>
              </a:rPr>
              <a:t>is a </a:t>
            </a:r>
            <a:r>
              <a:rPr lang="en-US" cap="small" dirty="0">
                <a:latin typeface="+mj-lt"/>
              </a:rPr>
              <a:t>cognitive representa­tion</a:t>
            </a:r>
            <a:r>
              <a:rPr lang="en-US" dirty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&amp; 	there </a:t>
            </a:r>
            <a:r>
              <a:rPr lang="en-US" dirty="0">
                <a:latin typeface="+mj-lt"/>
              </a:rPr>
              <a:t>is some GDC </a:t>
            </a:r>
            <a:r>
              <a:rPr lang="en-US" i="1" dirty="0">
                <a:latin typeface="+mj-lt"/>
              </a:rPr>
              <a:t>g</a:t>
            </a:r>
            <a:r>
              <a:rPr lang="en-US" dirty="0">
                <a:latin typeface="+mj-lt"/>
              </a:rPr>
              <a:t> such that </a:t>
            </a:r>
            <a:r>
              <a:rPr lang="en-US" i="1" dirty="0">
                <a:latin typeface="+mj-lt"/>
              </a:rPr>
              <a:t>x</a:t>
            </a:r>
            <a:r>
              <a:rPr lang="en-US" dirty="0">
                <a:latin typeface="+mj-lt"/>
              </a:rPr>
              <a:t> </a:t>
            </a:r>
            <a:r>
              <a:rPr lang="en-US" b="1" i="1" dirty="0">
                <a:latin typeface="+mj-lt"/>
              </a:rPr>
              <a:t>concretizes</a:t>
            </a:r>
            <a:r>
              <a:rPr lang="en-US" dirty="0">
                <a:latin typeface="+mj-lt"/>
              </a:rPr>
              <a:t> </a:t>
            </a:r>
            <a:r>
              <a:rPr lang="en-US" i="1" dirty="0">
                <a:latin typeface="+mj-lt"/>
              </a:rPr>
              <a:t>g</a:t>
            </a:r>
            <a:r>
              <a:rPr lang="en-US" dirty="0">
                <a:latin typeface="+mj-lt"/>
              </a:rPr>
              <a:t> and </a:t>
            </a:r>
            <a:r>
              <a:rPr lang="en-US" i="1" dirty="0">
                <a:latin typeface="+mj-lt"/>
              </a:rPr>
              <a:t>y</a:t>
            </a:r>
            <a:r>
              <a:rPr lang="en-US" dirty="0">
                <a:latin typeface="+mj-lt"/>
              </a:rPr>
              <a:t> </a:t>
            </a:r>
            <a:r>
              <a:rPr lang="en-US" b="1" i="1" dirty="0">
                <a:latin typeface="+mj-lt"/>
              </a:rPr>
              <a:t>concretizes</a:t>
            </a:r>
            <a:r>
              <a:rPr lang="en-US" dirty="0">
                <a:latin typeface="+mj-lt"/>
              </a:rPr>
              <a:t> </a:t>
            </a:r>
            <a:r>
              <a:rPr lang="en-US" i="1" dirty="0">
                <a:latin typeface="+mj-lt"/>
              </a:rPr>
              <a:t>g. </a:t>
            </a:r>
            <a:endParaRPr lang="en-US" i="1" dirty="0" smtClean="0">
              <a:latin typeface="+mj-lt"/>
            </a:endParaRPr>
          </a:p>
          <a:p>
            <a:r>
              <a:rPr lang="en-US" sz="1800" b="1" dirty="0" smtClean="0">
                <a:latin typeface="+mj-lt"/>
              </a:rPr>
              <a:t>Example</a:t>
            </a:r>
            <a:r>
              <a:rPr lang="en-US" sz="1800" b="1" dirty="0">
                <a:latin typeface="+mj-lt"/>
              </a:rPr>
              <a:t>:</a:t>
            </a:r>
            <a:r>
              <a:rPr lang="en-US" sz="1800" i="1" dirty="0">
                <a:latin typeface="+mj-lt"/>
              </a:rPr>
              <a:t> x </a:t>
            </a:r>
            <a:r>
              <a:rPr lang="en-US" sz="1800" dirty="0">
                <a:latin typeface="+mj-lt"/>
              </a:rPr>
              <a:t>is a sentence on a piece of paper, </a:t>
            </a:r>
            <a:r>
              <a:rPr lang="en-US" sz="1800" i="1" dirty="0">
                <a:latin typeface="+mj-lt"/>
              </a:rPr>
              <a:t>y </a:t>
            </a:r>
            <a:r>
              <a:rPr lang="en-US" sz="1800" dirty="0">
                <a:latin typeface="+mj-lt"/>
              </a:rPr>
              <a:t>is the belief of the author of the sentence who wrote the sentence as an expression of her belief, and </a:t>
            </a:r>
            <a:r>
              <a:rPr lang="en-US" sz="1800" i="1" dirty="0">
                <a:latin typeface="+mj-lt"/>
              </a:rPr>
              <a:t>g </a:t>
            </a:r>
            <a:r>
              <a:rPr lang="en-US" sz="1800" dirty="0">
                <a:latin typeface="+mj-lt"/>
              </a:rPr>
              <a:t>is the ICE (the content) that belief and sentence share.</a:t>
            </a:r>
            <a:r>
              <a:rPr lang="en-US" sz="1800" i="1" dirty="0">
                <a:latin typeface="+mj-lt"/>
              </a:rPr>
              <a:t> </a:t>
            </a:r>
            <a:endParaRPr lang="en-US" sz="18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524000"/>
            <a:ext cx="8763000" cy="14478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2400" y="3200400"/>
            <a:ext cx="8763000" cy="22098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No requirement that the subject of a veridical representation </a:t>
            </a:r>
            <a:r>
              <a:rPr lang="en-US" sz="2800" i="1" dirty="0"/>
              <a:t>knows</a:t>
            </a:r>
            <a:r>
              <a:rPr lang="en-US" sz="2800" dirty="0"/>
              <a:t> what the portion of reality is that his representation is about.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A cat can see a mass cytometer</a:t>
            </a:r>
          </a:p>
          <a:p>
            <a:endParaRPr lang="en-US" dirty="0" smtClean="0"/>
          </a:p>
          <a:p>
            <a:r>
              <a:rPr lang="en-US" sz="2800" dirty="0" smtClean="0"/>
              <a:t>The case of believers in the Higgs </a:t>
            </a:r>
            <a:r>
              <a:rPr lang="en-US" sz="2800" dirty="0"/>
              <a:t>boson before there was evidence for its existence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shows that there is no </a:t>
            </a:r>
            <a:r>
              <a:rPr lang="en-US" sz="2800" dirty="0"/>
              <a:t>requirement that </a:t>
            </a:r>
            <a:r>
              <a:rPr lang="en-US" sz="2800" dirty="0" err="1"/>
              <a:t>aboutness</a:t>
            </a:r>
            <a:r>
              <a:rPr lang="en-US" sz="2800" b="1" i="1" dirty="0"/>
              <a:t> </a:t>
            </a:r>
            <a:r>
              <a:rPr lang="en-US" sz="2800" dirty="0"/>
              <a:t>must imply that the subject </a:t>
            </a:r>
            <a:r>
              <a:rPr lang="en-US" sz="2800" i="1" dirty="0"/>
              <a:t>knows</a:t>
            </a:r>
            <a:r>
              <a:rPr lang="en-US" sz="2800" dirty="0"/>
              <a:t> that what he is representing exists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he must </a:t>
            </a:r>
            <a:r>
              <a:rPr lang="en-US" sz="2800" dirty="0"/>
              <a:t>merely </a:t>
            </a:r>
            <a:r>
              <a:rPr lang="en-US" sz="2800" i="1" dirty="0"/>
              <a:t>believe</a:t>
            </a:r>
            <a:r>
              <a:rPr lang="en-US" sz="2800" dirty="0"/>
              <a:t> that it exists. </a:t>
            </a:r>
          </a:p>
        </p:txBody>
      </p:sp>
    </p:spTree>
    <p:extLst>
      <p:ext uri="{BB962C8B-B14F-4D97-AF65-F5344CB8AC3E}">
        <p14:creationId xmlns:p14="http://schemas.microsoft.com/office/powerpoint/2010/main" val="49066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It is </a:t>
            </a:r>
            <a:r>
              <a:rPr lang="en-US" sz="2800" dirty="0"/>
              <a:t>a requirement that the target of </a:t>
            </a:r>
            <a:r>
              <a:rPr lang="en-US" sz="2800" dirty="0" err="1"/>
              <a:t>aboutness</a:t>
            </a:r>
            <a:r>
              <a:rPr lang="en-US" sz="2800" dirty="0"/>
              <a:t> be a portion of reality (POR</a:t>
            </a:r>
            <a:r>
              <a:rPr lang="en-US" sz="28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But no </a:t>
            </a:r>
            <a:r>
              <a:rPr lang="en-US" sz="2800" dirty="0"/>
              <a:t>requirement that the relevant POR exists at the time when the associated cognitive representation exists. </a:t>
            </a:r>
            <a:endParaRPr lang="en-US" sz="28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Thus </a:t>
            </a:r>
            <a:r>
              <a:rPr lang="en-US" sz="2400" dirty="0"/>
              <a:t>a patient can contemplate a past disorder, for instance by regretting his not having accepted the advice of some clinician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78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Acknowledgement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en-US" dirty="0"/>
              <a:t>We are grateful to </a:t>
            </a:r>
            <a:endParaRPr lang="en-US" altLang="en-US" dirty="0" smtClean="0"/>
          </a:p>
          <a:p>
            <a:pPr algn="ctr">
              <a:buFontTx/>
              <a:buNone/>
            </a:pPr>
            <a:endParaRPr lang="en-US" altLang="en-US" dirty="0" smtClean="0"/>
          </a:p>
          <a:p>
            <a:pPr lvl="6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Tatiana </a:t>
            </a:r>
            <a:r>
              <a:rPr lang="en-US" altLang="en-US" sz="2800" dirty="0" err="1" smtClean="0"/>
              <a:t>Malyuta</a:t>
            </a:r>
            <a:endParaRPr lang="en-US" altLang="en-US" sz="2800" dirty="0" smtClean="0"/>
          </a:p>
          <a:p>
            <a:pPr lvl="6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Ron </a:t>
            </a:r>
            <a:r>
              <a:rPr lang="en-US" altLang="en-US" sz="2800" dirty="0" err="1" smtClean="0"/>
              <a:t>Rudnicki</a:t>
            </a:r>
            <a:endParaRPr lang="en-US" altLang="en-US" sz="2800" dirty="0" smtClean="0"/>
          </a:p>
          <a:p>
            <a:pPr lvl="6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Alan </a:t>
            </a:r>
            <a:r>
              <a:rPr lang="en-US" altLang="en-US" sz="2800" dirty="0" err="1"/>
              <a:t>Ruttenberg</a:t>
            </a:r>
            <a:r>
              <a:rPr lang="en-US" altLang="en-US" sz="2800" dirty="0"/>
              <a:t> </a:t>
            </a:r>
            <a:endParaRPr lang="en-US" altLang="en-US" sz="2800" dirty="0" smtClean="0"/>
          </a:p>
          <a:p>
            <a:pPr algn="ctr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188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Artifact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5105400" cy="4953000"/>
          </a:xfrm>
        </p:spPr>
        <p:txBody>
          <a:bodyPr/>
          <a:lstStyle/>
          <a:p>
            <a:r>
              <a:rPr lang="en-US" cap="small" dirty="0"/>
              <a:t>artifact</a:t>
            </a:r>
            <a:r>
              <a:rPr lang="en-US" dirty="0"/>
              <a:t> =def. a </a:t>
            </a:r>
            <a:r>
              <a:rPr lang="en-US" cap="small" dirty="0"/>
              <a:t>material entity</a:t>
            </a:r>
            <a:r>
              <a:rPr lang="en-US" dirty="0"/>
              <a:t> created or modified or selected by some agent to realize a certain </a:t>
            </a:r>
            <a:r>
              <a:rPr lang="en-US" cap="small" dirty="0"/>
              <a:t>function</a:t>
            </a:r>
            <a:r>
              <a:rPr lang="en-US" dirty="0"/>
              <a:t> or </a:t>
            </a:r>
            <a:r>
              <a:rPr lang="en-US" cap="small" dirty="0"/>
              <a:t>role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	(</a:t>
            </a:r>
            <a:r>
              <a:rPr lang="en-US" sz="1600" dirty="0"/>
              <a:t>Examples: a key, a lock, a </a:t>
            </a:r>
            <a:r>
              <a:rPr lang="en-US" sz="1600" dirty="0" smtClean="0"/>
              <a:t>screwdriver)</a:t>
            </a:r>
          </a:p>
          <a:p>
            <a:endParaRPr lang="en-US" sz="1600" dirty="0"/>
          </a:p>
          <a:p>
            <a:r>
              <a:rPr lang="en-US" cap="small" dirty="0"/>
              <a:t>information artifact</a:t>
            </a:r>
            <a:r>
              <a:rPr lang="en-US" dirty="0"/>
              <a:t> =def. an </a:t>
            </a:r>
            <a:r>
              <a:rPr lang="en-US" cap="small" dirty="0"/>
              <a:t>artifact </a:t>
            </a:r>
            <a:r>
              <a:rPr lang="en-US" dirty="0"/>
              <a:t>whose function is to bear an </a:t>
            </a:r>
            <a:r>
              <a:rPr lang="en-US" cap="small" dirty="0"/>
              <a:t>information quality entity</a:t>
            </a:r>
            <a:r>
              <a:rPr lang="en-US" dirty="0"/>
              <a:t>. </a:t>
            </a:r>
            <a:endParaRPr lang="en-US" dirty="0" smtClean="0"/>
          </a:p>
          <a:p>
            <a:pPr marL="914400" indent="-914400"/>
            <a:r>
              <a:rPr lang="en-US" sz="1600" dirty="0"/>
              <a:t>	</a:t>
            </a:r>
            <a:r>
              <a:rPr lang="en-US" sz="1600" dirty="0" smtClean="0"/>
              <a:t>(</a:t>
            </a:r>
            <a:r>
              <a:rPr lang="en-US" sz="1600" dirty="0"/>
              <a:t>Examples: a hard drive, a traffic sign, a printed form, a passport, a currency note, an RFID chip, a SIM card)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52400" y="1676400"/>
            <a:ext cx="5029200" cy="1524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" pitchFamily="12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2400" y="3810000"/>
            <a:ext cx="5029200" cy="1524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" pitchFamily="12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76925" y="3486150"/>
            <a:ext cx="2809875" cy="2305050"/>
            <a:chOff x="6219825" y="1524000"/>
            <a:chExt cx="2809875" cy="23050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19825" y="1524000"/>
              <a:ext cx="2809875" cy="2305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6858000" y="2518424"/>
              <a:ext cx="2133600" cy="228600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792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</a:pP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b="1" i="1" dirty="0" smtClean="0"/>
              <a:t>specifically </a:t>
            </a:r>
            <a:r>
              <a:rPr lang="en-US" b="1" i="1" dirty="0"/>
              <a:t>depends on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= def. </a:t>
            </a:r>
          </a:p>
          <a:p>
            <a:pPr marL="0">
              <a:spcBef>
                <a:spcPts val="0"/>
              </a:spcBef>
            </a:pPr>
            <a:r>
              <a:rPr lang="en-US" i="1" dirty="0"/>
              <a:t>	a</a:t>
            </a:r>
            <a:r>
              <a:rPr lang="en-US" dirty="0"/>
              <a:t> </a:t>
            </a:r>
            <a:r>
              <a:rPr lang="en-US" dirty="0" smtClean="0"/>
              <a:t>exists</a:t>
            </a:r>
          </a:p>
          <a:p>
            <a:pPr marL="0">
              <a:spcBef>
                <a:spcPts val="0"/>
              </a:spcBef>
            </a:pPr>
            <a:r>
              <a:rPr lang="en-US" dirty="0" smtClean="0"/>
              <a:t>		and necessarily (if </a:t>
            </a:r>
            <a:r>
              <a:rPr lang="en-US" i="1" dirty="0" smtClean="0"/>
              <a:t>a</a:t>
            </a:r>
            <a:r>
              <a:rPr lang="en-US" dirty="0" smtClean="0"/>
              <a:t> exists then B exists)</a:t>
            </a:r>
          </a:p>
          <a:p>
            <a:pPr marL="0">
              <a:spcBef>
                <a:spcPts val="0"/>
              </a:spcBef>
            </a:pPr>
            <a:endParaRPr lang="en-US" dirty="0"/>
          </a:p>
          <a:p>
            <a:pPr marL="0">
              <a:spcBef>
                <a:spcPts val="0"/>
              </a:spcBef>
            </a:pPr>
            <a:r>
              <a:rPr lang="en-US" dirty="0" smtClean="0"/>
              <a:t>for example: </a:t>
            </a:r>
          </a:p>
          <a:p>
            <a:pPr marL="800100" lvl="2">
              <a:spcBef>
                <a:spcPts val="0"/>
              </a:spcBef>
            </a:pPr>
            <a:r>
              <a:rPr lang="en-US" sz="2400" dirty="0" smtClean="0"/>
              <a:t>your headache is specifically dependent on your specific head</a:t>
            </a:r>
          </a:p>
          <a:p>
            <a:endParaRPr lang="en-US" dirty="0" smtClean="0"/>
          </a:p>
          <a:p>
            <a:r>
              <a:rPr lang="en-US" dirty="0" smtClean="0"/>
              <a:t>specifically dependent continuants (SDCs) cannot migrate from one bearer to another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7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592" r="32500" b="9630"/>
          <a:stretch/>
        </p:blipFill>
        <p:spPr>
          <a:xfrm>
            <a:off x="31956" y="-19049"/>
            <a:ext cx="9081952" cy="5886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2590297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MIT Press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4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</a:pPr>
            <a:r>
              <a:rPr lang="en-US" sz="2800" i="1" dirty="0">
                <a:latin typeface="+mn-lt"/>
              </a:rPr>
              <a:t>a</a:t>
            </a:r>
            <a:r>
              <a:rPr lang="en-US" sz="2800" dirty="0">
                <a:latin typeface="+mn-lt"/>
              </a:rPr>
              <a:t> </a:t>
            </a:r>
            <a:r>
              <a:rPr lang="en-US" sz="2800" b="1" i="1" dirty="0">
                <a:latin typeface="+mn-lt"/>
              </a:rPr>
              <a:t>generically depends on</a:t>
            </a:r>
            <a:r>
              <a:rPr lang="en-US" sz="2800" dirty="0">
                <a:latin typeface="+mn-lt"/>
              </a:rPr>
              <a:t> </a:t>
            </a:r>
            <a:r>
              <a:rPr lang="en-US" sz="2800" i="1" dirty="0">
                <a:latin typeface="+mn-lt"/>
              </a:rPr>
              <a:t>b</a:t>
            </a:r>
            <a:r>
              <a:rPr lang="en-US" sz="2800" dirty="0">
                <a:latin typeface="+mn-lt"/>
              </a:rPr>
              <a:t> = def. </a:t>
            </a:r>
            <a:endParaRPr lang="en-US" sz="2800" dirty="0" smtClean="0">
              <a:latin typeface="+mn-lt"/>
            </a:endParaRPr>
          </a:p>
          <a:p>
            <a:pPr marL="0">
              <a:spcBef>
                <a:spcPts val="0"/>
              </a:spcBef>
            </a:pPr>
            <a:r>
              <a:rPr lang="en-US" sz="2800" i="1" dirty="0">
                <a:latin typeface="+mn-lt"/>
              </a:rPr>
              <a:t>	</a:t>
            </a:r>
            <a:r>
              <a:rPr lang="en-US" sz="2800" i="1" dirty="0" err="1" smtClean="0">
                <a:latin typeface="+mn-lt"/>
              </a:rPr>
              <a:t>a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exists and </a:t>
            </a:r>
            <a:r>
              <a:rPr lang="en-US" sz="2800" i="1" dirty="0">
                <a:latin typeface="+mn-lt"/>
              </a:rPr>
              <a:t>b</a:t>
            </a:r>
            <a:r>
              <a:rPr lang="en-US" sz="2800" dirty="0">
                <a:latin typeface="+mn-lt"/>
              </a:rPr>
              <a:t> exists </a:t>
            </a:r>
            <a:endParaRPr lang="en-US" sz="2800" dirty="0" smtClean="0">
              <a:latin typeface="+mn-lt"/>
            </a:endParaRPr>
          </a:p>
          <a:p>
            <a:pPr marL="0">
              <a:spcBef>
                <a:spcPts val="0"/>
              </a:spcBef>
            </a:pPr>
            <a:r>
              <a:rPr lang="en-US" sz="2800" dirty="0">
                <a:latin typeface="+mn-lt"/>
              </a:rPr>
              <a:t>	</a:t>
            </a:r>
            <a:r>
              <a:rPr lang="en-US" sz="2800" dirty="0" smtClean="0">
                <a:latin typeface="+mn-lt"/>
              </a:rPr>
              <a:t>	and</a:t>
            </a:r>
            <a:r>
              <a:rPr lang="en-US" sz="2800" dirty="0">
                <a:latin typeface="+mn-lt"/>
              </a:rPr>
              <a:t>: </a:t>
            </a:r>
            <a:endParaRPr lang="en-US" sz="2800" dirty="0" smtClean="0">
              <a:latin typeface="+mn-lt"/>
            </a:endParaRPr>
          </a:p>
          <a:p>
            <a:pPr marL="0">
              <a:spcBef>
                <a:spcPts val="0"/>
              </a:spcBef>
            </a:pPr>
            <a:r>
              <a:rPr lang="en-US" sz="2800" dirty="0">
                <a:latin typeface="+mn-lt"/>
              </a:rPr>
              <a:t>	</a:t>
            </a:r>
            <a:r>
              <a:rPr lang="en-US" sz="2800" dirty="0" smtClean="0">
                <a:latin typeface="+mn-lt"/>
              </a:rPr>
              <a:t>for </a:t>
            </a:r>
            <a:r>
              <a:rPr lang="en-US" sz="2800" dirty="0">
                <a:latin typeface="+mn-lt"/>
              </a:rPr>
              <a:t>some universal B, </a:t>
            </a:r>
            <a:r>
              <a:rPr lang="en-US" sz="2800" i="1" dirty="0">
                <a:latin typeface="+mn-lt"/>
              </a:rPr>
              <a:t>b</a:t>
            </a:r>
            <a:r>
              <a:rPr lang="en-US" sz="2800" dirty="0">
                <a:latin typeface="+mn-lt"/>
              </a:rPr>
              <a:t> </a:t>
            </a:r>
            <a:r>
              <a:rPr lang="en-US" sz="2800" b="1" i="1" dirty="0" err="1">
                <a:latin typeface="+mn-lt"/>
              </a:rPr>
              <a:t>instance_of</a:t>
            </a:r>
            <a:r>
              <a:rPr lang="en-US" sz="2800" dirty="0">
                <a:latin typeface="+mn-lt"/>
              </a:rPr>
              <a:t> B </a:t>
            </a:r>
            <a:r>
              <a:rPr lang="en-US" sz="2800" dirty="0" smtClean="0">
                <a:latin typeface="+mn-lt"/>
              </a:rPr>
              <a:t>			and </a:t>
            </a:r>
            <a:r>
              <a:rPr lang="en-US" sz="2800" dirty="0">
                <a:latin typeface="+mn-lt"/>
              </a:rPr>
              <a:t>necessarily </a:t>
            </a:r>
            <a:endParaRPr lang="en-US" sz="2800" dirty="0" smtClean="0">
              <a:latin typeface="+mn-lt"/>
            </a:endParaRPr>
          </a:p>
          <a:p>
            <a:pPr marL="0">
              <a:spcBef>
                <a:spcPts val="0"/>
              </a:spcBef>
            </a:pPr>
            <a:r>
              <a:rPr lang="en-US" sz="2800" dirty="0">
                <a:latin typeface="+mn-lt"/>
              </a:rPr>
              <a:t>	</a:t>
            </a:r>
            <a:r>
              <a:rPr lang="en-US" sz="2800" dirty="0" smtClean="0">
                <a:latin typeface="+mn-lt"/>
              </a:rPr>
              <a:t>		(</a:t>
            </a:r>
            <a:r>
              <a:rPr lang="en-US" sz="2800" dirty="0">
                <a:latin typeface="+mn-lt"/>
              </a:rPr>
              <a:t>if </a:t>
            </a:r>
            <a:r>
              <a:rPr lang="en-US" sz="2800" i="1" dirty="0">
                <a:latin typeface="+mn-lt"/>
              </a:rPr>
              <a:t>a</a:t>
            </a:r>
            <a:r>
              <a:rPr lang="en-US" sz="2800" dirty="0">
                <a:latin typeface="+mn-lt"/>
              </a:rPr>
              <a:t> exists then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some B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exists)</a:t>
            </a:r>
          </a:p>
          <a:p>
            <a:endParaRPr lang="en-US" sz="1400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/>
              <a:t>Generic </a:t>
            </a:r>
            <a:r>
              <a:rPr lang="en-US" dirty="0" smtClean="0"/>
              <a:t>dependence </a:t>
            </a:r>
            <a:r>
              <a:rPr lang="en-US" dirty="0"/>
              <a:t>obtains where the first entity is dependent, not on some </a:t>
            </a:r>
            <a:r>
              <a:rPr lang="en-US" i="1" dirty="0"/>
              <a:t>specific</a:t>
            </a:r>
            <a:r>
              <a:rPr lang="en-US" dirty="0"/>
              <a:t> second entity, but rather merely on there being </a:t>
            </a:r>
            <a:r>
              <a:rPr lang="en-US" i="1" dirty="0">
                <a:solidFill>
                  <a:srgbClr val="FFFF00"/>
                </a:solidFill>
              </a:rPr>
              <a:t>some</a:t>
            </a:r>
            <a:r>
              <a:rPr lang="en-US" i="1" dirty="0"/>
              <a:t> </a:t>
            </a:r>
            <a:r>
              <a:rPr lang="en-US" dirty="0"/>
              <a:t>second entity of the appropriate </a:t>
            </a:r>
            <a:r>
              <a:rPr lang="en-US" dirty="0" smtClean="0"/>
              <a:t>type.</a:t>
            </a:r>
            <a:endParaRPr lang="en-US" sz="3200" dirty="0"/>
          </a:p>
          <a:p>
            <a:pPr algn="r"/>
            <a:endParaRPr lang="en-US" sz="1200" dirty="0" smtClean="0"/>
          </a:p>
          <a:p>
            <a:pPr algn="r"/>
            <a:r>
              <a:rPr lang="en-US" sz="1200" dirty="0" smtClean="0"/>
              <a:t>Smith</a:t>
            </a:r>
            <a:r>
              <a:rPr lang="en-US" sz="1200" dirty="0"/>
              <a:t>, B et al. (2015). Basic formal ontology 2.0 draft specification and user manual. from http://bfo.googlecode.com/svn/trunk/docs/bfo2-reference/BFO2-Reference.docx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52400" y="1676400"/>
            <a:ext cx="8763000" cy="27432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5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specifically dependent continuants (SDCs) cannot migrate from one bearer to </a:t>
            </a:r>
            <a:r>
              <a:rPr lang="en-US" sz="2800" dirty="0" smtClean="0"/>
              <a:t>another</a:t>
            </a:r>
          </a:p>
          <a:p>
            <a:endParaRPr lang="en-US" sz="2800" dirty="0"/>
          </a:p>
          <a:p>
            <a:r>
              <a:rPr lang="en-US" sz="2800" dirty="0" smtClean="0"/>
              <a:t>generically dependent continuants (GDCs) can migrate from one bearer to another</a:t>
            </a:r>
          </a:p>
          <a:p>
            <a:endParaRPr lang="en-US" sz="2800" dirty="0"/>
          </a:p>
          <a:p>
            <a:r>
              <a:rPr lang="en-US" sz="2800" dirty="0" smtClean="0"/>
              <a:t>as when you copy a pdf file from one hard drive to another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611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Content 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IAO definition: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A generically dependent continuant that is </a:t>
            </a:r>
            <a:r>
              <a:rPr lang="en-US" i="1" dirty="0">
                <a:solidFill>
                  <a:srgbClr val="FFFF00"/>
                </a:solidFill>
              </a:rPr>
              <a:t>about</a:t>
            </a:r>
            <a:r>
              <a:rPr lang="en-US" i="1" dirty="0"/>
              <a:t> </a:t>
            </a:r>
            <a:r>
              <a:rPr lang="en-US" i="1" dirty="0" err="1"/>
              <a:t>some </a:t>
            </a:r>
            <a:r>
              <a:rPr lang="en-US" i="1" dirty="0" err="1" smtClean="0"/>
              <a:t>thing</a:t>
            </a:r>
            <a:r>
              <a:rPr lang="en-US" i="1" dirty="0" smtClean="0"/>
              <a:t> </a:t>
            </a:r>
            <a:r>
              <a:rPr lang="en-US" dirty="0" smtClean="0"/>
              <a:t>(OWL version, 2015-02-23)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Earlier version: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cap="small" dirty="0"/>
              <a:t>information content entity </a:t>
            </a:r>
            <a:r>
              <a:rPr lang="en-US" dirty="0"/>
              <a:t>=def. an </a:t>
            </a:r>
            <a:r>
              <a:rPr lang="en-US" cap="small" dirty="0"/>
              <a:t>entity</a:t>
            </a:r>
            <a:r>
              <a:rPr lang="en-US" dirty="0"/>
              <a:t> which is (1) </a:t>
            </a:r>
            <a:r>
              <a:rPr lang="en-US" cap="small" dirty="0"/>
              <a:t>generically dependent </a:t>
            </a:r>
            <a:r>
              <a:rPr lang="en-US" dirty="0"/>
              <a:t>on (2) some </a:t>
            </a:r>
            <a:r>
              <a:rPr lang="en-US" cap="small" dirty="0"/>
              <a:t>material entity </a:t>
            </a:r>
            <a:r>
              <a:rPr lang="en-US" dirty="0"/>
              <a:t>and which (3) stands in a relation of </a:t>
            </a:r>
            <a:r>
              <a:rPr lang="en-US" cap="small" dirty="0"/>
              <a:t>aboutness</a:t>
            </a:r>
            <a:r>
              <a:rPr lang="en-US" dirty="0"/>
              <a:t> to some</a:t>
            </a:r>
            <a:r>
              <a:rPr lang="en-US" cap="small" dirty="0"/>
              <a:t> entity</a:t>
            </a:r>
            <a:r>
              <a:rPr lang="en-US" dirty="0"/>
              <a:t>. </a:t>
            </a:r>
            <a:endParaRPr lang="en-US" dirty="0" smtClean="0"/>
          </a:p>
          <a:p>
            <a:pPr marL="457200" lvl="1" indent="0">
              <a:buNone/>
            </a:pPr>
            <a:r>
              <a:rPr lang="en-US" sz="1100" dirty="0" smtClean="0"/>
              <a:t>      (http</a:t>
            </a:r>
            <a:r>
              <a:rPr lang="en-US" sz="1100" dirty="0"/>
              <a:t>://</a:t>
            </a:r>
            <a:r>
              <a:rPr lang="en-US" sz="1100" dirty="0" smtClean="0"/>
              <a:t>stids.c4i.gmu.edu/presentations/STIDS2013_Tutorial1_p2_Smith.pdf  slide 77)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90600" y="3733800"/>
            <a:ext cx="7543800" cy="14478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Content 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IAO definition: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A generically dependent continuant that is </a:t>
            </a:r>
            <a:r>
              <a:rPr lang="en-US" sz="3200" i="1" dirty="0">
                <a:solidFill>
                  <a:srgbClr val="FFC000"/>
                </a:solidFill>
              </a:rPr>
              <a:t>about </a:t>
            </a:r>
            <a:r>
              <a:rPr lang="en-US" sz="3200" i="1" dirty="0" err="1">
                <a:solidFill>
                  <a:srgbClr val="FFC000"/>
                </a:solidFill>
              </a:rPr>
              <a:t>some </a:t>
            </a:r>
            <a:r>
              <a:rPr lang="en-US" sz="3200" i="1" dirty="0" err="1" smtClean="0">
                <a:solidFill>
                  <a:srgbClr val="FFC000"/>
                </a:solidFill>
              </a:rPr>
              <a:t>thing</a:t>
            </a:r>
            <a:r>
              <a:rPr lang="en-US" sz="3200" i="1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(OWL version, 2015-02-23)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Earlier version: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cap="small" dirty="0"/>
              <a:t>information content entity </a:t>
            </a:r>
            <a:r>
              <a:rPr lang="en-US" dirty="0"/>
              <a:t>=def. an </a:t>
            </a:r>
            <a:r>
              <a:rPr lang="en-US" cap="small" dirty="0"/>
              <a:t>entity</a:t>
            </a:r>
            <a:r>
              <a:rPr lang="en-US" dirty="0"/>
              <a:t> which is (1) </a:t>
            </a:r>
            <a:r>
              <a:rPr lang="en-US" cap="small" dirty="0"/>
              <a:t>generically dependent </a:t>
            </a:r>
            <a:r>
              <a:rPr lang="en-US" dirty="0"/>
              <a:t>on (2) some </a:t>
            </a:r>
            <a:r>
              <a:rPr lang="en-US" cap="small" dirty="0"/>
              <a:t>material entity </a:t>
            </a:r>
            <a:r>
              <a:rPr lang="en-US" dirty="0"/>
              <a:t>and which (3) stands in a relation of </a:t>
            </a:r>
            <a:r>
              <a:rPr lang="en-US" cap="small" dirty="0"/>
              <a:t>aboutness</a:t>
            </a:r>
            <a:r>
              <a:rPr lang="en-US" dirty="0"/>
              <a:t> to some</a:t>
            </a:r>
            <a:r>
              <a:rPr lang="en-US" cap="small" dirty="0"/>
              <a:t> entity</a:t>
            </a:r>
            <a:r>
              <a:rPr lang="en-US" dirty="0"/>
              <a:t>. </a:t>
            </a:r>
            <a:endParaRPr lang="en-US" dirty="0" smtClean="0"/>
          </a:p>
          <a:p>
            <a:pPr marL="457200" lvl="1" indent="0">
              <a:buNone/>
            </a:pPr>
            <a:r>
              <a:rPr lang="en-US" sz="1100" dirty="0" smtClean="0"/>
              <a:t>      (http</a:t>
            </a:r>
            <a:r>
              <a:rPr lang="en-US" sz="1100" dirty="0"/>
              <a:t>://</a:t>
            </a:r>
            <a:r>
              <a:rPr lang="en-US" sz="1100" dirty="0" smtClean="0"/>
              <a:t>stids.c4i.gmu.edu/presentations/STIDS2013_Tutorial1_p2_Smith.pdf  slide 77)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90600" y="3962400"/>
            <a:ext cx="7543800" cy="14478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4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14324</TotalTime>
  <Words>1648</Words>
  <Application>Microsoft Office PowerPoint</Application>
  <PresentationFormat>On-screen Show (4:3)</PresentationFormat>
  <Paragraphs>408</Paragraphs>
  <Slides>39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4" baseType="lpstr">
      <vt:lpstr>Batang</vt:lpstr>
      <vt:lpstr>ＭＳ 明朝</vt:lpstr>
      <vt:lpstr>ＭＳ Ｐゴシック</vt:lpstr>
      <vt:lpstr>Arial</vt:lpstr>
      <vt:lpstr>Calibri</vt:lpstr>
      <vt:lpstr>Georgia</vt:lpstr>
      <vt:lpstr>Times</vt:lpstr>
      <vt:lpstr>Times New Roman</vt:lpstr>
      <vt:lpstr>Trebuchet MS</vt:lpstr>
      <vt:lpstr>Verdana</vt:lpstr>
      <vt:lpstr>Wingdings</vt:lpstr>
      <vt:lpstr>Office Theme</vt:lpstr>
      <vt:lpstr>1_Office Theme</vt:lpstr>
      <vt:lpstr>2_Office Theme</vt:lpstr>
      <vt:lpstr>Photo Editor-foto</vt:lpstr>
      <vt:lpstr>Aboutness: Towards Foundations for the  Information Artifact Ontology  International Conference on Biomedical Ontology July 29, 2015 – Lisbon, Portugal  </vt:lpstr>
      <vt:lpstr>Information Artifact Ontology (Release 2015-02-23 on BioPortal)</vt:lpstr>
      <vt:lpstr>Information Content Entity</vt:lpstr>
      <vt:lpstr>Specific dependence</vt:lpstr>
      <vt:lpstr>PowerPoint Presentation</vt:lpstr>
      <vt:lpstr>Generic dependence</vt:lpstr>
      <vt:lpstr>Migration</vt:lpstr>
      <vt:lpstr>Information Content Entity</vt:lpstr>
      <vt:lpstr>Information Content Entity</vt:lpstr>
      <vt:lpstr>Concretizations</vt:lpstr>
      <vt:lpstr>OBI represents all aspects of an investigation  focusing on (planned) processes,  their inputs and outputs, and their objectives </vt:lpstr>
      <vt:lpstr>OBI: Ontology for Biomedical Investigations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Qualities that concretize ICE are Information Quality Entities</vt:lpstr>
      <vt:lpstr>Questions left unanswered in the IAO though partially addressed elsewhere.</vt:lpstr>
      <vt:lpstr>Proposal to address these questions </vt:lpstr>
      <vt:lpstr>Enlarging the range of aboutness to portions of reality 1</vt:lpstr>
      <vt:lpstr>Cognitive directedness</vt:lpstr>
      <vt:lpstr>Representations</vt:lpstr>
      <vt:lpstr>Representational unit</vt:lpstr>
      <vt:lpstr>Types of Representational Units</vt:lpstr>
      <vt:lpstr>Types of Representational Units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Proposed new relationships (1)</vt:lpstr>
      <vt:lpstr>Proposed new relationships (2)</vt:lpstr>
      <vt:lpstr>Remarks (1)</vt:lpstr>
      <vt:lpstr>Remarks (2)</vt:lpstr>
      <vt:lpstr>Acknowledgement</vt:lpstr>
      <vt:lpstr>Information Artifact</vt:lpstr>
    </vt:vector>
  </TitlesOfParts>
  <Company>SUNY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phismith@buffalo.edu</cp:lastModifiedBy>
  <cp:revision>491</cp:revision>
  <dcterms:created xsi:type="dcterms:W3CDTF">2011-06-07T20:07:59Z</dcterms:created>
  <dcterms:modified xsi:type="dcterms:W3CDTF">2015-08-04T16:45:13Z</dcterms:modified>
</cp:coreProperties>
</file>